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1.jpg" ContentType="image/png"/>
  <Override PartName="/ppt/notesSlides/notesSlide10.xml" ContentType="application/vnd.openxmlformats-officedocument.presentationml.notesSlide+xml"/>
  <Override PartName="/ppt/media/image42.jpg" ContentType="image/png"/>
  <Override PartName="/ppt/media/image43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6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media/image65.jpg" ContentType="image/pn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89" r:id="rId3"/>
    <p:sldMasterId id="2147483695" r:id="rId4"/>
  </p:sldMasterIdLst>
  <p:notesMasterIdLst>
    <p:notesMasterId r:id="rId38"/>
  </p:notesMasterIdLst>
  <p:sldIdLst>
    <p:sldId id="2129" r:id="rId5"/>
    <p:sldId id="3938" r:id="rId6"/>
    <p:sldId id="3895" r:id="rId7"/>
    <p:sldId id="3939" r:id="rId8"/>
    <p:sldId id="3941" r:id="rId9"/>
    <p:sldId id="3937" r:id="rId10"/>
    <p:sldId id="3951" r:id="rId11"/>
    <p:sldId id="2723" r:id="rId12"/>
    <p:sldId id="3891" r:id="rId13"/>
    <p:sldId id="2089" r:id="rId14"/>
    <p:sldId id="2174" r:id="rId15"/>
    <p:sldId id="2727" r:id="rId16"/>
    <p:sldId id="257" r:id="rId17"/>
    <p:sldId id="3935" r:id="rId18"/>
    <p:sldId id="3950" r:id="rId19"/>
    <p:sldId id="3942" r:id="rId20"/>
    <p:sldId id="3892" r:id="rId21"/>
    <p:sldId id="3893" r:id="rId22"/>
    <p:sldId id="3889" r:id="rId23"/>
    <p:sldId id="3943" r:id="rId24"/>
    <p:sldId id="3837" r:id="rId25"/>
    <p:sldId id="3876" r:id="rId26"/>
    <p:sldId id="3944" r:id="rId27"/>
    <p:sldId id="3878" r:id="rId28"/>
    <p:sldId id="3947" r:id="rId29"/>
    <p:sldId id="3948" r:id="rId30"/>
    <p:sldId id="3945" r:id="rId31"/>
    <p:sldId id="289" r:id="rId32"/>
    <p:sldId id="3949" r:id="rId33"/>
    <p:sldId id="3940" r:id="rId34"/>
    <p:sldId id="2131" r:id="rId35"/>
    <p:sldId id="277" r:id="rId36"/>
    <p:sldId id="276" r:id="rId37"/>
  </p:sldIdLst>
  <p:sldSz cx="12192000" cy="6858000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 indent="2286000">
      <a:defRPr>
        <a:latin typeface="Arial"/>
        <a:ea typeface="Arial"/>
        <a:cs typeface="Arial"/>
        <a:sym typeface="Arial"/>
      </a:defRPr>
    </a:lvl6pPr>
    <a:lvl7pPr indent="2743200">
      <a:defRPr>
        <a:latin typeface="Arial"/>
        <a:ea typeface="Arial"/>
        <a:cs typeface="Arial"/>
        <a:sym typeface="Arial"/>
      </a:defRPr>
    </a:lvl7pPr>
    <a:lvl8pPr indent="3200400">
      <a:defRPr>
        <a:latin typeface="Arial"/>
        <a:ea typeface="Arial"/>
        <a:cs typeface="Arial"/>
        <a:sym typeface="Arial"/>
      </a:defRPr>
    </a:lvl8pPr>
    <a:lvl9pPr indent="3657600">
      <a:defRPr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9BBB5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9BBB59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508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254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10"/>
    <p:restoredTop sz="86398"/>
  </p:normalViewPr>
  <p:slideViewPr>
    <p:cSldViewPr snapToGrid="0" snapToObjects="1" showGuides="1">
      <p:cViewPr varScale="1">
        <p:scale>
          <a:sx n="90" d="100"/>
          <a:sy n="90" d="100"/>
        </p:scale>
        <p:origin x="232" y="392"/>
      </p:cViewPr>
      <p:guideLst>
        <p:guide orient="horz" pos="2115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DAA1E-9613-3B4A-8D5A-8CA93AC56A0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46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165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EB49E-0CE8-785F-F624-DF124458C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768D98A-FA12-5A47-0F79-A95DFE4E7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CD1810-3BB6-AC79-DC8A-5CFEF5BA7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1825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FC813-C685-653B-3A50-BF16A7C9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410B7F-9459-F270-C0CE-11D85CCD2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8680795-5F4D-4281-D2DA-6C06F5B02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131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8D79-412E-6F2B-DF9D-490C9607D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6911D6-41F5-A701-49D7-0C3B4FD5F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C0933DC-778D-D2D7-148A-98CADB3B3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1620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D485-D927-AFC8-E49C-59D948BF2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3DB563-E486-DB8C-D30F-D3D25B6492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FC9C38-3C88-B853-7E15-C2F802962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95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7993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32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72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stargate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894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 support to EP from the Swift team can be tranced back to over 10 years ago, </a:t>
            </a:r>
          </a:p>
          <a:p>
            <a:r>
              <a:rPr kumimoji="1" lang="en-US" altLang="zh-CN" dirty="0"/>
              <a:t>contribution made by Neil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6812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120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~ 45 snapshots per day</a:t>
            </a:r>
          </a:p>
          <a:p>
            <a:r>
              <a:rPr kumimoji="1" lang="en-US" altLang="zh-CN" dirty="0"/>
              <a:t>FXT survey target observation (FSTO)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32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822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1805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856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2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838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180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8821E-77CD-8ADD-51B4-504C64A7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A458B9D-87A1-CDB0-98E9-ECA1AC679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EDA1407-4342-B9FD-6CA8-8309778AD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765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09600" y="1435465"/>
            <a:ext cx="5386917" cy="73941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/>
            </a:lvl1pPr>
            <a:lvl2pPr marL="0" indent="457200">
              <a:buClrTx/>
              <a:buSzTx/>
              <a:buFontTx/>
              <a:buNone/>
              <a:defRPr b="1"/>
            </a:lvl2pPr>
            <a:lvl3pPr marL="0" indent="914400">
              <a:buClrTx/>
              <a:buSzTx/>
              <a:buFontTx/>
              <a:buNone/>
              <a:defRPr b="1"/>
            </a:lvl3pPr>
            <a:lvl4pPr marL="0" indent="1371600">
              <a:buClrTx/>
              <a:buSzTx/>
              <a:buFontTx/>
              <a:buNone/>
              <a:defRPr b="1"/>
            </a:lvl4pPr>
            <a:lvl5pPr marL="0" indent="1828800">
              <a:buClrTx/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2400" b="1"/>
              <a:t>正文级别 1</a:t>
            </a:r>
          </a:p>
          <a:p>
            <a:pPr lvl="1">
              <a:defRPr sz="1800" b="0"/>
            </a:pPr>
            <a:r>
              <a:rPr sz="2400" b="1"/>
              <a:t>正文级别 2</a:t>
            </a:r>
          </a:p>
          <a:p>
            <a:pPr lvl="2">
              <a:defRPr sz="1800" b="0"/>
            </a:pPr>
            <a:r>
              <a:rPr sz="2400" b="1"/>
              <a:t>正文级别 3</a:t>
            </a:r>
          </a:p>
          <a:p>
            <a:pPr lvl="3">
              <a:defRPr sz="1800" b="0"/>
            </a:pPr>
            <a:r>
              <a:rPr sz="2400" b="1"/>
              <a:t>正文级别 4</a:t>
            </a:r>
          </a:p>
          <a:p>
            <a:pPr lvl="4">
              <a:defRPr sz="1800" b="0"/>
            </a:pPr>
            <a:r>
              <a:rPr sz="2400" b="1"/>
              <a:t>正文级别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23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7542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3330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4591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235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6919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7051" y="895350"/>
            <a:ext cx="11137901" cy="0"/>
          </a:xfrm>
          <a:prstGeom prst="line">
            <a:avLst/>
          </a:prstGeom>
          <a:ln w="12700">
            <a:solidFill>
              <a:srgbClr val="A7C0DE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5619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500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标题文本</a:t>
            </a:r>
          </a:p>
        </p:txBody>
      </p:sp>
    </p:spTree>
    <p:extLst>
      <p:ext uri="{BB962C8B-B14F-4D97-AF65-F5344CB8AC3E}">
        <p14:creationId xmlns:p14="http://schemas.microsoft.com/office/powerpoint/2010/main" val="332605115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09601" y="0"/>
            <a:ext cx="401108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1003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640080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21276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2BABD9-6C66-B348-8B94-1747B0D5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7F3AFF6-CE82-E6DA-A8D9-DF9BDC5CE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9AAF3-4345-542D-131C-B9DCC4CB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FF9D1-7ADC-CEA7-783F-B117D2AD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3F22DF-921B-3B12-8261-305792F0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03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7051" y="895350"/>
            <a:ext cx="11137901" cy="0"/>
          </a:xfrm>
          <a:prstGeom prst="line">
            <a:avLst/>
          </a:prstGeom>
          <a:ln w="12700">
            <a:solidFill>
              <a:srgbClr val="A7C0DE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5619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500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5F82DB-C422-EC12-9CAD-A819E7AA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EC6442-9FA1-FC03-5949-9D098ABD6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1900D4-1C53-A4F8-F162-20325AC6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1F579E-310C-E772-3CE0-DCC56E34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A1D434-A9D2-135A-28AC-799CE675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57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12665-34A5-9A0B-6CA6-0031FAF5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6F746E-73CF-4A7B-FD2A-EF90EBD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FB6B97-6222-78AC-8767-56CE40A8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8A5575-3AFC-F95A-C58A-064412E4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977328-18EF-8D5B-EA07-3EC05118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30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ACAB79-072D-61DF-35EA-7E4538E8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92438C-B316-D51F-4F47-3F42D8D07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872640-A649-E1F1-4B8E-D4A0682AB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54DDFA-DED6-D976-42DB-766A4D0E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B102FB-1D3D-D95E-4CC3-98B9126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DE4F4B-30A8-04E9-B2CA-10C11C4E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440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A8A300-DA87-C824-D8B6-2DB58378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6904A6-20AE-4496-4338-291D84662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365097-39C4-9D56-8815-CBF73C358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6EBA72-1ABE-A979-A02F-450660B85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44429-AC81-BAC1-80A1-76740D94D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96B96-4A16-B9E1-1E63-FD9293FF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80494F2-2632-5DCD-CEE9-BF1A2E063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A282F1-3481-CB8F-A431-F9D448D7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813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150229-3178-6471-3AFD-4858D744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3859A9-0803-4FD3-63EC-21AF7387F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23F00FC-510E-33CF-EF77-CF5C75A1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E287F10-9E6B-DDAA-9133-E1E5F37D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55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737F0AF-689F-BBBF-C986-269BE3B4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D214615-614A-4087-32E0-98277439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3B1412-2CC8-50AC-4107-67D42E67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2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73BCA-C11C-9DDB-5870-52993851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424560-F1AE-B671-3F9B-35F50D656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8C5A24-C12E-4E41-0D7E-5D55776B1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DDDA3-D0C1-CBE8-B915-576E719B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08C87B-EA1D-BE6D-FDD7-14575FC3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B71A3E-83E0-CB01-CF9C-2F1C15ED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73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C6F67-3FCB-8C93-821A-A23B09A6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339683-DF4C-CA79-E71C-C4068B032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5FDB9F-BDF7-A7C6-A1BF-E718267A8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6E7EEB-8D6A-5EC3-FFF4-3A8D74FE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F6A579-7C11-8E04-0309-905729E4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6E7052-BF9C-E59A-C7A5-67BD970A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66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251B9B-51E9-FDF0-E51D-36F266CF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AF20A4-6B82-C639-39EA-FEC57872B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10FDDE-29D3-3BE6-91B1-9029E606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86CDCF-4EDD-6E71-F013-89169201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4370D-A19E-75BA-FD53-6B686A1C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816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050D685-4962-7AD3-AB18-EC2DFB7D6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F5759-C35C-3380-EF00-7C3E6412F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453842-E1AC-8EFC-4A91-72196F14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719DFE-DF66-22CC-8F3C-FFDB506B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4886E-494D-6565-210A-955EF7E11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18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09601" y="0"/>
            <a:ext cx="401108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8839200" y="0"/>
            <a:ext cx="2743200" cy="640080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8026400" cy="658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381EB82C-14B1-0A4A-98C5-0229CB53271D}" type="datetimeFigureOut">
              <a:rPr kumimoji="1" lang="zh-CN" altLang="en-US" smtClean="0"/>
              <a:pPr/>
              <a:t>2025/3/28</a:t>
            </a:fld>
            <a:endParaRPr kumimoji="1"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15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381EB82C-14B1-0A4A-98C5-0229CB53271D}" type="datetimeFigureOut">
              <a:rPr kumimoji="1" lang="zh-CN" altLang="en-US" smtClean="0"/>
              <a:pPr/>
              <a:t>2025/3/28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738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875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278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9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7051" y="908720"/>
            <a:ext cx="11137901" cy="1"/>
          </a:xfrm>
          <a:prstGeom prst="line">
            <a:avLst/>
          </a:prstGeom>
          <a:ln w="5080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19153"/>
            <a:ext cx="10972800" cy="107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092100"/>
            <a:ext cx="10972800" cy="57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245225"/>
            <a:ext cx="28448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9" r:id="rId4"/>
  </p:sldLayoutIdLst>
  <p:transition spd="med"/>
  <p:txStyles>
    <p:titleStyle>
      <a:lvl1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1pPr>
      <a:lvl2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2pPr>
      <a:lvl3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3pPr>
      <a:lvl4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4pPr>
      <a:lvl5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5pPr>
      <a:lvl6pPr indent="4572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6pPr>
      <a:lvl7pPr indent="9144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7pPr>
      <a:lvl8pPr indent="13716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8pPr>
      <a:lvl9pPr indent="18288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342900" indent="-342900">
        <a:spcBef>
          <a:spcPts val="500"/>
        </a:spcBef>
        <a:buClr>
          <a:srgbClr val="C6D9F1"/>
        </a:buClr>
        <a:buSzPct val="63000"/>
        <a:buFont typeface="Wingdings"/>
        <a:buChar char="✴"/>
        <a:defRPr sz="2400">
          <a:latin typeface="Candara"/>
          <a:ea typeface="Candara"/>
          <a:cs typeface="Candara"/>
          <a:sym typeface="Candara"/>
        </a:defRPr>
      </a:lvl1pPr>
      <a:lvl2pPr marL="800100" indent="-342900">
        <a:spcBef>
          <a:spcPts val="500"/>
        </a:spcBef>
        <a:buClr>
          <a:srgbClr val="C6D9F1"/>
        </a:buClr>
        <a:buSzPct val="63000"/>
        <a:buFont typeface="Wingdings"/>
        <a:buChar char="★"/>
        <a:defRPr sz="2400">
          <a:latin typeface="Candara"/>
          <a:ea typeface="Candara"/>
          <a:cs typeface="Candara"/>
          <a:sym typeface="Candara"/>
        </a:defRPr>
      </a:lvl2pPr>
      <a:lvl3pPr marL="12192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3pPr>
      <a:lvl4pPr marL="1714500" indent="-3429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4pPr>
      <a:lvl5pPr marL="21336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5pPr>
      <a:lvl6pPr marL="25603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6pPr>
      <a:lvl7pPr marL="30175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7pPr>
      <a:lvl8pPr marL="34747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8pPr>
      <a:lvl9pPr marL="39319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919" y="328598"/>
            <a:ext cx="9774256" cy="102312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919" y="1634140"/>
            <a:ext cx="9774255" cy="4273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2025/3/28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AA65713-4058-E2CC-CE61-71A3DA7404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42373" y="291452"/>
            <a:ext cx="1097416" cy="10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0070C0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7051" y="908720"/>
            <a:ext cx="11137901" cy="1"/>
          </a:xfrm>
          <a:prstGeom prst="line">
            <a:avLst/>
          </a:prstGeom>
          <a:ln w="5080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19153"/>
            <a:ext cx="10972800" cy="107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092100"/>
            <a:ext cx="10972800" cy="57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245225"/>
            <a:ext cx="28448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3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med"/>
  <p:hf hdr="0" ftr="0" dt="0"/>
  <p:txStyles>
    <p:titleStyle>
      <a:lvl1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1pPr>
      <a:lvl2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2pPr>
      <a:lvl3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3pPr>
      <a:lvl4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4pPr>
      <a:lvl5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5pPr>
      <a:lvl6pPr indent="4572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6pPr>
      <a:lvl7pPr indent="9144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7pPr>
      <a:lvl8pPr indent="13716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8pPr>
      <a:lvl9pPr indent="18288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342900" indent="-342900">
        <a:spcBef>
          <a:spcPts val="500"/>
        </a:spcBef>
        <a:buClr>
          <a:srgbClr val="C6D9F1"/>
        </a:buClr>
        <a:buSzPct val="63000"/>
        <a:buFont typeface="Wingdings"/>
        <a:buChar char="✴"/>
        <a:defRPr sz="2400">
          <a:latin typeface="Candara"/>
          <a:ea typeface="Candara"/>
          <a:cs typeface="Candara"/>
          <a:sym typeface="Candara"/>
        </a:defRPr>
      </a:lvl1pPr>
      <a:lvl2pPr marL="800100" indent="-342900">
        <a:spcBef>
          <a:spcPts val="500"/>
        </a:spcBef>
        <a:buClr>
          <a:srgbClr val="C6D9F1"/>
        </a:buClr>
        <a:buSzPct val="63000"/>
        <a:buFont typeface="Wingdings"/>
        <a:buChar char="★"/>
        <a:defRPr sz="2400">
          <a:latin typeface="Candara"/>
          <a:ea typeface="Candara"/>
          <a:cs typeface="Candara"/>
          <a:sym typeface="Candara"/>
        </a:defRPr>
      </a:lvl2pPr>
      <a:lvl3pPr marL="12192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3pPr>
      <a:lvl4pPr marL="1714500" indent="-3429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4pPr>
      <a:lvl5pPr marL="21336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5pPr>
      <a:lvl6pPr marL="25603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6pPr>
      <a:lvl7pPr marL="30175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7pPr>
      <a:lvl8pPr marL="34747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8pPr>
      <a:lvl9pPr marL="39319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259346-A7F8-9ADA-55EB-B7317B19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54E660-0741-172B-2F61-97AB8A73A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FD2BF4-1CAC-5C03-E84C-95F6E870D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A8C047-3AB5-F3CD-F044-0BBD1DB6E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7800EF-2C2A-B58A-1D51-B40AA6D4C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78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3.xml"/><Relationship Id="rId7" Type="http://schemas.openxmlformats.org/officeDocument/2006/relationships/image" Target="../media/image4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6.xml"/><Relationship Id="rId7" Type="http://schemas.openxmlformats.org/officeDocument/2006/relationships/image" Target="../media/image6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67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p.bao.ac.c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5" Type="http://schemas.openxmlformats.org/officeDocument/2006/relationships/image" Target="../media/image83.gif"/><Relationship Id="rId4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openxmlformats.org/officeDocument/2006/relationships/image" Target="../media/image5.png"/><Relationship Id="rId4" Type="http://schemas.openxmlformats.org/officeDocument/2006/relationships/image" Target="../media/image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tif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E15CD7-0B3F-FB6A-52DC-FCB2C530D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7" y="-31241"/>
            <a:ext cx="12379121" cy="6963256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BDD0F3AA-41C3-B6AE-0624-B9665BBBE84A}"/>
              </a:ext>
            </a:extLst>
          </p:cNvPr>
          <p:cNvSpPr txBox="1">
            <a:spLocks/>
          </p:cNvSpPr>
          <p:nvPr/>
        </p:nvSpPr>
        <p:spPr>
          <a:xfrm>
            <a:off x="515840" y="3800823"/>
            <a:ext cx="12192000" cy="16525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0">
              <a:lnSpc>
                <a:spcPct val="15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defRPr/>
            </a:pP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Krona One"/>
              </a:rPr>
              <a:t>Einstein Probe: </a:t>
            </a:r>
          </a:p>
          <a:p>
            <a:pPr algn="l" defTabSz="0">
              <a:lnSpc>
                <a:spcPct val="15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defRPr/>
            </a:pP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Krona One"/>
              </a:rPr>
              <a:t>exploring the dynamic X-ray universe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2561B0-7D51-5600-9B26-75B84643B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589" y="94297"/>
            <a:ext cx="2179652" cy="735384"/>
          </a:xfrm>
          <a:prstGeom prst="rect">
            <a:avLst/>
          </a:prstGeom>
          <a:effectLst>
            <a:softEdge rad="195400"/>
          </a:effectLst>
        </p:spPr>
      </p:pic>
      <p:pic>
        <p:nvPicPr>
          <p:cNvPr id="2" name="image3.tif">
            <a:extLst>
              <a:ext uri="{FF2B5EF4-FFF2-40B4-BE49-F238E27FC236}">
                <a16:creationId xmlns:a16="http://schemas.microsoft.com/office/drawing/2014/main" id="{DCB06DFF-D962-6BEB-20EF-0E21A197FB3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950232" y="176504"/>
            <a:ext cx="1280680" cy="541024"/>
          </a:xfrm>
          <a:prstGeom prst="rect">
            <a:avLst/>
          </a:prstGeom>
          <a:ln w="12700">
            <a:miter lim="400000"/>
          </a:ln>
          <a:effectLst>
            <a:softEdge rad="65492"/>
          </a:effectLst>
        </p:spPr>
      </p:pic>
      <p:pic>
        <p:nvPicPr>
          <p:cNvPr id="4" name="image4.png">
            <a:extLst>
              <a:ext uri="{FF2B5EF4-FFF2-40B4-BE49-F238E27FC236}">
                <a16:creationId xmlns:a16="http://schemas.microsoft.com/office/drawing/2014/main" id="{62076710-7419-8B15-F066-B9EE93A97D4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262444" y="167383"/>
            <a:ext cx="845655" cy="550144"/>
          </a:xfrm>
          <a:prstGeom prst="rect">
            <a:avLst/>
          </a:prstGeom>
          <a:ln w="12700">
            <a:miter lim="400000"/>
          </a:ln>
          <a:effectLst>
            <a:softEdge rad="65492"/>
          </a:effectLst>
        </p:spPr>
      </p:pic>
      <p:pic>
        <p:nvPicPr>
          <p:cNvPr id="6" name="image128.tif">
            <a:extLst>
              <a:ext uri="{FF2B5EF4-FFF2-40B4-BE49-F238E27FC236}">
                <a16:creationId xmlns:a16="http://schemas.microsoft.com/office/drawing/2014/main" id="{5770FD20-CF08-DC36-3F70-E4C4886DA2D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139816" y="176503"/>
            <a:ext cx="941153" cy="541024"/>
          </a:xfrm>
          <a:prstGeom prst="rect">
            <a:avLst/>
          </a:prstGeom>
          <a:ln w="12700">
            <a:miter lim="400000"/>
          </a:ln>
          <a:effectLst>
            <a:softEdge rad="65492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4E943C5-F433-314E-0DD7-BFDA75DA1797}"/>
              </a:ext>
            </a:extLst>
          </p:cNvPr>
          <p:cNvSpPr txBox="1"/>
          <p:nvPr/>
        </p:nvSpPr>
        <p:spPr>
          <a:xfrm>
            <a:off x="317299" y="6309150"/>
            <a:ext cx="13420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Image credit CAS/ESA</a:t>
            </a:r>
            <a:endParaRPr kumimoji="1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0D01AAF-6F85-1BBE-B094-8AA3CED6E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97" y="212701"/>
            <a:ext cx="1148327" cy="1091529"/>
          </a:xfrm>
          <a:prstGeom prst="rect">
            <a:avLst/>
          </a:prstGeom>
        </p:spPr>
      </p:pic>
      <p:sp>
        <p:nvSpPr>
          <p:cNvPr id="11" name="Shape 60">
            <a:extLst>
              <a:ext uri="{FF2B5EF4-FFF2-40B4-BE49-F238E27FC236}">
                <a16:creationId xmlns:a16="http://schemas.microsoft.com/office/drawing/2014/main" id="{926A8A9E-DFAA-8B7C-10EE-3B33DDFA55B8}"/>
              </a:ext>
            </a:extLst>
          </p:cNvPr>
          <p:cNvSpPr/>
          <p:nvPr/>
        </p:nvSpPr>
        <p:spPr>
          <a:xfrm>
            <a:off x="2035940" y="5310851"/>
            <a:ext cx="9624447" cy="121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r"/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Weimin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 Yuan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lvl="0" algn="r"/>
            <a:r>
              <a:rPr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cs typeface="Krona One"/>
                <a:sym typeface="Krona One"/>
              </a:rPr>
              <a:t>National Astro. Observatories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cs typeface="Krona One"/>
                <a:sym typeface="Krona One"/>
              </a:rPr>
              <a:t>,  </a:t>
            </a:r>
            <a:r>
              <a:rPr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Krona One"/>
                <a:cs typeface="Krona One"/>
                <a:sym typeface="Krona One"/>
              </a:rPr>
              <a:t>C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Krona One"/>
                <a:cs typeface="Krona One"/>
                <a:sym typeface="Krona One"/>
              </a:rPr>
              <a:t>AS</a:t>
            </a:r>
          </a:p>
          <a:p>
            <a:pPr lvl="0" algn="r"/>
            <a:endParaRPr lang="en-US" sz="1400" dirty="0">
              <a:solidFill>
                <a:schemeClr val="bg1">
                  <a:lumMod val="95000"/>
                </a:schemeClr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lvl="0" algn="r"/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on behalf of the Einstein Probe consortium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Krona One"/>
            </a:endParaRPr>
          </a:p>
          <a:p>
            <a:pPr lvl="0" algn="r"/>
            <a:endParaRPr sz="1500" dirty="0">
              <a:solidFill>
                <a:srgbClr val="3F6797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</p:spTree>
    <p:extLst>
      <p:ext uri="{BB962C8B-B14F-4D97-AF65-F5344CB8AC3E}">
        <p14:creationId xmlns:p14="http://schemas.microsoft.com/office/powerpoint/2010/main" val="315594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8512F6-B25C-5548-153C-0430A2926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39" y="1257443"/>
            <a:ext cx="8996721" cy="4594753"/>
          </a:xfrm>
          <a:prstGeom prst="rect">
            <a:avLst/>
          </a:prstGeom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kumimoji="0" lang="en-US" altLang="zh-CN" sz="25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Krona One"/>
                <a:sym typeface="Krona One"/>
              </a:rPr>
              <a:t>EP-WXT pathfinder LEIA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Krona One"/>
                <a:sym typeface="Krona One"/>
              </a:rPr>
              <a:t>(Lobster Eye Imager for Astronomy)</a:t>
            </a:r>
            <a:endParaRPr sz="2500" b="1" dirty="0">
              <a:solidFill>
                <a:srgbClr val="4F81BD"/>
              </a:solidFill>
            </a:endParaRP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8686802" y="964471"/>
            <a:ext cx="2950298" cy="8899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r">
              <a:spcBef>
                <a:spcPts val="0"/>
              </a:spcBef>
              <a:buNone/>
              <a:defRPr sz="1800"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sym typeface="Arial"/>
              </a:rPr>
              <a:t>LEIA first light</a:t>
            </a:r>
          </a:p>
          <a:p>
            <a:pPr marL="0" indent="0" algn="r">
              <a:spcBef>
                <a:spcPts val="0"/>
              </a:spcBef>
              <a:buNone/>
              <a:defRPr sz="1800"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sym typeface="Arial"/>
              </a:rPr>
              <a:t>August 8-10, 2022</a:t>
            </a:r>
          </a:p>
          <a:p>
            <a:pPr marL="0" indent="0" algn="r" rtl="0">
              <a:spcBef>
                <a:spcPts val="0"/>
              </a:spcBef>
              <a:buNone/>
              <a:defRPr sz="1800"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~800s exposure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endParaRPr kumimoji="1" lang="en-US" altLang="zh-CN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5A277C-282C-8B2C-64D2-84A9226F53C5}"/>
              </a:ext>
            </a:extLst>
          </p:cNvPr>
          <p:cNvSpPr txBox="1"/>
          <p:nvPr/>
        </p:nvSpPr>
        <p:spPr>
          <a:xfrm>
            <a:off x="9944367" y="4858635"/>
            <a:ext cx="141641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Size of full Moon</a:t>
            </a:r>
            <a:endParaRPr kumimoji="0" lang="zh-CN" alt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21A46429-56C7-46A1-A919-168C33A74DDE}"/>
              </a:ext>
            </a:extLst>
          </p:cNvPr>
          <p:cNvCxnSpPr>
            <a:cxnSpLocks/>
          </p:cNvCxnSpPr>
          <p:nvPr/>
        </p:nvCxnSpPr>
        <p:spPr>
          <a:xfrm flipH="1">
            <a:off x="9050573" y="5003533"/>
            <a:ext cx="853834" cy="69731"/>
          </a:xfrm>
          <a:prstGeom prst="straightConnector1">
            <a:avLst/>
          </a:prstGeom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656BF02-2A5C-1302-2D13-BCFF3A062217}"/>
              </a:ext>
            </a:extLst>
          </p:cNvPr>
          <p:cNvSpPr txBox="1"/>
          <p:nvPr/>
        </p:nvSpPr>
        <p:spPr>
          <a:xfrm>
            <a:off x="9715285" y="1877931"/>
            <a:ext cx="1966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rtl="0" latinLnBrk="1" hangingPunct="0">
              <a:defRPr/>
            </a:pPr>
            <a:r>
              <a:rPr kumimoji="0" lang="en-US" altLang="zh-CN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FoV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340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kumimoji="0" lang="en-US" altLang="zh-CN" b="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hape 611">
            <a:extLst>
              <a:ext uri="{FF2B5EF4-FFF2-40B4-BE49-F238E27FC236}">
                <a16:creationId xmlns:a16="http://schemas.microsoft.com/office/drawing/2014/main" id="{4D535EE9-EFFA-D313-3B1B-FD11B225BC50}"/>
              </a:ext>
            </a:extLst>
          </p:cNvPr>
          <p:cNvSpPr txBox="1">
            <a:spLocks/>
          </p:cNvSpPr>
          <p:nvPr/>
        </p:nvSpPr>
        <p:spPr>
          <a:xfrm>
            <a:off x="2931902" y="6025016"/>
            <a:ext cx="8515145" cy="60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r">
              <a:spcBef>
                <a:spcPts val="0"/>
              </a:spcBef>
              <a:buFont typeface="Wingdings"/>
              <a:buNone/>
              <a:defRPr sz="1800"/>
            </a:pPr>
            <a:r>
              <a:rPr kumimoji="1" lang="en-US" altLang="zh-CN" i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Frist wide </a:t>
            </a:r>
            <a:r>
              <a:rPr kumimoji="1" lang="en-US" altLang="zh-CN" i="1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FoV</a:t>
            </a:r>
            <a:r>
              <a:rPr kumimoji="1" lang="en-US" altLang="zh-CN" i="1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X-ray observations by a lobster-eye focusing X-ray telescope in orbit</a:t>
            </a:r>
            <a:r>
              <a:rPr kumimoji="1" lang="en-US" altLang="zh-CN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4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Zhang et al. 2022 </a:t>
            </a:r>
            <a:r>
              <a:rPr kumimoji="1" lang="en-US" altLang="zh-CN" sz="1400" dirty="0" err="1">
                <a:solidFill>
                  <a:srgbClr val="535353"/>
                </a:solidFill>
                <a:latin typeface="Arial"/>
                <a:cs typeface="Arial"/>
                <a:sym typeface="Arial"/>
              </a:rPr>
              <a:t>ApJL</a:t>
            </a:r>
            <a:r>
              <a:rPr kumimoji="1" lang="en-US" altLang="zh-CN" sz="14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, 941, L2 </a:t>
            </a:r>
            <a:endParaRPr kumimoji="1" lang="en-US" altLang="zh-CN" dirty="0"/>
          </a:p>
        </p:txBody>
      </p:sp>
      <p:sp>
        <p:nvSpPr>
          <p:cNvPr id="11" name="Shape 611">
            <a:extLst>
              <a:ext uri="{FF2B5EF4-FFF2-40B4-BE49-F238E27FC236}">
                <a16:creationId xmlns:a16="http://schemas.microsoft.com/office/drawing/2014/main" id="{1F854AF0-0222-180E-E277-D4939C627860}"/>
              </a:ext>
            </a:extLst>
          </p:cNvPr>
          <p:cNvSpPr txBox="1">
            <a:spLocks/>
          </p:cNvSpPr>
          <p:nvPr/>
        </p:nvSpPr>
        <p:spPr>
          <a:xfrm>
            <a:off x="3715704" y="5140433"/>
            <a:ext cx="4784778" cy="531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ctr">
              <a:spcBef>
                <a:spcPts val="0"/>
              </a:spcBef>
              <a:buFont typeface="Wingdings"/>
              <a:buNone/>
              <a:defRPr sz="1800"/>
            </a:pPr>
            <a:r>
              <a:rPr kumimoji="1" lang="en-US" altLang="zh-CN" sz="160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in-orbit performance of Lobster-eye MPO &amp; CMOS demonstrated</a:t>
            </a:r>
            <a:endParaRPr kumimoji="1" lang="en-US" altLang="zh-CN" sz="1600" dirty="0">
              <a:solidFill>
                <a:schemeClr val="bg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FAC9E42-C6F5-C940-48AA-039D3D91E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44" y="3433446"/>
            <a:ext cx="2103346" cy="212752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9B0C48C-C1DB-D7FE-FA21-0C00FB1995D9}"/>
              </a:ext>
            </a:extLst>
          </p:cNvPr>
          <p:cNvSpPr txBox="1"/>
          <p:nvPr/>
        </p:nvSpPr>
        <p:spPr>
          <a:xfrm>
            <a:off x="402283" y="5534706"/>
            <a:ext cx="226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Candara"/>
              </a:rPr>
              <a:t>CAS’s SATech-01 experiment satellite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Launched 2022-07-27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MicroSAT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0AFAB7BF-4DC4-B1FE-8F33-EEC932C7B64D}"/>
              </a:ext>
            </a:extLst>
          </p:cNvPr>
          <p:cNvSpPr/>
          <p:nvPr/>
        </p:nvSpPr>
        <p:spPr>
          <a:xfrm rot="3350104">
            <a:off x="1020129" y="3090674"/>
            <a:ext cx="413229" cy="20116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D4308AE-EE48-6DEB-0F80-1DC74EDFB11A}"/>
              </a:ext>
            </a:extLst>
          </p:cNvPr>
          <p:cNvGrpSpPr/>
          <p:nvPr/>
        </p:nvGrpSpPr>
        <p:grpSpPr>
          <a:xfrm>
            <a:off x="464217" y="961644"/>
            <a:ext cx="1966059" cy="1935608"/>
            <a:chOff x="1122912" y="2257407"/>
            <a:chExt cx="2668173" cy="2159635"/>
          </a:xfrm>
        </p:grpSpPr>
        <p:pic>
          <p:nvPicPr>
            <p:cNvPr id="17" name="图片 16" descr="图片包含 窗户, 桌子, 小, 厨房&#10;&#10;描述已自动生成">
              <a:extLst>
                <a:ext uri="{FF2B5EF4-FFF2-40B4-BE49-F238E27FC236}">
                  <a16:creationId xmlns:a16="http://schemas.microsoft.com/office/drawing/2014/main" id="{FFD55EE8-EE93-45A1-F9FD-A3C0170AB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912" y="2257407"/>
              <a:ext cx="2668173" cy="1781398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E9CA815-1571-A259-CF90-A95A01575E24}"/>
                </a:ext>
              </a:extLst>
            </p:cNvPr>
            <p:cNvSpPr txBox="1"/>
            <p:nvPr/>
          </p:nvSpPr>
          <p:spPr>
            <a:xfrm>
              <a:off x="1238423" y="4104276"/>
              <a:ext cx="2437152" cy="312766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LEIA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0.5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–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keV</a:t>
              </a:r>
              <a:endParaRPr kumimoji="1" lang="zh-CN" altLang="en-US" sz="1400" b="1" dirty="0">
                <a:solidFill>
                  <a:schemeClr val="tx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503287E-4DE1-0856-A6D5-3C7C42E64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04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飞机飞在天空中&#10;&#10;中度可信度描述已自动生成">
            <a:extLst>
              <a:ext uri="{FF2B5EF4-FFF2-40B4-BE49-F238E27FC236}">
                <a16:creationId xmlns:a16="http://schemas.microsoft.com/office/drawing/2014/main" id="{4ADE5968-81F5-16C9-EDA6-2AD283587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703" y="908870"/>
            <a:ext cx="4473190" cy="59642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A8770F0-5DF8-0341-CB65-3FAA2DC0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990"/>
            <a:ext cx="9884898" cy="101750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/>
              <a:t>Launch of EP on Jan. 9, 2024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1DF3B5-01A2-C962-842F-0BD4C869D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870"/>
            <a:ext cx="9013339" cy="59491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72A1CD-E161-2FCA-E249-225412EB49E7}"/>
              </a:ext>
            </a:extLst>
          </p:cNvPr>
          <p:cNvSpPr txBox="1"/>
          <p:nvPr/>
        </p:nvSpPr>
        <p:spPr>
          <a:xfrm>
            <a:off x="6639719" y="6113904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</a:rPr>
              <a:t>LM-2C @</a:t>
            </a:r>
            <a:r>
              <a:rPr kumimoji="1" lang="en-US" altLang="zh-CN" sz="2000" dirty="0" err="1">
                <a:solidFill>
                  <a:schemeClr val="bg1"/>
                </a:solidFill>
              </a:rPr>
              <a:t>Xichang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AA2227-0D6B-0973-3426-96E7134773B2}"/>
              </a:ext>
            </a:extLst>
          </p:cNvPr>
          <p:cNvSpPr txBox="1"/>
          <p:nvPr/>
        </p:nvSpPr>
        <p:spPr>
          <a:xfrm>
            <a:off x="309367" y="1165230"/>
            <a:ext cx="655659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6 </a:t>
            </a:r>
            <a:r>
              <a:rPr kumimoji="1" lang="en-US" altLang="zh-CN" dirty="0" err="1">
                <a:solidFill>
                  <a:schemeClr val="bg1"/>
                </a:solidFill>
              </a:rPr>
              <a:t>yrs</a:t>
            </a:r>
            <a:r>
              <a:rPr kumimoji="1" lang="en-US" altLang="zh-CN" dirty="0">
                <a:solidFill>
                  <a:schemeClr val="bg1"/>
                </a:solidFill>
              </a:rPr>
              <a:t> after mission adoption 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11 </a:t>
            </a:r>
            <a:r>
              <a:rPr kumimoji="1" lang="en-US" altLang="zh-CN" dirty="0" err="1">
                <a:solidFill>
                  <a:schemeClr val="bg1"/>
                </a:solidFill>
              </a:rPr>
              <a:t>yrs</a:t>
            </a:r>
            <a:r>
              <a:rPr kumimoji="1" lang="en-US" altLang="zh-CN" dirty="0">
                <a:solidFill>
                  <a:schemeClr val="bg1"/>
                </a:solidFill>
              </a:rPr>
              <a:t> after EP proposed 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13 </a:t>
            </a:r>
            <a:r>
              <a:rPr kumimoji="1" lang="en-US" altLang="zh-CN" dirty="0" err="1">
                <a:solidFill>
                  <a:schemeClr val="bg1"/>
                </a:solidFill>
              </a:rPr>
              <a:t>yrs</a:t>
            </a:r>
            <a:r>
              <a:rPr kumimoji="1" lang="en-US" altLang="zh-CN" dirty="0">
                <a:solidFill>
                  <a:schemeClr val="bg1"/>
                </a:solidFill>
              </a:rPr>
              <a:t> after beginning of MPO technology R&amp;D @ NAOC/CAS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68AF12-974B-330F-3999-E463F8F6B9FD}"/>
              </a:ext>
            </a:extLst>
          </p:cNvPr>
          <p:cNvSpPr txBox="1"/>
          <p:nvPr/>
        </p:nvSpPr>
        <p:spPr>
          <a:xfrm>
            <a:off x="9211302" y="6018737"/>
            <a:ext cx="21659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chemeClr val="bg1"/>
                </a:solidFill>
              </a:rPr>
              <a:t>A </a:t>
            </a:r>
            <a:r>
              <a:rPr lang="en-US" altLang="zh-CN" dirty="0" err="1">
                <a:solidFill>
                  <a:schemeClr val="bg1"/>
                </a:solidFill>
              </a:rPr>
              <a:t>loong</a:t>
            </a:r>
            <a:r>
              <a:rPr lang="en-US" altLang="zh-CN" dirty="0">
                <a:solidFill>
                  <a:schemeClr val="bg1"/>
                </a:solidFill>
              </a:rPr>
              <a:t> in Chinese mythology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946507-9179-788B-1EC1-9A2C9E950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144" y="85697"/>
            <a:ext cx="842777" cy="8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161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17BB7-7C3D-53D7-6261-9E5ADAF4B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3" name="1264_1715580021">
            <a:hlinkClick r:id="" action="ppaction://media"/>
            <a:extLst>
              <a:ext uri="{FF2B5EF4-FFF2-40B4-BE49-F238E27FC236}">
                <a16:creationId xmlns:a16="http://schemas.microsoft.com/office/drawing/2014/main" id="{EF847E47-E311-D282-A80A-E72F0CD17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279" y="9420"/>
            <a:ext cx="7826720" cy="68485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729926C-7BEE-16D2-45EC-871E1D771904}"/>
              </a:ext>
            </a:extLst>
          </p:cNvPr>
          <p:cNvSpPr txBox="1"/>
          <p:nvPr/>
        </p:nvSpPr>
        <p:spPr>
          <a:xfrm>
            <a:off x="8840256" y="420636"/>
            <a:ext cx="2904524" cy="1138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S/C-launcher separation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eight 592 km 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orbital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period 96min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inclination angle 29 deg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29171A-09B4-BCD0-9C09-54EA0C4185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</p:spTree>
    <p:extLst>
      <p:ext uri="{BB962C8B-B14F-4D97-AF65-F5344CB8AC3E}">
        <p14:creationId xmlns:p14="http://schemas.microsoft.com/office/powerpoint/2010/main" val="1675083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蓝色的灯光&#10;&#10;中度可信度描述已自动生成">
            <a:extLst>
              <a:ext uri="{FF2B5EF4-FFF2-40B4-BE49-F238E27FC236}">
                <a16:creationId xmlns:a16="http://schemas.microsoft.com/office/drawing/2014/main" id="{E11B29CC-8D1F-6A20-33CD-8DF57B12A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2"/>
            <a:ext cx="12192000" cy="670045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C8AF48F-1C58-53BD-A4ED-CF58B2AEEC7E}"/>
              </a:ext>
            </a:extLst>
          </p:cNvPr>
          <p:cNvGrpSpPr/>
          <p:nvPr/>
        </p:nvGrpSpPr>
        <p:grpSpPr>
          <a:xfrm>
            <a:off x="9868753" y="3706228"/>
            <a:ext cx="1145644" cy="357137"/>
            <a:chOff x="9876373" y="3713848"/>
            <a:chExt cx="1145644" cy="35713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2989BD9-497E-2340-6048-F3F81E09422B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6F1160E-F7E7-3760-F234-1D038AF507AB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10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178E6D9-E6CA-F821-BB3D-7E8AE6A2046E}"/>
              </a:ext>
            </a:extLst>
          </p:cNvPr>
          <p:cNvSpPr txBox="1"/>
          <p:nvPr/>
        </p:nvSpPr>
        <p:spPr>
          <a:xfrm>
            <a:off x="167640" y="594360"/>
            <a:ext cx="114300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B119415-E756-7734-8C2C-181F438B62D9}"/>
              </a:ext>
            </a:extLst>
          </p:cNvPr>
          <p:cNvSpPr txBox="1"/>
          <p:nvPr/>
        </p:nvSpPr>
        <p:spPr>
          <a:xfrm>
            <a:off x="544442" y="3629890"/>
            <a:ext cx="1393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1: Cir x-1 and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Swift J151857.0-572147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2: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Sco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 X-1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3: V2216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Oph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4: V1101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Sco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5: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V821 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6: NP 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7: V4134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Sgr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8: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Sgr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 X-4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9: Lupus SN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10: SNR RCW 86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86E7747-A271-8165-627F-BAB805C95A6E}"/>
              </a:ext>
            </a:extLst>
          </p:cNvPr>
          <p:cNvGrpSpPr/>
          <p:nvPr/>
        </p:nvGrpSpPr>
        <p:grpSpPr>
          <a:xfrm>
            <a:off x="5883493" y="1371353"/>
            <a:ext cx="1160244" cy="337432"/>
            <a:chOff x="9876373" y="3733553"/>
            <a:chExt cx="1160244" cy="33743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70E2BA5C-CC9E-DD1F-1EB0-BF9797C192D9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83A1A94-6A2A-3B9E-C23F-AC74F6891E9F}"/>
                </a:ext>
              </a:extLst>
            </p:cNvPr>
            <p:cNvSpPr txBox="1"/>
            <p:nvPr/>
          </p:nvSpPr>
          <p:spPr>
            <a:xfrm>
              <a:off x="10047922" y="3733553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2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ABAD505-D20B-CA8D-47C6-A4C88305E1A2}"/>
              </a:ext>
            </a:extLst>
          </p:cNvPr>
          <p:cNvGrpSpPr/>
          <p:nvPr/>
        </p:nvGrpSpPr>
        <p:grpSpPr>
          <a:xfrm>
            <a:off x="9269896" y="3495210"/>
            <a:ext cx="1145644" cy="357137"/>
            <a:chOff x="9876373" y="3713848"/>
            <a:chExt cx="1145644" cy="357137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12C0275-D1BB-D747-4A7B-9AF85541D31B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24BB227-D449-BAF1-8733-44B6F7842B1F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1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1D52F21-A0A7-752E-AD2F-74A30E01A017}"/>
              </a:ext>
            </a:extLst>
          </p:cNvPr>
          <p:cNvGrpSpPr/>
          <p:nvPr/>
        </p:nvGrpSpPr>
        <p:grpSpPr>
          <a:xfrm>
            <a:off x="8679929" y="2166306"/>
            <a:ext cx="1145644" cy="357137"/>
            <a:chOff x="9876373" y="3713848"/>
            <a:chExt cx="1145644" cy="357137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6DD0E0B7-FB88-9E6B-B143-9D62A257E27B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26F3E61-A7CD-CDEA-B3AC-5475E6EB5CDD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9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9C0171B-E206-0D8C-DF31-7ED105AF3E37}"/>
              </a:ext>
            </a:extLst>
          </p:cNvPr>
          <p:cNvGrpSpPr/>
          <p:nvPr/>
        </p:nvGrpSpPr>
        <p:grpSpPr>
          <a:xfrm>
            <a:off x="7710075" y="3941109"/>
            <a:ext cx="1145644" cy="357137"/>
            <a:chOff x="9876373" y="3713848"/>
            <a:chExt cx="1145644" cy="357137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F7C8EC2-E291-8C94-D45E-C7FC20ED9A19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35D06A4-B321-FF52-FF0C-7D221E3DCC34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5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997E2A7-F7B2-C65F-6130-3207ED803EEF}"/>
              </a:ext>
            </a:extLst>
          </p:cNvPr>
          <p:cNvGrpSpPr/>
          <p:nvPr/>
        </p:nvGrpSpPr>
        <p:grpSpPr>
          <a:xfrm>
            <a:off x="5512700" y="4256336"/>
            <a:ext cx="1145644" cy="357137"/>
            <a:chOff x="9876373" y="3713848"/>
            <a:chExt cx="1145644" cy="357137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51611B7E-1850-0D0E-8B65-2E991885ABF2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3E3C0C1-70E9-1E5E-975A-17285B02FB8F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8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910CF41-595A-9065-0D04-B96D2C37E654}"/>
              </a:ext>
            </a:extLst>
          </p:cNvPr>
          <p:cNvGrpSpPr/>
          <p:nvPr/>
        </p:nvGrpSpPr>
        <p:grpSpPr>
          <a:xfrm>
            <a:off x="6024618" y="3988207"/>
            <a:ext cx="1145644" cy="357137"/>
            <a:chOff x="9876373" y="3713848"/>
            <a:chExt cx="1145644" cy="357137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3A974DE1-4B1E-6424-99B6-A73ADF9886FB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E22AADA-C808-2AB7-50F4-3543DDEBB9B8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7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1BA300D-63B5-743A-CCAB-90EDC2B05252}"/>
              </a:ext>
            </a:extLst>
          </p:cNvPr>
          <p:cNvGrpSpPr/>
          <p:nvPr/>
        </p:nvGrpSpPr>
        <p:grpSpPr>
          <a:xfrm>
            <a:off x="6777519" y="3291456"/>
            <a:ext cx="1145644" cy="357137"/>
            <a:chOff x="9876373" y="3713848"/>
            <a:chExt cx="1145644" cy="357137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BAC0390-934D-B8C7-4923-12A42869B15D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EC1A76A-A003-8C24-FDB0-51CA67E0F0B5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4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A36B3D-6B45-4A75-2032-B09B2F99187A}"/>
              </a:ext>
            </a:extLst>
          </p:cNvPr>
          <p:cNvGrpSpPr/>
          <p:nvPr/>
        </p:nvGrpSpPr>
        <p:grpSpPr>
          <a:xfrm>
            <a:off x="5005017" y="2697603"/>
            <a:ext cx="1145644" cy="357137"/>
            <a:chOff x="9876373" y="3713848"/>
            <a:chExt cx="1145644" cy="357137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376AB81E-FFA7-947C-BA40-32D37A4C2C30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C20D1637-A28A-6C4C-C04D-C2C6DAF77BAC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3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51FAF6D-444E-5863-DB75-BCE5AC4F3149}"/>
              </a:ext>
            </a:extLst>
          </p:cNvPr>
          <p:cNvGrpSpPr/>
          <p:nvPr/>
        </p:nvGrpSpPr>
        <p:grpSpPr>
          <a:xfrm>
            <a:off x="4253505" y="3378030"/>
            <a:ext cx="1145644" cy="357137"/>
            <a:chOff x="9876373" y="3713848"/>
            <a:chExt cx="1145644" cy="357137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38944CCF-4FEB-019E-54D6-CF16AEB9B8CA}"/>
                </a:ext>
              </a:extLst>
            </p:cNvPr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80E34CF-DF49-C47A-6B3F-68E52BCD0615}"/>
                </a:ext>
              </a:extLst>
            </p:cNvPr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Arial"/>
                  <a:sym typeface="Arial"/>
                </a:rPr>
                <a:t>6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F3F1EA5C-C945-C16B-EEF6-EA85478B0D52}"/>
              </a:ext>
            </a:extLst>
          </p:cNvPr>
          <p:cNvCxnSpPr>
            <a:cxnSpLocks/>
          </p:cNvCxnSpPr>
          <p:nvPr/>
        </p:nvCxnSpPr>
        <p:spPr>
          <a:xfrm rot="-1440000">
            <a:off x="10931935" y="486620"/>
            <a:ext cx="767080" cy="3434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E2A909E4-EFF0-724C-BF62-430E276953BD}"/>
              </a:ext>
            </a:extLst>
          </p:cNvPr>
          <p:cNvSpPr txBox="1"/>
          <p:nvPr/>
        </p:nvSpPr>
        <p:spPr>
          <a:xfrm>
            <a:off x="11096417" y="345466"/>
            <a:ext cx="1393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Arial"/>
                <a:sym typeface="Arial"/>
              </a:rPr>
              <a:t>9.3°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158E39-A18C-B7BD-63A3-DA9C9F4D88D8}"/>
              </a:ext>
            </a:extLst>
          </p:cNvPr>
          <p:cNvSpPr txBox="1"/>
          <p:nvPr/>
        </p:nvSpPr>
        <p:spPr>
          <a:xfrm>
            <a:off x="279013" y="420157"/>
            <a:ext cx="5604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Central region of our Galaxy (purple, red, yellow)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EB49DC7-1443-6402-7294-AE49132E3D0F}"/>
              </a:ext>
            </a:extLst>
          </p:cNvPr>
          <p:cNvSpPr txBox="1"/>
          <p:nvPr/>
        </p:nvSpPr>
        <p:spPr>
          <a:xfrm>
            <a:off x="346326" y="1277799"/>
            <a:ext cx="3163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WXT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FoV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 3850 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sq. deg.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BF3CEE3-E6DB-07B8-2CFD-1FD3DEF8BADF}"/>
              </a:ext>
            </a:extLst>
          </p:cNvPr>
          <p:cNvSpPr txBox="1"/>
          <p:nvPr/>
        </p:nvSpPr>
        <p:spPr>
          <a:xfrm>
            <a:off x="7867024" y="6204865"/>
            <a:ext cx="43701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X-ray data credit: EPSC, image credit: Chen Zhang, </a:t>
            </a:r>
            <a:r>
              <a:rPr kumimoji="0" lang="en-US" altLang="zh-CN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Huaqing</a:t>
            </a: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 Cheng.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A2BDF5C-83A4-5F5B-7546-082DE32A6B5A}"/>
              </a:ext>
            </a:extLst>
          </p:cNvPr>
          <p:cNvSpPr txBox="1"/>
          <p:nvPr/>
        </p:nvSpPr>
        <p:spPr>
          <a:xfrm>
            <a:off x="346326" y="1708785"/>
            <a:ext cx="36076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  <a:sym typeface="Arial"/>
              </a:rPr>
              <a:t>exposure 40 kilo-seconds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5DCB6D-21E6-ED17-80D9-04C68E25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89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7C6E2-CE13-BACA-1824-F6C1153E9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B488D091-5193-69D9-3A7F-AE45CAD5E1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6FFDDC68-C2D2-7630-E2AF-BD3743710D1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altLang="zh-CN" sz="2500" b="1" dirty="0">
                <a:solidFill>
                  <a:srgbClr val="4F81BD"/>
                </a:solidFill>
              </a:rPr>
              <a:t> EP-WXT sources</a:t>
            </a:r>
            <a:r>
              <a:rPr lang="zh-CN" altLang="en-US" sz="2500" b="1" dirty="0">
                <a:solidFill>
                  <a:srgbClr val="4F81BD"/>
                </a:solidFill>
              </a:rPr>
              <a:t> （</a:t>
            </a:r>
            <a:r>
              <a:rPr lang="en-US" altLang="zh-CN" sz="2500" b="1" dirty="0">
                <a:solidFill>
                  <a:srgbClr val="4F81BD"/>
                </a:solidFill>
              </a:rPr>
              <a:t>5242</a:t>
            </a:r>
            <a:r>
              <a:rPr lang="zh-CN" altLang="en-US" sz="2500" b="1" dirty="0">
                <a:solidFill>
                  <a:srgbClr val="4F81BD"/>
                </a:solidFill>
              </a:rPr>
              <a:t>）</a:t>
            </a:r>
            <a:endParaRPr lang="en-US" sz="2500" b="1" dirty="0">
              <a:solidFill>
                <a:srgbClr val="4F81BD"/>
              </a:solidFill>
            </a:endParaRPr>
          </a:p>
        </p:txBody>
      </p:sp>
      <p:pic>
        <p:nvPicPr>
          <p:cNvPr id="3" name="图片 2" descr="图表&#10;&#10;AI 生成的内容可能不正确。">
            <a:extLst>
              <a:ext uri="{FF2B5EF4-FFF2-40B4-BE49-F238E27FC236}">
                <a16:creationId xmlns:a16="http://schemas.microsoft.com/office/drawing/2014/main" id="{ABFFF8CD-8C2C-C9F6-7146-CE833FAEB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8" y="997264"/>
            <a:ext cx="11784958" cy="56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77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4B64BB-DDF7-F8BE-E506-6FFFA5E1A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Sensitivity </a:t>
            </a:r>
            <a:endParaRPr kumimoji="1" lang="zh-CN" altLang="en-US" dirty="0"/>
          </a:p>
        </p:txBody>
      </p:sp>
      <p:pic>
        <p:nvPicPr>
          <p:cNvPr id="4" name="图片 3" descr="图表, 散点图&#10;&#10;AI 生成的内容可能不正确。">
            <a:extLst>
              <a:ext uri="{FF2B5EF4-FFF2-40B4-BE49-F238E27FC236}">
                <a16:creationId xmlns:a16="http://schemas.microsoft.com/office/drawing/2014/main" id="{3E71C3DE-774C-4129-BA4C-EE95EAD15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4" y="1878011"/>
            <a:ext cx="5642186" cy="4178411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7F2409ED-82D8-113C-ABC6-4E7B1D853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2" y="1735136"/>
            <a:ext cx="5761036" cy="44882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B0BC7BE-95A7-FF08-7E1D-CB632B06E4CA}"/>
              </a:ext>
            </a:extLst>
          </p:cNvPr>
          <p:cNvSpPr txBox="1"/>
          <p:nvPr/>
        </p:nvSpPr>
        <p:spPr>
          <a:xfrm>
            <a:off x="3221037" y="1508682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WXT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05986A3-FE2C-BACD-E42E-8981516A74D7}"/>
              </a:ext>
            </a:extLst>
          </p:cNvPr>
          <p:cNvSpPr txBox="1"/>
          <p:nvPr/>
        </p:nvSpPr>
        <p:spPr>
          <a:xfrm>
            <a:off x="8970964" y="1460026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FXT (1 unit)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907202-D7C9-8EE7-A2CD-64DF7CE22151}"/>
              </a:ext>
            </a:extLst>
          </p:cNvPr>
          <p:cNvSpPr txBox="1"/>
          <p:nvPr/>
        </p:nvSpPr>
        <p:spPr>
          <a:xfrm>
            <a:off x="1828800" y="2062677"/>
            <a:ext cx="3606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flux vs. exposure for WXT sources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2985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F5BEF-0F57-6CC5-3E0C-8D990FEC9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EB64A969-3935-8D38-6215-6F3942DDA5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256D99BF-FDD3-4F5E-CA09-B2CFED420C5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  FXT </a:t>
            </a:r>
            <a:r>
              <a:rPr lang="en-US" sz="2500" b="1" dirty="0" err="1">
                <a:solidFill>
                  <a:srgbClr val="4F81BD"/>
                </a:solidFill>
              </a:rPr>
              <a:t>localisation</a:t>
            </a:r>
            <a:r>
              <a:rPr lang="en-US" sz="2500" b="1" dirty="0">
                <a:solidFill>
                  <a:srgbClr val="4F81BD"/>
                </a:solidFill>
              </a:rPr>
              <a:t> precision for bright sources </a:t>
            </a: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99738E0-0CB3-3D25-5EE9-4E121A822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35" y="1024217"/>
            <a:ext cx="7439710" cy="557978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7F44044-590A-1FD0-6637-C656F4EF7EA0}"/>
              </a:ext>
            </a:extLst>
          </p:cNvPr>
          <p:cNvSpPr txBox="1"/>
          <p:nvPr/>
        </p:nvSpPr>
        <p:spPr>
          <a:xfrm>
            <a:off x="7343773" y="1985963"/>
            <a:ext cx="5539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90%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45282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5CC4-DE7E-0327-73F8-8F9C6603F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65D64E6D-2ECD-BE1D-CE8D-13162B812F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D6EDFDBA-BA0E-49A0-38AB-58C67788E22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  EP X-ray transients since launch</a:t>
            </a:r>
          </a:p>
        </p:txBody>
      </p:sp>
      <p:sp>
        <p:nvSpPr>
          <p:cNvPr id="12" name="Shape 611">
            <a:extLst>
              <a:ext uri="{FF2B5EF4-FFF2-40B4-BE49-F238E27FC236}">
                <a16:creationId xmlns:a16="http://schemas.microsoft.com/office/drawing/2014/main" id="{16335023-2AC6-E664-EA65-654FE14FE5DB}"/>
              </a:ext>
            </a:extLst>
          </p:cNvPr>
          <p:cNvSpPr txBox="1">
            <a:spLocks/>
          </p:cNvSpPr>
          <p:nvPr/>
        </p:nvSpPr>
        <p:spPr>
          <a:xfrm>
            <a:off x="8258172" y="1694146"/>
            <a:ext cx="3632200" cy="2720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X-ray transients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WXT:~100 /yr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all-sky: ~1100/yr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Fast X-ray transients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WXT: ~ 80 /yr</a:t>
            </a:r>
          </a:p>
          <a:p>
            <a:pPr marL="800099" lvl="1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all-sky: 880/yr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91A6691-8C5F-2E49-8672-CA631B9F5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58565"/>
            <a:ext cx="7568726" cy="56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2697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AE3E8-9763-0173-A748-13EF9C0E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52A4611A-D4D2-478E-D456-73005FD04C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2181BD47-E5E9-2E6F-DCC5-4F67DE9308F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altLang="zh-CN" sz="2500" b="1" dirty="0">
                <a:solidFill>
                  <a:srgbClr val="4F81BD"/>
                </a:solidFill>
              </a:rPr>
              <a:t> X-ray transients detected by EP-WXT</a:t>
            </a:r>
            <a:endParaRPr lang="en-US" sz="2500" b="1" dirty="0">
              <a:solidFill>
                <a:srgbClr val="4F81BD"/>
              </a:solidFill>
            </a:endParaRPr>
          </a:p>
        </p:txBody>
      </p:sp>
      <p:pic>
        <p:nvPicPr>
          <p:cNvPr id="8" name="图片 7" descr="图示&#10;&#10;AI 生成的内容可能不正确。">
            <a:extLst>
              <a:ext uri="{FF2B5EF4-FFF2-40B4-BE49-F238E27FC236}">
                <a16:creationId xmlns:a16="http://schemas.microsoft.com/office/drawing/2014/main" id="{06967107-266E-85FF-262F-D09A91FB2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937" y="1143317"/>
            <a:ext cx="9632370" cy="53479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3678659-F20D-7268-0DAE-826E4208D80E}"/>
              </a:ext>
            </a:extLst>
          </p:cNvPr>
          <p:cNvSpPr txBox="1"/>
          <p:nvPr/>
        </p:nvSpPr>
        <p:spPr>
          <a:xfrm>
            <a:off x="7572375" y="2379224"/>
            <a:ext cx="15029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Hui Sun’s talk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FBD0CE9-2580-F387-2703-C0545F6A4606}"/>
              </a:ext>
            </a:extLst>
          </p:cNvPr>
          <p:cNvSpPr txBox="1"/>
          <p:nvPr/>
        </p:nvSpPr>
        <p:spPr>
          <a:xfrm>
            <a:off x="8795858" y="2706566"/>
            <a:ext cx="15927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</a:rPr>
              <a:t>Yuan Liu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’s talk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AC5D64A-BA30-A588-FBC7-34A5001A1C8E}"/>
              </a:ext>
            </a:extLst>
          </p:cNvPr>
          <p:cNvSpPr txBox="1"/>
          <p:nvPr/>
        </p:nvSpPr>
        <p:spPr>
          <a:xfrm>
            <a:off x="8475274" y="5930150"/>
            <a:ext cx="27469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FXTs see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Qinyu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Wu’s talk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76274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144" y="44425"/>
            <a:ext cx="842777" cy="801092"/>
          </a:xfrm>
          <a:prstGeom prst="rect">
            <a:avLst/>
          </a:prstGeom>
        </p:spPr>
      </p:pic>
      <p:pic>
        <p:nvPicPr>
          <p:cNvPr id="2" name="图片 1" descr="img_v3_02ek_61e9f3e8-61c9-4b3c-a75a-4d7a24c3deb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624" y="897695"/>
            <a:ext cx="3589932" cy="2940782"/>
          </a:xfrm>
          <a:prstGeom prst="rect">
            <a:avLst/>
          </a:prstGeom>
        </p:spPr>
      </p:pic>
      <p:pic>
        <p:nvPicPr>
          <p:cNvPr id="3" name="图片 2" descr="img_v3_02ek_9d9915c6-1e83-4a34-84b2-d08680ea945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0436" y="3886505"/>
            <a:ext cx="3589931" cy="283794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8846284" y="1081216"/>
            <a:ext cx="795724" cy="23188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sym typeface="Arial" panose="020B0604020202090204"/>
            </a:endParaRPr>
          </a:p>
        </p:txBody>
      </p:sp>
      <p:cxnSp>
        <p:nvCxnSpPr>
          <p:cNvPr id="5" name="直接连接符 9"/>
          <p:cNvCxnSpPr/>
          <p:nvPr/>
        </p:nvCxnSpPr>
        <p:spPr>
          <a:xfrm flipH="1">
            <a:off x="8489624" y="3400071"/>
            <a:ext cx="356660" cy="519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10"/>
          <p:cNvCxnSpPr/>
          <p:nvPr>
            <p:custDataLst>
              <p:tags r:id="rId1"/>
            </p:custDataLst>
          </p:nvPr>
        </p:nvCxnSpPr>
        <p:spPr>
          <a:xfrm>
            <a:off x="9642008" y="3400071"/>
            <a:ext cx="2437548" cy="486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0027224" y="1315520"/>
            <a:ext cx="205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Arial" panose="020B0604020202090204"/>
              </a:rPr>
              <a:t>FXT light curve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cs typeface="Arial" panose="020B0604020202090204"/>
              <a:sym typeface="Arial" panose="020B0604020202090204"/>
            </a:endParaRPr>
          </a:p>
        </p:txBody>
      </p:sp>
      <p:pic>
        <p:nvPicPr>
          <p:cNvPr id="10" name="图片 9" descr="upload_post_object_v2_24641651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6610" y="3696970"/>
            <a:ext cx="3809392" cy="2991016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881119" y="3983652"/>
            <a:ext cx="2053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Arial" panose="020B0604020202090204"/>
              </a:rPr>
              <a:t>WXT light curve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25" name="内容占位符 2"/>
          <p:cNvSpPr txBox="1"/>
          <p:nvPr/>
        </p:nvSpPr>
        <p:spPr>
          <a:xfrm>
            <a:off x="276021" y="1077864"/>
            <a:ext cx="3837779" cy="5682596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 panose="05000000000000000000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 panose="05000000000000000000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 panose="05000000000000000000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 panose="05000000000000000000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 panose="05000000000000000000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✴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WXT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onboard trigger: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★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T0=2024-09-08T17:28:27 (UTC)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★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peak flux: ~1e-9 erg/s/cm^2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None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	 (EP team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et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al.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GCN 37443)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✴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T0+7min: automated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FXT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follow-up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90204"/>
              <a:cs typeface="Arial" panose="020B0604020202090204"/>
              <a:sym typeface="Candara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None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	 (EP team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et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al.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GCN 37432)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✴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T0+19hrs: FXT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 </a:t>
            </a:r>
            <a:r>
              <a:rPr lang="en-US" altLang="zh-CN" sz="1600" dirty="0" err="1">
                <a:solidFill>
                  <a:srgbClr val="535353"/>
                </a:solidFill>
                <a:latin typeface="Arial" panose="020B0604020202090204"/>
                <a:cs typeface="Arial" panose="020B0604020202090204"/>
              </a:rPr>
              <a:t>ToO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90204"/>
              <a:cs typeface="Arial" panose="020B0604020202090204"/>
              <a:sym typeface="Candara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✴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flux ~1.1x10^(-13) erg/s/cm^2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✴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optical afterglow candidate: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★"/>
              <a:tabLst/>
              <a:defRPr sz="1800"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AB magnitude r ~ 24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None/>
              <a:tabLst/>
              <a:defRPr sz="1800"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(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Quirola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90204"/>
                <a:cs typeface="Arial" panose="020B0604020202090204"/>
                <a:sym typeface="Candara"/>
              </a:rPr>
              <a:t>-Vasquez et al. GCN 37438)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★"/>
              <a:tabLst/>
              <a:defRPr sz="1800"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90204"/>
              <a:cs typeface="Arial" panose="020B0604020202090204"/>
              <a:sym typeface="Candara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/>
              <a:buChar char="✴"/>
              <a:tabLst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90204"/>
              <a:cs typeface="Arial" panose="020B0604020202090204"/>
              <a:sym typeface="Candar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8201" y="4621526"/>
            <a:ext cx="2487270" cy="19824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图片 8" descr="WechatIMG60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2285" y="1081405"/>
            <a:ext cx="3978275" cy="235013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DAD4377-E089-D406-0CE2-BEF7A3F74E3B}"/>
              </a:ext>
            </a:extLst>
          </p:cNvPr>
          <p:cNvSpPr txBox="1"/>
          <p:nvPr/>
        </p:nvSpPr>
        <p:spPr>
          <a:xfrm>
            <a:off x="4337538" y="3382629"/>
            <a:ext cx="2144175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no </a:t>
            </a:r>
            <a:r>
              <a:rPr lang="en-US" altLang="zh-CN" dirty="0">
                <a:solidFill>
                  <a:srgbClr val="000000"/>
                </a:solidFill>
              </a:rPr>
              <a:t>GRB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Arial" panose="020B0604020202090204"/>
                <a:cs typeface="Arial" panose="020B0604020202090204"/>
                <a:sym typeface="Arial" panose="020B0604020202090204"/>
              </a:rPr>
              <a:t> counterpart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Arial" panose="020B0604020202090204"/>
              <a:cs typeface="Arial" panose="020B0604020202090204"/>
              <a:sym typeface="Arial" panose="020B0604020202090204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2573BAB7-4E27-8003-D789-8C292242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4000"/>
            <a:ext cx="10972800" cy="56197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EP240908a</a:t>
            </a:r>
            <a:r>
              <a:rPr kumimoji="1" lang="en-US" altLang="zh-CN" cap="none" dirty="0"/>
              <a:t>: </a:t>
            </a:r>
            <a:r>
              <a:rPr kumimoji="1" lang="en-US" altLang="zh-CN" cap="none"/>
              <a:t>example of quick </a:t>
            </a:r>
            <a:r>
              <a:rPr kumimoji="1" lang="en-US" altLang="zh-CN" dirty="0"/>
              <a:t>onboard follow-up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11BFB4-E100-115E-7E3E-21799B090780}"/>
              </a:ext>
            </a:extLst>
          </p:cNvPr>
          <p:cNvSpPr txBox="1"/>
          <p:nvPr/>
        </p:nvSpPr>
        <p:spPr>
          <a:xfrm>
            <a:off x="1523835" y="6296223"/>
            <a:ext cx="1938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FXT</a:t>
            </a:r>
            <a:r>
              <a: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error ~ 5-8arcsec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E841FA-45EE-0457-60F8-F7FBD258D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54000"/>
            <a:ext cx="8295775" cy="6545753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B4BB1DF-45A4-5850-1C72-5E7AC33202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52F419-2C01-1561-4363-32E6BD706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882" y="6154248"/>
            <a:ext cx="2052026" cy="64550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0817269-FE12-43F7-2A19-B4599302C236}"/>
              </a:ext>
            </a:extLst>
          </p:cNvPr>
          <p:cNvSpPr/>
          <p:nvPr/>
        </p:nvSpPr>
        <p:spPr>
          <a:xfrm rot="19922099">
            <a:off x="8436815" y="2840864"/>
            <a:ext cx="362877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altLang="zh-CN" sz="2800" b="1" i="0" u="none" strike="noStrike" cap="none" spc="0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many thanks to </a:t>
            </a:r>
          </a:p>
          <a:p>
            <a:pPr algn="ctr"/>
            <a:r>
              <a:rPr kumimoji="0" lang="en-US" altLang="zh-CN" sz="2800" b="1" i="0" u="none" strike="noStrike" cap="none" spc="0" normalizeH="0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 Swift team!</a:t>
            </a:r>
            <a:endParaRPr lang="zh-CN" alt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F3F54023-E9F5-97B3-8D20-B71A67DE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1934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58978-A770-C9D2-3402-2CFE3695D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7ED4087E-65B9-2469-DEA0-2FFBFA99A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3877D0BE-D23B-236A-6EEB-0D250B51C78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  Typical latencies for issuing transient alerts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273EA28-6D5C-1E8C-2908-619DCD52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275" y="1137222"/>
            <a:ext cx="6848475" cy="540962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29930D9-6239-90DD-25B1-F96857CBA0F4}"/>
              </a:ext>
            </a:extLst>
          </p:cNvPr>
          <p:cNvSpPr txBox="1"/>
          <p:nvPr/>
        </p:nvSpPr>
        <p:spPr>
          <a:xfrm>
            <a:off x="9874680" y="4986338"/>
            <a:ext cx="178670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to be improved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44174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2C0AD3-776E-4B6C-6FD7-B3BC45FA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kumimoji="1" lang="en-US" altLang="zh-CN" dirty="0"/>
              <a:t>EP240408a: peculiar intermediate-timescale transient</a:t>
            </a:r>
            <a:endParaRPr kumimoji="1" lang="zh-CN" altLang="en-US" dirty="0"/>
          </a:p>
        </p:txBody>
      </p: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197C294F-D453-1433-8081-9C48D8316D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</p:spPr>
        <p:txBody>
          <a:bodyPr/>
          <a:lstStyle/>
          <a:p>
            <a:pPr lvl="0"/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3" name="图片 2" descr="图表, 折线图&#10;&#10;描述已自动生成">
            <a:extLst>
              <a:ext uri="{FF2B5EF4-FFF2-40B4-BE49-F238E27FC236}">
                <a16:creationId xmlns:a16="http://schemas.microsoft.com/office/drawing/2014/main" id="{944C544E-9A20-1882-088E-5115CA419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170434"/>
            <a:ext cx="4774904" cy="34737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830F160-C835-835A-68B5-D0D28EB9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148" y="912317"/>
            <a:ext cx="4005470" cy="22581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FCC5216-5F45-C9A6-CD5A-523D64250FE9}"/>
              </a:ext>
            </a:extLst>
          </p:cNvPr>
          <p:cNvSpPr txBox="1"/>
          <p:nvPr/>
        </p:nvSpPr>
        <p:spPr>
          <a:xfrm>
            <a:off x="1732100" y="3687567"/>
            <a:ext cx="118255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burst of12s duration</a:t>
            </a: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图片 3" descr="upload_post_object_v2_1523445716">
            <a:extLst>
              <a:ext uri="{FF2B5EF4-FFF2-40B4-BE49-F238E27FC236}">
                <a16:creationId xmlns:a16="http://schemas.microsoft.com/office/drawing/2014/main" id="{40105B23-7160-DA38-4DFA-9712B7848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173" y="1202667"/>
            <a:ext cx="5029655" cy="370463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4EC6A10-4AED-6C91-5561-00376543D9A5}"/>
              </a:ext>
            </a:extLst>
          </p:cNvPr>
          <p:cNvSpPr txBox="1"/>
          <p:nvPr/>
        </p:nvSpPr>
        <p:spPr>
          <a:xfrm>
            <a:off x="6885587" y="6173705"/>
            <a:ext cx="416122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400" b="0" i="0" u="none" strike="noStrike" dirty="0">
                <a:solidFill>
                  <a:srgbClr val="5D5D5D"/>
                </a:solidFill>
                <a:effectLst/>
                <a:latin typeface="Helvetica Neue" panose="02000503000000020004" pitchFamily="2" charset="0"/>
              </a:rPr>
              <a:t>Zhang W., et al. 2025SCPMA..6819511Z</a:t>
            </a:r>
          </a:p>
          <a:p>
            <a:r>
              <a:rPr lang="en-US" altLang="zh-CN" sz="1400" b="0" i="0" u="none" strike="noStrike" dirty="0">
                <a:solidFill>
                  <a:srgbClr val="5D5D5D"/>
                </a:solidFill>
                <a:effectLst/>
                <a:latin typeface="Helvetica Neue" panose="02000503000000020004" pitchFamily="2" charset="0"/>
              </a:rPr>
              <a:t>O'Connor B.</a:t>
            </a:r>
            <a:r>
              <a:rPr lang="en-US" altLang="zh-CN" sz="1400" dirty="0">
                <a:solidFill>
                  <a:srgbClr val="5D5D5D"/>
                </a:solidFill>
                <a:latin typeface="Helvetica Neue" panose="02000503000000020004" pitchFamily="2" charset="0"/>
              </a:rPr>
              <a:t>, et al. 2025 </a:t>
            </a:r>
            <a:r>
              <a:rPr lang="en-US" altLang="zh-CN" sz="1400" dirty="0" err="1">
                <a:solidFill>
                  <a:srgbClr val="5D5D5D"/>
                </a:solidFill>
                <a:latin typeface="Helvetica Neue" panose="02000503000000020004" pitchFamily="2" charset="0"/>
              </a:rPr>
              <a:t>ApJL</a:t>
            </a: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C086B2-884C-F23B-6EC3-55E40CC8A11B}"/>
              </a:ext>
            </a:extLst>
          </p:cNvPr>
          <p:cNvSpPr txBox="1"/>
          <p:nvPr/>
        </p:nvSpPr>
        <p:spPr>
          <a:xfrm>
            <a:off x="6414898" y="4990574"/>
            <a:ext cx="5555223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Spectral and temporal properties different from known transients;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possibly a new transient type 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or IMBH-jetted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TDE?</a:t>
            </a:r>
          </a:p>
        </p:txBody>
      </p:sp>
    </p:spTree>
    <p:extLst>
      <p:ext uri="{BB962C8B-B14F-4D97-AF65-F5344CB8AC3E}">
        <p14:creationId xmlns:p14="http://schemas.microsoft.com/office/powerpoint/2010/main" val="16769884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图表, 散点图&#10;&#10;描述已自动生成">
            <a:extLst>
              <a:ext uri="{FF2B5EF4-FFF2-40B4-BE49-F238E27FC236}">
                <a16:creationId xmlns:a16="http://schemas.microsoft.com/office/drawing/2014/main" id="{9A7E9EFC-F0D1-F3D2-4D3F-07C2CD0C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" y="3646922"/>
            <a:ext cx="4058817" cy="298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kumimoji="1" lang="en-US" sz="2400">
                <a:solidFill>
                  <a:srgbClr val="0070C0"/>
                </a:solidFill>
              </a:rPr>
              <a:t>An outburst </a:t>
            </a:r>
            <a:r>
              <a:rPr kumimoji="1" lang="en-GB" altLang="zh-CN" sz="2400">
                <a:solidFill>
                  <a:srgbClr val="0070C0"/>
                </a:solidFill>
                <a:sym typeface="+mn-lt"/>
              </a:rPr>
              <a:t>in Small </a:t>
            </a:r>
            <a:r>
              <a:rPr kumimoji="1" lang="en-GB" altLang="zh-CN" sz="2400" err="1">
                <a:solidFill>
                  <a:srgbClr val="0070C0"/>
                </a:solidFill>
                <a:sym typeface="+mn-lt"/>
              </a:rPr>
              <a:t>Magellanic</a:t>
            </a:r>
            <a:r>
              <a:rPr kumimoji="1" lang="en-GB" altLang="zh-CN" sz="2400">
                <a:solidFill>
                  <a:srgbClr val="0070C0"/>
                </a:solidFill>
                <a:sym typeface="+mn-lt"/>
              </a:rPr>
              <a:t> Cloud: Be + WD</a:t>
            </a:r>
            <a:r>
              <a:rPr kumimoji="1" lang="en-US" sz="240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8AEDBFE-8720-828F-36A2-72EB9B8AF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AFFF876-5905-BCD9-A571-4DFCF3CF85E8}"/>
              </a:ext>
            </a:extLst>
          </p:cNvPr>
          <p:cNvSpPr txBox="1"/>
          <p:nvPr/>
        </p:nvSpPr>
        <p:spPr>
          <a:xfrm>
            <a:off x="5428916" y="4303231"/>
            <a:ext cx="6023157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CXOU J005245.0-722844 a weak Chandra source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 X-ray outburst detected by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</a:t>
            </a:r>
            <a:r>
              <a:rPr lang="en-US" altLang="zh-CN" dirty="0">
                <a:solidFill>
                  <a:srgbClr val="0070C0"/>
                </a:solidFill>
              </a:rPr>
              <a:t>/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WXT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(Atel#16631)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Swift/XRT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ATeL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# 16633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), follow-up by NICER (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ATeL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# 16636)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indent="-285750">
              <a:buClr>
                <a:srgbClr val="4F81BD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very soft X-ray spectrum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possible Be binary system with a WD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C48C444-2C26-8D2F-F63C-2DC6D920A0A3}"/>
              </a:ext>
            </a:extLst>
          </p:cNvPr>
          <p:cNvSpPr txBox="1"/>
          <p:nvPr/>
        </p:nvSpPr>
        <p:spPr>
          <a:xfrm>
            <a:off x="1451266" y="3923599"/>
            <a:ext cx="144469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WXT </a:t>
            </a:r>
            <a:r>
              <a:rPr kumimoji="0" lang="en-US" altLang="zh-CN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lightcurve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0.5-4 keV</a:t>
            </a: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A9BC54E-CA95-C8AE-A238-6DD6A58E872D}"/>
              </a:ext>
            </a:extLst>
          </p:cNvPr>
          <p:cNvSpPr txBox="1"/>
          <p:nvPr/>
        </p:nvSpPr>
        <p:spPr>
          <a:xfrm>
            <a:off x="3301947" y="5521953"/>
            <a:ext cx="12481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~ 2 days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CEBFD53-8F5F-5D12-ACC0-8DB008FEF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45" y="760702"/>
            <a:ext cx="4671734" cy="35226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FE880BD-5296-0E4F-3A6E-C6B557210DDA}"/>
              </a:ext>
            </a:extLst>
          </p:cNvPr>
          <p:cNvSpPr txBox="1"/>
          <p:nvPr/>
        </p:nvSpPr>
        <p:spPr>
          <a:xfrm>
            <a:off x="5441825" y="6125235"/>
            <a:ext cx="628713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5D5D5D"/>
                </a:solidFill>
                <a:latin typeface="Helvetica Neue" panose="02000503000000020004" pitchFamily="2" charset="0"/>
              </a:rPr>
              <a:t>Gaudin, Coe, </a:t>
            </a:r>
            <a:r>
              <a:rPr lang="en-US" altLang="zh-CN" sz="1400" dirty="0" err="1">
                <a:solidFill>
                  <a:srgbClr val="5D5D5D"/>
                </a:solidFill>
                <a:latin typeface="Helvetica Neue" panose="02000503000000020004" pitchFamily="2" charset="0"/>
              </a:rPr>
              <a:t>Kennea</a:t>
            </a:r>
            <a:r>
              <a:rPr lang="en-US" altLang="zh-CN" sz="1400" dirty="0">
                <a:solidFill>
                  <a:srgbClr val="5D5D5D"/>
                </a:solidFill>
                <a:latin typeface="Helvetica Neue" panose="02000503000000020004" pitchFamily="2" charset="0"/>
              </a:rPr>
              <a:t>, et al. 2024 MNRAS 534, 1937 (S-CUBED program)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rgbClr val="5D5D5D"/>
                </a:solidFill>
                <a:latin typeface="Helvetica Neue" panose="02000503000000020004" pitchFamily="2" charset="0"/>
              </a:rPr>
              <a:t>Marino, et al. 2024, </a:t>
            </a:r>
            <a:r>
              <a:rPr lang="en-US" altLang="zh-CN" sz="1400" dirty="0" err="1">
                <a:solidFill>
                  <a:srgbClr val="5D5D5D"/>
                </a:solidFill>
                <a:latin typeface="Helvetica Neue" panose="02000503000000020004" pitchFamily="2" charset="0"/>
              </a:rPr>
              <a:t>ApJL</a:t>
            </a:r>
            <a:endParaRPr lang="zh-CN" altLang="en-US" sz="1400" dirty="0">
              <a:solidFill>
                <a:srgbClr val="5D5D5D"/>
              </a:solidFill>
              <a:latin typeface="Helvetica Neue" panose="02000503000000020004" pitchFamily="2" charset="0"/>
            </a:endParaRPr>
          </a:p>
        </p:txBody>
      </p:sp>
      <p:pic>
        <p:nvPicPr>
          <p:cNvPr id="4" name="图片 3" descr="夜晚的星空&#10;&#10;中度可信度描述已自动生成">
            <a:extLst>
              <a:ext uri="{FF2B5EF4-FFF2-40B4-BE49-F238E27FC236}">
                <a16:creationId xmlns:a16="http://schemas.microsoft.com/office/drawing/2014/main" id="{BE379855-91E5-E2E5-06B4-EC81F7E19B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8" y="1034295"/>
            <a:ext cx="4426862" cy="2479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134D311-4142-9E68-4AE7-041D30AFD84D}"/>
              </a:ext>
            </a:extLst>
          </p:cNvPr>
          <p:cNvGrpSpPr/>
          <p:nvPr/>
        </p:nvGrpSpPr>
        <p:grpSpPr>
          <a:xfrm>
            <a:off x="4130732" y="1067955"/>
            <a:ext cx="3059013" cy="2479729"/>
            <a:chOff x="1675642" y="1459445"/>
            <a:chExt cx="4712605" cy="450269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F45988C-0062-3B3D-F4D0-C650A090B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5642" y="1459445"/>
              <a:ext cx="4712605" cy="4502690"/>
            </a:xfrm>
            <a:prstGeom prst="rect">
              <a:avLst/>
            </a:prstGeom>
          </p:spPr>
        </p:pic>
        <p:cxnSp>
          <p:nvCxnSpPr>
            <p:cNvPr id="7" name="直接箭头连接符 9">
              <a:extLst>
                <a:ext uri="{FF2B5EF4-FFF2-40B4-BE49-F238E27FC236}">
                  <a16:creationId xmlns:a16="http://schemas.microsoft.com/office/drawing/2014/main" id="{6643A35D-D1FF-2ADD-4B3C-9B3AB8944750}"/>
                </a:ext>
              </a:extLst>
            </p:cNvPr>
            <p:cNvCxnSpPr/>
            <p:nvPr/>
          </p:nvCxnSpPr>
          <p:spPr>
            <a:xfrm flipV="1">
              <a:off x="5415267" y="2760695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10">
              <a:extLst>
                <a:ext uri="{FF2B5EF4-FFF2-40B4-BE49-F238E27FC236}">
                  <a16:creationId xmlns:a16="http://schemas.microsoft.com/office/drawing/2014/main" id="{944FE87B-89B6-AA58-6019-32A682BA3EE8}"/>
                </a:ext>
              </a:extLst>
            </p:cNvPr>
            <p:cNvCxnSpPr/>
            <p:nvPr/>
          </p:nvCxnSpPr>
          <p:spPr>
            <a:xfrm flipV="1">
              <a:off x="5358121" y="5128535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11">
              <a:extLst>
                <a:ext uri="{FF2B5EF4-FFF2-40B4-BE49-F238E27FC236}">
                  <a16:creationId xmlns:a16="http://schemas.microsoft.com/office/drawing/2014/main" id="{49C81A4A-72EC-D83C-436D-D26671A91BB4}"/>
                </a:ext>
              </a:extLst>
            </p:cNvPr>
            <p:cNvCxnSpPr/>
            <p:nvPr/>
          </p:nvCxnSpPr>
          <p:spPr>
            <a:xfrm flipV="1">
              <a:off x="2957992" y="2689756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12">
              <a:extLst>
                <a:ext uri="{FF2B5EF4-FFF2-40B4-BE49-F238E27FC236}">
                  <a16:creationId xmlns:a16="http://schemas.microsoft.com/office/drawing/2014/main" id="{7C555113-052E-E123-ADDC-89B429784DFC}"/>
                </a:ext>
              </a:extLst>
            </p:cNvPr>
            <p:cNvCxnSpPr/>
            <p:nvPr/>
          </p:nvCxnSpPr>
          <p:spPr>
            <a:xfrm flipV="1">
              <a:off x="2957992" y="5128535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54B8C6F-204A-E106-8BC4-F17D00434A31}"/>
              </a:ext>
            </a:extLst>
          </p:cNvPr>
          <p:cNvSpPr txBox="1"/>
          <p:nvPr/>
        </p:nvSpPr>
        <p:spPr>
          <a:xfrm>
            <a:off x="8028765" y="3493034"/>
            <a:ext cx="187487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thanks to NICER team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71574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87F88C4-1356-ED9A-E6EB-E35816C26F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9F01235-1E62-0853-4B16-77EAFDB4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5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Krona One"/>
                <a:sym typeface="Krona One"/>
              </a:rPr>
              <a:t>EP240222a: IMBH-TDE</a:t>
            </a:r>
            <a:endParaRPr kumimoji="1" lang="zh-CN" altLang="en-US" dirty="0"/>
          </a:p>
        </p:txBody>
      </p:sp>
      <p:pic>
        <p:nvPicPr>
          <p:cNvPr id="4" name="图片 3" descr="/private/var/folders/vg/wr0bx9x55bldzqqf8332v6dm0000gn/T/com.kingsoft.wpsoffice.mac/picturecompress_20241016013400/output_1.pngoutput_1">
            <a:extLst>
              <a:ext uri="{FF2B5EF4-FFF2-40B4-BE49-F238E27FC236}">
                <a16:creationId xmlns:a16="http://schemas.microsoft.com/office/drawing/2014/main" id="{9B6E5B5E-3A58-21E4-9B6B-3FA2B3068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97" y="962652"/>
            <a:ext cx="5299710" cy="301117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21E872-D6D5-5827-FD6B-FE974CF48486}"/>
              </a:ext>
            </a:extLst>
          </p:cNvPr>
          <p:cNvSpPr txBox="1"/>
          <p:nvPr/>
        </p:nvSpPr>
        <p:spPr>
          <a:xfrm>
            <a:off x="609917" y="4017323"/>
            <a:ext cx="5952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Time scale: &gt;4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off center:  53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(~35 kpc) away from a massive galaxy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A52FE99-0C05-0EC6-B7D6-EE3A6966201C}"/>
              </a:ext>
            </a:extLst>
          </p:cNvPr>
          <p:cNvGrpSpPr/>
          <p:nvPr/>
        </p:nvGrpSpPr>
        <p:grpSpPr>
          <a:xfrm>
            <a:off x="6748147" y="997584"/>
            <a:ext cx="4336964" cy="3823890"/>
            <a:chOff x="9921" y="1928"/>
            <a:chExt cx="7895" cy="688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850FF98-5D24-39E5-3F54-AC5E125D4715}"/>
                </a:ext>
              </a:extLst>
            </p:cNvPr>
            <p:cNvGrpSpPr/>
            <p:nvPr/>
          </p:nvGrpSpPr>
          <p:grpSpPr>
            <a:xfrm>
              <a:off x="9921" y="1928"/>
              <a:ext cx="7895" cy="6889"/>
              <a:chOff x="6828" y="2276"/>
              <a:chExt cx="5543" cy="4650"/>
            </a:xfrm>
          </p:grpSpPr>
          <p:pic>
            <p:nvPicPr>
              <p:cNvPr id="9" name="图片 8" descr="截屏2024-10-11 01.33.36">
                <a:extLst>
                  <a:ext uri="{FF2B5EF4-FFF2-40B4-BE49-F238E27FC236}">
                    <a16:creationId xmlns:a16="http://schemas.microsoft.com/office/drawing/2014/main" id="{71D6E43C-45DC-AC11-A6DE-69EC446AF84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6828" y="2276"/>
                <a:ext cx="5543" cy="4650"/>
              </a:xfrm>
              <a:prstGeom prst="rect">
                <a:avLst/>
              </a:prstGeom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33FFA53-E9AF-05F3-9967-7ABD76189218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660" y="2480"/>
                <a:ext cx="2703" cy="55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chin Regular" panose="02000603020000020003" charset="0"/>
                    <a:ea typeface="宋体"/>
                    <a:cs typeface="Cochin Regular" panose="02000603020000020003" charset="0"/>
                  </a:rPr>
                  <a:t>X-ray light curve</a:t>
                </a: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8E6C55E-9225-E447-AA47-F734BC82416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146" y="5400"/>
              <a:ext cx="3631" cy="8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chin Regular" panose="02000603020000020003" charset="0"/>
                  <a:ea typeface="宋体"/>
                  <a:cs typeface="Cochin Regular" panose="02000603020000020003" charset="0"/>
                </a:rPr>
                <a:t>optical light curve</a:t>
              </a:r>
            </a:p>
          </p:txBody>
        </p:sp>
      </p:grpSp>
      <p:pic>
        <p:nvPicPr>
          <p:cNvPr id="11" name="图片 10" descr="/private/var/folders/vg/wr0bx9x55bldzqqf8332v6dm0000gn/T/com.kingsoft.wpsoffice.mac/picturecompress_20241031004800/output_1.pngoutput_1">
            <a:extLst>
              <a:ext uri="{FF2B5EF4-FFF2-40B4-BE49-F238E27FC236}">
                <a16:creationId xmlns:a16="http://schemas.microsoft.com/office/drawing/2014/main" id="{31083360-E8CF-5B39-91CE-380668B3AC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453"/>
          <a:stretch>
            <a:fillRect/>
          </a:stretch>
        </p:blipFill>
        <p:spPr>
          <a:xfrm>
            <a:off x="257177" y="4832984"/>
            <a:ext cx="3694430" cy="1762125"/>
          </a:xfrm>
          <a:prstGeom prst="rect">
            <a:avLst/>
          </a:prstGeom>
        </p:spPr>
      </p:pic>
      <p:pic>
        <p:nvPicPr>
          <p:cNvPr id="12" name="图片 11" descr="截屏2024-10-31 00.47.41">
            <a:extLst>
              <a:ext uri="{FF2B5EF4-FFF2-40B4-BE49-F238E27FC236}">
                <a16:creationId xmlns:a16="http://schemas.microsoft.com/office/drawing/2014/main" id="{7451E9FF-29B9-3986-624D-26756C29F62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041" b="5958"/>
          <a:stretch>
            <a:fillRect/>
          </a:stretch>
        </p:blipFill>
        <p:spPr>
          <a:xfrm>
            <a:off x="3951607" y="4819649"/>
            <a:ext cx="1791335" cy="1764030"/>
          </a:xfrm>
          <a:prstGeom prst="rect">
            <a:avLst/>
          </a:prstGeom>
          <a:effectLst>
            <a:glow rad="152400">
              <a:srgbClr val="FF3300">
                <a:alpha val="53000"/>
              </a:srgbClr>
            </a:glow>
          </a:effectLst>
        </p:spPr>
      </p:pic>
      <p:pic>
        <p:nvPicPr>
          <p:cNvPr id="13" name="图片 12" descr="截屏2024-10-31 00.50.10">
            <a:extLst>
              <a:ext uri="{FF2B5EF4-FFF2-40B4-BE49-F238E27FC236}">
                <a16:creationId xmlns:a16="http://schemas.microsoft.com/office/drawing/2014/main" id="{ED77F300-6A87-614C-12AE-A84BE5130D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0742" y="4705984"/>
            <a:ext cx="2417445" cy="2081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3C4AE52-E517-5ABD-0E29-A4FD986F3896}"/>
              </a:ext>
            </a:extLst>
          </p:cNvPr>
          <p:cNvSpPr txBox="1"/>
          <p:nvPr/>
        </p:nvSpPr>
        <p:spPr>
          <a:xfrm>
            <a:off x="8966200" y="5018006"/>
            <a:ext cx="2272030" cy="10456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kT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: ~ 200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host stellar mass: ~1e7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Msun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Jin et al. submitted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kern="1200" dirty="0">
                <a:solidFill>
                  <a:schemeClr val="tx1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+mn-ea"/>
              </a:rPr>
              <a:t>.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565666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CD4A2210-384E-FFD7-6BBA-53C6A535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22" y="1251348"/>
            <a:ext cx="9597110" cy="535265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DA037E-4273-C7A0-0DC2-1F1AE2F65B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7722F69-202E-602B-E262-39BA94B0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cap="none"/>
              <a:t>EP-WXT monitoring X-ray sources: NS XRB </a:t>
            </a:r>
            <a:r>
              <a:rPr kumimoji="1" lang="en-US" altLang="zh-CN" cap="none" err="1"/>
              <a:t>Aql</a:t>
            </a:r>
            <a:r>
              <a:rPr kumimoji="1" lang="en-US" altLang="zh-CN" cap="none"/>
              <a:t> X-1</a:t>
            </a:r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2CEEEC-3E14-8CE9-560C-9203953E5DF5}"/>
              </a:ext>
            </a:extLst>
          </p:cNvPr>
          <p:cNvSpPr txBox="1"/>
          <p:nvPr/>
        </p:nvSpPr>
        <p:spPr>
          <a:xfrm>
            <a:off x="2744101" y="1761067"/>
            <a:ext cx="270843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recent outburst of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Aql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X-1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00"/>
                </a:solidFill>
              </a:rPr>
              <a:t>0.5-4 keV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B37EF1A-8919-16DF-AF01-52F551171AE7}"/>
              </a:ext>
            </a:extLst>
          </p:cNvPr>
          <p:cNvSpPr/>
          <p:nvPr/>
        </p:nvSpPr>
        <p:spPr>
          <a:xfrm>
            <a:off x="5452533" y="1761067"/>
            <a:ext cx="2359055" cy="3902962"/>
          </a:xfrm>
          <a:prstGeom prst="ellipse">
            <a:avLst/>
          </a:prstGeom>
          <a:noFill/>
          <a:ln w="12700" cap="flat">
            <a:solidFill>
              <a:srgbClr val="00B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5263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6FB6DE-789D-8321-FD97-EE0B6CB6CD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8891EC2-7B4B-3983-2059-0A92A413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F</a:t>
            </a:r>
            <a:r>
              <a:rPr lang="en" altLang="zh-CN" sz="2500" b="1" dirty="0">
                <a:solidFill>
                  <a:srgbClr val="4F81BD"/>
                </a:solidFill>
              </a:rPr>
              <a:t>ollow-up of GW event: S250206dm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F7C1CF-987A-3D62-F272-B33F92D1C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7" y="3071033"/>
            <a:ext cx="5581933" cy="2831770"/>
          </a:xfrm>
          <a:prstGeom prst="rect">
            <a:avLst/>
          </a:prstGeom>
        </p:spPr>
      </p:pic>
      <p:sp>
        <p:nvSpPr>
          <p:cNvPr id="5" name="Shape 459">
            <a:extLst>
              <a:ext uri="{FF2B5EF4-FFF2-40B4-BE49-F238E27FC236}">
                <a16:creationId xmlns:a16="http://schemas.microsoft.com/office/drawing/2014/main" id="{E68DEF79-A6DB-728F-8A05-809C51150FF4}"/>
              </a:ext>
            </a:extLst>
          </p:cNvPr>
          <p:cNvSpPr txBox="1">
            <a:spLocks/>
          </p:cNvSpPr>
          <p:nvPr/>
        </p:nvSpPr>
        <p:spPr>
          <a:xfrm>
            <a:off x="8909048" y="6114095"/>
            <a:ext cx="2844800" cy="320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lang="en-US" altLang="zh-CN" smtClean="0"/>
              <a:pPr>
                <a:defRPr sz="1800">
                  <a:solidFill>
                    <a:srgbClr val="000000"/>
                  </a:solidFill>
                </a:defRPr>
              </a:pPr>
              <a:t>25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hape 452">
                <a:extLst>
                  <a:ext uri="{FF2B5EF4-FFF2-40B4-BE49-F238E27FC236}">
                    <a16:creationId xmlns:a16="http://schemas.microsoft.com/office/drawing/2014/main" id="{D9B5F2F3-4330-AE5F-BC63-F6B9EABC9AD0}"/>
                  </a:ext>
                </a:extLst>
              </p:cNvPr>
              <p:cNvSpPr txBox="1"/>
              <p:nvPr/>
            </p:nvSpPr>
            <p:spPr>
              <a:xfrm>
                <a:off x="459353" y="998733"/>
                <a:ext cx="12178415" cy="66804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0" tIns="0" rIns="0" bIns="0">
                <a:normAutofit/>
              </a:bodyPr>
              <a:lstStyle>
                <a:lvl1pPr marL="342900" indent="-342900">
                  <a:spcBef>
                    <a:spcPts val="500"/>
                  </a:spcBef>
                  <a:buClr>
                    <a:srgbClr val="C6D9F1"/>
                  </a:buClr>
                  <a:buSzPct val="63000"/>
                  <a:buFont typeface="Wingdings" panose="05000000000000000000"/>
                  <a:buChar char="✴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1pPr>
                <a:lvl2pPr marL="800100" indent="-342900">
                  <a:spcBef>
                    <a:spcPts val="500"/>
                  </a:spcBef>
                  <a:buClr>
                    <a:srgbClr val="C6D9F1"/>
                  </a:buClr>
                  <a:buSzPct val="63000"/>
                  <a:buFont typeface="Wingdings" panose="05000000000000000000"/>
                  <a:buChar char="★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2pPr>
                <a:lvl3pPr marL="1219200" indent="-304800">
                  <a:spcBef>
                    <a:spcPts val="500"/>
                  </a:spcBef>
                  <a:buClr>
                    <a:srgbClr val="C6D9F1"/>
                  </a:buClr>
                  <a:buSzPct val="63000"/>
                  <a:buFont typeface="Wingdings" panose="05000000000000000000"/>
                  <a:buChar char="◇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3pPr>
                <a:lvl4pPr marL="1714500" indent="-342900">
                  <a:spcBef>
                    <a:spcPts val="500"/>
                  </a:spcBef>
                  <a:buClr>
                    <a:srgbClr val="C6D9F1"/>
                  </a:buClr>
                  <a:buSzPct val="63000"/>
                  <a:buFont typeface="Wingdings" panose="05000000000000000000"/>
                  <a:buChar char="◇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4pPr>
                <a:lvl5pPr marL="2133600" indent="-304800">
                  <a:spcBef>
                    <a:spcPts val="500"/>
                  </a:spcBef>
                  <a:buClr>
                    <a:srgbClr val="C6D9F1"/>
                  </a:buClr>
                  <a:buSzPct val="63000"/>
                  <a:buFont typeface="Wingdings" panose="05000000000000000000"/>
                  <a:buChar char="◇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5pPr>
                <a:lvl6pPr marL="2560320" indent="-274320">
                  <a:spcBef>
                    <a:spcPts val="500"/>
                  </a:spcBef>
                  <a:buClr>
                    <a:srgbClr val="C6D9F1"/>
                  </a:buClr>
                  <a:buSzPct val="100000"/>
                  <a:buFont typeface="Wingdings" panose="05000000000000000000"/>
                  <a:buChar char="»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6pPr>
                <a:lvl7pPr marL="3017520" indent="-274320">
                  <a:spcBef>
                    <a:spcPts val="500"/>
                  </a:spcBef>
                  <a:buClr>
                    <a:srgbClr val="C6D9F1"/>
                  </a:buClr>
                  <a:buSzPct val="100000"/>
                  <a:buFont typeface="Wingdings" panose="05000000000000000000"/>
                  <a:buChar char="»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7pPr>
                <a:lvl8pPr marL="3474720" indent="-274320">
                  <a:spcBef>
                    <a:spcPts val="500"/>
                  </a:spcBef>
                  <a:buClr>
                    <a:srgbClr val="C6D9F1"/>
                  </a:buClr>
                  <a:buSzPct val="100000"/>
                  <a:buFont typeface="Wingdings" panose="05000000000000000000"/>
                  <a:buChar char="»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8pPr>
                <a:lvl9pPr marL="3931920" indent="-274320">
                  <a:spcBef>
                    <a:spcPts val="500"/>
                  </a:spcBef>
                  <a:buClr>
                    <a:srgbClr val="C6D9F1"/>
                  </a:buClr>
                  <a:buSzPct val="100000"/>
                  <a:buFont typeface="Wingdings" panose="05000000000000000000"/>
                  <a:buChar char="»"/>
                  <a:defRPr sz="2400">
                    <a:latin typeface="Candara"/>
                    <a:ea typeface="Candara"/>
                    <a:cs typeface="Candara"/>
                    <a:sym typeface="Candara"/>
                  </a:defRPr>
                </a:lvl9pPr>
              </a:lstStyle>
              <a:p>
                <a:pPr marL="0" indent="0">
                  <a:buNone/>
                  <a:defRPr sz="1800"/>
                </a:pPr>
                <a:r>
                  <a:rPr lang="en-US" altLang="zh-CN" sz="1800" b="1" dirty="0">
                    <a:solidFill>
                      <a:srgbClr val="C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S240422ed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: </a:t>
                </a:r>
                <a:r>
                  <a:rPr lang="en-US" altLang="zh-CN" sz="1800" dirty="0">
                    <a:solidFill>
                      <a:srgbClr val="535353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T0</a:t>
                </a:r>
                <a:r>
                  <a:rPr lang="en-US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=2025-02-06 21:25:30.439 UTC;  NSBH (55%), BNS (37%); 373 +/- 104 </a:t>
                </a:r>
                <a:r>
                  <a:rPr lang="en-US" altLang="zh-CN" sz="1800" dirty="0" err="1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Mpc</a:t>
                </a:r>
                <a:r>
                  <a:rPr lang="en-US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; 90% area=547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𝑑𝑒𝑔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800" dirty="0">
                  <a:solidFill>
                    <a:srgbClr val="535353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6" name="Shape 452">
                <a:extLst>
                  <a:ext uri="{FF2B5EF4-FFF2-40B4-BE49-F238E27FC236}">
                    <a16:creationId xmlns:a16="http://schemas.microsoft.com/office/drawing/2014/main" id="{D9B5F2F3-4330-AE5F-BC63-F6B9EABC9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53" y="998733"/>
                <a:ext cx="12178415" cy="668040"/>
              </a:xfrm>
              <a:prstGeom prst="rect">
                <a:avLst/>
              </a:prstGeom>
              <a:blipFill>
                <a:blip r:embed="rId3"/>
                <a:stretch>
                  <a:fillRect l="-1250" t="-1111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D72D335-8CC6-4974-0DC5-725D73CF2BA7}"/>
                  </a:ext>
                </a:extLst>
              </p:cNvPr>
              <p:cNvSpPr txBox="1"/>
              <p:nvPr/>
            </p:nvSpPr>
            <p:spPr>
              <a:xfrm>
                <a:off x="378384" y="1322981"/>
                <a:ext cx="11675496" cy="928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>
                  <a:defRPr sz="1800"/>
                </a:pPr>
                <a:r>
                  <a:rPr lang="en" altLang="zh-CN" sz="1800" b="1" dirty="0">
                    <a:solidFill>
                      <a:srgbClr val="0070C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EP follow-up observations:</a:t>
                </a:r>
              </a:p>
              <a:p>
                <a:pPr>
                  <a:defRPr sz="1800"/>
                </a:pPr>
                <a:r>
                  <a:rPr lang="en" altLang="zh-CN" sz="1800" dirty="0">
                    <a:solidFill>
                      <a:srgbClr val="535353"/>
                    </a:solidFill>
                    <a:cs typeface="Arial" panose="020B0604020202020204"/>
                    <a:sym typeface="Arial" panose="020B0604020202020204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sz="1800" i="1" dirty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en-US" altLang="zh-CN" sz="1800" b="0" i="1" dirty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1</m:t>
                        </m:r>
                      </m:e>
                      <m:sup>
                        <m:r>
                          <a:rPr lang="en-US" altLang="zh-CN" sz="1800" b="0" i="1" dirty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𝑠𝑡</m:t>
                        </m:r>
                      </m:sup>
                    </m:sSup>
                    <m:r>
                      <a:rPr lang="en" altLang="zh-CN" sz="1800" i="1" dirty="0" smtClean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ea typeface="Arial" panose="020B0604020202020204"/>
                        <a:cs typeface="Arial" panose="020B0604020202020204"/>
                        <a:sym typeface="Arial" panose="020B0604020202020204"/>
                      </a:rPr>
                      <m:t> </m:t>
                    </m:r>
                  </m:oMath>
                </a14:m>
                <a:r>
                  <a:rPr lang="en" altLang="zh-CN" dirty="0">
                    <a:solidFill>
                      <a:srgbClr val="535353"/>
                    </a:solidFill>
                  </a:rPr>
                  <a:t> round: 2</a:t>
                </a:r>
                <a14:m>
                  <m:oMath xmlns:m="http://schemas.openxmlformats.org/officeDocument/2006/math">
                    <m:r>
                      <a:rPr lang="en" altLang="zh-CN" i="1">
                        <a:solidFill>
                          <a:srgbClr val="53535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" altLang="zh-CN" dirty="0">
                    <a:solidFill>
                      <a:srgbClr val="535353"/>
                    </a:solidFill>
                  </a:rPr>
                  <a:t>2400s WXT coverage + 100</a:t>
                </a:r>
                <a14:m>
                  <m:oMath xmlns:m="http://schemas.openxmlformats.org/officeDocument/2006/math">
                    <m:r>
                      <a:rPr lang="en" altLang="zh-CN" i="1">
                        <a:solidFill>
                          <a:srgbClr val="53535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300s FXT </a:t>
                </a:r>
                <a:r>
                  <a:rPr lang="en" altLang="zh-CN" dirty="0">
                    <a:solidFill>
                      <a:srgbClr val="535353"/>
                    </a:solidFill>
                  </a:rPr>
                  <a:t>targeting galaxies </a:t>
                </a:r>
                <a:r>
                  <a:rPr lang="en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(</a:t>
                </a:r>
                <a:r>
                  <a:rPr lang="en-US" altLang="zh-CN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2025-02-07T02:55:12Z ~ Feb. 8</a:t>
                </a:r>
                <a:r>
                  <a:rPr lang="en-US" altLang="zh-CN" baseline="30000" dirty="0">
                    <a:solidFill>
                      <a:srgbClr val="535353"/>
                    </a:solidFill>
                  </a:rPr>
                  <a:t>t</a:t>
                </a:r>
                <a:r>
                  <a:rPr lang="en-US" altLang="zh-CN" baseline="300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h</a:t>
                </a:r>
                <a:r>
                  <a:rPr lang="en" altLang="zh-CN" dirty="0">
                    <a:solidFill>
                      <a:srgbClr val="535353"/>
                    </a:solidFill>
                  </a:rPr>
                  <a:t>) </a:t>
                </a:r>
              </a:p>
              <a:p>
                <a:pPr>
                  <a:defRPr sz="1800"/>
                </a:pPr>
                <a:r>
                  <a:rPr lang="en" altLang="zh-CN" sz="1800" dirty="0">
                    <a:solidFill>
                      <a:srgbClr val="535353"/>
                    </a:solidFill>
                    <a:cs typeface="Arial" panose="020B0604020202020204"/>
                    <a:sym typeface="Arial" panose="020B0604020202020204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altLang="zh-CN" sz="1800" i="1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2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cs typeface="Arial" panose="020B0604020202020204"/>
                            <a:sym typeface="Arial" panose="020B0604020202020204"/>
                          </a:rPr>
                          <m:t>𝑛𝑑</m:t>
                        </m:r>
                      </m:sup>
                    </m:sSup>
                  </m:oMath>
                </a14:m>
                <a:r>
                  <a:rPr lang="en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round: 5</a:t>
                </a:r>
                <a:r>
                  <a:rPr lang="en" altLang="zh-CN" dirty="0">
                    <a:solidFill>
                      <a:srgbClr val="535353"/>
                    </a:solidFill>
                  </a:rPr>
                  <a:t>9</a:t>
                </a:r>
                <a14:m>
                  <m:oMath xmlns:m="http://schemas.openxmlformats.org/officeDocument/2006/math">
                    <m:r>
                      <a:rPr lang="en" altLang="zh-CN" sz="1800" i="1" smtClean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 panose="020B0604020202020204"/>
                      </a:rPr>
                      <m:t>×</m:t>
                    </m:r>
                  </m:oMath>
                </a14:m>
                <a:r>
                  <a:rPr lang="en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2000s FXT tiling (from Feb. 11</a:t>
                </a:r>
                <a:r>
                  <a:rPr lang="en" altLang="zh-CN" sz="1800" baseline="300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th</a:t>
                </a:r>
                <a:r>
                  <a:rPr lang="en" altLang="zh-CN" sz="18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 to 18</a:t>
                </a:r>
                <a:r>
                  <a:rPr lang="en" altLang="zh-CN" sz="1800" baseline="30000" dirty="0">
                    <a:solidFill>
                      <a:srgbClr val="535353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th</a:t>
                </a:r>
                <a:r>
                  <a:rPr lang="en" altLang="zh-CN" dirty="0">
                    <a:solidFill>
                      <a:srgbClr val="535353"/>
                    </a:solidFill>
                  </a:rPr>
                  <a:t>)</a:t>
                </a:r>
                <a:endParaRPr lang="en" altLang="zh-CN" sz="1800" dirty="0">
                  <a:solidFill>
                    <a:srgbClr val="535353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D72D335-8CC6-4974-0DC5-725D73CF2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84" y="1322981"/>
                <a:ext cx="11675496" cy="928267"/>
              </a:xfrm>
              <a:prstGeom prst="rect">
                <a:avLst/>
              </a:prstGeom>
              <a:blipFill>
                <a:blip r:embed="rId4"/>
                <a:stretch>
                  <a:fillRect l="-435" t="-2703" b="-81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7A66DAC-0CF4-85B2-CCD4-D11574303178}"/>
              </a:ext>
            </a:extLst>
          </p:cNvPr>
          <p:cNvSpPr txBox="1"/>
          <p:nvPr/>
        </p:nvSpPr>
        <p:spPr>
          <a:xfrm>
            <a:off x="378384" y="2232802"/>
            <a:ext cx="11675496" cy="877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1800"/>
            </a:pPr>
            <a:r>
              <a:rPr lang="en" altLang="zh-CN" sz="1800" b="1" dirty="0">
                <a:solidFill>
                  <a:srgbClr val="0070C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Search for transient or variable candidates in the FXT data (apparently associated with the galaxies): </a:t>
            </a:r>
          </a:p>
          <a:p>
            <a:pPr algn="l">
              <a:defRPr sz="1800"/>
            </a:pPr>
            <a:r>
              <a:rPr lang="en" altLang="zh-CN" dirty="0">
                <a:solidFill>
                  <a:srgbClr val="535353"/>
                </a:solidFill>
              </a:rPr>
              <a:t>    found ~20 </a:t>
            </a:r>
            <a:r>
              <a:rPr lang="en" altLang="zh-CN" sz="18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uncatalogued </a:t>
            </a:r>
            <a:r>
              <a:rPr lang="en" altLang="zh-CN" dirty="0">
                <a:solidFill>
                  <a:srgbClr val="535353"/>
                </a:solidFill>
              </a:rPr>
              <a:t>sources, </a:t>
            </a:r>
            <a:r>
              <a:rPr lang="en" altLang="zh-CN" sz="18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two of which exhibit significant flux decay. </a:t>
            </a:r>
          </a:p>
          <a:p>
            <a:pPr algn="l">
              <a:defRPr sz="1800"/>
            </a:pPr>
            <a:r>
              <a:rPr lang="en-US" altLang="zh-CN" sz="1500" dirty="0">
                <a:solidFill>
                  <a:srgbClr val="535353"/>
                </a:solidFill>
              </a:rPr>
              <a:t>     Detailed information: </a:t>
            </a:r>
            <a:r>
              <a:rPr lang="en" altLang="zh-CN" sz="1500" dirty="0">
                <a:solidFill>
                  <a:srgbClr val="535353"/>
                </a:solidFill>
              </a:rPr>
              <a:t>GCN Circular 39545; </a:t>
            </a:r>
            <a:r>
              <a:rPr lang="zh-CN" altLang="en-US" sz="1500" u="sng" dirty="0">
                <a:solidFill>
                  <a:srgbClr val="535353"/>
                </a:solidFill>
              </a:rPr>
              <a:t>https://ep.bao.ac.cn/ep/cms/article/view?id=185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C5569E5-75ED-F9C0-85CB-5C71B87EF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48" y="3226809"/>
            <a:ext cx="2844800" cy="2793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FAE28C6-241D-F610-281B-FDEC5393E94E}"/>
                  </a:ext>
                </a:extLst>
              </p:cNvPr>
              <p:cNvSpPr txBox="1"/>
              <p:nvPr/>
            </p:nvSpPr>
            <p:spPr>
              <a:xfrm>
                <a:off x="603793" y="5803947"/>
                <a:ext cx="5759734" cy="3284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" altLang="zh-CN" sz="15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15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𝑠𝑡</m:t>
                        </m:r>
                      </m:sup>
                    </m:sSup>
                    <m:r>
                      <a:rPr lang="en" altLang="zh-CN" sz="1500" dirty="0">
                        <a:solidFill>
                          <a:srgbClr val="53535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1500" dirty="0">
                    <a:solidFill>
                      <a:srgbClr val="535353"/>
                    </a:solidFill>
                  </a:rPr>
                  <a:t>: WXT covered 302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i="1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𝑑𝑒𝑔</m:t>
                        </m:r>
                      </m:e>
                      <m:sup>
                        <m:r>
                          <a:rPr lang="en-US" altLang="zh-CN" sz="15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500" dirty="0">
                    <a:solidFill>
                      <a:srgbClr val="535353"/>
                    </a:solidFill>
                  </a:rPr>
                  <a:t> within (55% of) the 90% GW area</a:t>
                </a:r>
                <a:endParaRPr lang="zh-CN" altLang="en-US" sz="1500" dirty="0">
                  <a:solidFill>
                    <a:srgbClr val="535353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FAE28C6-241D-F610-281B-FDEC5393E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93" y="5803947"/>
                <a:ext cx="5759734" cy="328423"/>
              </a:xfrm>
              <a:prstGeom prst="rect">
                <a:avLst/>
              </a:prstGeom>
              <a:blipFill>
                <a:blip r:embed="rId6"/>
                <a:stretch>
                  <a:fillRect b="-1851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4D597B2-0469-BC0A-AB62-B403784D6549}"/>
                  </a:ext>
                </a:extLst>
              </p:cNvPr>
              <p:cNvSpPr txBox="1"/>
              <p:nvPr/>
            </p:nvSpPr>
            <p:spPr>
              <a:xfrm>
                <a:off x="6375114" y="5971917"/>
                <a:ext cx="5759734" cy="3429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" altLang="zh-CN" sz="1600" i="1" dirty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dirty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1600" b="0" i="1" dirty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p>
                    <m:r>
                      <a:rPr lang="en" altLang="zh-CN" sz="1600" i="1" dirty="0">
                        <a:solidFill>
                          <a:srgbClr val="53535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zh-CN" sz="1500" dirty="0">
                    <a:solidFill>
                      <a:srgbClr val="535353"/>
                    </a:solidFill>
                  </a:rPr>
                  <a:t>: FXT covered 34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i="1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𝑑𝑒𝑔</m:t>
                        </m:r>
                      </m:e>
                      <m:sup>
                        <m:r>
                          <a:rPr lang="en-US" altLang="zh-CN" sz="15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500" dirty="0">
                    <a:solidFill>
                      <a:srgbClr val="535353"/>
                    </a:solidFill>
                  </a:rPr>
                  <a:t> with</a:t>
                </a:r>
                <a:r>
                  <a:rPr lang="en" altLang="zh-CN" sz="1500" dirty="0">
                    <a:solidFill>
                      <a:srgbClr val="535353"/>
                    </a:solidFill>
                  </a:rPr>
                  <a:t>in (89% of) the 50% GW area</a:t>
                </a:r>
                <a:endParaRPr lang="zh-CN" altLang="en-US" sz="1500" dirty="0">
                  <a:solidFill>
                    <a:srgbClr val="535353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4D597B2-0469-BC0A-AB62-B403784D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14" y="5971917"/>
                <a:ext cx="5759734" cy="342979"/>
              </a:xfrm>
              <a:prstGeom prst="rect">
                <a:avLst/>
              </a:prstGeom>
              <a:blipFill>
                <a:blip r:embed="rId7"/>
                <a:stretch>
                  <a:fillRect t="-3571" b="-178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5BCB5E6-9616-6D7A-FC00-F7DC0AF9B55E}"/>
                  </a:ext>
                </a:extLst>
              </p:cNvPr>
              <p:cNvSpPr txBox="1"/>
              <p:nvPr/>
            </p:nvSpPr>
            <p:spPr>
              <a:xfrm>
                <a:off x="1129655" y="6098795"/>
                <a:ext cx="5760741" cy="5903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rgbClr val="535353"/>
                    </a:solidFill>
                    <a:sym typeface="Candara"/>
                  </a:rPr>
                  <a:t>WXT 0.5-4 keV flux limits: 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1</m:t>
                    </m:r>
                    <m:r>
                      <a:rPr lang="en-US" altLang="zh-CN" sz="160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a:rPr lang="en-US" altLang="zh-CN" sz="16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10</m:t>
                        </m:r>
                      </m:e>
                      <m:sup>
                        <m:r>
                          <a:rPr lang="en-US" altLang="zh-CN" sz="16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−1</m:t>
                        </m:r>
                        <m:r>
                          <a:rPr lang="en-US" altLang="zh-CN" sz="1600" b="0" i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535353"/>
                    </a:solidFill>
                    <a:sym typeface="Candar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erg</m:t>
                        </m:r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s</m:t>
                        </m:r>
                      </m:e>
                      <m:sup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600" dirty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c</m:t>
                    </m:r>
                    <m:sSup>
                      <m:sSupPr>
                        <m:ctrlPr>
                          <a:rPr lang="en-US" altLang="zh-CN" sz="16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m</m:t>
                        </m:r>
                      </m:e>
                      <m:sup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CN" sz="1600" dirty="0">
                  <a:solidFill>
                    <a:srgbClr val="535353"/>
                  </a:solidFill>
                </a:endParaRPr>
              </a:p>
              <a:p>
                <a:r>
                  <a:rPr lang="en-US" altLang="zh-CN" sz="1600" dirty="0">
                    <a:solidFill>
                      <a:srgbClr val="535353"/>
                    </a:solidFill>
                    <a:sym typeface="Candara"/>
                  </a:rPr>
                  <a:t>FXT 0.5-10 keV flux limits: </a:t>
                </a:r>
                <a14:m>
                  <m:oMath xmlns:m="http://schemas.openxmlformats.org/officeDocument/2006/math">
                    <m:r>
                      <a:rPr lang="en-US" altLang="zh-CN" sz="1600" dirty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3</m:t>
                    </m:r>
                    <m:r>
                      <a:rPr lang="en-US" altLang="zh-CN" sz="160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a:rPr lang="en-US" altLang="zh-CN" sz="16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10</m:t>
                        </m:r>
                      </m:e>
                      <m:sup>
                        <m:r>
                          <a:rPr lang="en-US" altLang="zh-CN" sz="16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−1</m:t>
                        </m:r>
                        <m:r>
                          <a:rPr lang="en-US" altLang="zh-CN" sz="1600" b="0" i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535353"/>
                    </a:solidFill>
                    <a:sym typeface="Candar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erg</m:t>
                        </m:r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s</m:t>
                        </m:r>
                      </m:e>
                      <m:sup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600" dirty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c</m:t>
                    </m:r>
                    <m:sSup>
                      <m:sSupPr>
                        <m:ctrlPr>
                          <a:rPr lang="en-US" altLang="zh-CN" sz="16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m</m:t>
                        </m:r>
                      </m:e>
                      <m:sup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−2</m:t>
                        </m:r>
                      </m:sup>
                    </m:sSup>
                  </m:oMath>
                </a14:m>
                <a:endParaRPr lang="zh-CN" altLang="en-US" sz="1600" dirty="0">
                  <a:solidFill>
                    <a:srgbClr val="535353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5BCB5E6-9616-6D7A-FC00-F7DC0AF9B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655" y="6098795"/>
                <a:ext cx="5760741" cy="590354"/>
              </a:xfrm>
              <a:prstGeom prst="rect">
                <a:avLst/>
              </a:prstGeom>
              <a:blipFill>
                <a:blip r:embed="rId8"/>
                <a:stretch>
                  <a:fillRect l="-440" t="-2128" b="-1276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2772658-8D5B-11EE-BFDA-0CF8D16ADCFA}"/>
                  </a:ext>
                </a:extLst>
              </p:cNvPr>
              <p:cNvSpPr txBox="1"/>
              <p:nvPr/>
            </p:nvSpPr>
            <p:spPr>
              <a:xfrm>
                <a:off x="6890396" y="6272534"/>
                <a:ext cx="5553269" cy="3429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rgbClr val="535353"/>
                    </a:solidFill>
                    <a:sym typeface="Candara"/>
                  </a:rPr>
                  <a:t>FXT 0.5-10 keV flux limits: </a:t>
                </a:r>
                <a14:m>
                  <m:oMath xmlns:m="http://schemas.openxmlformats.org/officeDocument/2006/math">
                    <m:r>
                      <a:rPr lang="en-US" altLang="zh-CN" sz="1600" dirty="0" smtClean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5</m:t>
                    </m:r>
                    <m:r>
                      <a:rPr lang="en-US" altLang="zh-CN" sz="160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a:rPr lang="en-US" altLang="zh-CN" sz="16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10</m:t>
                        </m:r>
                      </m:e>
                      <m:sup>
                        <m:r>
                          <a:rPr lang="en-US" altLang="zh-CN" sz="160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−1</m:t>
                        </m:r>
                        <m:r>
                          <a:rPr lang="en-US" altLang="zh-CN" sz="1600" b="0" i="0" smtClean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535353"/>
                    </a:solidFill>
                    <a:sym typeface="Candar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erg</m:t>
                        </m:r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s</m:t>
                        </m:r>
                      </m:e>
                      <m:sup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1600" dirty="0">
                        <a:solidFill>
                          <a:srgbClr val="535353"/>
                        </a:solidFill>
                        <a:latin typeface="Cambria Math" panose="02040503050406030204" pitchFamily="18" charset="0"/>
                        <a:sym typeface="Candara"/>
                      </a:rPr>
                      <m:t>c</m:t>
                    </m:r>
                    <m:sSup>
                      <m:sSupPr>
                        <m:ctrlPr>
                          <a:rPr lang="en-US" altLang="zh-CN" sz="1600" i="1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m</m:t>
                        </m:r>
                      </m:e>
                      <m:sup>
                        <m:r>
                          <a:rPr lang="en-US" altLang="zh-CN" sz="1600" dirty="0">
                            <a:solidFill>
                              <a:srgbClr val="535353"/>
                            </a:solidFill>
                            <a:latin typeface="Cambria Math" panose="02040503050406030204" pitchFamily="18" charset="0"/>
                            <a:sym typeface="Candara"/>
                          </a:rPr>
                          <m:t>−2</m:t>
                        </m:r>
                      </m:sup>
                    </m:sSup>
                  </m:oMath>
                </a14:m>
                <a:endParaRPr lang="zh-CN" altLang="en-US" sz="1600" dirty="0">
                  <a:solidFill>
                    <a:srgbClr val="535353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2772658-8D5B-11EE-BFDA-0CF8D16AD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396" y="6272534"/>
                <a:ext cx="5553269" cy="342979"/>
              </a:xfrm>
              <a:prstGeom prst="rect">
                <a:avLst/>
              </a:prstGeom>
              <a:blipFill>
                <a:blip r:embed="rId9"/>
                <a:stretch>
                  <a:fillRect l="-457" t="-3571" b="-2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圆角矩形 13">
            <a:extLst>
              <a:ext uri="{FF2B5EF4-FFF2-40B4-BE49-F238E27FC236}">
                <a16:creationId xmlns:a16="http://schemas.microsoft.com/office/drawing/2014/main" id="{F9357103-1914-4F65-D70F-015493727CC7}"/>
              </a:ext>
            </a:extLst>
          </p:cNvPr>
          <p:cNvSpPr/>
          <p:nvPr/>
        </p:nvSpPr>
        <p:spPr>
          <a:xfrm>
            <a:off x="378384" y="3177713"/>
            <a:ext cx="5760741" cy="3558264"/>
          </a:xfrm>
          <a:prstGeom prst="roundRect">
            <a:avLst/>
          </a:prstGeom>
          <a:noFill/>
          <a:ln w="12700" cap="flat">
            <a:solidFill>
              <a:srgbClr val="4F81BD">
                <a:alpha val="45544"/>
              </a:srgb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D797A4B-C35D-A7A0-411C-AF845CBA519B}"/>
              </a:ext>
            </a:extLst>
          </p:cNvPr>
          <p:cNvSpPr/>
          <p:nvPr/>
        </p:nvSpPr>
        <p:spPr>
          <a:xfrm>
            <a:off x="6282297" y="3185056"/>
            <a:ext cx="5623952" cy="3558263"/>
          </a:xfrm>
          <a:prstGeom prst="roundRect">
            <a:avLst/>
          </a:prstGeom>
          <a:noFill/>
          <a:ln w="12700" cap="flat">
            <a:solidFill>
              <a:srgbClr val="4F81BD">
                <a:alpha val="45544"/>
              </a:srgb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827571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345E-29B4-7F07-B4DE-2AA11161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12A4F98-5F8A-1150-9D07-98EDCAC4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F</a:t>
            </a:r>
            <a:r>
              <a:rPr lang="en" altLang="zh-CN" sz="2500" b="1" dirty="0">
                <a:solidFill>
                  <a:srgbClr val="4F81BD"/>
                </a:solidFill>
              </a:rPr>
              <a:t>ollow-up of  neutrino event: </a:t>
            </a:r>
            <a:r>
              <a:rPr lang="en-US" altLang="zh-CN" dirty="0"/>
              <a:t>IceCube-241127A</a:t>
            </a:r>
            <a:endParaRPr kumimoji="1" lang="zh-CN" altLang="en-US" dirty="0"/>
          </a:p>
        </p:txBody>
      </p:sp>
      <p:sp>
        <p:nvSpPr>
          <p:cNvPr id="16" name="文本占位符 4">
            <a:extLst>
              <a:ext uri="{FF2B5EF4-FFF2-40B4-BE49-F238E27FC236}">
                <a16:creationId xmlns:a16="http://schemas.microsoft.com/office/drawing/2014/main" id="{1FE5CF7E-D25C-7DD4-0D70-E784D869DA58}"/>
              </a:ext>
            </a:extLst>
          </p:cNvPr>
          <p:cNvSpPr txBox="1">
            <a:spLocks/>
          </p:cNvSpPr>
          <p:nvPr/>
        </p:nvSpPr>
        <p:spPr>
          <a:xfrm>
            <a:off x="609600" y="1196976"/>
            <a:ext cx="4805363" cy="5075238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r>
              <a:rPr lang="en-US" altLang="zh-CN" dirty="0"/>
              <a:t>2024-11-27T14:11:14.42 Gold event</a:t>
            </a:r>
          </a:p>
          <a:p>
            <a:r>
              <a:rPr lang="en-US" altLang="zh-CN" dirty="0"/>
              <a:t>RA, Dec = 164.09, 5.38 +/- 0. 5 deg (90%)</a:t>
            </a:r>
          </a:p>
          <a:p>
            <a:r>
              <a:rPr lang="en-US" altLang="zh-CN" dirty="0"/>
              <a:t>Two FXT </a:t>
            </a:r>
            <a:r>
              <a:rPr lang="en-US" altLang="zh-CN" dirty="0" err="1"/>
              <a:t>obs</a:t>
            </a:r>
            <a:endParaRPr lang="en-US" altLang="zh-CN" dirty="0"/>
          </a:p>
          <a:p>
            <a:pPr lvl="1"/>
            <a:r>
              <a:rPr lang="en-US" altLang="zh-CN" dirty="0"/>
              <a:t>2024-11-28T01:33:00</a:t>
            </a:r>
          </a:p>
          <a:p>
            <a:pPr lvl="1"/>
            <a:r>
              <a:rPr lang="en-US" altLang="zh-CN" dirty="0"/>
              <a:t>2024-11-28T03:13:00</a:t>
            </a:r>
          </a:p>
          <a:p>
            <a:pPr lvl="1"/>
            <a:r>
              <a:rPr lang="en-US" altLang="zh-CN" dirty="0" err="1"/>
              <a:t>Expoure</a:t>
            </a:r>
            <a:r>
              <a:rPr lang="en-US" altLang="zh-CN" dirty="0"/>
              <a:t> ~ 2800s</a:t>
            </a:r>
          </a:p>
          <a:p>
            <a:r>
              <a:rPr lang="en-US" altLang="zh-CN" dirty="0"/>
              <a:t>~20 sources</a:t>
            </a:r>
            <a:r>
              <a:rPr lang="zh-CN" altLang="en-US" dirty="0"/>
              <a:t>，</a:t>
            </a:r>
            <a:r>
              <a:rPr lang="en-US" altLang="zh-CN" dirty="0"/>
              <a:t>no significantly brightening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4FF96FE-CB3F-615A-9DC2-DFE3BBB65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55" y="1322215"/>
            <a:ext cx="4951613" cy="407069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D5A3544-C25D-4E3A-564A-5F2A8A697504}"/>
              </a:ext>
            </a:extLst>
          </p:cNvPr>
          <p:cNvSpPr/>
          <p:nvPr/>
        </p:nvSpPr>
        <p:spPr>
          <a:xfrm>
            <a:off x="7168942" y="570955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circle</a:t>
            </a:r>
            <a:r>
              <a:rPr lang="zh-CN" altLang="en-US" dirty="0"/>
              <a:t>：</a:t>
            </a:r>
            <a:r>
              <a:rPr lang="en-US" altLang="zh-CN" dirty="0" err="1"/>
              <a:t>eROSITA</a:t>
            </a:r>
            <a:r>
              <a:rPr lang="en-US" altLang="zh-CN" dirty="0"/>
              <a:t>; square</a:t>
            </a:r>
            <a:r>
              <a:rPr lang="zh-CN" altLang="en-US" dirty="0"/>
              <a:t>：</a:t>
            </a:r>
            <a:r>
              <a:rPr lang="en-US" altLang="zh-CN" dirty="0"/>
              <a:t>FXT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81731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4174702-8925-1736-D442-ADAA7D463B2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27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46385F7-DA96-A53A-E30D-7AAE0D84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b="1" dirty="0">
                <a:latin typeface="+mj-lt"/>
                <a:ea typeface="+mj-ea"/>
                <a:cs typeface="+mj-cs"/>
              </a:rPr>
              <a:t>FRB 20250316A: possible association with </a:t>
            </a:r>
            <a:r>
              <a:rPr kumimoji="1" lang="en-US" altLang="zh-CN" sz="2400" b="1" dirty="0">
                <a:latin typeface="+mj-lt"/>
                <a:ea typeface="+mj-ea"/>
                <a:cs typeface="+mj-cs"/>
              </a:rPr>
              <a:t>EP J120944.2+585060 ?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64BBCC-42E3-A4B7-9668-257EF507882D}"/>
              </a:ext>
            </a:extLst>
          </p:cNvPr>
          <p:cNvSpPr txBox="1"/>
          <p:nvPr/>
        </p:nvSpPr>
        <p:spPr>
          <a:xfrm>
            <a:off x="272312" y="5477888"/>
            <a:ext cx="7297859" cy="780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en-US" altLang="zh-CN" sz="2400" dirty="0" err="1"/>
              <a:t>ATel</a:t>
            </a:r>
            <a:r>
              <a:rPr kumimoji="1" lang="en-US" altLang="zh-CN" sz="2400" dirty="0"/>
              <a:t> # 17081, 17086, 17100, 17109, 17114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1" lang="en-US" altLang="zh-CN" sz="2400" dirty="0"/>
              <a:t>GCN 39886</a:t>
            </a:r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A00DF43E-732F-1303-39F7-853EAFC7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741"/>
          <a:stretch/>
        </p:blipFill>
        <p:spPr>
          <a:xfrm>
            <a:off x="457234" y="1271198"/>
            <a:ext cx="3668760" cy="1778109"/>
          </a:xfrm>
          <a:prstGeom prst="rect">
            <a:avLst/>
          </a:prstGeom>
        </p:spPr>
      </p:pic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5638577B-1B63-326A-ACF7-2119B601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326"/>
          <a:stretch/>
        </p:blipFill>
        <p:spPr>
          <a:xfrm>
            <a:off x="457234" y="3390943"/>
            <a:ext cx="3668760" cy="1748156"/>
          </a:xfrm>
          <a:prstGeom prst="rect">
            <a:avLst/>
          </a:prstGeom>
        </p:spPr>
      </p:pic>
      <p:pic>
        <p:nvPicPr>
          <p:cNvPr id="12" name="图片 11" descr="文本&#10;&#10;AI 生成的内容可能不正确。">
            <a:extLst>
              <a:ext uri="{FF2B5EF4-FFF2-40B4-BE49-F238E27FC236}">
                <a16:creationId xmlns:a16="http://schemas.microsoft.com/office/drawing/2014/main" id="{AB4162BA-BD5E-2E44-0FD0-5D67953BD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606" y="1278065"/>
            <a:ext cx="3535333" cy="3861034"/>
          </a:xfrm>
          <a:prstGeom prst="rect">
            <a:avLst/>
          </a:prstGeom>
        </p:spPr>
      </p:pic>
      <p:pic>
        <p:nvPicPr>
          <p:cNvPr id="13" name="图片 12" descr="图示&#10;&#10;AI 生成的内容可能不正确。">
            <a:extLst>
              <a:ext uri="{FF2B5EF4-FFF2-40B4-BE49-F238E27FC236}">
                <a16:creationId xmlns:a16="http://schemas.microsoft.com/office/drawing/2014/main" id="{82810472-4C1A-DD86-EBA0-4E7FDD2FD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398" y="1516559"/>
            <a:ext cx="3951843" cy="349835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53449C0-0257-A5A0-3A1C-3D7A18B9DE6F}"/>
              </a:ext>
            </a:extLst>
          </p:cNvPr>
          <p:cNvSpPr txBox="1"/>
          <p:nvPr/>
        </p:nvSpPr>
        <p:spPr>
          <a:xfrm>
            <a:off x="8966200" y="5341441"/>
            <a:ext cx="233332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D(galaxy) ~ 40Mpc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Lx ~  (2-3)x 10</a:t>
            </a:r>
            <a:r>
              <a:rPr kumimoji="0" lang="en-US" altLang="zh-CN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39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erg/s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80812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Summary </a:t>
            </a:r>
            <a:r>
              <a:rPr sz="2500" b="1" dirty="0">
                <a:solidFill>
                  <a:srgbClr val="4F81BD"/>
                </a:solidFill>
              </a:rPr>
              <a:t> 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609600" y="1114707"/>
            <a:ext cx="10808679" cy="325686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Science operations have been started since July 2024</a:t>
            </a:r>
            <a:r>
              <a:rPr lang="en-US" altLang="zh-CN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~110 X-ray transients with high/SN detected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 wide range of targets: FXT, GRB, TDE, WD+NS+BH, flaring stars, MMA …… 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Monitored the activity of large samples of known sources</a:t>
            </a:r>
          </a:p>
          <a:p>
            <a:pPr marL="342899" indent="-342899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Great potential for more discoveries in X-ray time-domain and MM astronomy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0697A0-842E-1BC3-0679-7078106D0C2F}"/>
              </a:ext>
            </a:extLst>
          </p:cNvPr>
          <p:cNvSpPr txBox="1"/>
          <p:nvPr/>
        </p:nvSpPr>
        <p:spPr>
          <a:xfrm>
            <a:off x="1092207" y="3515250"/>
            <a:ext cx="976453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cs typeface="Arial"/>
                <a:sym typeface="Arial"/>
                <a:hlinkClick r:id="rId3"/>
              </a:rPr>
              <a:t>http://ep.bao.ac.cn</a:t>
            </a:r>
            <a:endParaRPr kumimoji="0" lang="en-US" altLang="zh-CN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cs typeface="Arial"/>
              <a:sym typeface="Arial"/>
            </a:endParaRPr>
          </a:p>
          <a:p>
            <a:pPr>
              <a:defRPr/>
            </a:pPr>
            <a:r>
              <a:rPr lang="en-US" altLang="zh-CN" i="1" dirty="0">
                <a:latin typeface="Verdana" panose="020B0604030504040204" pitchFamily="34" charset="0"/>
              </a:rPr>
              <a:t>https://</a:t>
            </a:r>
            <a:r>
              <a:rPr lang="en-US" altLang="zh-CN" i="1" dirty="0" err="1">
                <a:latin typeface="Verdana" panose="020B0604030504040204" pitchFamily="34" charset="0"/>
              </a:rPr>
              <a:t>www.esa.int</a:t>
            </a:r>
            <a:r>
              <a:rPr lang="en-US" altLang="zh-CN" i="1" dirty="0">
                <a:latin typeface="Verdana" panose="020B0604030504040204" pitchFamily="34" charset="0"/>
              </a:rPr>
              <a:t>/</a:t>
            </a:r>
            <a:r>
              <a:rPr lang="en-US" altLang="zh-CN" i="1" dirty="0" err="1">
                <a:latin typeface="Verdana" panose="020B0604030504040204" pitchFamily="34" charset="0"/>
              </a:rPr>
              <a:t>Science_Exploration</a:t>
            </a:r>
            <a:r>
              <a:rPr lang="en-US" altLang="zh-CN" i="1" dirty="0">
                <a:latin typeface="Verdana" panose="020B0604030504040204" pitchFamily="34" charset="0"/>
              </a:rPr>
              <a:t>/</a:t>
            </a:r>
            <a:r>
              <a:rPr lang="en-US" altLang="zh-CN" i="1" dirty="0" err="1">
                <a:latin typeface="Verdana" panose="020B0604030504040204" pitchFamily="34" charset="0"/>
              </a:rPr>
              <a:t>Space_Science</a:t>
            </a:r>
            <a:r>
              <a:rPr lang="en-US" altLang="zh-CN" i="1" dirty="0">
                <a:latin typeface="Verdana" panose="020B0604030504040204" pitchFamily="34" charset="0"/>
              </a:rPr>
              <a:t>/</a:t>
            </a:r>
            <a:r>
              <a:rPr lang="en-US" altLang="zh-CN" i="1" dirty="0" err="1">
                <a:latin typeface="Verdana" panose="020B0604030504040204" pitchFamily="34" charset="0"/>
              </a:rPr>
              <a:t>Einstein_Probe_factsheet</a:t>
            </a:r>
            <a:endParaRPr lang="zh-CN" altLang="en-US" i="1" dirty="0">
              <a:latin typeface="Verdana" panose="020B060403050404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68B6BD3-B302-8596-7A5E-8AC3BBE0711F}"/>
              </a:ext>
            </a:extLst>
          </p:cNvPr>
          <p:cNvSpPr txBox="1">
            <a:spLocks/>
          </p:cNvSpPr>
          <p:nvPr/>
        </p:nvSpPr>
        <p:spPr>
          <a:xfrm>
            <a:off x="782429" y="4528116"/>
            <a:ext cx="10367715" cy="1280161"/>
          </a:xfrm>
          <a:prstGeom prst="rect">
            <a:avLst/>
          </a:pr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lvl1pPr algn="ctr">
              <a:defRPr sz="2500" b="1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4572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9144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13716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18288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r>
              <a:rPr kumimoji="1" lang="en-US" altLang="zh-CN" sz="2200" b="0" dirty="0">
                <a:solidFill>
                  <a:srgbClr val="0070C0"/>
                </a:solidFill>
                <a:latin typeface="+mj-lt"/>
              </a:rPr>
              <a:t>Thanks to the </a:t>
            </a:r>
            <a:r>
              <a:rPr kumimoji="1" lang="en-US" altLang="zh-CN" sz="2200" b="0" dirty="0">
                <a:solidFill>
                  <a:srgbClr val="C00000"/>
                </a:solidFill>
                <a:latin typeface="+mj-lt"/>
              </a:rPr>
              <a:t>Swift </a:t>
            </a:r>
            <a:r>
              <a:rPr kumimoji="1" lang="en-US" altLang="zh-CN" sz="2200" b="0" dirty="0">
                <a:solidFill>
                  <a:srgbClr val="0070C0"/>
                </a:solidFill>
                <a:latin typeface="+mj-lt"/>
              </a:rPr>
              <a:t>team, and other teams incl. NICER, </a:t>
            </a:r>
            <a:r>
              <a:rPr kumimoji="1" lang="en-US" altLang="zh-CN" sz="2200" b="0" dirty="0" err="1">
                <a:solidFill>
                  <a:srgbClr val="0070C0"/>
                </a:solidFill>
                <a:latin typeface="+mj-lt"/>
              </a:rPr>
              <a:t>NuSTAR</a:t>
            </a:r>
            <a:r>
              <a:rPr kumimoji="1" lang="en-US" altLang="zh-CN" sz="2200" b="0" dirty="0">
                <a:solidFill>
                  <a:srgbClr val="0070C0"/>
                </a:solidFill>
                <a:latin typeface="+mj-lt"/>
              </a:rPr>
              <a:t>, XMM, Chandra, etc. and ground-based optical and radio telescopes around the world</a:t>
            </a:r>
          </a:p>
          <a:p>
            <a:r>
              <a:rPr kumimoji="1" lang="en-US" altLang="zh-CN" sz="2200" b="0" dirty="0">
                <a:solidFill>
                  <a:srgbClr val="0070C0"/>
                </a:solidFill>
                <a:latin typeface="+mj-lt"/>
              </a:rPr>
              <a:t> for </a:t>
            </a:r>
            <a:r>
              <a:rPr kumimoji="1" lang="en-US" altLang="zh-CN" sz="2200" b="0" dirty="0">
                <a:solidFill>
                  <a:srgbClr val="0070C0"/>
                </a:solidFill>
                <a:latin typeface="Avenir"/>
                <a:sym typeface="Arial"/>
              </a:rPr>
              <a:t>supports of </a:t>
            </a:r>
            <a:r>
              <a:rPr kumimoji="1" lang="en-US" altLang="zh-CN" sz="2200" b="0" dirty="0">
                <a:solidFill>
                  <a:srgbClr val="0070C0"/>
                </a:solidFill>
                <a:latin typeface="+mj-lt"/>
              </a:rPr>
              <a:t>follow-up observations</a:t>
            </a:r>
            <a:endParaRPr kumimoji="1" lang="zh-CN" altLang="en-US" sz="2200" b="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F0E750-71C5-F25A-4171-ED98508F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2FEC5-12F8-20D8-60F7-7889F612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Arial"/>
              </a:rPr>
              <a:t>Happy 20th birthday to Swift!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C27F96-7623-F2DB-4497-14209E5ED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3" y="1143001"/>
            <a:ext cx="3697287" cy="53882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3C981F-EAC4-B4C3-927C-4DA82BBBA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6" y="1143001"/>
            <a:ext cx="2590801" cy="32961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9DC0C77-7BEC-D7B9-2C1A-AE9C0647E19D}"/>
              </a:ext>
            </a:extLst>
          </p:cNvPr>
          <p:cNvSpPr txBox="1"/>
          <p:nvPr/>
        </p:nvSpPr>
        <p:spPr>
          <a:xfrm>
            <a:off x="8067676" y="1891370"/>
            <a:ext cx="173354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FXT </a:t>
            </a:r>
            <a:r>
              <a:rPr lang="en-US" altLang="zh-CN" sz="1400" dirty="0">
                <a:solidFill>
                  <a:schemeClr val="bg1"/>
                </a:solidFill>
              </a:rPr>
              <a:t>first light image of Puppis A SNR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6042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E1FB-BDDB-01D2-D32B-06C3C3F64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0F6C7C2-C831-E8B0-51C5-1D661F393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781" y="4010078"/>
            <a:ext cx="3748219" cy="2407947"/>
          </a:xfrm>
          <a:prstGeom prst="rect">
            <a:avLst/>
          </a:prstGeom>
        </p:spPr>
      </p:pic>
      <p:sp>
        <p:nvSpPr>
          <p:cNvPr id="607" name="Shape 607">
            <a:extLst>
              <a:ext uri="{FF2B5EF4-FFF2-40B4-BE49-F238E27FC236}">
                <a16:creationId xmlns:a16="http://schemas.microsoft.com/office/drawing/2014/main" id="{18E7F4CD-5D78-7BBC-E5F0-26F6081483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C1A4AD03-F524-87F9-8CF0-30C5614894F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Neil’s contribution to EP</a:t>
            </a:r>
            <a:endParaRPr sz="2500" b="1" dirty="0">
              <a:solidFill>
                <a:srgbClr val="4F81B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A69E091-52D9-CB29-6BE1-D1F2E698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F0C2AA-6109-AD63-346E-DD582345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8" y="940727"/>
            <a:ext cx="8030280" cy="4946652"/>
          </a:xfrm>
          <a:prstGeom prst="rect">
            <a:avLst/>
          </a:prstGeom>
        </p:spPr>
      </p:pic>
      <p:pic>
        <p:nvPicPr>
          <p:cNvPr id="7" name="图片 1" descr="EP-flying2.png">
            <a:extLst>
              <a:ext uri="{FF2B5EF4-FFF2-40B4-BE49-F238E27FC236}">
                <a16:creationId xmlns:a16="http://schemas.microsoft.com/office/drawing/2014/main" id="{9E098FD1-D4CA-0B96-D0B9-33CDDFF77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1964">
            <a:off x="8610562" y="1501972"/>
            <a:ext cx="2833044" cy="13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363">
            <a:extLst>
              <a:ext uri="{FF2B5EF4-FFF2-40B4-BE49-F238E27FC236}">
                <a16:creationId xmlns:a16="http://schemas.microsoft.com/office/drawing/2014/main" id="{75476C1A-0B1B-D557-8365-62A8B3029908}"/>
              </a:ext>
            </a:extLst>
          </p:cNvPr>
          <p:cNvSpPr txBox="1">
            <a:spLocks/>
          </p:cNvSpPr>
          <p:nvPr/>
        </p:nvSpPr>
        <p:spPr>
          <a:xfrm>
            <a:off x="1085336" y="5933873"/>
            <a:ext cx="5715000" cy="70982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Char char="★"/>
              <a:tabLst/>
              <a:defRPr sz="1800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/>
              </a:rPr>
              <a:t>2013/01 proposed;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/>
              </a:rPr>
              <a:t>2017/12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/>
              </a:rPr>
              <a:t> Adoption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 Bold"/>
              <a:sym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Char char="★"/>
              <a:tabLst/>
              <a:defRPr sz="1800"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/>
              </a:rPr>
              <a:t>2024/01/09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/>
              </a:rPr>
              <a:t>launch;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/>
              </a:rPr>
              <a:t> 2024/07 delivery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E95F94-33A5-F636-BF6A-B76438D32A0E}"/>
              </a:ext>
            </a:extLst>
          </p:cNvPr>
          <p:cNvSpPr txBox="1"/>
          <p:nvPr/>
        </p:nvSpPr>
        <p:spPr>
          <a:xfrm>
            <a:off x="10027084" y="2879070"/>
            <a:ext cx="167609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 in 2013- 2014</a:t>
            </a: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8B9DE42-277D-6ECB-2963-91E134E42188}"/>
              </a:ext>
            </a:extLst>
          </p:cNvPr>
          <p:cNvSpPr txBox="1"/>
          <p:nvPr/>
        </p:nvSpPr>
        <p:spPr>
          <a:xfrm>
            <a:off x="8704978" y="3696074"/>
            <a:ext cx="284480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/>
              </a:rPr>
              <a:t>2014 at NAO/CAS, Beijing</a:t>
            </a:r>
            <a:endParaRPr lang="zh-CN" altLang="en-US" sz="1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DDAE01-565B-2D43-5B76-648CCFF98D4B}"/>
              </a:ext>
            </a:extLst>
          </p:cNvPr>
          <p:cNvSpPr txBox="1"/>
          <p:nvPr/>
        </p:nvSpPr>
        <p:spPr>
          <a:xfrm>
            <a:off x="6132513" y="4914901"/>
            <a:ext cx="4898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Neil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7764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C2CDDBF-0F43-6568-4607-686405E4B5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30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7254DCB-FE57-2908-9B5A-6BA682AF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 – Swift connection </a:t>
            </a:r>
            <a:r>
              <a:rPr kumimoji="1" lang="en-US" altLang="zh-CN" sz="1800" dirty="0"/>
              <a:t>(&gt;10% participants of Swift20yr)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1CA4BE-9243-5AEF-98D0-BAF56CBDF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69" y="956445"/>
            <a:ext cx="10080912" cy="57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352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A3D53-4FA2-037F-1589-4404F8E9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 data and information flows </a:t>
            </a:r>
            <a:endParaRPr kumimoji="1"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49A5732-0CD8-4AC9-33BA-A9D40389ABA8}"/>
              </a:ext>
            </a:extLst>
          </p:cNvPr>
          <p:cNvGrpSpPr/>
          <p:nvPr/>
        </p:nvGrpSpPr>
        <p:grpSpPr>
          <a:xfrm>
            <a:off x="1548581" y="1152448"/>
            <a:ext cx="8141109" cy="5602313"/>
            <a:chOff x="125016" y="1338545"/>
            <a:chExt cx="7483152" cy="528687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4B8695-95D9-AB26-EABF-31E7FEBC2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360" y="1338545"/>
              <a:ext cx="7272808" cy="5286874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9532871-0F3E-A375-C67E-600FB0265EBF}"/>
                </a:ext>
              </a:extLst>
            </p:cNvPr>
            <p:cNvSpPr/>
            <p:nvPr/>
          </p:nvSpPr>
          <p:spPr>
            <a:xfrm>
              <a:off x="125016" y="3252515"/>
              <a:ext cx="2946648" cy="23367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6BC9A82C-76B3-DA3D-7485-CBDB331D61EA}"/>
              </a:ext>
            </a:extLst>
          </p:cNvPr>
          <p:cNvSpPr/>
          <p:nvPr/>
        </p:nvSpPr>
        <p:spPr>
          <a:xfrm>
            <a:off x="6773425" y="4365062"/>
            <a:ext cx="2328863" cy="1091607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AA100A-44E4-A06C-A501-1C0CDD84923C}"/>
              </a:ext>
            </a:extLst>
          </p:cNvPr>
          <p:cNvSpPr txBox="1"/>
          <p:nvPr/>
        </p:nvSpPr>
        <p:spPr>
          <a:xfrm>
            <a:off x="7664796" y="4910865"/>
            <a:ext cx="10072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EPSC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6399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32</a:t>
            </a:fld>
            <a:endParaRPr sz="1400">
              <a:solidFill>
                <a:srgbClr val="A7C0DE"/>
              </a:solidFill>
            </a:endParaRPr>
          </a:p>
        </p:txBody>
      </p:sp>
      <p:pic>
        <p:nvPicPr>
          <p:cNvPr id="463" name="image97.gif"/>
          <p:cNvPicPr/>
          <p:nvPr/>
        </p:nvPicPr>
        <p:blipFill>
          <a:blip r:embed="rId5"/>
          <a:srcRect l="18518" t="25709" r="15822" b="29564"/>
          <a:stretch>
            <a:fillRect/>
          </a:stretch>
        </p:blipFill>
        <p:spPr>
          <a:xfrm>
            <a:off x="6530235" y="4075600"/>
            <a:ext cx="4861786" cy="248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5540" y="989556"/>
            <a:ext cx="5331912" cy="3106455"/>
          </a:xfrm>
          <a:prstGeom prst="rect">
            <a:avLst/>
          </a:prstGeom>
        </p:spPr>
      </p:pic>
      <p:sp>
        <p:nvSpPr>
          <p:cNvPr id="461" name="Shape 4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288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80" b="1" dirty="0">
                <a:solidFill>
                  <a:srgbClr val="4F81BD"/>
                </a:solidFill>
              </a:rPr>
              <a:t>Observation modes</a:t>
            </a:r>
            <a:endParaRPr sz="2880" b="1" dirty="0">
              <a:solidFill>
                <a:srgbClr val="4F81BD"/>
              </a:solidFill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1939771" y="6107668"/>
            <a:ext cx="27258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Equatorial coordinates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Shape 452">
            <a:extLst>
              <a:ext uri="{FF2B5EF4-FFF2-40B4-BE49-F238E27FC236}">
                <a16:creationId xmlns:a16="http://schemas.microsoft.com/office/drawing/2014/main" id="{B2B84904-4AF9-527A-42BF-B5FA40A67659}"/>
              </a:ext>
            </a:extLst>
          </p:cNvPr>
          <p:cNvSpPr txBox="1">
            <a:spLocks/>
          </p:cNvSpPr>
          <p:nvPr/>
        </p:nvSpPr>
        <p:spPr>
          <a:xfrm>
            <a:off x="740085" y="1147091"/>
            <a:ext cx="5318337" cy="5329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Circular orbit</a:t>
            </a:r>
          </a:p>
          <a:p>
            <a:pPr lvl="1"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Height 592km, period 96min</a:t>
            </a:r>
          </a:p>
          <a:p>
            <a:pPr lvl="1"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inclination angle 29 deg.</a:t>
            </a:r>
          </a:p>
          <a:p>
            <a:pPr lvl="0">
              <a:spcBef>
                <a:spcPts val="500"/>
              </a:spcBef>
            </a:pPr>
            <a:r>
              <a:rPr lang="en-US" altLang="zh-CN" sz="2000" dirty="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rPr>
              <a:t>Observation modes</a:t>
            </a:r>
            <a:endParaRPr lang="en-US" altLang="zh-CN" sz="2000" dirty="0">
              <a:solidFill>
                <a:srgbClr val="0070C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Survey (primary WXT)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Autonomous follow-up (FXT)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(FXT, WXT) – quick response</a:t>
            </a:r>
            <a:r>
              <a:rPr lang="zh-CN" altLang="en-US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endParaRPr lang="en-US" altLang="zh-CN" sz="20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WXT survey mode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Pointing to night sky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3 </a:t>
            </a:r>
            <a:r>
              <a:rPr lang="en-US" altLang="zh-CN" sz="2000" dirty="0" err="1">
                <a:solidFill>
                  <a:srgbClr val="535353"/>
                </a:solidFill>
                <a:latin typeface="Arial Bold"/>
              </a:rPr>
              <a:t>pointings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/orbit, ~20min each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~ 1/2 sky covered in 3 orbits (~</a:t>
            </a:r>
            <a:r>
              <a:rPr lang="zh-CN" altLang="en-US" sz="2000" dirty="0">
                <a:solidFill>
                  <a:srgbClr val="535353"/>
                </a:solidFill>
                <a:latin typeface="Arial Bold"/>
              </a:rPr>
              <a:t> 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5 </a:t>
            </a:r>
            <a:r>
              <a:rPr lang="en-US" altLang="zh-CN" sz="2000" dirty="0" err="1">
                <a:solidFill>
                  <a:srgbClr val="535353"/>
                </a:solidFill>
                <a:latin typeface="Arial Bold"/>
              </a:rPr>
              <a:t>hr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)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Whole sky coverage in ½ year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FXT pointed to pre-selected targets</a:t>
            </a:r>
          </a:p>
          <a:p>
            <a:endParaRPr lang="en-US" altLang="zh-CN" sz="20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 sz="1800"/>
            </a:pPr>
            <a:endParaRPr lang="en-US"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7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body" idx="4294967295"/>
          </p:nvPr>
        </p:nvSpPr>
        <p:spPr>
          <a:xfrm>
            <a:off x="777662" y="1172145"/>
            <a:ext cx="10513793" cy="530485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Transient a</a:t>
            </a:r>
            <a:r>
              <a:rPr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lert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Onboard transient search and trigger unit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Alert information quick downlink</a:t>
            </a:r>
            <a:r>
              <a:rPr lang="zh-CN" altLang="en-US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： 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minutes</a:t>
            </a:r>
            <a:endParaRPr lang="en-US" altLang="zh-CN" sz="20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altLang="zh-CN" sz="18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VHF (CNES/France)</a:t>
            </a:r>
            <a:endParaRPr lang="en-US" sz="18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BD system (China)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Alert information: release immediately to the community </a:t>
            </a: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/>
                <a:cs typeface="Arial"/>
                <a:sym typeface="Arial"/>
              </a:rPr>
              <a:t>source </a:t>
            </a:r>
            <a:r>
              <a:rPr lang="en-US" altLang="zh-CN" sz="1800" dirty="0">
                <a:solidFill>
                  <a:srgbClr val="535353"/>
                </a:solidFill>
                <a:latin typeface="Arial"/>
                <a:cs typeface="Arial"/>
              </a:rPr>
              <a:t>position, flux, time, spectral parameter</a:t>
            </a:r>
            <a:endParaRPr lang="en-US" sz="1800" dirty="0">
              <a:solidFill>
                <a:srgbClr val="535353"/>
              </a:solidFill>
              <a:latin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200" dirty="0" err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oO</a:t>
            </a:r>
            <a:r>
              <a:rPr lang="en-US"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2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command uplink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Normal (S-band): &lt; 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day</a:t>
            </a:r>
            <a:endParaRPr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Time critical (B</a:t>
            </a:r>
            <a:r>
              <a:rPr lang="en-US"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D) </a:t>
            </a:r>
            <a:r>
              <a:rPr sz="2000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&lt; 10 min </a:t>
            </a:r>
            <a:endParaRPr lang="en-US" sz="20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altLang="zh-CN" sz="2200" dirty="0">
                <a:solidFill>
                  <a:srgbClr val="535353"/>
                </a:solidFill>
                <a:latin typeface="Arial"/>
                <a:cs typeface="Arial"/>
              </a:rPr>
              <a:t>Science data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X-band telemetry: it takes about a few hours to reach EPSC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Will be made public (community outside EPST) after proprietary periods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Non-</a:t>
            </a:r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 data: one year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 by EP science team: 6 months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/>
                <a:cs typeface="Arial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/>
                <a:cs typeface="Arial"/>
              </a:rPr>
              <a:t> by guest observers: released immediately</a:t>
            </a:r>
          </a:p>
          <a:p>
            <a:pPr marL="285750" indent="-285750">
              <a:spcBef>
                <a:spcPts val="400"/>
              </a:spcBef>
              <a:defRPr sz="1800"/>
            </a:pPr>
            <a:endParaRPr sz="2200" dirty="0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33</a:t>
            </a:fld>
            <a:endParaRPr sz="1400">
              <a:solidFill>
                <a:srgbClr val="A7C0DE"/>
              </a:solidFill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Alerts of transients, </a:t>
            </a:r>
            <a:r>
              <a:rPr lang="en-US" sz="2500" b="1" dirty="0" err="1">
                <a:solidFill>
                  <a:srgbClr val="4F81BD"/>
                </a:solidFill>
              </a:rPr>
              <a:t>ToO</a:t>
            </a:r>
            <a:r>
              <a:rPr lang="en-US" sz="2500" b="1" dirty="0">
                <a:solidFill>
                  <a:srgbClr val="4F81BD"/>
                </a:solidFill>
              </a:rPr>
              <a:t> &amp; data</a:t>
            </a:r>
            <a:r>
              <a:rPr lang="en-US" dirty="0"/>
              <a:t> </a:t>
            </a:r>
            <a:endParaRPr sz="2500" b="1" dirty="0">
              <a:solidFill>
                <a:srgbClr val="4F81BD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4FCAC-B9E7-F277-93C1-FEC5D594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38FC6B13-EC66-F74A-79E6-ABFC01C569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D84A110C-8AAF-B5B2-5DBB-143D0921BA1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Neil’s presentation at the ISSI-BJ forum on EP </a:t>
            </a:r>
            <a:endParaRPr sz="2500" b="1" dirty="0">
              <a:solidFill>
                <a:srgbClr val="4F81B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588EF7-B974-F6E1-3181-985379A30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A00DBAD-B775-326B-D7D2-3386F8018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72517"/>
            <a:ext cx="3918817" cy="30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8348AD-F18E-F11F-A4C9-E6FA5E0B9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4" y="3392488"/>
            <a:ext cx="4090987" cy="3141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45F6F0-3580-CEF9-0732-EE4DB1599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905" y="978925"/>
            <a:ext cx="4017095" cy="309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39B8242-7F20-DDA0-0664-6CD9DFC0D34F}"/>
              </a:ext>
            </a:extLst>
          </p:cNvPr>
          <p:cNvSpPr txBox="1"/>
          <p:nvPr/>
        </p:nvSpPr>
        <p:spPr>
          <a:xfrm>
            <a:off x="1357312" y="4362866"/>
            <a:ext cx="199028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Neil’s presentation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ISSI-BJ forum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</a:rPr>
              <a:t>2014 May 6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Beijing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1088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47463B3-C3CE-1B9A-9CE2-56F35E159B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D235AE7-7E04-1DCF-D53B-3B16529B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>
                <a:solidFill>
                  <a:srgbClr val="4F81BD"/>
                </a:solidFill>
              </a:rPr>
              <a:t> we were not alone ……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04E850-8CAC-87AA-8A9E-7DCBDF7F4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82" y="930279"/>
            <a:ext cx="9485435" cy="584302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BD70EE0-B5DA-0674-FBC7-2C911E3816A2}"/>
              </a:ext>
            </a:extLst>
          </p:cNvPr>
          <p:cNvSpPr txBox="1"/>
          <p:nvPr/>
        </p:nvSpPr>
        <p:spPr>
          <a:xfrm>
            <a:off x="8476324" y="5675988"/>
            <a:ext cx="44338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Neil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B52FAD4-10BE-6E08-8F38-63E8A8D35B75}"/>
              </a:ext>
            </a:extLst>
          </p:cNvPr>
          <p:cNvSpPr txBox="1"/>
          <p:nvPr/>
        </p:nvSpPr>
        <p:spPr>
          <a:xfrm>
            <a:off x="9775826" y="5675988"/>
            <a:ext cx="47064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Luigi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E4FA91-1B58-E680-6415-C4FA4D803790}"/>
              </a:ext>
            </a:extLst>
          </p:cNvPr>
          <p:cNvSpPr txBox="1"/>
          <p:nvPr/>
        </p:nvSpPr>
        <p:spPr>
          <a:xfrm>
            <a:off x="3355976" y="2399388"/>
            <a:ext cx="45140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Paul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92D2EF-E3C1-229F-887B-14FA22901321}"/>
              </a:ext>
            </a:extLst>
          </p:cNvPr>
          <p:cNvSpPr txBox="1"/>
          <p:nvPr/>
        </p:nvSpPr>
        <p:spPr>
          <a:xfrm>
            <a:off x="6132513" y="2584053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Julian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A4792D-E286-158B-0EF7-03A945D18A55}"/>
              </a:ext>
            </a:extLst>
          </p:cNvPr>
          <p:cNvSpPr txBox="1"/>
          <p:nvPr/>
        </p:nvSpPr>
        <p:spPr>
          <a:xfrm>
            <a:off x="4684714" y="3357563"/>
            <a:ext cx="77841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Bertrand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599B57-A782-D3AC-AA1D-B8DFA4668C72}"/>
              </a:ext>
            </a:extLst>
          </p:cNvPr>
          <p:cNvSpPr txBox="1"/>
          <p:nvPr/>
        </p:nvSpPr>
        <p:spPr>
          <a:xfrm>
            <a:off x="7021858" y="5675988"/>
            <a:ext cx="76879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Maurizio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154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0C73F-3AF5-AC48-2EC5-48E86A97A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>
            <a:extLst>
              <a:ext uri="{FF2B5EF4-FFF2-40B4-BE49-F238E27FC236}">
                <a16:creationId xmlns:a16="http://schemas.microsoft.com/office/drawing/2014/main" id="{ED6AB2CB-C187-D42B-51F5-45440BC69D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>
            <a:extLst>
              <a:ext uri="{FF2B5EF4-FFF2-40B4-BE49-F238E27FC236}">
                <a16:creationId xmlns:a16="http://schemas.microsoft.com/office/drawing/2014/main" id="{106F3C04-A008-5676-18F2-0E5B3DEE5A3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 we were not alone ……</a:t>
            </a:r>
            <a:endParaRPr sz="2500" b="1" dirty="0">
              <a:solidFill>
                <a:srgbClr val="4F81B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912723-FD94-44BB-95F9-98DC6911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pic>
        <p:nvPicPr>
          <p:cNvPr id="2" name="Picture 4" descr="meeting-photo-LU-1.jpg">
            <a:extLst>
              <a:ext uri="{FF2B5EF4-FFF2-40B4-BE49-F238E27FC236}">
                <a16:creationId xmlns:a16="http://schemas.microsoft.com/office/drawing/2014/main" id="{8C8DC2A6-5B8C-FA94-521C-C7539F23C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2" y="972517"/>
            <a:ext cx="4635856" cy="27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meeting-maxiteam-1.jpg">
            <a:extLst>
              <a:ext uri="{FF2B5EF4-FFF2-40B4-BE49-F238E27FC236}">
                <a16:creationId xmlns:a16="http://schemas.microsoft.com/office/drawing/2014/main" id="{17EDFA3C-01EA-E319-E292-47900F2A0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13" y="972517"/>
            <a:ext cx="4210373" cy="29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5334BD-5A68-4E2B-A1E3-95B3472A9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142" y="3594894"/>
            <a:ext cx="6511300" cy="300910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9113AC1-1E00-5B91-3229-937349392908}"/>
              </a:ext>
            </a:extLst>
          </p:cNvPr>
          <p:cNvSpPr txBox="1"/>
          <p:nvPr/>
        </p:nvSpPr>
        <p:spPr>
          <a:xfrm>
            <a:off x="9412693" y="3689653"/>
            <a:ext cx="1951814" cy="9233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visit of MAXI team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</a:rPr>
              <a:t>NAOC/CAS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</a:rPr>
              <a:t>Beijing 2013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213F994-F364-8052-62C4-65A7403CD5AD}"/>
              </a:ext>
            </a:extLst>
          </p:cNvPr>
          <p:cNvSpPr txBox="1"/>
          <p:nvPr/>
        </p:nvSpPr>
        <p:spPr>
          <a:xfrm>
            <a:off x="721434" y="3738322"/>
            <a:ext cx="1387557" cy="92332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visit to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Leicester U.</a:t>
            </a:r>
            <a:r>
              <a:rPr lang="en-US" altLang="zh-CN" dirty="0">
                <a:solidFill>
                  <a:srgbClr val="000000"/>
                </a:solidFill>
              </a:rPr>
              <a:t>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</a:rPr>
              <a:t>UK 2013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EE2B556-5D16-AE8F-3EE5-F264F64BF0F6}"/>
              </a:ext>
            </a:extLst>
          </p:cNvPr>
          <p:cNvSpPr txBox="1"/>
          <p:nvPr/>
        </p:nvSpPr>
        <p:spPr>
          <a:xfrm>
            <a:off x="9044957" y="5510630"/>
            <a:ext cx="2766043" cy="64632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</a:rPr>
              <a:t>EP collaboration meeting at MPE 2019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934606D-9BFE-EB26-985E-39A1DF6F15A1}"/>
              </a:ext>
            </a:extLst>
          </p:cNvPr>
          <p:cNvSpPr txBox="1"/>
          <p:nvPr/>
        </p:nvSpPr>
        <p:spPr>
          <a:xfrm>
            <a:off x="9052374" y="3068269"/>
            <a:ext cx="144371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chemeClr val="bg1"/>
                </a:solidFill>
              </a:rPr>
              <a:t>Nobu. Kawai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CEC302D-D8DC-D4F8-A9AD-771206E83FDD}"/>
              </a:ext>
            </a:extLst>
          </p:cNvPr>
          <p:cNvSpPr txBox="1"/>
          <p:nvPr/>
        </p:nvSpPr>
        <p:spPr>
          <a:xfrm>
            <a:off x="7969947" y="2904826"/>
            <a:ext cx="144371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M. Matsuoka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D80-14B2-58C9-B35C-FE8741945443}"/>
              </a:ext>
            </a:extLst>
          </p:cNvPr>
          <p:cNvSpPr txBox="1"/>
          <p:nvPr/>
        </p:nvSpPr>
        <p:spPr>
          <a:xfrm>
            <a:off x="2950105" y="1466774"/>
            <a:ext cx="45140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Paul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D74B23-73E6-52AC-374C-F5EE18780D77}"/>
              </a:ext>
            </a:extLst>
          </p:cNvPr>
          <p:cNvSpPr txBox="1"/>
          <p:nvPr/>
        </p:nvSpPr>
        <p:spPr>
          <a:xfrm>
            <a:off x="1344512" y="2750938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Julian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5D565A0-F5B4-A91E-8704-918758BC1CDA}"/>
              </a:ext>
            </a:extLst>
          </p:cNvPr>
          <p:cNvSpPr txBox="1"/>
          <p:nvPr/>
        </p:nvSpPr>
        <p:spPr>
          <a:xfrm>
            <a:off x="3816077" y="2793531"/>
            <a:ext cx="68864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George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A64BDE-A3CA-9C50-DA51-8150CF754787}"/>
              </a:ext>
            </a:extLst>
          </p:cNvPr>
          <p:cNvSpPr txBox="1"/>
          <p:nvPr/>
        </p:nvSpPr>
        <p:spPr>
          <a:xfrm>
            <a:off x="1815734" y="2117676"/>
            <a:ext cx="44178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Dick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FC39BF0-0CAB-1A31-F134-A521FF2E7E1D}"/>
              </a:ext>
            </a:extLst>
          </p:cNvPr>
          <p:cNvSpPr txBox="1"/>
          <p:nvPr/>
        </p:nvSpPr>
        <p:spPr>
          <a:xfrm>
            <a:off x="2416939" y="2793530"/>
            <a:ext cx="48025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MIke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5EAE001-4050-64C1-AF48-A2546A5E3283}"/>
              </a:ext>
            </a:extLst>
          </p:cNvPr>
          <p:cNvSpPr txBox="1"/>
          <p:nvPr/>
        </p:nvSpPr>
        <p:spPr>
          <a:xfrm>
            <a:off x="4457674" y="1780347"/>
            <a:ext cx="53636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Swift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2118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D1964-A8AE-33A2-E1B2-502C3398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>
                <a:solidFill>
                  <a:srgbClr val="4F81BD"/>
                </a:solidFill>
              </a:rPr>
              <a:t> we are not alone ……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EF4B6C-1107-B424-654E-899E7B319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0" y="1257300"/>
            <a:ext cx="11390086" cy="49149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12D827-A699-DD82-7B3C-F88A1BF80779}"/>
              </a:ext>
            </a:extLst>
          </p:cNvPr>
          <p:cNvSpPr txBox="1"/>
          <p:nvPr/>
        </p:nvSpPr>
        <p:spPr>
          <a:xfrm>
            <a:off x="3089277" y="4861027"/>
            <a:ext cx="119840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Erik </a:t>
            </a:r>
            <a:r>
              <a:rPr kumimoji="0" lang="en-US" altLang="zh-CN" sz="14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Kuulkers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2AF846-915E-9E11-8EC9-6D727D2A2E78}"/>
              </a:ext>
            </a:extLst>
          </p:cNvPr>
          <p:cNvSpPr txBox="1"/>
          <p:nvPr/>
        </p:nvSpPr>
        <p:spPr>
          <a:xfrm>
            <a:off x="4699001" y="4753305"/>
            <a:ext cx="77841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Bertrand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chemeClr val="bg1"/>
                </a:solidFill>
              </a:rPr>
              <a:t>Cordier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57E771-3583-C432-FE6E-C080424FD476}"/>
              </a:ext>
            </a:extLst>
          </p:cNvPr>
          <p:cNvSpPr txBox="1"/>
          <p:nvPr/>
        </p:nvSpPr>
        <p:spPr>
          <a:xfrm>
            <a:off x="8670283" y="6211729"/>
            <a:ext cx="31572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 Apr NSSC, CAS, Beijing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4BDAEB5-EC64-3EC0-D467-248EE0BC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44" y="6103327"/>
            <a:ext cx="2179652" cy="735384"/>
          </a:xfrm>
          <a:prstGeom prst="rect">
            <a:avLst/>
          </a:prstGeom>
          <a:effectLst>
            <a:softEdge rad="195400"/>
          </a:effectLst>
        </p:spPr>
      </p:pic>
      <p:pic>
        <p:nvPicPr>
          <p:cNvPr id="8" name="image3.tif">
            <a:extLst>
              <a:ext uri="{FF2B5EF4-FFF2-40B4-BE49-F238E27FC236}">
                <a16:creationId xmlns:a16="http://schemas.microsoft.com/office/drawing/2014/main" id="{4CF5A079-C813-7273-83D4-7553D42DF5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37077" y="6200507"/>
            <a:ext cx="1280680" cy="541024"/>
          </a:xfrm>
          <a:prstGeom prst="rect">
            <a:avLst/>
          </a:prstGeom>
          <a:ln w="12700">
            <a:miter lim="400000"/>
          </a:ln>
          <a:effectLst>
            <a:softEdge rad="65492"/>
          </a:effectLst>
        </p:spPr>
      </p:pic>
      <p:pic>
        <p:nvPicPr>
          <p:cNvPr id="9" name="image4.png">
            <a:extLst>
              <a:ext uri="{FF2B5EF4-FFF2-40B4-BE49-F238E27FC236}">
                <a16:creationId xmlns:a16="http://schemas.microsoft.com/office/drawing/2014/main" id="{2E793706-F9A2-DFB3-6AAD-17FB9C17AF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32514" y="6163078"/>
            <a:ext cx="1073160" cy="694921"/>
          </a:xfrm>
          <a:prstGeom prst="rect">
            <a:avLst/>
          </a:prstGeom>
          <a:ln w="12700">
            <a:miter lim="400000"/>
          </a:ln>
          <a:effectLst>
            <a:softEdge rad="65492"/>
          </a:effectLst>
        </p:spPr>
      </p:pic>
      <p:pic>
        <p:nvPicPr>
          <p:cNvPr id="10" name="image128.tif">
            <a:extLst>
              <a:ext uri="{FF2B5EF4-FFF2-40B4-BE49-F238E27FC236}">
                <a16:creationId xmlns:a16="http://schemas.microsoft.com/office/drawing/2014/main" id="{14F15B6E-86C3-4BC6-571C-74053664919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69641" y="6062132"/>
            <a:ext cx="1192235" cy="735384"/>
          </a:xfrm>
          <a:prstGeom prst="rect">
            <a:avLst/>
          </a:prstGeom>
          <a:ln w="12700">
            <a:miter lim="400000"/>
          </a:ln>
          <a:effectLst>
            <a:softEdge rad="65492"/>
          </a:effectLst>
        </p:spPr>
      </p:pic>
    </p:spTree>
    <p:extLst>
      <p:ext uri="{BB962C8B-B14F-4D97-AF65-F5344CB8AC3E}">
        <p14:creationId xmlns:p14="http://schemas.microsoft.com/office/powerpoint/2010/main" val="37874954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DF250E4-1D11-10DE-0A68-5BCD5ED38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31" y="2149397"/>
            <a:ext cx="6183762" cy="3860985"/>
          </a:xfrm>
          <a:prstGeom prst="rect">
            <a:avLst/>
          </a:prstGeom>
        </p:spPr>
      </p:pic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 dirty="0">
                <a:solidFill>
                  <a:srgbClr val="4F81BD"/>
                </a:solidFill>
              </a:rPr>
              <a:t>Instruments &amp; </a:t>
            </a:r>
            <a:r>
              <a:rPr lang="en-US" sz="2500" b="1" dirty="0">
                <a:solidFill>
                  <a:srgbClr val="4F81BD"/>
                </a:solidFill>
              </a:rPr>
              <a:t>spacecraft</a:t>
            </a:r>
            <a:endParaRPr sz="2500" b="1" dirty="0">
              <a:solidFill>
                <a:srgbClr val="4F81BD"/>
              </a:solidFill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723177" y="1110511"/>
            <a:ext cx="347958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Wide-field X-ray Telescope 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WXT (12 modules)</a:t>
            </a:r>
          </a:p>
        </p:txBody>
      </p:sp>
      <p:pic>
        <p:nvPicPr>
          <p:cNvPr id="378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097261" y="1545981"/>
            <a:ext cx="447368" cy="31939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5273395" y="2699160"/>
            <a:ext cx="985737" cy="801075"/>
          </a:xfrm>
          <a:prstGeom prst="line">
            <a:avLst/>
          </a:prstGeom>
          <a:ln w="1905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pic>
        <p:nvPicPr>
          <p:cNvPr id="380" name="image3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4140249" y="4315019"/>
            <a:ext cx="750084" cy="32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82.tif"/>
          <p:cNvPicPr/>
          <p:nvPr/>
        </p:nvPicPr>
        <p:blipFill>
          <a:blip r:embed="rId5"/>
          <a:stretch>
            <a:fillRect/>
          </a:stretch>
        </p:blipFill>
        <p:spPr>
          <a:xfrm flipH="1">
            <a:off x="4899319" y="4281127"/>
            <a:ext cx="475733" cy="35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 flipV="1">
            <a:off x="5260481" y="3500234"/>
            <a:ext cx="1216033" cy="1348327"/>
          </a:xfrm>
          <a:prstGeom prst="line">
            <a:avLst/>
          </a:prstGeom>
          <a:ln w="1905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pic>
        <p:nvPicPr>
          <p:cNvPr id="383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95011" y="4301137"/>
            <a:ext cx="475733" cy="32001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675515" y="3869583"/>
            <a:ext cx="3692995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Follow-up X-ray Telescope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FXT (2 units)</a:t>
            </a:r>
          </a:p>
        </p:txBody>
      </p:sp>
      <p:sp>
        <p:nvSpPr>
          <p:cNvPr id="385" name="Shape 385"/>
          <p:cNvSpPr/>
          <p:nvPr/>
        </p:nvSpPr>
        <p:spPr>
          <a:xfrm>
            <a:off x="757704" y="1929442"/>
            <a:ext cx="4502777" cy="153888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obster-eye MPO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+ CMOS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FoV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~3,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600 sq deg (1.1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and: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0.5 – 4 keV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esolution: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 5’ (FWHM)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ensitivity: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~1mCrab @1ks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744791" y="4665057"/>
            <a:ext cx="4515691" cy="153888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Wolter-1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+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pn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-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CCD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eROSITA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)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FoV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~1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deg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and: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0.3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-10keV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esolution: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24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”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(HPD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,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on-axis)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Effe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 area: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~300 cm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@1keV (x 2 units)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473F2C-8290-7779-5971-AB5B27D92934}"/>
              </a:ext>
            </a:extLst>
          </p:cNvPr>
          <p:cNvSpPr txBox="1"/>
          <p:nvPr/>
        </p:nvSpPr>
        <p:spPr>
          <a:xfrm>
            <a:off x="3666226" y="6450112"/>
            <a:ext cx="641918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Yuan, et al. 2022 </a:t>
            </a: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 pitchFamily="2" charset="0"/>
                <a:cs typeface="Arial"/>
                <a:sym typeface="Arial"/>
              </a:rPr>
              <a:t>Handbook of X-ray and Gamma-ray Astrophysics</a:t>
            </a:r>
          </a:p>
        </p:txBody>
      </p:sp>
      <p:sp>
        <p:nvSpPr>
          <p:cNvPr id="9" name="Shape 387">
            <a:extLst>
              <a:ext uri="{FF2B5EF4-FFF2-40B4-BE49-F238E27FC236}">
                <a16:creationId xmlns:a16="http://schemas.microsoft.com/office/drawing/2014/main" id="{B1CB06BB-FD22-C75D-9D28-D1F74641F4B0}"/>
              </a:ext>
            </a:extLst>
          </p:cNvPr>
          <p:cNvSpPr/>
          <p:nvPr/>
        </p:nvSpPr>
        <p:spPr>
          <a:xfrm>
            <a:off x="8325498" y="1992819"/>
            <a:ext cx="3157429" cy="923330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On-board data processing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Quick slew &amp; autonomous follow-up</a:t>
            </a:r>
          </a:p>
        </p:txBody>
      </p:sp>
      <p:sp>
        <p:nvSpPr>
          <p:cNvPr id="10" name="Shape 389">
            <a:extLst>
              <a:ext uri="{FF2B5EF4-FFF2-40B4-BE49-F238E27FC236}">
                <a16:creationId xmlns:a16="http://schemas.microsoft.com/office/drawing/2014/main" id="{B7E6CC5F-4320-A548-E374-811C5523CE80}"/>
              </a:ext>
            </a:extLst>
          </p:cNvPr>
          <p:cNvSpPr/>
          <p:nvPr/>
        </p:nvSpPr>
        <p:spPr>
          <a:xfrm>
            <a:off x="8312302" y="1592628"/>
            <a:ext cx="136722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sym typeface="Arial Bold"/>
              </a:rPr>
              <a:t>Spacecraft</a:t>
            </a:r>
          </a:p>
        </p:txBody>
      </p:sp>
      <p:sp>
        <p:nvSpPr>
          <p:cNvPr id="12" name="Shape 387">
            <a:extLst>
              <a:ext uri="{FF2B5EF4-FFF2-40B4-BE49-F238E27FC236}">
                <a16:creationId xmlns:a16="http://schemas.microsoft.com/office/drawing/2014/main" id="{288B983B-1613-2481-97B0-1EC9E6DFE260}"/>
              </a:ext>
            </a:extLst>
          </p:cNvPr>
          <p:cNvSpPr/>
          <p:nvPr/>
        </p:nvSpPr>
        <p:spPr>
          <a:xfrm>
            <a:off x="8297959" y="4991948"/>
            <a:ext cx="3156506" cy="923330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X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/S-band (several hours)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BD (down/up-link;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VHF (down-link; minutes)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3" name="Shape 389">
            <a:extLst>
              <a:ext uri="{FF2B5EF4-FFF2-40B4-BE49-F238E27FC236}">
                <a16:creationId xmlns:a16="http://schemas.microsoft.com/office/drawing/2014/main" id="{1FCADA94-DA3C-3BB1-E6D4-1211669BB9AA}"/>
              </a:ext>
            </a:extLst>
          </p:cNvPr>
          <p:cNvSpPr/>
          <p:nvPr/>
        </p:nvSpPr>
        <p:spPr>
          <a:xfrm>
            <a:off x="8258200" y="4575508"/>
            <a:ext cx="177610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sym typeface="Arial Bold"/>
              </a:rPr>
              <a:t>Telemetry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3F6797"/>
              </a:solidFill>
              <a:effectLst/>
              <a:uLnTx/>
              <a:uFillTx/>
              <a:latin typeface="Arial Bold"/>
              <a:sym typeface="Arial Bold"/>
            </a:endParaRPr>
          </a:p>
        </p:txBody>
      </p:sp>
      <p:pic>
        <p:nvPicPr>
          <p:cNvPr id="14" name="image81.jpg" descr="u=87297524,287811907&amp;fm=21&amp;gp=0.jpg">
            <a:extLst>
              <a:ext uri="{FF2B5EF4-FFF2-40B4-BE49-F238E27FC236}">
                <a16:creationId xmlns:a16="http://schemas.microsoft.com/office/drawing/2014/main" id="{88F53F7A-131B-A640-65C0-388A5AB76F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19370" y="4637949"/>
            <a:ext cx="459457" cy="309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3.tif">
            <a:extLst>
              <a:ext uri="{FF2B5EF4-FFF2-40B4-BE49-F238E27FC236}">
                <a16:creationId xmlns:a16="http://schemas.microsoft.com/office/drawing/2014/main" id="{1897A595-D151-92CF-A55E-3B41FD6B107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26082" y="4654489"/>
            <a:ext cx="750084" cy="32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7A9CBA-1B56-83B1-93A9-6F202865F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7799" y="4670988"/>
            <a:ext cx="400974" cy="267316"/>
          </a:xfrm>
          <a:prstGeom prst="rect">
            <a:avLst/>
          </a:prstGeom>
        </p:spPr>
      </p:pic>
      <p:pic>
        <p:nvPicPr>
          <p:cNvPr id="17" name="image81.jpg" descr="u=87297524,287811907&amp;fm=21&amp;gp=0.jpg">
            <a:extLst>
              <a:ext uri="{FF2B5EF4-FFF2-40B4-BE49-F238E27FC236}">
                <a16:creationId xmlns:a16="http://schemas.microsoft.com/office/drawing/2014/main" id="{F781C0F7-B38F-630B-E685-5A8F43EF60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007097" y="1621893"/>
            <a:ext cx="447368" cy="31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9A081E-5AD8-4616-EA47-F0EA82C60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pic>
        <p:nvPicPr>
          <p:cNvPr id="3" name="image3.tif">
            <a:extLst>
              <a:ext uri="{FF2B5EF4-FFF2-40B4-BE49-F238E27FC236}">
                <a16:creationId xmlns:a16="http://schemas.microsoft.com/office/drawing/2014/main" id="{30D5D413-EDE0-971C-7644-B23CBBC140C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18921" y="1538061"/>
            <a:ext cx="750084" cy="3273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70893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7E5C9-CB79-D522-85C6-5A13778CA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>
            <a:extLst>
              <a:ext uri="{FF2B5EF4-FFF2-40B4-BE49-F238E27FC236}">
                <a16:creationId xmlns:a16="http://schemas.microsoft.com/office/drawing/2014/main" id="{CFF57715-18BC-1D63-5F68-D58EE1A973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375" name="Shape 375">
            <a:extLst>
              <a:ext uri="{FF2B5EF4-FFF2-40B4-BE49-F238E27FC236}">
                <a16:creationId xmlns:a16="http://schemas.microsoft.com/office/drawing/2014/main" id="{43A27C7B-790B-40BB-49BA-09B9CB69F5B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altLang="zh-CN" sz="2500" b="1" dirty="0">
                <a:solidFill>
                  <a:srgbClr val="4F81BD"/>
                </a:solidFill>
              </a:rPr>
              <a:t>Instruments &amp; spacecraft</a:t>
            </a:r>
            <a:endParaRPr sz="2500" b="1" dirty="0">
              <a:solidFill>
                <a:srgbClr val="4F81BD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6BE82C-26EA-2C45-B43B-A3FC76C7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pic>
        <p:nvPicPr>
          <p:cNvPr id="4" name="image85.png">
            <a:extLst>
              <a:ext uri="{FF2B5EF4-FFF2-40B4-BE49-F238E27FC236}">
                <a16:creationId xmlns:a16="http://schemas.microsoft.com/office/drawing/2014/main" id="{AF068B7E-4328-7D21-12D3-23093E895B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06927" y="945341"/>
            <a:ext cx="2271621" cy="1662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543F0B5-13D3-D034-6C12-E87D80B0D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3750778"/>
            <a:ext cx="2844800" cy="28031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08CEA5-3AB8-879D-4BED-F7CED3F4E7AF}"/>
              </a:ext>
            </a:extLst>
          </p:cNvPr>
          <p:cNvSpPr txBox="1"/>
          <p:nvPr/>
        </p:nvSpPr>
        <p:spPr>
          <a:xfrm>
            <a:off x="6000703" y="6211728"/>
            <a:ext cx="262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acoustic test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E63E58E-F012-C2CB-464B-19BBF65D5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011" y="3353165"/>
            <a:ext cx="2516389" cy="319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1E9F528-2781-DC54-268C-5B63DA41F817}"/>
              </a:ext>
            </a:extLst>
          </p:cNvPr>
          <p:cNvSpPr txBox="1"/>
          <p:nvPr/>
        </p:nvSpPr>
        <p:spPr>
          <a:xfrm>
            <a:off x="9355505" y="6196369"/>
            <a:ext cx="262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thermal vacuum tests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image111.png">
            <a:extLst>
              <a:ext uri="{FF2B5EF4-FFF2-40B4-BE49-F238E27FC236}">
                <a16:creationId xmlns:a16="http://schemas.microsoft.com/office/drawing/2014/main" id="{B0571BE1-8BF4-BD1D-1157-470452E3FA9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535399" y="4570265"/>
            <a:ext cx="2318819" cy="203373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518">
            <a:extLst>
              <a:ext uri="{FF2B5EF4-FFF2-40B4-BE49-F238E27FC236}">
                <a16:creationId xmlns:a16="http://schemas.microsoft.com/office/drawing/2014/main" id="{A58BAAA8-E6A5-ACB7-C413-A6DF3EB8A10D}"/>
              </a:ext>
            </a:extLst>
          </p:cNvPr>
          <p:cNvSpPr/>
          <p:nvPr/>
        </p:nvSpPr>
        <p:spPr>
          <a:xfrm>
            <a:off x="3535400" y="4636554"/>
            <a:ext cx="241411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FXT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mirror assembly F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(ESA/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MediaLario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/MPE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9" name="图片 8" descr="图片包含 游戏机, 文字&#10;&#10;描述已自动生成">
            <a:extLst>
              <a:ext uri="{FF2B5EF4-FFF2-40B4-BE49-F238E27FC236}">
                <a16:creationId xmlns:a16="http://schemas.microsoft.com/office/drawing/2014/main" id="{394A9D48-FFC3-1D0D-92B2-2A52B6D120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/>
          <a:stretch>
            <a:fillRect/>
          </a:stretch>
        </p:blipFill>
        <p:spPr>
          <a:xfrm>
            <a:off x="6949413" y="862222"/>
            <a:ext cx="4719771" cy="300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C6FDB11-FCD0-0E01-8D42-18FFCE3DC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976" y="2987894"/>
            <a:ext cx="1279972" cy="1542862"/>
          </a:xfrm>
          <a:prstGeom prst="rect">
            <a:avLst/>
          </a:prstGeom>
        </p:spPr>
      </p:pic>
      <p:sp>
        <p:nvSpPr>
          <p:cNvPr id="20" name="Shape 448">
            <a:extLst>
              <a:ext uri="{FF2B5EF4-FFF2-40B4-BE49-F238E27FC236}">
                <a16:creationId xmlns:a16="http://schemas.microsoft.com/office/drawing/2014/main" id="{77F909F9-88F6-BDCC-6DE6-552A141A5A82}"/>
              </a:ext>
            </a:extLst>
          </p:cNvPr>
          <p:cNvSpPr/>
          <p:nvPr/>
        </p:nvSpPr>
        <p:spPr>
          <a:xfrm>
            <a:off x="4196474" y="4118415"/>
            <a:ext cx="170113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500" b="1">
                <a:solidFill>
                  <a:srgbClr val="535353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PI: 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ong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Chen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(IHEP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A2BB4FF-CC87-FE1F-4E2F-C23944547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0983" y="928158"/>
            <a:ext cx="1356415" cy="143409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CB915CB-50D9-5B0B-F5ED-38E2FA18ACEE}"/>
              </a:ext>
            </a:extLst>
          </p:cNvPr>
          <p:cNvSpPr txBox="1"/>
          <p:nvPr/>
        </p:nvSpPr>
        <p:spPr>
          <a:xfrm>
            <a:off x="5982034" y="2337217"/>
            <a:ext cx="180572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Lead of LE mirrors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Chen Zhang (NAO/CAS)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0775DEA-0F1C-3C79-228C-FBEEA5ED92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0008" y="925128"/>
            <a:ext cx="1101288" cy="144875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E27D3B1C-481D-986E-6948-C0FF8D1D6324}"/>
              </a:ext>
            </a:extLst>
          </p:cNvPr>
          <p:cNvSpPr txBox="1"/>
          <p:nvPr/>
        </p:nvSpPr>
        <p:spPr>
          <a:xfrm>
            <a:off x="4363156" y="2378017"/>
            <a:ext cx="180572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WXT chief designer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Xiaojin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Sun (SITP/CAS)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83.png">
            <a:extLst>
              <a:ext uri="{FF2B5EF4-FFF2-40B4-BE49-F238E27FC236}">
                <a16:creationId xmlns:a16="http://schemas.microsoft.com/office/drawing/2014/main" id="{709C3680-0CE2-D39F-A60F-501DEB85B5EE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452990" y="927081"/>
            <a:ext cx="1870809" cy="169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77EB2E-FADD-E012-B388-AE77D1A79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" y="3020673"/>
            <a:ext cx="2597388" cy="3497360"/>
          </a:xfrm>
          <a:prstGeom prst="rect">
            <a:avLst/>
          </a:prstGeom>
        </p:spPr>
      </p:pic>
      <p:sp>
        <p:nvSpPr>
          <p:cNvPr id="26" name="Shape 518">
            <a:extLst>
              <a:ext uri="{FF2B5EF4-FFF2-40B4-BE49-F238E27FC236}">
                <a16:creationId xmlns:a16="http://schemas.microsoft.com/office/drawing/2014/main" id="{12E7683E-A939-89A3-A5B1-F673E00742E8}"/>
              </a:ext>
            </a:extLst>
          </p:cNvPr>
          <p:cNvSpPr/>
          <p:nvPr/>
        </p:nvSpPr>
        <p:spPr>
          <a:xfrm>
            <a:off x="683195" y="6138446"/>
            <a:ext cx="26438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FXT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FM built at IHEP/CAS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51E8D65-A8C6-2C2C-DE78-7BD4CA4F2661}"/>
              </a:ext>
            </a:extLst>
          </p:cNvPr>
          <p:cNvSpPr txBox="1"/>
          <p:nvPr/>
        </p:nvSpPr>
        <p:spPr>
          <a:xfrm>
            <a:off x="436804" y="2575236"/>
            <a:ext cx="401928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Bold"/>
                <a:cs typeface="Arial"/>
                <a:sym typeface="Arial"/>
              </a:rPr>
              <a:t>WXT mirror &amp; CMOS detectors (1 module)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 Bol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19793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包裹">
  <a:themeElements>
    <a:clrScheme name="包裹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包裹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22733</TotalTime>
  <Words>1664</Words>
  <Application>Microsoft Macintosh PowerPoint</Application>
  <PresentationFormat>宽屏</PresentationFormat>
  <Paragraphs>305</Paragraphs>
  <Slides>33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57" baseType="lpstr">
      <vt:lpstr>等线</vt:lpstr>
      <vt:lpstr>等线 Light</vt:lpstr>
      <vt:lpstr>Microsoft YaHei</vt:lpstr>
      <vt:lpstr>Arial Bold</vt:lpstr>
      <vt:lpstr>Times</vt:lpstr>
      <vt:lpstr>Arial</vt:lpstr>
      <vt:lpstr>Avenir</vt:lpstr>
      <vt:lpstr>Avenir Roman</vt:lpstr>
      <vt:lpstr>Book Antiqua</vt:lpstr>
      <vt:lpstr>Calibri</vt:lpstr>
      <vt:lpstr>Cambria Math</vt:lpstr>
      <vt:lpstr>Candara</vt:lpstr>
      <vt:lpstr>Cochin Regular</vt:lpstr>
      <vt:lpstr>Gill Sans MT</vt:lpstr>
      <vt:lpstr>Helvetica</vt:lpstr>
      <vt:lpstr>Helvetica Neue</vt:lpstr>
      <vt:lpstr>Krona One</vt:lpstr>
      <vt:lpstr>Times New Roman</vt:lpstr>
      <vt:lpstr>Verdana</vt:lpstr>
      <vt:lpstr>Wingdings</vt:lpstr>
      <vt:lpstr>Default</vt:lpstr>
      <vt:lpstr>包裹</vt:lpstr>
      <vt:lpstr>1_Default</vt:lpstr>
      <vt:lpstr>1_Office 主题​​</vt:lpstr>
      <vt:lpstr>PowerPoint 演示文稿</vt:lpstr>
      <vt:lpstr>PowerPoint 演示文稿</vt:lpstr>
      <vt:lpstr>Neil’s contribution to EP</vt:lpstr>
      <vt:lpstr>Neil’s presentation at the ISSI-BJ forum on EP </vt:lpstr>
      <vt:lpstr> we were not alone ……</vt:lpstr>
      <vt:lpstr> we were not alone ……</vt:lpstr>
      <vt:lpstr> we are not alone ……</vt:lpstr>
      <vt:lpstr>Instruments &amp; spacecraft</vt:lpstr>
      <vt:lpstr>Instruments &amp; spacecraft</vt:lpstr>
      <vt:lpstr>EP-WXT pathfinder LEIA (Lobster Eye Imager for Astronomy)</vt:lpstr>
      <vt:lpstr>Launch of EP on Jan. 9, 2024</vt:lpstr>
      <vt:lpstr>PowerPoint 演示文稿</vt:lpstr>
      <vt:lpstr>PowerPoint 演示文稿</vt:lpstr>
      <vt:lpstr> EP-WXT sources （5242）</vt:lpstr>
      <vt:lpstr>Sensitivity </vt:lpstr>
      <vt:lpstr>  FXT localisation precision for bright sources </vt:lpstr>
      <vt:lpstr>  EP X-ray transients since launch</vt:lpstr>
      <vt:lpstr> X-ray transients detected by EP-WXT</vt:lpstr>
      <vt:lpstr>EP240908a: example of quick onboard follow-up</vt:lpstr>
      <vt:lpstr>  Typical latencies for issuing transient alerts </vt:lpstr>
      <vt:lpstr>EP240408a: peculiar intermediate-timescale transient</vt:lpstr>
      <vt:lpstr>An outburst in Small Magellanic Cloud: Be + WD </vt:lpstr>
      <vt:lpstr>EP240222a: IMBH-TDE</vt:lpstr>
      <vt:lpstr>EP-WXT monitoring X-ray sources: NS XRB Aql X-1</vt:lpstr>
      <vt:lpstr>Follow-up of GW event: S250206dm</vt:lpstr>
      <vt:lpstr>Follow-up of  neutrino event: IceCube-241127A</vt:lpstr>
      <vt:lpstr>FRB 20250316A: possible association with EP J120944.2+585060 ?</vt:lpstr>
      <vt:lpstr>Summary  </vt:lpstr>
      <vt:lpstr>Happy 20th birthday to Swift!</vt:lpstr>
      <vt:lpstr>EP – Swift connection (&gt;10% participants of Swift20yr)</vt:lpstr>
      <vt:lpstr>EP data and information flows </vt:lpstr>
      <vt:lpstr>Observation modes</vt:lpstr>
      <vt:lpstr>Alerts of transients, ToO &amp; data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W. Yuan</cp:lastModifiedBy>
  <cp:revision>381</cp:revision>
  <dcterms:modified xsi:type="dcterms:W3CDTF">2025-03-28T07:02:30Z</dcterms:modified>
</cp:coreProperties>
</file>