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5" r:id="rId3"/>
    <p:sldId id="259" r:id="rId4"/>
    <p:sldId id="258" r:id="rId5"/>
    <p:sldId id="277" r:id="rId6"/>
    <p:sldId id="260" r:id="rId7"/>
    <p:sldId id="261" r:id="rId8"/>
    <p:sldId id="262" r:id="rId9"/>
    <p:sldId id="267" r:id="rId10"/>
    <p:sldId id="264" r:id="rId11"/>
    <p:sldId id="273" r:id="rId12"/>
    <p:sldId id="274" r:id="rId13"/>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78231"/>
  </p:normalViewPr>
  <p:slideViewPr>
    <p:cSldViewPr snapToGrid="0">
      <p:cViewPr varScale="1">
        <p:scale>
          <a:sx n="99" d="100"/>
          <a:sy n="99" d="100"/>
        </p:scale>
        <p:origin x="3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32D1A-8E26-DC4B-9A04-6E0032F82F04}" type="datetimeFigureOut">
              <a:rPr lang="en-IT" smtClean="0"/>
              <a:t>24/06/24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8D319-A3D2-F140-B6D8-E1FEE1FFF239}" type="slidenum">
              <a:rPr lang="en-IT" smtClean="0"/>
              <a:t>‹#›</a:t>
            </a:fld>
            <a:endParaRPr lang="en-IT"/>
          </a:p>
        </p:txBody>
      </p:sp>
    </p:spTree>
    <p:extLst>
      <p:ext uri="{BB962C8B-B14F-4D97-AF65-F5344CB8AC3E}">
        <p14:creationId xmlns:p14="http://schemas.microsoft.com/office/powerpoint/2010/main" val="156206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1</a:t>
            </a:fld>
            <a:endParaRPr lang="en-IT"/>
          </a:p>
        </p:txBody>
      </p:sp>
    </p:spTree>
    <p:extLst>
      <p:ext uri="{BB962C8B-B14F-4D97-AF65-F5344CB8AC3E}">
        <p14:creationId xmlns:p14="http://schemas.microsoft.com/office/powerpoint/2010/main" val="3945625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CC0AE20E-94E9-C247-A4CC-55C6363586E6}" type="slidenum">
              <a:rPr lang="en-IT" smtClean="0"/>
              <a:t>11</a:t>
            </a:fld>
            <a:endParaRPr lang="en-IT"/>
          </a:p>
        </p:txBody>
      </p:sp>
    </p:spTree>
    <p:extLst>
      <p:ext uri="{BB962C8B-B14F-4D97-AF65-F5344CB8AC3E}">
        <p14:creationId xmlns:p14="http://schemas.microsoft.com/office/powerpoint/2010/main" val="284871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12</a:t>
            </a:fld>
            <a:endParaRPr lang="en-IT"/>
          </a:p>
        </p:txBody>
      </p:sp>
    </p:spTree>
    <p:extLst>
      <p:ext uri="{BB962C8B-B14F-4D97-AF65-F5344CB8AC3E}">
        <p14:creationId xmlns:p14="http://schemas.microsoft.com/office/powerpoint/2010/main" val="46141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Why it is important to study circustellar – planet forming disks? </a:t>
            </a:r>
          </a:p>
          <a:p>
            <a:r>
              <a:rPr lang="en-IT" dirty="0"/>
              <a:t>There are  several aspects that make the analysis of these disks very interesting: </a:t>
            </a:r>
          </a:p>
          <a:p>
            <a:endParaRPr lang="en-IT" dirty="0"/>
          </a:p>
          <a:p>
            <a:r>
              <a:rPr lang="en-IT" dirty="0"/>
              <a:t>Disks are subproduct of the star formation process, hence they provide insight of the star formation process itself. </a:t>
            </a:r>
          </a:p>
          <a:p>
            <a:endParaRPr lang="en-IT" dirty="0"/>
          </a:p>
          <a:p>
            <a:endParaRPr lang="en-IT" dirty="0"/>
          </a:p>
          <a:p>
            <a:endParaRPr lang="en-IT" dirty="0"/>
          </a:p>
          <a:p>
            <a:r>
              <a:rPr lang="en-IT" dirty="0"/>
              <a:t>Dictate the timeframe whithin which the planetary system must form. Once the disk is dissolved we do not have material to form planets </a:t>
            </a:r>
          </a:p>
          <a:p>
            <a:endParaRPr lang="en-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IT" dirty="0"/>
              <a:t>They are the birthplace of planets: set the initial conditions for planet formation. The observed diversity of exoplanets might well be related to the disversity of disks physical properties. </a:t>
            </a:r>
          </a:p>
          <a:p>
            <a:endParaRPr lang="en-IT" dirty="0"/>
          </a:p>
          <a:p>
            <a:endParaRPr lang="en-IT" dirty="0"/>
          </a:p>
          <a:p>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2</a:t>
            </a:fld>
            <a:endParaRPr lang="en-IT"/>
          </a:p>
        </p:txBody>
      </p:sp>
    </p:spTree>
    <p:extLst>
      <p:ext uri="{BB962C8B-B14F-4D97-AF65-F5344CB8AC3E}">
        <p14:creationId xmlns:p14="http://schemas.microsoft.com/office/powerpoint/2010/main" val="12010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Until recently, disk observations were limited in angular resolution and could not provide clear constraints on the physical processes driving their evolution. Modeling of the SED cannot unombigously determine the disk structure and is highly degenerate </a:t>
            </a:r>
          </a:p>
          <a:p>
            <a:r>
              <a:rPr lang="en-IT" dirty="0"/>
              <a:t>The advent of ALMA allowed us to spatially resolve the thermal emission of cold, large (mm-sized) dust grains and molecules in circumstellar disks and associated with circumplanetary disks. </a:t>
            </a:r>
          </a:p>
          <a:p>
            <a:r>
              <a:rPr lang="en-IT" dirty="0"/>
              <a:t>In the optical and near-IR regime, telescopes with extreme adaptiove optics enabled nearly diffraction limited imaging (~4au at 100pc) providing access to both themral from young planets and dust in circumplanetary disks, as well as to the scattered light frokm small (micron-sized) dust grains in the disk surface layers. </a:t>
            </a:r>
          </a:p>
        </p:txBody>
      </p:sp>
      <p:sp>
        <p:nvSpPr>
          <p:cNvPr id="4" name="Slide Number Placeholder 3"/>
          <p:cNvSpPr>
            <a:spLocks noGrp="1"/>
          </p:cNvSpPr>
          <p:nvPr>
            <p:ph type="sldNum" sz="quarter" idx="5"/>
          </p:nvPr>
        </p:nvSpPr>
        <p:spPr/>
        <p:txBody>
          <a:bodyPr/>
          <a:lstStyle/>
          <a:p>
            <a:fld id="{1EE8D319-A3D2-F140-B6D8-E1FEE1FFF239}" type="slidenum">
              <a:rPr lang="en-IT" smtClean="0"/>
              <a:t>3</a:t>
            </a:fld>
            <a:endParaRPr lang="en-IT"/>
          </a:p>
        </p:txBody>
      </p:sp>
    </p:spTree>
    <p:extLst>
      <p:ext uri="{BB962C8B-B14F-4D97-AF65-F5344CB8AC3E}">
        <p14:creationId xmlns:p14="http://schemas.microsoft.com/office/powerpoint/2010/main" val="295891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Demographical studies on large sample of young stellar objects are made possible thanks to systematic programs. </a:t>
            </a:r>
          </a:p>
          <a:p>
            <a:endParaRPr lang="en-IT" dirty="0"/>
          </a:p>
          <a:p>
            <a:r>
              <a:rPr lang="en-IT" dirty="0"/>
              <a:t>Nowadays the vast majority of scattered light images at optical and NIR wavelenghts are acquired with 8-m, AO- and polarimeter equipped telescopes, in particular VLT, Subaru and Gemini. </a:t>
            </a:r>
          </a:p>
          <a:p>
            <a:r>
              <a:rPr lang="en-IT" dirty="0"/>
              <a:t>In the histogram we have the total number of PPDs imaged per year. </a:t>
            </a:r>
          </a:p>
        </p:txBody>
      </p:sp>
      <p:sp>
        <p:nvSpPr>
          <p:cNvPr id="4" name="Slide Number Placeholder 3"/>
          <p:cNvSpPr>
            <a:spLocks noGrp="1"/>
          </p:cNvSpPr>
          <p:nvPr>
            <p:ph type="sldNum" sz="quarter" idx="5"/>
          </p:nvPr>
        </p:nvSpPr>
        <p:spPr/>
        <p:txBody>
          <a:bodyPr/>
          <a:lstStyle/>
          <a:p>
            <a:fld id="{1EE8D319-A3D2-F140-B6D8-E1FEE1FFF239}" type="slidenum">
              <a:rPr lang="en-IT" smtClean="0"/>
              <a:t>4</a:t>
            </a:fld>
            <a:endParaRPr lang="en-IT"/>
          </a:p>
        </p:txBody>
      </p:sp>
    </p:spTree>
    <p:extLst>
      <p:ext uri="{BB962C8B-B14F-4D97-AF65-F5344CB8AC3E}">
        <p14:creationId xmlns:p14="http://schemas.microsoft.com/office/powerpoint/2010/main" val="309833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Demographical studies on large sample of young stellar objects are made possible thanks to systematic programs. </a:t>
            </a:r>
          </a:p>
          <a:p>
            <a:endParaRPr lang="en-IT" dirty="0"/>
          </a:p>
          <a:p>
            <a:r>
              <a:rPr lang="en-IT" dirty="0"/>
              <a:t>Nowadays the vast majority of scattered light images at optical and NIR wavelenghts are acquired with 8-m, AO- and polarimeter equipped telescopes, in particular VLT, Subaru and Gemini. </a:t>
            </a:r>
          </a:p>
          <a:p>
            <a:r>
              <a:rPr lang="en-IT" dirty="0"/>
              <a:t>In the histogram we have the total number of PPDs imaged per year. </a:t>
            </a:r>
          </a:p>
        </p:txBody>
      </p:sp>
      <p:sp>
        <p:nvSpPr>
          <p:cNvPr id="4" name="Slide Number Placeholder 3"/>
          <p:cNvSpPr>
            <a:spLocks noGrp="1"/>
          </p:cNvSpPr>
          <p:nvPr>
            <p:ph type="sldNum" sz="quarter" idx="5"/>
          </p:nvPr>
        </p:nvSpPr>
        <p:spPr/>
        <p:txBody>
          <a:bodyPr/>
          <a:lstStyle/>
          <a:p>
            <a:fld id="{1EE8D319-A3D2-F140-B6D8-E1FEE1FFF239}" type="slidenum">
              <a:rPr lang="en-IT" smtClean="0"/>
              <a:t>5</a:t>
            </a:fld>
            <a:endParaRPr lang="en-IT"/>
          </a:p>
        </p:txBody>
      </p:sp>
    </p:spTree>
    <p:extLst>
      <p:ext uri="{BB962C8B-B14F-4D97-AF65-F5344CB8AC3E}">
        <p14:creationId xmlns:p14="http://schemas.microsoft.com/office/powerpoint/2010/main" val="1536183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NimbusRomNo9L"/>
              </a:rPr>
              <a:t>substructures can be created by the dynamical evolution of the gas in the disk, through (magneto- )hydrodynamical instabilities and disk winds (e.g., </a:t>
            </a:r>
            <a:r>
              <a:rPr lang="en-GB" sz="1800" i="1" dirty="0" err="1">
                <a:effectLst/>
                <a:latin typeface="NimbusRomNo9L"/>
              </a:rPr>
              <a:t>Riols</a:t>
            </a:r>
            <a:r>
              <a:rPr lang="en-GB" sz="1800" i="1" dirty="0">
                <a:effectLst/>
                <a:latin typeface="NimbusRomNo9L"/>
              </a:rPr>
              <a:t> et al. </a:t>
            </a:r>
            <a:r>
              <a:rPr lang="en-GB" sz="1800" dirty="0">
                <a:effectLst/>
                <a:latin typeface="NimbusRomNo9L"/>
              </a:rPr>
              <a:t>2020a). Such processes lead to both symmetric and asymmetric pressure perturbations, which will in turn trap dust grains. On the other hand, substructures may be sign- posts of embedded, yet-undetected, protoplanets. For ex- ample, planets launch spiral density waves at Lindblad res- </a:t>
            </a:r>
            <a:r>
              <a:rPr lang="en-GB" sz="1800" dirty="0" err="1">
                <a:effectLst/>
                <a:latin typeface="NimbusRomNo9L"/>
              </a:rPr>
              <a:t>onances</a:t>
            </a:r>
            <a:r>
              <a:rPr lang="en-GB" sz="1800" dirty="0">
                <a:effectLst/>
                <a:latin typeface="NimbusRomNo9L"/>
              </a:rPr>
              <a:t>, deplete their orbit of material (</a:t>
            </a:r>
            <a:r>
              <a:rPr lang="en-GB" sz="1800" i="1" dirty="0" err="1">
                <a:effectLst/>
                <a:latin typeface="NimbusRomNo9L"/>
              </a:rPr>
              <a:t>Kley</a:t>
            </a:r>
            <a:r>
              <a:rPr lang="en-GB" sz="1800" i="1" dirty="0">
                <a:effectLst/>
                <a:latin typeface="NimbusRomNo9L"/>
              </a:rPr>
              <a:t> et al. </a:t>
            </a:r>
            <a:r>
              <a:rPr lang="en-GB" sz="1800" dirty="0">
                <a:effectLst/>
                <a:latin typeface="NimbusRomNo9L"/>
              </a:rPr>
              <a:t>2001) leading to dust and gas depleted gaps (</a:t>
            </a:r>
            <a:r>
              <a:rPr lang="en-GB" sz="1800" i="1" dirty="0">
                <a:effectLst/>
                <a:latin typeface="NimbusRomNo9L"/>
              </a:rPr>
              <a:t>Bae et al. </a:t>
            </a:r>
            <a:r>
              <a:rPr lang="en-GB" sz="1800" dirty="0">
                <a:effectLst/>
                <a:latin typeface="NimbusRomNo9L"/>
              </a:rPr>
              <a:t>2017), or even large cavities. The characteristics of these gaps and cavities depend on the planet mass and orbital </a:t>
            </a:r>
            <a:r>
              <a:rPr lang="en-GB" sz="1800" dirty="0" err="1">
                <a:effectLst/>
                <a:latin typeface="NimbusRomNo9L"/>
              </a:rPr>
              <a:t>parame</a:t>
            </a:r>
            <a:r>
              <a:rPr lang="en-GB" sz="1800" dirty="0">
                <a:effectLst/>
                <a:latin typeface="NimbusRomNo9L"/>
              </a:rPr>
              <a:t>- </a:t>
            </a:r>
            <a:r>
              <a:rPr lang="en-GB" sz="1800" dirty="0" err="1">
                <a:effectLst/>
                <a:latin typeface="NimbusRomNo9L"/>
              </a:rPr>
              <a:t>ters</a:t>
            </a:r>
            <a:r>
              <a:rPr lang="en-GB" sz="1800" dirty="0">
                <a:effectLst/>
                <a:latin typeface="NimbusRomNo9L"/>
              </a:rPr>
              <a:t> and on the disk viscosity. Planet-disk interactions also often trigger large-scale hydrodynamical instabilities (</a:t>
            </a:r>
            <a:r>
              <a:rPr lang="en-GB" sz="1800" dirty="0" err="1">
                <a:effectLst/>
                <a:latin typeface="NimbusRomNo9L"/>
              </a:rPr>
              <a:t>vor</a:t>
            </a:r>
            <a:r>
              <a:rPr lang="en-GB" sz="1800" dirty="0">
                <a:effectLst/>
                <a:latin typeface="NimbusRomNo9L"/>
              </a:rPr>
              <a:t>- </a:t>
            </a:r>
            <a:r>
              <a:rPr lang="en-GB" sz="1800" dirty="0" err="1">
                <a:effectLst/>
                <a:latin typeface="NimbusRomNo9L"/>
              </a:rPr>
              <a:t>tices</a:t>
            </a:r>
            <a:r>
              <a:rPr lang="en-GB" sz="1800" dirty="0">
                <a:effectLst/>
                <a:latin typeface="NimbusRomNo9L"/>
              </a:rPr>
              <a:t>; </a:t>
            </a:r>
            <a:r>
              <a:rPr lang="en-GB" sz="1800" i="1" dirty="0" err="1">
                <a:effectLst/>
                <a:latin typeface="NimbusRomNo9L"/>
              </a:rPr>
              <a:t>Meheut</a:t>
            </a:r>
            <a:r>
              <a:rPr lang="en-GB" sz="1800" i="1" dirty="0">
                <a:effectLst/>
                <a:latin typeface="NimbusRomNo9L"/>
              </a:rPr>
              <a:t> et al. </a:t>
            </a:r>
            <a:r>
              <a:rPr lang="en-GB" sz="1800" dirty="0">
                <a:effectLst/>
                <a:latin typeface="NimbusRomNo9L"/>
              </a:rPr>
              <a:t>2010) that lead to strong azimuthal asymmetries. Disk substructures can therefore serve as a guide to detect hidden planets (</a:t>
            </a:r>
            <a:r>
              <a:rPr lang="en-GB" sz="1800" i="1" dirty="0">
                <a:effectLst/>
                <a:latin typeface="NimbusRomNo9L"/>
              </a:rPr>
              <a:t>Dong et al. </a:t>
            </a:r>
            <a:r>
              <a:rPr lang="en-GB" sz="1800" dirty="0">
                <a:effectLst/>
                <a:latin typeface="NimbusRomNo9L"/>
              </a:rPr>
              <a:t>2019) as well as a local probe of the disk conditions while dynamical inter- actions are ongoing. An extensive study of the prevalence and properties of substructures will allow us to determine the relative importance of the </a:t>
            </a:r>
            <a:r>
              <a:rPr lang="en-GB" sz="1800" dirty="0" err="1">
                <a:effectLst/>
                <a:latin typeface="NimbusRomNo9L"/>
              </a:rPr>
              <a:t>vaious</a:t>
            </a:r>
            <a:r>
              <a:rPr lang="en-GB" sz="1800" dirty="0">
                <a:effectLst/>
                <a:latin typeface="NimbusRomNo9L"/>
              </a:rPr>
              <a:t> mechanisms driving disk evolution, and can help constraining a yet-undetected population of exoplanets that can then be compared to the demographics of more evolved exoplanetary systems (see Chapter </a:t>
            </a:r>
            <a:r>
              <a:rPr lang="en-GB" sz="1800" i="1" dirty="0">
                <a:effectLst/>
                <a:latin typeface="NimbusRomNo9L"/>
              </a:rPr>
              <a:t>Bae et al.</a:t>
            </a:r>
            <a:r>
              <a:rPr lang="en-GB" sz="1800" dirty="0">
                <a:effectLst/>
                <a:latin typeface="NimbusRomNo9L"/>
              </a:rPr>
              <a:t>). </a:t>
            </a:r>
            <a:endParaRPr lang="en-GB" dirty="0"/>
          </a:p>
          <a:p>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6</a:t>
            </a:fld>
            <a:endParaRPr lang="en-IT"/>
          </a:p>
        </p:txBody>
      </p:sp>
    </p:spTree>
    <p:extLst>
      <p:ext uri="{BB962C8B-B14F-4D97-AF65-F5344CB8AC3E}">
        <p14:creationId xmlns:p14="http://schemas.microsoft.com/office/powerpoint/2010/main" val="94200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effectLst/>
                <a:latin typeface="Arial" panose="020B0604020202020204" pitchFamily="34" charset="0"/>
              </a:rPr>
              <a:t>Methods. Taking advantage of the high-contrast imaging instruments SPHERE at the VLT, </a:t>
            </a:r>
            <a:r>
              <a:rPr lang="en-GB" b="0" i="0" u="none" strike="noStrike" dirty="0" err="1">
                <a:effectLst/>
                <a:latin typeface="Arial" panose="020B0604020202020204" pitchFamily="34" charset="0"/>
              </a:rPr>
              <a:t>LMIRCam</a:t>
            </a:r>
            <a:r>
              <a:rPr lang="en-GB" b="0" i="0" u="none" strike="noStrike" dirty="0">
                <a:effectLst/>
                <a:latin typeface="Arial" panose="020B0604020202020204" pitchFamily="34" charset="0"/>
              </a:rPr>
              <a:t> at the LBT, and of ALMA observations,</a:t>
            </a:r>
            <a:br>
              <a:rPr lang="en-GB" dirty="0"/>
            </a:br>
            <a:r>
              <a:rPr lang="en-GB" b="0" i="0" u="none" strike="noStrike" dirty="0">
                <a:effectLst/>
                <a:latin typeface="Arial" panose="020B0604020202020204" pitchFamily="34" charset="0"/>
              </a:rPr>
              <a:t>we analyse this system at multiple wavelengths. We study the morphology of the rings and spiral arms and the scattering properties of the dust.</a:t>
            </a:r>
            <a:br>
              <a:rPr lang="en-GB" dirty="0"/>
            </a:br>
            <a:r>
              <a:rPr lang="en-GB" b="0" i="0" u="none" strike="noStrike" dirty="0">
                <a:effectLst/>
                <a:latin typeface="Arial" panose="020B0604020202020204" pitchFamily="34" charset="0"/>
              </a:rPr>
              <a:t>We discuss the possible causes of all the observed features.</a:t>
            </a:r>
            <a:br>
              <a:rPr lang="en-GB" dirty="0"/>
            </a:br>
            <a:r>
              <a:rPr lang="en-GB" b="0" i="0" u="none" strike="noStrike" dirty="0">
                <a:effectLst/>
                <a:latin typeface="Arial" panose="020B0604020202020204" pitchFamily="34" charset="0"/>
              </a:rPr>
              <a:t>Results. We detect for the first time, in the H</a:t>
            </a:r>
            <a:r>
              <a:rPr lang="el-GR" b="0" i="0" u="none" strike="noStrike" dirty="0">
                <a:effectLst/>
                <a:latin typeface="Arial" panose="020B0604020202020204" pitchFamily="34" charset="0"/>
              </a:rPr>
              <a:t>α </a:t>
            </a:r>
            <a:r>
              <a:rPr lang="en-GB" b="0" i="0" u="none" strike="noStrike" dirty="0">
                <a:effectLst/>
                <a:latin typeface="Arial" panose="020B0604020202020204" pitchFamily="34" charset="0"/>
              </a:rPr>
              <a:t>band, a ring extending from ∼65 au to ∼120 au, inside the ring which is already known from recent</a:t>
            </a:r>
            <a:br>
              <a:rPr lang="en-GB" dirty="0"/>
            </a:br>
            <a:r>
              <a:rPr lang="en-GB" b="0" i="0" u="none" strike="noStrike" dirty="0">
                <a:effectLst/>
                <a:latin typeface="Arial" panose="020B0604020202020204" pitchFamily="34" charset="0"/>
              </a:rPr>
              <a:t>studies. These two have different physical and geometrical properties. Based on the scattering properties, the outer ring may consist of grains with</a:t>
            </a:r>
            <a:br>
              <a:rPr lang="en-GB" dirty="0"/>
            </a:br>
            <a:r>
              <a:rPr lang="en-GB" b="0" i="0" u="none" strike="noStrike" dirty="0">
                <a:effectLst/>
                <a:latin typeface="Arial" panose="020B0604020202020204" pitchFamily="34" charset="0"/>
              </a:rPr>
              <a:t>a typical size of </a:t>
            </a:r>
            <a:r>
              <a:rPr lang="en-GB" b="0" i="0" u="none" strike="noStrike" dirty="0" err="1">
                <a:effectLst/>
                <a:latin typeface="Arial" panose="020B0604020202020204" pitchFamily="34" charset="0"/>
              </a:rPr>
              <a:t>aout</a:t>
            </a:r>
            <a:r>
              <a:rPr lang="en-GB" b="0" i="0" u="none" strike="noStrike" dirty="0">
                <a:effectLst/>
                <a:latin typeface="Arial" panose="020B0604020202020204" pitchFamily="34" charset="0"/>
              </a:rPr>
              <a:t> ≥ 4 </a:t>
            </a:r>
            <a:r>
              <a:rPr lang="el-GR" b="0" i="0" u="none" strike="noStrike" dirty="0">
                <a:effectLst/>
                <a:latin typeface="Arial" panose="020B0604020202020204" pitchFamily="34" charset="0"/>
              </a:rPr>
              <a:t>μ</a:t>
            </a:r>
            <a:r>
              <a:rPr lang="en-GB" b="0" i="0" u="none" strike="noStrike" dirty="0">
                <a:effectLst/>
                <a:latin typeface="Arial" panose="020B0604020202020204" pitchFamily="34" charset="0"/>
              </a:rPr>
              <a:t>m, while the inner ring has a smaller typical size of ain ≤ 0.4 </a:t>
            </a:r>
            <a:r>
              <a:rPr lang="el-GR" b="0" i="0" u="none" strike="noStrike" dirty="0">
                <a:effectLst/>
                <a:latin typeface="Arial" panose="020B0604020202020204" pitchFamily="34" charset="0"/>
              </a:rPr>
              <a:t>μ</a:t>
            </a:r>
            <a:r>
              <a:rPr lang="en-GB" b="0" i="0" u="none" strike="noStrike" dirty="0">
                <a:effectLst/>
                <a:latin typeface="Arial" panose="020B0604020202020204" pitchFamily="34" charset="0"/>
              </a:rPr>
              <a:t>m. Two extended logarithmic spiral arms stem from</a:t>
            </a:r>
            <a:br>
              <a:rPr lang="en-GB" dirty="0"/>
            </a:br>
            <a:r>
              <a:rPr lang="en-GB" b="0" i="0" u="none" strike="noStrike" dirty="0">
                <a:effectLst/>
                <a:latin typeface="Arial" panose="020B0604020202020204" pitchFamily="34" charset="0"/>
              </a:rPr>
              <a:t>opposite sides of the disk. The outer ring appears as a spiral arm itself, with a variable radial distance from the centre and extended substructures.</a:t>
            </a:r>
            <a:br>
              <a:rPr lang="en-GB" dirty="0"/>
            </a:br>
            <a:r>
              <a:rPr lang="en-GB" b="0" i="0" u="none" strike="noStrike" dirty="0">
                <a:effectLst/>
                <a:latin typeface="Arial" panose="020B0604020202020204" pitchFamily="34" charset="0"/>
              </a:rPr>
              <a:t>ALMA data confirm the presence of a millimetric dust substructure centred just outside the outer ring, and detect misaligned gas rotation patterns</a:t>
            </a:r>
            <a:br>
              <a:rPr lang="en-GB" dirty="0"/>
            </a:br>
            <a:r>
              <a:rPr lang="en-GB" b="0" i="0" u="none" strike="noStrike" dirty="0">
                <a:effectLst/>
                <a:latin typeface="Arial" panose="020B0604020202020204" pitchFamily="34" charset="0"/>
              </a:rPr>
              <a:t>for HD 34700 A and B.</a:t>
            </a:r>
            <a:br>
              <a:rPr lang="en-GB" dirty="0"/>
            </a:br>
            <a:r>
              <a:rPr lang="en-GB" b="0" i="0" u="none" strike="noStrike" dirty="0">
                <a:effectLst/>
                <a:latin typeface="Arial" panose="020B0604020202020204" pitchFamily="34" charset="0"/>
              </a:rPr>
              <a:t>Conclusions. The complexity of HD 34700 A, revealed by the variety of observed features, suggests the existence of one or more disk-shaping</a:t>
            </a:r>
            <a:br>
              <a:rPr lang="en-GB" dirty="0"/>
            </a:br>
            <a:r>
              <a:rPr lang="en-GB" b="0" i="0" u="none" strike="noStrike" dirty="0">
                <a:effectLst/>
                <a:latin typeface="Arial" panose="020B0604020202020204" pitchFamily="34" charset="0"/>
              </a:rPr>
              <a:t>physical mechanisms. Our findings are compatible with the presence inside the disk of an as of yet undetected planet of several Jupiter masses and</a:t>
            </a:r>
            <a:br>
              <a:rPr lang="en-GB" dirty="0"/>
            </a:br>
            <a:r>
              <a:rPr lang="en-GB" b="0" i="0" u="none" strike="noStrike" dirty="0">
                <a:effectLst/>
                <a:latin typeface="Arial" panose="020B0604020202020204" pitchFamily="34" charset="0"/>
              </a:rPr>
              <a:t>the system interaction with the surroundings, by means of gas cloudlet capture or flybys. Further observations with JWST/MIRI or ALMA (gas</a:t>
            </a:r>
            <a:br>
              <a:rPr lang="en-GB" dirty="0"/>
            </a:br>
            <a:r>
              <a:rPr lang="en-GB" b="0" i="0" u="none" strike="noStrike" dirty="0">
                <a:effectLst/>
                <a:latin typeface="Arial" panose="020B0604020202020204" pitchFamily="34" charset="0"/>
              </a:rPr>
              <a:t>kinematics) could shed more light on them.</a:t>
            </a:r>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7</a:t>
            </a:fld>
            <a:endParaRPr lang="en-IT"/>
          </a:p>
        </p:txBody>
      </p:sp>
    </p:spTree>
    <p:extLst>
      <p:ext uri="{BB962C8B-B14F-4D97-AF65-F5344CB8AC3E}">
        <p14:creationId xmlns:p14="http://schemas.microsoft.com/office/powerpoint/2010/main" val="348003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Object observed within the DESTINYS Large Program </a:t>
            </a:r>
          </a:p>
          <a:p>
            <a:endParaRPr lang="en-IT" dirty="0"/>
          </a:p>
          <a:p>
            <a:r>
              <a:rPr lang="en-GB" sz="1800" i="1" dirty="0">
                <a:effectLst/>
                <a:latin typeface="NimbusSanL"/>
              </a:rPr>
              <a:t>Context. </a:t>
            </a:r>
            <a:r>
              <a:rPr lang="en-GB" sz="1800" dirty="0">
                <a:effectLst/>
                <a:latin typeface="NimbusRomNo9L"/>
              </a:rPr>
              <a:t>In recent years, a new hot topic has emerged in the star and planet formation field, namely, the interaction between the </a:t>
            </a:r>
            <a:r>
              <a:rPr lang="en-GB" sz="1800" dirty="0" err="1">
                <a:effectLst/>
                <a:latin typeface="NimbusRomNo9L"/>
              </a:rPr>
              <a:t>cir</a:t>
            </a:r>
            <a:r>
              <a:rPr lang="en-GB" sz="1800" dirty="0">
                <a:effectLst/>
                <a:latin typeface="NimbusRomNo9L"/>
              </a:rPr>
              <a:t>- </a:t>
            </a:r>
            <a:r>
              <a:rPr lang="en-GB" sz="1800" dirty="0" err="1">
                <a:effectLst/>
                <a:latin typeface="NimbusRomNo9L"/>
              </a:rPr>
              <a:t>cumstellar</a:t>
            </a:r>
            <a:r>
              <a:rPr lang="en-GB" sz="1800" dirty="0">
                <a:effectLst/>
                <a:latin typeface="NimbusRomNo9L"/>
              </a:rPr>
              <a:t> disk and its birth cloud. The birth environments of young stars leave strong imprints on the star itself and their surroundings. In this context, we present a detailed analysis of the rich circumstellar environment around the young </a:t>
            </a:r>
            <a:r>
              <a:rPr lang="en-GB" sz="1800" dirty="0" err="1">
                <a:effectLst/>
                <a:latin typeface="NimbusRomNo9L"/>
              </a:rPr>
              <a:t>Herbig</a:t>
            </a:r>
            <a:r>
              <a:rPr lang="en-GB" sz="1800" dirty="0">
                <a:effectLst/>
                <a:latin typeface="NimbusRomNo9L"/>
              </a:rPr>
              <a:t> Ae/Be star T </a:t>
            </a:r>
            <a:r>
              <a:rPr lang="en-GB" sz="1800" dirty="0" err="1">
                <a:effectLst/>
                <a:latin typeface="NimbusRomNo9L"/>
              </a:rPr>
              <a:t>CrA</a:t>
            </a:r>
            <a:r>
              <a:rPr lang="en-GB" sz="1800" dirty="0">
                <a:effectLst/>
                <a:latin typeface="NimbusRomNo9L"/>
              </a:rPr>
              <a:t>. </a:t>
            </a:r>
            <a:r>
              <a:rPr lang="en-GB" sz="1800" i="1" dirty="0">
                <a:effectLst/>
                <a:latin typeface="NimbusSanL"/>
              </a:rPr>
              <a:t>Aims. </a:t>
            </a:r>
            <a:r>
              <a:rPr lang="en-GB" sz="1800" dirty="0">
                <a:effectLst/>
                <a:latin typeface="NimbusRomNo9L"/>
              </a:rPr>
              <a:t>Our aim is to understand the nature of the stellar system and the extended circumstellar structures, as seen in scattered light images. </a:t>
            </a:r>
            <a:endParaRPr lang="en-GB" dirty="0"/>
          </a:p>
          <a:p>
            <a:r>
              <a:rPr lang="en-GB" sz="1800" i="1" dirty="0">
                <a:effectLst/>
                <a:latin typeface="NimbusSanL"/>
              </a:rPr>
              <a:t>Methods. </a:t>
            </a:r>
            <a:r>
              <a:rPr lang="en-GB" sz="1800" dirty="0">
                <a:effectLst/>
                <a:latin typeface="NimbusRomNo9L"/>
              </a:rPr>
              <a:t>Weconductedouranalysisonthebasisofasetofcombinedarchivaldataandnewadaptiveopticsimagesatahighcontrast and high resolution.</a:t>
            </a:r>
            <a:br>
              <a:rPr lang="en-GB" sz="1800" dirty="0">
                <a:effectLst/>
                <a:latin typeface="NimbusRomNo9L"/>
              </a:rPr>
            </a:br>
            <a:r>
              <a:rPr lang="en-GB" sz="1800" i="1" dirty="0">
                <a:effectLst/>
                <a:latin typeface="NimbusSanL"/>
              </a:rPr>
              <a:t>Results. </a:t>
            </a:r>
            <a:r>
              <a:rPr lang="en-GB" sz="1800" dirty="0">
                <a:effectLst/>
                <a:latin typeface="NimbusRomNo9L"/>
              </a:rPr>
              <a:t>The scattered light images reveal the presence of a complex environment around T </a:t>
            </a:r>
            <a:r>
              <a:rPr lang="en-GB" sz="1800" dirty="0" err="1">
                <a:effectLst/>
                <a:latin typeface="NimbusRomNo9L"/>
              </a:rPr>
              <a:t>CrA</a:t>
            </a:r>
            <a:r>
              <a:rPr lang="en-GB" sz="1800" dirty="0">
                <a:effectLst/>
                <a:latin typeface="NimbusRomNo9L"/>
              </a:rPr>
              <a:t>, composed of a bright, forward- scattering rim of the disk’s surface that is seen at very high inclinations, along with a dark lane of the disk midplane, bipolar outflows, and streamer features that are likely tracing infalling material from the surrounding birth cloud onto the disk. The analysis of the light curve suggests that the star is a binary with a period of 29.6 </a:t>
            </a:r>
            <a:r>
              <a:rPr lang="en-GB" sz="1800" dirty="0" err="1">
                <a:effectLst/>
                <a:latin typeface="NimbusRomNo9L"/>
              </a:rPr>
              <a:t>yr</a:t>
            </a:r>
            <a:r>
              <a:rPr lang="en-GB" sz="1800" dirty="0">
                <a:effectLst/>
                <a:latin typeface="NimbusRomNo9L"/>
              </a:rPr>
              <a:t>, confirming previous assertions based on </a:t>
            </a:r>
            <a:r>
              <a:rPr lang="en-GB" sz="1800" dirty="0" err="1">
                <a:effectLst/>
                <a:latin typeface="NimbusRomNo9L"/>
              </a:rPr>
              <a:t>spectro</a:t>
            </a:r>
            <a:r>
              <a:rPr lang="en-GB" sz="1800" dirty="0">
                <a:effectLst/>
                <a:latin typeface="NimbusRomNo9L"/>
              </a:rPr>
              <a:t>-astrometry. The comparison of the scattered light images with the ALMA continuum and 12CO (2–1) line emission shows that the disk is in Keplerian rotation and the northern side of the outflowing material is receding, while the southern side is approaching the observer. The overall system lies on different geometrical planes. The orbit of the binary star is perpendicular to the outflows and is seen edge on. The disk is itself seen edge-on, with a position angle of </a:t>
            </a:r>
            <a:r>
              <a:rPr lang="en-GB" sz="1800" dirty="0">
                <a:effectLst/>
                <a:latin typeface="txsy"/>
              </a:rPr>
              <a:t>∼</a:t>
            </a:r>
            <a:r>
              <a:rPr lang="en-GB" sz="1800" dirty="0">
                <a:effectLst/>
                <a:latin typeface="NimbusRomNo9L"/>
              </a:rPr>
              <a:t>7</a:t>
            </a:r>
            <a:r>
              <a:rPr lang="en-GB" sz="1800" dirty="0">
                <a:effectLst/>
                <a:latin typeface="txsy"/>
              </a:rPr>
              <a:t>◦</a:t>
            </a:r>
            <a:r>
              <a:rPr lang="en-GB" sz="1800" dirty="0">
                <a:effectLst/>
                <a:latin typeface="NimbusRomNo9L"/>
              </a:rPr>
              <a:t>. The direction of the outflows seen in scattered light is in agreement with the </a:t>
            </a:r>
            <a:r>
              <a:rPr lang="en-GB" sz="1800" dirty="0" err="1">
                <a:effectLst/>
                <a:latin typeface="NimbusRomNo9L"/>
              </a:rPr>
              <a:t>direc</a:t>
            </a:r>
            <a:r>
              <a:rPr lang="en-GB" sz="1800" dirty="0">
                <a:effectLst/>
                <a:latin typeface="NimbusRomNo9L"/>
              </a:rPr>
              <a:t>- </a:t>
            </a:r>
            <a:r>
              <a:rPr lang="en-GB" sz="1800" dirty="0" err="1">
                <a:effectLst/>
                <a:latin typeface="NimbusRomNo9L"/>
              </a:rPr>
              <a:t>tion</a:t>
            </a:r>
            <a:r>
              <a:rPr lang="en-GB" sz="1800" dirty="0">
                <a:effectLst/>
                <a:latin typeface="NimbusRomNo9L"/>
              </a:rPr>
              <a:t> of the more distant molecular hydrogen emission-line objects (MHOs) associated with the star. </a:t>
            </a:r>
            <a:r>
              <a:rPr lang="en-GB" sz="1800" dirty="0" err="1">
                <a:effectLst/>
                <a:latin typeface="NimbusRomNo9L"/>
              </a:rPr>
              <a:t>Modeling</a:t>
            </a:r>
            <a:r>
              <a:rPr lang="en-GB" sz="1800" dirty="0">
                <a:effectLst/>
                <a:latin typeface="NimbusRomNo9L"/>
              </a:rPr>
              <a:t> of the spectral energy distribution using a radiative transfer scheme is in good agreement with the proposed configuration, as well as the hydrodynamical simulation performed using a smoothed particle hydrodynamics code. </a:t>
            </a:r>
            <a:endParaRPr lang="en-GB" dirty="0"/>
          </a:p>
          <a:p>
            <a:r>
              <a:rPr lang="en-GB" sz="1800" i="1" dirty="0">
                <a:effectLst/>
                <a:latin typeface="NimbusSanL"/>
              </a:rPr>
              <a:t>Conclusions. </a:t>
            </a:r>
            <a:r>
              <a:rPr lang="en-GB" sz="1800" dirty="0">
                <a:effectLst/>
                <a:latin typeface="NimbusRomNo9L"/>
              </a:rPr>
              <a:t>We find evidence of streamers of accreting material around T </a:t>
            </a:r>
            <a:r>
              <a:rPr lang="en-GB" sz="1800" dirty="0" err="1">
                <a:effectLst/>
                <a:latin typeface="NimbusRomNo9L"/>
              </a:rPr>
              <a:t>CrA</a:t>
            </a:r>
            <a:r>
              <a:rPr lang="en-GB" sz="1800" dirty="0">
                <a:effectLst/>
                <a:latin typeface="NimbusRomNo9L"/>
              </a:rPr>
              <a:t>. These streamers connect the filament, along which T </a:t>
            </a:r>
            <a:r>
              <a:rPr lang="en-GB" sz="1800" dirty="0" err="1">
                <a:effectLst/>
                <a:latin typeface="NimbusRomNo9L"/>
              </a:rPr>
              <a:t>CrA</a:t>
            </a:r>
            <a:r>
              <a:rPr lang="en-GB" sz="1800" dirty="0">
                <a:effectLst/>
                <a:latin typeface="NimbusRomNo9L"/>
              </a:rPr>
              <a:t> is forming along with the outer parts of the disk, suggesting that the strong misalignment between the inner and outer disk is due to a change in the direction of the angular momentum of the material accreting on the disk during the late phase of star formation. This impacts the accretion taking place in the components of the binary, </a:t>
            </a:r>
            <a:r>
              <a:rPr lang="en-GB" sz="1800" dirty="0" err="1">
                <a:effectLst/>
                <a:latin typeface="NimbusRomNo9L"/>
              </a:rPr>
              <a:t>favoring</a:t>
            </a:r>
            <a:r>
              <a:rPr lang="en-GB" sz="1800" dirty="0">
                <a:effectLst/>
                <a:latin typeface="NimbusRomNo9L"/>
              </a:rPr>
              <a:t> the growth of the primary with respect the secondary, in contrast to the case of aligned disks. </a:t>
            </a:r>
            <a:endParaRPr lang="en-GB" dirty="0"/>
          </a:p>
          <a:p>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8</a:t>
            </a:fld>
            <a:endParaRPr lang="en-IT"/>
          </a:p>
        </p:txBody>
      </p:sp>
    </p:spTree>
    <p:extLst>
      <p:ext uri="{BB962C8B-B14F-4D97-AF65-F5344CB8AC3E}">
        <p14:creationId xmlns:p14="http://schemas.microsoft.com/office/powerpoint/2010/main" val="24653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1EE8D319-A3D2-F140-B6D8-E1FEE1FFF239}" type="slidenum">
              <a:rPr lang="en-IT" smtClean="0"/>
              <a:t>9</a:t>
            </a:fld>
            <a:endParaRPr lang="en-IT"/>
          </a:p>
        </p:txBody>
      </p:sp>
    </p:spTree>
    <p:extLst>
      <p:ext uri="{BB962C8B-B14F-4D97-AF65-F5344CB8AC3E}">
        <p14:creationId xmlns:p14="http://schemas.microsoft.com/office/powerpoint/2010/main" val="399315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AF67-7816-8D9E-A29D-39FC3018CE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4917AD9A-496D-5B0D-B375-3AA97CCD4B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7BDAC29E-F6F2-231B-2946-DBA542F81226}"/>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5" name="Footer Placeholder 4">
            <a:extLst>
              <a:ext uri="{FF2B5EF4-FFF2-40B4-BE49-F238E27FC236}">
                <a16:creationId xmlns:a16="http://schemas.microsoft.com/office/drawing/2014/main" id="{669B6A0A-FCDC-681B-AF2E-0819807B7A9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77593443-C74C-7A63-738E-DFEA70A1412A}"/>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47221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E12A-EAB0-357B-EDA4-975604629192}"/>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5EF875B9-2406-0AE8-15B1-97C28E3CCB2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5E7277AF-BE13-D118-108E-3F6C43021916}"/>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5" name="Footer Placeholder 4">
            <a:extLst>
              <a:ext uri="{FF2B5EF4-FFF2-40B4-BE49-F238E27FC236}">
                <a16:creationId xmlns:a16="http://schemas.microsoft.com/office/drawing/2014/main" id="{D54F49B3-695D-6A90-52FB-4154E23EF69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7F174CE-C3A8-2D20-BCDB-14A138D8E84E}"/>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7188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01A000-5CA5-735B-6B4B-10ED574B64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4E17AE92-F5BD-C706-7757-CFE0D0FE4CA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BEEE7B41-2E3C-466A-2567-8808B236D569}"/>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5" name="Footer Placeholder 4">
            <a:extLst>
              <a:ext uri="{FF2B5EF4-FFF2-40B4-BE49-F238E27FC236}">
                <a16:creationId xmlns:a16="http://schemas.microsoft.com/office/drawing/2014/main" id="{93C02B28-F6E0-7DCD-7BAF-3A27C37E2EB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14A036E0-E8FC-8F71-4397-540AFD86C57C}"/>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406299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195B-1FB0-6886-EA57-09EE404C1AD0}"/>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FFFE7D7F-8E1D-083A-11DF-48EB3FA187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51ACD4B-BCF2-C182-9BC3-F48A4E154321}"/>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5" name="Footer Placeholder 4">
            <a:extLst>
              <a:ext uri="{FF2B5EF4-FFF2-40B4-BE49-F238E27FC236}">
                <a16:creationId xmlns:a16="http://schemas.microsoft.com/office/drawing/2014/main" id="{D95634E0-9666-6108-30B9-709B2F98E0D2}"/>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A12761A8-220A-37EB-3BCE-2F7E43CFFDF0}"/>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402791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14C3-D672-5A5E-1B00-2AF0F7006E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3D7846BE-CD67-96D7-F6BE-3B50902BFC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F519ED-49BB-3458-3447-61B0E28E371F}"/>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5" name="Footer Placeholder 4">
            <a:extLst>
              <a:ext uri="{FF2B5EF4-FFF2-40B4-BE49-F238E27FC236}">
                <a16:creationId xmlns:a16="http://schemas.microsoft.com/office/drawing/2014/main" id="{F6A4D66D-933A-FC87-C316-DC1610437F8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1122AE43-E49A-B951-FF0E-FF860FFF3694}"/>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18008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AE34-2B5F-558B-EBC6-4D3ED480CFC3}"/>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CB8C3FB9-6F2E-84FB-2609-3B1D3BC060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BD02ACD6-2092-A7AD-D356-4D819DAABA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B0A8F213-5A72-C09B-14B4-FE9D95BE2613}"/>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6" name="Footer Placeholder 5">
            <a:extLst>
              <a:ext uri="{FF2B5EF4-FFF2-40B4-BE49-F238E27FC236}">
                <a16:creationId xmlns:a16="http://schemas.microsoft.com/office/drawing/2014/main" id="{2C9A2E1A-6883-32A5-D4F7-5B18E363019F}"/>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478F8A9C-CD3B-4740-103A-619DDE0250E3}"/>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7332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74EC-8C39-CD31-28DB-84C23E4B73A2}"/>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FED49F76-5CAF-3700-1F6E-4EBA020C1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D3557A-4735-D9DB-B027-35443437B5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2222ED27-B885-52AA-F515-D3191EF599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FBD8F8-8FD1-5F72-341B-3D33CF2891E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664B5E06-651F-3615-5453-B9F5C5F9178A}"/>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8" name="Footer Placeholder 7">
            <a:extLst>
              <a:ext uri="{FF2B5EF4-FFF2-40B4-BE49-F238E27FC236}">
                <a16:creationId xmlns:a16="http://schemas.microsoft.com/office/drawing/2014/main" id="{34F9AA1C-2BEB-E978-5E2A-24A7A0E6F240}"/>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1A9C58F1-45CF-3DF1-159F-124FB337840F}"/>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395816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46D8-320E-965D-3939-EBBD590EE8D2}"/>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51A37B5E-B7F3-DD2B-91C9-F85CE07013A5}"/>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4" name="Footer Placeholder 3">
            <a:extLst>
              <a:ext uri="{FF2B5EF4-FFF2-40B4-BE49-F238E27FC236}">
                <a16:creationId xmlns:a16="http://schemas.microsoft.com/office/drawing/2014/main" id="{47FB6E15-9A1A-EB46-68E5-FB746BB1F60D}"/>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0EBDFA18-4D93-448D-2E82-38669C99D6D8}"/>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234679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7C2A5-B6C4-7F94-7C26-CE5F75315A40}"/>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3" name="Footer Placeholder 2">
            <a:extLst>
              <a:ext uri="{FF2B5EF4-FFF2-40B4-BE49-F238E27FC236}">
                <a16:creationId xmlns:a16="http://schemas.microsoft.com/office/drawing/2014/main" id="{637AA417-AEE2-1BE2-B487-F1CCA57EAAC5}"/>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6642314B-9539-ABE3-5DBC-44BF31947955}"/>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3015549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43B3-53F3-B387-0154-C996A6A516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C6EC1CB6-C06D-5EC6-04F9-537282D36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50935F75-C5BA-DCD6-2862-B3A3547EC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FBA58E-AA5B-E1DB-6F24-BCBF6D085D23}"/>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6" name="Footer Placeholder 5">
            <a:extLst>
              <a:ext uri="{FF2B5EF4-FFF2-40B4-BE49-F238E27FC236}">
                <a16:creationId xmlns:a16="http://schemas.microsoft.com/office/drawing/2014/main" id="{8D605149-D595-C51D-EE8F-CE8E63EF910F}"/>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EC75D836-8272-4F07-0A27-D3560C642586}"/>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128042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764A-94F5-FACA-B838-1AF7C4BBB8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B49C3636-5F3A-98B3-7F6F-B0C4308C4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C5C9AFF2-1CA2-56BC-64AE-886C95E41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7CB2F2-EA37-2A84-496D-92C6C772897B}"/>
              </a:ext>
            </a:extLst>
          </p:cNvPr>
          <p:cNvSpPr>
            <a:spLocks noGrp="1"/>
          </p:cNvSpPr>
          <p:nvPr>
            <p:ph type="dt" sz="half" idx="10"/>
          </p:nvPr>
        </p:nvSpPr>
        <p:spPr/>
        <p:txBody>
          <a:bodyPr/>
          <a:lstStyle/>
          <a:p>
            <a:fld id="{D881601B-88D0-0849-82F0-77145B75FC2D}" type="datetimeFigureOut">
              <a:rPr lang="en-IT" smtClean="0"/>
              <a:t>20/06/24</a:t>
            </a:fld>
            <a:endParaRPr lang="en-IT"/>
          </a:p>
        </p:txBody>
      </p:sp>
      <p:sp>
        <p:nvSpPr>
          <p:cNvPr id="6" name="Footer Placeholder 5">
            <a:extLst>
              <a:ext uri="{FF2B5EF4-FFF2-40B4-BE49-F238E27FC236}">
                <a16:creationId xmlns:a16="http://schemas.microsoft.com/office/drawing/2014/main" id="{B93CC77E-0975-7E95-72AC-615821A4A90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CED232A-22C9-EB13-E526-8EBCD862404F}"/>
              </a:ext>
            </a:extLst>
          </p:cNvPr>
          <p:cNvSpPr>
            <a:spLocks noGrp="1"/>
          </p:cNvSpPr>
          <p:nvPr>
            <p:ph type="sldNum" sz="quarter" idx="12"/>
          </p:nvPr>
        </p:nvSpPr>
        <p:spPr/>
        <p:txBody>
          <a:bodyPr/>
          <a:lstStyle/>
          <a:p>
            <a:fld id="{4D53FDA7-6774-8243-87A2-79985E93D217}" type="slidenum">
              <a:rPr lang="en-IT" smtClean="0"/>
              <a:t>‹#›</a:t>
            </a:fld>
            <a:endParaRPr lang="en-IT"/>
          </a:p>
        </p:txBody>
      </p:sp>
    </p:spTree>
    <p:extLst>
      <p:ext uri="{BB962C8B-B14F-4D97-AF65-F5344CB8AC3E}">
        <p14:creationId xmlns:p14="http://schemas.microsoft.com/office/powerpoint/2010/main" val="1887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B5F0-C68D-5B17-8DF4-B05A67BAE4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D9A3846D-39EE-2543-67F7-DBF347C11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C0EE327A-9D89-3C70-39E7-209123786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81601B-88D0-0849-82F0-77145B75FC2D}" type="datetimeFigureOut">
              <a:rPr lang="en-IT" smtClean="0"/>
              <a:t>20/06/24</a:t>
            </a:fld>
            <a:endParaRPr lang="en-IT"/>
          </a:p>
        </p:txBody>
      </p:sp>
      <p:sp>
        <p:nvSpPr>
          <p:cNvPr id="5" name="Footer Placeholder 4">
            <a:extLst>
              <a:ext uri="{FF2B5EF4-FFF2-40B4-BE49-F238E27FC236}">
                <a16:creationId xmlns:a16="http://schemas.microsoft.com/office/drawing/2014/main" id="{7C73AFCE-F0A3-04EB-B98C-0AC5498E2B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53D9833B-489F-D34E-8862-1282C3E1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53FDA7-6774-8243-87A2-79985E93D217}" type="slidenum">
              <a:rPr lang="en-IT" smtClean="0"/>
              <a:t>‹#›</a:t>
            </a:fld>
            <a:endParaRPr lang="en-IT"/>
          </a:p>
        </p:txBody>
      </p:sp>
    </p:spTree>
    <p:extLst>
      <p:ext uri="{BB962C8B-B14F-4D97-AF65-F5344CB8AC3E}">
        <p14:creationId xmlns:p14="http://schemas.microsoft.com/office/powerpoint/2010/main" val="155543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pn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6.png"/><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ublic.nrao.edu/news/2019-alma-circumplanetary/#PRimage1"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9862-ADEB-A7C8-FAB7-6C5A40EBF727}"/>
              </a:ext>
            </a:extLst>
          </p:cNvPr>
          <p:cNvSpPr>
            <a:spLocks noGrp="1"/>
          </p:cNvSpPr>
          <p:nvPr>
            <p:ph type="ctrTitle"/>
          </p:nvPr>
        </p:nvSpPr>
        <p:spPr>
          <a:xfrm>
            <a:off x="1524000" y="-200470"/>
            <a:ext cx="9144000" cy="3710152"/>
          </a:xfrm>
        </p:spPr>
        <p:txBody>
          <a:bodyPr>
            <a:normAutofit fontScale="90000"/>
          </a:bodyPr>
          <a:lstStyle/>
          <a:p>
            <a:r>
              <a:rPr lang="en-GB" b="1" dirty="0">
                <a:effectLst/>
                <a:latin typeface="Arial" panose="020B0604020202020204" pitchFamily="34" charset="0"/>
              </a:rPr>
              <a:t>PLANET FORMING DISKS</a:t>
            </a:r>
            <a:br>
              <a:rPr lang="en-GB" b="1" dirty="0">
                <a:effectLst/>
                <a:latin typeface="Arial" panose="020B0604020202020204" pitchFamily="34" charset="0"/>
              </a:rPr>
            </a:br>
            <a:br>
              <a:rPr lang="en-GB" b="1" dirty="0">
                <a:effectLst/>
                <a:latin typeface="Arial" panose="020B0604020202020204" pitchFamily="34" charset="0"/>
              </a:rPr>
            </a:br>
            <a:r>
              <a:rPr lang="en-GB" b="1" dirty="0">
                <a:effectLst/>
                <a:latin typeface="Arial" panose="020B0604020202020204" pitchFamily="34" charset="0"/>
              </a:rPr>
              <a:t>and the interaction with their environment </a:t>
            </a:r>
            <a:endParaRPr lang="en-IT" dirty="0"/>
          </a:p>
        </p:txBody>
      </p:sp>
      <p:sp>
        <p:nvSpPr>
          <p:cNvPr id="3" name="Subtitle 2">
            <a:extLst>
              <a:ext uri="{FF2B5EF4-FFF2-40B4-BE49-F238E27FC236}">
                <a16:creationId xmlns:a16="http://schemas.microsoft.com/office/drawing/2014/main" id="{05827879-69E2-C5BF-1FDB-0D384F0D345C}"/>
              </a:ext>
            </a:extLst>
          </p:cNvPr>
          <p:cNvSpPr>
            <a:spLocks noGrp="1"/>
          </p:cNvSpPr>
          <p:nvPr>
            <p:ph type="subTitle" idx="1"/>
          </p:nvPr>
        </p:nvSpPr>
        <p:spPr>
          <a:xfrm>
            <a:off x="665426" y="3789105"/>
            <a:ext cx="10861147" cy="925511"/>
          </a:xfrm>
        </p:spPr>
        <p:txBody>
          <a:bodyPr>
            <a:normAutofit/>
          </a:bodyPr>
          <a:lstStyle/>
          <a:p>
            <a:r>
              <a:rPr lang="en-IT" dirty="0"/>
              <a:t>Elisabetta Rigliaco – Gabriele Columba (PhD) – Raffaele Gratton – Dino Mesa – and all the star&amp;planet formation and exoplanets group</a:t>
            </a:r>
          </a:p>
        </p:txBody>
      </p:sp>
      <p:pic>
        <p:nvPicPr>
          <p:cNvPr id="5" name="Picture 4" descr="A person wearing glasses and a tie&#10;&#10;Description automatically generated">
            <a:extLst>
              <a:ext uri="{FF2B5EF4-FFF2-40B4-BE49-F238E27FC236}">
                <a16:creationId xmlns:a16="http://schemas.microsoft.com/office/drawing/2014/main" id="{6EDA308D-75C9-7477-920B-9080B40D90D4}"/>
              </a:ext>
            </a:extLst>
          </p:cNvPr>
          <p:cNvPicPr>
            <a:picLocks noChangeAspect="1"/>
          </p:cNvPicPr>
          <p:nvPr/>
        </p:nvPicPr>
        <p:blipFill>
          <a:blip r:embed="rId3"/>
          <a:stretch>
            <a:fillRect/>
          </a:stretch>
        </p:blipFill>
        <p:spPr>
          <a:xfrm>
            <a:off x="8637583" y="5150224"/>
            <a:ext cx="1859054" cy="1611180"/>
          </a:xfrm>
          <a:prstGeom prst="rect">
            <a:avLst/>
          </a:prstGeom>
        </p:spPr>
      </p:pic>
      <p:pic>
        <p:nvPicPr>
          <p:cNvPr id="7" name="Picture 6" descr="A person with a beard&#10;&#10;Description automatically generated">
            <a:extLst>
              <a:ext uri="{FF2B5EF4-FFF2-40B4-BE49-F238E27FC236}">
                <a16:creationId xmlns:a16="http://schemas.microsoft.com/office/drawing/2014/main" id="{8DDA3766-9180-A6E6-22F0-48B17AB9A217}"/>
              </a:ext>
            </a:extLst>
          </p:cNvPr>
          <p:cNvPicPr>
            <a:picLocks noChangeAspect="1"/>
          </p:cNvPicPr>
          <p:nvPr/>
        </p:nvPicPr>
        <p:blipFill>
          <a:blip r:embed="rId4"/>
          <a:stretch>
            <a:fillRect/>
          </a:stretch>
        </p:blipFill>
        <p:spPr>
          <a:xfrm>
            <a:off x="6952129" y="5150224"/>
            <a:ext cx="1685454" cy="1552392"/>
          </a:xfrm>
          <a:prstGeom prst="rect">
            <a:avLst/>
          </a:prstGeom>
        </p:spPr>
      </p:pic>
      <p:pic>
        <p:nvPicPr>
          <p:cNvPr id="9" name="Picture 8" descr="A person with a beard&#10;&#10;Description automatically generated">
            <a:extLst>
              <a:ext uri="{FF2B5EF4-FFF2-40B4-BE49-F238E27FC236}">
                <a16:creationId xmlns:a16="http://schemas.microsoft.com/office/drawing/2014/main" id="{92B773E9-935A-6E4C-9B8C-94ADE1485A6B}"/>
              </a:ext>
            </a:extLst>
          </p:cNvPr>
          <p:cNvPicPr>
            <a:picLocks noChangeAspect="1"/>
          </p:cNvPicPr>
          <p:nvPr/>
        </p:nvPicPr>
        <p:blipFill>
          <a:blip r:embed="rId5"/>
          <a:stretch>
            <a:fillRect/>
          </a:stretch>
        </p:blipFill>
        <p:spPr>
          <a:xfrm>
            <a:off x="10468338" y="5150224"/>
            <a:ext cx="1812578" cy="1611180"/>
          </a:xfrm>
          <a:prstGeom prst="rect">
            <a:avLst/>
          </a:prstGeom>
        </p:spPr>
      </p:pic>
      <p:pic>
        <p:nvPicPr>
          <p:cNvPr id="14340" name="Picture 4" descr="Cecilia Lazzoni - INAF - Istituto Nazionale di Astrofisica ...">
            <a:extLst>
              <a:ext uri="{FF2B5EF4-FFF2-40B4-BE49-F238E27FC236}">
                <a16:creationId xmlns:a16="http://schemas.microsoft.com/office/drawing/2014/main" id="{C7321B01-6BC5-083C-B23B-71B95B219F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423" y="5150225"/>
            <a:ext cx="1707776" cy="1707776"/>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a:extLst>
              <a:ext uri="{FF2B5EF4-FFF2-40B4-BE49-F238E27FC236}">
                <a16:creationId xmlns:a16="http://schemas.microsoft.com/office/drawing/2014/main" id="{CBAE5347-7727-E3FD-57C2-F7987E310358}"/>
              </a:ext>
            </a:extLst>
          </p:cNvPr>
          <p:cNvSpPr/>
          <p:nvPr/>
        </p:nvSpPr>
        <p:spPr>
          <a:xfrm>
            <a:off x="4060982" y="5870827"/>
            <a:ext cx="1060392" cy="2408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Subtitle 2">
            <a:extLst>
              <a:ext uri="{FF2B5EF4-FFF2-40B4-BE49-F238E27FC236}">
                <a16:creationId xmlns:a16="http://schemas.microsoft.com/office/drawing/2014/main" id="{F07B0769-0B54-F497-CD33-FB73865C77BB}"/>
              </a:ext>
            </a:extLst>
          </p:cNvPr>
          <p:cNvSpPr txBox="1">
            <a:spLocks/>
          </p:cNvSpPr>
          <p:nvPr/>
        </p:nvSpPr>
        <p:spPr>
          <a:xfrm>
            <a:off x="174812" y="5298141"/>
            <a:ext cx="6212600" cy="12277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IT" dirty="0"/>
          </a:p>
          <a:p>
            <a:pPr algn="l"/>
            <a:r>
              <a:rPr lang="en-IT" dirty="0"/>
              <a:t>PhD students and postdocs   </a:t>
            </a:r>
          </a:p>
        </p:txBody>
      </p:sp>
    </p:spTree>
    <p:extLst>
      <p:ext uri="{BB962C8B-B14F-4D97-AF65-F5344CB8AC3E}">
        <p14:creationId xmlns:p14="http://schemas.microsoft.com/office/powerpoint/2010/main" val="3098529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3C0274-7F09-129E-C506-5AFD387E39C6}"/>
              </a:ext>
            </a:extLst>
          </p:cNvPr>
          <p:cNvSpPr txBox="1"/>
          <p:nvPr/>
        </p:nvSpPr>
        <p:spPr>
          <a:xfrm>
            <a:off x="338274" y="0"/>
            <a:ext cx="4625612" cy="98688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Next Challenge</a:t>
            </a:r>
          </a:p>
        </p:txBody>
      </p:sp>
      <p:sp>
        <p:nvSpPr>
          <p:cNvPr id="5" name="TextBox 4">
            <a:extLst>
              <a:ext uri="{FF2B5EF4-FFF2-40B4-BE49-F238E27FC236}">
                <a16:creationId xmlns:a16="http://schemas.microsoft.com/office/drawing/2014/main" id="{AF966ED2-9701-15AC-4704-81BAD6B2CEDB}"/>
              </a:ext>
            </a:extLst>
          </p:cNvPr>
          <p:cNvSpPr txBox="1"/>
          <p:nvPr/>
        </p:nvSpPr>
        <p:spPr>
          <a:xfrm>
            <a:off x="338274" y="1012924"/>
            <a:ext cx="8177239" cy="461665"/>
          </a:xfrm>
          <a:prstGeom prst="rect">
            <a:avLst/>
          </a:prstGeom>
          <a:noFill/>
        </p:spPr>
        <p:txBody>
          <a:bodyPr wrap="none" rtlCol="0">
            <a:spAutoFit/>
          </a:bodyPr>
          <a:lstStyle/>
          <a:p>
            <a:r>
              <a:rPr lang="en-IT" sz="2400" dirty="0"/>
              <a:t>The interaction with the natal environment: Corona Australis  </a:t>
            </a:r>
          </a:p>
        </p:txBody>
      </p:sp>
      <p:pic>
        <p:nvPicPr>
          <p:cNvPr id="6" name="Picture 5">
            <a:extLst>
              <a:ext uri="{FF2B5EF4-FFF2-40B4-BE49-F238E27FC236}">
                <a16:creationId xmlns:a16="http://schemas.microsoft.com/office/drawing/2014/main" id="{53DFBD1E-B311-76E5-B960-6E627353EBBB}"/>
              </a:ext>
            </a:extLst>
          </p:cNvPr>
          <p:cNvPicPr>
            <a:picLocks noChangeAspect="1"/>
          </p:cNvPicPr>
          <p:nvPr/>
        </p:nvPicPr>
        <p:blipFill>
          <a:blip r:embed="rId2"/>
          <a:stretch>
            <a:fillRect/>
          </a:stretch>
        </p:blipFill>
        <p:spPr>
          <a:xfrm>
            <a:off x="1061600" y="1870857"/>
            <a:ext cx="11130400" cy="4895702"/>
          </a:xfrm>
          <a:prstGeom prst="rect">
            <a:avLst/>
          </a:prstGeom>
        </p:spPr>
      </p:pic>
      <p:sp>
        <p:nvSpPr>
          <p:cNvPr id="7" name="TextBox 6">
            <a:extLst>
              <a:ext uri="{FF2B5EF4-FFF2-40B4-BE49-F238E27FC236}">
                <a16:creationId xmlns:a16="http://schemas.microsoft.com/office/drawing/2014/main" id="{C6195D9D-7B01-5CEC-A924-37EC17FD5DE2}"/>
              </a:ext>
            </a:extLst>
          </p:cNvPr>
          <p:cNvSpPr txBox="1"/>
          <p:nvPr/>
        </p:nvSpPr>
        <p:spPr>
          <a:xfrm>
            <a:off x="2076994" y="6175159"/>
            <a:ext cx="2675732" cy="307777"/>
          </a:xfrm>
          <a:prstGeom prst="rect">
            <a:avLst/>
          </a:prstGeom>
          <a:noFill/>
        </p:spPr>
        <p:txBody>
          <a:bodyPr wrap="none" rtlCol="0">
            <a:spAutoFit/>
          </a:bodyPr>
          <a:lstStyle/>
          <a:p>
            <a:r>
              <a:rPr lang="en-IT" sz="1400" dirty="0">
                <a:solidFill>
                  <a:schemeClr val="bg1"/>
                </a:solidFill>
              </a:rPr>
              <a:t>Bresnahan+2018, Herschel map</a:t>
            </a:r>
          </a:p>
        </p:txBody>
      </p:sp>
    </p:spTree>
    <p:extLst>
      <p:ext uri="{BB962C8B-B14F-4D97-AF65-F5344CB8AC3E}">
        <p14:creationId xmlns:p14="http://schemas.microsoft.com/office/powerpoint/2010/main" val="414047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cloud&#10;&#10;Description automatically generated">
            <a:extLst>
              <a:ext uri="{FF2B5EF4-FFF2-40B4-BE49-F238E27FC236}">
                <a16:creationId xmlns:a16="http://schemas.microsoft.com/office/drawing/2014/main" id="{6FF889C6-7102-A174-DF15-0D72B8333EE6}"/>
              </a:ext>
            </a:extLst>
          </p:cNvPr>
          <p:cNvPicPr>
            <a:picLocks noChangeAspect="1"/>
          </p:cNvPicPr>
          <p:nvPr/>
        </p:nvPicPr>
        <p:blipFill>
          <a:blip r:embed="rId3"/>
          <a:stretch>
            <a:fillRect/>
          </a:stretch>
        </p:blipFill>
        <p:spPr>
          <a:xfrm>
            <a:off x="1205434" y="880533"/>
            <a:ext cx="9395269" cy="5096934"/>
          </a:xfrm>
          <a:prstGeom prst="rect">
            <a:avLst/>
          </a:prstGeom>
        </p:spPr>
      </p:pic>
      <p:pic>
        <p:nvPicPr>
          <p:cNvPr id="9" name="Picture 8" descr="A black circle with a light in the middle&#10;&#10;Description automatically generated">
            <a:extLst>
              <a:ext uri="{FF2B5EF4-FFF2-40B4-BE49-F238E27FC236}">
                <a16:creationId xmlns:a16="http://schemas.microsoft.com/office/drawing/2014/main" id="{B405F9B1-091B-18D2-5A9C-00681451009D}"/>
              </a:ext>
            </a:extLst>
          </p:cNvPr>
          <p:cNvPicPr>
            <a:picLocks noChangeAspect="1"/>
          </p:cNvPicPr>
          <p:nvPr/>
        </p:nvPicPr>
        <p:blipFill>
          <a:blip r:embed="rId4"/>
          <a:stretch>
            <a:fillRect/>
          </a:stretch>
        </p:blipFill>
        <p:spPr>
          <a:xfrm>
            <a:off x="44475" y="4630909"/>
            <a:ext cx="2966720" cy="2078173"/>
          </a:xfrm>
          <a:prstGeom prst="rect">
            <a:avLst/>
          </a:prstGeom>
        </p:spPr>
      </p:pic>
      <p:pic>
        <p:nvPicPr>
          <p:cNvPr id="11" name="Picture 10" descr="A black hole in the middle of a dark sky&#10;&#10;Description automatically generated">
            <a:extLst>
              <a:ext uri="{FF2B5EF4-FFF2-40B4-BE49-F238E27FC236}">
                <a16:creationId xmlns:a16="http://schemas.microsoft.com/office/drawing/2014/main" id="{EAF3E13D-603F-B5C9-3F2C-242C3ABF1539}"/>
              </a:ext>
            </a:extLst>
          </p:cNvPr>
          <p:cNvPicPr>
            <a:picLocks noChangeAspect="1"/>
          </p:cNvPicPr>
          <p:nvPr/>
        </p:nvPicPr>
        <p:blipFill>
          <a:blip r:embed="rId5"/>
          <a:stretch>
            <a:fillRect/>
          </a:stretch>
        </p:blipFill>
        <p:spPr>
          <a:xfrm>
            <a:off x="36817" y="38856"/>
            <a:ext cx="2966720" cy="1956432"/>
          </a:xfrm>
          <a:prstGeom prst="rect">
            <a:avLst/>
          </a:prstGeom>
          <a:effectLst/>
        </p:spPr>
      </p:pic>
      <p:pic>
        <p:nvPicPr>
          <p:cNvPr id="13" name="Picture 12" descr="A red light in the sky&#10;&#10;Description automatically generated with medium confidence">
            <a:extLst>
              <a:ext uri="{FF2B5EF4-FFF2-40B4-BE49-F238E27FC236}">
                <a16:creationId xmlns:a16="http://schemas.microsoft.com/office/drawing/2014/main" id="{A2051AB9-347E-76FD-D1D0-3754BEDCD22D}"/>
              </a:ext>
            </a:extLst>
          </p:cNvPr>
          <p:cNvPicPr>
            <a:picLocks noChangeAspect="1"/>
          </p:cNvPicPr>
          <p:nvPr/>
        </p:nvPicPr>
        <p:blipFill>
          <a:blip r:embed="rId6"/>
          <a:stretch>
            <a:fillRect/>
          </a:stretch>
        </p:blipFill>
        <p:spPr>
          <a:xfrm>
            <a:off x="44475" y="2262301"/>
            <a:ext cx="2156329" cy="2099881"/>
          </a:xfrm>
          <a:prstGeom prst="rect">
            <a:avLst/>
          </a:prstGeom>
        </p:spPr>
      </p:pic>
      <p:pic>
        <p:nvPicPr>
          <p:cNvPr id="15" name="Picture 14" descr="A close up of a red and black image&#10;&#10;Description automatically generated with medium confidence">
            <a:extLst>
              <a:ext uri="{FF2B5EF4-FFF2-40B4-BE49-F238E27FC236}">
                <a16:creationId xmlns:a16="http://schemas.microsoft.com/office/drawing/2014/main" id="{27DF682B-EBED-DCB2-5E3C-D1BC87BC1D02}"/>
              </a:ext>
            </a:extLst>
          </p:cNvPr>
          <p:cNvPicPr>
            <a:picLocks noChangeAspect="1"/>
          </p:cNvPicPr>
          <p:nvPr/>
        </p:nvPicPr>
        <p:blipFill>
          <a:blip r:embed="rId7"/>
          <a:stretch>
            <a:fillRect/>
          </a:stretch>
        </p:blipFill>
        <p:spPr>
          <a:xfrm>
            <a:off x="3075277" y="50112"/>
            <a:ext cx="2966720" cy="1920561"/>
          </a:xfrm>
          <a:prstGeom prst="rect">
            <a:avLst/>
          </a:prstGeom>
        </p:spPr>
      </p:pic>
      <p:pic>
        <p:nvPicPr>
          <p:cNvPr id="17" name="Picture 16" descr="A black hole in space&#10;&#10;Description automatically generated">
            <a:extLst>
              <a:ext uri="{FF2B5EF4-FFF2-40B4-BE49-F238E27FC236}">
                <a16:creationId xmlns:a16="http://schemas.microsoft.com/office/drawing/2014/main" id="{D9AA97A5-6080-D59C-4593-21E830D37656}"/>
              </a:ext>
            </a:extLst>
          </p:cNvPr>
          <p:cNvPicPr>
            <a:picLocks noChangeAspect="1"/>
          </p:cNvPicPr>
          <p:nvPr/>
        </p:nvPicPr>
        <p:blipFill>
          <a:blip r:embed="rId8"/>
          <a:stretch>
            <a:fillRect/>
          </a:stretch>
        </p:blipFill>
        <p:spPr>
          <a:xfrm>
            <a:off x="9832201" y="2226659"/>
            <a:ext cx="2308999" cy="2099882"/>
          </a:xfrm>
          <a:prstGeom prst="rect">
            <a:avLst/>
          </a:prstGeom>
        </p:spPr>
      </p:pic>
      <p:pic>
        <p:nvPicPr>
          <p:cNvPr id="19" name="Picture 18" descr="A black circle in the sky&#10;&#10;Description automatically generated">
            <a:extLst>
              <a:ext uri="{FF2B5EF4-FFF2-40B4-BE49-F238E27FC236}">
                <a16:creationId xmlns:a16="http://schemas.microsoft.com/office/drawing/2014/main" id="{EB1D9DCE-1E75-8EBB-A5FC-243C05169A57}"/>
              </a:ext>
            </a:extLst>
          </p:cNvPr>
          <p:cNvPicPr>
            <a:picLocks noChangeAspect="1"/>
          </p:cNvPicPr>
          <p:nvPr/>
        </p:nvPicPr>
        <p:blipFill>
          <a:blip r:embed="rId9"/>
          <a:stretch>
            <a:fillRect/>
          </a:stretch>
        </p:blipFill>
        <p:spPr>
          <a:xfrm>
            <a:off x="7056190" y="3957332"/>
            <a:ext cx="2156329" cy="2844519"/>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F19C4A8-6C03-3609-A276-2876ED68FE7A}"/>
                  </a:ext>
                </a:extLst>
              </p:cNvPr>
              <p:cNvSpPr txBox="1"/>
              <p:nvPr/>
            </p:nvSpPr>
            <p:spPr>
              <a:xfrm>
                <a:off x="5781040" y="3068320"/>
                <a:ext cx="314960" cy="2106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IT" sz="1200" dirty="0"/>
              </a:p>
            </p:txBody>
          </p:sp>
        </mc:Choice>
        <mc:Fallback xmlns="">
          <p:sp>
            <p:nvSpPr>
              <p:cNvPr id="20" name="TextBox 19">
                <a:extLst>
                  <a:ext uri="{FF2B5EF4-FFF2-40B4-BE49-F238E27FC236}">
                    <a16:creationId xmlns:a16="http://schemas.microsoft.com/office/drawing/2014/main" id="{9F19C4A8-6C03-3609-A276-2876ED68FE7A}"/>
                  </a:ext>
                </a:extLst>
              </p:cNvPr>
              <p:cNvSpPr txBox="1">
                <a:spLocks noRot="1" noChangeAspect="1" noMove="1" noResize="1" noEditPoints="1" noAdjustHandles="1" noChangeArrowheads="1" noChangeShapeType="1" noTextEdit="1"/>
              </p:cNvSpPr>
              <p:nvPr/>
            </p:nvSpPr>
            <p:spPr>
              <a:xfrm>
                <a:off x="5781040" y="3068320"/>
                <a:ext cx="314960" cy="210635"/>
              </a:xfrm>
              <a:prstGeom prst="rect">
                <a:avLst/>
              </a:prstGeom>
              <a:blipFill>
                <a:blip r:embed="rId10"/>
                <a:stretch>
                  <a:fillRect t="-11111" b="-11111"/>
                </a:stretch>
              </a:blipFill>
            </p:spPr>
            <p:txBody>
              <a:bodyPr/>
              <a:lstStyle/>
              <a:p>
                <a:r>
                  <a:rPr lang="en-IT">
                    <a:noFill/>
                  </a:rPr>
                  <a:t> </a:t>
                </a:r>
              </a:p>
            </p:txBody>
          </p:sp>
        </mc:Fallback>
      </mc:AlternateContent>
      <p:cxnSp>
        <p:nvCxnSpPr>
          <p:cNvPr id="23" name="Straight Connector 22">
            <a:extLst>
              <a:ext uri="{FF2B5EF4-FFF2-40B4-BE49-F238E27FC236}">
                <a16:creationId xmlns:a16="http://schemas.microsoft.com/office/drawing/2014/main" id="{7E6CB628-EFDF-189E-819C-FA46E469A066}"/>
              </a:ext>
            </a:extLst>
          </p:cNvPr>
          <p:cNvCxnSpPr>
            <a:cxnSpLocks/>
          </p:cNvCxnSpPr>
          <p:nvPr/>
        </p:nvCxnSpPr>
        <p:spPr>
          <a:xfrm>
            <a:off x="1621557" y="2014089"/>
            <a:ext cx="4276323" cy="1135511"/>
          </a:xfrm>
          <a:prstGeom prst="line">
            <a:avLst/>
          </a:prstGeom>
          <a:ln w="3492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5713962-BB11-BAEB-78EB-9B6B5DCF6FDA}"/>
                  </a:ext>
                </a:extLst>
              </p:cNvPr>
              <p:cNvSpPr txBox="1"/>
              <p:nvPr/>
            </p:nvSpPr>
            <p:spPr>
              <a:xfrm>
                <a:off x="8025771" y="2733040"/>
                <a:ext cx="314960" cy="2106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IT" sz="1200" dirty="0"/>
              </a:p>
            </p:txBody>
          </p:sp>
        </mc:Choice>
        <mc:Fallback xmlns="">
          <p:sp>
            <p:nvSpPr>
              <p:cNvPr id="26" name="TextBox 25">
                <a:extLst>
                  <a:ext uri="{FF2B5EF4-FFF2-40B4-BE49-F238E27FC236}">
                    <a16:creationId xmlns:a16="http://schemas.microsoft.com/office/drawing/2014/main" id="{45713962-BB11-BAEB-78EB-9B6B5DCF6FDA}"/>
                  </a:ext>
                </a:extLst>
              </p:cNvPr>
              <p:cNvSpPr txBox="1">
                <a:spLocks noRot="1" noChangeAspect="1" noMove="1" noResize="1" noEditPoints="1" noAdjustHandles="1" noChangeArrowheads="1" noChangeShapeType="1" noTextEdit="1"/>
              </p:cNvSpPr>
              <p:nvPr/>
            </p:nvSpPr>
            <p:spPr>
              <a:xfrm>
                <a:off x="8025771" y="2733040"/>
                <a:ext cx="314960" cy="210635"/>
              </a:xfrm>
              <a:prstGeom prst="rect">
                <a:avLst/>
              </a:prstGeom>
              <a:blipFill>
                <a:blip r:embed="rId11"/>
                <a:stretch>
                  <a:fillRect t="-11765" b="-17647"/>
                </a:stretch>
              </a:blipFill>
            </p:spPr>
            <p:txBody>
              <a:bodyPr/>
              <a:lstStyle/>
              <a:p>
                <a:r>
                  <a:rPr lang="en-IT">
                    <a:noFill/>
                  </a:rPr>
                  <a:t> </a:t>
                </a:r>
              </a:p>
            </p:txBody>
          </p:sp>
        </mc:Fallback>
      </mc:AlternateContent>
      <p:cxnSp>
        <p:nvCxnSpPr>
          <p:cNvPr id="27" name="Straight Connector 26">
            <a:extLst>
              <a:ext uri="{FF2B5EF4-FFF2-40B4-BE49-F238E27FC236}">
                <a16:creationId xmlns:a16="http://schemas.microsoft.com/office/drawing/2014/main" id="{3BCA6869-4F93-BC79-F125-EC5D0E6CEF54}"/>
              </a:ext>
            </a:extLst>
          </p:cNvPr>
          <p:cNvCxnSpPr>
            <a:cxnSpLocks/>
          </p:cNvCxnSpPr>
          <p:nvPr/>
        </p:nvCxnSpPr>
        <p:spPr>
          <a:xfrm>
            <a:off x="4618104" y="1994762"/>
            <a:ext cx="3565147" cy="822802"/>
          </a:xfrm>
          <a:prstGeom prst="line">
            <a:avLst/>
          </a:prstGeom>
          <a:ln w="3492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2230020-1467-0C98-DB02-7AE08FAD09F3}"/>
              </a:ext>
            </a:extLst>
          </p:cNvPr>
          <p:cNvSpPr txBox="1"/>
          <p:nvPr/>
        </p:nvSpPr>
        <p:spPr>
          <a:xfrm>
            <a:off x="23847" y="38856"/>
            <a:ext cx="1152880" cy="400110"/>
          </a:xfrm>
          <a:prstGeom prst="rect">
            <a:avLst/>
          </a:prstGeom>
          <a:noFill/>
        </p:spPr>
        <p:txBody>
          <a:bodyPr wrap="none" rtlCol="0">
            <a:spAutoFit/>
          </a:bodyPr>
          <a:lstStyle/>
          <a:p>
            <a:r>
              <a:rPr lang="en-IT" sz="2000" dirty="0">
                <a:solidFill>
                  <a:schemeClr val="bg1"/>
                </a:solidFill>
              </a:rPr>
              <a:t>V721 CrA</a:t>
            </a:r>
          </a:p>
        </p:txBody>
      </p:sp>
      <p:sp>
        <p:nvSpPr>
          <p:cNvPr id="32" name="TextBox 31">
            <a:extLst>
              <a:ext uri="{FF2B5EF4-FFF2-40B4-BE49-F238E27FC236}">
                <a16:creationId xmlns:a16="http://schemas.microsoft.com/office/drawing/2014/main" id="{5BD316AD-6058-CE0E-A601-7E6D64705768}"/>
              </a:ext>
            </a:extLst>
          </p:cNvPr>
          <p:cNvSpPr txBox="1"/>
          <p:nvPr/>
        </p:nvSpPr>
        <p:spPr>
          <a:xfrm>
            <a:off x="3015586" y="6696"/>
            <a:ext cx="3086101" cy="400110"/>
          </a:xfrm>
          <a:prstGeom prst="rect">
            <a:avLst/>
          </a:prstGeom>
          <a:noFill/>
        </p:spPr>
        <p:txBody>
          <a:bodyPr wrap="none" rtlCol="0">
            <a:spAutoFit/>
          </a:bodyPr>
          <a:lstStyle/>
          <a:p>
            <a:r>
              <a:rPr lang="en-IT" sz="2000" dirty="0">
                <a:solidFill>
                  <a:schemeClr val="bg1"/>
                </a:solidFill>
              </a:rPr>
              <a:t>2MASS J19005804-3645048</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B9218CC-CAEA-61EE-783D-D37C40A685BC}"/>
                  </a:ext>
                </a:extLst>
              </p:cNvPr>
              <p:cNvSpPr txBox="1"/>
              <p:nvPr/>
            </p:nvSpPr>
            <p:spPr>
              <a:xfrm>
                <a:off x="7992751" y="2963002"/>
                <a:ext cx="314960" cy="2106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IT" sz="1200" dirty="0"/>
              </a:p>
            </p:txBody>
          </p:sp>
        </mc:Choice>
        <mc:Fallback xmlns="">
          <p:sp>
            <p:nvSpPr>
              <p:cNvPr id="33" name="TextBox 32">
                <a:extLst>
                  <a:ext uri="{FF2B5EF4-FFF2-40B4-BE49-F238E27FC236}">
                    <a16:creationId xmlns:a16="http://schemas.microsoft.com/office/drawing/2014/main" id="{4B9218CC-CAEA-61EE-783D-D37C40A685BC}"/>
                  </a:ext>
                </a:extLst>
              </p:cNvPr>
              <p:cNvSpPr txBox="1">
                <a:spLocks noRot="1" noChangeAspect="1" noMove="1" noResize="1" noEditPoints="1" noAdjustHandles="1" noChangeArrowheads="1" noChangeShapeType="1" noTextEdit="1"/>
              </p:cNvSpPr>
              <p:nvPr/>
            </p:nvSpPr>
            <p:spPr>
              <a:xfrm>
                <a:off x="7992751" y="2963002"/>
                <a:ext cx="314960" cy="210635"/>
              </a:xfrm>
              <a:prstGeom prst="rect">
                <a:avLst/>
              </a:prstGeom>
              <a:blipFill>
                <a:blip r:embed="rId12"/>
                <a:stretch>
                  <a:fillRect t="-16667" b="-11111"/>
                </a:stretch>
              </a:blipFill>
            </p:spPr>
            <p:txBody>
              <a:bodyPr/>
              <a:lstStyle/>
              <a:p>
                <a:r>
                  <a:rPr lang="en-IT">
                    <a:noFill/>
                  </a:rPr>
                  <a:t> </a:t>
                </a:r>
              </a:p>
            </p:txBody>
          </p:sp>
        </mc:Fallback>
      </mc:AlternateContent>
      <p:cxnSp>
        <p:nvCxnSpPr>
          <p:cNvPr id="34" name="Straight Connector 33">
            <a:extLst>
              <a:ext uri="{FF2B5EF4-FFF2-40B4-BE49-F238E27FC236}">
                <a16:creationId xmlns:a16="http://schemas.microsoft.com/office/drawing/2014/main" id="{797B42A9-2A08-D17F-ACF5-823A90F122F1}"/>
              </a:ext>
            </a:extLst>
          </p:cNvPr>
          <p:cNvCxnSpPr>
            <a:cxnSpLocks/>
          </p:cNvCxnSpPr>
          <p:nvPr/>
        </p:nvCxnSpPr>
        <p:spPr>
          <a:xfrm flipH="1" flipV="1">
            <a:off x="8224581" y="3068320"/>
            <a:ext cx="1574600" cy="197077"/>
          </a:xfrm>
          <a:prstGeom prst="line">
            <a:avLst/>
          </a:prstGeom>
          <a:ln w="3492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CB783B4-ABCD-3545-A5C3-8B3CED1A39F5}"/>
              </a:ext>
            </a:extLst>
          </p:cNvPr>
          <p:cNvSpPr txBox="1"/>
          <p:nvPr/>
        </p:nvSpPr>
        <p:spPr>
          <a:xfrm>
            <a:off x="11380465" y="2201259"/>
            <a:ext cx="790601" cy="430887"/>
          </a:xfrm>
          <a:prstGeom prst="rect">
            <a:avLst/>
          </a:prstGeom>
          <a:noFill/>
        </p:spPr>
        <p:txBody>
          <a:bodyPr wrap="none" rtlCol="0">
            <a:spAutoFit/>
          </a:bodyPr>
          <a:lstStyle/>
          <a:p>
            <a:r>
              <a:rPr lang="en-IT" sz="2200" dirty="0">
                <a:solidFill>
                  <a:schemeClr val="bg1"/>
                </a:solidFill>
              </a:rPr>
              <a:t>S CrA</a:t>
            </a:r>
          </a:p>
        </p:txBody>
      </p:sp>
      <p:sp>
        <p:nvSpPr>
          <p:cNvPr id="40" name="TextBox 39">
            <a:extLst>
              <a:ext uri="{FF2B5EF4-FFF2-40B4-BE49-F238E27FC236}">
                <a16:creationId xmlns:a16="http://schemas.microsoft.com/office/drawing/2014/main" id="{2881415F-A1B2-E673-1F7C-ADFE7B7F5296}"/>
              </a:ext>
            </a:extLst>
          </p:cNvPr>
          <p:cNvSpPr txBox="1"/>
          <p:nvPr/>
        </p:nvSpPr>
        <p:spPr>
          <a:xfrm>
            <a:off x="7051878" y="6368512"/>
            <a:ext cx="742511" cy="400110"/>
          </a:xfrm>
          <a:prstGeom prst="rect">
            <a:avLst/>
          </a:prstGeom>
          <a:noFill/>
        </p:spPr>
        <p:txBody>
          <a:bodyPr wrap="none" rtlCol="0">
            <a:spAutoFit/>
          </a:bodyPr>
          <a:lstStyle/>
          <a:p>
            <a:r>
              <a:rPr lang="en-IT" sz="2000" dirty="0">
                <a:solidFill>
                  <a:schemeClr val="bg1"/>
                </a:solidFill>
              </a:rPr>
              <a:t>T CrA</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45CF382-E85F-12DC-B876-E5CEED961A25}"/>
                  </a:ext>
                </a:extLst>
              </p:cNvPr>
              <p:cNvSpPr txBox="1"/>
              <p:nvPr/>
            </p:nvSpPr>
            <p:spPr>
              <a:xfrm>
                <a:off x="7761650" y="2999703"/>
                <a:ext cx="314960" cy="2106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IT" sz="1200" dirty="0"/>
              </a:p>
            </p:txBody>
          </p:sp>
        </mc:Choice>
        <mc:Fallback xmlns="">
          <p:sp>
            <p:nvSpPr>
              <p:cNvPr id="41" name="TextBox 40">
                <a:extLst>
                  <a:ext uri="{FF2B5EF4-FFF2-40B4-BE49-F238E27FC236}">
                    <a16:creationId xmlns:a16="http://schemas.microsoft.com/office/drawing/2014/main" id="{545CF382-E85F-12DC-B876-E5CEED961A25}"/>
                  </a:ext>
                </a:extLst>
              </p:cNvPr>
              <p:cNvSpPr txBox="1">
                <a:spLocks noRot="1" noChangeAspect="1" noMove="1" noResize="1" noEditPoints="1" noAdjustHandles="1" noChangeArrowheads="1" noChangeShapeType="1" noTextEdit="1"/>
              </p:cNvSpPr>
              <p:nvPr/>
            </p:nvSpPr>
            <p:spPr>
              <a:xfrm>
                <a:off x="7761650" y="2999703"/>
                <a:ext cx="314960" cy="210635"/>
              </a:xfrm>
              <a:prstGeom prst="rect">
                <a:avLst/>
              </a:prstGeom>
              <a:blipFill>
                <a:blip r:embed="rId13"/>
                <a:stretch>
                  <a:fillRect t="-17647" b="-17647"/>
                </a:stretch>
              </a:blipFill>
            </p:spPr>
            <p:txBody>
              <a:bodyPr/>
              <a:lstStyle/>
              <a:p>
                <a:r>
                  <a:rPr lang="en-IT">
                    <a:noFill/>
                  </a:rPr>
                  <a:t> </a:t>
                </a:r>
              </a:p>
            </p:txBody>
          </p:sp>
        </mc:Fallback>
      </mc:AlternateContent>
      <p:cxnSp>
        <p:nvCxnSpPr>
          <p:cNvPr id="42" name="Straight Connector 41">
            <a:extLst>
              <a:ext uri="{FF2B5EF4-FFF2-40B4-BE49-F238E27FC236}">
                <a16:creationId xmlns:a16="http://schemas.microsoft.com/office/drawing/2014/main" id="{9A7CBEF7-B1C8-31DE-E81B-E02C4BC5A040}"/>
              </a:ext>
            </a:extLst>
          </p:cNvPr>
          <p:cNvCxnSpPr>
            <a:cxnSpLocks/>
          </p:cNvCxnSpPr>
          <p:nvPr/>
        </p:nvCxnSpPr>
        <p:spPr>
          <a:xfrm flipH="1" flipV="1">
            <a:off x="7941298" y="3170834"/>
            <a:ext cx="382547" cy="726452"/>
          </a:xfrm>
          <a:prstGeom prst="line">
            <a:avLst/>
          </a:prstGeom>
          <a:ln w="3492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6D09442-F255-37A3-3CC7-3835EC715F94}"/>
                  </a:ext>
                </a:extLst>
              </p:cNvPr>
              <p:cNvSpPr txBox="1"/>
              <p:nvPr/>
            </p:nvSpPr>
            <p:spPr>
              <a:xfrm>
                <a:off x="7768641" y="3525858"/>
                <a:ext cx="314960" cy="2106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IT" sz="1200" dirty="0"/>
              </a:p>
            </p:txBody>
          </p:sp>
        </mc:Choice>
        <mc:Fallback xmlns="">
          <p:sp>
            <p:nvSpPr>
              <p:cNvPr id="46" name="TextBox 45">
                <a:extLst>
                  <a:ext uri="{FF2B5EF4-FFF2-40B4-BE49-F238E27FC236}">
                    <a16:creationId xmlns:a16="http://schemas.microsoft.com/office/drawing/2014/main" id="{86D09442-F255-37A3-3CC7-3835EC715F94}"/>
                  </a:ext>
                </a:extLst>
              </p:cNvPr>
              <p:cNvSpPr txBox="1">
                <a:spLocks noRot="1" noChangeAspect="1" noMove="1" noResize="1" noEditPoints="1" noAdjustHandles="1" noChangeArrowheads="1" noChangeShapeType="1" noTextEdit="1"/>
              </p:cNvSpPr>
              <p:nvPr/>
            </p:nvSpPr>
            <p:spPr>
              <a:xfrm>
                <a:off x="7768641" y="3525858"/>
                <a:ext cx="314960" cy="210635"/>
              </a:xfrm>
              <a:prstGeom prst="rect">
                <a:avLst/>
              </a:prstGeom>
              <a:blipFill>
                <a:blip r:embed="rId14"/>
                <a:stretch>
                  <a:fillRect t="-11111" b="-1111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23B4573-9777-BA05-714A-C08D519AC413}"/>
                  </a:ext>
                </a:extLst>
              </p:cNvPr>
              <p:cNvSpPr txBox="1"/>
              <p:nvPr/>
            </p:nvSpPr>
            <p:spPr>
              <a:xfrm>
                <a:off x="7460672" y="3298713"/>
                <a:ext cx="314960" cy="2106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IT" sz="1200" dirty="0"/>
              </a:p>
            </p:txBody>
          </p:sp>
        </mc:Choice>
        <mc:Fallback xmlns="">
          <p:sp>
            <p:nvSpPr>
              <p:cNvPr id="47" name="TextBox 46">
                <a:extLst>
                  <a:ext uri="{FF2B5EF4-FFF2-40B4-BE49-F238E27FC236}">
                    <a16:creationId xmlns:a16="http://schemas.microsoft.com/office/drawing/2014/main" id="{B23B4573-9777-BA05-714A-C08D519AC413}"/>
                  </a:ext>
                </a:extLst>
              </p:cNvPr>
              <p:cNvSpPr txBox="1">
                <a:spLocks noRot="1" noChangeAspect="1" noMove="1" noResize="1" noEditPoints="1" noAdjustHandles="1" noChangeArrowheads="1" noChangeShapeType="1" noTextEdit="1"/>
              </p:cNvSpPr>
              <p:nvPr/>
            </p:nvSpPr>
            <p:spPr>
              <a:xfrm>
                <a:off x="7460672" y="3298713"/>
                <a:ext cx="314960" cy="210635"/>
              </a:xfrm>
              <a:prstGeom prst="rect">
                <a:avLst/>
              </a:prstGeom>
              <a:blipFill>
                <a:blip r:embed="rId15"/>
                <a:stretch>
                  <a:fillRect t="-11111" b="-11111"/>
                </a:stretch>
              </a:blipFill>
            </p:spPr>
            <p:txBody>
              <a:bodyPr/>
              <a:lstStyle/>
              <a:p>
                <a:r>
                  <a:rPr lang="en-IT">
                    <a:noFill/>
                  </a:rPr>
                  <a:t> </a:t>
                </a:r>
              </a:p>
            </p:txBody>
          </p:sp>
        </mc:Fallback>
      </mc:AlternateContent>
      <p:sp>
        <p:nvSpPr>
          <p:cNvPr id="48" name="TextBox 47">
            <a:extLst>
              <a:ext uri="{FF2B5EF4-FFF2-40B4-BE49-F238E27FC236}">
                <a16:creationId xmlns:a16="http://schemas.microsoft.com/office/drawing/2014/main" id="{22872797-2CCF-EB98-9F9F-27F3716A7CE6}"/>
              </a:ext>
            </a:extLst>
          </p:cNvPr>
          <p:cNvSpPr txBox="1"/>
          <p:nvPr/>
        </p:nvSpPr>
        <p:spPr>
          <a:xfrm>
            <a:off x="58777" y="4630909"/>
            <a:ext cx="936475" cy="400110"/>
          </a:xfrm>
          <a:prstGeom prst="rect">
            <a:avLst/>
          </a:prstGeom>
          <a:noFill/>
        </p:spPr>
        <p:txBody>
          <a:bodyPr wrap="none" rtlCol="0">
            <a:spAutoFit/>
          </a:bodyPr>
          <a:lstStyle/>
          <a:p>
            <a:r>
              <a:rPr lang="en-IT" sz="2000" dirty="0">
                <a:solidFill>
                  <a:schemeClr val="bg1"/>
                </a:solidFill>
              </a:rPr>
              <a:t>DG CrA</a:t>
            </a:r>
          </a:p>
        </p:txBody>
      </p:sp>
      <p:sp>
        <p:nvSpPr>
          <p:cNvPr id="49" name="TextBox 48">
            <a:extLst>
              <a:ext uri="{FF2B5EF4-FFF2-40B4-BE49-F238E27FC236}">
                <a16:creationId xmlns:a16="http://schemas.microsoft.com/office/drawing/2014/main" id="{B5813775-8317-64F6-A756-D060E187C229}"/>
              </a:ext>
            </a:extLst>
          </p:cNvPr>
          <p:cNvSpPr txBox="1"/>
          <p:nvPr/>
        </p:nvSpPr>
        <p:spPr>
          <a:xfrm>
            <a:off x="1212505" y="2262301"/>
            <a:ext cx="909223" cy="400110"/>
          </a:xfrm>
          <a:prstGeom prst="rect">
            <a:avLst/>
          </a:prstGeom>
          <a:noFill/>
        </p:spPr>
        <p:txBody>
          <a:bodyPr wrap="none" rtlCol="0">
            <a:spAutoFit/>
          </a:bodyPr>
          <a:lstStyle/>
          <a:p>
            <a:r>
              <a:rPr lang="en-IT" sz="2000" dirty="0">
                <a:solidFill>
                  <a:schemeClr val="bg1"/>
                </a:solidFill>
              </a:rPr>
              <a:t>VV CrA</a:t>
            </a:r>
          </a:p>
        </p:txBody>
      </p:sp>
      <p:cxnSp>
        <p:nvCxnSpPr>
          <p:cNvPr id="50" name="Straight Connector 49">
            <a:extLst>
              <a:ext uri="{FF2B5EF4-FFF2-40B4-BE49-F238E27FC236}">
                <a16:creationId xmlns:a16="http://schemas.microsoft.com/office/drawing/2014/main" id="{FEACD07B-0294-1869-578D-4F6F27E575C1}"/>
              </a:ext>
            </a:extLst>
          </p:cNvPr>
          <p:cNvCxnSpPr>
            <a:cxnSpLocks/>
          </p:cNvCxnSpPr>
          <p:nvPr/>
        </p:nvCxnSpPr>
        <p:spPr>
          <a:xfrm flipV="1">
            <a:off x="3044215" y="3662989"/>
            <a:ext cx="4780121" cy="1888577"/>
          </a:xfrm>
          <a:prstGeom prst="line">
            <a:avLst/>
          </a:prstGeom>
          <a:ln w="3492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C455295-70AE-1073-04CE-0548D3217F1A}"/>
              </a:ext>
            </a:extLst>
          </p:cNvPr>
          <p:cNvCxnSpPr>
            <a:cxnSpLocks/>
          </p:cNvCxnSpPr>
          <p:nvPr/>
        </p:nvCxnSpPr>
        <p:spPr>
          <a:xfrm>
            <a:off x="2195082" y="3351747"/>
            <a:ext cx="5388333" cy="50303"/>
          </a:xfrm>
          <a:prstGeom prst="line">
            <a:avLst/>
          </a:prstGeom>
          <a:ln w="3492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A black hole in the middle of a red sky&#10;&#10;Description automatically generated">
            <a:extLst>
              <a:ext uri="{FF2B5EF4-FFF2-40B4-BE49-F238E27FC236}">
                <a16:creationId xmlns:a16="http://schemas.microsoft.com/office/drawing/2014/main" id="{A2C2EF47-C650-7269-C6D8-AAF72B3BA4D6}"/>
              </a:ext>
            </a:extLst>
          </p:cNvPr>
          <p:cNvPicPr>
            <a:picLocks noChangeAspect="1"/>
          </p:cNvPicPr>
          <p:nvPr/>
        </p:nvPicPr>
        <p:blipFill>
          <a:blip r:embed="rId16"/>
          <a:stretch>
            <a:fillRect/>
          </a:stretch>
        </p:blipFill>
        <p:spPr>
          <a:xfrm>
            <a:off x="9538605" y="50112"/>
            <a:ext cx="2602595" cy="1616560"/>
          </a:xfrm>
          <a:prstGeom prst="rect">
            <a:avLst/>
          </a:prstGeom>
        </p:spPr>
      </p:pic>
      <p:sp>
        <p:nvSpPr>
          <p:cNvPr id="12" name="TextBox 11">
            <a:extLst>
              <a:ext uri="{FF2B5EF4-FFF2-40B4-BE49-F238E27FC236}">
                <a16:creationId xmlns:a16="http://schemas.microsoft.com/office/drawing/2014/main" id="{E7301DBE-0A0B-51B5-E5B4-CFF15CA8DCA9}"/>
              </a:ext>
            </a:extLst>
          </p:cNvPr>
          <p:cNvSpPr txBox="1"/>
          <p:nvPr/>
        </p:nvSpPr>
        <p:spPr>
          <a:xfrm>
            <a:off x="9538605" y="-2206"/>
            <a:ext cx="1656223" cy="400110"/>
          </a:xfrm>
          <a:prstGeom prst="rect">
            <a:avLst/>
          </a:prstGeom>
          <a:noFill/>
        </p:spPr>
        <p:txBody>
          <a:bodyPr wrap="none" rtlCol="0">
            <a:spAutoFit/>
          </a:bodyPr>
          <a:lstStyle/>
          <a:p>
            <a:r>
              <a:rPr lang="en-IT" sz="2000" dirty="0">
                <a:solidFill>
                  <a:schemeClr val="bg1"/>
                </a:solidFill>
              </a:rPr>
              <a:t>RXJ1842-3532</a:t>
            </a:r>
          </a:p>
        </p:txBody>
      </p:sp>
      <p:pic>
        <p:nvPicPr>
          <p:cNvPr id="16" name="Picture 15" descr="A black hole in the center of a red circle&#10;&#10;Description automatically generated">
            <a:extLst>
              <a:ext uri="{FF2B5EF4-FFF2-40B4-BE49-F238E27FC236}">
                <a16:creationId xmlns:a16="http://schemas.microsoft.com/office/drawing/2014/main" id="{54B64CCB-ADC3-45DC-5A27-E0CB92490474}"/>
              </a:ext>
            </a:extLst>
          </p:cNvPr>
          <p:cNvPicPr>
            <a:picLocks noChangeAspect="1"/>
          </p:cNvPicPr>
          <p:nvPr/>
        </p:nvPicPr>
        <p:blipFill>
          <a:blip r:embed="rId17"/>
          <a:stretch>
            <a:fillRect/>
          </a:stretch>
        </p:blipFill>
        <p:spPr>
          <a:xfrm>
            <a:off x="9448202" y="4884950"/>
            <a:ext cx="2692998" cy="1923570"/>
          </a:xfrm>
          <a:prstGeom prst="rect">
            <a:avLst/>
          </a:prstGeom>
        </p:spPr>
      </p:pic>
      <p:sp>
        <p:nvSpPr>
          <p:cNvPr id="18" name="TextBox 17">
            <a:extLst>
              <a:ext uri="{FF2B5EF4-FFF2-40B4-BE49-F238E27FC236}">
                <a16:creationId xmlns:a16="http://schemas.microsoft.com/office/drawing/2014/main" id="{0FC835ED-C4DD-F0CF-1461-B56BFF2DCCE5}"/>
              </a:ext>
            </a:extLst>
          </p:cNvPr>
          <p:cNvSpPr txBox="1"/>
          <p:nvPr/>
        </p:nvSpPr>
        <p:spPr>
          <a:xfrm>
            <a:off x="11249019" y="4884950"/>
            <a:ext cx="922047" cy="400110"/>
          </a:xfrm>
          <a:prstGeom prst="rect">
            <a:avLst/>
          </a:prstGeom>
          <a:noFill/>
        </p:spPr>
        <p:txBody>
          <a:bodyPr wrap="none" rtlCol="0">
            <a:spAutoFit/>
          </a:bodyPr>
          <a:lstStyle/>
          <a:p>
            <a:r>
              <a:rPr lang="en-IT" sz="2000" dirty="0">
                <a:solidFill>
                  <a:schemeClr val="bg1"/>
                </a:solidFill>
              </a:rPr>
              <a:t>BN CrA</a:t>
            </a:r>
          </a:p>
        </p:txBody>
      </p:sp>
    </p:spTree>
    <p:extLst>
      <p:ext uri="{BB962C8B-B14F-4D97-AF65-F5344CB8AC3E}">
        <p14:creationId xmlns:p14="http://schemas.microsoft.com/office/powerpoint/2010/main" val="894984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1E320-F4EB-702E-A5B7-2BA27E47B185}"/>
              </a:ext>
            </a:extLst>
          </p:cNvPr>
          <p:cNvSpPr txBox="1"/>
          <p:nvPr/>
        </p:nvSpPr>
        <p:spPr>
          <a:xfrm>
            <a:off x="338274" y="0"/>
            <a:ext cx="4625612" cy="98688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Wrapping up </a:t>
            </a:r>
          </a:p>
        </p:txBody>
      </p:sp>
      <p:sp>
        <p:nvSpPr>
          <p:cNvPr id="5" name="TextBox 4">
            <a:extLst>
              <a:ext uri="{FF2B5EF4-FFF2-40B4-BE49-F238E27FC236}">
                <a16:creationId xmlns:a16="http://schemas.microsoft.com/office/drawing/2014/main" id="{B6481DF7-5F2B-09B8-6C19-A58E12CAFD67}"/>
              </a:ext>
            </a:extLst>
          </p:cNvPr>
          <p:cNvSpPr txBox="1"/>
          <p:nvPr/>
        </p:nvSpPr>
        <p:spPr>
          <a:xfrm>
            <a:off x="338274" y="4377135"/>
            <a:ext cx="6212865" cy="2308324"/>
          </a:xfrm>
          <a:prstGeom prst="rect">
            <a:avLst/>
          </a:prstGeom>
          <a:noFill/>
        </p:spPr>
        <p:txBody>
          <a:bodyPr wrap="square" rtlCol="0">
            <a:spAutoFit/>
          </a:bodyPr>
          <a:lstStyle/>
          <a:p>
            <a:r>
              <a:rPr lang="en-IT" sz="2400" dirty="0"/>
              <a:t>Next step: demographical analysis of the disk distribution within their natal enviroment </a:t>
            </a:r>
          </a:p>
          <a:p>
            <a:endParaRPr lang="en-IT" sz="2400" dirty="0"/>
          </a:p>
          <a:p>
            <a:r>
              <a:rPr lang="en-IT" sz="2400" dirty="0"/>
              <a:t>Tight link with: </a:t>
            </a:r>
          </a:p>
          <a:p>
            <a:pPr marL="342900" indent="-342900">
              <a:buFontTx/>
              <a:buChar char="-"/>
            </a:pPr>
            <a:r>
              <a:rPr lang="en-IT" sz="2400" dirty="0"/>
              <a:t>exoplanets population </a:t>
            </a:r>
          </a:p>
          <a:p>
            <a:pPr marL="342900" indent="-342900">
              <a:buFontTx/>
              <a:buChar char="-"/>
            </a:pPr>
            <a:r>
              <a:rPr lang="en-IT" sz="2400" dirty="0"/>
              <a:t>star formation </a:t>
            </a:r>
          </a:p>
        </p:txBody>
      </p:sp>
      <p:pic>
        <p:nvPicPr>
          <p:cNvPr id="10242" name="Picture 2" descr="Are moons forming around this distant gas giant planet?">
            <a:extLst>
              <a:ext uri="{FF2B5EF4-FFF2-40B4-BE49-F238E27FC236}">
                <a16:creationId xmlns:a16="http://schemas.microsoft.com/office/drawing/2014/main" id="{D44EDDA1-B404-F7BC-E514-85EA1EEA8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695" y="3827417"/>
            <a:ext cx="2858042" cy="28580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ollage of images of a star&#10;&#10;Description automatically generated">
            <a:extLst>
              <a:ext uri="{FF2B5EF4-FFF2-40B4-BE49-F238E27FC236}">
                <a16:creationId xmlns:a16="http://schemas.microsoft.com/office/drawing/2014/main" id="{7C472304-2091-6852-9D20-877BBB582B06}"/>
              </a:ext>
            </a:extLst>
          </p:cNvPr>
          <p:cNvPicPr>
            <a:picLocks noChangeAspect="1"/>
          </p:cNvPicPr>
          <p:nvPr/>
        </p:nvPicPr>
        <p:blipFill>
          <a:blip r:embed="rId4"/>
          <a:stretch>
            <a:fillRect/>
          </a:stretch>
        </p:blipFill>
        <p:spPr>
          <a:xfrm>
            <a:off x="9424737" y="0"/>
            <a:ext cx="2767263" cy="6858000"/>
          </a:xfrm>
          <a:prstGeom prst="rect">
            <a:avLst/>
          </a:prstGeom>
        </p:spPr>
      </p:pic>
      <p:sp>
        <p:nvSpPr>
          <p:cNvPr id="8" name="TextBox 7">
            <a:extLst>
              <a:ext uri="{FF2B5EF4-FFF2-40B4-BE49-F238E27FC236}">
                <a16:creationId xmlns:a16="http://schemas.microsoft.com/office/drawing/2014/main" id="{E5A0965A-7846-B4C3-4D2C-BCA2E7D2D09D}"/>
              </a:ext>
            </a:extLst>
          </p:cNvPr>
          <p:cNvSpPr txBox="1"/>
          <p:nvPr/>
        </p:nvSpPr>
        <p:spPr>
          <a:xfrm>
            <a:off x="338274" y="759547"/>
            <a:ext cx="8813404" cy="3046988"/>
          </a:xfrm>
          <a:prstGeom prst="rect">
            <a:avLst/>
          </a:prstGeom>
          <a:noFill/>
        </p:spPr>
        <p:txBody>
          <a:bodyPr wrap="square" rtlCol="0">
            <a:spAutoFit/>
          </a:bodyPr>
          <a:lstStyle/>
          <a:p>
            <a:endParaRPr lang="en-IT" sz="2400" dirty="0"/>
          </a:p>
          <a:p>
            <a:r>
              <a:rPr lang="en-IT" sz="2400" dirty="0"/>
              <a:t>Circumstellar/Planet-forming/Circumplanetary disks have been living their best life in the past years; </a:t>
            </a:r>
          </a:p>
          <a:p>
            <a:endParaRPr lang="en-IT" sz="2400" dirty="0"/>
          </a:p>
          <a:p>
            <a:r>
              <a:rPr lang="en-IT" sz="2400" dirty="0"/>
              <a:t>Multi-wavelenghts approach is crucial; </a:t>
            </a:r>
          </a:p>
          <a:p>
            <a:endParaRPr lang="en-IT" sz="2400" dirty="0"/>
          </a:p>
          <a:p>
            <a:r>
              <a:rPr lang="en-IT" sz="2400" dirty="0"/>
              <a:t>Demographical studies of large sample of young stellar objects are made possible thanks to systematic programs; </a:t>
            </a:r>
          </a:p>
        </p:txBody>
      </p:sp>
      <p:sp>
        <p:nvSpPr>
          <p:cNvPr id="9" name="TextBox 8">
            <a:extLst>
              <a:ext uri="{FF2B5EF4-FFF2-40B4-BE49-F238E27FC236}">
                <a16:creationId xmlns:a16="http://schemas.microsoft.com/office/drawing/2014/main" id="{AF435045-CE4A-8DAF-9605-78403C376A3E}"/>
              </a:ext>
            </a:extLst>
          </p:cNvPr>
          <p:cNvSpPr txBox="1"/>
          <p:nvPr/>
        </p:nvSpPr>
        <p:spPr>
          <a:xfrm rot="16200000">
            <a:off x="9111229" y="727748"/>
            <a:ext cx="1212191" cy="323165"/>
          </a:xfrm>
          <a:prstGeom prst="rect">
            <a:avLst/>
          </a:prstGeom>
          <a:noFill/>
        </p:spPr>
        <p:txBody>
          <a:bodyPr wrap="none" rtlCol="0">
            <a:spAutoFit/>
          </a:bodyPr>
          <a:lstStyle/>
          <a:p>
            <a:r>
              <a:rPr lang="en-IT" sz="1500" dirty="0">
                <a:solidFill>
                  <a:schemeClr val="bg1"/>
                </a:solidFill>
              </a:rPr>
              <a:t>Garufi+2024</a:t>
            </a:r>
          </a:p>
        </p:txBody>
      </p:sp>
      <p:sp>
        <p:nvSpPr>
          <p:cNvPr id="10" name="TextBox 9">
            <a:extLst>
              <a:ext uri="{FF2B5EF4-FFF2-40B4-BE49-F238E27FC236}">
                <a16:creationId xmlns:a16="http://schemas.microsoft.com/office/drawing/2014/main" id="{F8771812-57FB-0D0A-ACA4-2FF7FB31ABBC}"/>
              </a:ext>
            </a:extLst>
          </p:cNvPr>
          <p:cNvSpPr txBox="1"/>
          <p:nvPr/>
        </p:nvSpPr>
        <p:spPr>
          <a:xfrm>
            <a:off x="6254002" y="6551856"/>
            <a:ext cx="3395481" cy="261610"/>
          </a:xfrm>
          <a:prstGeom prst="rect">
            <a:avLst/>
          </a:prstGeom>
          <a:noFill/>
        </p:spPr>
        <p:txBody>
          <a:bodyPr wrap="none" rtlCol="0">
            <a:spAutoFit/>
          </a:bodyPr>
          <a:lstStyle/>
          <a:p>
            <a:r>
              <a:rPr lang="en-GB" sz="1100" b="0" i="0" u="none" strike="noStrike" dirty="0">
                <a:solidFill>
                  <a:srgbClr val="151515"/>
                </a:solidFill>
                <a:effectLst/>
                <a:highlight>
                  <a:srgbClr val="FFFFFF"/>
                </a:highlight>
                <a:latin typeface="Open Sans" panose="020B0606030504020204" pitchFamily="34" charset="0"/>
              </a:rPr>
              <a:t> Image via ALMA (ESO/NAOJ/</a:t>
            </a:r>
            <a:r>
              <a:rPr lang="en-GB" sz="1100" b="0" i="0" u="none" strike="noStrike" dirty="0">
                <a:solidFill>
                  <a:srgbClr val="0491B1"/>
                </a:solidFill>
                <a:effectLst/>
                <a:highlight>
                  <a:srgbClr val="FFFFFF"/>
                </a:highlight>
                <a:latin typeface="Open Sans" panose="020B0606030504020204" pitchFamily="34" charset="0"/>
                <a:hlinkClick r:id="rId5"/>
              </a:rPr>
              <a:t>NRAO</a:t>
            </a:r>
            <a:r>
              <a:rPr lang="en-GB" sz="1100" b="0" i="0" u="none" strike="noStrike" dirty="0">
                <a:solidFill>
                  <a:srgbClr val="151515"/>
                </a:solidFill>
                <a:effectLst/>
                <a:highlight>
                  <a:srgbClr val="FFFFFF"/>
                </a:highlight>
                <a:latin typeface="Open Sans" panose="020B0606030504020204" pitchFamily="34" charset="0"/>
              </a:rPr>
              <a:t>)/A. </a:t>
            </a:r>
            <a:r>
              <a:rPr lang="en-GB" sz="1100" b="0" i="0" u="none" strike="noStrike" dirty="0" err="1">
                <a:solidFill>
                  <a:srgbClr val="151515"/>
                </a:solidFill>
                <a:effectLst/>
                <a:highlight>
                  <a:srgbClr val="FFFFFF"/>
                </a:highlight>
                <a:latin typeface="Open Sans" panose="020B0606030504020204" pitchFamily="34" charset="0"/>
              </a:rPr>
              <a:t>Isella</a:t>
            </a:r>
            <a:r>
              <a:rPr lang="en-GB" sz="1100" b="0" i="0" u="none" strike="noStrike" dirty="0">
                <a:solidFill>
                  <a:srgbClr val="151515"/>
                </a:solidFill>
                <a:effectLst/>
                <a:highlight>
                  <a:srgbClr val="FFFFFF"/>
                </a:highlight>
                <a:latin typeface="Open Sans" panose="020B0606030504020204" pitchFamily="34" charset="0"/>
              </a:rPr>
              <a:t>/ESO.</a:t>
            </a:r>
            <a:endParaRPr lang="en-IT" sz="1100" dirty="0"/>
          </a:p>
        </p:txBody>
      </p:sp>
    </p:spTree>
    <p:extLst>
      <p:ext uri="{BB962C8B-B14F-4D97-AF65-F5344CB8AC3E}">
        <p14:creationId xmlns:p14="http://schemas.microsoft.com/office/powerpoint/2010/main" val="3761184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Exploring Star and Planet Formation | Webb">
            <a:extLst>
              <a:ext uri="{FF2B5EF4-FFF2-40B4-BE49-F238E27FC236}">
                <a16:creationId xmlns:a16="http://schemas.microsoft.com/office/drawing/2014/main" id="{972098DB-63A9-675C-741C-1A9F9C0D4A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7921" r="12768"/>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BBEF7EF-018B-E2D0-0DE5-DAFAD2B8363E}"/>
              </a:ext>
            </a:extLst>
          </p:cNvPr>
          <p:cNvSpPr txBox="1"/>
          <p:nvPr/>
        </p:nvSpPr>
        <p:spPr>
          <a:xfrm>
            <a:off x="207645" y="6531"/>
            <a:ext cx="3973385" cy="1006475"/>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Motivations</a:t>
            </a:r>
          </a:p>
        </p:txBody>
      </p:sp>
      <p:sp>
        <p:nvSpPr>
          <p:cNvPr id="2" name="TextBox 1">
            <a:extLst>
              <a:ext uri="{FF2B5EF4-FFF2-40B4-BE49-F238E27FC236}">
                <a16:creationId xmlns:a16="http://schemas.microsoft.com/office/drawing/2014/main" id="{1D64CBA5-C42C-6FCE-0F8C-75D928AF3F69}"/>
              </a:ext>
            </a:extLst>
          </p:cNvPr>
          <p:cNvSpPr txBox="1"/>
          <p:nvPr/>
        </p:nvSpPr>
        <p:spPr>
          <a:xfrm>
            <a:off x="207645" y="1097652"/>
            <a:ext cx="11640366" cy="2677656"/>
          </a:xfrm>
          <a:prstGeom prst="rect">
            <a:avLst/>
          </a:prstGeom>
          <a:noFill/>
        </p:spPr>
        <p:txBody>
          <a:bodyPr wrap="square" rtlCol="0">
            <a:spAutoFit/>
          </a:bodyPr>
          <a:lstStyle/>
          <a:p>
            <a:r>
              <a:rPr lang="en-IT" sz="2400" dirty="0"/>
              <a:t>Provide insights on the star formation process: disks are a subproduct of the star formation process; </a:t>
            </a:r>
          </a:p>
          <a:p>
            <a:endParaRPr lang="en-IT" sz="2400" dirty="0"/>
          </a:p>
          <a:p>
            <a:r>
              <a:rPr lang="en-IT" sz="2400" dirty="0"/>
              <a:t>Birthplace of planets: set the initial conditions of planet formation. The diversity of exoplanets might be related to the diversity of the disks’ physical properties; </a:t>
            </a:r>
          </a:p>
          <a:p>
            <a:endParaRPr lang="en-IT" sz="2400" dirty="0"/>
          </a:p>
          <a:p>
            <a:r>
              <a:rPr lang="en-IT" sz="2400" dirty="0"/>
              <a:t>Dictate the timeframe within which the planetary systems must form</a:t>
            </a:r>
          </a:p>
        </p:txBody>
      </p:sp>
      <p:pic>
        <p:nvPicPr>
          <p:cNvPr id="3" name="Picture 6" descr="How Do Stars Form? · Frontiers for Young Minds">
            <a:extLst>
              <a:ext uri="{FF2B5EF4-FFF2-40B4-BE49-F238E27FC236}">
                <a16:creationId xmlns:a16="http://schemas.microsoft.com/office/drawing/2014/main" id="{03E983AB-A9C4-0C8F-EA4E-85138CA3E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67" y="3896808"/>
            <a:ext cx="4393487" cy="28658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1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0" name="Rectangle 207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Evolving Volatile Chemistry of Protoplanetary Disks">
            <a:extLst>
              <a:ext uri="{FF2B5EF4-FFF2-40B4-BE49-F238E27FC236}">
                <a16:creationId xmlns:a16="http://schemas.microsoft.com/office/drawing/2014/main" id="{8FCC31F8-CB37-AE80-2236-84A6BAE224D9}"/>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2223" b="9123"/>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82" name="Rectangle 208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F839EC2-0AA7-1C74-8196-D9C409912723}"/>
              </a:ext>
            </a:extLst>
          </p:cNvPr>
          <p:cNvSpPr txBox="1"/>
          <p:nvPr/>
        </p:nvSpPr>
        <p:spPr>
          <a:xfrm>
            <a:off x="239484" y="182880"/>
            <a:ext cx="11799594" cy="2919253"/>
          </a:xfrm>
          <a:prstGeom prst="rect">
            <a:avLst/>
          </a:prstGeom>
          <a:noFill/>
        </p:spPr>
        <p:txBody>
          <a:bodyPr vert="horz" lIns="91440" tIns="45720" rIns="91440" bIns="45720" rtlCol="0" anchor="ctr">
            <a:normAutofit fontScale="25000" lnSpcReduction="20000"/>
          </a:bodyPr>
          <a:lstStyle/>
          <a:p>
            <a:pPr>
              <a:lnSpc>
                <a:spcPct val="90000"/>
              </a:lnSpc>
              <a:spcBef>
                <a:spcPct val="0"/>
              </a:spcBef>
              <a:spcAft>
                <a:spcPts val="600"/>
              </a:spcAft>
            </a:pPr>
            <a:r>
              <a:rPr lang="en-US" sz="20800" dirty="0">
                <a:latin typeface="+mj-lt"/>
                <a:ea typeface="+mj-ea"/>
                <a:cs typeface="+mj-cs"/>
              </a:rPr>
              <a:t>Timeliness</a:t>
            </a:r>
          </a:p>
          <a:p>
            <a:pPr>
              <a:lnSpc>
                <a:spcPct val="90000"/>
              </a:lnSpc>
              <a:spcBef>
                <a:spcPct val="0"/>
              </a:spcBef>
              <a:spcAft>
                <a:spcPts val="600"/>
              </a:spcAft>
            </a:pPr>
            <a:endParaRPr lang="en-US" sz="16000" dirty="0">
              <a:latin typeface="+mj-lt"/>
              <a:ea typeface="+mj-ea"/>
              <a:cs typeface="+mj-cs"/>
            </a:endParaRPr>
          </a:p>
          <a:p>
            <a:pPr>
              <a:lnSpc>
                <a:spcPct val="120000"/>
              </a:lnSpc>
              <a:spcBef>
                <a:spcPct val="0"/>
              </a:spcBef>
              <a:spcAft>
                <a:spcPts val="600"/>
              </a:spcAft>
            </a:pPr>
            <a:r>
              <a:rPr lang="en-IT" sz="15200" dirty="0">
                <a:latin typeface="+mj-lt"/>
                <a:ea typeface="+mj-ea"/>
                <a:cs typeface="+mj-cs"/>
              </a:rPr>
              <a:t>n</a:t>
            </a:r>
            <a:r>
              <a:rPr lang="en-IT" sz="15200" dirty="0"/>
              <a:t>ew instrumentation in the near-IR and (sub-)mm regime is allowing us to routiney  spatially resolve disks around young stars in nearby associations </a:t>
            </a:r>
          </a:p>
        </p:txBody>
      </p:sp>
      <p:sp>
        <p:nvSpPr>
          <p:cNvPr id="5" name="TextBox 4">
            <a:extLst>
              <a:ext uri="{FF2B5EF4-FFF2-40B4-BE49-F238E27FC236}">
                <a16:creationId xmlns:a16="http://schemas.microsoft.com/office/drawing/2014/main" id="{D5B812E5-2E78-0CBE-EB96-BF3EB19A2C2B}"/>
              </a:ext>
            </a:extLst>
          </p:cNvPr>
          <p:cNvSpPr txBox="1"/>
          <p:nvPr/>
        </p:nvSpPr>
        <p:spPr>
          <a:xfrm>
            <a:off x="84286" y="3102134"/>
            <a:ext cx="9114389" cy="2677656"/>
          </a:xfrm>
          <a:prstGeom prst="rect">
            <a:avLst/>
          </a:prstGeom>
          <a:noFill/>
        </p:spPr>
        <p:txBody>
          <a:bodyPr wrap="square" rtlCol="0">
            <a:spAutoFit/>
          </a:bodyPr>
          <a:lstStyle/>
          <a:p>
            <a:endParaRPr lang="en-IT" sz="2400" dirty="0"/>
          </a:p>
          <a:p>
            <a:r>
              <a:rPr lang="en-IT" sz="2400" dirty="0"/>
              <a:t>ALMA interferometer – spatially resolve thermal emission of cold, large (mm-sized) dust grains and molecules in circumstellar disks </a:t>
            </a:r>
          </a:p>
          <a:p>
            <a:endParaRPr lang="en-IT" sz="2400" dirty="0"/>
          </a:p>
          <a:p>
            <a:r>
              <a:rPr lang="en-IT" sz="2400" dirty="0"/>
              <a:t>AO assisted instruments - SPHERE (VLT) - SHARK NIR and VIS (LBT) - </a:t>
            </a:r>
          </a:p>
          <a:p>
            <a:r>
              <a:rPr lang="en-GB" sz="2400" dirty="0"/>
              <a:t>e</a:t>
            </a:r>
            <a:r>
              <a:rPr lang="en-IT" sz="2400" dirty="0"/>
              <a:t>neabled nearly diffraction limited imaging, and scattered light analysis from small dust grains in the disk surface layers</a:t>
            </a:r>
          </a:p>
        </p:txBody>
      </p:sp>
      <p:pic>
        <p:nvPicPr>
          <p:cNvPr id="2052" name="Picture 4" descr="ALMA | ESO Italia">
            <a:extLst>
              <a:ext uri="{FF2B5EF4-FFF2-40B4-BE49-F238E27FC236}">
                <a16:creationId xmlns:a16="http://schemas.microsoft.com/office/drawing/2014/main" id="{330D7A72-421B-CCE7-E516-8C0B9D757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646" y="3429000"/>
            <a:ext cx="3154962" cy="8585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PHERE - Spectro-Polarimetric High-contrast Exoplanet Research – Institute  for Particle Physics and Astrophysics | ETH Zurich">
            <a:extLst>
              <a:ext uri="{FF2B5EF4-FFF2-40B4-BE49-F238E27FC236}">
                <a16:creationId xmlns:a16="http://schemas.microsoft.com/office/drawing/2014/main" id="{415FC9FF-C389-E5E3-D755-DA9142C35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725" y="5941427"/>
            <a:ext cx="3038408" cy="8138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cs/CommissioningPlan – SHARK-NIR">
            <a:extLst>
              <a:ext uri="{FF2B5EF4-FFF2-40B4-BE49-F238E27FC236}">
                <a16:creationId xmlns:a16="http://schemas.microsoft.com/office/drawing/2014/main" id="{92847DD0-6CEA-53CE-6E9F-5C35D1BD1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9855" y="5919067"/>
            <a:ext cx="3005023" cy="8585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HARK-VIS @LBT - Instrument">
            <a:extLst>
              <a:ext uri="{FF2B5EF4-FFF2-40B4-BE49-F238E27FC236}">
                <a16:creationId xmlns:a16="http://schemas.microsoft.com/office/drawing/2014/main" id="{3B237FB7-B98E-2627-8EB7-4AA19A9A9E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8030" y="5919067"/>
            <a:ext cx="858578" cy="85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08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elestial Astronomy Accretion Disk and Circumstellar Disks | Futurism">
            <a:extLst>
              <a:ext uri="{FF2B5EF4-FFF2-40B4-BE49-F238E27FC236}">
                <a16:creationId xmlns:a16="http://schemas.microsoft.com/office/drawing/2014/main" id="{8613E0AF-8FB1-469E-70A2-FBB33D5A4D84}"/>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17714" r="14608" b="1"/>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7" name="Rectangle 41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947FA75-8804-1587-5C34-A554A648D6A6}"/>
              </a:ext>
            </a:extLst>
          </p:cNvPr>
          <p:cNvSpPr txBox="1"/>
          <p:nvPr/>
        </p:nvSpPr>
        <p:spPr>
          <a:xfrm>
            <a:off x="322162" y="73435"/>
            <a:ext cx="11708729" cy="2669766"/>
          </a:xfrm>
          <a:prstGeom prst="rect">
            <a:avLst/>
          </a:prstGeom>
          <a:noFill/>
        </p:spPr>
        <p:txBody>
          <a:bodyPr vert="horz" lIns="91440" tIns="45720" rIns="91440" bIns="45720" rtlCol="0" anchor="b">
            <a:normAutofit fontScale="92500"/>
          </a:bodyPr>
          <a:lstStyle/>
          <a:p>
            <a:pPr>
              <a:lnSpc>
                <a:spcPct val="90000"/>
              </a:lnSpc>
              <a:spcBef>
                <a:spcPct val="0"/>
              </a:spcBef>
              <a:spcAft>
                <a:spcPts val="600"/>
              </a:spcAft>
            </a:pPr>
            <a:r>
              <a:rPr lang="en-US" sz="5200" dirty="0">
                <a:latin typeface="+mj-lt"/>
                <a:ea typeface="+mj-ea"/>
                <a:cs typeface="+mj-cs"/>
              </a:rPr>
              <a:t>Programs</a:t>
            </a:r>
          </a:p>
          <a:p>
            <a:pPr>
              <a:lnSpc>
                <a:spcPct val="90000"/>
              </a:lnSpc>
              <a:spcBef>
                <a:spcPct val="0"/>
              </a:spcBef>
              <a:spcAft>
                <a:spcPts val="600"/>
              </a:spcAft>
            </a:pPr>
            <a:endParaRPr lang="en-US" sz="2000" dirty="0">
              <a:latin typeface="+mj-lt"/>
              <a:ea typeface="+mj-ea"/>
              <a:cs typeface="+mj-cs"/>
            </a:endParaRPr>
          </a:p>
          <a:p>
            <a:pPr>
              <a:lnSpc>
                <a:spcPct val="90000"/>
              </a:lnSpc>
              <a:spcBef>
                <a:spcPct val="0"/>
              </a:spcBef>
              <a:spcAft>
                <a:spcPts val="600"/>
              </a:spcAft>
            </a:pPr>
            <a:r>
              <a:rPr lang="en-US" sz="3800" dirty="0">
                <a:latin typeface="+mj-lt"/>
                <a:ea typeface="+mj-ea"/>
                <a:cs typeface="+mj-cs"/>
              </a:rPr>
              <a:t>Demographical studies of disks on large sample of young stellar objects are made possible thanks to systematic programs</a:t>
            </a:r>
            <a:r>
              <a:rPr lang="en-US" sz="5200" dirty="0">
                <a:latin typeface="+mj-lt"/>
                <a:ea typeface="+mj-ea"/>
                <a:cs typeface="+mj-cs"/>
              </a:rPr>
              <a:t> </a:t>
            </a:r>
          </a:p>
        </p:txBody>
      </p:sp>
      <p:pic>
        <p:nvPicPr>
          <p:cNvPr id="8" name="Picture 7">
            <a:extLst>
              <a:ext uri="{FF2B5EF4-FFF2-40B4-BE49-F238E27FC236}">
                <a16:creationId xmlns:a16="http://schemas.microsoft.com/office/drawing/2014/main" id="{70343C93-0E8B-7BD7-0E5E-5B0135C85C1D}"/>
              </a:ext>
            </a:extLst>
          </p:cNvPr>
          <p:cNvPicPr>
            <a:picLocks noChangeAspect="1"/>
          </p:cNvPicPr>
          <p:nvPr/>
        </p:nvPicPr>
        <p:blipFill>
          <a:blip r:embed="rId4"/>
          <a:stretch>
            <a:fillRect/>
          </a:stretch>
        </p:blipFill>
        <p:spPr>
          <a:xfrm>
            <a:off x="6227855" y="3468189"/>
            <a:ext cx="5895781" cy="3316376"/>
          </a:xfrm>
          <a:prstGeom prst="rect">
            <a:avLst/>
          </a:prstGeom>
        </p:spPr>
      </p:pic>
      <p:sp>
        <p:nvSpPr>
          <p:cNvPr id="9" name="TextBox 8">
            <a:extLst>
              <a:ext uri="{FF2B5EF4-FFF2-40B4-BE49-F238E27FC236}">
                <a16:creationId xmlns:a16="http://schemas.microsoft.com/office/drawing/2014/main" id="{41983265-5953-42B3-307D-B80729EB3E45}"/>
              </a:ext>
            </a:extLst>
          </p:cNvPr>
          <p:cNvSpPr txBox="1"/>
          <p:nvPr/>
        </p:nvSpPr>
        <p:spPr>
          <a:xfrm>
            <a:off x="6162540" y="6557346"/>
            <a:ext cx="1083053" cy="276999"/>
          </a:xfrm>
          <a:prstGeom prst="rect">
            <a:avLst/>
          </a:prstGeom>
          <a:noFill/>
        </p:spPr>
        <p:txBody>
          <a:bodyPr wrap="none" rtlCol="0">
            <a:spAutoFit/>
          </a:bodyPr>
          <a:lstStyle/>
          <a:p>
            <a:r>
              <a:rPr lang="en-IT" sz="1200" dirty="0"/>
              <a:t>Benisty+2022</a:t>
            </a:r>
          </a:p>
        </p:txBody>
      </p:sp>
      <p:pic>
        <p:nvPicPr>
          <p:cNvPr id="4100" name="Picture 4" descr="Protoplanetary Disks in the Orion Nebula">
            <a:extLst>
              <a:ext uri="{FF2B5EF4-FFF2-40B4-BE49-F238E27FC236}">
                <a16:creationId xmlns:a16="http://schemas.microsoft.com/office/drawing/2014/main" id="{E2927DF4-A94E-4A87-5E8B-9F163FC5E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59" y="2816626"/>
            <a:ext cx="2812924" cy="35161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55343E3-0B3F-DBB8-5E8A-DA5986EDBC5E}"/>
              </a:ext>
            </a:extLst>
          </p:cNvPr>
          <p:cNvSpPr txBox="1"/>
          <p:nvPr/>
        </p:nvSpPr>
        <p:spPr>
          <a:xfrm>
            <a:off x="3146585" y="4403764"/>
            <a:ext cx="2457043" cy="2031325"/>
          </a:xfrm>
          <a:prstGeom prst="rect">
            <a:avLst/>
          </a:prstGeom>
          <a:noFill/>
        </p:spPr>
        <p:txBody>
          <a:bodyPr wrap="square" rtlCol="0">
            <a:spAutoFit/>
          </a:bodyPr>
          <a:lstStyle/>
          <a:p>
            <a:r>
              <a:rPr lang="en-IT" dirty="0"/>
              <a:t>Pioneering images of externally illuminated PPD and disks seen in silhouette against the bright background were obtained in the Orion Nebula with HST   </a:t>
            </a:r>
          </a:p>
        </p:txBody>
      </p:sp>
    </p:spTree>
    <p:extLst>
      <p:ext uri="{BB962C8B-B14F-4D97-AF65-F5344CB8AC3E}">
        <p14:creationId xmlns:p14="http://schemas.microsoft.com/office/powerpoint/2010/main" val="25233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elestial Astronomy Accretion Disk and Circumstellar Disks | Futurism">
            <a:extLst>
              <a:ext uri="{FF2B5EF4-FFF2-40B4-BE49-F238E27FC236}">
                <a16:creationId xmlns:a16="http://schemas.microsoft.com/office/drawing/2014/main" id="{8613E0AF-8FB1-469E-70A2-FBB33D5A4D84}"/>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17714" r="14608" b="1"/>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7" name="Rectangle 41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0343C93-0E8B-7BD7-0E5E-5B0135C85C1D}"/>
              </a:ext>
            </a:extLst>
          </p:cNvPr>
          <p:cNvPicPr>
            <a:picLocks noChangeAspect="1"/>
          </p:cNvPicPr>
          <p:nvPr/>
        </p:nvPicPr>
        <p:blipFill>
          <a:blip r:embed="rId4"/>
          <a:stretch>
            <a:fillRect/>
          </a:stretch>
        </p:blipFill>
        <p:spPr>
          <a:xfrm>
            <a:off x="6227855" y="3468189"/>
            <a:ext cx="5895781" cy="3316376"/>
          </a:xfrm>
          <a:prstGeom prst="rect">
            <a:avLst/>
          </a:prstGeom>
        </p:spPr>
      </p:pic>
      <p:sp>
        <p:nvSpPr>
          <p:cNvPr id="9" name="TextBox 8">
            <a:extLst>
              <a:ext uri="{FF2B5EF4-FFF2-40B4-BE49-F238E27FC236}">
                <a16:creationId xmlns:a16="http://schemas.microsoft.com/office/drawing/2014/main" id="{41983265-5953-42B3-307D-B80729EB3E45}"/>
              </a:ext>
            </a:extLst>
          </p:cNvPr>
          <p:cNvSpPr txBox="1"/>
          <p:nvPr/>
        </p:nvSpPr>
        <p:spPr>
          <a:xfrm>
            <a:off x="6162540" y="6557346"/>
            <a:ext cx="1083053" cy="276999"/>
          </a:xfrm>
          <a:prstGeom prst="rect">
            <a:avLst/>
          </a:prstGeom>
          <a:noFill/>
        </p:spPr>
        <p:txBody>
          <a:bodyPr wrap="none" rtlCol="0">
            <a:spAutoFit/>
          </a:bodyPr>
          <a:lstStyle/>
          <a:p>
            <a:r>
              <a:rPr lang="en-IT" sz="1200" dirty="0"/>
              <a:t>Benisty+2022</a:t>
            </a:r>
          </a:p>
        </p:txBody>
      </p:sp>
      <p:sp>
        <p:nvSpPr>
          <p:cNvPr id="10" name="TextBox 9">
            <a:extLst>
              <a:ext uri="{FF2B5EF4-FFF2-40B4-BE49-F238E27FC236}">
                <a16:creationId xmlns:a16="http://schemas.microsoft.com/office/drawing/2014/main" id="{255343E3-0B3F-DBB8-5E8A-DA5986EDBC5E}"/>
              </a:ext>
            </a:extLst>
          </p:cNvPr>
          <p:cNvSpPr txBox="1"/>
          <p:nvPr/>
        </p:nvSpPr>
        <p:spPr>
          <a:xfrm>
            <a:off x="310539" y="3940032"/>
            <a:ext cx="5738701" cy="2031325"/>
          </a:xfrm>
          <a:prstGeom prst="rect">
            <a:avLst/>
          </a:prstGeom>
          <a:noFill/>
        </p:spPr>
        <p:txBody>
          <a:bodyPr wrap="square" rtlCol="0">
            <a:spAutoFit/>
          </a:bodyPr>
          <a:lstStyle/>
          <a:p>
            <a:r>
              <a:rPr lang="en-GB" dirty="0"/>
              <a:t>Transition between space- and ground-based facilities is the main carrier of images of PPDs. </a:t>
            </a:r>
          </a:p>
          <a:p>
            <a:endParaRPr lang="en-GB" dirty="0"/>
          </a:p>
          <a:p>
            <a:r>
              <a:rPr lang="en-GB" dirty="0"/>
              <a:t>Nowadays scattered light images at the optical and near-IR wavelengths are acquired with 8- m, AO- and polarimeter-equipped, telescopes, in particular with VLT, Subaru, and Gemini in PDI mode </a:t>
            </a:r>
          </a:p>
        </p:txBody>
      </p:sp>
      <p:sp>
        <p:nvSpPr>
          <p:cNvPr id="2" name="TextBox 1">
            <a:extLst>
              <a:ext uri="{FF2B5EF4-FFF2-40B4-BE49-F238E27FC236}">
                <a16:creationId xmlns:a16="http://schemas.microsoft.com/office/drawing/2014/main" id="{0ED7047F-61C3-5756-7AD0-B106D34E47D2}"/>
              </a:ext>
            </a:extLst>
          </p:cNvPr>
          <p:cNvSpPr txBox="1"/>
          <p:nvPr/>
        </p:nvSpPr>
        <p:spPr>
          <a:xfrm>
            <a:off x="125668" y="3092440"/>
            <a:ext cx="6050858" cy="3416320"/>
          </a:xfrm>
          <a:prstGeom prst="rect">
            <a:avLst/>
          </a:prstGeom>
          <a:solidFill>
            <a:schemeClr val="bg1"/>
          </a:solidFill>
        </p:spPr>
        <p:txBody>
          <a:bodyPr wrap="square" rtlCol="0">
            <a:spAutoFit/>
          </a:bodyPr>
          <a:lstStyle/>
          <a:p>
            <a:r>
              <a:rPr lang="en-IT" sz="2400" dirty="0"/>
              <a:t>SEEDS at S</a:t>
            </a:r>
            <a:r>
              <a:rPr lang="en-GB" sz="2400" dirty="0"/>
              <a:t>a</a:t>
            </a:r>
            <a:r>
              <a:rPr lang="en-IT" sz="2400" dirty="0"/>
              <a:t>baru  (Hashimoto et al 2012)</a:t>
            </a:r>
          </a:p>
          <a:p>
            <a:endParaRPr lang="en-IT" sz="2400" dirty="0"/>
          </a:p>
          <a:p>
            <a:r>
              <a:rPr lang="en-IT" sz="2400" u="sng" dirty="0"/>
              <a:t>GTO program at SPHERE (Beuzit et al. 2019)</a:t>
            </a:r>
          </a:p>
          <a:p>
            <a:endParaRPr lang="en-IT" sz="2400" u="sng" dirty="0"/>
          </a:p>
          <a:p>
            <a:r>
              <a:rPr lang="en-IT" sz="2400" dirty="0"/>
              <a:t>DARTTS at SPHERE (Avenhaus et al. 2018)</a:t>
            </a:r>
          </a:p>
          <a:p>
            <a:endParaRPr lang="en-IT" sz="2400" dirty="0"/>
          </a:p>
          <a:p>
            <a:r>
              <a:rPr lang="en-IT" sz="2400" dirty="0"/>
              <a:t>LIGHTS at GPI ( Laws et al. 2020)</a:t>
            </a:r>
          </a:p>
          <a:p>
            <a:endParaRPr lang="en-IT" sz="2400" dirty="0"/>
          </a:p>
          <a:p>
            <a:r>
              <a:rPr lang="en-IT" sz="2400" u="sng" dirty="0"/>
              <a:t>DESTINYS at SPHERE (Ginski et al. 2021)</a:t>
            </a:r>
          </a:p>
        </p:txBody>
      </p:sp>
      <p:sp>
        <p:nvSpPr>
          <p:cNvPr id="3" name="TextBox 2">
            <a:extLst>
              <a:ext uri="{FF2B5EF4-FFF2-40B4-BE49-F238E27FC236}">
                <a16:creationId xmlns:a16="http://schemas.microsoft.com/office/drawing/2014/main" id="{BFB5DB43-2ED6-DD05-5170-C10F42025177}"/>
              </a:ext>
            </a:extLst>
          </p:cNvPr>
          <p:cNvSpPr txBox="1"/>
          <p:nvPr/>
        </p:nvSpPr>
        <p:spPr>
          <a:xfrm>
            <a:off x="322162" y="73435"/>
            <a:ext cx="11708729" cy="2669766"/>
          </a:xfrm>
          <a:prstGeom prst="rect">
            <a:avLst/>
          </a:prstGeom>
          <a:noFill/>
        </p:spPr>
        <p:txBody>
          <a:bodyPr vert="horz" lIns="91440" tIns="45720" rIns="91440" bIns="45720" rtlCol="0" anchor="b">
            <a:normAutofit fontScale="92500"/>
          </a:bodyPr>
          <a:lstStyle/>
          <a:p>
            <a:pPr>
              <a:lnSpc>
                <a:spcPct val="90000"/>
              </a:lnSpc>
              <a:spcBef>
                <a:spcPct val="0"/>
              </a:spcBef>
              <a:spcAft>
                <a:spcPts val="600"/>
              </a:spcAft>
            </a:pPr>
            <a:r>
              <a:rPr lang="en-US" sz="5200" dirty="0">
                <a:latin typeface="+mj-lt"/>
                <a:ea typeface="+mj-ea"/>
                <a:cs typeface="+mj-cs"/>
              </a:rPr>
              <a:t>Programs</a:t>
            </a:r>
          </a:p>
          <a:p>
            <a:pPr>
              <a:lnSpc>
                <a:spcPct val="90000"/>
              </a:lnSpc>
              <a:spcBef>
                <a:spcPct val="0"/>
              </a:spcBef>
              <a:spcAft>
                <a:spcPts val="600"/>
              </a:spcAft>
            </a:pPr>
            <a:endParaRPr lang="en-US" sz="2000" dirty="0">
              <a:latin typeface="+mj-lt"/>
              <a:ea typeface="+mj-ea"/>
              <a:cs typeface="+mj-cs"/>
            </a:endParaRPr>
          </a:p>
          <a:p>
            <a:pPr>
              <a:lnSpc>
                <a:spcPct val="90000"/>
              </a:lnSpc>
              <a:spcBef>
                <a:spcPct val="0"/>
              </a:spcBef>
              <a:spcAft>
                <a:spcPts val="600"/>
              </a:spcAft>
            </a:pPr>
            <a:r>
              <a:rPr lang="en-US" sz="3800" dirty="0">
                <a:latin typeface="+mj-lt"/>
                <a:ea typeface="+mj-ea"/>
                <a:cs typeface="+mj-cs"/>
              </a:rPr>
              <a:t>Demographical studies of disks on large sample of young stellar objects are made possible thanks to systematic programs</a:t>
            </a:r>
            <a:r>
              <a:rPr lang="en-US" sz="5200" dirty="0">
                <a:latin typeface="+mj-lt"/>
                <a:ea typeface="+mj-ea"/>
                <a:cs typeface="+mj-cs"/>
              </a:rPr>
              <a:t> </a:t>
            </a:r>
          </a:p>
        </p:txBody>
      </p:sp>
    </p:spTree>
    <p:extLst>
      <p:ext uri="{BB962C8B-B14F-4D97-AF65-F5344CB8AC3E}">
        <p14:creationId xmlns:p14="http://schemas.microsoft.com/office/powerpoint/2010/main" val="37039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138954-67B5-E01C-ACD0-972182B764A7}"/>
              </a:ext>
            </a:extLst>
          </p:cNvPr>
          <p:cNvSpPr txBox="1"/>
          <p:nvPr/>
        </p:nvSpPr>
        <p:spPr>
          <a:xfrm>
            <a:off x="312148" y="130629"/>
            <a:ext cx="3973385" cy="986881"/>
          </a:xfrm>
          <a:prstGeom prst="rect">
            <a:avLst/>
          </a:prstGeom>
          <a:noFill/>
        </p:spPr>
        <p:txBody>
          <a:bodyPr vert="horz" lIns="91440" tIns="45720" rIns="91440" bIns="45720" rtlCol="0" anchor="b">
            <a:normAutofit fontScale="85000" lnSpcReduction="10000"/>
          </a:bodyPr>
          <a:lstStyle/>
          <a:p>
            <a:pPr>
              <a:lnSpc>
                <a:spcPct val="90000"/>
              </a:lnSpc>
              <a:spcBef>
                <a:spcPct val="0"/>
              </a:spcBef>
              <a:spcAft>
                <a:spcPts val="600"/>
              </a:spcAft>
            </a:pPr>
            <a:r>
              <a:rPr lang="en-US" sz="5200" dirty="0">
                <a:latin typeface="+mj-lt"/>
                <a:ea typeface="+mj-ea"/>
                <a:cs typeface="+mj-cs"/>
              </a:rPr>
              <a:t>General Results </a:t>
            </a:r>
          </a:p>
        </p:txBody>
      </p:sp>
      <p:pic>
        <p:nvPicPr>
          <p:cNvPr id="6" name="Picture 5" descr="A collage of images of a galaxy&#10;&#10;Description automatically generated">
            <a:extLst>
              <a:ext uri="{FF2B5EF4-FFF2-40B4-BE49-F238E27FC236}">
                <a16:creationId xmlns:a16="http://schemas.microsoft.com/office/drawing/2014/main" id="{73B1F71D-B33F-9206-E576-E4AFA3C1D8B9}"/>
              </a:ext>
            </a:extLst>
          </p:cNvPr>
          <p:cNvPicPr>
            <a:picLocks noChangeAspect="1"/>
          </p:cNvPicPr>
          <p:nvPr/>
        </p:nvPicPr>
        <p:blipFill>
          <a:blip r:embed="rId3"/>
          <a:stretch>
            <a:fillRect/>
          </a:stretch>
        </p:blipFill>
        <p:spPr>
          <a:xfrm>
            <a:off x="6515507" y="0"/>
            <a:ext cx="5509534" cy="6858000"/>
          </a:xfrm>
          <a:prstGeom prst="rect">
            <a:avLst/>
          </a:prstGeom>
        </p:spPr>
      </p:pic>
      <p:sp>
        <p:nvSpPr>
          <p:cNvPr id="7" name="TextBox 6">
            <a:extLst>
              <a:ext uri="{FF2B5EF4-FFF2-40B4-BE49-F238E27FC236}">
                <a16:creationId xmlns:a16="http://schemas.microsoft.com/office/drawing/2014/main" id="{C742BEC0-A0BF-B2CD-1B25-16711A45C65B}"/>
              </a:ext>
            </a:extLst>
          </p:cNvPr>
          <p:cNvSpPr txBox="1"/>
          <p:nvPr/>
        </p:nvSpPr>
        <p:spPr>
          <a:xfrm>
            <a:off x="312148" y="1117510"/>
            <a:ext cx="6088652" cy="5509200"/>
          </a:xfrm>
          <a:prstGeom prst="rect">
            <a:avLst/>
          </a:prstGeom>
          <a:noFill/>
        </p:spPr>
        <p:txBody>
          <a:bodyPr wrap="square" rtlCol="0">
            <a:spAutoFit/>
          </a:bodyPr>
          <a:lstStyle/>
          <a:p>
            <a:r>
              <a:rPr lang="en-IT" sz="2200" dirty="0"/>
              <a:t>Wide range of morphological features seen in planet-forming disks: </a:t>
            </a:r>
          </a:p>
          <a:p>
            <a:endParaRPr lang="en-IT" sz="2200" dirty="0"/>
          </a:p>
          <a:p>
            <a:pPr marL="342900" indent="-342900">
              <a:buFontTx/>
              <a:buChar char="-"/>
            </a:pPr>
            <a:r>
              <a:rPr lang="en-IT" sz="2200" dirty="0"/>
              <a:t>Rings; </a:t>
            </a:r>
          </a:p>
          <a:p>
            <a:pPr marL="342900" indent="-342900">
              <a:buFontTx/>
              <a:buChar char="-"/>
            </a:pPr>
            <a:r>
              <a:rPr lang="en-IT" sz="2200" dirty="0"/>
              <a:t>Spirals; </a:t>
            </a:r>
          </a:p>
          <a:p>
            <a:pPr marL="342900" indent="-342900">
              <a:buFontTx/>
              <a:buChar char="-"/>
            </a:pPr>
            <a:r>
              <a:rPr lang="en-IT" sz="2200" dirty="0"/>
              <a:t>Shadows; </a:t>
            </a:r>
          </a:p>
          <a:p>
            <a:pPr marL="342900" indent="-342900">
              <a:buFontTx/>
              <a:buChar char="-"/>
            </a:pPr>
            <a:r>
              <a:rPr lang="en-GB" sz="2200" dirty="0"/>
              <a:t>Streamers as signpost of </a:t>
            </a:r>
            <a:r>
              <a:rPr lang="en-GB" sz="2200" dirty="0" err="1"/>
              <a:t>i</a:t>
            </a:r>
            <a:r>
              <a:rPr lang="en-IT" sz="2200" dirty="0"/>
              <a:t>nteraction with ambient material; </a:t>
            </a:r>
          </a:p>
          <a:p>
            <a:pPr marL="342900" indent="-342900">
              <a:buFontTx/>
              <a:buChar char="-"/>
            </a:pPr>
            <a:endParaRPr lang="en-IT" sz="2200" dirty="0"/>
          </a:p>
          <a:p>
            <a:r>
              <a:rPr lang="en-IT" sz="2200" dirty="0"/>
              <a:t> Caused by: </a:t>
            </a:r>
          </a:p>
          <a:p>
            <a:endParaRPr lang="en-IT" sz="2200" dirty="0"/>
          </a:p>
          <a:p>
            <a:pPr marL="342900" indent="-342900">
              <a:buFontTx/>
              <a:buChar char="-"/>
            </a:pPr>
            <a:r>
              <a:rPr lang="en-GB" sz="2200" dirty="0"/>
              <a:t>D</a:t>
            </a:r>
            <a:r>
              <a:rPr lang="en-IT" sz="2200" dirty="0"/>
              <a:t>ynamical evolution of gas and dust in the disk; </a:t>
            </a:r>
          </a:p>
          <a:p>
            <a:pPr marL="342900" indent="-342900">
              <a:buFontTx/>
              <a:buChar char="-"/>
            </a:pPr>
            <a:r>
              <a:rPr lang="en-GB" sz="2200" dirty="0"/>
              <a:t>E</a:t>
            </a:r>
            <a:r>
              <a:rPr lang="en-IT" sz="2200" dirty="0"/>
              <a:t>mbedded, yet-undetected, protoplanets; </a:t>
            </a:r>
          </a:p>
          <a:p>
            <a:pPr marL="342900" indent="-342900">
              <a:buFontTx/>
              <a:buChar char="-"/>
            </a:pPr>
            <a:r>
              <a:rPr lang="en-IT" sz="2200" dirty="0"/>
              <a:t>Planet-disk interaction; </a:t>
            </a:r>
          </a:p>
          <a:p>
            <a:pPr marL="342900" indent="-342900">
              <a:buFontTx/>
              <a:buChar char="-"/>
            </a:pPr>
            <a:r>
              <a:rPr lang="en-IT" sz="2200" dirty="0"/>
              <a:t>Flybys </a:t>
            </a:r>
          </a:p>
        </p:txBody>
      </p:sp>
      <p:sp>
        <p:nvSpPr>
          <p:cNvPr id="8" name="TextBox 7">
            <a:extLst>
              <a:ext uri="{FF2B5EF4-FFF2-40B4-BE49-F238E27FC236}">
                <a16:creationId xmlns:a16="http://schemas.microsoft.com/office/drawing/2014/main" id="{BEA91943-118C-57F2-0C9F-A30F7BF5AD1F}"/>
              </a:ext>
            </a:extLst>
          </p:cNvPr>
          <p:cNvSpPr txBox="1"/>
          <p:nvPr/>
        </p:nvSpPr>
        <p:spPr>
          <a:xfrm rot="5400000">
            <a:off x="11338325" y="437484"/>
            <a:ext cx="1083053" cy="276999"/>
          </a:xfrm>
          <a:prstGeom prst="rect">
            <a:avLst/>
          </a:prstGeom>
          <a:noFill/>
        </p:spPr>
        <p:txBody>
          <a:bodyPr wrap="none" rtlCol="0">
            <a:spAutoFit/>
          </a:bodyPr>
          <a:lstStyle/>
          <a:p>
            <a:r>
              <a:rPr lang="en-IT" sz="1200" dirty="0">
                <a:solidFill>
                  <a:schemeClr val="bg1"/>
                </a:solidFill>
              </a:rPr>
              <a:t>Benisty+2022</a:t>
            </a:r>
          </a:p>
        </p:txBody>
      </p:sp>
      <p:pic>
        <p:nvPicPr>
          <p:cNvPr id="10" name="Picture 9" descr="A diagram of different types of light&#10;&#10;Description automatically generated">
            <a:extLst>
              <a:ext uri="{FF2B5EF4-FFF2-40B4-BE49-F238E27FC236}">
                <a16:creationId xmlns:a16="http://schemas.microsoft.com/office/drawing/2014/main" id="{21D5F9A4-8749-58E6-1A9D-6BF80A235FEB}"/>
              </a:ext>
            </a:extLst>
          </p:cNvPr>
          <p:cNvPicPr>
            <a:picLocks noChangeAspect="1"/>
          </p:cNvPicPr>
          <p:nvPr/>
        </p:nvPicPr>
        <p:blipFill>
          <a:blip r:embed="rId4"/>
          <a:stretch>
            <a:fillRect/>
          </a:stretch>
        </p:blipFill>
        <p:spPr>
          <a:xfrm>
            <a:off x="6515507" y="3179006"/>
            <a:ext cx="5484016" cy="3644537"/>
          </a:xfrm>
          <a:prstGeom prst="rect">
            <a:avLst/>
          </a:prstGeom>
        </p:spPr>
      </p:pic>
    </p:spTree>
    <p:extLst>
      <p:ext uri="{BB962C8B-B14F-4D97-AF65-F5344CB8AC3E}">
        <p14:creationId xmlns:p14="http://schemas.microsoft.com/office/powerpoint/2010/main" val="18255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9EEAE3-7E15-2B5F-C501-A69035C59957}"/>
              </a:ext>
            </a:extLst>
          </p:cNvPr>
          <p:cNvSpPr txBox="1"/>
          <p:nvPr/>
        </p:nvSpPr>
        <p:spPr>
          <a:xfrm>
            <a:off x="312148" y="130629"/>
            <a:ext cx="4886869" cy="986881"/>
          </a:xfrm>
          <a:prstGeom prst="rect">
            <a:avLst/>
          </a:prstGeom>
          <a:noFill/>
        </p:spPr>
        <p:txBody>
          <a:bodyPr vert="horz" lIns="91440" tIns="45720" rIns="91440" bIns="45720" rtlCol="0" anchor="b">
            <a:normAutofit fontScale="92500"/>
          </a:bodyPr>
          <a:lstStyle/>
          <a:p>
            <a:pPr>
              <a:lnSpc>
                <a:spcPct val="90000"/>
              </a:lnSpc>
              <a:spcBef>
                <a:spcPct val="0"/>
              </a:spcBef>
              <a:spcAft>
                <a:spcPts val="600"/>
              </a:spcAft>
            </a:pPr>
            <a:r>
              <a:rPr lang="en-US" sz="5200" dirty="0">
                <a:latin typeface="+mj-lt"/>
                <a:ea typeface="+mj-ea"/>
                <a:cs typeface="+mj-cs"/>
              </a:rPr>
              <a:t>Results: HD34700 </a:t>
            </a:r>
          </a:p>
        </p:txBody>
      </p:sp>
      <p:pic>
        <p:nvPicPr>
          <p:cNvPr id="6" name="Picture 5" descr="A collage of images of a galaxy&#10;&#10;Description automatically generated">
            <a:extLst>
              <a:ext uri="{FF2B5EF4-FFF2-40B4-BE49-F238E27FC236}">
                <a16:creationId xmlns:a16="http://schemas.microsoft.com/office/drawing/2014/main" id="{36EEC9BB-FB85-CC6A-896C-09A9975C910C}"/>
              </a:ext>
            </a:extLst>
          </p:cNvPr>
          <p:cNvPicPr>
            <a:picLocks noChangeAspect="1"/>
          </p:cNvPicPr>
          <p:nvPr/>
        </p:nvPicPr>
        <p:blipFill>
          <a:blip r:embed="rId3"/>
          <a:stretch>
            <a:fillRect/>
          </a:stretch>
        </p:blipFill>
        <p:spPr>
          <a:xfrm>
            <a:off x="5308600" y="130629"/>
            <a:ext cx="6883400" cy="4305300"/>
          </a:xfrm>
          <a:prstGeom prst="rect">
            <a:avLst/>
          </a:prstGeom>
        </p:spPr>
      </p:pic>
      <p:pic>
        <p:nvPicPr>
          <p:cNvPr id="8" name="Picture 7" descr="A close-up of a galaxy&#10;&#10;Description automatically generated">
            <a:extLst>
              <a:ext uri="{FF2B5EF4-FFF2-40B4-BE49-F238E27FC236}">
                <a16:creationId xmlns:a16="http://schemas.microsoft.com/office/drawing/2014/main" id="{AA1FD5E2-B2D7-10F2-9317-61E06E16C027}"/>
              </a:ext>
            </a:extLst>
          </p:cNvPr>
          <p:cNvPicPr>
            <a:picLocks noChangeAspect="1"/>
          </p:cNvPicPr>
          <p:nvPr/>
        </p:nvPicPr>
        <p:blipFill>
          <a:blip r:embed="rId4"/>
          <a:stretch>
            <a:fillRect/>
          </a:stretch>
        </p:blipFill>
        <p:spPr>
          <a:xfrm>
            <a:off x="0" y="4017461"/>
            <a:ext cx="4454434" cy="2852219"/>
          </a:xfrm>
          <a:prstGeom prst="rect">
            <a:avLst/>
          </a:prstGeom>
        </p:spPr>
      </p:pic>
      <p:pic>
        <p:nvPicPr>
          <p:cNvPr id="11" name="Picture 10" descr="A table with numbers and symbols&#10;&#10;Description automatically generated">
            <a:extLst>
              <a:ext uri="{FF2B5EF4-FFF2-40B4-BE49-F238E27FC236}">
                <a16:creationId xmlns:a16="http://schemas.microsoft.com/office/drawing/2014/main" id="{0468CC32-5F02-3D7B-B3AC-368301EC4694}"/>
              </a:ext>
            </a:extLst>
          </p:cNvPr>
          <p:cNvPicPr>
            <a:picLocks noChangeAspect="1"/>
          </p:cNvPicPr>
          <p:nvPr/>
        </p:nvPicPr>
        <p:blipFill>
          <a:blip r:embed="rId5"/>
          <a:stretch>
            <a:fillRect/>
          </a:stretch>
        </p:blipFill>
        <p:spPr>
          <a:xfrm>
            <a:off x="547279" y="1117510"/>
            <a:ext cx="3554458" cy="2738681"/>
          </a:xfrm>
          <a:prstGeom prst="rect">
            <a:avLst/>
          </a:prstGeom>
        </p:spPr>
      </p:pic>
      <p:sp>
        <p:nvSpPr>
          <p:cNvPr id="12" name="TextBox 11">
            <a:extLst>
              <a:ext uri="{FF2B5EF4-FFF2-40B4-BE49-F238E27FC236}">
                <a16:creationId xmlns:a16="http://schemas.microsoft.com/office/drawing/2014/main" id="{D933E18D-7400-0888-C9A7-A0A9BCCC0BD4}"/>
              </a:ext>
            </a:extLst>
          </p:cNvPr>
          <p:cNvSpPr txBox="1"/>
          <p:nvPr/>
        </p:nvSpPr>
        <p:spPr>
          <a:xfrm>
            <a:off x="4652682" y="4569571"/>
            <a:ext cx="7342095" cy="2031325"/>
          </a:xfrm>
          <a:prstGeom prst="rect">
            <a:avLst/>
          </a:prstGeom>
          <a:noFill/>
        </p:spPr>
        <p:txBody>
          <a:bodyPr wrap="square" rtlCol="0">
            <a:spAutoFit/>
          </a:bodyPr>
          <a:lstStyle/>
          <a:p>
            <a:pPr marL="285750" indent="-285750">
              <a:buFontTx/>
              <a:buChar char="-"/>
            </a:pPr>
            <a:r>
              <a:rPr lang="en-IT" dirty="0"/>
              <a:t>Inner ring detected for the first time in Ha</a:t>
            </a:r>
          </a:p>
          <a:p>
            <a:pPr marL="285750" indent="-285750">
              <a:buFontTx/>
              <a:buChar char="-"/>
            </a:pPr>
            <a:r>
              <a:rPr lang="en-IT" dirty="0"/>
              <a:t>Inner and outer ring have different physical and geometrical properties</a:t>
            </a:r>
          </a:p>
          <a:p>
            <a:pPr marL="285750" indent="-285750">
              <a:buFontTx/>
              <a:buChar char="-"/>
            </a:pPr>
            <a:endParaRPr lang="en-IT" dirty="0"/>
          </a:p>
          <a:p>
            <a:r>
              <a:rPr lang="en-IT" dirty="0"/>
              <a:t>The complexity of the system</a:t>
            </a:r>
            <a:r>
              <a:rPr lang="en-GB" dirty="0"/>
              <a:t> suggests the existence of one or more disk-shaping physical mechanisms:  </a:t>
            </a:r>
          </a:p>
          <a:p>
            <a:r>
              <a:rPr lang="en-GB" dirty="0"/>
              <a:t>presence of a yet </a:t>
            </a:r>
            <a:r>
              <a:rPr lang="en-GB" b="1" dirty="0"/>
              <a:t>undetected planet AND system interaction with the surroundings</a:t>
            </a:r>
            <a:r>
              <a:rPr lang="en-GB" dirty="0"/>
              <a:t>, by means of gas cloudlet capture or flybys.</a:t>
            </a:r>
            <a:endParaRPr lang="en-IT" dirty="0"/>
          </a:p>
        </p:txBody>
      </p:sp>
      <p:sp>
        <p:nvSpPr>
          <p:cNvPr id="13" name="TextBox 12">
            <a:extLst>
              <a:ext uri="{FF2B5EF4-FFF2-40B4-BE49-F238E27FC236}">
                <a16:creationId xmlns:a16="http://schemas.microsoft.com/office/drawing/2014/main" id="{1C986CE7-FCDC-1D2E-3D77-20064B95AAC9}"/>
              </a:ext>
            </a:extLst>
          </p:cNvPr>
          <p:cNvSpPr txBox="1"/>
          <p:nvPr/>
        </p:nvSpPr>
        <p:spPr>
          <a:xfrm>
            <a:off x="3174161" y="6203810"/>
            <a:ext cx="1210588" cy="276999"/>
          </a:xfrm>
          <a:prstGeom prst="rect">
            <a:avLst/>
          </a:prstGeom>
          <a:noFill/>
        </p:spPr>
        <p:txBody>
          <a:bodyPr wrap="none" rtlCol="0">
            <a:spAutoFit/>
          </a:bodyPr>
          <a:lstStyle/>
          <a:p>
            <a:r>
              <a:rPr lang="en-IT" sz="1200" dirty="0">
                <a:solidFill>
                  <a:schemeClr val="bg1"/>
                </a:solidFill>
              </a:rPr>
              <a:t>Columba+2024</a:t>
            </a:r>
          </a:p>
        </p:txBody>
      </p:sp>
      <p:sp>
        <p:nvSpPr>
          <p:cNvPr id="14" name="TextBox 13">
            <a:extLst>
              <a:ext uri="{FF2B5EF4-FFF2-40B4-BE49-F238E27FC236}">
                <a16:creationId xmlns:a16="http://schemas.microsoft.com/office/drawing/2014/main" id="{2EF6791F-5B09-F0BC-6EAE-9BF05B7759AC}"/>
              </a:ext>
            </a:extLst>
          </p:cNvPr>
          <p:cNvSpPr txBox="1"/>
          <p:nvPr/>
        </p:nvSpPr>
        <p:spPr>
          <a:xfrm>
            <a:off x="5438454" y="4017461"/>
            <a:ext cx="1210588" cy="276999"/>
          </a:xfrm>
          <a:prstGeom prst="rect">
            <a:avLst/>
          </a:prstGeom>
          <a:noFill/>
        </p:spPr>
        <p:txBody>
          <a:bodyPr wrap="none" rtlCol="0">
            <a:spAutoFit/>
          </a:bodyPr>
          <a:lstStyle/>
          <a:p>
            <a:r>
              <a:rPr lang="en-IT" sz="1200" dirty="0">
                <a:solidFill>
                  <a:schemeClr val="bg1"/>
                </a:solidFill>
              </a:rPr>
              <a:t>Columba+2024</a:t>
            </a:r>
          </a:p>
        </p:txBody>
      </p:sp>
    </p:spTree>
    <p:extLst>
      <p:ext uri="{BB962C8B-B14F-4D97-AF65-F5344CB8AC3E}">
        <p14:creationId xmlns:p14="http://schemas.microsoft.com/office/powerpoint/2010/main" val="334008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007230-A207-51ED-076D-5DA3AAF1B675}"/>
              </a:ext>
            </a:extLst>
          </p:cNvPr>
          <p:cNvSpPr txBox="1"/>
          <p:nvPr/>
        </p:nvSpPr>
        <p:spPr>
          <a:xfrm>
            <a:off x="312148" y="130629"/>
            <a:ext cx="4886869" cy="98688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Results: </a:t>
            </a:r>
            <a:r>
              <a:rPr lang="en-US" sz="5200" dirty="0" err="1">
                <a:latin typeface="+mj-lt"/>
                <a:ea typeface="+mj-ea"/>
                <a:cs typeface="+mj-cs"/>
              </a:rPr>
              <a:t>TCrA</a:t>
            </a:r>
            <a:r>
              <a:rPr lang="en-US" sz="5200" dirty="0">
                <a:latin typeface="+mj-lt"/>
                <a:ea typeface="+mj-ea"/>
                <a:cs typeface="+mj-cs"/>
              </a:rPr>
              <a:t> </a:t>
            </a:r>
          </a:p>
        </p:txBody>
      </p:sp>
      <p:pic>
        <p:nvPicPr>
          <p:cNvPr id="6" name="Picture 5" descr="A close-up of a gas explosion&#10;&#10;Description automatically generated">
            <a:extLst>
              <a:ext uri="{FF2B5EF4-FFF2-40B4-BE49-F238E27FC236}">
                <a16:creationId xmlns:a16="http://schemas.microsoft.com/office/drawing/2014/main" id="{F3342670-D340-AFE5-3126-ECA6514F30CE}"/>
              </a:ext>
            </a:extLst>
          </p:cNvPr>
          <p:cNvPicPr>
            <a:picLocks noChangeAspect="1"/>
          </p:cNvPicPr>
          <p:nvPr/>
        </p:nvPicPr>
        <p:blipFill>
          <a:blip r:embed="rId3"/>
          <a:stretch>
            <a:fillRect/>
          </a:stretch>
        </p:blipFill>
        <p:spPr>
          <a:xfrm>
            <a:off x="312148" y="1644287"/>
            <a:ext cx="4483100" cy="4457700"/>
          </a:xfrm>
          <a:prstGeom prst="rect">
            <a:avLst/>
          </a:prstGeom>
        </p:spPr>
      </p:pic>
      <p:sp>
        <p:nvSpPr>
          <p:cNvPr id="12" name="TextBox 11">
            <a:extLst>
              <a:ext uri="{FF2B5EF4-FFF2-40B4-BE49-F238E27FC236}">
                <a16:creationId xmlns:a16="http://schemas.microsoft.com/office/drawing/2014/main" id="{E6629BF9-044D-644F-EE7E-8B1D4DB80123}"/>
              </a:ext>
            </a:extLst>
          </p:cNvPr>
          <p:cNvSpPr txBox="1"/>
          <p:nvPr/>
        </p:nvSpPr>
        <p:spPr>
          <a:xfrm>
            <a:off x="5543176" y="1905544"/>
            <a:ext cx="6500778" cy="3693319"/>
          </a:xfrm>
          <a:prstGeom prst="rect">
            <a:avLst/>
          </a:prstGeom>
          <a:noFill/>
        </p:spPr>
        <p:txBody>
          <a:bodyPr wrap="square" rtlCol="0">
            <a:spAutoFit/>
          </a:bodyPr>
          <a:lstStyle/>
          <a:p>
            <a:r>
              <a:rPr lang="en-GB" sz="1800" dirty="0">
                <a:effectLst/>
                <a:latin typeface="NimbusRomNo9L"/>
              </a:rPr>
              <a:t>The scattered light images reveal the presence of a complex environment around T </a:t>
            </a:r>
            <a:r>
              <a:rPr lang="en-GB" sz="1800" dirty="0" err="1">
                <a:effectLst/>
                <a:latin typeface="NimbusRomNo9L"/>
              </a:rPr>
              <a:t>CrA</a:t>
            </a:r>
            <a:r>
              <a:rPr lang="en-GB" dirty="0">
                <a:latin typeface="NimbusRomNo9L"/>
              </a:rPr>
              <a:t>: </a:t>
            </a:r>
          </a:p>
          <a:p>
            <a:endParaRPr lang="en-GB" sz="1800" dirty="0">
              <a:effectLst/>
              <a:latin typeface="NimbusRomNo9L"/>
            </a:endParaRPr>
          </a:p>
          <a:p>
            <a:pPr marL="285750" indent="-285750">
              <a:buFontTx/>
              <a:buChar char="-"/>
            </a:pPr>
            <a:r>
              <a:rPr lang="en-GB" sz="1800" dirty="0">
                <a:effectLst/>
                <a:latin typeface="NimbusRomNo9L"/>
              </a:rPr>
              <a:t>bright, forward- scattering rim of the disk’s surface that is seen at very high inclinations, </a:t>
            </a:r>
          </a:p>
          <a:p>
            <a:pPr marL="285750" indent="-285750">
              <a:buFontTx/>
              <a:buChar char="-"/>
            </a:pPr>
            <a:endParaRPr lang="en-GB" dirty="0">
              <a:latin typeface="NimbusRomNo9L"/>
            </a:endParaRPr>
          </a:p>
          <a:p>
            <a:pPr marL="285750" indent="-285750">
              <a:buFontTx/>
              <a:buChar char="-"/>
            </a:pPr>
            <a:r>
              <a:rPr lang="en-GB" sz="1800" dirty="0">
                <a:effectLst/>
                <a:latin typeface="NimbusRomNo9L"/>
              </a:rPr>
              <a:t>dark lane of the disk midplane, </a:t>
            </a:r>
          </a:p>
          <a:p>
            <a:pPr marL="285750" indent="-285750">
              <a:buFontTx/>
              <a:buChar char="-"/>
            </a:pPr>
            <a:endParaRPr lang="en-GB" dirty="0">
              <a:latin typeface="NimbusRomNo9L"/>
            </a:endParaRPr>
          </a:p>
          <a:p>
            <a:pPr marL="285750" indent="-285750">
              <a:buFontTx/>
              <a:buChar char="-"/>
            </a:pPr>
            <a:r>
              <a:rPr lang="en-GB" sz="1800" dirty="0">
                <a:effectLst/>
                <a:latin typeface="NimbusRomNo9L"/>
              </a:rPr>
              <a:t>bipolar outflows</a:t>
            </a:r>
          </a:p>
          <a:p>
            <a:pPr marL="285750" indent="-285750">
              <a:buFontTx/>
              <a:buChar char="-"/>
            </a:pPr>
            <a:endParaRPr lang="en-GB" dirty="0">
              <a:latin typeface="NimbusRomNo9L"/>
            </a:endParaRPr>
          </a:p>
          <a:p>
            <a:pPr marL="285750" indent="-285750">
              <a:buFontTx/>
              <a:buChar char="-"/>
            </a:pPr>
            <a:r>
              <a:rPr lang="en-GB" sz="1800" dirty="0">
                <a:effectLst/>
                <a:latin typeface="NimbusRomNo9L"/>
              </a:rPr>
              <a:t>streamer features that are likely tracing infalling material from the surrounding birth cloud onto the disk. </a:t>
            </a:r>
            <a:endParaRPr lang="en-GB" dirty="0"/>
          </a:p>
          <a:p>
            <a:endParaRPr lang="en-IT" dirty="0"/>
          </a:p>
        </p:txBody>
      </p:sp>
      <p:sp>
        <p:nvSpPr>
          <p:cNvPr id="13" name="TextBox 12">
            <a:extLst>
              <a:ext uri="{FF2B5EF4-FFF2-40B4-BE49-F238E27FC236}">
                <a16:creationId xmlns:a16="http://schemas.microsoft.com/office/drawing/2014/main" id="{57B88619-737A-4D30-0321-C0BF682AE353}"/>
              </a:ext>
            </a:extLst>
          </p:cNvPr>
          <p:cNvSpPr txBox="1"/>
          <p:nvPr/>
        </p:nvSpPr>
        <p:spPr>
          <a:xfrm>
            <a:off x="3648302" y="5785799"/>
            <a:ext cx="1120820" cy="276999"/>
          </a:xfrm>
          <a:prstGeom prst="rect">
            <a:avLst/>
          </a:prstGeom>
          <a:noFill/>
        </p:spPr>
        <p:txBody>
          <a:bodyPr wrap="none" rtlCol="0">
            <a:spAutoFit/>
          </a:bodyPr>
          <a:lstStyle/>
          <a:p>
            <a:r>
              <a:rPr lang="en-IT" sz="1200" dirty="0">
                <a:solidFill>
                  <a:schemeClr val="bg1"/>
                </a:solidFill>
              </a:rPr>
              <a:t>Rigliaco+2023</a:t>
            </a:r>
          </a:p>
        </p:txBody>
      </p:sp>
    </p:spTree>
    <p:extLst>
      <p:ext uri="{BB962C8B-B14F-4D97-AF65-F5344CB8AC3E}">
        <p14:creationId xmlns:p14="http://schemas.microsoft.com/office/powerpoint/2010/main" val="345491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007230-A207-51ED-076D-5DA3AAF1B675}"/>
              </a:ext>
            </a:extLst>
          </p:cNvPr>
          <p:cNvSpPr txBox="1"/>
          <p:nvPr/>
        </p:nvSpPr>
        <p:spPr>
          <a:xfrm>
            <a:off x="312148" y="130629"/>
            <a:ext cx="4886869" cy="98688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Results: </a:t>
            </a:r>
            <a:r>
              <a:rPr lang="en-US" sz="5200" dirty="0" err="1">
                <a:latin typeface="+mj-lt"/>
                <a:ea typeface="+mj-ea"/>
                <a:cs typeface="+mj-cs"/>
              </a:rPr>
              <a:t>TCrA</a:t>
            </a:r>
            <a:r>
              <a:rPr lang="en-US" sz="5200" dirty="0">
                <a:latin typeface="+mj-lt"/>
                <a:ea typeface="+mj-ea"/>
                <a:cs typeface="+mj-cs"/>
              </a:rPr>
              <a:t> </a:t>
            </a:r>
          </a:p>
        </p:txBody>
      </p:sp>
      <p:pic>
        <p:nvPicPr>
          <p:cNvPr id="2" name="Picture 1" descr="A close up of a cloud&#10;&#10;Description automatically generated">
            <a:extLst>
              <a:ext uri="{FF2B5EF4-FFF2-40B4-BE49-F238E27FC236}">
                <a16:creationId xmlns:a16="http://schemas.microsoft.com/office/drawing/2014/main" id="{F10A67CD-6D78-17BB-736C-5F8346ADD44C}"/>
              </a:ext>
            </a:extLst>
          </p:cNvPr>
          <p:cNvPicPr>
            <a:picLocks noChangeAspect="1"/>
          </p:cNvPicPr>
          <p:nvPr/>
        </p:nvPicPr>
        <p:blipFill>
          <a:blip r:embed="rId3"/>
          <a:stretch>
            <a:fillRect/>
          </a:stretch>
        </p:blipFill>
        <p:spPr>
          <a:xfrm>
            <a:off x="445045" y="1530350"/>
            <a:ext cx="4224112" cy="4494696"/>
          </a:xfrm>
          <a:prstGeom prst="rect">
            <a:avLst/>
          </a:prstGeom>
        </p:spPr>
      </p:pic>
      <p:pic>
        <p:nvPicPr>
          <p:cNvPr id="8" name="Picture 7" descr="A diagram of a diagram of a satellite&#10;&#10;Description automatically generated with medium confidence">
            <a:extLst>
              <a:ext uri="{FF2B5EF4-FFF2-40B4-BE49-F238E27FC236}">
                <a16:creationId xmlns:a16="http://schemas.microsoft.com/office/drawing/2014/main" id="{CF6914C4-8220-41AD-93B2-963A19C26BB7}"/>
              </a:ext>
            </a:extLst>
          </p:cNvPr>
          <p:cNvPicPr>
            <a:picLocks noChangeAspect="1"/>
          </p:cNvPicPr>
          <p:nvPr/>
        </p:nvPicPr>
        <p:blipFill>
          <a:blip r:embed="rId4">
            <a:alphaModFix amt="59000"/>
          </a:blip>
          <a:stretch>
            <a:fillRect/>
          </a:stretch>
        </p:blipFill>
        <p:spPr>
          <a:xfrm rot="21349357">
            <a:off x="85265" y="1466970"/>
            <a:ext cx="4421442" cy="4621458"/>
          </a:xfrm>
          <a:prstGeom prst="rect">
            <a:avLst/>
          </a:prstGeom>
        </p:spPr>
      </p:pic>
      <p:sp>
        <p:nvSpPr>
          <p:cNvPr id="3" name="TextBox 2">
            <a:extLst>
              <a:ext uri="{FF2B5EF4-FFF2-40B4-BE49-F238E27FC236}">
                <a16:creationId xmlns:a16="http://schemas.microsoft.com/office/drawing/2014/main" id="{426C19C5-A958-773F-DDCB-10DA901EEB6D}"/>
              </a:ext>
            </a:extLst>
          </p:cNvPr>
          <p:cNvSpPr txBox="1"/>
          <p:nvPr/>
        </p:nvSpPr>
        <p:spPr>
          <a:xfrm>
            <a:off x="5543176" y="1905544"/>
            <a:ext cx="6500778" cy="3693319"/>
          </a:xfrm>
          <a:prstGeom prst="rect">
            <a:avLst/>
          </a:prstGeom>
          <a:noFill/>
        </p:spPr>
        <p:txBody>
          <a:bodyPr wrap="square" rtlCol="0">
            <a:spAutoFit/>
          </a:bodyPr>
          <a:lstStyle/>
          <a:p>
            <a:r>
              <a:rPr lang="en-GB" sz="1800" dirty="0">
                <a:effectLst/>
                <a:latin typeface="NimbusRomNo9L"/>
              </a:rPr>
              <a:t>The scattered light images reveal the presence of a complex environment around T </a:t>
            </a:r>
            <a:r>
              <a:rPr lang="en-GB" sz="1800" dirty="0" err="1">
                <a:effectLst/>
                <a:latin typeface="NimbusRomNo9L"/>
              </a:rPr>
              <a:t>CrA</a:t>
            </a:r>
            <a:r>
              <a:rPr lang="en-GB" dirty="0">
                <a:latin typeface="NimbusRomNo9L"/>
              </a:rPr>
              <a:t>: </a:t>
            </a:r>
          </a:p>
          <a:p>
            <a:endParaRPr lang="en-GB" sz="1800" dirty="0">
              <a:effectLst/>
              <a:latin typeface="NimbusRomNo9L"/>
            </a:endParaRPr>
          </a:p>
          <a:p>
            <a:pPr marL="285750" indent="-285750">
              <a:buFontTx/>
              <a:buChar char="-"/>
            </a:pPr>
            <a:r>
              <a:rPr lang="en-GB" sz="1800" dirty="0">
                <a:effectLst/>
                <a:latin typeface="NimbusRomNo9L"/>
              </a:rPr>
              <a:t>bright, forward- scattering rim of the disk’s surface that is seen at very high inclinations, </a:t>
            </a:r>
          </a:p>
          <a:p>
            <a:pPr marL="285750" indent="-285750">
              <a:buFontTx/>
              <a:buChar char="-"/>
            </a:pPr>
            <a:endParaRPr lang="en-GB" dirty="0">
              <a:latin typeface="NimbusRomNo9L"/>
            </a:endParaRPr>
          </a:p>
          <a:p>
            <a:pPr marL="285750" indent="-285750">
              <a:buFontTx/>
              <a:buChar char="-"/>
            </a:pPr>
            <a:r>
              <a:rPr lang="en-GB" sz="1800" dirty="0">
                <a:effectLst/>
                <a:latin typeface="NimbusRomNo9L"/>
              </a:rPr>
              <a:t>dark lane of the disk midplane, </a:t>
            </a:r>
          </a:p>
          <a:p>
            <a:pPr marL="285750" indent="-285750">
              <a:buFontTx/>
              <a:buChar char="-"/>
            </a:pPr>
            <a:endParaRPr lang="en-GB" dirty="0">
              <a:latin typeface="NimbusRomNo9L"/>
            </a:endParaRPr>
          </a:p>
          <a:p>
            <a:pPr marL="285750" indent="-285750">
              <a:buFontTx/>
              <a:buChar char="-"/>
            </a:pPr>
            <a:r>
              <a:rPr lang="en-GB" sz="1800" dirty="0">
                <a:effectLst/>
                <a:latin typeface="NimbusRomNo9L"/>
              </a:rPr>
              <a:t>bipolar outflows</a:t>
            </a:r>
          </a:p>
          <a:p>
            <a:pPr marL="285750" indent="-285750">
              <a:buFontTx/>
              <a:buChar char="-"/>
            </a:pPr>
            <a:endParaRPr lang="en-GB" dirty="0">
              <a:latin typeface="NimbusRomNo9L"/>
            </a:endParaRPr>
          </a:p>
          <a:p>
            <a:pPr marL="285750" indent="-285750">
              <a:buFontTx/>
              <a:buChar char="-"/>
            </a:pPr>
            <a:r>
              <a:rPr lang="en-GB" sz="1800" dirty="0">
                <a:effectLst/>
                <a:latin typeface="NimbusRomNo9L"/>
              </a:rPr>
              <a:t>streamer features that are likely tracing infalling material from the surrounding birth cloud onto the disk. </a:t>
            </a:r>
            <a:endParaRPr lang="en-GB" dirty="0"/>
          </a:p>
          <a:p>
            <a:endParaRPr lang="en-IT" dirty="0"/>
          </a:p>
        </p:txBody>
      </p:sp>
    </p:spTree>
    <p:extLst>
      <p:ext uri="{BB962C8B-B14F-4D97-AF65-F5344CB8AC3E}">
        <p14:creationId xmlns:p14="http://schemas.microsoft.com/office/powerpoint/2010/main" val="145385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10091</TotalTime>
  <Words>2119</Words>
  <Application>Microsoft Macintosh PowerPoint</Application>
  <PresentationFormat>Widescreen</PresentationFormat>
  <Paragraphs>154</Paragraphs>
  <Slides>12</Slides>
  <Notes>11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Aptos Display</vt:lpstr>
      <vt:lpstr>Arial</vt:lpstr>
      <vt:lpstr>Cambria Math</vt:lpstr>
      <vt:lpstr>NimbusRomNo9L</vt:lpstr>
      <vt:lpstr>NimbusSanL</vt:lpstr>
      <vt:lpstr>Open Sans</vt:lpstr>
      <vt:lpstr>txsy</vt:lpstr>
      <vt:lpstr>Office Theme</vt:lpstr>
      <vt:lpstr>PLANET FORMING DISKS  and the interaction with their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Elisabetta Rigliaco</dc:creator>
  <cp:lastModifiedBy>Elisabetta Rigliaco</cp:lastModifiedBy>
  <cp:revision>15</cp:revision>
  <dcterms:created xsi:type="dcterms:W3CDTF">2024-06-20T14:30:53Z</dcterms:created>
  <dcterms:modified xsi:type="dcterms:W3CDTF">2024-06-27T14:42:47Z</dcterms:modified>
</cp:coreProperties>
</file>