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58" r:id="rId5"/>
    <p:sldId id="265" r:id="rId6"/>
    <p:sldId id="267" r:id="rId7"/>
    <p:sldId id="269" r:id="rId8"/>
    <p:sldId id="270" r:id="rId9"/>
    <p:sldId id="268" r:id="rId10"/>
    <p:sldId id="271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Inter Light" panose="020B0604020202020204" charset="0"/>
      <p:regular r:id="rId14"/>
      <p:bold r:id="rId15"/>
    </p:embeddedFont>
    <p:embeddedFont>
      <p:font typeface="Titillium Web" panose="00000500000000000000" pitchFamily="2" charset="0"/>
      <p:regular r:id="rId16"/>
      <p:bold r:id="rId17"/>
      <p:italic r:id="rId18"/>
      <p:boldItalic r:id="rId19"/>
    </p:embeddedFont>
    <p:embeddedFont>
      <p:font typeface="Ubuntu" panose="020B0504030602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0fCeHYf/regi5jh2OFkxojY3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90" autoAdjust="0"/>
  </p:normalViewPr>
  <p:slideViewPr>
    <p:cSldViewPr snapToGrid="0">
      <p:cViewPr varScale="1">
        <p:scale>
          <a:sx n="140" d="100"/>
          <a:sy n="140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16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13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2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3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f92e4c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7df92e4ca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g27df92e4ca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9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f92e4c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7df92e4ca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g27df92e4ca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47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9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en-GB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ISTEDDAS: </a:t>
            </a:r>
            <a:r>
              <a:rPr lang="en-US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 status </a:t>
            </a:r>
            <a:br>
              <a:rPr lang="en-US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27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Mario Spera</a:t>
            </a: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Titillium Web" panose="00000500000000000000" pitchFamily="2" charset="0"/>
              </a:rPr>
              <a:t>WP1,WP2 Monthly Meeting, 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itillium Web" panose="00000500000000000000" pitchFamily="2" charset="0"/>
              </a:rPr>
              <a:t>June 12, 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Delays and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rescheduling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" name="Google Shape;188;g27df92e4ca9_0_34">
            <a:extLst>
              <a:ext uri="{FF2B5EF4-FFF2-40B4-BE49-F238E27FC236}">
                <a16:creationId xmlns:a16="http://schemas.microsoft.com/office/drawing/2014/main" id="{2D5CBF7D-ACE7-DD2B-7547-BBE03689D114}"/>
              </a:ext>
            </a:extLst>
          </p:cNvPr>
          <p:cNvSpPr txBox="1"/>
          <p:nvPr/>
        </p:nvSpPr>
        <p:spPr>
          <a:xfrm>
            <a:off x="355650" y="1833988"/>
            <a:ext cx="114807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Implementing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debugging the new multi-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level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scheme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will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take time (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was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planned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at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beginning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project)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Need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revise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KPI/targets for M9 and M10 – work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until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M8 (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included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)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proceeded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as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planned</a:t>
            </a:r>
            <a:b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it-IT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 of project 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goal – 2025/2026): 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public (</a:t>
            </a:r>
            <a:r>
              <a:rPr lang="it-IT" sz="2000" b="1" i="0" u="sng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final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) release of ISTEDDAS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en-US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endParaRPr lang="en-US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endParaRPr lang="en-US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r>
              <a:rPr lang="en-US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Good (and bad) news: no people hired with PNRR funds to work on this project, and I am the only one working on ISTEDDAS</a:t>
            </a:r>
            <a:endParaRPr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06596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0" y="1030225"/>
            <a:ext cx="987730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gravitational-wave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astrophysics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WhtDwrfCollid_ProRes_720x486_59.94fps.webmhd">
            <a:hlinkClick r:id="" action="ppaction://media"/>
            <a:extLst>
              <a:ext uri="{FF2B5EF4-FFF2-40B4-BE49-F238E27FC236}">
                <a16:creationId xmlns:a16="http://schemas.microsoft.com/office/drawing/2014/main" id="{7CB5D6D3-5072-7C27-35AB-A51567A29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98" y="2004801"/>
            <a:ext cx="4966783" cy="3352579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48C6106-353C-A719-4235-94342E5C018A}"/>
              </a:ext>
            </a:extLst>
          </p:cNvPr>
          <p:cNvSpPr txBox="1"/>
          <p:nvPr/>
        </p:nvSpPr>
        <p:spPr>
          <a:xfrm>
            <a:off x="510975" y="5357380"/>
            <a:ext cx="60947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latin typeface="Ubuntu" panose="020B0504030602030204" pitchFamily="34" charset="0"/>
              </a:rPr>
              <a:t>https://www.ligo.caltech.edu/page/what-are-gw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052719-9CAC-9337-2D98-79875E46D645}"/>
                  </a:ext>
                </a:extLst>
              </p:cNvPr>
              <p:cNvSpPr txBox="1"/>
              <p:nvPr/>
            </p:nvSpPr>
            <p:spPr>
              <a:xfrm>
                <a:off x="5746204" y="1789357"/>
                <a:ext cx="676397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  <a:t>September 14, 2015 </a:t>
                </a:r>
                <a:b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</a:br>
                <a: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  <a:t>first direct detection of </a:t>
                </a:r>
                <a:r>
                  <a:rPr lang="en-US" b="0" i="0" dirty="0">
                    <a:solidFill>
                      <a:srgbClr val="0070C0"/>
                    </a:solidFill>
                    <a:effectLst/>
                    <a:latin typeface="Titillium Web" panose="00000500000000000000" pitchFamily="2" charset="0"/>
                  </a:rPr>
                  <a:t>gravitational waves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February 11, 2016</a:t>
                </a:r>
                <a:b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LIGO/Virgo collaboration announces the event </a:t>
                </a:r>
                <a:r>
                  <a:rPr lang="en-US" i="0" dirty="0">
                    <a:solidFill>
                      <a:srgbClr val="0070C0"/>
                    </a:solidFill>
                    <a:effectLst/>
                    <a:latin typeface="Titillium Web" panose="00000500000000000000" pitchFamily="2" charset="0"/>
                  </a:rPr>
                  <a:t>GW150914</a:t>
                </a:r>
                <a:endParaRPr lang="en-US" dirty="0">
                  <a:solidFill>
                    <a:srgbClr val="0070C0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="0" i="0" dirty="0">
                  <a:solidFill>
                    <a:srgbClr val="0070C0"/>
                  </a:solidFill>
                  <a:effectLst/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  <a:t>October 6, 2017</a:t>
                </a:r>
                <a:b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Nobel Prize in Physics </a:t>
                </a: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- </a:t>
                </a:r>
                <a: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for decisive contributions to the LIGO detector and the observation of gravitational waves.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="0" i="1" dirty="0">
                  <a:solidFill>
                    <a:srgbClr val="202122"/>
                  </a:solidFill>
                  <a:effectLst/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Today</a:t>
                </a:r>
                <a:b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4th observing run LIGO-Virgo-KAGRA with</a:t>
                </a:r>
                <a: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≫90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 compact binary coalescences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i="1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What’s next</a:t>
                </a:r>
                <a:b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Next-gen gravitational-wave interferometers (e.g., Einstein Telescope):</a:t>
                </a:r>
                <a:b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compact binary coalescences </a:t>
                </a: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across cosmic time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0070C0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Main open astrophysical question</a:t>
                </a:r>
                <a:b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- What is the </a:t>
                </a: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evolutionary history </a:t>
                </a: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of merging compact-object binaries?</a:t>
                </a:r>
                <a:b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- How/When/Where/Why/What/Who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052719-9CAC-9337-2D98-79875E46D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204" y="1789357"/>
                <a:ext cx="6763978" cy="4401205"/>
              </a:xfrm>
              <a:prstGeom prst="rect">
                <a:avLst/>
              </a:prstGeom>
              <a:blipFill>
                <a:blip r:embed="rId8"/>
                <a:stretch>
                  <a:fillRect l="-180" t="-277" b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Rationale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" name="yt1s.com - Dynamical Evolution of Star Clusters Aaron Geller_10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685ACCA-6259-EBDB-88C2-5A739A49F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251" y="2250907"/>
            <a:ext cx="6358878" cy="3576868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FC159010-DDCD-235A-C359-2B7D858C329C}"/>
              </a:ext>
            </a:extLst>
          </p:cNvPr>
          <p:cNvSpPr txBox="1"/>
          <p:nvPr/>
        </p:nvSpPr>
        <p:spPr>
          <a:xfrm>
            <a:off x="645391" y="5258201"/>
            <a:ext cx="73262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 i="1"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https://www.youtube.com/watch?v=AKzPCdZKX2I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CB662D-CBC1-2366-7BD5-B213FEC0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739" y="2544191"/>
            <a:ext cx="4251362" cy="29294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41D9C1-C7AD-FDEC-3285-ADC11592C2B2}"/>
              </a:ext>
            </a:extLst>
          </p:cNvPr>
          <p:cNvSpPr txBox="1"/>
          <p:nvPr/>
        </p:nvSpPr>
        <p:spPr>
          <a:xfrm>
            <a:off x="715251" y="1601376"/>
            <a:ext cx="9922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Most stars form in dense stellar environments </a:t>
            </a:r>
            <a:r>
              <a:rPr lang="en-US" dirty="0">
                <a:latin typeface="Titillium Web" panose="00000500000000000000" pitchFamily="2" charset="0"/>
                <a:sym typeface="Wingdings" panose="05000000000000000000" pitchFamily="2" charset="2"/>
              </a:rPr>
              <a:t> star clusters are natural places to look for merging compact-binary coalescences</a:t>
            </a:r>
            <a:endParaRPr lang="en-US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3">
                <a:extLst>
                  <a:ext uri="{FF2B5EF4-FFF2-40B4-BE49-F238E27FC236}">
                    <a16:creationId xmlns:a16="http://schemas.microsoft.com/office/drawing/2014/main" id="{A15171F5-A305-965E-9035-2C2A913AEA2C}"/>
                  </a:ext>
                </a:extLst>
              </p:cNvPr>
              <p:cNvSpPr txBox="1"/>
              <p:nvPr/>
            </p:nvSpPr>
            <p:spPr>
              <a:xfrm>
                <a:off x="467555" y="1905506"/>
                <a:ext cx="11724442" cy="45243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Main objective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: developing a new N-body code </a:t>
                </a:r>
                <a:r>
                  <a:rPr lang="en-GB" sz="2400" i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(from scratch)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with the following </a:t>
                </a:r>
                <a:r>
                  <a:rPr lang="en-GB" sz="2400" u="sng" dirty="0">
                    <a:solidFill>
                      <a:srgbClr val="FF0000"/>
                    </a:solidFill>
                    <a:latin typeface="Titillium Web" panose="00000500000000000000" pitchFamily="2" charset="0"/>
                  </a:rPr>
                  <a:t>native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features</a:t>
                </a:r>
                <a:b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endParaRPr lang="en-GB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high </a:t>
                </a:r>
                <a:r>
                  <a:rPr lang="en-GB" sz="24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accuracy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- for binaries 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new algorithms</a:t>
                </a:r>
                <a:b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</a:br>
                <a:endParaRPr lang="en-GB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high performance -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GPU+CPU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native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exploitation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up-to-date 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stellar evolution physics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– for compact objects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coupling with new stellar evolution codes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high 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scalability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– next-generation supercomputers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 MPI exploitation and new parallelization strategies</a:t>
                </a:r>
                <a:endParaRPr lang="en-GB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CasellaDiTesto 3">
                <a:extLst>
                  <a:ext uri="{FF2B5EF4-FFF2-40B4-BE49-F238E27FC236}">
                    <a16:creationId xmlns:a16="http://schemas.microsoft.com/office/drawing/2014/main" id="{A15171F5-A305-965E-9035-2C2A913AE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55" y="1905506"/>
                <a:ext cx="11724442" cy="4524315"/>
              </a:xfrm>
              <a:prstGeom prst="rect">
                <a:avLst/>
              </a:prstGeom>
              <a:blipFill>
                <a:blip r:embed="rId5"/>
                <a:stretch>
                  <a:fillRect l="-832" t="-1078" r="-728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BF3721-EA45-A276-B75D-AE5CF1576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14" y="2552245"/>
            <a:ext cx="3370101" cy="3056467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230A06A-828F-EF5D-F9EF-CE2CFA3724A3}"/>
              </a:ext>
            </a:extLst>
          </p:cNvPr>
          <p:cNvCxnSpPr>
            <a:cxnSpLocks/>
          </p:cNvCxnSpPr>
          <p:nvPr/>
        </p:nvCxnSpPr>
        <p:spPr>
          <a:xfrm flipV="1">
            <a:off x="2077476" y="3239471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486706BC-52F0-DB22-23A8-6BC499776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59" y="2561020"/>
            <a:ext cx="1220600" cy="1220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832A1CC-E6F8-AC65-C40F-CFAEEC49AEA0}"/>
                  </a:ext>
                </a:extLst>
              </p:cNvPr>
              <p:cNvSpPr txBox="1"/>
              <p:nvPr/>
            </p:nvSpPr>
            <p:spPr>
              <a:xfrm>
                <a:off x="1189752" y="1593222"/>
                <a:ext cx="9609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tillium Web" panose="00000500000000000000" pitchFamily="2" charset="0"/>
                  </a:rPr>
                  <a:t>Brute-force approach is not feasible – not because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latin typeface="Titillium Web" panose="00000500000000000000" pitchFamily="2" charset="0"/>
                  </a:rPr>
                  <a:t> complexity, but mainly for </a:t>
                </a:r>
                <a:r>
                  <a:rPr lang="en-GB" sz="18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BINARIES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832A1CC-E6F8-AC65-C40F-CFAEEC49A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52" y="1593222"/>
                <a:ext cx="9609297" cy="369332"/>
              </a:xfrm>
              <a:prstGeom prst="rect">
                <a:avLst/>
              </a:prstGeom>
              <a:blipFill>
                <a:blip r:embed="rId7"/>
                <a:stretch>
                  <a:fillRect l="-508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e 8">
            <a:extLst>
              <a:ext uri="{FF2B5EF4-FFF2-40B4-BE49-F238E27FC236}">
                <a16:creationId xmlns:a16="http://schemas.microsoft.com/office/drawing/2014/main" id="{200099B6-17FC-128D-C052-F2D0263DD2A6}"/>
              </a:ext>
            </a:extLst>
          </p:cNvPr>
          <p:cNvSpPr/>
          <p:nvPr/>
        </p:nvSpPr>
        <p:spPr>
          <a:xfrm>
            <a:off x="2018364" y="4026689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3">
                <a:extLst>
                  <a:ext uri="{FF2B5EF4-FFF2-40B4-BE49-F238E27FC236}">
                    <a16:creationId xmlns:a16="http://schemas.microsoft.com/office/drawing/2014/main" id="{4AC2B07F-FD6F-11ED-5C83-46BF9A0A8519}"/>
                  </a:ext>
                </a:extLst>
              </p:cNvPr>
              <p:cNvSpPr txBox="1"/>
              <p:nvPr/>
            </p:nvSpPr>
            <p:spPr>
              <a:xfrm>
                <a:off x="5839469" y="2579207"/>
                <a:ext cx="6019217" cy="28979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Issues with binaries</a:t>
                </a:r>
                <a:br>
                  <a:rPr lang="en-GB" sz="1800" b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endParaRPr lang="en-GB" sz="1800" b="1" u="sng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Require very </a:t>
                </a:r>
                <a:r>
                  <a:rPr lang="en-GB" sz="18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small time steps</a:t>
                </a: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(as small as DAYS) </a:t>
                </a: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</a:t>
                </a:r>
                <a:b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</a:b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slow down the evolution of the entire cluster (time scale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~1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Myr</m:t>
                    </m:r>
                  </m:oMath>
                </a14:m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)</a:t>
                </a:r>
              </a:p>
              <a:p>
                <a:endParaRPr lang="en-GB" sz="18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Potentially feel the force from al the other stars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1800" b="1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endParaRPr lang="en-US" sz="18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Doing many numerical steps means accumulating both </a:t>
                </a:r>
                <a:b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sz="18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round-off and truncation errors </a:t>
                </a:r>
                <a: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very fast</a:t>
                </a:r>
              </a:p>
            </p:txBody>
          </p:sp>
        </mc:Choice>
        <mc:Fallback xmlns="">
          <p:sp>
            <p:nvSpPr>
              <p:cNvPr id="10" name="CasellaDiTesto 3">
                <a:extLst>
                  <a:ext uri="{FF2B5EF4-FFF2-40B4-BE49-F238E27FC236}">
                    <a16:creationId xmlns:a16="http://schemas.microsoft.com/office/drawing/2014/main" id="{4AC2B07F-FD6F-11ED-5C83-46BF9A0A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469" y="2579207"/>
                <a:ext cx="6019217" cy="2897973"/>
              </a:xfrm>
              <a:prstGeom prst="rect">
                <a:avLst/>
              </a:prstGeom>
              <a:blipFill>
                <a:blip r:embed="rId8"/>
                <a:stretch>
                  <a:fillRect l="-709" t="-842" b="-2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2018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C5FD8C-8023-55FE-EDA6-5A5D48D3319E}"/>
              </a:ext>
            </a:extLst>
          </p:cNvPr>
          <p:cNvSpPr txBox="1"/>
          <p:nvPr/>
        </p:nvSpPr>
        <p:spPr>
          <a:xfrm>
            <a:off x="5388465" y="2165794"/>
            <a:ext cx="65473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		</a:t>
            </a:r>
            <a:r>
              <a:rPr lang="en-US" sz="2800" dirty="0">
                <a:latin typeface="Titillium Web" panose="00000500000000000000" pitchFamily="2" charset="0"/>
              </a:rPr>
              <a:t>3-level splitting</a:t>
            </a:r>
            <a:br>
              <a:rPr lang="en-US" dirty="0">
                <a:latin typeface="Titillium Web" panose="00000500000000000000" pitchFamily="2" charset="0"/>
              </a:rPr>
            </a:br>
            <a:endParaRPr lang="en-US" dirty="0">
              <a:latin typeface="Titillium Web" panose="00000500000000000000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  <a:t>Total force</a:t>
            </a:r>
            <a:r>
              <a:rPr lang="en-US" b="1" dirty="0">
                <a:solidFill>
                  <a:srgbClr val="0070C0"/>
                </a:solidFill>
                <a:latin typeface="Titillium Web" panose="00000500000000000000" pitchFamily="2" charset="0"/>
              </a:rPr>
              <a:t> </a:t>
            </a:r>
            <a:r>
              <a:rPr lang="en-US" dirty="0">
                <a:latin typeface="Titillium Web" panose="00000500000000000000" pitchFamily="2" charset="0"/>
              </a:rPr>
              <a:t>on 1 star = </a:t>
            </a:r>
          </a:p>
          <a:p>
            <a:r>
              <a:rPr lang="en-US" sz="2000" b="1" dirty="0">
                <a:solidFill>
                  <a:srgbClr val="7030A0"/>
                </a:solidFill>
                <a:latin typeface="Titillium Web" panose="00000500000000000000" pitchFamily="2" charset="0"/>
              </a:rPr>
              <a:t>	very fast-varying </a:t>
            </a:r>
            <a:r>
              <a:rPr lang="en-US" dirty="0">
                <a:latin typeface="Titillium Web" panose="00000500000000000000" pitchFamily="2" charset="0"/>
              </a:rPr>
              <a:t>contribution (from the companion star(s))  +</a:t>
            </a:r>
            <a:br>
              <a:rPr lang="en-US" dirty="0">
                <a:latin typeface="Titillium Web" panose="00000500000000000000" pitchFamily="2" charset="0"/>
              </a:rPr>
            </a:br>
            <a:r>
              <a:rPr lang="en-US" dirty="0">
                <a:latin typeface="Titillium Web" panose="00000500000000000000" pitchFamily="2" charset="0"/>
              </a:rPr>
              <a:t>	</a:t>
            </a:r>
            <a:r>
              <a:rPr lang="en-US" sz="2000" b="1" dirty="0">
                <a:latin typeface="Titillium Web" panose="00000500000000000000" pitchFamily="2" charset="0"/>
              </a:rPr>
              <a:t>fast-varying</a:t>
            </a:r>
            <a:r>
              <a:rPr lang="en-US" dirty="0">
                <a:latin typeface="Titillium Web" panose="00000500000000000000" pitchFamily="2" charset="0"/>
              </a:rPr>
              <a:t> contribution (from </a:t>
            </a:r>
            <a:r>
              <a:rPr lang="en-US" dirty="0" err="1">
                <a:latin typeface="Titillium Web" panose="00000500000000000000" pitchFamily="2" charset="0"/>
              </a:rPr>
              <a:t>perturbers</a:t>
            </a:r>
            <a:r>
              <a:rPr lang="en-US" dirty="0">
                <a:latin typeface="Titillium Web" panose="00000500000000000000" pitchFamily="2" charset="0"/>
              </a:rPr>
              <a:t>/</a:t>
            </a:r>
            <a:r>
              <a:rPr lang="en-US" dirty="0" err="1">
                <a:latin typeface="Titillium Web" panose="00000500000000000000" pitchFamily="2" charset="0"/>
              </a:rPr>
              <a:t>neighbours</a:t>
            </a:r>
            <a:r>
              <a:rPr lang="en-US" dirty="0">
                <a:latin typeface="Titillium Web" panose="00000500000000000000" pitchFamily="2" charset="0"/>
              </a:rPr>
              <a:t>)   + </a:t>
            </a:r>
            <a:br>
              <a:rPr lang="en-US" dirty="0">
                <a:latin typeface="Titillium Web" panose="00000500000000000000" pitchFamily="2" charset="0"/>
              </a:rPr>
            </a:br>
            <a:r>
              <a:rPr lang="en-US" dirty="0">
                <a:latin typeface="Titillium Web" panose="00000500000000000000" pitchFamily="2" charset="0"/>
              </a:rPr>
              <a:t>	</a:t>
            </a:r>
            <a:r>
              <a:rPr lang="en-US" sz="2000" b="1" dirty="0">
                <a:solidFill>
                  <a:srgbClr val="C00000"/>
                </a:solidFill>
                <a:latin typeface="Titillium Web" panose="00000500000000000000" pitchFamily="2" charset="0"/>
              </a:rPr>
              <a:t>slow-varying</a:t>
            </a:r>
            <a:r>
              <a:rPr lang="en-US" dirty="0">
                <a:latin typeface="Titillium Web" panose="00000500000000000000" pitchFamily="2" charset="0"/>
              </a:rPr>
              <a:t> contribution (from other stars)</a:t>
            </a:r>
          </a:p>
          <a:p>
            <a:endParaRPr lang="en-US" dirty="0">
              <a:latin typeface="Titillium Web" panose="00000500000000000000" pitchFamily="2" charset="0"/>
            </a:endParaRPr>
          </a:p>
          <a:p>
            <a:r>
              <a:rPr lang="en-US" u="sng" dirty="0">
                <a:latin typeface="Titillium Web" panose="00000500000000000000" pitchFamily="2" charset="0"/>
              </a:rPr>
              <a:t>Very fast-varying contribution</a:t>
            </a:r>
            <a:r>
              <a:rPr lang="en-US" dirty="0">
                <a:latin typeface="Titillium Web" panose="00000500000000000000" pitchFamily="2" charset="0"/>
              </a:rPr>
              <a:t>: dedicated high-accuracy algorithm for perturbed binary systems - (</a:t>
            </a:r>
            <a:r>
              <a:rPr lang="en-US" b="1" dirty="0">
                <a:solidFill>
                  <a:srgbClr val="0070C0"/>
                </a:solidFill>
                <a:latin typeface="Titillium Web" panose="00000500000000000000" pitchFamily="2" charset="0"/>
              </a:rPr>
              <a:t>regularization: time coordinate transformation</a:t>
            </a:r>
            <a:r>
              <a:rPr lang="en-US" dirty="0">
                <a:latin typeface="Titillium Web" panose="00000500000000000000" pitchFamily="2" charset="0"/>
              </a:rPr>
              <a:t>)</a:t>
            </a:r>
            <a:endParaRPr lang="en-GB" dirty="0">
              <a:latin typeface="Titillium Web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FA48ED-5B59-5F6C-19E9-27BD523C7FF2}"/>
                  </a:ext>
                </a:extLst>
              </p:cNvPr>
              <p:cNvSpPr txBox="1"/>
              <p:nvPr/>
            </p:nvSpPr>
            <p:spPr>
              <a:xfrm>
                <a:off x="3821027" y="5029304"/>
                <a:ext cx="810574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u="sng" dirty="0">
                    <a:latin typeface="Titillium Web" panose="00000500000000000000" pitchFamily="2" charset="0"/>
                  </a:rPr>
                  <a:t>ISTEDDAS</a:t>
                </a:r>
                <a:r>
                  <a:rPr lang="en-GB" dirty="0">
                    <a:latin typeface="Titillium Web" panose="00000500000000000000" pitchFamily="2" charset="0"/>
                  </a:rPr>
                  <a:t>: </a:t>
                </a:r>
                <a:r>
                  <a:rPr lang="en-GB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all binaries are evolved in parallel </a:t>
                </a:r>
                <a:r>
                  <a:rPr lang="en-GB" dirty="0">
                    <a:latin typeface="Titillium Web" panose="00000500000000000000" pitchFamily="2" charset="0"/>
                  </a:rPr>
                  <a:t>(complexity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binaries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GB" dirty="0">
                    <a:latin typeface="Titillium Web" panose="00000500000000000000" pitchFamily="2" charset="0"/>
                  </a:rPr>
                  <a:t>) while other GPU kernels evolve their centres of mass</a:t>
                </a:r>
                <a:br>
                  <a:rPr lang="en-GB" dirty="0">
                    <a:latin typeface="Titillium Web" panose="00000500000000000000" pitchFamily="2" charset="0"/>
                  </a:rPr>
                </a:br>
                <a:r>
                  <a:rPr lang="en-GB" dirty="0">
                    <a:latin typeface="Titillium Web" panose="00000500000000000000" pitchFamily="2" charset="0"/>
                  </a:rPr>
                  <a:t>	if binaries evolved on CPUs = </a:t>
                </a:r>
                <a:r>
                  <a:rPr lang="en-GB" b="1" u="sng" dirty="0">
                    <a:latin typeface="Titillium Web" panose="00000500000000000000" pitchFamily="2" charset="0"/>
                  </a:rPr>
                  <a:t>asynchronous</a:t>
                </a:r>
                <a:r>
                  <a:rPr lang="en-GB" dirty="0">
                    <a:latin typeface="Titillium Web" panose="00000500000000000000" pitchFamily="2" charset="0"/>
                  </a:rPr>
                  <a:t> execution with GPUs</a:t>
                </a:r>
              </a:p>
              <a:p>
                <a:r>
                  <a:rPr lang="en-GB" dirty="0">
                    <a:latin typeface="Titillium Web" panose="00000500000000000000" pitchFamily="2" charset="0"/>
                  </a:rPr>
                  <a:t>	if binaries evolved on GPUs = </a:t>
                </a:r>
                <a:r>
                  <a:rPr lang="en-GB" b="1" u="sng" dirty="0">
                    <a:latin typeface="Titillium Web" panose="00000500000000000000" pitchFamily="2" charset="0"/>
                  </a:rPr>
                  <a:t>serial execution </a:t>
                </a:r>
                <a:r>
                  <a:rPr lang="en-GB" dirty="0">
                    <a:latin typeface="Titillium Web" panose="00000500000000000000" pitchFamily="2" charset="0"/>
                  </a:rPr>
                  <a:t>(but it might be faster, depending on the number of binaries to evolve)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FA48ED-5B59-5F6C-19E9-27BD523C7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027" y="5029304"/>
                <a:ext cx="8105745" cy="1231106"/>
              </a:xfrm>
              <a:prstGeom prst="rect">
                <a:avLst/>
              </a:prstGeom>
              <a:blipFill>
                <a:blip r:embed="rId5"/>
                <a:stretch>
                  <a:fillRect l="-677" t="-1980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4E1D43-0D73-67A3-9C9B-CBE19F9FBCE8}"/>
              </a:ext>
            </a:extLst>
          </p:cNvPr>
          <p:cNvSpPr txBox="1"/>
          <p:nvPr/>
        </p:nvSpPr>
        <p:spPr>
          <a:xfrm>
            <a:off x="2378680" y="1550801"/>
            <a:ext cx="7116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tillium Web" panose="00000500000000000000" pitchFamily="2" charset="0"/>
              </a:rPr>
              <a:t>Neighbors scheme implemented on GPUs + BINARIES</a:t>
            </a:r>
            <a:endParaRPr lang="en-GB" sz="2400" dirty="0">
              <a:latin typeface="Titillium Web" panose="00000500000000000000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211B23-AC4F-C878-42D4-5FA681B61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14" y="2552245"/>
            <a:ext cx="3370101" cy="305646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E62C3A4-82E1-C154-36B3-356C4B13D331}"/>
              </a:ext>
            </a:extLst>
          </p:cNvPr>
          <p:cNvCxnSpPr>
            <a:cxnSpLocks/>
          </p:cNvCxnSpPr>
          <p:nvPr/>
        </p:nvCxnSpPr>
        <p:spPr>
          <a:xfrm flipV="1">
            <a:off x="2077476" y="3239471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F939FA83-5BDA-9342-F249-3854B41C7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359" y="2561020"/>
            <a:ext cx="1220600" cy="12206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D368FCFE-8A33-1F9B-C5C0-08896852F9E6}"/>
              </a:ext>
            </a:extLst>
          </p:cNvPr>
          <p:cNvSpPr/>
          <p:nvPr/>
        </p:nvSpPr>
        <p:spPr>
          <a:xfrm>
            <a:off x="2018364" y="4026689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7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7df92e4ca9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27df92e4ca9_0_1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0" name="Google Shape;160;g27df92e4ca9_0_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27df92e4ca9_0_1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7df92e4ca9_0_1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g27df92e4ca9_0_12"/>
          <p:cNvSpPr txBox="1"/>
          <p:nvPr/>
        </p:nvSpPr>
        <p:spPr>
          <a:xfrm>
            <a:off x="8129290" y="939328"/>
            <a:ext cx="328354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Issues and delays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FC62C9-C4CF-FA5C-DFDA-FF192A691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71" y="923975"/>
            <a:ext cx="6801158" cy="540176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F31566A-54B6-990E-3D67-C759E60B1A9A}"/>
              </a:ext>
            </a:extLst>
          </p:cNvPr>
          <p:cNvSpPr/>
          <p:nvPr/>
        </p:nvSpPr>
        <p:spPr>
          <a:xfrm>
            <a:off x="215071" y="5199797"/>
            <a:ext cx="6561042" cy="64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13EBA2C-1622-B942-1380-535FAE8C153D}"/>
              </a:ext>
            </a:extLst>
          </p:cNvPr>
          <p:cNvSpPr/>
          <p:nvPr/>
        </p:nvSpPr>
        <p:spPr>
          <a:xfrm>
            <a:off x="859809" y="2551131"/>
            <a:ext cx="580030" cy="750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867F85-5728-78F1-79C4-C61C0780991B}"/>
              </a:ext>
            </a:extLst>
          </p:cNvPr>
          <p:cNvSpPr txBox="1"/>
          <p:nvPr/>
        </p:nvSpPr>
        <p:spPr>
          <a:xfrm>
            <a:off x="6627007" y="1917097"/>
            <a:ext cx="53499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8BC"/>
                </a:solidFill>
                <a:latin typeface="Titillium Web"/>
              </a:rPr>
              <a:t>Using double precision everywhere in the main GPU kernel becomes the real bottleneck.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8BC"/>
              </a:solidFill>
              <a:latin typeface="Titillium We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8BC"/>
                </a:solidFill>
                <a:latin typeface="Titillium Web"/>
              </a:rPr>
              <a:t>The Hermite 6th order integrator is unstable if implemented with mixed precision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0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7df92e4ca9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27df92e4ca9_0_1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0" name="Google Shape;160;g27df92e4ca9_0_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27df92e4ca9_0_1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7df92e4ca9_0_1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g27df92e4ca9_0_12"/>
          <p:cNvSpPr txBox="1"/>
          <p:nvPr/>
        </p:nvSpPr>
        <p:spPr>
          <a:xfrm>
            <a:off x="8129290" y="939328"/>
            <a:ext cx="328354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Issues and delays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31566A-54B6-990E-3D67-C759E60B1A9A}"/>
              </a:ext>
            </a:extLst>
          </p:cNvPr>
          <p:cNvSpPr/>
          <p:nvPr/>
        </p:nvSpPr>
        <p:spPr>
          <a:xfrm>
            <a:off x="215071" y="5199797"/>
            <a:ext cx="6561042" cy="64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13EBA2C-1622-B942-1380-535FAE8C153D}"/>
              </a:ext>
            </a:extLst>
          </p:cNvPr>
          <p:cNvSpPr/>
          <p:nvPr/>
        </p:nvSpPr>
        <p:spPr>
          <a:xfrm>
            <a:off x="859809" y="2551131"/>
            <a:ext cx="580030" cy="750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867F85-5728-78F1-79C4-C61C0780991B}"/>
              </a:ext>
            </a:extLst>
          </p:cNvPr>
          <p:cNvSpPr txBox="1"/>
          <p:nvPr/>
        </p:nvSpPr>
        <p:spPr>
          <a:xfrm>
            <a:off x="8129290" y="2551131"/>
            <a:ext cx="310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7557A7E-F909-61B9-269A-8A75E1EDC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9" y="2137502"/>
            <a:ext cx="3370101" cy="3056467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B52DD835-6239-B60A-5527-2C5E7212C8DE}"/>
              </a:ext>
            </a:extLst>
          </p:cNvPr>
          <p:cNvCxnSpPr>
            <a:cxnSpLocks/>
          </p:cNvCxnSpPr>
          <p:nvPr/>
        </p:nvCxnSpPr>
        <p:spPr>
          <a:xfrm flipV="1">
            <a:off x="2603971" y="2855183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65B5973C-63BB-9891-0A8E-52ACF7536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854" y="2146277"/>
            <a:ext cx="1220600" cy="12206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07E95F71-50A9-A83E-2E89-F731C20395B6}"/>
              </a:ext>
            </a:extLst>
          </p:cNvPr>
          <p:cNvSpPr/>
          <p:nvPr/>
        </p:nvSpPr>
        <p:spPr>
          <a:xfrm>
            <a:off x="2544859" y="3611946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2BE643-7DD9-5E06-FF0F-FE7B2732A5AB}"/>
              </a:ext>
            </a:extLst>
          </p:cNvPr>
          <p:cNvSpPr txBox="1"/>
          <p:nvPr/>
        </p:nvSpPr>
        <p:spPr>
          <a:xfrm>
            <a:off x="6627007" y="1917097"/>
            <a:ext cx="53499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8BC"/>
                </a:solidFill>
                <a:latin typeface="Titillium Web"/>
              </a:rPr>
              <a:t>Using double precision everywhere in the main GPU kernel becomes the real bottleneck.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8BC"/>
              </a:solidFill>
              <a:latin typeface="Titillium We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8BC"/>
                </a:solidFill>
                <a:latin typeface="Titillium Web"/>
              </a:rPr>
              <a:t>The Hermite 6th order integrator is unstable if implemented with mixed precision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8BC"/>
              </a:solidFill>
              <a:latin typeface="Titillium We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8BC"/>
                </a:solidFill>
                <a:latin typeface="Titillium Web"/>
              </a:rPr>
              <a:t>The 2-level splitting on GPU helps significantly in terms of performance – but this does not help enough if the aim is to simulate large star clusters in a reasonable amount of time (e.g., globular clusters)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8BC"/>
              </a:solidFill>
              <a:latin typeface="Titillium We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8BC"/>
              </a:solidFill>
              <a:latin typeface="Titillium Web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02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7955719-308C-0972-5DF1-2AB3F499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85" y="2196873"/>
            <a:ext cx="4159698" cy="3648679"/>
          </a:xfrm>
          <a:prstGeom prst="rect">
            <a:avLst/>
          </a:prstGeom>
        </p:spPr>
      </p:pic>
      <p:pic>
        <p:nvPicPr>
          <p:cNvPr id="146" name="Google Shape;146;g27df92e4ca9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C5FD8C-8023-55FE-EDA6-5A5D48D3319E}"/>
              </a:ext>
            </a:extLst>
          </p:cNvPr>
          <p:cNvSpPr txBox="1"/>
          <p:nvPr/>
        </p:nvSpPr>
        <p:spPr>
          <a:xfrm>
            <a:off x="5388465" y="2165794"/>
            <a:ext cx="65473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		</a:t>
            </a:r>
            <a:r>
              <a:rPr lang="en-US" sz="2800" b="1" u="sng" dirty="0">
                <a:latin typeface="Titillium Web" panose="00000500000000000000" pitchFamily="2" charset="0"/>
              </a:rPr>
              <a:t>multi-level</a:t>
            </a:r>
            <a:r>
              <a:rPr lang="en-US" sz="2800" dirty="0">
                <a:latin typeface="Titillium Web" panose="00000500000000000000" pitchFamily="2" charset="0"/>
              </a:rPr>
              <a:t> splitting</a:t>
            </a:r>
            <a:br>
              <a:rPr lang="en-US" dirty="0">
                <a:latin typeface="Titillium Web" panose="00000500000000000000" pitchFamily="2" charset="0"/>
              </a:rPr>
            </a:br>
            <a:endParaRPr lang="en-US" dirty="0">
              <a:latin typeface="Titillium Web" panose="00000500000000000000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  <a:t>Total force</a:t>
            </a:r>
            <a:r>
              <a:rPr lang="en-US" b="1" dirty="0">
                <a:solidFill>
                  <a:srgbClr val="0070C0"/>
                </a:solidFill>
                <a:latin typeface="Titillium Web" panose="00000500000000000000" pitchFamily="2" charset="0"/>
              </a:rPr>
              <a:t> </a:t>
            </a:r>
            <a:r>
              <a:rPr lang="en-US" dirty="0">
                <a:latin typeface="Titillium Web" panose="00000500000000000000" pitchFamily="2" charset="0"/>
              </a:rPr>
              <a:t>on 1 star = several contribution from various levels (5+ - depending</a:t>
            </a:r>
            <a:br>
              <a:rPr lang="en-US" dirty="0">
                <a:latin typeface="Titillium Web" panose="00000500000000000000" pitchFamily="2" charset="0"/>
              </a:rPr>
            </a:br>
            <a:r>
              <a:rPr lang="en-US" dirty="0">
                <a:latin typeface="Titillium Web" panose="00000500000000000000" pitchFamily="2" charset="0"/>
              </a:rPr>
              <a:t>on the position of the star inside the cluster)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E62C3A4-82E1-C154-36B3-356C4B13D331}"/>
              </a:ext>
            </a:extLst>
          </p:cNvPr>
          <p:cNvCxnSpPr>
            <a:cxnSpLocks/>
          </p:cNvCxnSpPr>
          <p:nvPr/>
        </p:nvCxnSpPr>
        <p:spPr>
          <a:xfrm flipV="1">
            <a:off x="2077476" y="3239471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F939FA83-5BDA-9342-F249-3854B41C7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59" y="2561020"/>
            <a:ext cx="1220600" cy="12206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D368FCFE-8A33-1F9B-C5C0-08896852F9E6}"/>
              </a:ext>
            </a:extLst>
          </p:cNvPr>
          <p:cNvSpPr/>
          <p:nvPr/>
        </p:nvSpPr>
        <p:spPr>
          <a:xfrm>
            <a:off x="2018364" y="4026689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4A7024-D58B-1002-5A49-7684ADE45EDF}"/>
              </a:ext>
            </a:extLst>
          </p:cNvPr>
          <p:cNvSpPr txBox="1"/>
          <p:nvPr/>
        </p:nvSpPr>
        <p:spPr>
          <a:xfrm>
            <a:off x="5388464" y="3636845"/>
            <a:ext cx="65473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		</a:t>
            </a:r>
            <a:r>
              <a:rPr lang="en-US" sz="2800" b="1" u="sng" dirty="0">
                <a:latin typeface="Titillium Web" panose="00000500000000000000" pitchFamily="2" charset="0"/>
              </a:rPr>
              <a:t>integrator</a:t>
            </a:r>
            <a:r>
              <a:rPr lang="en-US" sz="2800" dirty="0">
                <a:latin typeface="Titillium Web" panose="00000500000000000000" pitchFamily="2" charset="0"/>
              </a:rPr>
              <a:t> splitting</a:t>
            </a:r>
            <a:br>
              <a:rPr lang="en-US" dirty="0">
                <a:latin typeface="Titillium Web" panose="00000500000000000000" pitchFamily="2" charset="0"/>
              </a:rPr>
            </a:br>
            <a:endParaRPr lang="en-US" dirty="0">
              <a:latin typeface="Titillium Web" panose="00000500000000000000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  <a:t>Integration method</a:t>
            </a:r>
            <a:b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</a:br>
            <a:endParaRPr lang="en-US" sz="2000" b="1" dirty="0">
              <a:solidFill>
                <a:srgbClr val="0070C0"/>
              </a:solidFill>
              <a:latin typeface="Titillium Web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arbitrary order and accuracy for tight few-body systems (e.g., binaries, triples, </a:t>
            </a:r>
            <a:r>
              <a:rPr lang="en-US" dirty="0" err="1">
                <a:latin typeface="Titillium Web" panose="00000500000000000000" pitchFamily="2" charset="0"/>
              </a:rPr>
              <a:t>etc</a:t>
            </a:r>
            <a:r>
              <a:rPr lang="en-US" dirty="0">
                <a:latin typeface="Titillium Web" panose="00000500000000000000" pitchFamily="2" charset="0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6</a:t>
            </a:r>
            <a:r>
              <a:rPr lang="en-US" baseline="30000" dirty="0">
                <a:latin typeface="Titillium Web" panose="00000500000000000000" pitchFamily="2" charset="0"/>
              </a:rPr>
              <a:t>th</a:t>
            </a:r>
            <a:r>
              <a:rPr lang="en-US" dirty="0">
                <a:latin typeface="Titillium Web" panose="00000500000000000000" pitchFamily="2" charset="0"/>
              </a:rPr>
              <a:t> order Hermite for </a:t>
            </a:r>
            <a:r>
              <a:rPr lang="en-US" b="1" dirty="0">
                <a:solidFill>
                  <a:schemeClr val="tx1"/>
                </a:solidFill>
                <a:latin typeface="Titillium Web" panose="00000500000000000000" pitchFamily="2" charset="0"/>
              </a:rPr>
              <a:t>neighbor particles</a:t>
            </a:r>
            <a:r>
              <a:rPr lang="en-US" dirty="0">
                <a:latin typeface="Titillium Web" panose="00000500000000000000" pitchFamily="2" charset="0"/>
              </a:rPr>
              <a:t> – </a:t>
            </a:r>
            <a:r>
              <a:rPr lang="en-US" b="1" dirty="0">
                <a:solidFill>
                  <a:schemeClr val="tx1"/>
                </a:solidFill>
                <a:latin typeface="Titillium Web" panose="00000500000000000000" pitchFamily="2" charset="0"/>
              </a:rPr>
              <a:t>full double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4</a:t>
            </a:r>
            <a:r>
              <a:rPr lang="en-US" baseline="30000" dirty="0">
                <a:latin typeface="Titillium Web" panose="00000500000000000000" pitchFamily="2" charset="0"/>
              </a:rPr>
              <a:t>th</a:t>
            </a:r>
            <a:r>
              <a:rPr lang="en-US" dirty="0">
                <a:latin typeface="Titillium Web" panose="00000500000000000000" pitchFamily="2" charset="0"/>
              </a:rPr>
              <a:t> order for </a:t>
            </a:r>
            <a:r>
              <a:rPr lang="en-US" b="1" dirty="0">
                <a:solidFill>
                  <a:srgbClr val="00B050"/>
                </a:solidFill>
                <a:latin typeface="Titillium Web" panose="00000500000000000000" pitchFamily="2" charset="0"/>
              </a:rPr>
              <a:t>I-level particles – mixed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2nd order for </a:t>
            </a:r>
            <a:r>
              <a:rPr lang="en-US" b="1" dirty="0">
                <a:solidFill>
                  <a:srgbClr val="C00000"/>
                </a:solidFill>
                <a:latin typeface="Titillium Web" panose="00000500000000000000" pitchFamily="2" charset="0"/>
              </a:rPr>
              <a:t>other</a:t>
            </a:r>
            <a:r>
              <a:rPr lang="en-US" b="1" dirty="0">
                <a:solidFill>
                  <a:srgbClr val="00B050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Titillium Web" panose="00000500000000000000" pitchFamily="2" charset="0"/>
              </a:rPr>
              <a:t>particles – mixed precision</a:t>
            </a:r>
            <a:endParaRPr lang="en-US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22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948</Words>
  <Application>Microsoft Office PowerPoint</Application>
  <PresentationFormat>Widescreen</PresentationFormat>
  <Paragraphs>104</Paragraphs>
  <Slides>10</Slides>
  <Notes>10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Inter Light</vt:lpstr>
      <vt:lpstr>Calibri</vt:lpstr>
      <vt:lpstr>Titillium Web</vt:lpstr>
      <vt:lpstr>Wingdings</vt:lpstr>
      <vt:lpstr>Cambria Math</vt:lpstr>
      <vt:lpstr>Ubuntu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Mario Spera</cp:lastModifiedBy>
  <cp:revision>22</cp:revision>
  <dcterms:created xsi:type="dcterms:W3CDTF">2022-07-26T13:28:46Z</dcterms:created>
  <dcterms:modified xsi:type="dcterms:W3CDTF">2024-06-12T07:46:40Z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