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0;p4" descr="Google Shape;10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2349"/>
            <a:ext cx="12192000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oogle Shape;11;p4" descr="Google Shape;11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5842"/>
            <a:ext cx="12192000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oogle Shape;18;p5" descr="Google Shape;18;p5"/>
          <p:cNvPicPr>
            <a:picLocks noChangeAspect="1"/>
          </p:cNvPicPr>
          <p:nvPr/>
        </p:nvPicPr>
        <p:blipFill>
          <a:blip r:embed="rId4">
            <a:extLst/>
          </a:blip>
          <a:srcRect l="0" t="0" r="0" b="9003"/>
          <a:stretch>
            <a:fillRect/>
          </a:stretch>
        </p:blipFill>
        <p:spPr>
          <a:xfrm>
            <a:off x="0" y="1310759"/>
            <a:ext cx="12202759" cy="503867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/>
          <p:nvPr>
            <p:ph type="title"/>
          </p:nvPr>
        </p:nvSpPr>
        <p:spPr>
          <a:xfrm>
            <a:off x="838200" y="1335636"/>
            <a:ext cx="3795446" cy="241443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838200" y="3879436"/>
            <a:ext cx="3795446" cy="1655763"/>
          </a:xfrm>
          <a:prstGeom prst="rect">
            <a:avLst/>
          </a:prstGeom>
        </p:spPr>
        <p:txBody>
          <a:bodyPr/>
          <a:lstStyle>
            <a:lvl1pPr marL="406400" indent="-355600">
              <a:buClrTx/>
              <a:buSzTx/>
              <a:buFontTx/>
              <a:buNone/>
              <a:defRPr sz="2400"/>
            </a:lvl1pPr>
            <a:lvl2pPr marL="406400" indent="127000">
              <a:buClrTx/>
              <a:buSzTx/>
              <a:buFontTx/>
              <a:buNone/>
              <a:defRPr sz="2400"/>
            </a:lvl2pPr>
            <a:lvl3pPr marL="406400" indent="609600">
              <a:buClrTx/>
              <a:buSzTx/>
              <a:buFontTx/>
              <a:buNone/>
              <a:defRPr sz="2400"/>
            </a:lvl3pPr>
            <a:lvl4pPr marL="406400" indent="1079500">
              <a:buClrTx/>
              <a:buSzTx/>
              <a:buFontTx/>
              <a:buNone/>
              <a:defRPr sz="2400"/>
            </a:lvl4pPr>
            <a:lvl5pPr marL="406400" indent="1549400"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Google Shape;24;p5"/>
          <p:cNvSpPr/>
          <p:nvPr>
            <p:ph type="pic" sz="half" idx="21"/>
          </p:nvPr>
        </p:nvSpPr>
        <p:spPr>
          <a:xfrm>
            <a:off x="5188448" y="2106202"/>
            <a:ext cx="5712432" cy="37548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grpSp>
        <p:nvGrpSpPr>
          <p:cNvPr id="22" name="Google Shape;25;p5"/>
          <p:cNvGrpSpPr/>
          <p:nvPr/>
        </p:nvGrpSpPr>
        <p:grpSpPr>
          <a:xfrm>
            <a:off x="9821594" y="195172"/>
            <a:ext cx="1870076" cy="730251"/>
            <a:chOff x="0" y="0"/>
            <a:chExt cx="1870075" cy="730250"/>
          </a:xfrm>
        </p:grpSpPr>
        <p:sp>
          <p:nvSpPr>
            <p:cNvPr id="20" name="Rectangle"/>
            <p:cNvSpPr/>
            <p:nvPr/>
          </p:nvSpPr>
          <p:spPr>
            <a:xfrm>
              <a:off x="0" y="0"/>
              <a:ext cx="1870075" cy="730250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</a:p>
          </p:txBody>
        </p:sp>
        <p:sp>
          <p:nvSpPr>
            <p:cNvPr id="21" name="Logo ente beneficiario"/>
            <p:cNvSpPr txBox="1"/>
            <p:nvPr/>
          </p:nvSpPr>
          <p:spPr>
            <a:xfrm>
              <a:off x="50487" y="105246"/>
              <a:ext cx="1769101" cy="519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lnSpc>
                  <a:spcPct val="90000"/>
                </a:lnSpc>
                <a:defRPr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Logo ente beneficiario</a:t>
              </a:r>
            </a:p>
          </p:txBody>
        </p:sp>
      </p:grpSp>
      <p:sp>
        <p:nvSpPr>
          <p:cNvPr id="23" name="Google Shape;26;p5"/>
          <p:cNvSpPr txBox="1"/>
          <p:nvPr>
            <p:ph type="body" sz="quarter" idx="22"/>
          </p:nvPr>
        </p:nvSpPr>
        <p:spPr>
          <a:xfrm>
            <a:off x="838200" y="5681662"/>
            <a:ext cx="3795444" cy="482601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  <a:defRPr sz="1800"/>
            </a:pP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87;p14"/>
          <p:cNvSpPr/>
          <p:nvPr>
            <p:ph type="pic" sz="half" idx="21"/>
          </p:nvPr>
        </p:nvSpPr>
        <p:spPr>
          <a:xfrm>
            <a:off x="5183187" y="1335636"/>
            <a:ext cx="6172201" cy="48413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7" name="Body Level One…"/>
          <p:cNvSpPr txBox="1"/>
          <p:nvPr>
            <p:ph type="body" sz="quarter" idx="1"/>
          </p:nvPr>
        </p:nvSpPr>
        <p:spPr>
          <a:xfrm>
            <a:off x="839787" y="2496618"/>
            <a:ext cx="3932239" cy="3680345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Title Text"/>
          <p:cNvSpPr txBox="1"/>
          <p:nvPr>
            <p:ph type="title"/>
          </p:nvPr>
        </p:nvSpPr>
        <p:spPr>
          <a:xfrm>
            <a:off x="838200" y="1335636"/>
            <a:ext cx="3932238" cy="78011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idx="1"/>
          </p:nvPr>
        </p:nvSpPr>
        <p:spPr>
          <a:xfrm rot="5400000">
            <a:off x="4153086" y="-1023751"/>
            <a:ext cx="3885827" cy="10515601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  <a:lvl5pPr marL="2543175" indent="-60007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 rot="5400000">
            <a:off x="7618686" y="2441849"/>
            <a:ext cx="4841329" cy="26289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 rot="5400000">
            <a:off x="2284687" y="-110851"/>
            <a:ext cx="4841328" cy="7734301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  <a:lvl5pPr marL="2543175" indent="-60007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10;p4" descr="Google Shape;10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2349"/>
            <a:ext cx="12192000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Google Shape;11;p4" descr="Google Shape;11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5842"/>
            <a:ext cx="12192000" cy="12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idx="1"/>
          </p:nvPr>
        </p:nvSpPr>
        <p:spPr>
          <a:xfrm>
            <a:off x="838200" y="2291137"/>
            <a:ext cx="10515600" cy="3885827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  <a:lvl5pPr marL="2543175" indent="-60007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37" name="Google Shape;33;p6"/>
          <p:cNvGrpSpPr/>
          <p:nvPr/>
        </p:nvGrpSpPr>
        <p:grpSpPr>
          <a:xfrm>
            <a:off x="9821594" y="195172"/>
            <a:ext cx="1870076" cy="730251"/>
            <a:chOff x="0" y="0"/>
            <a:chExt cx="1870075" cy="730250"/>
          </a:xfrm>
        </p:grpSpPr>
        <p:sp>
          <p:nvSpPr>
            <p:cNvPr id="35" name="Rectangle"/>
            <p:cNvSpPr/>
            <p:nvPr/>
          </p:nvSpPr>
          <p:spPr>
            <a:xfrm>
              <a:off x="0" y="0"/>
              <a:ext cx="1870075" cy="730250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</a:p>
          </p:txBody>
        </p:sp>
        <p:sp>
          <p:nvSpPr>
            <p:cNvPr id="36" name="Logo ente beneficiario"/>
            <p:cNvSpPr txBox="1"/>
            <p:nvPr/>
          </p:nvSpPr>
          <p:spPr>
            <a:xfrm>
              <a:off x="50487" y="105246"/>
              <a:ext cx="1769101" cy="519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lnSpc>
                  <a:spcPct val="90000"/>
                </a:lnSpc>
                <a:defRPr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Logo ente beneficiario</a:t>
              </a:r>
            </a:p>
          </p:txBody>
        </p:sp>
      </p:grp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10;p4" descr="Google Shape;10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2349"/>
            <a:ext cx="12192000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Google Shape;11;p4" descr="Google Shape;11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5842"/>
            <a:ext cx="12192000" cy="12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Title Text"/>
          <p:cNvSpPr txBox="1"/>
          <p:nvPr>
            <p:ph type="title"/>
          </p:nvPr>
        </p:nvSpPr>
        <p:spPr>
          <a:xfrm>
            <a:off x="838200" y="1335635"/>
            <a:ext cx="10515600" cy="54453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xfrm>
            <a:off x="838200" y="2496618"/>
            <a:ext cx="10515600" cy="3680345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  <a:lvl5pPr marL="2543175" indent="-60007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Google Shape;40;p7"/>
          <p:cNvSpPr txBox="1"/>
          <p:nvPr>
            <p:ph type="body" sz="quarter" idx="21"/>
          </p:nvPr>
        </p:nvSpPr>
        <p:spPr>
          <a:xfrm>
            <a:off x="838200" y="1931597"/>
            <a:ext cx="10515600" cy="452008"/>
          </a:xfrm>
          <a:prstGeom prst="rect">
            <a:avLst/>
          </a:prstGeom>
        </p:spPr>
        <p:txBody>
          <a:bodyPr/>
          <a:lstStyle/>
          <a:p>
            <a:pPr indent="-381000">
              <a:buClr>
                <a:srgbClr val="B27F47"/>
              </a:buClr>
              <a:buSzPts val="2400"/>
              <a:defRPr b="1" sz="2400">
                <a:solidFill>
                  <a:srgbClr val="B27F47"/>
                </a:solidFill>
              </a:defRPr>
            </a:pPr>
          </a:p>
        </p:txBody>
      </p:sp>
      <p:grpSp>
        <p:nvGrpSpPr>
          <p:cNvPr id="52" name="Google Shape;41;p7"/>
          <p:cNvGrpSpPr/>
          <p:nvPr/>
        </p:nvGrpSpPr>
        <p:grpSpPr>
          <a:xfrm>
            <a:off x="9821594" y="195172"/>
            <a:ext cx="1870076" cy="730251"/>
            <a:chOff x="0" y="0"/>
            <a:chExt cx="1870075" cy="730250"/>
          </a:xfrm>
        </p:grpSpPr>
        <p:sp>
          <p:nvSpPr>
            <p:cNvPr id="50" name="Rectangle"/>
            <p:cNvSpPr/>
            <p:nvPr/>
          </p:nvSpPr>
          <p:spPr>
            <a:xfrm>
              <a:off x="0" y="0"/>
              <a:ext cx="1870075" cy="730250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</a:p>
          </p:txBody>
        </p:sp>
        <p:sp>
          <p:nvSpPr>
            <p:cNvPr id="51" name="Logo ente beneficiario"/>
            <p:cNvSpPr txBox="1"/>
            <p:nvPr/>
          </p:nvSpPr>
          <p:spPr>
            <a:xfrm>
              <a:off x="50487" y="105246"/>
              <a:ext cx="1769101" cy="519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lnSpc>
                  <a:spcPct val="90000"/>
                </a:lnSpc>
                <a:defRPr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Logo ente beneficiario</a:t>
              </a:r>
            </a:p>
          </p:txBody>
        </p:sp>
      </p:grp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xfrm>
            <a:off x="838200" y="1335636"/>
            <a:ext cx="4925603" cy="241443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sz="quarter" idx="1"/>
          </p:nvPr>
        </p:nvSpPr>
        <p:spPr>
          <a:xfrm>
            <a:off x="838200" y="3879436"/>
            <a:ext cx="4925603" cy="1655763"/>
          </a:xfrm>
          <a:prstGeom prst="rect">
            <a:avLst/>
          </a:prstGeom>
        </p:spPr>
        <p:txBody>
          <a:bodyPr/>
          <a:lstStyle>
            <a:lvl1pPr marL="406400" indent="-355600">
              <a:buClrTx/>
              <a:buSzTx/>
              <a:buFontTx/>
              <a:buNone/>
              <a:defRPr sz="2400"/>
            </a:lvl1pPr>
            <a:lvl2pPr marL="406400" indent="127000">
              <a:buClrTx/>
              <a:buSzTx/>
              <a:buFontTx/>
              <a:buNone/>
              <a:defRPr sz="2400"/>
            </a:lvl2pPr>
            <a:lvl3pPr marL="406400" indent="609600">
              <a:buClrTx/>
              <a:buSzTx/>
              <a:buFontTx/>
              <a:buNone/>
              <a:defRPr sz="2400"/>
            </a:lvl3pPr>
            <a:lvl4pPr marL="406400" indent="1079500">
              <a:buClrTx/>
              <a:buSzTx/>
              <a:buFontTx/>
              <a:buNone/>
              <a:defRPr sz="2400"/>
            </a:lvl4pPr>
            <a:lvl5pPr marL="406400" indent="1549400"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Google Shape;48;p8"/>
          <p:cNvSpPr/>
          <p:nvPr>
            <p:ph type="pic" sz="half" idx="21"/>
          </p:nvPr>
        </p:nvSpPr>
        <p:spPr>
          <a:xfrm>
            <a:off x="6096000" y="1335636"/>
            <a:ext cx="5257800" cy="45254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sz="half" idx="1"/>
          </p:nvPr>
        </p:nvSpPr>
        <p:spPr>
          <a:xfrm>
            <a:off x="838200" y="2496618"/>
            <a:ext cx="5181600" cy="3680345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  <a:lvl5pPr marL="2543175" indent="-60007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Google Shape;53;p9"/>
          <p:cNvSpPr txBox="1"/>
          <p:nvPr>
            <p:ph type="body" sz="half" idx="21"/>
          </p:nvPr>
        </p:nvSpPr>
        <p:spPr>
          <a:xfrm>
            <a:off x="6172200" y="2496618"/>
            <a:ext cx="5181600" cy="3680345"/>
          </a:xfrm>
          <a:prstGeom prst="rect">
            <a:avLst/>
          </a:prstGeom>
        </p:spPr>
        <p:txBody>
          <a:bodyPr/>
          <a:lstStyle/>
          <a:p>
            <a:pPr indent="-342900"/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838200" y="1931597"/>
            <a:ext cx="10515600" cy="452008"/>
          </a:xfrm>
          <a:prstGeom prst="rect">
            <a:avLst/>
          </a:prstGeom>
        </p:spPr>
        <p:txBody>
          <a:bodyPr/>
          <a:lstStyle>
            <a:lvl1pPr indent="-381000">
              <a:buClr>
                <a:srgbClr val="B27F47"/>
              </a:buClr>
              <a:buSzPts val="2400"/>
              <a:defRPr b="1" sz="2400">
                <a:solidFill>
                  <a:srgbClr val="B27F47"/>
                </a:solidFill>
              </a:defRPr>
            </a:lvl1pPr>
            <a:lvl2pPr marL="914400" indent="-342900">
              <a:buClr>
                <a:srgbClr val="B27F47"/>
              </a:buClr>
              <a:buSzPts val="2400"/>
              <a:defRPr b="1" sz="2400">
                <a:solidFill>
                  <a:srgbClr val="B27F47"/>
                </a:solidFill>
              </a:defRPr>
            </a:lvl2pPr>
            <a:lvl3pPr marL="1440180" indent="-411480">
              <a:buClr>
                <a:srgbClr val="B27F47"/>
              </a:buClr>
              <a:buSzPts val="2400"/>
              <a:defRPr b="1" sz="2400">
                <a:solidFill>
                  <a:srgbClr val="B27F47"/>
                </a:solidFill>
              </a:defRPr>
            </a:lvl3pPr>
            <a:lvl4pPr marL="1943100" indent="-457200">
              <a:buClr>
                <a:srgbClr val="B27F47"/>
              </a:buClr>
              <a:buSzPts val="2400"/>
              <a:defRPr b="1" sz="2400">
                <a:solidFill>
                  <a:srgbClr val="B27F47"/>
                </a:solidFill>
              </a:defRPr>
            </a:lvl4pPr>
            <a:lvl5pPr marL="2457450" indent="-514350">
              <a:buClr>
                <a:srgbClr val="B27F47"/>
              </a:buClr>
              <a:buSzPts val="2400"/>
              <a:defRPr b="1" sz="2400">
                <a:solidFill>
                  <a:srgbClr val="B27F4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Google Shape;64;p10"/>
          <p:cNvSpPr txBox="1"/>
          <p:nvPr>
            <p:ph type="body" sz="half" idx="21"/>
          </p:nvPr>
        </p:nvSpPr>
        <p:spPr>
          <a:xfrm>
            <a:off x="838200" y="2496618"/>
            <a:ext cx="5181600" cy="3680345"/>
          </a:xfrm>
          <a:prstGeom prst="rect">
            <a:avLst/>
          </a:prstGeom>
        </p:spPr>
        <p:txBody>
          <a:bodyPr/>
          <a:lstStyle/>
          <a:p>
            <a:pPr indent="-342900"/>
          </a:p>
        </p:txBody>
      </p:sp>
      <p:sp>
        <p:nvSpPr>
          <p:cNvPr id="83" name="Google Shape;65;p10"/>
          <p:cNvSpPr txBox="1"/>
          <p:nvPr>
            <p:ph type="body" sz="half" idx="22"/>
          </p:nvPr>
        </p:nvSpPr>
        <p:spPr>
          <a:xfrm>
            <a:off x="6172200" y="2496618"/>
            <a:ext cx="5181600" cy="3680345"/>
          </a:xfrm>
          <a:prstGeom prst="rect">
            <a:avLst/>
          </a:prstGeom>
        </p:spPr>
        <p:txBody>
          <a:bodyPr/>
          <a:lstStyle/>
          <a:p>
            <a:pPr indent="-342900"/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/>
          </p:nvPr>
        </p:nvSpPr>
        <p:spPr>
          <a:xfrm>
            <a:off x="5183187" y="1335636"/>
            <a:ext cx="6172201" cy="4841327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Google Shape;80;p13"/>
          <p:cNvSpPr txBox="1"/>
          <p:nvPr>
            <p:ph type="body" sz="quarter" idx="21"/>
          </p:nvPr>
        </p:nvSpPr>
        <p:spPr>
          <a:xfrm>
            <a:off x="839787" y="2496618"/>
            <a:ext cx="3932239" cy="3680345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  <a:defRPr sz="1600"/>
            </a:pPr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xfrm>
            <a:off x="838200" y="1335636"/>
            <a:ext cx="3932238" cy="78011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4" descr="Google Shape;10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2349"/>
            <a:ext cx="12192000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11;p4" descr="Google Shape;11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5842"/>
            <a:ext cx="12192000" cy="12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838200" y="1335636"/>
            <a:ext cx="10515600" cy="780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Google Shape;72;p11"/>
          <p:cNvSpPr txBox="1"/>
          <p:nvPr/>
        </p:nvSpPr>
        <p:spPr>
          <a:xfrm>
            <a:off x="9867319" y="317214"/>
            <a:ext cx="1778626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ctr">
              <a:lnSpc>
                <a:spcPct val="90000"/>
              </a:lnSpc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Logo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5945066" y="6468308"/>
            <a:ext cx="301868" cy="28878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rgbClr val="B27F47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rgbClr val="B27F47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rgbClr val="B27F47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rgbClr val="B27F47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rgbClr val="B27F47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rgbClr val="B27F47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rgbClr val="B27F47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rgbClr val="B27F47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rgbClr val="B27F47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9779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513839" marR="0" indent="-4978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533650" marR="0" indent="-5778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12;p1"/>
          <p:cNvSpPr txBox="1"/>
          <p:nvPr>
            <p:ph type="ctrTitle"/>
          </p:nvPr>
        </p:nvSpPr>
        <p:spPr>
          <a:xfrm>
            <a:off x="838199" y="1335636"/>
            <a:ext cx="3795447" cy="241443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WP6 – Task 2 Il contributo italiano in CHORD</a:t>
            </a:r>
          </a:p>
        </p:txBody>
      </p:sp>
      <p:sp>
        <p:nvSpPr>
          <p:cNvPr id="147" name="Google Shape;113;p1"/>
          <p:cNvSpPr txBox="1"/>
          <p:nvPr>
            <p:ph type="subTitle" sz="quarter" idx="1"/>
          </p:nvPr>
        </p:nvSpPr>
        <p:spPr>
          <a:xfrm>
            <a:off x="838199" y="3879436"/>
            <a:ext cx="3795447" cy="165576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</a:pPr>
            <a:endParaRPr sz="1200"/>
          </a:p>
          <a:p>
            <a:pPr marL="0" indent="0">
              <a:defRPr b="1" sz="3600">
                <a:solidFill>
                  <a:srgbClr val="5B6D85"/>
                </a:solidFill>
              </a:defRPr>
            </a:pPr>
            <a:r>
              <a:t>Review Meeting</a:t>
            </a:r>
          </a:p>
          <a:p>
            <a:pPr marL="0" indent="0">
              <a:defRPr b="1" sz="1400">
                <a:solidFill>
                  <a:srgbClr val="7196BE"/>
                </a:solidFill>
              </a:defRPr>
            </a:pPr>
            <a:r>
              <a:t>Giovedì 12 Settembre - Venerdì 13 Settembre</a:t>
            </a:r>
          </a:p>
        </p:txBody>
      </p:sp>
      <p:pic>
        <p:nvPicPr>
          <p:cNvPr id="148" name="Google Shape;114;p1" descr="Google Shape;114;p1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421" r="0" b="0"/>
          <a:stretch>
            <a:fillRect/>
          </a:stretch>
        </p:blipFill>
        <p:spPr>
          <a:xfrm>
            <a:off x="6096000" y="1671003"/>
            <a:ext cx="4225900" cy="4247519"/>
          </a:xfrm>
          <a:prstGeom prst="rect">
            <a:avLst/>
          </a:prstGeom>
        </p:spPr>
      </p:pic>
      <p:sp>
        <p:nvSpPr>
          <p:cNvPr id="149" name="Google Shape;115;p1"/>
          <p:cNvSpPr/>
          <p:nvPr/>
        </p:nvSpPr>
        <p:spPr>
          <a:xfrm>
            <a:off x="9722498" y="186611"/>
            <a:ext cx="2043404" cy="748427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50" name="Google Shape;116;p1" descr="Google Shape;116;p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18397" y="186611"/>
            <a:ext cx="1651603" cy="77812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Google Shape;117;p1"/>
          <p:cNvSpPr txBox="1"/>
          <p:nvPr>
            <p:ph type="body" idx="22"/>
          </p:nvPr>
        </p:nvSpPr>
        <p:spPr>
          <a:xfrm>
            <a:off x="838200" y="5535198"/>
            <a:ext cx="3795444" cy="629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b="1" i="1" sz="1400">
                <a:solidFill>
                  <a:srgbClr val="2A65AF"/>
                </a:solidFill>
              </a:defRPr>
            </a:pPr>
            <a:r>
              <a:t>Radiotelescopi di Medicina</a:t>
            </a:r>
          </a:p>
          <a:p>
            <a:pPr marL="0" indent="0">
              <a:buClrTx/>
              <a:buSzTx/>
              <a:buFontTx/>
              <a:buNone/>
              <a:defRPr b="1" i="1" sz="1400">
                <a:solidFill>
                  <a:srgbClr val="2A65AF"/>
                </a:solidFill>
              </a:defRPr>
            </a:pPr>
            <a:r>
              <a:t>IRA - Bologna</a:t>
            </a:r>
          </a:p>
        </p:txBody>
      </p:sp>
      <p:sp>
        <p:nvSpPr>
          <p:cNvPr id="152" name="Google Shape;118;p1"/>
          <p:cNvSpPr txBox="1"/>
          <p:nvPr/>
        </p:nvSpPr>
        <p:spPr>
          <a:xfrm>
            <a:off x="2363375" y="6093700"/>
            <a:ext cx="7465251" cy="97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>
              <a:lnSpc>
                <a:spcPct val="90000"/>
              </a:lnSpc>
            </a:pPr>
            <a:endParaRPr sz="1200"/>
          </a:p>
          <a:p>
            <a:pPr algn="ctr">
              <a:lnSpc>
                <a:spcPct val="90000"/>
              </a:lnSpc>
              <a:spcBef>
                <a:spcPts val="1000"/>
              </a:spcBef>
              <a:defRPr b="1" sz="2800">
                <a:solidFill>
                  <a:srgbClr val="FFFFFF"/>
                </a:solidFill>
              </a:defRPr>
            </a:pPr>
            <a:r>
              <a:t>Maura Pilia on behalf of Andrea Possenti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17;g2fe2c97179a_0_39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22" name="Google Shape;218;g2fe2c97179a_0_39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23" name="Google Shape;219;g2fe2c97179a_0_39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24" name="Google Shape;220;g2fe2c97179a_0_39" descr="Google Shape;220;g2fe2c97179a_0_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21;g2fe2c97179a_0_39" descr="Google Shape;221;g2fe2c97179a_0_39"/>
          <p:cNvPicPr>
            <a:picLocks noChangeAspect="1"/>
          </p:cNvPicPr>
          <p:nvPr/>
        </p:nvPicPr>
        <p:blipFill>
          <a:blip r:embed="rId3">
            <a:extLst/>
          </a:blip>
          <a:srcRect l="0" t="0" r="0" b="9469"/>
          <a:stretch>
            <a:fillRect/>
          </a:stretch>
        </p:blipFill>
        <p:spPr>
          <a:xfrm>
            <a:off x="1204924" y="1254949"/>
            <a:ext cx="9782152" cy="4981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22;g2fe2c97179a_0_39" descr="Google Shape;222;g2fe2c97179a_0_39"/>
          <p:cNvPicPr>
            <a:picLocks noChangeAspect="1"/>
          </p:cNvPicPr>
          <p:nvPr/>
        </p:nvPicPr>
        <p:blipFill>
          <a:blip r:embed="rId4">
            <a:extLst/>
          </a:blip>
          <a:srcRect l="0" t="0" r="0" b="11971"/>
          <a:stretch>
            <a:fillRect/>
          </a:stretch>
        </p:blipFill>
        <p:spPr>
          <a:xfrm>
            <a:off x="1204924" y="1324003"/>
            <a:ext cx="9782152" cy="4843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7;g2fe2c97179a_0_49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29" name="Google Shape;228;g2fe2c97179a_0_49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30" name="Google Shape;229;g2fe2c97179a_0_49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31" name="Google Shape;230;g2fe2c97179a_0_49" descr="Google Shape;230;g2fe2c97179a_0_4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Google Shape;231;g2fe2c97179a_0_49" descr="Google Shape;231;g2fe2c97179a_0_49"/>
          <p:cNvPicPr>
            <a:picLocks noChangeAspect="1"/>
          </p:cNvPicPr>
          <p:nvPr/>
        </p:nvPicPr>
        <p:blipFill>
          <a:blip r:embed="rId3">
            <a:extLst/>
          </a:blip>
          <a:srcRect l="0" t="0" r="0" b="9469"/>
          <a:stretch>
            <a:fillRect/>
          </a:stretch>
        </p:blipFill>
        <p:spPr>
          <a:xfrm>
            <a:off x="1204924" y="1254949"/>
            <a:ext cx="9782152" cy="4981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Google Shape;232;g2fe2c97179a_0_49" descr="Google Shape;232;g2fe2c97179a_0_49"/>
          <p:cNvPicPr>
            <a:picLocks noChangeAspect="1"/>
          </p:cNvPicPr>
          <p:nvPr/>
        </p:nvPicPr>
        <p:blipFill>
          <a:blip r:embed="rId4">
            <a:extLst/>
          </a:blip>
          <a:srcRect l="0" t="0" r="0" b="12960"/>
          <a:stretch>
            <a:fillRect/>
          </a:stretch>
        </p:blipFill>
        <p:spPr>
          <a:xfrm>
            <a:off x="1008362" y="1233500"/>
            <a:ext cx="10175273" cy="4981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7;g2fe2c97179a_0_59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36" name="Google Shape;238;g2fe2c97179a_0_59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37" name="Google Shape;239;g2fe2c97179a_0_59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38" name="Google Shape;240;g2fe2c97179a_0_59" descr="Google Shape;240;g2fe2c97179a_0_5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Google Shape;241;g2fe2c97179a_0_59" descr="Google Shape;241;g2fe2c97179a_0_59"/>
          <p:cNvPicPr>
            <a:picLocks noChangeAspect="1"/>
          </p:cNvPicPr>
          <p:nvPr/>
        </p:nvPicPr>
        <p:blipFill>
          <a:blip r:embed="rId3">
            <a:extLst/>
          </a:blip>
          <a:srcRect l="0" t="0" r="0" b="9469"/>
          <a:stretch>
            <a:fillRect/>
          </a:stretch>
        </p:blipFill>
        <p:spPr>
          <a:xfrm>
            <a:off x="1204924" y="1254949"/>
            <a:ext cx="9782152" cy="4981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oogle Shape;242;g2fe2c97179a_0_59" descr="Google Shape;242;g2fe2c97179a_0_59"/>
          <p:cNvPicPr>
            <a:picLocks noChangeAspect="1"/>
          </p:cNvPicPr>
          <p:nvPr/>
        </p:nvPicPr>
        <p:blipFill>
          <a:blip r:embed="rId4">
            <a:extLst/>
          </a:blip>
          <a:srcRect l="0" t="0" r="0" b="11551"/>
          <a:stretch>
            <a:fillRect/>
          </a:stretch>
        </p:blipFill>
        <p:spPr>
          <a:xfrm>
            <a:off x="1089514" y="1254950"/>
            <a:ext cx="10012974" cy="4981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7;g2fe2c97179a_0_69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43" name="Google Shape;248;g2fe2c97179a_0_69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44" name="Google Shape;249;g2fe2c97179a_0_69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45" name="Google Shape;250;g2fe2c97179a_0_69" descr="Google Shape;250;g2fe2c97179a_0_6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Google Shape;251;g2fe2c97179a_0_69" descr="Google Shape;251;g2fe2c97179a_0_69"/>
          <p:cNvPicPr>
            <a:picLocks noChangeAspect="1"/>
          </p:cNvPicPr>
          <p:nvPr/>
        </p:nvPicPr>
        <p:blipFill>
          <a:blip r:embed="rId3">
            <a:extLst/>
          </a:blip>
          <a:srcRect l="0" t="0" r="0" b="9469"/>
          <a:stretch>
            <a:fillRect/>
          </a:stretch>
        </p:blipFill>
        <p:spPr>
          <a:xfrm>
            <a:off x="1204924" y="1254949"/>
            <a:ext cx="9782152" cy="4981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Google Shape;252;g2fe2c97179a_0_69" descr="Google Shape;252;g2fe2c97179a_0_69"/>
          <p:cNvPicPr>
            <a:picLocks noChangeAspect="1"/>
          </p:cNvPicPr>
          <p:nvPr/>
        </p:nvPicPr>
        <p:blipFill>
          <a:blip r:embed="rId4">
            <a:extLst/>
          </a:blip>
          <a:srcRect l="0" t="0" r="0" b="11621"/>
          <a:stretch>
            <a:fillRect/>
          </a:stretch>
        </p:blipFill>
        <p:spPr>
          <a:xfrm>
            <a:off x="1001063" y="1212962"/>
            <a:ext cx="10189886" cy="506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57;g2fe2c97179a_0_78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50" name="Google Shape;258;g2fe2c97179a_0_78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51" name="Google Shape;259;g2fe2c97179a_0_78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52" name="Google Shape;260;g2fe2c97179a_0_78" descr="Google Shape;260;g2fe2c97179a_0_7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Google Shape;261;g2fe2c97179a_0_78" descr="Google Shape;261;g2fe2c97179a_0_78"/>
          <p:cNvPicPr>
            <a:picLocks noChangeAspect="1"/>
          </p:cNvPicPr>
          <p:nvPr/>
        </p:nvPicPr>
        <p:blipFill>
          <a:blip r:embed="rId3">
            <a:extLst/>
          </a:blip>
          <a:srcRect l="0" t="0" r="0" b="9469"/>
          <a:stretch>
            <a:fillRect/>
          </a:stretch>
        </p:blipFill>
        <p:spPr>
          <a:xfrm>
            <a:off x="1204924" y="1254949"/>
            <a:ext cx="9782152" cy="4981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Google Shape;262;g2fe2c97179a_0_78" descr="Google Shape;262;g2fe2c97179a_0_78"/>
          <p:cNvPicPr>
            <a:picLocks noChangeAspect="1"/>
          </p:cNvPicPr>
          <p:nvPr/>
        </p:nvPicPr>
        <p:blipFill>
          <a:blip r:embed="rId4">
            <a:extLst/>
          </a:blip>
          <a:srcRect l="0" t="0" r="0" b="12960"/>
          <a:stretch>
            <a:fillRect/>
          </a:stretch>
        </p:blipFill>
        <p:spPr>
          <a:xfrm>
            <a:off x="1008358" y="1254950"/>
            <a:ext cx="10175289" cy="4981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67;g2fe2c97179a_0_86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57" name="Google Shape;268;g2fe2c97179a_0_86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58" name="Google Shape;269;g2fe2c97179a_0_86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59" name="Google Shape;270;g2fe2c97179a_0_86" descr="Google Shape;270;g2fe2c97179a_0_8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Google Shape;271;g2fe2c97179a_0_86" descr="Google Shape;271;g2fe2c97179a_0_86"/>
          <p:cNvPicPr>
            <a:picLocks noChangeAspect="1"/>
          </p:cNvPicPr>
          <p:nvPr/>
        </p:nvPicPr>
        <p:blipFill>
          <a:blip r:embed="rId3">
            <a:extLst/>
          </a:blip>
          <a:srcRect l="0" t="0" r="0" b="9469"/>
          <a:stretch>
            <a:fillRect/>
          </a:stretch>
        </p:blipFill>
        <p:spPr>
          <a:xfrm>
            <a:off x="1204924" y="1254949"/>
            <a:ext cx="9782152" cy="4981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Google Shape;272;g2fe2c97179a_0_86" descr="Google Shape;272;g2fe2c97179a_0_86"/>
          <p:cNvPicPr>
            <a:picLocks noChangeAspect="1"/>
          </p:cNvPicPr>
          <p:nvPr/>
        </p:nvPicPr>
        <p:blipFill>
          <a:blip r:embed="rId4">
            <a:extLst/>
          </a:blip>
          <a:srcRect l="0" t="0" r="0" b="11551"/>
          <a:stretch>
            <a:fillRect/>
          </a:stretch>
        </p:blipFill>
        <p:spPr>
          <a:xfrm>
            <a:off x="1120584" y="1224737"/>
            <a:ext cx="9950841" cy="4950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77;g2fe2c97179a_0_94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64" name="Google Shape;278;g2fe2c97179a_0_94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65" name="Google Shape;279;g2fe2c97179a_0_94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66" name="Google Shape;280;g2fe2c97179a_0_94" descr="Google Shape;280;g2fe2c97179a_0_9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Google Shape;281;g2fe2c97179a_0_94" descr="Google Shape;281;g2fe2c97179a_0_94"/>
          <p:cNvPicPr>
            <a:picLocks noChangeAspect="1"/>
          </p:cNvPicPr>
          <p:nvPr/>
        </p:nvPicPr>
        <p:blipFill>
          <a:blip r:embed="rId3">
            <a:extLst/>
          </a:blip>
          <a:srcRect l="0" t="0" r="0" b="9469"/>
          <a:stretch>
            <a:fillRect/>
          </a:stretch>
        </p:blipFill>
        <p:spPr>
          <a:xfrm>
            <a:off x="1204924" y="1254949"/>
            <a:ext cx="9782152" cy="4981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Google Shape;282;g2fe2c97179a_0_94" descr="Google Shape;282;g2fe2c97179a_0_94"/>
          <p:cNvPicPr>
            <a:picLocks noChangeAspect="1"/>
          </p:cNvPicPr>
          <p:nvPr/>
        </p:nvPicPr>
        <p:blipFill>
          <a:blip r:embed="rId4">
            <a:extLst/>
          </a:blip>
          <a:srcRect l="0" t="0" r="0" b="11551"/>
          <a:stretch>
            <a:fillRect/>
          </a:stretch>
        </p:blipFill>
        <p:spPr>
          <a:xfrm>
            <a:off x="1089514" y="1254950"/>
            <a:ext cx="10012975" cy="4981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87;g2fe2c97179a_0_110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71" name="Google Shape;288;g2fe2c97179a_0_110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72" name="Google Shape;289;g2fe2c97179a_0_110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73" name="Google Shape;290;g2fe2c97179a_0_110" descr="Google Shape;290;g2fe2c97179a_0_1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Google Shape;291;g2fe2c97179a_0_110" descr="Google Shape;291;g2fe2c97179a_0_110"/>
          <p:cNvPicPr>
            <a:picLocks noChangeAspect="1"/>
          </p:cNvPicPr>
          <p:nvPr/>
        </p:nvPicPr>
        <p:blipFill>
          <a:blip r:embed="rId3">
            <a:extLst/>
          </a:blip>
          <a:srcRect l="0" t="10578" r="0" b="0"/>
          <a:stretch>
            <a:fillRect/>
          </a:stretch>
        </p:blipFill>
        <p:spPr>
          <a:xfrm>
            <a:off x="843649" y="1146499"/>
            <a:ext cx="10243599" cy="5090077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Google Shape;293;g2fe2c97179a_0_110"/>
          <p:cNvSpPr txBox="1"/>
          <p:nvPr/>
        </p:nvSpPr>
        <p:spPr>
          <a:xfrm>
            <a:off x="9728450" y="6057074"/>
            <a:ext cx="1156501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/>
            </a:lvl1pPr>
          </a:lstStyle>
          <a:p>
            <a:pPr/>
            <a:r>
              <a:t>M. Trudu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99;g2fe2c97179a_0_0"/>
          <p:cNvSpPr txBox="1"/>
          <p:nvPr>
            <p:ph type="title"/>
          </p:nvPr>
        </p:nvSpPr>
        <p:spPr>
          <a:xfrm>
            <a:off x="838200" y="1335636"/>
            <a:ext cx="10515600" cy="780001"/>
          </a:xfrm>
          <a:prstGeom prst="rect">
            <a:avLst/>
          </a:prstGeom>
        </p:spPr>
        <p:txBody>
          <a:bodyPr/>
          <a:lstStyle/>
          <a:p>
            <a:pPr/>
            <a:r>
              <a:t>CHORD/FRB software list</a:t>
            </a:r>
          </a:p>
        </p:txBody>
      </p:sp>
      <p:pic>
        <p:nvPicPr>
          <p:cNvPr id="278" name="Google Shape;300;g2fe2c97179a_0_0" descr="Google Shape;300;g2fe2c97179a_0_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5975" y="1791810"/>
            <a:ext cx="6080040" cy="4437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" name="Google Shape;301;g2fe2c97179a_0_0"/>
          <p:cNvGrpSpPr/>
          <p:nvPr/>
        </p:nvGrpSpPr>
        <p:grpSpPr>
          <a:xfrm>
            <a:off x="9680950" y="157925"/>
            <a:ext cx="2163601" cy="852900"/>
            <a:chOff x="0" y="0"/>
            <a:chExt cx="2163599" cy="852899"/>
          </a:xfrm>
        </p:grpSpPr>
        <p:sp>
          <p:nvSpPr>
            <p:cNvPr id="279" name="Google Shape;302;g2fe2c97179a_0_0"/>
            <p:cNvSpPr/>
            <p:nvPr/>
          </p:nvSpPr>
          <p:spPr>
            <a:xfrm>
              <a:off x="0" y="0"/>
              <a:ext cx="2163600" cy="852900"/>
            </a:xfrm>
            <a:prstGeom prst="rect">
              <a:avLst/>
            </a:prstGeom>
            <a:solidFill>
              <a:srgbClr val="2A65A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280" name="Google Shape;303;g2fe2c97179a_0_0" descr="Google Shape;303;g2fe2c97179a_0_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7447" y="28686"/>
              <a:ext cx="1651602" cy="778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308;p3"/>
          <p:cNvSpPr txBox="1"/>
          <p:nvPr/>
        </p:nvSpPr>
        <p:spPr>
          <a:xfrm>
            <a:off x="6758471" y="6426382"/>
            <a:ext cx="5225776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84" name="Google Shape;309;p3"/>
          <p:cNvSpPr txBox="1"/>
          <p:nvPr/>
        </p:nvSpPr>
        <p:spPr>
          <a:xfrm>
            <a:off x="6758471" y="6426382"/>
            <a:ext cx="5225776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85" name="Google Shape;310;p3"/>
          <p:cNvSpPr/>
          <p:nvPr/>
        </p:nvSpPr>
        <p:spPr>
          <a:xfrm>
            <a:off x="9728462" y="122547"/>
            <a:ext cx="2301510" cy="942683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86" name="Google Shape;311;p3" descr="Google Shape;311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4" cy="7781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Google Shape;312;p3"/>
          <p:cNvGrpSpPr/>
          <p:nvPr/>
        </p:nvGrpSpPr>
        <p:grpSpPr>
          <a:xfrm>
            <a:off x="0" y="1613645"/>
            <a:ext cx="12192000" cy="4410636"/>
            <a:chOff x="0" y="0"/>
            <a:chExt cx="12192000" cy="4410634"/>
          </a:xfrm>
        </p:grpSpPr>
        <p:sp>
          <p:nvSpPr>
            <p:cNvPr id="287" name="Google Shape;313;p3"/>
            <p:cNvSpPr/>
            <p:nvPr/>
          </p:nvSpPr>
          <p:spPr>
            <a:xfrm>
              <a:off x="0" y="1972237"/>
              <a:ext cx="12192000" cy="2438398"/>
            </a:xfrm>
            <a:prstGeom prst="rect">
              <a:avLst/>
            </a:prstGeom>
            <a:solidFill>
              <a:srgbClr val="BBD3EF"/>
            </a:solidFill>
            <a:ln w="12700" cap="flat">
              <a:solidFill>
                <a:srgbClr val="BBD3E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8" name="Google Shape;314;p3"/>
            <p:cNvSpPr txBox="1"/>
            <p:nvPr/>
          </p:nvSpPr>
          <p:spPr>
            <a:xfrm>
              <a:off x="4519572" y="2240435"/>
              <a:ext cx="6075811" cy="19507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rmAutofit fontScale="100000" lnSpcReduction="0"/>
            </a:bodyPr>
            <a:lstStyle/>
            <a:p>
              <a:pPr algn="ctr" defTabSz="896111">
                <a:lnSpc>
                  <a:spcPct val="90000"/>
                </a:lnSpc>
                <a:defRPr b="1" sz="1568">
                  <a:solidFill>
                    <a:srgbClr val="3F4B5B"/>
                  </a:solidFill>
                </a:defRPr>
              </a:pPr>
              <a:r>
                <a:t>Next Generation – Croce del Nord</a:t>
              </a:r>
            </a:p>
            <a:p>
              <a:pPr algn="ctr" defTabSz="896111">
                <a:lnSpc>
                  <a:spcPct val="90000"/>
                </a:lnSpc>
                <a:spcBef>
                  <a:spcPts val="1100"/>
                </a:spcBef>
                <a:defRPr b="1" sz="1568">
                  <a:solidFill>
                    <a:srgbClr val="4973A1"/>
                  </a:solidFill>
                </a:defRPr>
              </a:pPr>
              <a:r>
                <a:t>IR0000026</a:t>
              </a:r>
            </a:p>
            <a:p>
              <a:pPr algn="ctr" defTabSz="896111">
                <a:lnSpc>
                  <a:spcPct val="90000"/>
                </a:lnSpc>
                <a:defRPr b="1" sz="1176">
                  <a:solidFill>
                    <a:srgbClr val="4973A1"/>
                  </a:solidFill>
                </a:defRPr>
              </a:pPr>
              <a:r>
                <a:t>Intervento finanziato nell’ambito del </a:t>
              </a:r>
              <a:r>
                <a:rPr sz="1372"/>
                <a:t>PNRR</a:t>
              </a:r>
              <a:r>
                <a:t> - Piano Nazionale di Ripresa e Resilienza</a:t>
              </a:r>
            </a:p>
            <a:p>
              <a:pPr algn="ctr" defTabSz="896111">
                <a:lnSpc>
                  <a:spcPct val="90000"/>
                </a:lnSpc>
                <a:spcBef>
                  <a:spcPts val="1100"/>
                </a:spcBef>
                <a:defRPr b="1" sz="1568">
                  <a:solidFill>
                    <a:srgbClr val="4973A1"/>
                  </a:solidFill>
                </a:defRPr>
              </a:pPr>
              <a:r>
                <a:t>M4C2 </a:t>
              </a:r>
            </a:p>
            <a:p>
              <a:pPr algn="ctr" defTabSz="896111">
                <a:lnSpc>
                  <a:spcPct val="90000"/>
                </a:lnSpc>
                <a:defRPr b="1" sz="1176">
                  <a:solidFill>
                    <a:srgbClr val="4973A1"/>
                  </a:solidFill>
                </a:defRPr>
              </a:pPr>
              <a:r>
                <a:t>Missione 4 - </a:t>
              </a:r>
              <a:r>
                <a:rPr i="1"/>
                <a:t>Istruzione e Ricerca           </a:t>
              </a:r>
              <a:r>
                <a:t>Componente 2 - </a:t>
              </a:r>
              <a:r>
                <a:rPr i="1"/>
                <a:t>Dalla Ricerca alla Impresa</a:t>
              </a:r>
              <a:endParaRPr i="1"/>
            </a:p>
            <a:p>
              <a:pPr algn="ctr" defTabSz="896111">
                <a:lnSpc>
                  <a:spcPct val="90000"/>
                </a:lnSpc>
                <a:defRPr b="1" sz="1176">
                  <a:solidFill>
                    <a:srgbClr val="4973A1"/>
                  </a:solidFill>
                </a:defRPr>
              </a:pPr>
              <a:r>
                <a:t>Linea di Investimento 3.1 - </a:t>
              </a:r>
              <a:r>
                <a:rPr i="1"/>
                <a:t>Rafforzamento e creazione di Infrastrutture di Ricerca</a:t>
              </a:r>
              <a:endParaRPr i="1"/>
            </a:p>
            <a:p>
              <a:pPr algn="ctr" defTabSz="896111">
                <a:lnSpc>
                  <a:spcPct val="90000"/>
                </a:lnSpc>
                <a:defRPr sz="1372"/>
              </a:pPr>
              <a:endParaRPr b="1" i="1" sz="1176">
                <a:solidFill>
                  <a:srgbClr val="4973A1"/>
                </a:solidFill>
              </a:endParaRPr>
            </a:p>
            <a:p>
              <a:pPr algn="ctr" defTabSz="896111">
                <a:lnSpc>
                  <a:spcPct val="90000"/>
                </a:lnSpc>
                <a:defRPr b="1" i="1" sz="1176">
                  <a:solidFill>
                    <a:srgbClr val="4973A1"/>
                  </a:solidFill>
                </a:defRPr>
              </a:pPr>
              <a:r>
                <a:t>CUP C53C22000880006</a:t>
              </a:r>
            </a:p>
          </p:txBody>
        </p:sp>
        <p:pic>
          <p:nvPicPr>
            <p:cNvPr id="289" name="Google Shape;315;p3" descr="Google Shape;315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3421" r="0" b="0"/>
            <a:stretch>
              <a:fillRect/>
            </a:stretch>
          </p:blipFill>
          <p:spPr>
            <a:xfrm>
              <a:off x="2314380" y="2206886"/>
              <a:ext cx="1905498" cy="1915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" name="Google Shape;316;p3"/>
            <p:cNvSpPr txBox="1"/>
            <p:nvPr/>
          </p:nvSpPr>
          <p:spPr>
            <a:xfrm>
              <a:off x="1358508" y="0"/>
              <a:ext cx="9474985" cy="1658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rmAutofit fontScale="100000" lnSpcReduction="0"/>
            </a:bodyPr>
            <a:lstStyle/>
            <a:p>
              <a:pPr algn="ctr" defTabSz="896111">
                <a:lnSpc>
                  <a:spcPct val="72000"/>
                </a:lnSpc>
                <a:defRPr b="1" sz="8428">
                  <a:solidFill>
                    <a:srgbClr val="B27F47"/>
                  </a:solidFill>
                </a:defRPr>
              </a:pPr>
              <a:r>
                <a:t>GRAZIE</a:t>
              </a:r>
              <a:endParaRPr sz="1176"/>
            </a:p>
            <a:p>
              <a:pPr algn="ctr" defTabSz="896111">
                <a:lnSpc>
                  <a:spcPct val="72000"/>
                </a:lnSpc>
                <a:defRPr b="1" sz="4704">
                  <a:solidFill>
                    <a:srgbClr val="573E23"/>
                  </a:solidFill>
                </a:defRPr>
              </a:pPr>
              <a:r>
                <a:t>PER L’ATTENZIONE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24;g2fce20daae5_0_8"/>
          <p:cNvSpPr txBox="1"/>
          <p:nvPr>
            <p:ph type="title"/>
          </p:nvPr>
        </p:nvSpPr>
        <p:spPr>
          <a:xfrm>
            <a:off x="838200" y="1335636"/>
            <a:ext cx="10515600" cy="780001"/>
          </a:xfrm>
          <a:prstGeom prst="rect">
            <a:avLst/>
          </a:prstGeom>
        </p:spPr>
        <p:txBody>
          <a:bodyPr/>
          <a:lstStyle/>
          <a:p>
            <a:pPr/>
            <a:r>
              <a:t>CHIME e la rivoluzione industriale degli FRB</a:t>
            </a:r>
          </a:p>
        </p:txBody>
      </p:sp>
      <p:pic>
        <p:nvPicPr>
          <p:cNvPr id="155" name="Google Shape;125;g2fce20daae5_0_8" descr="Google Shape;125;g2fce20daae5_0_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2756149"/>
            <a:ext cx="7186576" cy="323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Google Shape;126;g2fce20daae5_0_8" descr="Google Shape;126;g2fce20daae5_0_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1375" y="2268035"/>
            <a:ext cx="4548226" cy="2264806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Google Shape;127;g2fce20daae5_0_8"/>
          <p:cNvSpPr txBox="1"/>
          <p:nvPr/>
        </p:nvSpPr>
        <p:spPr>
          <a:xfrm>
            <a:off x="9174199" y="4852349"/>
            <a:ext cx="1707901" cy="57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800"/>
            </a:lvl1pPr>
          </a:lstStyle>
          <a:p>
            <a:pPr/>
            <a:r>
              <a:t>536 FRB!</a:t>
            </a:r>
          </a:p>
        </p:txBody>
      </p:sp>
      <p:sp>
        <p:nvSpPr>
          <p:cNvPr id="158" name="Google Shape;128;g2fce20daae5_0_8"/>
          <p:cNvSpPr/>
          <p:nvPr/>
        </p:nvSpPr>
        <p:spPr>
          <a:xfrm>
            <a:off x="9017475" y="4532850"/>
            <a:ext cx="2005801" cy="1306801"/>
          </a:xfrm>
          <a:prstGeom prst="ellipse">
            <a:avLst/>
          </a:prstGeom>
          <a:ln>
            <a:solidFill>
              <a:srgbClr val="44546A"/>
            </a:solidFill>
          </a:ln>
        </p:spPr>
        <p:txBody>
          <a:bodyPr lIns="0" tIns="0" rIns="0" bIns="0" anchor="ctr"/>
          <a:lstStyle/>
          <a:p>
            <a:pPr algn="ctr"/>
          </a:p>
        </p:txBody>
      </p:sp>
      <p:grpSp>
        <p:nvGrpSpPr>
          <p:cNvPr id="161" name="Google Shape;129;g2fce20daae5_0_8"/>
          <p:cNvGrpSpPr/>
          <p:nvPr/>
        </p:nvGrpSpPr>
        <p:grpSpPr>
          <a:xfrm>
            <a:off x="9680950" y="157925"/>
            <a:ext cx="2163601" cy="852900"/>
            <a:chOff x="0" y="0"/>
            <a:chExt cx="2163599" cy="852899"/>
          </a:xfrm>
        </p:grpSpPr>
        <p:sp>
          <p:nvSpPr>
            <p:cNvPr id="159" name="Google Shape;130;g2fce20daae5_0_8"/>
            <p:cNvSpPr/>
            <p:nvPr/>
          </p:nvSpPr>
          <p:spPr>
            <a:xfrm>
              <a:off x="0" y="0"/>
              <a:ext cx="2163600" cy="852900"/>
            </a:xfrm>
            <a:prstGeom prst="rect">
              <a:avLst/>
            </a:prstGeom>
            <a:solidFill>
              <a:srgbClr val="2A65A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160" name="Google Shape;131;g2fce20daae5_0_8" descr="Google Shape;131;g2fce20daae5_0_8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7447" y="28686"/>
              <a:ext cx="1651602" cy="778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36;p2"/>
          <p:cNvSpPr txBox="1"/>
          <p:nvPr/>
        </p:nvSpPr>
        <p:spPr>
          <a:xfrm>
            <a:off x="6758471" y="6426382"/>
            <a:ext cx="5225776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164" name="Google Shape;137;p2"/>
          <p:cNvSpPr txBox="1"/>
          <p:nvPr/>
        </p:nvSpPr>
        <p:spPr>
          <a:xfrm>
            <a:off x="6758471" y="6426382"/>
            <a:ext cx="5225776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165" name="Google Shape;138;p2"/>
          <p:cNvSpPr/>
          <p:nvPr/>
        </p:nvSpPr>
        <p:spPr>
          <a:xfrm>
            <a:off x="9728462" y="122547"/>
            <a:ext cx="2301510" cy="942683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66" name="Google Shape;139;p2" descr="Google Shape;139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4" cy="778126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Google Shape;140;p2"/>
          <p:cNvSpPr txBox="1"/>
          <p:nvPr>
            <p:ph type="title"/>
          </p:nvPr>
        </p:nvSpPr>
        <p:spPr>
          <a:xfrm>
            <a:off x="838200" y="1335636"/>
            <a:ext cx="10515600" cy="780001"/>
          </a:xfrm>
          <a:prstGeom prst="rect">
            <a:avLst/>
          </a:prstGeom>
        </p:spPr>
        <p:txBody>
          <a:bodyPr/>
          <a:lstStyle/>
          <a:p>
            <a:pPr/>
            <a:r>
              <a:t>Cosa manca a CHIME?</a:t>
            </a:r>
          </a:p>
        </p:txBody>
      </p:sp>
      <p:pic>
        <p:nvPicPr>
          <p:cNvPr id="168" name="Google Shape;141;p2" descr="Google Shape;141;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724" y="2902061"/>
            <a:ext cx="666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Google Shape;142;p2" descr="Google Shape;142;p2"/>
          <p:cNvPicPr>
            <a:picLocks noChangeAspect="1"/>
          </p:cNvPicPr>
          <p:nvPr/>
        </p:nvPicPr>
        <p:blipFill>
          <a:blip r:embed="rId4">
            <a:extLst/>
          </a:blip>
          <a:srcRect l="0" t="0" r="46230" b="0"/>
          <a:stretch>
            <a:fillRect/>
          </a:stretch>
        </p:blipFill>
        <p:spPr>
          <a:xfrm>
            <a:off x="7497653" y="1910625"/>
            <a:ext cx="3966852" cy="367035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Google Shape;143;p2"/>
          <p:cNvSpPr txBox="1"/>
          <p:nvPr/>
        </p:nvSpPr>
        <p:spPr>
          <a:xfrm>
            <a:off x="10037374" y="5759549"/>
            <a:ext cx="1992601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/>
            </a:lvl1pPr>
          </a:lstStyle>
          <a:p>
            <a:pPr/>
            <a:r>
              <a:t>Nimmo et al. 2022, ApJL</a:t>
            </a:r>
          </a:p>
        </p:txBody>
      </p:sp>
      <p:sp>
        <p:nvSpPr>
          <p:cNvPr id="171" name="Google Shape;144;p2"/>
          <p:cNvSpPr txBox="1"/>
          <p:nvPr/>
        </p:nvSpPr>
        <p:spPr>
          <a:xfrm>
            <a:off x="152374" y="5759549"/>
            <a:ext cx="3069602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/>
            </a:lvl1pPr>
          </a:lstStyle>
          <a:p>
            <a:pPr/>
            <a:r>
              <a:t>CHIME/FRB Collaboration  2021, ApJS</a:t>
            </a:r>
          </a:p>
        </p:txBody>
      </p:sp>
      <p:sp>
        <p:nvSpPr>
          <p:cNvPr id="172" name="Google Shape;145;p2"/>
          <p:cNvSpPr txBox="1"/>
          <p:nvPr/>
        </p:nvSpPr>
        <p:spPr>
          <a:xfrm>
            <a:off x="6712749" y="2419724"/>
            <a:ext cx="789301" cy="57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2800">
                <a:solidFill>
                  <a:srgbClr val="FF0000"/>
                </a:solidFill>
              </a:defRPr>
            </a:lvl1pPr>
          </a:lstStyle>
          <a:p>
            <a:pPr/>
            <a:r>
              <a:t>VS.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50;g2fce20daae5_0_36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175" name="Google Shape;151;g2fce20daae5_0_36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176" name="Google Shape;152;g2fce20daae5_0_36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77" name="Google Shape;153;g2fce20daae5_0_36" descr="Google Shape;153;g2fce20daae5_0_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Google Shape;154;g2fce20daae5_0_36"/>
          <p:cNvSpPr txBox="1"/>
          <p:nvPr>
            <p:ph type="title"/>
          </p:nvPr>
        </p:nvSpPr>
        <p:spPr>
          <a:xfrm>
            <a:off x="838200" y="1335636"/>
            <a:ext cx="10515600" cy="780001"/>
          </a:xfrm>
          <a:prstGeom prst="rect">
            <a:avLst/>
          </a:prstGeom>
        </p:spPr>
        <p:txBody>
          <a:bodyPr/>
          <a:lstStyle/>
          <a:p>
            <a:pPr/>
            <a:r>
              <a:t>L'importanza della localizzazione</a:t>
            </a:r>
          </a:p>
        </p:txBody>
      </p:sp>
      <p:pic>
        <p:nvPicPr>
          <p:cNvPr id="179" name="Google Shape;155;g2fce20daae5_0_36" descr="Google Shape;155;g2fce20daae5_0_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8925" y="1892786"/>
            <a:ext cx="6594151" cy="4005947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Google Shape;156;g2fce20daae5_0_36"/>
          <p:cNvSpPr txBox="1"/>
          <p:nvPr/>
        </p:nvSpPr>
        <p:spPr>
          <a:xfrm>
            <a:off x="8603749" y="5977899"/>
            <a:ext cx="1330802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/>
            </a:lvl1pPr>
          </a:lstStyle>
          <a:p>
            <a:pPr/>
            <a:r>
              <a:t>Earth.com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61;g2fce20daae5_0_61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183" name="Google Shape;162;g2fce20daae5_0_61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184" name="Google Shape;163;g2fce20daae5_0_61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85" name="Google Shape;164;g2fce20daae5_0_61" descr="Google Shape;164;g2fce20daae5_0_6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Google Shape;165;g2fce20daae5_0_61"/>
          <p:cNvSpPr txBox="1"/>
          <p:nvPr>
            <p:ph type="title"/>
          </p:nvPr>
        </p:nvSpPr>
        <p:spPr>
          <a:xfrm>
            <a:off x="838200" y="1335636"/>
            <a:ext cx="10515600" cy="780001"/>
          </a:xfrm>
          <a:prstGeom prst="rect">
            <a:avLst/>
          </a:prstGeom>
        </p:spPr>
        <p:txBody>
          <a:bodyPr/>
          <a:lstStyle/>
          <a:p>
            <a:pPr/>
            <a:r>
              <a:t>L'importanza della localizzazione - 2</a:t>
            </a:r>
          </a:p>
        </p:txBody>
      </p:sp>
      <p:pic>
        <p:nvPicPr>
          <p:cNvPr id="187" name="Google Shape;166;g2fce20daae5_0_61" descr="Google Shape;166;g2fce20daae5_0_61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5163" y="2115635"/>
            <a:ext cx="7121683" cy="400594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Google Shape;167;g2fce20daae5_0_61"/>
          <p:cNvSpPr txBox="1"/>
          <p:nvPr/>
        </p:nvSpPr>
        <p:spPr>
          <a:xfrm>
            <a:off x="6868024" y="6045375"/>
            <a:ext cx="3000001" cy="30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900">
                <a:solidFill>
                  <a:srgbClr val="333333"/>
                </a:solidFill>
              </a:defRPr>
            </a:lvl1pPr>
          </a:lstStyle>
          <a:p>
            <a:pPr/>
            <a:r>
              <a:t>T. Jarrett (IPAC/Caltech); B. Saxton, NRAO/AUI/NSF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72;g2fce20daae5_0_49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191" name="Google Shape;173;g2fce20daae5_0_49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192" name="Google Shape;174;g2fce20daae5_0_49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93" name="Google Shape;175;g2fce20daae5_0_49" descr="Google Shape;175;g2fce20daae5_0_4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oogle Shape;176;g2fce20daae5_0_49"/>
          <p:cNvSpPr txBox="1"/>
          <p:nvPr>
            <p:ph type="title"/>
          </p:nvPr>
        </p:nvSpPr>
        <p:spPr>
          <a:xfrm>
            <a:off x="838200" y="1335636"/>
            <a:ext cx="10515600" cy="780001"/>
          </a:xfrm>
          <a:prstGeom prst="rect">
            <a:avLst/>
          </a:prstGeom>
        </p:spPr>
        <p:txBody>
          <a:bodyPr/>
          <a:lstStyle/>
          <a:p>
            <a:pPr/>
            <a:r>
              <a:t>Come si fa a localizzare con precisione?</a:t>
            </a:r>
          </a:p>
        </p:txBody>
      </p:sp>
      <p:pic>
        <p:nvPicPr>
          <p:cNvPr id="195" name="Google Shape;177;g2fce20daae5_0_49" descr="Google Shape;177;g2fce20daae5_0_4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8363" y="1853986"/>
            <a:ext cx="5875280" cy="443756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Google Shape;178;g2fce20daae5_0_49"/>
          <p:cNvSpPr txBox="1"/>
          <p:nvPr/>
        </p:nvSpPr>
        <p:spPr>
          <a:xfrm>
            <a:off x="9140549" y="5922250"/>
            <a:ext cx="2445601" cy="355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/>
            </a:lvl1pPr>
          </a:lstStyle>
          <a:p>
            <a:pPr/>
            <a:r>
              <a:t>J. Surdej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84;g2fce20daae5_0_28"/>
          <p:cNvSpPr txBox="1"/>
          <p:nvPr>
            <p:ph type="title"/>
          </p:nvPr>
        </p:nvSpPr>
        <p:spPr>
          <a:xfrm>
            <a:off x="838200" y="1335636"/>
            <a:ext cx="10515600" cy="780001"/>
          </a:xfrm>
          <a:prstGeom prst="rect">
            <a:avLst/>
          </a:prstGeom>
        </p:spPr>
        <p:txBody>
          <a:bodyPr/>
          <a:lstStyle/>
          <a:p>
            <a:pPr/>
            <a:r>
              <a:t>L'avvento di CHORD</a:t>
            </a:r>
          </a:p>
        </p:txBody>
      </p:sp>
      <p:sp>
        <p:nvSpPr>
          <p:cNvPr id="199" name="Google Shape;185;g2fce20daae5_0_28"/>
          <p:cNvSpPr txBox="1"/>
          <p:nvPr>
            <p:ph type="body" sz="quarter" idx="1"/>
          </p:nvPr>
        </p:nvSpPr>
        <p:spPr>
          <a:xfrm>
            <a:off x="838199" y="2291125"/>
            <a:ext cx="4156502" cy="3885901"/>
          </a:xfrm>
          <a:prstGeom prst="rect">
            <a:avLst/>
          </a:prstGeom>
        </p:spPr>
        <p:txBody>
          <a:bodyPr/>
          <a:lstStyle>
            <a:lvl1pPr>
              <a:buChar char="-"/>
            </a:lvl1pPr>
          </a:lstStyle>
          <a:p>
            <a:pPr/>
            <a:r>
              <a:t>512 telescopi di 6 metri di diametro</a:t>
            </a:r>
          </a:p>
        </p:txBody>
      </p:sp>
      <p:pic>
        <p:nvPicPr>
          <p:cNvPr id="200" name="Google Shape;186;g2fce20daae5_0_28" descr="Google Shape;186;g2fce20daae5_0_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1150" y="1798624"/>
            <a:ext cx="7016151" cy="3946575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Google Shape;187;g2fce20daae5_0_28"/>
          <p:cNvSpPr txBox="1"/>
          <p:nvPr/>
        </p:nvSpPr>
        <p:spPr>
          <a:xfrm>
            <a:off x="10833399" y="5745200"/>
            <a:ext cx="1293901" cy="355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/>
            </a:lvl1pPr>
          </a:lstStyle>
          <a:p>
            <a:pPr/>
            <a:r>
              <a:t>J. Mena-Parra</a:t>
            </a:r>
          </a:p>
        </p:txBody>
      </p:sp>
      <p:grpSp>
        <p:nvGrpSpPr>
          <p:cNvPr id="204" name="Google Shape;188;g2fce20daae5_0_28"/>
          <p:cNvGrpSpPr/>
          <p:nvPr/>
        </p:nvGrpSpPr>
        <p:grpSpPr>
          <a:xfrm>
            <a:off x="9680950" y="157925"/>
            <a:ext cx="2163601" cy="852900"/>
            <a:chOff x="0" y="0"/>
            <a:chExt cx="2163599" cy="852899"/>
          </a:xfrm>
        </p:grpSpPr>
        <p:sp>
          <p:nvSpPr>
            <p:cNvPr id="202" name="Google Shape;189;g2fce20daae5_0_28"/>
            <p:cNvSpPr/>
            <p:nvPr/>
          </p:nvSpPr>
          <p:spPr>
            <a:xfrm>
              <a:off x="0" y="0"/>
              <a:ext cx="2163600" cy="852900"/>
            </a:xfrm>
            <a:prstGeom prst="rect">
              <a:avLst/>
            </a:prstGeom>
            <a:solidFill>
              <a:srgbClr val="2A65A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203" name="Google Shape;190;g2fce20daae5_0_28" descr="Google Shape;190;g2fce20daae5_0_2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7447" y="28686"/>
              <a:ext cx="1651602" cy="778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5" name="Google Shape;192;g2fce20daae5_0_28" descr="Google Shape;192;g2fce20daae5_0_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499" y="4027723"/>
            <a:ext cx="4342550" cy="150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fe2c97179a_0_21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08" name="Google Shape;208;g2fe2c97179a_0_21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09" name="Google Shape;209;g2fe2c97179a_0_21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10" name="Google Shape;210;g2fe2c97179a_0_21" descr="Google Shape;210;g2fe2c97179a_0_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Google Shape;211;g2fe2c97179a_0_21" descr="Google Shape;211;g2fe2c97179a_0_21"/>
          <p:cNvPicPr>
            <a:picLocks noChangeAspect="1"/>
          </p:cNvPicPr>
          <p:nvPr/>
        </p:nvPicPr>
        <p:blipFill>
          <a:blip r:embed="rId3">
            <a:extLst/>
          </a:blip>
          <a:srcRect l="0" t="0" r="0" b="9469"/>
          <a:stretch>
            <a:fillRect/>
          </a:stretch>
        </p:blipFill>
        <p:spPr>
          <a:xfrm>
            <a:off x="1204924" y="1254949"/>
            <a:ext cx="9782152" cy="4981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Google Shape;212;g2fe2c97179a_0_21" descr="Google Shape;212;g2fe2c97179a_0_21"/>
          <p:cNvPicPr>
            <a:picLocks noChangeAspect="1"/>
          </p:cNvPicPr>
          <p:nvPr/>
        </p:nvPicPr>
        <p:blipFill>
          <a:blip r:embed="rId3">
            <a:extLst/>
          </a:blip>
          <a:srcRect l="0" t="0" r="0" b="7672"/>
          <a:stretch>
            <a:fillRect/>
          </a:stretch>
        </p:blipFill>
        <p:spPr>
          <a:xfrm>
            <a:off x="1299912" y="1254950"/>
            <a:ext cx="9592180" cy="4981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97;g2fe2c97179a_0_7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15" name="Google Shape;198;g2fe2c97179a_0_7"/>
          <p:cNvSpPr txBox="1"/>
          <p:nvPr/>
        </p:nvSpPr>
        <p:spPr>
          <a:xfrm>
            <a:off x="6758471" y="6426382"/>
            <a:ext cx="5225751" cy="28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Missione 4 </a:t>
            </a:r>
            <a:r>
              <a:rPr b="1"/>
              <a:t>• Istruzione e Ricerca </a:t>
            </a:r>
          </a:p>
        </p:txBody>
      </p:sp>
      <p:sp>
        <p:nvSpPr>
          <p:cNvPr id="216" name="Google Shape;199;g2fe2c97179a_0_7"/>
          <p:cNvSpPr/>
          <p:nvPr/>
        </p:nvSpPr>
        <p:spPr>
          <a:xfrm>
            <a:off x="9728461" y="122547"/>
            <a:ext cx="2301602" cy="942602"/>
          </a:xfrm>
          <a:prstGeom prst="rect">
            <a:avLst/>
          </a:prstGeom>
          <a:solidFill>
            <a:srgbClr val="2A65AF"/>
          </a:solidFill>
          <a:ln w="12700">
            <a:solidFill>
              <a:srgbClr val="2A65A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17" name="Google Shape;200;g2fe2c97179a_0_7" descr="Google Shape;200;g2fe2c97179a_0_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4543" y="195680"/>
            <a:ext cx="1651602" cy="7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Google Shape;201;g2fe2c97179a_0_7" descr="Google Shape;201;g2fe2c97179a_0_7"/>
          <p:cNvPicPr>
            <a:picLocks noChangeAspect="1"/>
          </p:cNvPicPr>
          <p:nvPr/>
        </p:nvPicPr>
        <p:blipFill>
          <a:blip r:embed="rId3">
            <a:extLst/>
          </a:blip>
          <a:srcRect l="0" t="0" r="0" b="13748"/>
          <a:stretch>
            <a:fillRect/>
          </a:stretch>
        </p:blipFill>
        <p:spPr>
          <a:xfrm>
            <a:off x="897011" y="1248613"/>
            <a:ext cx="10328889" cy="5011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Google Shape;202;g2fe2c97179a_0_7" descr="Google Shape;202;g2fe2c97179a_0_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0199" y="4485592"/>
            <a:ext cx="4045053" cy="1406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