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71" r:id="rId6"/>
    <p:sldId id="272" r:id="rId7"/>
    <p:sldId id="257" r:id="rId8"/>
    <p:sldId id="273" r:id="rId9"/>
    <p:sldId id="274" r:id="rId10"/>
    <p:sldId id="260" r:id="rId11"/>
    <p:sldId id="275" r:id="rId12"/>
    <p:sldId id="265" r:id="rId13"/>
    <p:sldId id="276" r:id="rId14"/>
    <p:sldId id="277" r:id="rId15"/>
    <p:sldId id="258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7F47"/>
    <a:srgbClr val="3F4B5B"/>
    <a:srgbClr val="9DBEE7"/>
    <a:srgbClr val="BBD3EF"/>
    <a:srgbClr val="4973A1"/>
    <a:srgbClr val="2A65AF"/>
    <a:srgbClr val="573E23"/>
    <a:srgbClr val="5B6D85"/>
    <a:srgbClr val="719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6EDF9-175F-4955-B2CE-BF88BD4BCDF2}" v="62" dt="2023-07-04T13:08:48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274" autoAdjust="0"/>
  </p:normalViewPr>
  <p:slideViewPr>
    <p:cSldViewPr snapToGrid="0">
      <p:cViewPr varScale="1">
        <p:scale>
          <a:sx n="80" d="100"/>
          <a:sy n="80" d="100"/>
        </p:scale>
        <p:origin x="7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gliarosi, Giorgia" userId="b987781b-dc17-4dfb-90e8-873d9248b427" providerId="ADAL" clId="{EC66EDF9-175F-4955-B2CE-BF88BD4BCDF2}"/>
    <pc:docChg chg="undo redo custSel modSld modMainMaster">
      <pc:chgData name="Pagliarosi, Giorgia" userId="b987781b-dc17-4dfb-90e8-873d9248b427" providerId="ADAL" clId="{EC66EDF9-175F-4955-B2CE-BF88BD4BCDF2}" dt="2023-07-04T13:08:48.830" v="59"/>
      <pc:docMkLst>
        <pc:docMk/>
      </pc:docMkLst>
      <pc:sldChg chg="modSp mod">
        <pc:chgData name="Pagliarosi, Giorgia" userId="b987781b-dc17-4dfb-90e8-873d9248b427" providerId="ADAL" clId="{EC66EDF9-175F-4955-B2CE-BF88BD4BCDF2}" dt="2023-07-04T13:06:20.502" v="33" actId="20577"/>
        <pc:sldMkLst>
          <pc:docMk/>
          <pc:sldMk cId="2416892646" sldId="256"/>
        </pc:sldMkLst>
        <pc:spChg chg="mod">
          <ac:chgData name="Pagliarosi, Giorgia" userId="b987781b-dc17-4dfb-90e8-873d9248b427" providerId="ADAL" clId="{EC66EDF9-175F-4955-B2CE-BF88BD4BCDF2}" dt="2023-07-04T13:06:20.502" v="33" actId="20577"/>
          <ac:spMkLst>
            <pc:docMk/>
            <pc:sldMk cId="2416892646" sldId="256"/>
            <ac:spMk id="2" creationId="{583CCC7D-5E06-47A8-A7BC-3298CBC83031}"/>
          </ac:spMkLst>
        </pc:spChg>
      </pc:sldChg>
      <pc:sldChg chg="delSp mod">
        <pc:chgData name="Pagliarosi, Giorgia" userId="b987781b-dc17-4dfb-90e8-873d9248b427" providerId="ADAL" clId="{EC66EDF9-175F-4955-B2CE-BF88BD4BCDF2}" dt="2023-07-04T13:06:32.003" v="34" actId="478"/>
        <pc:sldMkLst>
          <pc:docMk/>
          <pc:sldMk cId="1102379267" sldId="257"/>
        </pc:sldMkLst>
        <pc:spChg chg="del">
          <ac:chgData name="Pagliarosi, Giorgia" userId="b987781b-dc17-4dfb-90e8-873d9248b427" providerId="ADAL" clId="{EC66EDF9-175F-4955-B2CE-BF88BD4BCDF2}" dt="2023-07-04T13:06:32.003" v="34" actId="478"/>
          <ac:spMkLst>
            <pc:docMk/>
            <pc:sldMk cId="1102379267" sldId="257"/>
            <ac:spMk id="15" creationId="{6770A171-DE94-7B1D-BCA6-A901A8C21C70}"/>
          </ac:spMkLst>
        </pc:spChg>
      </pc:sldChg>
      <pc:sldMasterChg chg="modSldLayout">
        <pc:chgData name="Pagliarosi, Giorgia" userId="b987781b-dc17-4dfb-90e8-873d9248b427" providerId="ADAL" clId="{EC66EDF9-175F-4955-B2CE-BF88BD4BCDF2}" dt="2023-07-04T13:08:48.830" v="59"/>
        <pc:sldMasterMkLst>
          <pc:docMk/>
          <pc:sldMasterMk cId="3591437458" sldId="2147483648"/>
        </pc:sldMasterMkLst>
        <pc:sldLayoutChg chg="modSp mod">
          <pc:chgData name="Pagliarosi, Giorgia" userId="b987781b-dc17-4dfb-90e8-873d9248b427" providerId="ADAL" clId="{EC66EDF9-175F-4955-B2CE-BF88BD4BCDF2}" dt="2023-07-04T13:07:50.024" v="52" actId="403"/>
          <pc:sldLayoutMkLst>
            <pc:docMk/>
            <pc:sldMasterMk cId="3591437458" sldId="2147483648"/>
            <pc:sldLayoutMk cId="668521014" sldId="2147483649"/>
          </pc:sldLayoutMkLst>
          <pc:spChg chg="mod">
            <ac:chgData name="Pagliarosi, Giorgia" userId="b987781b-dc17-4dfb-90e8-873d9248b427" providerId="ADAL" clId="{EC66EDF9-175F-4955-B2CE-BF88BD4BCDF2}" dt="2023-07-04T13:07:50.024" v="52" actId="403"/>
            <ac:spMkLst>
              <pc:docMk/>
              <pc:sldMasterMk cId="3591437458" sldId="2147483648"/>
              <pc:sldLayoutMk cId="668521014" sldId="2147483649"/>
              <ac:spMk id="11" creationId="{6EDCB0A2-728A-49A8-AB77-143BA4F3D5D7}"/>
            </ac:spMkLst>
          </pc:spChg>
        </pc:sldLayoutChg>
        <pc:sldLayoutChg chg="addSp delSp modSp mod">
          <pc:chgData name="Pagliarosi, Giorgia" userId="b987781b-dc17-4dfb-90e8-873d9248b427" providerId="ADAL" clId="{EC66EDF9-175F-4955-B2CE-BF88BD4BCDF2}" dt="2023-07-04T13:08:28.105" v="58"/>
          <pc:sldLayoutMkLst>
            <pc:docMk/>
            <pc:sldMasterMk cId="3591437458" sldId="2147483648"/>
            <pc:sldLayoutMk cId="2778974981" sldId="2147483650"/>
          </pc:sldLayoutMkLst>
          <pc:spChg chg="add del mod">
            <ac:chgData name="Pagliarosi, Giorgia" userId="b987781b-dc17-4dfb-90e8-873d9248b427" providerId="ADAL" clId="{EC66EDF9-175F-4955-B2CE-BF88BD4BCDF2}" dt="2023-07-04T13:08:28.105" v="58"/>
            <ac:spMkLst>
              <pc:docMk/>
              <pc:sldMasterMk cId="3591437458" sldId="2147483648"/>
              <pc:sldLayoutMk cId="2778974981" sldId="2147483650"/>
              <ac:spMk id="7" creationId="{FBEC598D-3278-1A0C-1A08-CE187DED5E0F}"/>
            </ac:spMkLst>
          </pc:spChg>
          <pc:spChg chg="add del">
            <ac:chgData name="Pagliarosi, Giorgia" userId="b987781b-dc17-4dfb-90e8-873d9248b427" providerId="ADAL" clId="{EC66EDF9-175F-4955-B2CE-BF88BD4BCDF2}" dt="2023-07-04T13:08:27.494" v="57" actId="478"/>
            <ac:spMkLst>
              <pc:docMk/>
              <pc:sldMasterMk cId="3591437458" sldId="2147483648"/>
              <pc:sldLayoutMk cId="2778974981" sldId="2147483650"/>
              <ac:spMk id="8" creationId="{54EC5F5D-65B5-432F-B6D3-1AFAA67DEF72}"/>
            </ac:spMkLst>
          </pc:spChg>
        </pc:sldLayoutChg>
        <pc:sldLayoutChg chg="addSp modSp">
          <pc:chgData name="Pagliarosi, Giorgia" userId="b987781b-dc17-4dfb-90e8-873d9248b427" providerId="ADAL" clId="{EC66EDF9-175F-4955-B2CE-BF88BD4BCDF2}" dt="2023-07-04T13:08:48.830" v="59"/>
          <pc:sldLayoutMkLst>
            <pc:docMk/>
            <pc:sldMasterMk cId="3591437458" sldId="2147483648"/>
            <pc:sldLayoutMk cId="2825917361" sldId="2147483660"/>
          </pc:sldLayoutMkLst>
          <pc:spChg chg="add mod">
            <ac:chgData name="Pagliarosi, Giorgia" userId="b987781b-dc17-4dfb-90e8-873d9248b427" providerId="ADAL" clId="{EC66EDF9-175F-4955-B2CE-BF88BD4BCDF2}" dt="2023-07-04T13:08:48.830" v="59"/>
            <ac:spMkLst>
              <pc:docMk/>
              <pc:sldMasterMk cId="3591437458" sldId="2147483648"/>
              <pc:sldLayoutMk cId="2825917361" sldId="2147483660"/>
              <ac:spMk id="7" creationId="{FC9E42A7-6B34-1F97-76DA-EBB8E18730D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121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85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61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88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15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029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875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240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03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WP5 – Task 5,4 GREEN ENERGY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it-IT" sz="1200" dirty="0"/>
          </a:p>
          <a:p>
            <a:r>
              <a:rPr lang="it-IT" sz="3600" b="1" dirty="0">
                <a:solidFill>
                  <a:srgbClr val="5B6D85"/>
                </a:solidFill>
              </a:rPr>
              <a:t>Review Meeting</a:t>
            </a:r>
          </a:p>
          <a:p>
            <a:r>
              <a:rPr lang="it-IT" sz="1400" b="1" dirty="0">
                <a:solidFill>
                  <a:srgbClr val="7196BE"/>
                </a:solidFill>
              </a:rPr>
              <a:t>Giovedì 12 Settembre - Venerdì 13 Settembre</a:t>
            </a:r>
          </a:p>
          <a:p>
            <a:endParaRPr lang="it-IT" dirty="0"/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21" name="Segnaposto contenuto 20">
            <a:extLst>
              <a:ext uri="{FF2B5EF4-FFF2-40B4-BE49-F238E27FC236}">
                <a16:creationId xmlns:a16="http://schemas.microsoft.com/office/drawing/2014/main" id="{190CF29E-E057-1299-60A8-F13548116E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5535199"/>
            <a:ext cx="3795444" cy="629064"/>
          </a:xfrm>
        </p:spPr>
        <p:txBody>
          <a:bodyPr>
            <a:normAutofit/>
          </a:bodyPr>
          <a:lstStyle/>
          <a:p>
            <a:r>
              <a:rPr lang="it-IT" sz="1400" b="1" i="1" dirty="0">
                <a:solidFill>
                  <a:srgbClr val="2A65AF"/>
                </a:solidFill>
              </a:rPr>
              <a:t>Radiotelescopi di Medicina</a:t>
            </a:r>
          </a:p>
          <a:p>
            <a:r>
              <a:rPr lang="it-IT" sz="1400" b="1" i="1" dirty="0">
                <a:solidFill>
                  <a:srgbClr val="2A65AF"/>
                </a:solidFill>
              </a:rPr>
              <a:t>IRA - Bologna</a:t>
            </a:r>
          </a:p>
        </p:txBody>
      </p:sp>
      <p:sp>
        <p:nvSpPr>
          <p:cNvPr id="4" name="Rettangolo 3"/>
          <p:cNvSpPr/>
          <p:nvPr/>
        </p:nvSpPr>
        <p:spPr>
          <a:xfrm>
            <a:off x="4596230" y="6306064"/>
            <a:ext cx="2999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Manuela Naldi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603101" y="1394591"/>
            <a:ext cx="3259440" cy="490299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br>
              <a:rPr lang="it-IT" dirty="0"/>
            </a:br>
            <a:r>
              <a:rPr lang="it-IT" sz="5600" dirty="0"/>
              <a:t>P= 71,73 </a:t>
            </a:r>
            <a:r>
              <a:rPr lang="it-IT" sz="5600" dirty="0" err="1"/>
              <a:t>KWp</a:t>
            </a:r>
            <a:endParaRPr lang="it-IT" sz="5600" dirty="0"/>
          </a:p>
          <a:p>
            <a:pPr marL="0" indent="0">
              <a:lnSpc>
                <a:spcPct val="120000"/>
              </a:lnSpc>
              <a:buNone/>
            </a:pPr>
            <a:r>
              <a:rPr lang="it-IT" sz="5600" dirty="0"/>
              <a:t>Pannelli </a:t>
            </a:r>
            <a:r>
              <a:rPr lang="it-IT" sz="6000" dirty="0"/>
              <a:t>in </a:t>
            </a:r>
            <a:r>
              <a:rPr lang="it-IT" sz="5600" dirty="0"/>
              <a:t>silicio monocristallino N° 505W/</a:t>
            </a:r>
            <a:r>
              <a:rPr lang="it-IT" sz="5600" dirty="0" err="1"/>
              <a:t>cad</a:t>
            </a:r>
            <a:r>
              <a:rPr lang="it-IT" sz="5600" dirty="0"/>
              <a:t> – </a:t>
            </a:r>
            <a:r>
              <a:rPr lang="it-IT" sz="5600" dirty="0" err="1"/>
              <a:t>dim</a:t>
            </a:r>
            <a:r>
              <a:rPr lang="it-IT" sz="5600" dirty="0"/>
              <a:t>. 2187x1102x35mm – peso 26,3 Kg –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5600" dirty="0"/>
              <a:t>Zavorre </a:t>
            </a:r>
            <a:r>
              <a:rPr lang="it-IT" sz="5600" dirty="0" err="1"/>
              <a:t>Sun</a:t>
            </a:r>
            <a:r>
              <a:rPr lang="it-IT" sz="5600" dirty="0"/>
              <a:t> Ballast in cemento con inclinazione a 10° appoggiate direttamente sul terreno adattato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5600" dirty="0"/>
              <a:t>Verifica statica a ribaltamento (vento) &lt; 28ms (100,8 Km/h)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5600" dirty="0"/>
              <a:t>Inverter trifase </a:t>
            </a:r>
            <a:r>
              <a:rPr lang="it-IT" sz="5600" dirty="0" err="1"/>
              <a:t>Huaway</a:t>
            </a:r>
            <a:r>
              <a:rPr lang="it-IT" sz="5600" dirty="0"/>
              <a:t> SUN2000-115KTL-M2</a:t>
            </a:r>
            <a:br>
              <a:rPr lang="it-IT" sz="5600" dirty="0"/>
            </a:br>
            <a:r>
              <a:rPr lang="it-IT" sz="5600" dirty="0"/>
              <a:t>Superficie complessiva impianto circa 850 mq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5600" dirty="0"/>
              <a:t>Cabina MT/BT ubicata all’interno dell’edificio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5600" dirty="0"/>
              <a:t>sistema di monitoraggio consumi ed energia prodotta HUAWEI </a:t>
            </a:r>
            <a:endParaRPr lang="it-IT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03101" y="1218499"/>
            <a:ext cx="3094068" cy="47770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8000" b="1" dirty="0">
                <a:solidFill>
                  <a:srgbClr val="B27F47"/>
                </a:solidFill>
              </a:rPr>
              <a:t>Caratteristiche impianto</a:t>
            </a:r>
            <a:br>
              <a:rPr lang="it-IT" dirty="0">
                <a:solidFill>
                  <a:schemeClr val="accent2">
                    <a:lumMod val="50000"/>
                  </a:schemeClr>
                </a:solidFill>
              </a:rPr>
            </a:b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170" y="1213338"/>
            <a:ext cx="4070100" cy="5084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/>
          <a:srcRect t="4674" r="50692" b="6086"/>
          <a:stretch/>
        </p:blipFill>
        <p:spPr>
          <a:xfrm>
            <a:off x="158236" y="4485756"/>
            <a:ext cx="1443212" cy="1811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2" y="1213338"/>
            <a:ext cx="4509773" cy="247110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9143" y="3684445"/>
            <a:ext cx="2740472" cy="261313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/>
          <a:srcRect l="16422" t="15971" r="14502" b="3861"/>
          <a:stretch/>
        </p:blipFill>
        <p:spPr>
          <a:xfrm>
            <a:off x="158236" y="3558730"/>
            <a:ext cx="1443212" cy="820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466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17" name="Segnaposto contenuto 4"/>
          <p:cNvSpPr>
            <a:spLocks noGrp="1"/>
          </p:cNvSpPr>
          <p:nvPr>
            <p:ph idx="1"/>
          </p:nvPr>
        </p:nvSpPr>
        <p:spPr>
          <a:xfrm>
            <a:off x="746285" y="1884229"/>
            <a:ext cx="10411564" cy="88486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0800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Conforme ai Criteri Ambientali Minimi (</a:t>
            </a:r>
            <a:r>
              <a:rPr lang="it-IT" sz="2000" b="1" dirty="0"/>
              <a:t>CAM</a:t>
            </a:r>
            <a:r>
              <a:rPr lang="it-IT" sz="2000" dirty="0"/>
              <a:t>) - DM 23/06/2022 N. 256 </a:t>
            </a:r>
          </a:p>
          <a:p>
            <a:pPr marL="10800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ed al Principio di non arrecare danno significativo all’ambiente (</a:t>
            </a:r>
            <a:r>
              <a:rPr lang="it-IT" sz="2000" b="1" dirty="0"/>
              <a:t>DNSH</a:t>
            </a:r>
            <a:r>
              <a:rPr lang="it-IT" sz="2000" dirty="0"/>
              <a:t>) PNRR - Scheda 12</a:t>
            </a:r>
            <a:endParaRPr lang="it-IT" sz="20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18" name="Segnaposto contenuto 2"/>
          <p:cNvSpPr txBox="1">
            <a:spLocks/>
          </p:cNvSpPr>
          <p:nvPr/>
        </p:nvSpPr>
        <p:spPr>
          <a:xfrm>
            <a:off x="3931725" y="3308893"/>
            <a:ext cx="4518834" cy="47770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9600" b="1" dirty="0">
                <a:solidFill>
                  <a:srgbClr val="B27F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STATO DELLA PROCEDURA </a:t>
            </a:r>
            <a:br>
              <a:rPr lang="it-IT" dirty="0">
                <a:solidFill>
                  <a:schemeClr val="accent2">
                    <a:lumMod val="50000"/>
                  </a:schemeClr>
                </a:solidFill>
              </a:rPr>
            </a:br>
            <a:endParaRPr lang="it-IT" dirty="0"/>
          </a:p>
        </p:txBody>
      </p:sp>
      <p:sp>
        <p:nvSpPr>
          <p:cNvPr id="19" name="Titolo 3"/>
          <p:cNvSpPr>
            <a:spLocks noGrp="1"/>
          </p:cNvSpPr>
          <p:nvPr>
            <p:ph type="title"/>
          </p:nvPr>
        </p:nvSpPr>
        <p:spPr>
          <a:xfrm>
            <a:off x="2891149" y="1329172"/>
            <a:ext cx="7040251" cy="390057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tillium"/>
              </a:rPr>
              <a:t>CARATTERISTICHE PROGETTO ESECUTIVO</a:t>
            </a:r>
          </a:p>
        </p:txBody>
      </p:sp>
      <p:sp>
        <p:nvSpPr>
          <p:cNvPr id="20" name="Segnaposto contenuto 4"/>
          <p:cNvSpPr txBox="1">
            <a:spLocks/>
          </p:cNvSpPr>
          <p:nvPr/>
        </p:nvSpPr>
        <p:spPr>
          <a:xfrm>
            <a:off x="642249" y="3896666"/>
            <a:ext cx="10515600" cy="227553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Presentato progetto esecutivo in corso di verifica e validazione</a:t>
            </a:r>
            <a:endParaRPr lang="it-IT" sz="2000" i="1" dirty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Individuato O.E. per l’affidamento diretto dei lavori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Predisposta documentazione procedura affidamento lavori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In corso l’affidamento dei lavori di rifacimento del manto di copertura propedeutico all’installazione dell’impianto fotovoltaico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b="1" dirty="0"/>
              <a:t>Previsione esecuzione lavori entro giugno 2025</a:t>
            </a:r>
          </a:p>
        </p:txBody>
      </p:sp>
    </p:spTree>
    <p:extLst>
      <p:ext uri="{BB962C8B-B14F-4D97-AF65-F5344CB8AC3E}">
        <p14:creationId xmlns:p14="http://schemas.microsoft.com/office/powerpoint/2010/main" val="2130456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6F2BE92-CAD6-4E5F-BBD8-41DFE99B71B6}"/>
              </a:ext>
            </a:extLst>
          </p:cNvPr>
          <p:cNvGrpSpPr/>
          <p:nvPr/>
        </p:nvGrpSpPr>
        <p:grpSpPr>
          <a:xfrm>
            <a:off x="0" y="1613646"/>
            <a:ext cx="12192000" cy="4410636"/>
            <a:chOff x="0" y="1613646"/>
            <a:chExt cx="12192000" cy="441063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1AE6265-A576-43AA-A83A-6125E2752AFA}"/>
                </a:ext>
              </a:extLst>
            </p:cNvPr>
            <p:cNvSpPr/>
            <p:nvPr/>
          </p:nvSpPr>
          <p:spPr>
            <a:xfrm>
              <a:off x="0" y="3585884"/>
              <a:ext cx="12192000" cy="2438398"/>
            </a:xfrm>
            <a:prstGeom prst="rect">
              <a:avLst/>
            </a:prstGeom>
            <a:solidFill>
              <a:srgbClr val="BBD3EF"/>
            </a:solidFill>
            <a:ln>
              <a:solidFill>
                <a:srgbClr val="BBD3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02AB8B11-02B5-4281-8A61-3CC19DD3D26F}"/>
                </a:ext>
              </a:extLst>
            </p:cNvPr>
            <p:cNvSpPr txBox="1">
              <a:spLocks/>
            </p:cNvSpPr>
            <p:nvPr/>
          </p:nvSpPr>
          <p:spPr>
            <a:xfrm>
              <a:off x="4473847" y="3854082"/>
              <a:ext cx="6167260" cy="19507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8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it-IT" sz="1600" kern="1200" dirty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it-IT" sz="1600" b="1" dirty="0">
                  <a:solidFill>
                    <a:srgbClr val="3F4B5B"/>
                  </a:solidFill>
                </a:rPr>
                <a:t>Next Generation – Croce del Nord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600" b="1" dirty="0">
                  <a:solidFill>
                    <a:srgbClr val="4973A1"/>
                  </a:solidFill>
                </a:rPr>
                <a:t>IR0000026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Intervento finanziato nell’ambito del </a:t>
              </a:r>
              <a:r>
                <a:rPr lang="it-IT" sz="1400" b="1" dirty="0">
                  <a:solidFill>
                    <a:srgbClr val="4973A1"/>
                  </a:solidFill>
                </a:rPr>
                <a:t>PNRR</a:t>
              </a:r>
              <a:r>
                <a:rPr lang="it-IT" sz="1200" b="1" dirty="0">
                  <a:solidFill>
                    <a:srgbClr val="4973A1"/>
                  </a:solidFill>
                </a:rPr>
                <a:t> - Piano Nazionale di Ripresa e Resilienza</a:t>
              </a:r>
            </a:p>
            <a:p>
              <a:pPr marL="0" indent="0" algn="ctr">
                <a:spcBef>
                  <a:spcPts val="1200"/>
                </a:spcBef>
                <a:buNone/>
              </a:pPr>
              <a:r>
                <a:rPr lang="it-IT" sz="1600" b="1" dirty="0">
                  <a:solidFill>
                    <a:srgbClr val="4973A1"/>
                  </a:solidFill>
                </a:rPr>
                <a:t>M4C2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Missione 4 - </a:t>
              </a:r>
              <a:r>
                <a:rPr lang="it-IT" sz="1200" b="1" i="1" dirty="0">
                  <a:solidFill>
                    <a:srgbClr val="4973A1"/>
                  </a:solidFill>
                </a:rPr>
                <a:t>Istruzione e Ricerca           </a:t>
              </a:r>
              <a:r>
                <a:rPr lang="it-IT" sz="1200" b="1" dirty="0">
                  <a:solidFill>
                    <a:srgbClr val="4973A1"/>
                  </a:solidFill>
                </a:rPr>
                <a:t>Componente 2 - </a:t>
              </a:r>
              <a:r>
                <a:rPr lang="it-IT" sz="1200" b="1" i="1" dirty="0">
                  <a:solidFill>
                    <a:srgbClr val="4973A1"/>
                  </a:solidFill>
                </a:rPr>
                <a:t>Dalla Ricerca alla Impresa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Linea di Investimento 3.1 - </a:t>
              </a:r>
              <a:r>
                <a:rPr lang="it-IT" sz="1200" b="1" i="1" dirty="0">
                  <a:solidFill>
                    <a:srgbClr val="4973A1"/>
                  </a:solidFill>
                </a:rPr>
                <a:t>Rafforzamento e creazione di Infrastrutture di Ricerca</a:t>
              </a:r>
            </a:p>
            <a:p>
              <a:pPr marL="0" indent="0" algn="ctr">
                <a:spcBef>
                  <a:spcPts val="0"/>
                </a:spcBef>
                <a:buNone/>
              </a:pPr>
              <a:endParaRPr lang="it-IT" sz="1200" b="1" i="1" dirty="0">
                <a:solidFill>
                  <a:srgbClr val="4973A1"/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i="1" dirty="0">
                  <a:solidFill>
                    <a:srgbClr val="4973A1"/>
                  </a:solidFill>
                </a:rPr>
                <a:t>CUP C53C22000880006</a:t>
              </a:r>
            </a:p>
          </p:txBody>
        </p:sp>
        <p:pic>
          <p:nvPicPr>
            <p:cNvPr id="8" name="Segnaposto immagine 6" descr="Immagine che contiene simbolo, Elementi grafici, bianco, logo&#10;&#10;Descrizione generata automaticamente">
              <a:extLst>
                <a:ext uri="{FF2B5EF4-FFF2-40B4-BE49-F238E27FC236}">
                  <a16:creationId xmlns:a16="http://schemas.microsoft.com/office/drawing/2014/main" id="{BE67F900-7C00-4565-BA7A-5E2191B43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1" b="-102"/>
            <a:stretch/>
          </p:blipFill>
          <p:spPr>
            <a:xfrm>
              <a:off x="2314381" y="3820533"/>
              <a:ext cx="1905497" cy="1917246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706E1CF5-E9D4-4DCA-B64A-3E51953D2B00}"/>
                </a:ext>
              </a:extLst>
            </p:cNvPr>
            <p:cNvSpPr txBox="1">
              <a:spLocks/>
            </p:cNvSpPr>
            <p:nvPr/>
          </p:nvSpPr>
          <p:spPr>
            <a:xfrm>
              <a:off x="1312783" y="1613646"/>
              <a:ext cx="9566434" cy="16584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it-IT" sz="2800" b="1" kern="1200" dirty="0">
                  <a:solidFill>
                    <a:srgbClr val="B27F47"/>
                  </a:solidFill>
                  <a:latin typeface="Titillium Bd" pitchFamily="2" charset="77"/>
                  <a:ea typeface="+mn-ea"/>
                  <a:cs typeface="+mn-cs"/>
                </a:defRPr>
              </a:lvl1pPr>
            </a:lstStyle>
            <a:p>
              <a:pPr algn="ctr"/>
              <a:r>
                <a:rPr lang="it-IT" sz="9400" dirty="0"/>
                <a:t>GRAZIE</a:t>
              </a:r>
            </a:p>
            <a:p>
              <a:pPr algn="ctr"/>
              <a:r>
                <a:rPr lang="it-IT" sz="5200" dirty="0">
                  <a:solidFill>
                    <a:srgbClr val="573E23"/>
                  </a:solidFill>
                </a:rPr>
                <a:t>PER L’ATTENZIONE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916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5" y="3884903"/>
            <a:ext cx="3642863" cy="242834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382" y="1270890"/>
            <a:ext cx="3900861" cy="2194234"/>
          </a:xfrm>
          <a:prstGeom prst="rect">
            <a:avLst/>
          </a:prstGeom>
        </p:spPr>
      </p:pic>
      <p:sp>
        <p:nvSpPr>
          <p:cNvPr id="23" name="Segnaposto contenuto 2"/>
          <p:cNvSpPr txBox="1">
            <a:spLocks/>
          </p:cNvSpPr>
          <p:nvPr/>
        </p:nvSpPr>
        <p:spPr>
          <a:xfrm>
            <a:off x="494491" y="3730138"/>
            <a:ext cx="3099486" cy="20745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b="1" dirty="0">
                <a:solidFill>
                  <a:srgbClr val="B27F47"/>
                </a:solidFill>
                <a:latin typeface="Titillium Bd" pitchFamily="2" charset="77"/>
              </a:rPr>
              <a:t>Stazione Radioastronomica di Medicina (BO)</a:t>
            </a:r>
          </a:p>
        </p:txBody>
      </p:sp>
      <p:sp>
        <p:nvSpPr>
          <p:cNvPr id="24" name="Segnaposto contenuto 2"/>
          <p:cNvSpPr txBox="1">
            <a:spLocks/>
          </p:cNvSpPr>
          <p:nvPr/>
        </p:nvSpPr>
        <p:spPr>
          <a:xfrm>
            <a:off x="9092514" y="3465124"/>
            <a:ext cx="3099486" cy="20745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b="1" dirty="0">
                <a:solidFill>
                  <a:srgbClr val="B27F47"/>
                </a:solidFill>
                <a:latin typeface="Titillium Bd" pitchFamily="2" charset="77"/>
              </a:rPr>
              <a:t>Stazione Radioastronomica di Noto (SR)</a:t>
            </a:r>
          </a:p>
        </p:txBody>
      </p:sp>
      <p:sp>
        <p:nvSpPr>
          <p:cNvPr id="25" name="Titolo 1"/>
          <p:cNvSpPr txBox="1">
            <a:spLocks/>
          </p:cNvSpPr>
          <p:nvPr/>
        </p:nvSpPr>
        <p:spPr>
          <a:xfrm>
            <a:off x="5251752" y="1176397"/>
            <a:ext cx="3047642" cy="466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0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"/>
              </a:rPr>
              <a:t>Progetto</a:t>
            </a: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it-IT" sz="1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b="0" dirty="0">
                <a:solidFill>
                  <a:schemeClr val="tx1"/>
                </a:solidFill>
                <a:latin typeface="Titillium"/>
              </a:rPr>
              <a:t>Impianto fotovoltaico a terra e </a:t>
            </a:r>
            <a:r>
              <a:rPr lang="it-IT" sz="1600" b="0" dirty="0" err="1">
                <a:solidFill>
                  <a:schemeClr val="tx1"/>
                </a:solidFill>
                <a:latin typeface="Titillium"/>
              </a:rPr>
              <a:t>relamping</a:t>
            </a:r>
            <a:r>
              <a:rPr lang="it-IT" sz="1600" b="0" dirty="0">
                <a:solidFill>
                  <a:schemeClr val="tx1"/>
                </a:solidFill>
                <a:latin typeface="Titillium"/>
              </a:rPr>
              <a:t> dell’edificio principale</a:t>
            </a: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"/>
            </a:endParaRPr>
          </a:p>
          <a:p>
            <a:pPr algn="ctr">
              <a:lnSpc>
                <a:spcPct val="100000"/>
              </a:lnSpc>
            </a:pPr>
            <a:r>
              <a:rPr lang="it-IT" sz="1600" b="0" dirty="0">
                <a:solidFill>
                  <a:schemeClr val="tx1"/>
                </a:solidFill>
                <a:latin typeface="Titillium"/>
              </a:rPr>
              <a:t>Impianto fotovoltaico sul coperto dell’edificio principale</a:t>
            </a: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"/>
            </a:endParaRP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"/>
            </a:endParaRP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"/>
            </a:endParaRP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"/>
            </a:endParaRPr>
          </a:p>
          <a:p>
            <a:pPr algn="ctr">
              <a:lnSpc>
                <a:spcPct val="100000"/>
              </a:lnSpc>
            </a:pPr>
            <a:r>
              <a:rPr lang="it-IT" sz="1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 </a:t>
            </a:r>
          </a:p>
        </p:txBody>
      </p:sp>
      <p:pic>
        <p:nvPicPr>
          <p:cNvPr id="26" name="Immagine 25" descr="Immagine che contiene schermata, software, Software multimediale, Software per la grafica&#10;&#10;Descrizione generata automaticamente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12628" r="52065" b="9672"/>
          <a:stretch/>
        </p:blipFill>
        <p:spPr bwMode="auto">
          <a:xfrm>
            <a:off x="144006" y="1218135"/>
            <a:ext cx="5244765" cy="2512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magine 26" descr="H:\Il mio Drive\SEDE NOTO MANUELA\05-Info Urbanistiche Noto\ilovepdf_pages-to-jpg (1)\Foto aerea_page-0002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13517" r="7924" b="26993"/>
          <a:stretch/>
        </p:blipFill>
        <p:spPr bwMode="auto">
          <a:xfrm>
            <a:off x="6810251" y="3672575"/>
            <a:ext cx="5341867" cy="2635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975022" y="6430875"/>
            <a:ext cx="8346332" cy="427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600" b="0" dirty="0">
                <a:solidFill>
                  <a:schemeClr val="tx1"/>
                </a:solidFill>
              </a:rPr>
              <a:t>L’importo finanziato 670.000 € totali                   rimodulato 722.000 € circa</a:t>
            </a:r>
          </a:p>
        </p:txBody>
      </p:sp>
      <p:sp>
        <p:nvSpPr>
          <p:cNvPr id="29" name="Titolo 1"/>
          <p:cNvSpPr txBox="1">
            <a:spLocks/>
          </p:cNvSpPr>
          <p:nvPr/>
        </p:nvSpPr>
        <p:spPr>
          <a:xfrm>
            <a:off x="3846175" y="3940247"/>
            <a:ext cx="2964076" cy="23176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00000"/>
              </a:lnSpc>
            </a:pPr>
            <a:endParaRPr lang="it-IT" sz="1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it-IT" sz="1600" b="0" dirty="0" err="1">
                <a:solidFill>
                  <a:schemeClr val="tx1"/>
                </a:solidFill>
                <a:latin typeface="Titillium"/>
              </a:rPr>
              <a:t>efficientamento</a:t>
            </a:r>
            <a:r>
              <a:rPr lang="it-IT" sz="1600" b="0" dirty="0">
                <a:solidFill>
                  <a:schemeClr val="tx1"/>
                </a:solidFill>
                <a:latin typeface="Titillium"/>
              </a:rPr>
              <a:t> energetico</a:t>
            </a: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latin typeface="Titillium"/>
            </a:endParaRPr>
          </a:p>
          <a:p>
            <a:pPr algn="ctr">
              <a:lnSpc>
                <a:spcPct val="100000"/>
              </a:lnSpc>
            </a:pPr>
            <a:r>
              <a:rPr lang="it-IT" sz="1600" b="0" dirty="0">
                <a:solidFill>
                  <a:schemeClr val="tx1"/>
                </a:solidFill>
                <a:latin typeface="Titillium"/>
              </a:rPr>
              <a:t> riduzione consumo combustibili fossili</a:t>
            </a: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latin typeface="Titillium"/>
            </a:endParaRPr>
          </a:p>
          <a:p>
            <a:pPr algn="ctr">
              <a:lnSpc>
                <a:spcPct val="100000"/>
              </a:lnSpc>
            </a:pPr>
            <a:r>
              <a:rPr lang="it-IT" sz="1600" b="0" dirty="0">
                <a:solidFill>
                  <a:schemeClr val="tx1"/>
                </a:solidFill>
                <a:latin typeface="Titillium"/>
              </a:rPr>
              <a:t> riqualificazione e comfort ambientale</a:t>
            </a: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latin typeface="Titillium"/>
            </a:endParaRPr>
          </a:p>
          <a:p>
            <a:pPr algn="ctr">
              <a:lnSpc>
                <a:spcPct val="100000"/>
              </a:lnSpc>
            </a:pPr>
            <a:r>
              <a:rPr lang="it-IT" sz="1600" b="0" dirty="0">
                <a:solidFill>
                  <a:schemeClr val="tx1"/>
                </a:solidFill>
                <a:latin typeface="Titillium"/>
              </a:rPr>
              <a:t>risparmio economico</a:t>
            </a: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Freccia a destra 29"/>
          <p:cNvSpPr/>
          <p:nvPr/>
        </p:nvSpPr>
        <p:spPr>
          <a:xfrm>
            <a:off x="7490298" y="3190041"/>
            <a:ext cx="565922" cy="275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Stella a 5 punte 30"/>
          <p:cNvSpPr/>
          <p:nvPr/>
        </p:nvSpPr>
        <p:spPr>
          <a:xfrm>
            <a:off x="4601930" y="3833863"/>
            <a:ext cx="163251" cy="16254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a destra 31"/>
          <p:cNvSpPr/>
          <p:nvPr/>
        </p:nvSpPr>
        <p:spPr>
          <a:xfrm flipH="1">
            <a:off x="5582266" y="2235547"/>
            <a:ext cx="565922" cy="275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Stella a 5 punte 32"/>
          <p:cNvSpPr/>
          <p:nvPr/>
        </p:nvSpPr>
        <p:spPr>
          <a:xfrm>
            <a:off x="6022028" y="1270890"/>
            <a:ext cx="163251" cy="16254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itolo 1"/>
          <p:cNvSpPr txBox="1">
            <a:spLocks/>
          </p:cNvSpPr>
          <p:nvPr/>
        </p:nvSpPr>
        <p:spPr>
          <a:xfrm>
            <a:off x="3859145" y="3713755"/>
            <a:ext cx="3068561" cy="4027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0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"/>
              </a:rPr>
              <a:t>Obiettivi</a:t>
            </a: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"/>
            </a:endParaRP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"/>
            </a:endParaRPr>
          </a:p>
          <a:p>
            <a:pPr algn="ctr">
              <a:lnSpc>
                <a:spcPct val="100000"/>
              </a:lnSpc>
            </a:pPr>
            <a:endParaRPr lang="it-IT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"/>
            </a:endParaRPr>
          </a:p>
          <a:p>
            <a:pPr algn="ctr">
              <a:lnSpc>
                <a:spcPct val="100000"/>
              </a:lnSpc>
            </a:pPr>
            <a:r>
              <a:rPr lang="it-IT" sz="1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 </a:t>
            </a:r>
          </a:p>
        </p:txBody>
      </p:sp>
      <p:sp>
        <p:nvSpPr>
          <p:cNvPr id="35" name="Rettangolo con singolo angolo arrotondato 34"/>
          <p:cNvSpPr/>
          <p:nvPr/>
        </p:nvSpPr>
        <p:spPr>
          <a:xfrm rot="964202">
            <a:off x="9024049" y="5074297"/>
            <a:ext cx="586507" cy="194523"/>
          </a:xfrm>
          <a:prstGeom prst="round1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Triangolo rettangolo 35"/>
          <p:cNvSpPr/>
          <p:nvPr/>
        </p:nvSpPr>
        <p:spPr>
          <a:xfrm rot="816616">
            <a:off x="8338441" y="4116892"/>
            <a:ext cx="336829" cy="37206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a destra 36"/>
          <p:cNvSpPr/>
          <p:nvPr/>
        </p:nvSpPr>
        <p:spPr>
          <a:xfrm>
            <a:off x="5595224" y="6451625"/>
            <a:ext cx="426804" cy="321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     </a:t>
            </a:r>
          </a:p>
        </p:txBody>
      </p:sp>
      <p:sp>
        <p:nvSpPr>
          <p:cNvPr id="38" name="Rettangolo 37"/>
          <p:cNvSpPr/>
          <p:nvPr/>
        </p:nvSpPr>
        <p:spPr>
          <a:xfrm rot="840000">
            <a:off x="8861047" y="4802599"/>
            <a:ext cx="209874" cy="1318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riangolo isoscele 38"/>
          <p:cNvSpPr/>
          <p:nvPr/>
        </p:nvSpPr>
        <p:spPr>
          <a:xfrm rot="1380000">
            <a:off x="2079172" y="2266934"/>
            <a:ext cx="129067" cy="218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981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3" t="73595" r="54360" b="1470"/>
          <a:stretch/>
        </p:blipFill>
        <p:spPr>
          <a:xfrm>
            <a:off x="57779" y="1195452"/>
            <a:ext cx="5509993" cy="5448539"/>
          </a:xfrm>
          <a:prstGeom prst="rect">
            <a:avLst/>
          </a:prstGeom>
        </p:spPr>
      </p:pic>
      <p:sp>
        <p:nvSpPr>
          <p:cNvPr id="8" name="Triangolo isoscele 7"/>
          <p:cNvSpPr/>
          <p:nvPr/>
        </p:nvSpPr>
        <p:spPr>
          <a:xfrm>
            <a:off x="751888" y="2869351"/>
            <a:ext cx="186041" cy="339160"/>
          </a:xfrm>
          <a:prstGeom prst="triangle">
            <a:avLst>
              <a:gd name="adj" fmla="val 10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2539874" y="1166893"/>
            <a:ext cx="9349948" cy="477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i="1" dirty="0">
                <a:solidFill>
                  <a:srgbClr val="B27F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Impianto fotovoltaico Stazione Radioastronomica di Medicina</a:t>
            </a:r>
            <a:br>
              <a:rPr lang="it-IT" sz="20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Segnaposto contenuto 3"/>
          <p:cNvPicPr>
            <a:picLocks noChangeAspect="1"/>
          </p:cNvPicPr>
          <p:nvPr/>
        </p:nvPicPr>
        <p:blipFill rotWithShape="1">
          <a:blip r:embed="rId5"/>
          <a:srcRect b="4287"/>
          <a:stretch/>
        </p:blipFill>
        <p:spPr>
          <a:xfrm>
            <a:off x="6055498" y="1496929"/>
            <a:ext cx="2637402" cy="2618749"/>
          </a:xfrm>
          <a:prstGeom prst="rect">
            <a:avLst/>
          </a:prstGeom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1724116" y="1518139"/>
            <a:ext cx="3674734" cy="13956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400" b="0" i="1" dirty="0">
                <a:solidFill>
                  <a:srgbClr val="3F4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Localizzazione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200" b="0" dirty="0">
                <a:solidFill>
                  <a:srgbClr val="3F4B5B"/>
                </a:solidFill>
                <a:latin typeface="Titillium "/>
              </a:rPr>
              <a:t>ambito APF_N1 «Nuovi Poli Funzionali» (art. 5.4.1 PSC VG)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1200" b="0" dirty="0">
                <a:solidFill>
                  <a:srgbClr val="3F4B5B"/>
                </a:solidFill>
                <a:latin typeface="Titillium "/>
              </a:rPr>
              <a:t>Area retrostante l’edificio principale sistemata a prato e priva di vegetazione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1200" b="0" dirty="0">
                <a:solidFill>
                  <a:srgbClr val="3F4B5B"/>
                </a:solidFill>
                <a:latin typeface="Titillium "/>
              </a:rPr>
              <a:t>contesto agricolo di pianura</a:t>
            </a:r>
            <a:r>
              <a:rPr lang="it-IT" sz="1200" dirty="0">
                <a:solidFill>
                  <a:srgbClr val="3F4B5B"/>
                </a:solidFill>
                <a:latin typeface="Titillium "/>
              </a:rPr>
              <a:t> </a:t>
            </a: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8953619" y="1691454"/>
            <a:ext cx="2936203" cy="1407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400" b="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Regime autorizzativo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200" dirty="0">
                <a:solidFill>
                  <a:schemeClr val="tx1"/>
                </a:solidFill>
                <a:latin typeface="Titillium"/>
              </a:rPr>
              <a:t>D.I.L.A.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1200" b="0" dirty="0">
                <a:solidFill>
                  <a:schemeClr val="tx1"/>
                </a:solidFill>
                <a:latin typeface="Titillium"/>
              </a:rPr>
              <a:t>(Dichiarazione Inizio Lavori Asseverata)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b="0" dirty="0">
                <a:solidFill>
                  <a:schemeClr val="tx1"/>
                </a:solidFill>
                <a:latin typeface="Titillium"/>
              </a:rPr>
              <a:t>art. 6-bis - art. 4 </a:t>
            </a:r>
            <a:r>
              <a:rPr lang="de-DE" sz="1200" b="0" dirty="0" err="1">
                <a:solidFill>
                  <a:schemeClr val="tx1"/>
                </a:solidFill>
                <a:latin typeface="Titillium"/>
              </a:rPr>
              <a:t>co</a:t>
            </a:r>
            <a:r>
              <a:rPr lang="de-DE" sz="1200" b="0" dirty="0">
                <a:solidFill>
                  <a:schemeClr val="tx1"/>
                </a:solidFill>
                <a:latin typeface="Titillium"/>
              </a:rPr>
              <a:t> 2-bis </a:t>
            </a:r>
            <a:r>
              <a:rPr lang="de-DE" sz="1200" b="0" dirty="0" err="1">
                <a:solidFill>
                  <a:schemeClr val="tx1"/>
                </a:solidFill>
                <a:latin typeface="Titillium"/>
              </a:rPr>
              <a:t>lett</a:t>
            </a:r>
            <a:r>
              <a:rPr lang="de-DE" sz="1200" b="0" dirty="0">
                <a:solidFill>
                  <a:schemeClr val="tx1"/>
                </a:solidFill>
                <a:latin typeface="Titillium"/>
              </a:rPr>
              <a:t> c)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b="0" dirty="0" err="1">
                <a:solidFill>
                  <a:schemeClr val="tx1"/>
                </a:solidFill>
                <a:latin typeface="Titillium"/>
              </a:rPr>
              <a:t>D.Lgs</a:t>
            </a:r>
            <a:r>
              <a:rPr lang="de-DE" sz="1200" b="0" dirty="0">
                <a:solidFill>
                  <a:schemeClr val="tx1"/>
                </a:solidFill>
                <a:latin typeface="Titillium"/>
              </a:rPr>
              <a:t>. 03/03/2011, n. 28</a:t>
            </a:r>
            <a:endParaRPr lang="it-IT" sz="1200" b="0" dirty="0">
              <a:solidFill>
                <a:schemeClr val="tx1"/>
              </a:solidFill>
              <a:latin typeface="Titillium"/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3919229" y="3778422"/>
            <a:ext cx="2830562" cy="946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400" b="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Importo lavori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200" b="0" dirty="0">
                <a:solidFill>
                  <a:srgbClr val="C00000"/>
                </a:solidFill>
                <a:latin typeface="Titillium "/>
              </a:rPr>
              <a:t>Impianto FV 361 K€ - </a:t>
            </a:r>
            <a:r>
              <a:rPr lang="it-IT" sz="1200" b="0" dirty="0" err="1">
                <a:solidFill>
                  <a:srgbClr val="C00000"/>
                </a:solidFill>
                <a:latin typeface="Titillium "/>
              </a:rPr>
              <a:t>Relamping</a:t>
            </a:r>
            <a:r>
              <a:rPr lang="it-IT" sz="1200" b="0" dirty="0">
                <a:solidFill>
                  <a:srgbClr val="C00000"/>
                </a:solidFill>
                <a:latin typeface="Titillium "/>
              </a:rPr>
              <a:t> 64 K€ - Totale QE Intervento 509 K€</a:t>
            </a: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5398850" y="4817390"/>
            <a:ext cx="3479993" cy="1330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400" b="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Fattibilità tecnica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400" b="0" dirty="0">
                <a:solidFill>
                  <a:schemeClr val="accent6">
                    <a:lumMod val="50000"/>
                  </a:schemeClr>
                </a:solidFill>
                <a:latin typeface="Titillium "/>
              </a:rPr>
              <a:t>rispetto delle prescrizioni indicate dal CRAF (</a:t>
            </a:r>
            <a:r>
              <a:rPr lang="it-IT" sz="1400" b="0" dirty="0" err="1">
                <a:solidFill>
                  <a:schemeClr val="accent6">
                    <a:lumMod val="50000"/>
                  </a:schemeClr>
                </a:solidFill>
                <a:latin typeface="Titillium "/>
              </a:rPr>
              <a:t>Committee</a:t>
            </a:r>
            <a:r>
              <a:rPr lang="it-IT" sz="1400" b="0" dirty="0">
                <a:solidFill>
                  <a:schemeClr val="accent6">
                    <a:lumMod val="50000"/>
                  </a:schemeClr>
                </a:solidFill>
                <a:latin typeface="Titillium "/>
              </a:rPr>
              <a:t> on Radio </a:t>
            </a:r>
            <a:r>
              <a:rPr lang="it-IT" sz="1400" b="0" dirty="0" err="1">
                <a:solidFill>
                  <a:schemeClr val="accent6">
                    <a:lumMod val="50000"/>
                  </a:schemeClr>
                </a:solidFill>
                <a:latin typeface="Titillium "/>
              </a:rPr>
              <a:t>Astronomy</a:t>
            </a:r>
            <a:r>
              <a:rPr lang="it-IT" sz="1400" b="0" dirty="0">
                <a:solidFill>
                  <a:schemeClr val="accent6">
                    <a:lumMod val="50000"/>
                  </a:schemeClr>
                </a:solidFill>
                <a:latin typeface="Titillium "/>
              </a:rPr>
              <a:t> </a:t>
            </a:r>
            <a:r>
              <a:rPr lang="it-IT" sz="1400" b="0" dirty="0" err="1">
                <a:solidFill>
                  <a:schemeClr val="accent6">
                    <a:lumMod val="50000"/>
                  </a:schemeClr>
                </a:solidFill>
                <a:latin typeface="Titillium "/>
              </a:rPr>
              <a:t>Frequenies</a:t>
            </a:r>
            <a:r>
              <a:rPr lang="it-IT" sz="1400" b="0" dirty="0">
                <a:solidFill>
                  <a:schemeClr val="accent6">
                    <a:lumMod val="50000"/>
                  </a:schemeClr>
                </a:solidFill>
                <a:latin typeface="Titillium "/>
              </a:rPr>
              <a:t>) ai fini della limitazione delle interferenze radio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F4FE68-19DE-4795-D6E7-2C02B8146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7498" y="3303155"/>
            <a:ext cx="3428447" cy="29798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85A34F36-B3BA-4F84-469D-38A091EA3A5E}"/>
              </a:ext>
            </a:extLst>
          </p:cNvPr>
          <p:cNvGrpSpPr/>
          <p:nvPr/>
        </p:nvGrpSpPr>
        <p:grpSpPr>
          <a:xfrm>
            <a:off x="8035174" y="4183010"/>
            <a:ext cx="1139923" cy="740309"/>
            <a:chOff x="203315" y="2031459"/>
            <a:chExt cx="1139923" cy="740309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78402F34-D152-1E3E-6AB5-679220767B30}"/>
                </a:ext>
              </a:extLst>
            </p:cNvPr>
            <p:cNvSpPr/>
            <p:nvPr/>
          </p:nvSpPr>
          <p:spPr>
            <a:xfrm>
              <a:off x="1127238" y="2284977"/>
              <a:ext cx="216000" cy="108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Immagine 20" descr="Immagine che contiene testo, Carattere, diagramma, mappa&#10;&#10;Descrizione generata automaticamente">
              <a:extLst>
                <a:ext uri="{FF2B5EF4-FFF2-40B4-BE49-F238E27FC236}">
                  <a16:creationId xmlns:a16="http://schemas.microsoft.com/office/drawing/2014/main" id="{ED169104-303B-1344-99CD-5637D5D8B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4" t="39053" r="30857" b="31661"/>
            <a:stretch/>
          </p:blipFill>
          <p:spPr>
            <a:xfrm>
              <a:off x="203315" y="2031459"/>
              <a:ext cx="923923" cy="740309"/>
            </a:xfrm>
            <a:prstGeom prst="rect">
              <a:avLst/>
            </a:prstGeom>
          </p:spPr>
        </p:pic>
        <p:sp>
          <p:nvSpPr>
            <p:cNvPr id="22" name="Rettangolo con angoli arrotondati 12">
              <a:extLst>
                <a:ext uri="{FF2B5EF4-FFF2-40B4-BE49-F238E27FC236}">
                  <a16:creationId xmlns:a16="http://schemas.microsoft.com/office/drawing/2014/main" id="{89768280-9C45-870E-053D-A7DDE94B69AC}"/>
                </a:ext>
              </a:extLst>
            </p:cNvPr>
            <p:cNvSpPr/>
            <p:nvPr/>
          </p:nvSpPr>
          <p:spPr>
            <a:xfrm rot="19931226">
              <a:off x="550920" y="2116065"/>
              <a:ext cx="305842" cy="94065"/>
            </a:xfrm>
            <a:prstGeom prst="roundRect">
              <a:avLst/>
            </a:prstGeom>
            <a:solidFill>
              <a:srgbClr val="D1D9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ttangolo con angoli arrotondati 18">
              <a:extLst>
                <a:ext uri="{FF2B5EF4-FFF2-40B4-BE49-F238E27FC236}">
                  <a16:creationId xmlns:a16="http://schemas.microsoft.com/office/drawing/2014/main" id="{0C2AC062-C582-1D47-5A7E-572BC2386E70}"/>
                </a:ext>
              </a:extLst>
            </p:cNvPr>
            <p:cNvSpPr/>
            <p:nvPr/>
          </p:nvSpPr>
          <p:spPr>
            <a:xfrm rot="19931226">
              <a:off x="644508" y="2330568"/>
              <a:ext cx="305842" cy="137179"/>
            </a:xfrm>
            <a:prstGeom prst="roundRect">
              <a:avLst/>
            </a:prstGeom>
            <a:solidFill>
              <a:srgbClr val="5FB6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ttangolo con angoli arrotondati 19">
              <a:extLst>
                <a:ext uri="{FF2B5EF4-FFF2-40B4-BE49-F238E27FC236}">
                  <a16:creationId xmlns:a16="http://schemas.microsoft.com/office/drawing/2014/main" id="{DAB1DF42-F418-6B24-C170-5404B52152B4}"/>
                </a:ext>
              </a:extLst>
            </p:cNvPr>
            <p:cNvSpPr/>
            <p:nvPr/>
          </p:nvSpPr>
          <p:spPr>
            <a:xfrm>
              <a:off x="819369" y="2254579"/>
              <a:ext cx="162551" cy="69963"/>
            </a:xfrm>
            <a:prstGeom prst="roundRect">
              <a:avLst/>
            </a:prstGeom>
            <a:solidFill>
              <a:srgbClr val="5FB6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itolo 1"/>
          <p:cNvSpPr txBox="1">
            <a:spLocks/>
          </p:cNvSpPr>
          <p:nvPr/>
        </p:nvSpPr>
        <p:spPr>
          <a:xfrm>
            <a:off x="-47466" y="5505079"/>
            <a:ext cx="2788738" cy="118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400" b="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Fattibilità urbanistica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1200" dirty="0">
                <a:solidFill>
                  <a:schemeClr val="accent2">
                    <a:lumMod val="75000"/>
                  </a:schemeClr>
                </a:solidFill>
                <a:latin typeface="Titillium"/>
              </a:rPr>
              <a:t>area idonea </a:t>
            </a:r>
            <a:r>
              <a:rPr lang="it-IT" sz="1200" b="0" dirty="0">
                <a:solidFill>
                  <a:schemeClr val="accent2">
                    <a:lumMod val="75000"/>
                  </a:schemeClr>
                </a:solidFill>
                <a:latin typeface="Titillium"/>
              </a:rPr>
              <a:t>ai sensi dell’art. 20 </a:t>
            </a:r>
            <a:r>
              <a:rPr lang="de-DE" sz="1200" b="0" dirty="0">
                <a:solidFill>
                  <a:schemeClr val="accent2">
                    <a:lumMod val="75000"/>
                  </a:schemeClr>
                </a:solidFill>
                <a:latin typeface="Titillium"/>
              </a:rPr>
              <a:t>D. </a:t>
            </a:r>
            <a:r>
              <a:rPr lang="de-DE" sz="1200" b="0" dirty="0" err="1">
                <a:solidFill>
                  <a:schemeClr val="accent2">
                    <a:lumMod val="75000"/>
                  </a:schemeClr>
                </a:solidFill>
                <a:latin typeface="Titillium"/>
              </a:rPr>
              <a:t>Lgs</a:t>
            </a:r>
            <a:r>
              <a:rPr lang="de-DE" sz="1200" b="0" dirty="0">
                <a:solidFill>
                  <a:schemeClr val="accent2">
                    <a:lumMod val="75000"/>
                  </a:schemeClr>
                </a:solidFill>
                <a:latin typeface="Titillium"/>
              </a:rPr>
              <a:t>. 199/2021 e D. </a:t>
            </a:r>
            <a:r>
              <a:rPr lang="de-DE" sz="1200" b="0" dirty="0" err="1">
                <a:solidFill>
                  <a:schemeClr val="accent2">
                    <a:lumMod val="75000"/>
                  </a:schemeClr>
                </a:solidFill>
                <a:latin typeface="Titillium"/>
              </a:rPr>
              <a:t>Lgs</a:t>
            </a:r>
            <a:r>
              <a:rPr lang="de-DE" sz="1200" b="0" dirty="0">
                <a:solidFill>
                  <a:schemeClr val="accent2">
                    <a:lumMod val="75000"/>
                  </a:schemeClr>
                </a:solidFill>
                <a:latin typeface="Titillium"/>
              </a:rPr>
              <a:t> 28/2011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b="0" dirty="0">
                <a:solidFill>
                  <a:schemeClr val="accent2">
                    <a:lumMod val="75000"/>
                  </a:schemeClr>
                </a:solidFill>
                <a:latin typeface="Titillium"/>
              </a:rPr>
              <a:t>D.G.R. ER N° 28/2010 e </a:t>
            </a:r>
            <a:r>
              <a:rPr lang="de-DE" sz="1200" b="0" dirty="0" err="1">
                <a:solidFill>
                  <a:schemeClr val="accent2">
                    <a:lumMod val="75000"/>
                  </a:schemeClr>
                </a:solidFill>
                <a:latin typeface="Titillium"/>
              </a:rPr>
              <a:t>succ</a:t>
            </a:r>
            <a:r>
              <a:rPr lang="de-DE" sz="1200" b="0" dirty="0">
                <a:solidFill>
                  <a:schemeClr val="accent2">
                    <a:lumMod val="75000"/>
                  </a:schemeClr>
                </a:solidFill>
                <a:latin typeface="Titillium"/>
              </a:rPr>
              <a:t>. D.G.R. 152 del 08/06/2023 </a:t>
            </a:r>
            <a:endParaRPr lang="it-IT" sz="1200" b="0" dirty="0">
              <a:solidFill>
                <a:schemeClr val="accent2">
                  <a:lumMod val="75000"/>
                </a:schemeClr>
              </a:solidFill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38332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riangolo isoscele 1"/>
          <p:cNvSpPr/>
          <p:nvPr/>
        </p:nvSpPr>
        <p:spPr>
          <a:xfrm>
            <a:off x="8531157" y="3745149"/>
            <a:ext cx="45719" cy="457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Segnaposto contenuto 3"/>
          <p:cNvPicPr>
            <a:picLocks noChangeAspect="1"/>
          </p:cNvPicPr>
          <p:nvPr/>
        </p:nvPicPr>
        <p:blipFill rotWithShape="1">
          <a:blip r:embed="rId4"/>
          <a:srcRect t="9741" b="8267"/>
          <a:stretch/>
        </p:blipFill>
        <p:spPr>
          <a:xfrm>
            <a:off x="151486" y="1208460"/>
            <a:ext cx="6217250" cy="5525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l="2143" b="6696"/>
          <a:stretch/>
        </p:blipFill>
        <p:spPr>
          <a:xfrm>
            <a:off x="6505372" y="3715452"/>
            <a:ext cx="5080773" cy="2608165"/>
          </a:xfrm>
          <a:prstGeom prst="rect">
            <a:avLst/>
          </a:prstGeom>
        </p:spPr>
      </p:pic>
      <p:pic>
        <p:nvPicPr>
          <p:cNvPr id="12" name="Segnaposto contenuto 3"/>
          <p:cNvPicPr>
            <a:picLocks noChangeAspect="1"/>
          </p:cNvPicPr>
          <p:nvPr/>
        </p:nvPicPr>
        <p:blipFill rotWithShape="1">
          <a:blip r:embed="rId4"/>
          <a:srcRect t="1537" r="91673" b="90524"/>
          <a:stretch/>
        </p:blipFill>
        <p:spPr>
          <a:xfrm>
            <a:off x="339277" y="2454905"/>
            <a:ext cx="470626" cy="486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itolo 1"/>
          <p:cNvSpPr>
            <a:spLocks noGrp="1"/>
          </p:cNvSpPr>
          <p:nvPr>
            <p:ph type="title"/>
          </p:nvPr>
        </p:nvSpPr>
        <p:spPr>
          <a:xfrm>
            <a:off x="6485671" y="1074568"/>
            <a:ext cx="5057016" cy="18291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it-IT" sz="20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	L’intervento comprende</a:t>
            </a:r>
            <a:br>
              <a:rPr lang="it-IT" sz="1600" b="0" u="sng" dirty="0">
                <a:solidFill>
                  <a:schemeClr val="tx1"/>
                </a:solidFill>
              </a:rPr>
            </a:br>
            <a:r>
              <a:rPr lang="it-IT" sz="1200" b="0" dirty="0">
                <a:solidFill>
                  <a:schemeClr val="tx1"/>
                </a:solidFill>
                <a:latin typeface="Titillium"/>
              </a:rPr>
              <a:t>Preparazione del piano di posa: scotico e livellamento terreno</a:t>
            </a:r>
            <a:br>
              <a:rPr lang="it-IT" sz="1200" b="0" dirty="0">
                <a:solidFill>
                  <a:schemeClr val="tx1"/>
                </a:solidFill>
                <a:latin typeface="Titillium"/>
              </a:rPr>
            </a:br>
            <a:r>
              <a:rPr lang="it-IT" sz="1200" b="0" dirty="0">
                <a:solidFill>
                  <a:schemeClr val="tx1"/>
                </a:solidFill>
                <a:latin typeface="Titillium"/>
              </a:rPr>
              <a:t>Scavi e rinterri per posa cavi e collegamenti con cabina MT/BT esistente</a:t>
            </a:r>
            <a:br>
              <a:rPr lang="it-IT" sz="1200" b="0" dirty="0">
                <a:solidFill>
                  <a:schemeClr val="tx1"/>
                </a:solidFill>
                <a:latin typeface="Titillium"/>
              </a:rPr>
            </a:br>
            <a:r>
              <a:rPr lang="it-IT" sz="1200" b="0" dirty="0">
                <a:solidFill>
                  <a:schemeClr val="tx1"/>
                </a:solidFill>
                <a:latin typeface="Titillium"/>
              </a:rPr>
              <a:t>Posa zavorre a supporto dei pannelli (sistema a vela) </a:t>
            </a:r>
            <a:br>
              <a:rPr lang="it-IT" sz="1200" b="0" dirty="0">
                <a:solidFill>
                  <a:schemeClr val="tx1"/>
                </a:solidFill>
                <a:latin typeface="Titillium"/>
              </a:rPr>
            </a:br>
            <a:r>
              <a:rPr lang="it-IT" sz="1200" b="0" dirty="0">
                <a:solidFill>
                  <a:schemeClr val="tx1"/>
                </a:solidFill>
                <a:latin typeface="Titillium"/>
              </a:rPr>
              <a:t>Installazione moduli fotovoltaici</a:t>
            </a:r>
            <a:br>
              <a:rPr lang="it-IT" sz="1200" b="0" dirty="0">
                <a:solidFill>
                  <a:schemeClr val="tx1"/>
                </a:solidFill>
                <a:latin typeface="Titillium"/>
              </a:rPr>
            </a:br>
            <a:r>
              <a:rPr lang="it-IT" sz="1200" b="0" dirty="0">
                <a:solidFill>
                  <a:schemeClr val="tx1"/>
                </a:solidFill>
                <a:latin typeface="Titillium"/>
              </a:rPr>
              <a:t>Installazione struttura Inverter</a:t>
            </a:r>
            <a:br>
              <a:rPr lang="it-IT" sz="1200" b="0" dirty="0">
                <a:solidFill>
                  <a:schemeClr val="tx1"/>
                </a:solidFill>
                <a:latin typeface="Titillium"/>
              </a:rPr>
            </a:br>
            <a:r>
              <a:rPr lang="it-IT" sz="1200" b="0" dirty="0">
                <a:solidFill>
                  <a:schemeClr val="tx1"/>
                </a:solidFill>
                <a:latin typeface="Titillium"/>
              </a:rPr>
              <a:t>Installazione inverter fotovoltaici 115 KW</a:t>
            </a:r>
            <a:br>
              <a:rPr lang="it-IT" sz="1100" b="0" dirty="0"/>
            </a:br>
            <a:r>
              <a:rPr lang="it-IT" sz="1200" b="0" dirty="0">
                <a:solidFill>
                  <a:schemeClr val="tx1"/>
                </a:solidFill>
                <a:latin typeface="Titillium"/>
              </a:rPr>
              <a:t>Predisposizione strutture video sorveglianza </a:t>
            </a:r>
            <a:br>
              <a:rPr lang="it-IT" sz="1200" b="0" dirty="0">
                <a:solidFill>
                  <a:schemeClr val="tx1"/>
                </a:solidFill>
                <a:latin typeface="Titillium"/>
              </a:rPr>
            </a:br>
            <a:r>
              <a:rPr lang="it-IT" sz="1200" b="0" dirty="0">
                <a:solidFill>
                  <a:schemeClr val="tx1"/>
                </a:solidFill>
                <a:latin typeface="Titillium"/>
              </a:rPr>
              <a:t>Installazione </a:t>
            </a:r>
            <a:r>
              <a:rPr lang="it-IT" sz="1200" b="0" dirty="0" err="1">
                <a:solidFill>
                  <a:schemeClr val="tx1"/>
                </a:solidFill>
                <a:latin typeface="Titillium"/>
              </a:rPr>
              <a:t>wallbox</a:t>
            </a:r>
            <a:r>
              <a:rPr lang="it-IT" sz="1200" b="0" dirty="0">
                <a:solidFill>
                  <a:schemeClr val="tx1"/>
                </a:solidFill>
                <a:latin typeface="Titillium"/>
              </a:rPr>
              <a:t> per ricarica veicoli </a:t>
            </a:r>
            <a:r>
              <a:rPr lang="it-IT" sz="1200" b="0" dirty="0" err="1">
                <a:solidFill>
                  <a:schemeClr val="tx1"/>
                </a:solidFill>
                <a:latin typeface="Titillium"/>
              </a:rPr>
              <a:t>el</a:t>
            </a:r>
            <a:r>
              <a:rPr lang="it-IT" sz="1200" b="0" dirty="0">
                <a:solidFill>
                  <a:schemeClr val="tx1"/>
                </a:solidFill>
                <a:latin typeface="Titillium"/>
              </a:rPr>
              <a:t>. </a:t>
            </a:r>
            <a:br>
              <a:rPr lang="it-IT" sz="1200" b="0" dirty="0">
                <a:solidFill>
                  <a:schemeClr val="tx1"/>
                </a:solidFill>
                <a:latin typeface="Titillium"/>
              </a:rPr>
            </a:br>
            <a:br>
              <a:rPr lang="it-IT" sz="1200" b="0" dirty="0">
                <a:solidFill>
                  <a:schemeClr val="tx1"/>
                </a:solidFill>
                <a:latin typeface="Titillium"/>
              </a:rPr>
            </a:br>
            <a:endParaRPr lang="it-IT" sz="1200" b="0" dirty="0">
              <a:solidFill>
                <a:schemeClr val="tx1"/>
              </a:solidFill>
              <a:latin typeface="Titillium"/>
            </a:endParaRPr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9699285" y="3995219"/>
            <a:ext cx="2359864" cy="5736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1200" b="0" dirty="0">
                <a:solidFill>
                  <a:schemeClr val="tx1"/>
                </a:solidFill>
                <a:latin typeface="Titillium"/>
              </a:rPr>
              <a:t>Messa in servizio dell’impianto e Allacciamento alla rete elettrica nazionale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br>
              <a:rPr lang="it-IT" sz="1100" b="0" dirty="0"/>
            </a:br>
            <a:endParaRPr lang="it-IT" sz="1100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/>
          <a:srcRect l="2899" t="43663" r="1624" b="26961"/>
          <a:stretch/>
        </p:blipFill>
        <p:spPr>
          <a:xfrm>
            <a:off x="6574255" y="2953722"/>
            <a:ext cx="2894108" cy="624219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7"/>
          <a:srcRect l="2298" t="4102" r="60117"/>
          <a:stretch/>
        </p:blipFill>
        <p:spPr>
          <a:xfrm>
            <a:off x="11212703" y="4653985"/>
            <a:ext cx="911706" cy="1284608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8"/>
          <a:srcRect t="6977"/>
          <a:stretch/>
        </p:blipFill>
        <p:spPr>
          <a:xfrm>
            <a:off x="10209155" y="4653985"/>
            <a:ext cx="930567" cy="127211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7360" y="2657476"/>
            <a:ext cx="2367080" cy="12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l="1476" t="1555" r="1"/>
          <a:stretch/>
        </p:blipFill>
        <p:spPr>
          <a:xfrm>
            <a:off x="96253" y="1270535"/>
            <a:ext cx="4234216" cy="5475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4239056" y="1272744"/>
            <a:ext cx="4892957" cy="338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8000" i="1" dirty="0">
                <a:solidFill>
                  <a:srgbClr val="B27F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Caratteristiche impianto </a:t>
            </a:r>
            <a:r>
              <a:rPr lang="it-IT" sz="8000" dirty="0">
                <a:solidFill>
                  <a:srgbClr val="B27F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P= 254,52 </a:t>
            </a:r>
            <a:r>
              <a:rPr lang="it-IT" sz="8000" dirty="0" err="1">
                <a:solidFill>
                  <a:srgbClr val="B27F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KWp</a:t>
            </a:r>
            <a:endParaRPr lang="it-IT" sz="8000" dirty="0">
              <a:solidFill>
                <a:srgbClr val="B27F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br>
              <a:rPr lang="it-IT" dirty="0">
                <a:solidFill>
                  <a:schemeClr val="accent2">
                    <a:lumMod val="50000"/>
                  </a:schemeClr>
                </a:solidFill>
              </a:rPr>
            </a:b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1938" t="-6" r="5761" b="-1"/>
          <a:stretch/>
        </p:blipFill>
        <p:spPr>
          <a:xfrm>
            <a:off x="4592161" y="4469879"/>
            <a:ext cx="4539852" cy="2275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4396952" y="1441853"/>
            <a:ext cx="5057681" cy="231540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br>
              <a:rPr lang="it-IT" dirty="0"/>
            </a:br>
            <a:r>
              <a:rPr lang="it-IT" sz="5600" dirty="0"/>
              <a:t>Pannelli </a:t>
            </a:r>
            <a:r>
              <a:rPr lang="it-IT" sz="6000" dirty="0"/>
              <a:t>in </a:t>
            </a:r>
            <a:r>
              <a:rPr lang="it-IT" sz="5600" dirty="0"/>
              <a:t>silicio monocristallino 505W/</a:t>
            </a:r>
            <a:r>
              <a:rPr lang="it-IT" sz="5600" dirty="0" err="1"/>
              <a:t>cad</a:t>
            </a:r>
            <a:r>
              <a:rPr lang="it-IT" sz="5600" dirty="0"/>
              <a:t> – </a:t>
            </a:r>
            <a:r>
              <a:rPr lang="it-IT" sz="5600" dirty="0" err="1"/>
              <a:t>dim</a:t>
            </a:r>
            <a:r>
              <a:rPr lang="it-IT" sz="5600" dirty="0"/>
              <a:t>. 2187x1102x35mm – peso 26,3 Kg – N. 504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5600" dirty="0"/>
              <a:t>Zavorre </a:t>
            </a:r>
            <a:r>
              <a:rPr lang="it-IT" sz="5600" dirty="0" err="1"/>
              <a:t>Sun</a:t>
            </a:r>
            <a:r>
              <a:rPr lang="it-IT" sz="5600" dirty="0"/>
              <a:t> Ballast in cemento con inclinazione 5° appoggiate direttamente sul terreno adattato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5600" dirty="0"/>
              <a:t>Verifica statica a ribaltamento (vento) &lt; 25ms (90 Km/h)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5600" dirty="0"/>
              <a:t>Due inverter trifase </a:t>
            </a:r>
            <a:r>
              <a:rPr lang="it-IT" sz="5600" dirty="0" err="1"/>
              <a:t>Huaway</a:t>
            </a:r>
            <a:r>
              <a:rPr lang="it-IT" sz="5600" dirty="0"/>
              <a:t> SUN2000-115KTL-M2</a:t>
            </a:r>
            <a:br>
              <a:rPr lang="it-IT" sz="5600" dirty="0"/>
            </a:br>
            <a:r>
              <a:rPr lang="it-IT" sz="5600" dirty="0"/>
              <a:t>Superficie complessiva impianto circa 2.105 mq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5600" dirty="0"/>
              <a:t>Cabina MT/BT ubicata all’interno dell’edificio (già presente il trasformatore)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5600" dirty="0"/>
              <a:t>Sistema monitoraggio consumi ed energia prodotta HUAWEI </a:t>
            </a:r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054" y="2704698"/>
            <a:ext cx="2834151" cy="409204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7054" y="1184059"/>
            <a:ext cx="2667925" cy="150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5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7" name="Segnaposto contenuto 4"/>
          <p:cNvSpPr>
            <a:spLocks noGrp="1"/>
          </p:cNvSpPr>
          <p:nvPr>
            <p:ph idx="1"/>
          </p:nvPr>
        </p:nvSpPr>
        <p:spPr>
          <a:xfrm>
            <a:off x="746285" y="1884229"/>
            <a:ext cx="10411564" cy="88486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0800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Conforme ai Criteri Ambientali Minimi (</a:t>
            </a:r>
            <a:r>
              <a:rPr lang="it-IT" sz="2000" b="1" dirty="0"/>
              <a:t>CAM</a:t>
            </a:r>
            <a:r>
              <a:rPr lang="it-IT" sz="2000" dirty="0"/>
              <a:t>) - DM 23/06/2022 </a:t>
            </a:r>
          </a:p>
          <a:p>
            <a:pPr marL="10800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ed al Principio di non arrecare danno significativo all’ambiente (</a:t>
            </a:r>
            <a:r>
              <a:rPr lang="it-IT" sz="2000" b="1" dirty="0"/>
              <a:t>DNSH</a:t>
            </a:r>
            <a:r>
              <a:rPr lang="it-IT" sz="2000" dirty="0"/>
              <a:t>) PNRR - Scheda 12</a:t>
            </a:r>
            <a:endParaRPr lang="it-IT" sz="20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3931725" y="3232693"/>
            <a:ext cx="4518834" cy="47770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9600" b="1" dirty="0">
                <a:solidFill>
                  <a:srgbClr val="B27F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STATO DELLA PROCEDURA </a:t>
            </a:r>
            <a:br>
              <a:rPr lang="it-IT" dirty="0">
                <a:solidFill>
                  <a:schemeClr val="accent2">
                    <a:lumMod val="50000"/>
                  </a:schemeClr>
                </a:solidFill>
              </a:rPr>
            </a:br>
            <a:endParaRPr lang="it-IT" dirty="0"/>
          </a:p>
        </p:txBody>
      </p:sp>
      <p:sp>
        <p:nvSpPr>
          <p:cNvPr id="11" name="Titolo 3"/>
          <p:cNvSpPr>
            <a:spLocks noGrp="1"/>
          </p:cNvSpPr>
          <p:nvPr>
            <p:ph type="title"/>
          </p:nvPr>
        </p:nvSpPr>
        <p:spPr>
          <a:xfrm>
            <a:off x="2891149" y="1329172"/>
            <a:ext cx="7040251" cy="390057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tillium"/>
              </a:rPr>
              <a:t>CARATTERISTICHE PROGETTO ESECUTIVO</a:t>
            </a:r>
          </a:p>
        </p:txBody>
      </p:sp>
      <p:sp>
        <p:nvSpPr>
          <p:cNvPr id="12" name="Segnaposto contenuto 4"/>
          <p:cNvSpPr txBox="1">
            <a:spLocks/>
          </p:cNvSpPr>
          <p:nvPr/>
        </p:nvSpPr>
        <p:spPr>
          <a:xfrm>
            <a:off x="694267" y="3828934"/>
            <a:ext cx="10515600" cy="207233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Presentato progetto esecutivo in corso di verifica e validazione</a:t>
            </a:r>
            <a:endParaRPr lang="it-IT" sz="2000" i="1" dirty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Eseguita indagine di mercato per individuazione O.E. da invitare alla     procedura negoziata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Predisposta documentazione procedura negoziata per l’affidamento lavori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dirty="0"/>
              <a:t>Previsione individuazione O.E. entro fine ottobre 2024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b="1" dirty="0"/>
              <a:t>Previsione esecuzione lavori entro giugno 2025</a:t>
            </a:r>
          </a:p>
        </p:txBody>
      </p:sp>
      <p:sp>
        <p:nvSpPr>
          <p:cNvPr id="2" name="Rettangolo 1"/>
          <p:cNvSpPr/>
          <p:nvPr/>
        </p:nvSpPr>
        <p:spPr>
          <a:xfrm>
            <a:off x="694267" y="6367904"/>
            <a:ext cx="591129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/>
              <a:t>Durata dei lavori: </a:t>
            </a:r>
            <a:r>
              <a:rPr lang="it-IT" b="1" dirty="0"/>
              <a:t>210 giorni dalla data di consegna dei lavori</a:t>
            </a:r>
          </a:p>
        </p:txBody>
      </p:sp>
    </p:spTree>
    <p:extLst>
      <p:ext uri="{BB962C8B-B14F-4D97-AF65-F5344CB8AC3E}">
        <p14:creationId xmlns:p14="http://schemas.microsoft.com/office/powerpoint/2010/main" val="792207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t="8143" b="7524"/>
          <a:stretch/>
        </p:blipFill>
        <p:spPr>
          <a:xfrm>
            <a:off x="8293017" y="2652406"/>
            <a:ext cx="3761194" cy="3598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Rettangolo 22"/>
          <p:cNvSpPr/>
          <p:nvPr/>
        </p:nvSpPr>
        <p:spPr>
          <a:xfrm>
            <a:off x="9294958" y="5071534"/>
            <a:ext cx="2507576" cy="1049298"/>
          </a:xfrm>
          <a:prstGeom prst="rect">
            <a:avLst/>
          </a:prstGeom>
          <a:solidFill>
            <a:srgbClr val="9DB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6946205" y="1145644"/>
            <a:ext cx="3814140" cy="477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it-IT" sz="2000" b="1" dirty="0" err="1">
                <a:solidFill>
                  <a:srgbClr val="B27F4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Relamping</a:t>
            </a:r>
            <a:r>
              <a:rPr lang="it-IT" sz="2000" b="1" dirty="0">
                <a:solidFill>
                  <a:srgbClr val="B27F47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Edificio Principale</a:t>
            </a:r>
            <a:endParaRPr lang="it-IT" sz="20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28" y="1140769"/>
            <a:ext cx="5740400" cy="5593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Segnaposto contenuto 4"/>
          <p:cNvSpPr>
            <a:spLocks noGrp="1"/>
          </p:cNvSpPr>
          <p:nvPr>
            <p:ph idx="1"/>
          </p:nvPr>
        </p:nvSpPr>
        <p:spPr>
          <a:xfrm>
            <a:off x="5980374" y="1575890"/>
            <a:ext cx="6465625" cy="1367662"/>
          </a:xfrm>
          <a:effectLst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adeguamento impianto di illuminazione ordinaria </a:t>
            </a:r>
          </a:p>
          <a:p>
            <a:pPr marL="0" indent="0">
              <a:buNone/>
            </a:pP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installazione di nuovi apparecchi illuminanti a led in sostituzione di quelli esistenti</a:t>
            </a:r>
          </a:p>
          <a:p>
            <a:pPr marL="0" indent="0">
              <a:buNone/>
            </a:pP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abbattimento consumi energetici</a:t>
            </a:r>
          </a:p>
          <a:p>
            <a:pPr marL="0" indent="0">
              <a:buNone/>
            </a:pP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migliorare il comfort visivo 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22427" t="92546" r="55209" b="490"/>
          <a:stretch/>
        </p:blipFill>
        <p:spPr>
          <a:xfrm>
            <a:off x="6051329" y="6172200"/>
            <a:ext cx="1873471" cy="541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ttangolo 5"/>
          <p:cNvSpPr/>
          <p:nvPr/>
        </p:nvSpPr>
        <p:spPr>
          <a:xfrm>
            <a:off x="2075415" y="3016241"/>
            <a:ext cx="2363138" cy="12526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" pitchFamily="2" charset="77"/>
              </a:rPr>
              <a:t>opere elettriche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" pitchFamily="2" charset="77"/>
              </a:rPr>
              <a:t> Canalizzazioni;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" pitchFamily="2" charset="77"/>
              </a:rPr>
              <a:t> Linee elettriche;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" pitchFamily="2" charset="77"/>
              </a:rPr>
              <a:t> Impianto luce ordinaria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811974" y="3233308"/>
            <a:ext cx="2336800" cy="576672"/>
          </a:xfrm>
          <a:prstGeom prst="rect">
            <a:avLst/>
          </a:prstGeom>
          <a:solidFill>
            <a:srgbClr val="9DB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599231" y="3214590"/>
            <a:ext cx="2719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latin typeface="Titillium "/>
              </a:rPr>
              <a:t>recupero canalizzazioni e linee elettriche preesistenti se in buono stato</a:t>
            </a:r>
          </a:p>
        </p:txBody>
      </p:sp>
      <p:sp>
        <p:nvSpPr>
          <p:cNvPr id="17" name="Freccia a destra 16"/>
          <p:cNvSpPr/>
          <p:nvPr/>
        </p:nvSpPr>
        <p:spPr>
          <a:xfrm>
            <a:off x="4267585" y="3361137"/>
            <a:ext cx="426804" cy="321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62629" y="1234258"/>
            <a:ext cx="107593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it-IT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" pitchFamily="2" charset="77"/>
              </a:rPr>
              <a:t>Piano terra </a:t>
            </a:r>
          </a:p>
          <a:p>
            <a:pPr>
              <a:spcBef>
                <a:spcPts val="600"/>
              </a:spcBef>
            </a:pPr>
            <a:r>
              <a:rPr lang="it-IT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" pitchFamily="2" charset="77"/>
              </a:rPr>
              <a:t>Corpo A, B, C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9547521" y="3184908"/>
            <a:ext cx="963725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it-IT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" pitchFamily="2" charset="77"/>
              </a:rPr>
              <a:t>Piano terra </a:t>
            </a:r>
          </a:p>
          <a:p>
            <a:pPr>
              <a:spcBef>
                <a:spcPts val="600"/>
              </a:spcBef>
            </a:pPr>
            <a:r>
              <a:rPr lang="it-IT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" pitchFamily="2" charset="77"/>
              </a:rPr>
              <a:t>Corpo D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9934544" y="4442082"/>
            <a:ext cx="9124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it-IT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" pitchFamily="2" charset="77"/>
              </a:rPr>
              <a:t>Capannoni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6389189" y="5843832"/>
            <a:ext cx="1197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" pitchFamily="2" charset="77"/>
              </a:rPr>
              <a:t>Piano primo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6"/>
          <a:srcRect t="18662"/>
          <a:stretch/>
        </p:blipFill>
        <p:spPr>
          <a:xfrm>
            <a:off x="5408804" y="4428067"/>
            <a:ext cx="3750287" cy="1364396"/>
          </a:xfrm>
          <a:prstGeom prst="rect">
            <a:avLst/>
          </a:prstGeom>
          <a:solidFill>
            <a:srgbClr val="BBD3EF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ttangolo 3"/>
          <p:cNvSpPr/>
          <p:nvPr/>
        </p:nvSpPr>
        <p:spPr>
          <a:xfrm>
            <a:off x="5347576" y="4081567"/>
            <a:ext cx="386561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sz="1200" dirty="0">
                <a:latin typeface="Titillium "/>
              </a:rPr>
              <a:t>plafoniere led panel 39W ad incasso in controsoffitto</a:t>
            </a:r>
          </a:p>
        </p:txBody>
      </p:sp>
      <p:sp>
        <p:nvSpPr>
          <p:cNvPr id="22" name="Segnaposto contenuto 4"/>
          <p:cNvSpPr txBox="1">
            <a:spLocks/>
          </p:cNvSpPr>
          <p:nvPr/>
        </p:nvSpPr>
        <p:spPr>
          <a:xfrm>
            <a:off x="9246794" y="5095109"/>
            <a:ext cx="2603904" cy="88722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200" i="1" dirty="0">
                <a:solidFill>
                  <a:srgbClr val="B27F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Normativa di riferimento</a:t>
            </a:r>
            <a:endParaRPr lang="it-IT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200" dirty="0"/>
              <a:t>D.M. 37/08 "Norme per la sicurezza degli impianti";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200" dirty="0"/>
              <a:t>Normative CEI;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200" dirty="0"/>
              <a:t>D.M. 23/06/2022 n. 256 (C.A.M.)</a:t>
            </a:r>
          </a:p>
        </p:txBody>
      </p:sp>
    </p:spTree>
    <p:extLst>
      <p:ext uri="{BB962C8B-B14F-4D97-AF65-F5344CB8AC3E}">
        <p14:creationId xmlns:p14="http://schemas.microsoft.com/office/powerpoint/2010/main" val="1961698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2539874" y="1166893"/>
            <a:ext cx="9349948" cy="477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i="1" dirty="0">
                <a:solidFill>
                  <a:srgbClr val="B27F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Impianto fotovoltaico Stazione Radioastronomica di Noto</a:t>
            </a:r>
            <a:br>
              <a:rPr lang="it-IT" sz="20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9548169" y="1644600"/>
            <a:ext cx="2379133" cy="1407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400" b="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Regime autorizzativo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400" b="0" dirty="0">
                <a:solidFill>
                  <a:srgbClr val="3F4B5B"/>
                </a:solidFill>
                <a:latin typeface="Titillium "/>
              </a:rPr>
              <a:t>Intervento libero </a:t>
            </a:r>
          </a:p>
          <a:p>
            <a:pPr algn="ctr">
              <a:lnSpc>
                <a:spcPct val="120000"/>
              </a:lnSpc>
            </a:pPr>
            <a:r>
              <a:rPr lang="de-DE" sz="1400" b="0" dirty="0">
                <a:solidFill>
                  <a:srgbClr val="3F4B5B"/>
                </a:solidFill>
                <a:latin typeface="Titillium "/>
              </a:rPr>
              <a:t>art. 7 bis </a:t>
            </a:r>
            <a:r>
              <a:rPr lang="de-DE" sz="1400" b="0" dirty="0" err="1">
                <a:solidFill>
                  <a:srgbClr val="3F4B5B"/>
                </a:solidFill>
                <a:latin typeface="Titillium "/>
              </a:rPr>
              <a:t>comma</a:t>
            </a:r>
            <a:r>
              <a:rPr lang="de-DE" sz="1400" b="0" dirty="0">
                <a:solidFill>
                  <a:srgbClr val="3F4B5B"/>
                </a:solidFill>
                <a:latin typeface="Titillium "/>
              </a:rPr>
              <a:t> 5 del </a:t>
            </a:r>
            <a:r>
              <a:rPr lang="de-DE" sz="1400" b="0" dirty="0" err="1">
                <a:solidFill>
                  <a:srgbClr val="3F4B5B"/>
                </a:solidFill>
                <a:latin typeface="Titillium "/>
              </a:rPr>
              <a:t>D.Lgs</a:t>
            </a:r>
            <a:r>
              <a:rPr lang="de-DE" sz="1400" b="0" dirty="0">
                <a:solidFill>
                  <a:srgbClr val="3F4B5B"/>
                </a:solidFill>
                <a:latin typeface="Titillium "/>
              </a:rPr>
              <a:t>. 03/03/2011, n. 28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3796495" y="3880719"/>
            <a:ext cx="2830562" cy="946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400" b="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Importo lavori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200" b="0" dirty="0">
                <a:solidFill>
                  <a:srgbClr val="C00000"/>
                </a:solidFill>
                <a:latin typeface="Titillium "/>
              </a:rPr>
              <a:t>Impianto FV 135 K€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200" b="0" dirty="0">
                <a:solidFill>
                  <a:srgbClr val="C00000"/>
                </a:solidFill>
                <a:latin typeface="Titillium "/>
              </a:rPr>
              <a:t>Totale QE Intervento 164 K€</a:t>
            </a: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5064582" y="4925695"/>
            <a:ext cx="3449701" cy="13304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400" b="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Fattibilità tecnica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400" b="0" dirty="0">
                <a:solidFill>
                  <a:schemeClr val="accent6">
                    <a:lumMod val="50000"/>
                  </a:schemeClr>
                </a:solidFill>
                <a:latin typeface="Titillium "/>
              </a:rPr>
              <a:t>rispetto delle prescrizioni indicate dal CRAF (</a:t>
            </a:r>
            <a:r>
              <a:rPr lang="it-IT" sz="1400" b="0" dirty="0" err="1">
                <a:solidFill>
                  <a:schemeClr val="accent6">
                    <a:lumMod val="50000"/>
                  </a:schemeClr>
                </a:solidFill>
                <a:latin typeface="Titillium "/>
              </a:rPr>
              <a:t>Committee</a:t>
            </a:r>
            <a:r>
              <a:rPr lang="it-IT" sz="1400" b="0" dirty="0">
                <a:solidFill>
                  <a:schemeClr val="accent6">
                    <a:lumMod val="50000"/>
                  </a:schemeClr>
                </a:solidFill>
                <a:latin typeface="Titillium "/>
              </a:rPr>
              <a:t> on Radio </a:t>
            </a:r>
            <a:r>
              <a:rPr lang="it-IT" sz="1400" b="0" dirty="0" err="1">
                <a:solidFill>
                  <a:schemeClr val="accent6">
                    <a:lumMod val="50000"/>
                  </a:schemeClr>
                </a:solidFill>
                <a:latin typeface="Titillium "/>
              </a:rPr>
              <a:t>Astronomy</a:t>
            </a:r>
            <a:r>
              <a:rPr lang="it-IT" sz="1400" b="0" dirty="0">
                <a:solidFill>
                  <a:schemeClr val="accent6">
                    <a:lumMod val="50000"/>
                  </a:schemeClr>
                </a:solidFill>
                <a:latin typeface="Titillium "/>
              </a:rPr>
              <a:t> </a:t>
            </a:r>
            <a:r>
              <a:rPr lang="it-IT" sz="1400" b="0" dirty="0" err="1">
                <a:solidFill>
                  <a:schemeClr val="accent6">
                    <a:lumMod val="50000"/>
                  </a:schemeClr>
                </a:solidFill>
                <a:latin typeface="Titillium "/>
              </a:rPr>
              <a:t>Frequenies</a:t>
            </a:r>
            <a:r>
              <a:rPr lang="it-IT" sz="1400" b="0" dirty="0">
                <a:solidFill>
                  <a:schemeClr val="accent6">
                    <a:lumMod val="50000"/>
                  </a:schemeClr>
                </a:solidFill>
                <a:latin typeface="Titillium "/>
              </a:rPr>
              <a:t>) ai fini della limitazione delle interferenze radio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85A34F36-B3BA-4F84-469D-38A091EA3A5E}"/>
              </a:ext>
            </a:extLst>
          </p:cNvPr>
          <p:cNvGrpSpPr/>
          <p:nvPr/>
        </p:nvGrpSpPr>
        <p:grpSpPr>
          <a:xfrm>
            <a:off x="7724990" y="3980954"/>
            <a:ext cx="1139923" cy="740309"/>
            <a:chOff x="203315" y="2031459"/>
            <a:chExt cx="1139923" cy="740309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78402F34-D152-1E3E-6AB5-679220767B30}"/>
                </a:ext>
              </a:extLst>
            </p:cNvPr>
            <p:cNvSpPr/>
            <p:nvPr/>
          </p:nvSpPr>
          <p:spPr>
            <a:xfrm>
              <a:off x="1127238" y="2284977"/>
              <a:ext cx="216000" cy="108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Immagine 15" descr="Immagine che contiene testo, Carattere, diagramma, mappa&#10;&#10;Descrizione generata automaticamente">
              <a:extLst>
                <a:ext uri="{FF2B5EF4-FFF2-40B4-BE49-F238E27FC236}">
                  <a16:creationId xmlns:a16="http://schemas.microsoft.com/office/drawing/2014/main" id="{ED169104-303B-1344-99CD-5637D5D8B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4" t="39053" r="30857" b="31661"/>
            <a:stretch/>
          </p:blipFill>
          <p:spPr>
            <a:xfrm>
              <a:off x="203315" y="2031459"/>
              <a:ext cx="923923" cy="740309"/>
            </a:xfrm>
            <a:prstGeom prst="rect">
              <a:avLst/>
            </a:prstGeom>
          </p:spPr>
        </p:pic>
        <p:sp>
          <p:nvSpPr>
            <p:cNvPr id="17" name="Rettangolo con angoli arrotondati 12">
              <a:extLst>
                <a:ext uri="{FF2B5EF4-FFF2-40B4-BE49-F238E27FC236}">
                  <a16:creationId xmlns:a16="http://schemas.microsoft.com/office/drawing/2014/main" id="{89768280-9C45-870E-053D-A7DDE94B69AC}"/>
                </a:ext>
              </a:extLst>
            </p:cNvPr>
            <p:cNvSpPr/>
            <p:nvPr/>
          </p:nvSpPr>
          <p:spPr>
            <a:xfrm rot="19931226">
              <a:off x="550920" y="2116065"/>
              <a:ext cx="305842" cy="94065"/>
            </a:xfrm>
            <a:prstGeom prst="roundRect">
              <a:avLst/>
            </a:prstGeom>
            <a:solidFill>
              <a:srgbClr val="D1D9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ttangolo con angoli arrotondati 18">
              <a:extLst>
                <a:ext uri="{FF2B5EF4-FFF2-40B4-BE49-F238E27FC236}">
                  <a16:creationId xmlns:a16="http://schemas.microsoft.com/office/drawing/2014/main" id="{0C2AC062-C582-1D47-5A7E-572BC2386E70}"/>
                </a:ext>
              </a:extLst>
            </p:cNvPr>
            <p:cNvSpPr/>
            <p:nvPr/>
          </p:nvSpPr>
          <p:spPr>
            <a:xfrm rot="19931226">
              <a:off x="644508" y="2330568"/>
              <a:ext cx="305842" cy="137179"/>
            </a:xfrm>
            <a:prstGeom prst="roundRect">
              <a:avLst/>
            </a:prstGeom>
            <a:solidFill>
              <a:srgbClr val="5FB6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ttangolo con angoli arrotondati 19">
              <a:extLst>
                <a:ext uri="{FF2B5EF4-FFF2-40B4-BE49-F238E27FC236}">
                  <a16:creationId xmlns:a16="http://schemas.microsoft.com/office/drawing/2014/main" id="{DAB1DF42-F418-6B24-C170-5404B52152B4}"/>
                </a:ext>
              </a:extLst>
            </p:cNvPr>
            <p:cNvSpPr/>
            <p:nvPr/>
          </p:nvSpPr>
          <p:spPr>
            <a:xfrm>
              <a:off x="819369" y="2254579"/>
              <a:ext cx="162551" cy="69963"/>
            </a:xfrm>
            <a:prstGeom prst="roundRect">
              <a:avLst/>
            </a:prstGeom>
            <a:solidFill>
              <a:srgbClr val="5FB6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Immagine 19" descr="Immagine che contiene testo, diagramma, schermata, mappa&#10;&#10;Descrizione generata automaticament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4334" r="17790" b="17111"/>
          <a:stretch/>
        </p:blipFill>
        <p:spPr>
          <a:xfrm>
            <a:off x="77708" y="1533572"/>
            <a:ext cx="4128080" cy="5206605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1" name="Titolo 1"/>
          <p:cNvSpPr txBox="1">
            <a:spLocks/>
          </p:cNvSpPr>
          <p:nvPr/>
        </p:nvSpPr>
        <p:spPr>
          <a:xfrm>
            <a:off x="1773674" y="4663748"/>
            <a:ext cx="2145555" cy="936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400" b="0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Fattibilità urbanistica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200" b="0" dirty="0">
                <a:solidFill>
                  <a:schemeClr val="accent4">
                    <a:lumMod val="50000"/>
                  </a:schemeClr>
                </a:solidFill>
                <a:latin typeface="Titillium "/>
              </a:rPr>
              <a:t>Intervento libero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200" b="0" dirty="0" err="1">
                <a:solidFill>
                  <a:schemeClr val="accent4">
                    <a:lumMod val="50000"/>
                  </a:schemeClr>
                </a:solidFill>
                <a:latin typeface="Titillium "/>
              </a:rPr>
              <a:t>D.Lgs</a:t>
            </a:r>
            <a:r>
              <a:rPr lang="de-DE" sz="1200" b="0" dirty="0">
                <a:solidFill>
                  <a:schemeClr val="accent4">
                    <a:lumMod val="50000"/>
                  </a:schemeClr>
                </a:solidFill>
                <a:latin typeface="Titillium "/>
              </a:rPr>
              <a:t>. 28/2011</a:t>
            </a: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3538163" y="1882749"/>
            <a:ext cx="2489200" cy="1700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400" b="0" i="1" dirty="0">
                <a:solidFill>
                  <a:srgbClr val="3F4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Localizzazione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400" b="0" dirty="0">
                <a:solidFill>
                  <a:srgbClr val="3F4B5B"/>
                </a:solidFill>
                <a:latin typeface="Titillium "/>
              </a:rPr>
              <a:t>zona agricola  E del PRG VG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400" b="0" dirty="0">
                <a:solidFill>
                  <a:srgbClr val="3F4B5B"/>
                </a:solidFill>
                <a:latin typeface="Titillium "/>
              </a:rPr>
              <a:t>vincolo paesaggistico art. 136 del </a:t>
            </a:r>
            <a:r>
              <a:rPr lang="it-IT" sz="1400" b="0" dirty="0" err="1">
                <a:solidFill>
                  <a:srgbClr val="3F4B5B"/>
                </a:solidFill>
                <a:latin typeface="Titillium "/>
              </a:rPr>
              <a:t>D.Lgs.</a:t>
            </a:r>
            <a:r>
              <a:rPr lang="it-IT" sz="1400" b="0" dirty="0">
                <a:solidFill>
                  <a:srgbClr val="3F4B5B"/>
                </a:solidFill>
                <a:latin typeface="Titillium "/>
              </a:rPr>
              <a:t> 42/2004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400" b="0" dirty="0">
                <a:solidFill>
                  <a:srgbClr val="3F4B5B"/>
                </a:solidFill>
                <a:latin typeface="Titillium "/>
              </a:rPr>
              <a:t> ex L. 1497/1939 (Livello 2)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400" b="0" dirty="0">
                <a:solidFill>
                  <a:srgbClr val="3F4B5B"/>
                </a:solidFill>
                <a:latin typeface="Titillium "/>
              </a:rPr>
              <a:t>contesto agricolo di pianura</a:t>
            </a:r>
            <a:r>
              <a:rPr lang="it-IT" sz="1400" dirty="0">
                <a:solidFill>
                  <a:srgbClr val="3F4B5B"/>
                </a:solidFill>
                <a:latin typeface="Titillium "/>
              </a:rPr>
              <a:t> 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6"/>
          <a:srcRect l="3472" r="6824"/>
          <a:stretch/>
        </p:blipFill>
        <p:spPr>
          <a:xfrm>
            <a:off x="6064843" y="1528354"/>
            <a:ext cx="3358557" cy="2430969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A7F4FE68-19DE-4795-D6E7-2C02B8146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7498" y="3303155"/>
            <a:ext cx="3428447" cy="297989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itolo 1"/>
          <p:cNvSpPr txBox="1">
            <a:spLocks/>
          </p:cNvSpPr>
          <p:nvPr/>
        </p:nvSpPr>
        <p:spPr>
          <a:xfrm>
            <a:off x="4205788" y="6423477"/>
            <a:ext cx="4997479" cy="3661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it-IT" sz="1400" b="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"/>
              </a:rPr>
              <a:t>Durata lavori </a:t>
            </a:r>
            <a:r>
              <a:rPr lang="it-IT" sz="1400" b="0" dirty="0">
                <a:solidFill>
                  <a:schemeClr val="tx1"/>
                </a:solidFill>
                <a:latin typeface="Titillium "/>
              </a:rPr>
              <a:t>60 giorni dalla consegna</a:t>
            </a:r>
          </a:p>
        </p:txBody>
      </p:sp>
    </p:spTree>
    <p:extLst>
      <p:ext uri="{BB962C8B-B14F-4D97-AF65-F5344CB8AC3E}">
        <p14:creationId xmlns:p14="http://schemas.microsoft.com/office/powerpoint/2010/main" val="2792626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riangolo isoscele 1"/>
          <p:cNvSpPr/>
          <p:nvPr/>
        </p:nvSpPr>
        <p:spPr>
          <a:xfrm>
            <a:off x="8531157" y="3745149"/>
            <a:ext cx="45719" cy="457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t="3811"/>
          <a:stretch/>
        </p:blipFill>
        <p:spPr>
          <a:xfrm>
            <a:off x="154667" y="1512276"/>
            <a:ext cx="10975117" cy="4778457"/>
          </a:xfrm>
          <a:prstGeom prst="corner">
            <a:avLst>
              <a:gd name="adj1" fmla="val 45723"/>
              <a:gd name="adj2" fmla="val 72406"/>
            </a:avLst>
          </a:prstGeom>
        </p:spPr>
      </p:pic>
      <p:sp>
        <p:nvSpPr>
          <p:cNvPr id="16" name="Titolo 1"/>
          <p:cNvSpPr>
            <a:spLocks noGrp="1"/>
          </p:cNvSpPr>
          <p:nvPr>
            <p:ph type="title"/>
          </p:nvPr>
        </p:nvSpPr>
        <p:spPr>
          <a:xfrm>
            <a:off x="3640015" y="1138362"/>
            <a:ext cx="8484577" cy="4851941"/>
          </a:xfrm>
        </p:spPr>
        <p:txBody>
          <a:bodyPr>
            <a:noAutofit/>
          </a:bodyPr>
          <a:lstStyle/>
          <a:p>
            <a:r>
              <a:rPr lang="it-IT" sz="2000" u="sng" dirty="0">
                <a:latin typeface="Titillium"/>
              </a:rPr>
              <a:t>L’intervento comprende:</a:t>
            </a:r>
            <a:br>
              <a:rPr lang="it-IT" sz="1600" b="0" u="sng" dirty="0">
                <a:solidFill>
                  <a:schemeClr val="tx1"/>
                </a:solidFill>
              </a:rPr>
            </a:b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1) Accantieramento e delimitazione area di lavoro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(recinzioni, segnaletica, baracca prefabbricata di cantiere);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2) Posa delle zavorre di cemento a sostegno dei moduli fotovoltaici;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3) Posa dei moduli fotovoltaici;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4) Collegamento stringhe;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5) Posa in opera degli inverter fotovoltaici;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6) Collegamento linee CC/AC a inverter;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7) Posa cavi DC da campo fotovoltaico a cabina MT/BT;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8) Posa in opera del quadro elettrico fotovoltaico rete;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9) Interfacciamento tra quadro elettrico esistente e quadro fotovoltaico;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10) Messa in servizio dell’impianto fotovoltaico;</a:t>
            </a:r>
            <a:br>
              <a:rPr lang="it-IT" sz="1400" b="0" dirty="0">
                <a:solidFill>
                  <a:schemeClr val="tx1"/>
                </a:solidFill>
                <a:latin typeface="Titillium"/>
              </a:rPr>
            </a:br>
            <a:r>
              <a:rPr lang="it-IT" sz="1400" b="0" dirty="0">
                <a:solidFill>
                  <a:schemeClr val="tx1"/>
                </a:solidFill>
                <a:latin typeface="Titillium"/>
              </a:rPr>
              <a:t>11) Allacciamento alla rete elettrica nazionale.</a:t>
            </a:r>
            <a:br>
              <a:rPr lang="it-IT" sz="1400" b="0" dirty="0">
                <a:latin typeface="Titillium"/>
              </a:rPr>
            </a:br>
            <a:br>
              <a:rPr lang="it-IT" sz="1400" b="0" dirty="0">
                <a:latin typeface="Titillium"/>
              </a:rPr>
            </a:br>
            <a:br>
              <a:rPr lang="it-IT" sz="1100" b="0" dirty="0"/>
            </a:br>
            <a:endParaRPr lang="it-IT" sz="11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t="2149" b="1"/>
          <a:stretch/>
        </p:blipFill>
        <p:spPr>
          <a:xfrm>
            <a:off x="9746303" y="1199466"/>
            <a:ext cx="2132430" cy="282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327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33de9cbb-7065-497c-aaf6-21859a933a93"/>
    <ds:schemaRef ds:uri="http://purl.org/dc/terms/"/>
    <ds:schemaRef ds:uri="http://schemas.openxmlformats.org/package/2006/metadata/core-properties"/>
    <ds:schemaRef ds:uri="a398c2fc-ef96-41f5-a6be-4e19eee013d8"/>
    <ds:schemaRef ds:uri="http://schemas.microsoft.com/office/2006/documentManagement/types"/>
    <ds:schemaRef ds:uri="http://purl.org/dc/elements/1.1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1365</TotalTime>
  <Words>1206</Words>
  <Application>Microsoft Office PowerPoint</Application>
  <PresentationFormat>Widescreen</PresentationFormat>
  <Paragraphs>170</Paragraphs>
  <Slides>12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Titillium</vt:lpstr>
      <vt:lpstr>Titillium </vt:lpstr>
      <vt:lpstr>Titillium Bd</vt:lpstr>
      <vt:lpstr>Tema di Office</vt:lpstr>
      <vt:lpstr>WP5 – Task 5,4 GREEN ENERGY</vt:lpstr>
      <vt:lpstr>Presentazione standard di PowerPoint</vt:lpstr>
      <vt:lpstr>Presentazione standard di PowerPoint</vt:lpstr>
      <vt:lpstr> L’intervento comprende Preparazione del piano di posa: scotico e livellamento terreno Scavi e rinterri per posa cavi e collegamenti con cabina MT/BT esistente Posa zavorre a supporto dei pannelli (sistema a vela)  Installazione moduli fotovoltaici Installazione struttura Inverter Installazione inverter fotovoltaici 115 KW Predisposizione strutture video sorveglianza  Installazione wallbox per ricarica veicoli el.   </vt:lpstr>
      <vt:lpstr>Presentazione standard di PowerPoint</vt:lpstr>
      <vt:lpstr>CARATTERISTICHE PROGETTO ESECUTIVO</vt:lpstr>
      <vt:lpstr>Presentazione standard di PowerPoint</vt:lpstr>
      <vt:lpstr>Presentazione standard di PowerPoint</vt:lpstr>
      <vt:lpstr>L’intervento comprende:  1) Accantieramento e delimitazione area di lavoro (recinzioni, segnaletica, baracca prefabbricata di cantiere); 2) Posa delle zavorre di cemento a sostegno dei moduli fotovoltaici; 3) Posa dei moduli fotovoltaici; 4) Collegamento stringhe; 5) Posa in opera degli inverter fotovoltaici; 6) Collegamento linee CC/AC a inverter; 7) Posa cavi DC da campo fotovoltaico a cabina MT/BT; 8) Posa in opera del quadro elettrico fotovoltaico rete; 9) Interfacciamento tra quadro elettrico esistente e quadro fotovoltaico; 10) Messa in servizio dell’impianto fotovoltaico; 11) Allacciamento alla rete elettrica nazionale.   </vt:lpstr>
      <vt:lpstr>Presentazione standard di PowerPoint</vt:lpstr>
      <vt:lpstr>CARATTERISTICHE PROGETTO ESECUTIVO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manu9</dc:creator>
  <cp:lastModifiedBy>Michela Zardi</cp:lastModifiedBy>
  <cp:revision>143</cp:revision>
  <dcterms:created xsi:type="dcterms:W3CDTF">2022-10-26T09:11:02Z</dcterms:created>
  <dcterms:modified xsi:type="dcterms:W3CDTF">2024-09-12T11:16:58Z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