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71"/>
  </p:notesMasterIdLst>
  <p:sldIdLst>
    <p:sldId id="256" r:id="rId5"/>
    <p:sldId id="260" r:id="rId6"/>
    <p:sldId id="266" r:id="rId7"/>
    <p:sldId id="262" r:id="rId8"/>
    <p:sldId id="273" r:id="rId9"/>
    <p:sldId id="274" r:id="rId10"/>
    <p:sldId id="263" r:id="rId11"/>
    <p:sldId id="275" r:id="rId12"/>
    <p:sldId id="264" r:id="rId13"/>
    <p:sldId id="265" r:id="rId14"/>
    <p:sldId id="272" r:id="rId15"/>
    <p:sldId id="267" r:id="rId16"/>
    <p:sldId id="268" r:id="rId17"/>
    <p:sldId id="276" r:id="rId18"/>
    <p:sldId id="279" r:id="rId19"/>
    <p:sldId id="299" r:id="rId20"/>
    <p:sldId id="300" r:id="rId21"/>
    <p:sldId id="316" r:id="rId22"/>
    <p:sldId id="302" r:id="rId23"/>
    <p:sldId id="303" r:id="rId24"/>
    <p:sldId id="304" r:id="rId25"/>
    <p:sldId id="306" r:id="rId26"/>
    <p:sldId id="317" r:id="rId27"/>
    <p:sldId id="305" r:id="rId28"/>
    <p:sldId id="318" r:id="rId29"/>
    <p:sldId id="307" r:id="rId30"/>
    <p:sldId id="319" r:id="rId31"/>
    <p:sldId id="309" r:id="rId32"/>
    <p:sldId id="308" r:id="rId33"/>
    <p:sldId id="310" r:id="rId34"/>
    <p:sldId id="332" r:id="rId35"/>
    <p:sldId id="311" r:id="rId36"/>
    <p:sldId id="312" r:id="rId37"/>
    <p:sldId id="333" r:id="rId38"/>
    <p:sldId id="334" r:id="rId39"/>
    <p:sldId id="337" r:id="rId40"/>
    <p:sldId id="320" r:id="rId41"/>
    <p:sldId id="321" r:id="rId42"/>
    <p:sldId id="336" r:id="rId43"/>
    <p:sldId id="338" r:id="rId44"/>
    <p:sldId id="339" r:id="rId45"/>
    <p:sldId id="341" r:id="rId46"/>
    <p:sldId id="340" r:id="rId47"/>
    <p:sldId id="342" r:id="rId48"/>
    <p:sldId id="343" r:id="rId49"/>
    <p:sldId id="345" r:id="rId50"/>
    <p:sldId id="348" r:id="rId51"/>
    <p:sldId id="346" r:id="rId52"/>
    <p:sldId id="347" r:id="rId53"/>
    <p:sldId id="329" r:id="rId54"/>
    <p:sldId id="349" r:id="rId55"/>
    <p:sldId id="323" r:id="rId56"/>
    <p:sldId id="324" r:id="rId57"/>
    <p:sldId id="322" r:id="rId58"/>
    <p:sldId id="353" r:id="rId59"/>
    <p:sldId id="350" r:id="rId60"/>
    <p:sldId id="360" r:id="rId61"/>
    <p:sldId id="355" r:id="rId62"/>
    <p:sldId id="351" r:id="rId63"/>
    <p:sldId id="354" r:id="rId64"/>
    <p:sldId id="352" r:id="rId65"/>
    <p:sldId id="356" r:id="rId66"/>
    <p:sldId id="357" r:id="rId67"/>
    <p:sldId id="358" r:id="rId68"/>
    <p:sldId id="359" r:id="rId69"/>
    <p:sldId id="258" r:id="rId70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010B3"/>
    <a:srgbClr val="3F4B5B"/>
    <a:srgbClr val="4973A1"/>
    <a:srgbClr val="BBD3EF"/>
    <a:srgbClr val="9DBEE7"/>
    <a:srgbClr val="2A65AF"/>
    <a:srgbClr val="573E23"/>
    <a:srgbClr val="5B6D85"/>
    <a:srgbClr val="7196BE"/>
    <a:srgbClr val="B27F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53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75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theme" Target="theme/theme1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presProps" Target="pres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" Type="http://schemas.openxmlformats.org/officeDocument/2006/relationships/slide" Target="slides/slide3.xml"/><Relationship Id="rId7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AA19FA-41AE-4F2A-8228-3399FEB02D4B}" type="datetimeFigureOut">
              <a:rPr lang="it-IT" smtClean="0"/>
              <a:t>11/09/2024</a:t>
            </a:fld>
            <a:endParaRPr lang="it-I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1F2187-BD6B-4CD4-8DF4-F350925E52C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847202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1F2187-BD6B-4CD4-8DF4-F350925E52CA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473318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1F2187-BD6B-4CD4-8DF4-F350925E52CA}" type="slidenum">
              <a:rPr lang="it-IT" smtClean="0"/>
              <a:t>39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247535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1F2187-BD6B-4CD4-8DF4-F350925E52CA}" type="slidenum">
              <a:rPr lang="it-IT" smtClean="0"/>
              <a:t>40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194360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1F2187-BD6B-4CD4-8DF4-F350925E52CA}" type="slidenum">
              <a:rPr lang="it-IT" smtClean="0"/>
              <a:t>41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926557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1F2187-BD6B-4CD4-8DF4-F350925E52CA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823229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1F2187-BD6B-4CD4-8DF4-F350925E52CA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245819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1F2187-BD6B-4CD4-8DF4-F350925E52CA}" type="slidenum">
              <a:rPr lang="it-IT" smtClean="0"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718438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1F2187-BD6B-4CD4-8DF4-F350925E52CA}" type="slidenum">
              <a:rPr lang="it-IT" smtClean="0"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904211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1F2187-BD6B-4CD4-8DF4-F350925E52CA}" type="slidenum">
              <a:rPr lang="it-IT" smtClean="0"/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822498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1F2187-BD6B-4CD4-8DF4-F350925E52CA}" type="slidenum">
              <a:rPr lang="it-IT" smtClean="0"/>
              <a:t>20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857512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1F2187-BD6B-4CD4-8DF4-F350925E52CA}" type="slidenum">
              <a:rPr lang="it-IT" smtClean="0"/>
              <a:t>35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87686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1F2187-BD6B-4CD4-8DF4-F350925E52CA}" type="slidenum">
              <a:rPr lang="it-IT" smtClean="0"/>
              <a:t>36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326744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3">
            <a:extLst>
              <a:ext uri="{FF2B5EF4-FFF2-40B4-BE49-F238E27FC236}">
                <a16:creationId xmlns:a16="http://schemas.microsoft.com/office/drawing/2014/main" id="{25F6244B-B1B3-416D-B88B-0FE1D1159F8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310759"/>
            <a:ext cx="12202758" cy="503867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63D0686-F3B6-4B9D-A347-9CE02FFD17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1335636"/>
            <a:ext cx="3795445" cy="2414431"/>
          </a:xfrm>
        </p:spPr>
        <p:txBody>
          <a:bodyPr anchor="b">
            <a:normAutofit/>
          </a:bodyPr>
          <a:lstStyle>
            <a:lvl1pPr algn="l">
              <a:defRPr sz="45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60DCE23-7D2E-4485-A8A3-6D0DC38C1D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3879437"/>
            <a:ext cx="3795445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5F0CEF-51FF-466C-8532-9EF423A426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Nome beneficiario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5040DB-8460-4471-A536-03EED8D2EC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0264DF-C80E-4A54-97BF-B28A94C1B9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‹N›</a:t>
            </a:fld>
            <a:endParaRPr lang="it-IT"/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27805BB2-49DE-4832-9EF2-DACA471C18BD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5188449" y="2106202"/>
            <a:ext cx="5712431" cy="3754848"/>
          </a:xfrm>
        </p:spPr>
        <p:txBody>
          <a:bodyPr anchor="ctr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</a:p>
        </p:txBody>
      </p:sp>
      <p:sp>
        <p:nvSpPr>
          <p:cNvPr id="11" name="Picture Placeholder 11">
            <a:extLst>
              <a:ext uri="{FF2B5EF4-FFF2-40B4-BE49-F238E27FC236}">
                <a16:creationId xmlns:a16="http://schemas.microsoft.com/office/drawing/2014/main" id="{6EDCB0A2-728A-49A8-AB77-143BA4F3D5D7}"/>
              </a:ext>
            </a:extLst>
          </p:cNvPr>
          <p:cNvSpPr txBox="1">
            <a:spLocks/>
          </p:cNvSpPr>
          <p:nvPr userDrawn="1"/>
        </p:nvSpPr>
        <p:spPr>
          <a:xfrm>
            <a:off x="9821594" y="195173"/>
            <a:ext cx="1870075" cy="730250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800" kern="1200" dirty="0" smtClean="0">
                <a:solidFill>
                  <a:schemeClr val="bg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600"/>
              <a:t>Logo ente beneficiario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6A686CD-BC84-4E44-BDAF-161736E81F40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838200" y="5681663"/>
            <a:ext cx="3795444" cy="4826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it-IT"/>
              <a:t>Click to </a:t>
            </a:r>
            <a:r>
              <a:rPr lang="it-IT" err="1"/>
              <a:t>edit</a:t>
            </a:r>
            <a:r>
              <a:rPr lang="it-IT"/>
              <a:t> date</a:t>
            </a:r>
          </a:p>
        </p:txBody>
      </p:sp>
    </p:spTree>
    <p:extLst>
      <p:ext uri="{BB962C8B-B14F-4D97-AF65-F5344CB8AC3E}">
        <p14:creationId xmlns:p14="http://schemas.microsoft.com/office/powerpoint/2010/main" val="6685210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D9BC9C-2F86-4F3C-86FF-092C95A64B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23F1F7-0749-4694-BE63-E403BDDD5F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9E3090-1E92-4CFB-9491-E0F8855997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2CE4C-2805-4E3E-AF65-4896882F519E}" type="datetimeFigureOut">
              <a:rPr lang="it-IT" smtClean="0"/>
              <a:t>11/09/2024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D25BC3-9F27-484C-9378-EEFF57FBB9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55A28A-D94D-4C1E-9701-B2E9F89D9F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‹N›</a:t>
            </a:fld>
            <a:endParaRPr lang="it-IT"/>
          </a:p>
        </p:txBody>
      </p:sp>
      <p:sp>
        <p:nvSpPr>
          <p:cNvPr id="7" name="Picture Placeholder 11">
            <a:extLst>
              <a:ext uri="{FF2B5EF4-FFF2-40B4-BE49-F238E27FC236}">
                <a16:creationId xmlns:a16="http://schemas.microsoft.com/office/drawing/2014/main" id="{B0E018EA-3E2C-4221-8F2D-FEADDDF2C9FC}"/>
              </a:ext>
            </a:extLst>
          </p:cNvPr>
          <p:cNvSpPr txBox="1">
            <a:spLocks/>
          </p:cNvSpPr>
          <p:nvPr userDrawn="1"/>
        </p:nvSpPr>
        <p:spPr>
          <a:xfrm>
            <a:off x="9821594" y="195173"/>
            <a:ext cx="1870075" cy="730250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800" kern="1200" dirty="0" smtClean="0">
                <a:solidFill>
                  <a:schemeClr val="bg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32976857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21B6E7A-AAE9-4771-A56C-9BFBA5E562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1335635"/>
            <a:ext cx="2628900" cy="484132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BDB7342-37F0-452E-BA73-5C35A8EBE7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335635"/>
            <a:ext cx="7734300" cy="4841327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E9D5CD-1CAE-47E9-9CA5-BEAB47994C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2CE4C-2805-4E3E-AF65-4896882F519E}" type="datetimeFigureOut">
              <a:rPr lang="it-IT" smtClean="0"/>
              <a:t>11/09/2024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9C3418-3EDC-4379-99CA-291BB22DBA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75C136-5125-40ED-9798-0847DBFB37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‹N›</a:t>
            </a:fld>
            <a:endParaRPr lang="it-IT"/>
          </a:p>
        </p:txBody>
      </p:sp>
      <p:sp>
        <p:nvSpPr>
          <p:cNvPr id="7" name="Picture Placeholder 11">
            <a:extLst>
              <a:ext uri="{FF2B5EF4-FFF2-40B4-BE49-F238E27FC236}">
                <a16:creationId xmlns:a16="http://schemas.microsoft.com/office/drawing/2014/main" id="{335E7CDD-E29C-417A-9EB6-CD2357295E23}"/>
              </a:ext>
            </a:extLst>
          </p:cNvPr>
          <p:cNvSpPr txBox="1">
            <a:spLocks/>
          </p:cNvSpPr>
          <p:nvPr userDrawn="1"/>
        </p:nvSpPr>
        <p:spPr>
          <a:xfrm>
            <a:off x="9821594" y="195173"/>
            <a:ext cx="1870075" cy="730250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800" kern="1200" dirty="0" smtClean="0">
                <a:solidFill>
                  <a:schemeClr val="bg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646614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4E6F965-22BB-5CB6-312C-62EDB1057A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740986D-B2E6-E64A-9F09-D13E9F372C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0F22038-E401-9B59-43A1-1AFFB7DF45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CE968-9458-1846-8B1A-FEE51423D98D}" type="datetimeFigureOut">
              <a:rPr lang="it-IT" smtClean="0"/>
              <a:t>11/09/2024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F960FDE-D97A-7471-78F1-CE28AF3020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67E22B4-7DF0-794F-F8A7-5684B7EAD5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192B8-55D9-4942-9C82-0B9DDA21D461}" type="slidenum">
              <a:rPr lang="it-IT" smtClean="0"/>
              <a:t>‹N›</a:t>
            </a:fld>
            <a:endParaRPr lang="it-IT"/>
          </a:p>
        </p:txBody>
      </p:sp>
      <p:sp>
        <p:nvSpPr>
          <p:cNvPr id="7" name="Picture Placeholder 11">
            <a:extLst>
              <a:ext uri="{FF2B5EF4-FFF2-40B4-BE49-F238E27FC236}">
                <a16:creationId xmlns:a16="http://schemas.microsoft.com/office/drawing/2014/main" id="{FC9E42A7-6B34-1F97-76DA-EBB8E18730D0}"/>
              </a:ext>
            </a:extLst>
          </p:cNvPr>
          <p:cNvSpPr txBox="1">
            <a:spLocks/>
          </p:cNvSpPr>
          <p:nvPr userDrawn="1"/>
        </p:nvSpPr>
        <p:spPr>
          <a:xfrm>
            <a:off x="9821594" y="195173"/>
            <a:ext cx="1870075" cy="730250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800" kern="1200" dirty="0" smtClean="0">
                <a:solidFill>
                  <a:schemeClr val="bg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600"/>
              <a:t>Logo ente beneficiario</a:t>
            </a:r>
          </a:p>
        </p:txBody>
      </p:sp>
    </p:spTree>
    <p:extLst>
      <p:ext uri="{BB962C8B-B14F-4D97-AF65-F5344CB8AC3E}">
        <p14:creationId xmlns:p14="http://schemas.microsoft.com/office/powerpoint/2010/main" val="28259173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A23C25-57A7-422D-B6C7-C275549FF6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5635"/>
            <a:ext cx="10515600" cy="544535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D1D7BD-5B6C-4729-8C26-EC0268815D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96619"/>
            <a:ext cx="10515600" cy="3680343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E677E2-EEEB-4625-AFD0-BA41ADF9EC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2CE4C-2805-4E3E-AF65-4896882F519E}" type="datetimeFigureOut">
              <a:rPr lang="it-IT" smtClean="0"/>
              <a:t>11/09/2024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FDC0B7-3FBE-491C-8FE8-55BD53B99B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63BC19-E814-447A-9737-03C21E8433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‹N›</a:t>
            </a:fld>
            <a:endParaRPr lang="it-IT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BC8B6CE-46DE-458F-9FB7-666DF33C8D3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931597"/>
            <a:ext cx="10515600" cy="452007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it-IT" sz="2400" b="1" dirty="0">
                <a:solidFill>
                  <a:srgbClr val="B27F47"/>
                </a:solidFill>
                <a:latin typeface="Titillium Bd" pitchFamily="2" charset="77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sub-title styles</a:t>
            </a:r>
            <a:endParaRPr lang="it-IT"/>
          </a:p>
        </p:txBody>
      </p:sp>
      <p:sp>
        <p:nvSpPr>
          <p:cNvPr id="7" name="Picture Placeholder 11">
            <a:extLst>
              <a:ext uri="{FF2B5EF4-FFF2-40B4-BE49-F238E27FC236}">
                <a16:creationId xmlns:a16="http://schemas.microsoft.com/office/drawing/2014/main" id="{FBEC598D-3278-1A0C-1A08-CE187DED5E0F}"/>
              </a:ext>
            </a:extLst>
          </p:cNvPr>
          <p:cNvSpPr txBox="1">
            <a:spLocks/>
          </p:cNvSpPr>
          <p:nvPr userDrawn="1"/>
        </p:nvSpPr>
        <p:spPr>
          <a:xfrm>
            <a:off x="9821594" y="195173"/>
            <a:ext cx="1870075" cy="730250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800" kern="1200" dirty="0" smtClean="0">
                <a:solidFill>
                  <a:schemeClr val="bg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600"/>
              <a:t>Logo ente beneficiario</a:t>
            </a:r>
          </a:p>
        </p:txBody>
      </p:sp>
    </p:spTree>
    <p:extLst>
      <p:ext uri="{BB962C8B-B14F-4D97-AF65-F5344CB8AC3E}">
        <p14:creationId xmlns:p14="http://schemas.microsoft.com/office/powerpoint/2010/main" val="27789749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263CD4-4668-4FC6-9FA0-9C78C43425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2CE4C-2805-4E3E-AF65-4896882F519E}" type="datetimeFigureOut">
              <a:rPr lang="it-IT" smtClean="0"/>
              <a:t>11/09/2024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280035-87ED-481F-BA20-EE60B0190F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3D36F7-444C-4BBE-9901-9D7D289504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‹N›</a:t>
            </a:fld>
            <a:endParaRPr lang="it-IT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AD4B3F6-6C68-4448-9A54-C6BD041FE1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1335636"/>
            <a:ext cx="4925602" cy="2414431"/>
          </a:xfrm>
        </p:spPr>
        <p:txBody>
          <a:bodyPr anchor="b">
            <a:normAutofit/>
          </a:bodyPr>
          <a:lstStyle>
            <a:lvl1pPr algn="l">
              <a:defRPr sz="45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2C7E8842-6CF4-4239-978C-24793C718D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3879437"/>
            <a:ext cx="4925602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0595AC86-47A3-4B03-BA39-81256C7A369C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6096000" y="1335636"/>
            <a:ext cx="5257800" cy="4525414"/>
          </a:xfrm>
        </p:spPr>
        <p:txBody>
          <a:bodyPr anchor="ctr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</a:p>
        </p:txBody>
      </p:sp>
      <p:sp>
        <p:nvSpPr>
          <p:cNvPr id="11" name="Picture Placeholder 11">
            <a:extLst>
              <a:ext uri="{FF2B5EF4-FFF2-40B4-BE49-F238E27FC236}">
                <a16:creationId xmlns:a16="http://schemas.microsoft.com/office/drawing/2014/main" id="{A34C89DB-F94E-416B-B427-5896895C74C7}"/>
              </a:ext>
            </a:extLst>
          </p:cNvPr>
          <p:cNvSpPr txBox="1">
            <a:spLocks/>
          </p:cNvSpPr>
          <p:nvPr userDrawn="1"/>
        </p:nvSpPr>
        <p:spPr>
          <a:xfrm>
            <a:off x="9821594" y="195173"/>
            <a:ext cx="1870075" cy="730250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800" kern="1200" dirty="0" smtClean="0">
                <a:solidFill>
                  <a:schemeClr val="bg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30384433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CBA8B0-F68D-4A0D-8A24-8F78014D69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26570B-BDA4-42C4-922B-A550CE79310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496619"/>
            <a:ext cx="5181600" cy="3680344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526D08-C78C-4553-A117-1F0011D763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496619"/>
            <a:ext cx="5181600" cy="3680344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B81DAE-08F7-4455-BD6C-BE39F64CE2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2CE4C-2805-4E3E-AF65-4896882F519E}" type="datetimeFigureOut">
              <a:rPr lang="it-IT" smtClean="0"/>
              <a:t>11/09/2024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ED7E12-FA56-48FD-AA8A-F0F91A8E3D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05207B-2CAE-431E-B6E5-F19E2A9F58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‹N›</a:t>
            </a:fld>
            <a:endParaRPr lang="it-IT"/>
          </a:p>
        </p:txBody>
      </p:sp>
      <p:sp>
        <p:nvSpPr>
          <p:cNvPr id="8" name="Picture Placeholder 11">
            <a:extLst>
              <a:ext uri="{FF2B5EF4-FFF2-40B4-BE49-F238E27FC236}">
                <a16:creationId xmlns:a16="http://schemas.microsoft.com/office/drawing/2014/main" id="{98F001A2-F3A9-48F9-9076-4BED0F384D6A}"/>
              </a:ext>
            </a:extLst>
          </p:cNvPr>
          <p:cNvSpPr txBox="1">
            <a:spLocks/>
          </p:cNvSpPr>
          <p:nvPr userDrawn="1"/>
        </p:nvSpPr>
        <p:spPr>
          <a:xfrm>
            <a:off x="9821594" y="195173"/>
            <a:ext cx="1870075" cy="730250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800" kern="1200" dirty="0" smtClean="0">
                <a:solidFill>
                  <a:schemeClr val="bg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12220535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9DA399C-1B0C-440F-B657-67652B399C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2CE4C-2805-4E3E-AF65-4896882F519E}" type="datetimeFigureOut">
              <a:rPr lang="it-IT" smtClean="0"/>
              <a:t>11/09/2024</a:t>
            </a:fld>
            <a:endParaRPr lang="it-IT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B255F85-46AF-4BA1-AF87-BD384DE932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402AF58-9572-47BE-A27E-675094BA3F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‹N›</a:t>
            </a:fld>
            <a:endParaRPr lang="it-IT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4170A749-EDF4-4F2E-B347-33EC263202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5636"/>
            <a:ext cx="10515600" cy="540000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645C435-9F3C-40A6-BA2D-BD3831F5FA9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931597"/>
            <a:ext cx="10515600" cy="452007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it-IT" sz="2400" b="1" dirty="0">
                <a:solidFill>
                  <a:srgbClr val="B27F47"/>
                </a:solidFill>
                <a:latin typeface="Titillium Bd" pitchFamily="2" charset="77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sub-title styles</a:t>
            </a:r>
            <a:endParaRPr lang="it-IT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03523A13-DF16-439A-A901-D42A74C992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496619"/>
            <a:ext cx="5181600" cy="3680344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91548BF4-DA08-4F5A-BD58-1257B92A59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496619"/>
            <a:ext cx="5181600" cy="3680344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id="{69B21D3C-ED42-40F8-9DE1-D9D7ADC643C2}"/>
              </a:ext>
            </a:extLst>
          </p:cNvPr>
          <p:cNvSpPr txBox="1">
            <a:spLocks/>
          </p:cNvSpPr>
          <p:nvPr userDrawn="1"/>
        </p:nvSpPr>
        <p:spPr>
          <a:xfrm>
            <a:off x="9821594" y="195173"/>
            <a:ext cx="1870075" cy="730250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800" kern="1200" dirty="0" smtClean="0">
                <a:solidFill>
                  <a:schemeClr val="bg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1340949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F64FA8-0EC4-493B-8FF4-DB43442ADC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7EABCFE-413D-4F1C-BAAC-CBBB0BF416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2CE4C-2805-4E3E-AF65-4896882F519E}" type="datetimeFigureOut">
              <a:rPr lang="it-IT" smtClean="0"/>
              <a:t>11/09/2024</a:t>
            </a:fld>
            <a:endParaRPr lang="it-I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4F461C-019F-49AF-A23C-B47D0FC8E4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E70EE3-9A44-439E-9280-9267337E5A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‹N›</a:t>
            </a:fld>
            <a:endParaRPr lang="it-IT"/>
          </a:p>
        </p:txBody>
      </p:sp>
      <p:sp>
        <p:nvSpPr>
          <p:cNvPr id="6" name="Picture Placeholder 11">
            <a:extLst>
              <a:ext uri="{FF2B5EF4-FFF2-40B4-BE49-F238E27FC236}">
                <a16:creationId xmlns:a16="http://schemas.microsoft.com/office/drawing/2014/main" id="{D2282136-A6F6-4DE9-B674-70AB2DBAADA2}"/>
              </a:ext>
            </a:extLst>
          </p:cNvPr>
          <p:cNvSpPr txBox="1">
            <a:spLocks/>
          </p:cNvSpPr>
          <p:nvPr userDrawn="1"/>
        </p:nvSpPr>
        <p:spPr>
          <a:xfrm>
            <a:off x="9821594" y="195173"/>
            <a:ext cx="1870075" cy="730250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800" kern="1200" dirty="0" smtClean="0">
                <a:solidFill>
                  <a:schemeClr val="bg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18908708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8F67D12-C271-44F1-A874-5C28BCD38B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2CE4C-2805-4E3E-AF65-4896882F519E}" type="datetimeFigureOut">
              <a:rPr lang="it-IT" smtClean="0"/>
              <a:t>11/09/2024</a:t>
            </a:fld>
            <a:endParaRPr lang="it-I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DA6622-24D6-47F0-9FF2-EB2FC437D3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351582-F7D0-499A-8765-179B26F43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‹N›</a:t>
            </a:fld>
            <a:endParaRPr lang="it-IT"/>
          </a:p>
        </p:txBody>
      </p:sp>
      <p:sp>
        <p:nvSpPr>
          <p:cNvPr id="5" name="Picture Placeholder 11">
            <a:extLst>
              <a:ext uri="{FF2B5EF4-FFF2-40B4-BE49-F238E27FC236}">
                <a16:creationId xmlns:a16="http://schemas.microsoft.com/office/drawing/2014/main" id="{FA1DE595-D9C3-453C-B639-599CEBA2F1AF}"/>
              </a:ext>
            </a:extLst>
          </p:cNvPr>
          <p:cNvSpPr txBox="1">
            <a:spLocks/>
          </p:cNvSpPr>
          <p:nvPr userDrawn="1"/>
        </p:nvSpPr>
        <p:spPr>
          <a:xfrm>
            <a:off x="9821594" y="195173"/>
            <a:ext cx="1870075" cy="730250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800" kern="1200" dirty="0" smtClean="0">
                <a:solidFill>
                  <a:schemeClr val="bg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7239819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5E764F-CF80-49B6-8E4B-C193335C2F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335636"/>
            <a:ext cx="6172200" cy="484132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BF6AB0-1695-409A-92AC-42B69DBF8D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496619"/>
            <a:ext cx="3932237" cy="368034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A1C334-8129-4545-8C84-46DA06B03D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2CE4C-2805-4E3E-AF65-4896882F519E}" type="datetimeFigureOut">
              <a:rPr lang="it-IT" smtClean="0"/>
              <a:t>11/09/2024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88F4DD-001E-4B6C-BAD4-62C2A6952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106F97-3F23-4DEE-B190-0481C29793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‹N›</a:t>
            </a:fld>
            <a:endParaRPr lang="it-IT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9C5567D-41FF-426C-86BB-85B0FAD826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5636"/>
            <a:ext cx="3932237" cy="780114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9" name="Picture Placeholder 11">
            <a:extLst>
              <a:ext uri="{FF2B5EF4-FFF2-40B4-BE49-F238E27FC236}">
                <a16:creationId xmlns:a16="http://schemas.microsoft.com/office/drawing/2014/main" id="{F76D1A69-D327-43C4-90DC-9A69E27F3DAE}"/>
              </a:ext>
            </a:extLst>
          </p:cNvPr>
          <p:cNvSpPr txBox="1">
            <a:spLocks/>
          </p:cNvSpPr>
          <p:nvPr userDrawn="1"/>
        </p:nvSpPr>
        <p:spPr>
          <a:xfrm>
            <a:off x="9821594" y="195173"/>
            <a:ext cx="1870075" cy="730250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800" kern="1200" dirty="0" smtClean="0">
                <a:solidFill>
                  <a:schemeClr val="bg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37561114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F011955-3DB8-4C70-93FB-7A2C5F5DFAA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335636"/>
            <a:ext cx="6172200" cy="484132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AB0AD8-6FDF-4622-85A4-51A8E967EC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2CE4C-2805-4E3E-AF65-4896882F519E}" type="datetimeFigureOut">
              <a:rPr lang="it-IT" smtClean="0"/>
              <a:t>11/09/2024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4D2E99-DBA0-4970-ABF3-9596AA57D3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ADE91F-FFB0-4E6D-8AF8-6FBDBC0DE5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‹N›</a:t>
            </a:fld>
            <a:endParaRPr lang="it-IT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27F36783-77AA-4762-A0D4-79CAC38742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496619"/>
            <a:ext cx="3932237" cy="368034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40DBF051-2A17-4A20-A3FC-2B33FE5B75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5636"/>
            <a:ext cx="3932237" cy="780114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10" name="Picture Placeholder 11">
            <a:extLst>
              <a:ext uri="{FF2B5EF4-FFF2-40B4-BE49-F238E27FC236}">
                <a16:creationId xmlns:a16="http://schemas.microsoft.com/office/drawing/2014/main" id="{DC7008B9-D8E1-48AB-8B5F-71A812399F42}"/>
              </a:ext>
            </a:extLst>
          </p:cNvPr>
          <p:cNvSpPr txBox="1">
            <a:spLocks/>
          </p:cNvSpPr>
          <p:nvPr userDrawn="1"/>
        </p:nvSpPr>
        <p:spPr>
          <a:xfrm>
            <a:off x="9821594" y="195173"/>
            <a:ext cx="1870075" cy="730250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800" kern="1200" dirty="0" smtClean="0">
                <a:solidFill>
                  <a:schemeClr val="bg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11084990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>
            <a:extLst>
              <a:ext uri="{FF2B5EF4-FFF2-40B4-BE49-F238E27FC236}">
                <a16:creationId xmlns:a16="http://schemas.microsoft.com/office/drawing/2014/main" id="{838A3F9A-B0DF-455D-9D22-F973C5829AD4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52350"/>
            <a:ext cx="12192000" cy="520700"/>
          </a:xfrm>
          <a:prstGeom prst="rect">
            <a:avLst/>
          </a:prstGeom>
        </p:spPr>
      </p:pic>
      <p:pic>
        <p:nvPicPr>
          <p:cNvPr id="7" name="Immagine 21">
            <a:extLst>
              <a:ext uri="{FF2B5EF4-FFF2-40B4-BE49-F238E27FC236}">
                <a16:creationId xmlns:a16="http://schemas.microsoft.com/office/drawing/2014/main" id="{05C8ED0B-EDF3-4C3A-92D1-A4F9DD64EA11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5841"/>
            <a:ext cx="12192000" cy="12192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15A10E0-2D6B-4598-95E9-DAF7E2001C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5636"/>
            <a:ext cx="10515600" cy="78011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D6820F-9E8E-47CA-AD4E-6E99B9E0B8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291137"/>
            <a:ext cx="10515600" cy="38858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169399-BC99-4040-8272-2E03FED919D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43013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</a:lstStyle>
          <a:p>
            <a:r>
              <a:rPr lang="it-IT"/>
              <a:t>Nome beneficiario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37EE08-80FA-4652-929B-0973683787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610600" y="643013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</a:lstStyle>
          <a:p>
            <a:r>
              <a:rPr lang="it-IT"/>
              <a:t>Missione 4 • Istruzione e Ricerca 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0B07AC-22DD-4854-AF1C-98DD868E26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43013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</a:lstStyle>
          <a:p>
            <a:fld id="{9B13B172-409A-48BF-92CD-9E808051E234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914374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marL="0" algn="l" defTabSz="914400" rtl="0" eaLnBrk="1" latinLnBrk="0" hangingPunct="1">
        <a:lnSpc>
          <a:spcPct val="90000"/>
        </a:lnSpc>
        <a:spcBef>
          <a:spcPct val="0"/>
        </a:spcBef>
        <a:buNone/>
        <a:defRPr lang="it-IT" sz="2800" b="1" kern="1200" dirty="0">
          <a:solidFill>
            <a:srgbClr val="B27F47"/>
          </a:solidFill>
          <a:latin typeface="Titillium Bd" pitchFamily="2" charset="77"/>
          <a:ea typeface="+mn-ea"/>
          <a:cs typeface="+mn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lang="en-US" sz="2800" kern="1200" dirty="0" smtClean="0">
          <a:solidFill>
            <a:schemeClr val="tx1"/>
          </a:solidFill>
          <a:effectLst/>
          <a:latin typeface="Titillium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2400" kern="1200" dirty="0" smtClean="0">
          <a:solidFill>
            <a:schemeClr val="tx1"/>
          </a:solidFill>
          <a:effectLst/>
          <a:latin typeface="Titillium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2000" kern="1200" dirty="0" smtClean="0">
          <a:solidFill>
            <a:schemeClr val="tx1"/>
          </a:solidFill>
          <a:effectLst/>
          <a:latin typeface="Titillium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1800" kern="1200" dirty="0" smtClean="0">
          <a:solidFill>
            <a:schemeClr val="tx1"/>
          </a:solidFill>
          <a:effectLst/>
          <a:latin typeface="Titillium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it-IT" sz="1600" kern="1200" dirty="0">
          <a:solidFill>
            <a:schemeClr val="tx1"/>
          </a:solidFill>
          <a:effectLst/>
          <a:latin typeface="Titillium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25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6.pn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7.png"/><Relationship Id="rId4" Type="http://schemas.openxmlformats.org/officeDocument/2006/relationships/image" Target="../media/image36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3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77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0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0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1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5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svg"/><Relationship Id="rId3" Type="http://schemas.openxmlformats.org/officeDocument/2006/relationships/image" Target="../media/image106.png"/><Relationship Id="rId7" Type="http://schemas.openxmlformats.org/officeDocument/2006/relationships/image" Target="../media/image1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9.svg"/><Relationship Id="rId5" Type="http://schemas.openxmlformats.org/officeDocument/2006/relationships/image" Target="../media/image108.png"/><Relationship Id="rId10" Type="http://schemas.openxmlformats.org/officeDocument/2006/relationships/image" Target="../media/image113.svg"/><Relationship Id="rId4" Type="http://schemas.openxmlformats.org/officeDocument/2006/relationships/image" Target="../media/image107.svg"/><Relationship Id="rId9" Type="http://schemas.openxmlformats.org/officeDocument/2006/relationships/image" Target="../media/image112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5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png"/><Relationship Id="rId5" Type="http://schemas.openxmlformats.org/officeDocument/2006/relationships/image" Target="../media/image14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3CCC7D-5E06-47A8-A7BC-3298CBC830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1856844"/>
            <a:ext cx="4053840" cy="2852316"/>
          </a:xfrm>
        </p:spPr>
        <p:txBody>
          <a:bodyPr>
            <a:normAutofit fontScale="90000"/>
          </a:bodyPr>
          <a:lstStyle/>
          <a:p>
            <a:r>
              <a:rPr lang="it-IT" dirty="0"/>
              <a:t>WP2 – Task 1&amp;3 Consolidamento strutturale e upgrade meccanico antenna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50F7673-4CDE-4739-943F-69412A8247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4455509"/>
            <a:ext cx="3795445" cy="1655762"/>
          </a:xfrm>
        </p:spPr>
        <p:txBody>
          <a:bodyPr>
            <a:normAutofit/>
          </a:bodyPr>
          <a:lstStyle/>
          <a:p>
            <a:endParaRPr lang="it-IT" sz="1200" dirty="0"/>
          </a:p>
          <a:p>
            <a:r>
              <a:rPr lang="it-IT" sz="3600" b="1" dirty="0">
                <a:solidFill>
                  <a:srgbClr val="5B6D85"/>
                </a:solidFill>
              </a:rPr>
              <a:t>Review Meeting</a:t>
            </a:r>
          </a:p>
          <a:p>
            <a:r>
              <a:rPr lang="it-IT" sz="1400" b="1" dirty="0">
                <a:solidFill>
                  <a:srgbClr val="7196BE"/>
                </a:solidFill>
              </a:rPr>
              <a:t>Giovedì 12 Settembre - Venerdì 13 Settembre</a:t>
            </a:r>
          </a:p>
          <a:p>
            <a:endParaRPr lang="it-IT" dirty="0"/>
          </a:p>
        </p:txBody>
      </p:sp>
      <p:pic>
        <p:nvPicPr>
          <p:cNvPr id="7" name="Segnaposto immagine 6" descr="Immagine che contiene simbolo, Elementi grafici, bianco, logo&#10;&#10;Descrizione generata automaticamente">
            <a:extLst>
              <a:ext uri="{FF2B5EF4-FFF2-40B4-BE49-F238E27FC236}">
                <a16:creationId xmlns:a16="http://schemas.microsoft.com/office/drawing/2014/main" id="{E0DA5E35-8F4C-5FBF-76C8-701E5741AFD6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06"/>
          <a:stretch/>
        </p:blipFill>
        <p:spPr>
          <a:xfrm>
            <a:off x="6096000" y="1671004"/>
            <a:ext cx="4225900" cy="4251959"/>
          </a:xfr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50230911-BBD2-F50C-97D4-E1B7FEA8CEB4}"/>
              </a:ext>
            </a:extLst>
          </p:cNvPr>
          <p:cNvSpPr txBox="1"/>
          <p:nvPr/>
        </p:nvSpPr>
        <p:spPr>
          <a:xfrm>
            <a:off x="9722498" y="186612"/>
            <a:ext cx="2043403" cy="748425"/>
          </a:xfrm>
          <a:prstGeom prst="rect">
            <a:avLst/>
          </a:prstGeom>
          <a:solidFill>
            <a:srgbClr val="2A65AF"/>
          </a:solidFill>
          <a:ln>
            <a:solidFill>
              <a:srgbClr val="2A65AF"/>
            </a:solidFill>
          </a:ln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pic>
        <p:nvPicPr>
          <p:cNvPr id="19" name="Segnaposto contenuto 17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ED1A063E-5590-9030-CE9D-3ACA37F24A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8398" y="186612"/>
            <a:ext cx="1651602" cy="778125"/>
          </a:xfrm>
          <a:prstGeom prst="rect">
            <a:avLst/>
          </a:prstGeom>
        </p:spPr>
      </p:pic>
      <p:sp>
        <p:nvSpPr>
          <p:cNvPr id="21" name="Segnaposto contenuto 20">
            <a:extLst>
              <a:ext uri="{FF2B5EF4-FFF2-40B4-BE49-F238E27FC236}">
                <a16:creationId xmlns:a16="http://schemas.microsoft.com/office/drawing/2014/main" id="{190CF29E-E057-1299-60A8-F13548116E84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38200" y="5772943"/>
            <a:ext cx="3795444" cy="629064"/>
          </a:xfrm>
        </p:spPr>
        <p:txBody>
          <a:bodyPr>
            <a:normAutofit/>
          </a:bodyPr>
          <a:lstStyle/>
          <a:p>
            <a:r>
              <a:rPr lang="it-IT" sz="1400" b="1" i="1" dirty="0">
                <a:solidFill>
                  <a:srgbClr val="2A65AF"/>
                </a:solidFill>
              </a:rPr>
              <a:t>Radiotelescopi di Medicina</a:t>
            </a:r>
          </a:p>
          <a:p>
            <a:r>
              <a:rPr lang="it-IT" sz="1400" b="1" i="1" dirty="0">
                <a:solidFill>
                  <a:srgbClr val="2A65AF"/>
                </a:solidFill>
              </a:rPr>
              <a:t>IRA - Bologna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C54D1D86-2979-682E-030E-6B879163CB87}"/>
              </a:ext>
            </a:extLst>
          </p:cNvPr>
          <p:cNvSpPr txBox="1">
            <a:spLocks/>
          </p:cNvSpPr>
          <p:nvPr/>
        </p:nvSpPr>
        <p:spPr>
          <a:xfrm>
            <a:off x="4198277" y="6228934"/>
            <a:ext cx="3795445" cy="629065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400" kern="120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2000" kern="120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1800" kern="120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1600" kern="120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it-IT" sz="1600" kern="120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it-IT" sz="1200" dirty="0"/>
          </a:p>
          <a:p>
            <a:pPr algn="ctr"/>
            <a:r>
              <a:rPr lang="it-IT" sz="2800" b="1" dirty="0">
                <a:solidFill>
                  <a:schemeClr val="bg1"/>
                </a:solidFill>
              </a:rPr>
              <a:t>Marco Schiaffino</a:t>
            </a:r>
          </a:p>
        </p:txBody>
      </p:sp>
    </p:spTree>
    <p:extLst>
      <p:ext uri="{BB962C8B-B14F-4D97-AF65-F5344CB8AC3E}">
        <p14:creationId xmlns:p14="http://schemas.microsoft.com/office/powerpoint/2010/main" val="24168926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1477B1D9-6D3E-8C3D-E797-9125E28CE661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2A47D499-B358-7178-829A-9775F658D851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AB9059A0-B191-5E22-34EA-18B6D8C53934}"/>
              </a:ext>
            </a:extLst>
          </p:cNvPr>
          <p:cNvSpPr/>
          <p:nvPr/>
        </p:nvSpPr>
        <p:spPr>
          <a:xfrm>
            <a:off x="9728462" y="122548"/>
            <a:ext cx="2301510" cy="942681"/>
          </a:xfrm>
          <a:prstGeom prst="rect">
            <a:avLst/>
          </a:prstGeom>
          <a:solidFill>
            <a:srgbClr val="2A65AF"/>
          </a:solidFill>
          <a:ln>
            <a:solidFill>
              <a:srgbClr val="2A65A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9" name="Segnaposto contenuto 17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30522EE0-0AD6-B07E-9BE2-F7074CEE43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4544" y="195681"/>
            <a:ext cx="1651602" cy="778125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2D449FD4-C0BD-8343-B1EC-D40D8A922538}"/>
              </a:ext>
            </a:extLst>
          </p:cNvPr>
          <p:cNvSpPr txBox="1"/>
          <p:nvPr/>
        </p:nvSpPr>
        <p:spPr>
          <a:xfrm flipH="1">
            <a:off x="8898636" y="1138362"/>
            <a:ext cx="32933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Altro fattore che potrebbe compromettere la forma dello specchio è la dilatazione termica del filo stesso. (ΔL ≈ 400mm)</a:t>
            </a:r>
          </a:p>
        </p:txBody>
      </p:sp>
      <p:pic>
        <p:nvPicPr>
          <p:cNvPr id="6" name="Immagine 5" descr="Immagine che contiene schizzo, pilone, torre, disegno&#10;&#10;Descrizione generata automaticamente">
            <a:extLst>
              <a:ext uri="{FF2B5EF4-FFF2-40B4-BE49-F238E27FC236}">
                <a16:creationId xmlns:a16="http://schemas.microsoft.com/office/drawing/2014/main" id="{A485E52B-D9E7-CE93-FFB8-C6BF5B9A0F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38362"/>
            <a:ext cx="8691446" cy="5214868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89140CD6-0CA6-5D60-FC15-695BF8FF7DDE}"/>
              </a:ext>
            </a:extLst>
          </p:cNvPr>
          <p:cNvSpPr txBox="1"/>
          <p:nvPr/>
        </p:nvSpPr>
        <p:spPr>
          <a:xfrm>
            <a:off x="3344393" y="1276861"/>
            <a:ext cx="1136167" cy="92333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dirty="0"/>
              <a:t>Carrello cavalletto principale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8F5CF504-FB34-3250-81F1-19B1FCC23FFE}"/>
              </a:ext>
            </a:extLst>
          </p:cNvPr>
          <p:cNvSpPr txBox="1"/>
          <p:nvPr/>
        </p:nvSpPr>
        <p:spPr>
          <a:xfrm>
            <a:off x="6468593" y="1138362"/>
            <a:ext cx="1136167" cy="92333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dirty="0"/>
              <a:t>Carrello Torre di tensione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76127ACB-C080-BF6E-4DD6-8FC528224CBD}"/>
              </a:ext>
            </a:extLst>
          </p:cNvPr>
          <p:cNvSpPr txBox="1"/>
          <p:nvPr/>
        </p:nvSpPr>
        <p:spPr>
          <a:xfrm>
            <a:off x="6329908" y="5719638"/>
            <a:ext cx="1413535" cy="36933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t-IT" dirty="0"/>
              <a:t>Contrappeso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68D0BE7C-EA14-3C9C-5680-67C7C3647255}"/>
              </a:ext>
            </a:extLst>
          </p:cNvPr>
          <p:cNvSpPr txBox="1"/>
          <p:nvPr/>
        </p:nvSpPr>
        <p:spPr>
          <a:xfrm>
            <a:off x="6468591" y="2205822"/>
            <a:ext cx="1136167" cy="92333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dirty="0"/>
              <a:t>Sistema a carrucola</a:t>
            </a:r>
          </a:p>
          <a:p>
            <a:pPr algn="ctr"/>
            <a:r>
              <a:rPr lang="it-IT" dirty="0"/>
              <a:t>(7x)</a:t>
            </a:r>
          </a:p>
        </p:txBody>
      </p:sp>
      <p:grpSp>
        <p:nvGrpSpPr>
          <p:cNvPr id="24" name="Gruppo 23">
            <a:extLst>
              <a:ext uri="{FF2B5EF4-FFF2-40B4-BE49-F238E27FC236}">
                <a16:creationId xmlns:a16="http://schemas.microsoft.com/office/drawing/2014/main" id="{183E5EE7-3534-4465-9B75-D2D2178B7F27}"/>
              </a:ext>
            </a:extLst>
          </p:cNvPr>
          <p:cNvGrpSpPr/>
          <p:nvPr/>
        </p:nvGrpSpPr>
        <p:grpSpPr>
          <a:xfrm>
            <a:off x="1071126" y="1276861"/>
            <a:ext cx="11120874" cy="1985160"/>
            <a:chOff x="1071126" y="1276861"/>
            <a:chExt cx="11120874" cy="1985160"/>
          </a:xfrm>
        </p:grpSpPr>
        <p:cxnSp>
          <p:nvCxnSpPr>
            <p:cNvPr id="15" name="Connettore 2 14">
              <a:extLst>
                <a:ext uri="{FF2B5EF4-FFF2-40B4-BE49-F238E27FC236}">
                  <a16:creationId xmlns:a16="http://schemas.microsoft.com/office/drawing/2014/main" id="{75B7701A-98B1-26A9-F315-663E86401C2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96125" y="1276861"/>
              <a:ext cx="1152144" cy="21361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nettore 2 16">
              <a:extLst>
                <a:ext uri="{FF2B5EF4-FFF2-40B4-BE49-F238E27FC236}">
                  <a16:creationId xmlns:a16="http://schemas.microsoft.com/office/drawing/2014/main" id="{50C1DE5C-6F50-0E95-44F2-F46A5254F64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105563" y="1420243"/>
              <a:ext cx="1152144" cy="21361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ttore 2 17">
              <a:extLst>
                <a:ext uri="{FF2B5EF4-FFF2-40B4-BE49-F238E27FC236}">
                  <a16:creationId xmlns:a16="http://schemas.microsoft.com/office/drawing/2014/main" id="{C179F67B-0A73-430A-C713-C9A4D738891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149834" y="1536019"/>
              <a:ext cx="1152144" cy="21361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ttore 2 18">
              <a:extLst>
                <a:ext uri="{FF2B5EF4-FFF2-40B4-BE49-F238E27FC236}">
                  <a16:creationId xmlns:a16="http://schemas.microsoft.com/office/drawing/2014/main" id="{3AA4FF49-4FD7-CA30-AA35-6147211D8A7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172866" y="1628971"/>
              <a:ext cx="1152144" cy="21361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ttore 2 19">
              <a:extLst>
                <a:ext uri="{FF2B5EF4-FFF2-40B4-BE49-F238E27FC236}">
                  <a16:creationId xmlns:a16="http://schemas.microsoft.com/office/drawing/2014/main" id="{D63D6083-A2E9-829F-C577-231858732AE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182304" y="1772353"/>
              <a:ext cx="1152144" cy="21361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nettore 2 20">
              <a:extLst>
                <a:ext uri="{FF2B5EF4-FFF2-40B4-BE49-F238E27FC236}">
                  <a16:creationId xmlns:a16="http://schemas.microsoft.com/office/drawing/2014/main" id="{2F09B360-5DDB-F3EF-2E8F-AF4A53C2CEC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226575" y="1888129"/>
              <a:ext cx="1152144" cy="21361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Freccia a sinistra 21">
              <a:extLst>
                <a:ext uri="{FF2B5EF4-FFF2-40B4-BE49-F238E27FC236}">
                  <a16:creationId xmlns:a16="http://schemas.microsoft.com/office/drawing/2014/main" id="{422DAC26-7462-941A-3222-2346C8C11978}"/>
                </a:ext>
              </a:extLst>
            </p:cNvPr>
            <p:cNvSpPr/>
            <p:nvPr/>
          </p:nvSpPr>
          <p:spPr>
            <a:xfrm rot="20825613">
              <a:off x="1071126" y="2123183"/>
              <a:ext cx="1463040" cy="923330"/>
            </a:xfrm>
            <a:prstGeom prst="left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/>
                <a:t>11060 kg</a:t>
              </a:r>
            </a:p>
          </p:txBody>
        </p:sp>
        <p:sp>
          <p:nvSpPr>
            <p:cNvPr id="23" name="CasellaDiTesto 22">
              <a:extLst>
                <a:ext uri="{FF2B5EF4-FFF2-40B4-BE49-F238E27FC236}">
                  <a16:creationId xmlns:a16="http://schemas.microsoft.com/office/drawing/2014/main" id="{91696153-89A7-439A-8DEA-D91592F58B51}"/>
                </a:ext>
              </a:extLst>
            </p:cNvPr>
            <p:cNvSpPr txBox="1"/>
            <p:nvPr/>
          </p:nvSpPr>
          <p:spPr>
            <a:xfrm flipH="1">
              <a:off x="8898636" y="2338691"/>
              <a:ext cx="329336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dirty="0"/>
                <a:t>I 1580 fili tesati a 7kg l’uno generano un tiro totale sulla centina di 11060 kg.</a:t>
              </a:r>
            </a:p>
          </p:txBody>
        </p:sp>
      </p:grp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12F4EF02-EB62-EB17-D392-04A87BC08E6F}"/>
              </a:ext>
            </a:extLst>
          </p:cNvPr>
          <p:cNvSpPr txBox="1"/>
          <p:nvPr/>
        </p:nvSpPr>
        <p:spPr>
          <a:xfrm>
            <a:off x="762737" y="3535842"/>
            <a:ext cx="1136167" cy="64633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dirty="0"/>
              <a:t>Carrello Riduttore</a:t>
            </a:r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463F5A89-9A81-6F5D-47FE-C3F94D9C6B8F}"/>
              </a:ext>
            </a:extLst>
          </p:cNvPr>
          <p:cNvSpPr txBox="1"/>
          <p:nvPr/>
        </p:nvSpPr>
        <p:spPr>
          <a:xfrm flipH="1">
            <a:off x="8898636" y="3306260"/>
            <a:ext cx="32933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I due carrelli sul cavalletto principale e sulla torre consentano lo spostamento della centina.</a:t>
            </a:r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B61AB08F-1181-001C-2E37-571C6BB841B7}"/>
              </a:ext>
            </a:extLst>
          </p:cNvPr>
          <p:cNvSpPr txBox="1"/>
          <p:nvPr/>
        </p:nvSpPr>
        <p:spPr>
          <a:xfrm flipH="1">
            <a:off x="8898636" y="4476734"/>
            <a:ext cx="32933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Un sistema di carrucole (7x) collegato ad un contrappeso mantiene tesati i fili.</a:t>
            </a:r>
          </a:p>
        </p:txBody>
      </p: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23412F0D-50ED-F46A-55BD-7FE5089B1498}"/>
              </a:ext>
            </a:extLst>
          </p:cNvPr>
          <p:cNvSpPr txBox="1"/>
          <p:nvPr/>
        </p:nvSpPr>
        <p:spPr>
          <a:xfrm flipH="1">
            <a:off x="8898636" y="5400064"/>
            <a:ext cx="32933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Anche il riduttore deve rimanere solidale alla centina, mediante apposito carrello.</a:t>
            </a:r>
          </a:p>
        </p:txBody>
      </p:sp>
      <p:cxnSp>
        <p:nvCxnSpPr>
          <p:cNvPr id="30" name="Connettore 2 29">
            <a:extLst>
              <a:ext uri="{FF2B5EF4-FFF2-40B4-BE49-F238E27FC236}">
                <a16:creationId xmlns:a16="http://schemas.microsoft.com/office/drawing/2014/main" id="{D374FA38-81B4-2301-A3D8-C8E90014EB49}"/>
              </a:ext>
            </a:extLst>
          </p:cNvPr>
          <p:cNvCxnSpPr>
            <a:cxnSpLocks/>
          </p:cNvCxnSpPr>
          <p:nvPr/>
        </p:nvCxnSpPr>
        <p:spPr>
          <a:xfrm flipH="1">
            <a:off x="5650992" y="1276861"/>
            <a:ext cx="817599" cy="458915"/>
          </a:xfrm>
          <a:prstGeom prst="straightConnector1">
            <a:avLst/>
          </a:prstGeom>
          <a:ln w="571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ttore 2 32">
            <a:extLst>
              <a:ext uri="{FF2B5EF4-FFF2-40B4-BE49-F238E27FC236}">
                <a16:creationId xmlns:a16="http://schemas.microsoft.com/office/drawing/2014/main" id="{69329CAA-1ACF-C1AF-CAD3-AD8884D03C73}"/>
              </a:ext>
            </a:extLst>
          </p:cNvPr>
          <p:cNvCxnSpPr>
            <a:cxnSpLocks/>
          </p:cNvCxnSpPr>
          <p:nvPr/>
        </p:nvCxnSpPr>
        <p:spPr>
          <a:xfrm flipH="1">
            <a:off x="2858889" y="2200191"/>
            <a:ext cx="485504" cy="600165"/>
          </a:xfrm>
          <a:prstGeom prst="straightConnector1">
            <a:avLst/>
          </a:prstGeom>
          <a:ln w="571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ttore 2 36">
            <a:extLst>
              <a:ext uri="{FF2B5EF4-FFF2-40B4-BE49-F238E27FC236}">
                <a16:creationId xmlns:a16="http://schemas.microsoft.com/office/drawing/2014/main" id="{7A17457F-C65C-DF31-65FB-DA59F4052960}"/>
              </a:ext>
            </a:extLst>
          </p:cNvPr>
          <p:cNvCxnSpPr>
            <a:cxnSpLocks/>
          </p:cNvCxnSpPr>
          <p:nvPr/>
        </p:nvCxnSpPr>
        <p:spPr>
          <a:xfrm flipH="1" flipV="1">
            <a:off x="6096000" y="1735776"/>
            <a:ext cx="372591" cy="730308"/>
          </a:xfrm>
          <a:prstGeom prst="straightConnector1">
            <a:avLst/>
          </a:prstGeom>
          <a:ln w="571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ttore 2 39">
            <a:extLst>
              <a:ext uri="{FF2B5EF4-FFF2-40B4-BE49-F238E27FC236}">
                <a16:creationId xmlns:a16="http://schemas.microsoft.com/office/drawing/2014/main" id="{25C94DDC-841F-C501-1405-F563A49876C9}"/>
              </a:ext>
            </a:extLst>
          </p:cNvPr>
          <p:cNvCxnSpPr>
            <a:cxnSpLocks/>
          </p:cNvCxnSpPr>
          <p:nvPr/>
        </p:nvCxnSpPr>
        <p:spPr>
          <a:xfrm flipH="1" flipV="1">
            <a:off x="5862093" y="5202936"/>
            <a:ext cx="467815" cy="743357"/>
          </a:xfrm>
          <a:prstGeom prst="straightConnector1">
            <a:avLst/>
          </a:prstGeom>
          <a:ln w="571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nettore 2 42">
            <a:extLst>
              <a:ext uri="{FF2B5EF4-FFF2-40B4-BE49-F238E27FC236}">
                <a16:creationId xmlns:a16="http://schemas.microsoft.com/office/drawing/2014/main" id="{B6C84EC6-A23A-252F-F8A0-64C52CFAEA8A}"/>
              </a:ext>
            </a:extLst>
          </p:cNvPr>
          <p:cNvCxnSpPr>
            <a:cxnSpLocks/>
          </p:cNvCxnSpPr>
          <p:nvPr/>
        </p:nvCxnSpPr>
        <p:spPr>
          <a:xfrm>
            <a:off x="1898904" y="3887952"/>
            <a:ext cx="762737" cy="0"/>
          </a:xfrm>
          <a:prstGeom prst="straightConnector1">
            <a:avLst/>
          </a:prstGeom>
          <a:ln w="571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CasellaDiTesto 46">
            <a:extLst>
              <a:ext uri="{FF2B5EF4-FFF2-40B4-BE49-F238E27FC236}">
                <a16:creationId xmlns:a16="http://schemas.microsoft.com/office/drawing/2014/main" id="{23533368-979E-8CAC-4CFA-B9FA00EF5D93}"/>
              </a:ext>
            </a:extLst>
          </p:cNvPr>
          <p:cNvSpPr txBox="1"/>
          <p:nvPr/>
        </p:nvSpPr>
        <p:spPr>
          <a:xfrm>
            <a:off x="7090791" y="4402614"/>
            <a:ext cx="1691259" cy="92333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dirty="0"/>
              <a:t>Falcone con snodi compensazione</a:t>
            </a:r>
          </a:p>
        </p:txBody>
      </p:sp>
      <p:cxnSp>
        <p:nvCxnSpPr>
          <p:cNvPr id="48" name="Connettore 2 47">
            <a:extLst>
              <a:ext uri="{FF2B5EF4-FFF2-40B4-BE49-F238E27FC236}">
                <a16:creationId xmlns:a16="http://schemas.microsoft.com/office/drawing/2014/main" id="{D1C571F1-DFBC-DCFE-5DF4-48B132935729}"/>
              </a:ext>
            </a:extLst>
          </p:cNvPr>
          <p:cNvCxnSpPr>
            <a:cxnSpLocks/>
          </p:cNvCxnSpPr>
          <p:nvPr/>
        </p:nvCxnSpPr>
        <p:spPr>
          <a:xfrm flipV="1">
            <a:off x="7981950" y="3648075"/>
            <a:ext cx="245008" cy="754539"/>
          </a:xfrm>
          <a:prstGeom prst="straightConnector1">
            <a:avLst/>
          </a:prstGeom>
          <a:ln w="571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7611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1" grpId="0" animBg="1"/>
      <p:bldP spid="12" grpId="0" animBg="1"/>
      <p:bldP spid="25" grpId="0" animBg="1"/>
      <p:bldP spid="26" grpId="0"/>
      <p:bldP spid="27" grpId="0"/>
      <p:bldP spid="28" grpId="0"/>
      <p:bldP spid="4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1477B1D9-6D3E-8C3D-E797-9125E28CE661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2A47D499-B358-7178-829A-9775F658D851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AB9059A0-B191-5E22-34EA-18B6D8C53934}"/>
              </a:ext>
            </a:extLst>
          </p:cNvPr>
          <p:cNvSpPr/>
          <p:nvPr/>
        </p:nvSpPr>
        <p:spPr>
          <a:xfrm>
            <a:off x="9728462" y="122548"/>
            <a:ext cx="2301510" cy="942681"/>
          </a:xfrm>
          <a:prstGeom prst="rect">
            <a:avLst/>
          </a:prstGeom>
          <a:solidFill>
            <a:srgbClr val="2A65AF"/>
          </a:solidFill>
          <a:ln>
            <a:solidFill>
              <a:srgbClr val="2A65A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9" name="Segnaposto contenuto 17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30522EE0-0AD6-B07E-9BE2-F7074CEE43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4544" y="195681"/>
            <a:ext cx="1651602" cy="778125"/>
          </a:xfrm>
          <a:prstGeom prst="rect">
            <a:avLst/>
          </a:prstGeom>
        </p:spPr>
      </p:pic>
      <p:pic>
        <p:nvPicPr>
          <p:cNvPr id="2" name="Funzionamento_carrelli_compensazione_dilatazione_fili">
            <a:hlinkClick r:id="" action="ppaction://media"/>
            <a:extLst>
              <a:ext uri="{FF2B5EF4-FFF2-40B4-BE49-F238E27FC236}">
                <a16:creationId xmlns:a16="http://schemas.microsoft.com/office/drawing/2014/main" id="{E09ED3E5-B0A2-2D22-6B7D-05D4F8DAA7E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985838"/>
            <a:ext cx="12192000" cy="4884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978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7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1477B1D9-6D3E-8C3D-E797-9125E28CE661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2A47D499-B358-7178-829A-9775F658D851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AB9059A0-B191-5E22-34EA-18B6D8C53934}"/>
              </a:ext>
            </a:extLst>
          </p:cNvPr>
          <p:cNvSpPr/>
          <p:nvPr/>
        </p:nvSpPr>
        <p:spPr>
          <a:xfrm>
            <a:off x="9728462" y="122548"/>
            <a:ext cx="2301510" cy="942681"/>
          </a:xfrm>
          <a:prstGeom prst="rect">
            <a:avLst/>
          </a:prstGeom>
          <a:solidFill>
            <a:srgbClr val="2A65AF"/>
          </a:solidFill>
          <a:ln>
            <a:solidFill>
              <a:srgbClr val="2A65A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9" name="Segnaposto contenuto 17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30522EE0-0AD6-B07E-9BE2-F7074CEE43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4544" y="195681"/>
            <a:ext cx="1651602" cy="778125"/>
          </a:xfrm>
          <a:prstGeom prst="rect">
            <a:avLst/>
          </a:prstGeom>
        </p:spPr>
      </p:pic>
      <p:pic>
        <p:nvPicPr>
          <p:cNvPr id="5" name="Immagine 4" descr="Immagine che contiene schizzo, torre, pilone, bianco e nero&#10;&#10;Descrizione generata automaticamente">
            <a:extLst>
              <a:ext uri="{FF2B5EF4-FFF2-40B4-BE49-F238E27FC236}">
                <a16:creationId xmlns:a16="http://schemas.microsoft.com/office/drawing/2014/main" id="{FB8046FE-E0D8-5ADD-D5D7-19F8D2E5E2C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19330" y="1234440"/>
            <a:ext cx="6410642" cy="5155366"/>
          </a:xfrm>
          <a:prstGeom prst="rect">
            <a:avLst/>
          </a:prstGeom>
        </p:spPr>
      </p:pic>
      <p:pic>
        <p:nvPicPr>
          <p:cNvPr id="11" name="Immagine 10" descr="Immagine che contiene schizzo, cielo, aria aperta, torre&#10;&#10;Descrizione generata automaticamente">
            <a:extLst>
              <a:ext uri="{FF2B5EF4-FFF2-40B4-BE49-F238E27FC236}">
                <a16:creationId xmlns:a16="http://schemas.microsoft.com/office/drawing/2014/main" id="{7B40F021-0F08-CE26-4346-5E565F6701C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07208"/>
            <a:ext cx="6412697" cy="3536878"/>
          </a:xfrm>
          <a:prstGeom prst="rect">
            <a:avLst/>
          </a:prstGeom>
        </p:spPr>
      </p:pic>
      <p:sp>
        <p:nvSpPr>
          <p:cNvPr id="12" name="Ovale 11">
            <a:extLst>
              <a:ext uri="{FF2B5EF4-FFF2-40B4-BE49-F238E27FC236}">
                <a16:creationId xmlns:a16="http://schemas.microsoft.com/office/drawing/2014/main" id="{9794847C-A4BE-6DE7-6DE1-B33C51E2BF5A}"/>
              </a:ext>
            </a:extLst>
          </p:cNvPr>
          <p:cNvSpPr/>
          <p:nvPr/>
        </p:nvSpPr>
        <p:spPr>
          <a:xfrm>
            <a:off x="11166106" y="1183544"/>
            <a:ext cx="944880" cy="942681"/>
          </a:xfrm>
          <a:prstGeom prst="ellipse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5" name="Connettore 2 14">
            <a:extLst>
              <a:ext uri="{FF2B5EF4-FFF2-40B4-BE49-F238E27FC236}">
                <a16:creationId xmlns:a16="http://schemas.microsoft.com/office/drawing/2014/main" id="{A6ED8206-82E5-1E33-9008-9AB99B5E49F9}"/>
              </a:ext>
            </a:extLst>
          </p:cNvPr>
          <p:cNvCxnSpPr>
            <a:cxnSpLocks/>
          </p:cNvCxnSpPr>
          <p:nvPr/>
        </p:nvCxnSpPr>
        <p:spPr>
          <a:xfrm flipH="1">
            <a:off x="4434840" y="1801368"/>
            <a:ext cx="6731266" cy="132588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82988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magine 11" descr="Immagine che contiene schizzo, disegno, edificio, arte&#10;&#10;Descrizione generata automaticamente">
            <a:extLst>
              <a:ext uri="{FF2B5EF4-FFF2-40B4-BE49-F238E27FC236}">
                <a16:creationId xmlns:a16="http://schemas.microsoft.com/office/drawing/2014/main" id="{58980026-5C29-FB84-6208-B32428BD8A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5533"/>
            <a:ext cx="8997315" cy="4962406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1477B1D9-6D3E-8C3D-E797-9125E28CE661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2A47D499-B358-7178-829A-9775F658D851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AB9059A0-B191-5E22-34EA-18B6D8C53934}"/>
              </a:ext>
            </a:extLst>
          </p:cNvPr>
          <p:cNvSpPr/>
          <p:nvPr/>
        </p:nvSpPr>
        <p:spPr>
          <a:xfrm>
            <a:off x="9728462" y="122548"/>
            <a:ext cx="2301510" cy="942681"/>
          </a:xfrm>
          <a:prstGeom prst="rect">
            <a:avLst/>
          </a:prstGeom>
          <a:solidFill>
            <a:srgbClr val="2A65AF"/>
          </a:solidFill>
          <a:ln>
            <a:solidFill>
              <a:srgbClr val="2A65A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9" name="Segnaposto contenuto 17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30522EE0-0AD6-B07E-9BE2-F7074CEE43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4544" y="195681"/>
            <a:ext cx="1651602" cy="778125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2D449FD4-C0BD-8343-B1EC-D40D8A922538}"/>
              </a:ext>
            </a:extLst>
          </p:cNvPr>
          <p:cNvSpPr txBox="1"/>
          <p:nvPr/>
        </p:nvSpPr>
        <p:spPr>
          <a:xfrm flipH="1">
            <a:off x="8328148" y="1397533"/>
            <a:ext cx="13383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Travi </a:t>
            </a:r>
            <a:r>
              <a:rPr lang="it-IT" dirty="0" err="1"/>
              <a:t>portacorner</a:t>
            </a:r>
            <a:endParaRPr lang="it-IT" dirty="0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BEE0B42E-2355-D5C9-F318-36D867FED7FC}"/>
              </a:ext>
            </a:extLst>
          </p:cNvPr>
          <p:cNvSpPr txBox="1"/>
          <p:nvPr/>
        </p:nvSpPr>
        <p:spPr>
          <a:xfrm flipH="1">
            <a:off x="2609208" y="5662467"/>
            <a:ext cx="13383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Corner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557D1BF2-4871-E5C6-89C6-93EBC143EAC6}"/>
              </a:ext>
            </a:extLst>
          </p:cNvPr>
          <p:cNvSpPr txBox="1"/>
          <p:nvPr/>
        </p:nvSpPr>
        <p:spPr>
          <a:xfrm flipH="1">
            <a:off x="8066759" y="3019492"/>
            <a:ext cx="18677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Tappetino di </a:t>
            </a:r>
            <a:r>
              <a:rPr lang="it-IT" dirty="0" err="1"/>
              <a:t>simmetrizzazione</a:t>
            </a:r>
            <a:endParaRPr lang="it-IT" dirty="0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41F61726-BC2A-79CD-0D0E-27EFCD6AF104}"/>
              </a:ext>
            </a:extLst>
          </p:cNvPr>
          <p:cNvSpPr txBox="1"/>
          <p:nvPr/>
        </p:nvSpPr>
        <p:spPr>
          <a:xfrm flipH="1">
            <a:off x="7958834" y="5155657"/>
            <a:ext cx="13383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Linea focale</a:t>
            </a:r>
          </a:p>
        </p:txBody>
      </p:sp>
      <p:cxnSp>
        <p:nvCxnSpPr>
          <p:cNvPr id="16" name="Connettore 2 15">
            <a:extLst>
              <a:ext uri="{FF2B5EF4-FFF2-40B4-BE49-F238E27FC236}">
                <a16:creationId xmlns:a16="http://schemas.microsoft.com/office/drawing/2014/main" id="{1FBA8E6B-0DE6-01F8-7A5B-2E167DD9EDA5}"/>
              </a:ext>
            </a:extLst>
          </p:cNvPr>
          <p:cNvCxnSpPr>
            <a:cxnSpLocks/>
          </p:cNvCxnSpPr>
          <p:nvPr/>
        </p:nvCxnSpPr>
        <p:spPr>
          <a:xfrm flipV="1">
            <a:off x="3301925" y="4919472"/>
            <a:ext cx="428827" cy="84170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8" name="Connettore 2 17">
            <a:extLst>
              <a:ext uri="{FF2B5EF4-FFF2-40B4-BE49-F238E27FC236}">
                <a16:creationId xmlns:a16="http://schemas.microsoft.com/office/drawing/2014/main" id="{81EDAC82-CCE4-1E48-0BA1-FA609FA07B3C}"/>
              </a:ext>
            </a:extLst>
          </p:cNvPr>
          <p:cNvCxnSpPr>
            <a:cxnSpLocks/>
          </p:cNvCxnSpPr>
          <p:nvPr/>
        </p:nvCxnSpPr>
        <p:spPr>
          <a:xfrm flipH="1">
            <a:off x="7589520" y="1933627"/>
            <a:ext cx="738628" cy="66540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2" name="Connettore 2 21">
            <a:extLst>
              <a:ext uri="{FF2B5EF4-FFF2-40B4-BE49-F238E27FC236}">
                <a16:creationId xmlns:a16="http://schemas.microsoft.com/office/drawing/2014/main" id="{5021F0AB-E2B5-90DD-B0AE-D399CCF80202}"/>
              </a:ext>
            </a:extLst>
          </p:cNvPr>
          <p:cNvCxnSpPr>
            <a:cxnSpLocks/>
          </p:cNvCxnSpPr>
          <p:nvPr/>
        </p:nvCxnSpPr>
        <p:spPr>
          <a:xfrm flipH="1" flipV="1">
            <a:off x="5847168" y="3858768"/>
            <a:ext cx="2219591" cy="133483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5" name="Connettore 2 24">
            <a:extLst>
              <a:ext uri="{FF2B5EF4-FFF2-40B4-BE49-F238E27FC236}">
                <a16:creationId xmlns:a16="http://schemas.microsoft.com/office/drawing/2014/main" id="{4D7CE9BD-3062-4E99-9074-F90E196438F0}"/>
              </a:ext>
            </a:extLst>
          </p:cNvPr>
          <p:cNvCxnSpPr>
            <a:cxnSpLocks/>
          </p:cNvCxnSpPr>
          <p:nvPr/>
        </p:nvCxnSpPr>
        <p:spPr>
          <a:xfrm flipH="1">
            <a:off x="6015210" y="3288139"/>
            <a:ext cx="2337588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1653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1477B1D9-6D3E-8C3D-E797-9125E28CE661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2A47D499-B358-7178-829A-9775F658D851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AB9059A0-B191-5E22-34EA-18B6D8C53934}"/>
              </a:ext>
            </a:extLst>
          </p:cNvPr>
          <p:cNvSpPr/>
          <p:nvPr/>
        </p:nvSpPr>
        <p:spPr>
          <a:xfrm>
            <a:off x="9728462" y="122548"/>
            <a:ext cx="2301510" cy="942681"/>
          </a:xfrm>
          <a:prstGeom prst="rect">
            <a:avLst/>
          </a:prstGeom>
          <a:solidFill>
            <a:srgbClr val="2A65AF"/>
          </a:solidFill>
          <a:ln>
            <a:solidFill>
              <a:srgbClr val="2A65A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9" name="Segnaposto contenuto 17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30522EE0-0AD6-B07E-9BE2-F7074CEE43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4544" y="195681"/>
            <a:ext cx="1651602" cy="778125"/>
          </a:xfrm>
          <a:prstGeom prst="rect">
            <a:avLst/>
          </a:prstGeom>
        </p:spPr>
      </p:pic>
      <p:pic>
        <p:nvPicPr>
          <p:cNvPr id="6" name="Immagine 5" descr="Immagine che contiene schermata, metro&#10;&#10;Descrizione generata automaticamente">
            <a:extLst>
              <a:ext uri="{FF2B5EF4-FFF2-40B4-BE49-F238E27FC236}">
                <a16:creationId xmlns:a16="http://schemas.microsoft.com/office/drawing/2014/main" id="{AE42A469-D6D7-AA4A-482A-FCE73BA9DEB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009" b="47499"/>
          <a:stretch/>
        </p:blipFill>
        <p:spPr>
          <a:xfrm>
            <a:off x="0" y="2386584"/>
            <a:ext cx="12192000" cy="369332"/>
          </a:xfrm>
          <a:prstGeom prst="rect">
            <a:avLst/>
          </a:prstGeom>
        </p:spPr>
      </p:pic>
      <p:cxnSp>
        <p:nvCxnSpPr>
          <p:cNvPr id="8" name="Connettore 2 7">
            <a:extLst>
              <a:ext uri="{FF2B5EF4-FFF2-40B4-BE49-F238E27FC236}">
                <a16:creationId xmlns:a16="http://schemas.microsoft.com/office/drawing/2014/main" id="{CA67DDE4-BEE2-1067-EEB8-2DA5A0EECE50}"/>
              </a:ext>
            </a:extLst>
          </p:cNvPr>
          <p:cNvCxnSpPr>
            <a:cxnSpLocks/>
          </p:cNvCxnSpPr>
          <p:nvPr/>
        </p:nvCxnSpPr>
        <p:spPr>
          <a:xfrm>
            <a:off x="0" y="2990088"/>
            <a:ext cx="12192000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95FAA1EE-5508-C473-3D6C-AD2190DDE864}"/>
              </a:ext>
            </a:extLst>
          </p:cNvPr>
          <p:cNvSpPr txBox="1"/>
          <p:nvPr/>
        </p:nvSpPr>
        <p:spPr>
          <a:xfrm>
            <a:off x="5401547" y="2620756"/>
            <a:ext cx="1249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22.791 mm</a:t>
            </a:r>
          </a:p>
        </p:txBody>
      </p:sp>
      <p:grpSp>
        <p:nvGrpSpPr>
          <p:cNvPr id="17" name="Gruppo 16">
            <a:extLst>
              <a:ext uri="{FF2B5EF4-FFF2-40B4-BE49-F238E27FC236}">
                <a16:creationId xmlns:a16="http://schemas.microsoft.com/office/drawing/2014/main" id="{056A788B-DC30-7603-3C77-A74F01502029}"/>
              </a:ext>
            </a:extLst>
          </p:cNvPr>
          <p:cNvGrpSpPr/>
          <p:nvPr/>
        </p:nvGrpSpPr>
        <p:grpSpPr>
          <a:xfrm>
            <a:off x="-2496" y="1137075"/>
            <a:ext cx="12170340" cy="5190818"/>
            <a:chOff x="10830" y="1150397"/>
            <a:chExt cx="12170340" cy="5190818"/>
          </a:xfrm>
        </p:grpSpPr>
        <p:pic>
          <p:nvPicPr>
            <p:cNvPr id="15" name="Immagine 14" descr="Immagine che contiene schizzo, disegno, illustrazione&#10;&#10;Descrizione generata automaticamente">
              <a:extLst>
                <a:ext uri="{FF2B5EF4-FFF2-40B4-BE49-F238E27FC236}">
                  <a16:creationId xmlns:a16="http://schemas.microsoft.com/office/drawing/2014/main" id="{4FCF80DE-3C24-A6ED-AAE6-FC1563CE48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30" y="1157215"/>
              <a:ext cx="9399099" cy="5184000"/>
            </a:xfrm>
            <a:prstGeom prst="rect">
              <a:avLst/>
            </a:prstGeom>
          </p:spPr>
        </p:pic>
        <p:sp>
          <p:nvSpPr>
            <p:cNvPr id="16" name="Rettangolo 15">
              <a:extLst>
                <a:ext uri="{FF2B5EF4-FFF2-40B4-BE49-F238E27FC236}">
                  <a16:creationId xmlns:a16="http://schemas.microsoft.com/office/drawing/2014/main" id="{F6BC7C6C-66D8-2332-7473-0AB26E42908B}"/>
                </a:ext>
              </a:extLst>
            </p:cNvPr>
            <p:cNvSpPr/>
            <p:nvPr/>
          </p:nvSpPr>
          <p:spPr>
            <a:xfrm>
              <a:off x="9409929" y="1150397"/>
              <a:ext cx="2771241" cy="519081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cxnSp>
        <p:nvCxnSpPr>
          <p:cNvPr id="21" name="Connettore 2 20">
            <a:extLst>
              <a:ext uri="{FF2B5EF4-FFF2-40B4-BE49-F238E27FC236}">
                <a16:creationId xmlns:a16="http://schemas.microsoft.com/office/drawing/2014/main" id="{76E9D9E4-34FC-E51C-FE03-03AE8C5A5430}"/>
              </a:ext>
            </a:extLst>
          </p:cNvPr>
          <p:cNvCxnSpPr/>
          <p:nvPr/>
        </p:nvCxnSpPr>
        <p:spPr>
          <a:xfrm>
            <a:off x="6286008" y="2605787"/>
            <a:ext cx="1051560" cy="621792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23" name="Connettore diritto 22">
            <a:extLst>
              <a:ext uri="{FF2B5EF4-FFF2-40B4-BE49-F238E27FC236}">
                <a16:creationId xmlns:a16="http://schemas.microsoft.com/office/drawing/2014/main" id="{EFFF1DBA-E8BA-BDA5-22F8-76143FFCC8B5}"/>
              </a:ext>
            </a:extLst>
          </p:cNvPr>
          <p:cNvCxnSpPr/>
          <p:nvPr/>
        </p:nvCxnSpPr>
        <p:spPr>
          <a:xfrm flipV="1">
            <a:off x="6275503" y="2620755"/>
            <a:ext cx="0" cy="622371"/>
          </a:xfrm>
          <a:prstGeom prst="line">
            <a:avLst/>
          </a:prstGeom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24" name="Connettore diritto 23">
            <a:extLst>
              <a:ext uri="{FF2B5EF4-FFF2-40B4-BE49-F238E27FC236}">
                <a16:creationId xmlns:a16="http://schemas.microsoft.com/office/drawing/2014/main" id="{CC774C75-BE1F-4B0E-EDE1-23CB95956BD7}"/>
              </a:ext>
            </a:extLst>
          </p:cNvPr>
          <p:cNvCxnSpPr/>
          <p:nvPr/>
        </p:nvCxnSpPr>
        <p:spPr>
          <a:xfrm flipV="1">
            <a:off x="7369735" y="3243126"/>
            <a:ext cx="0" cy="622371"/>
          </a:xfrm>
          <a:prstGeom prst="line">
            <a:avLst/>
          </a:prstGeom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E6014056-8CDD-8B99-D51B-A4613209D31D}"/>
              </a:ext>
            </a:extLst>
          </p:cNvPr>
          <p:cNvSpPr txBox="1"/>
          <p:nvPr/>
        </p:nvSpPr>
        <p:spPr>
          <a:xfrm>
            <a:off x="6739809" y="2605787"/>
            <a:ext cx="13660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367,375 mm</a:t>
            </a:r>
          </a:p>
        </p:txBody>
      </p:sp>
      <p:pic>
        <p:nvPicPr>
          <p:cNvPr id="19" name="Immagine 18" descr="Immagine che contiene schizzo&#10;&#10;Descrizione generata automaticamente">
            <a:extLst>
              <a:ext uri="{FF2B5EF4-FFF2-40B4-BE49-F238E27FC236}">
                <a16:creationId xmlns:a16="http://schemas.microsoft.com/office/drawing/2014/main" id="{01AADC15-CDEE-C4F9-B0D4-29C002E826E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96" y="1150711"/>
            <a:ext cx="9399086" cy="5184000"/>
          </a:xfrm>
          <a:prstGeom prst="rect">
            <a:avLst/>
          </a:prstGeom>
        </p:spPr>
      </p:pic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080804D0-FB99-9838-DE4C-76C67208DD46}"/>
              </a:ext>
            </a:extLst>
          </p:cNvPr>
          <p:cNvSpPr txBox="1"/>
          <p:nvPr/>
        </p:nvSpPr>
        <p:spPr>
          <a:xfrm>
            <a:off x="8309243" y="4229220"/>
            <a:ext cx="279244" cy="3174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63" dirty="0"/>
              <a:t>2</a:t>
            </a:r>
          </a:p>
        </p:txBody>
      </p: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6A921FA0-D3D0-8569-3DB4-6F4CA027E04C}"/>
              </a:ext>
            </a:extLst>
          </p:cNvPr>
          <p:cNvSpPr txBox="1"/>
          <p:nvPr/>
        </p:nvSpPr>
        <p:spPr>
          <a:xfrm>
            <a:off x="7244788" y="3642808"/>
            <a:ext cx="279244" cy="3174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63" dirty="0"/>
              <a:t>3</a:t>
            </a:r>
          </a:p>
        </p:txBody>
      </p:sp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EC8529C5-673D-18BF-F444-CDBDE6DAC85C}"/>
              </a:ext>
            </a:extLst>
          </p:cNvPr>
          <p:cNvSpPr txBox="1"/>
          <p:nvPr/>
        </p:nvSpPr>
        <p:spPr>
          <a:xfrm>
            <a:off x="6146558" y="3043508"/>
            <a:ext cx="279244" cy="3174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63" dirty="0"/>
              <a:t>4</a:t>
            </a:r>
          </a:p>
        </p:txBody>
      </p:sp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5D9B96C0-3861-9B88-FC52-F79DA416803C}"/>
              </a:ext>
            </a:extLst>
          </p:cNvPr>
          <p:cNvSpPr txBox="1"/>
          <p:nvPr/>
        </p:nvSpPr>
        <p:spPr>
          <a:xfrm>
            <a:off x="5137797" y="2416635"/>
            <a:ext cx="279244" cy="3174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63" dirty="0"/>
              <a:t>5</a:t>
            </a:r>
          </a:p>
        </p:txBody>
      </p:sp>
      <p:sp>
        <p:nvSpPr>
          <p:cNvPr id="32" name="CasellaDiTesto 31">
            <a:extLst>
              <a:ext uri="{FF2B5EF4-FFF2-40B4-BE49-F238E27FC236}">
                <a16:creationId xmlns:a16="http://schemas.microsoft.com/office/drawing/2014/main" id="{26113DCA-3BE8-41A5-B960-C8DF7D23B227}"/>
              </a:ext>
            </a:extLst>
          </p:cNvPr>
          <p:cNvSpPr txBox="1"/>
          <p:nvPr/>
        </p:nvSpPr>
        <p:spPr>
          <a:xfrm>
            <a:off x="4054421" y="1793310"/>
            <a:ext cx="279244" cy="3174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63" dirty="0"/>
              <a:t>6</a:t>
            </a:r>
          </a:p>
        </p:txBody>
      </p:sp>
      <p:sp>
        <p:nvSpPr>
          <p:cNvPr id="33" name="CasellaDiTesto 32">
            <a:extLst>
              <a:ext uri="{FF2B5EF4-FFF2-40B4-BE49-F238E27FC236}">
                <a16:creationId xmlns:a16="http://schemas.microsoft.com/office/drawing/2014/main" id="{60816547-8E97-73BB-03D5-E2CB6F86BD7B}"/>
              </a:ext>
            </a:extLst>
          </p:cNvPr>
          <p:cNvSpPr txBox="1"/>
          <p:nvPr/>
        </p:nvSpPr>
        <p:spPr>
          <a:xfrm>
            <a:off x="2947484" y="1171598"/>
            <a:ext cx="245120" cy="3174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63" dirty="0"/>
              <a:t>7</a:t>
            </a:r>
          </a:p>
        </p:txBody>
      </p:sp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21EB962E-B6A5-81DF-2A58-C66706C655F5}"/>
              </a:ext>
            </a:extLst>
          </p:cNvPr>
          <p:cNvSpPr txBox="1"/>
          <p:nvPr/>
        </p:nvSpPr>
        <p:spPr>
          <a:xfrm>
            <a:off x="1632933" y="1110141"/>
            <a:ext cx="245120" cy="3174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63" dirty="0"/>
              <a:t>8</a:t>
            </a:r>
          </a:p>
        </p:txBody>
      </p:sp>
      <p:sp>
        <p:nvSpPr>
          <p:cNvPr id="35" name="Segno di addizione 34">
            <a:extLst>
              <a:ext uri="{FF2B5EF4-FFF2-40B4-BE49-F238E27FC236}">
                <a16:creationId xmlns:a16="http://schemas.microsoft.com/office/drawing/2014/main" id="{7520898C-B0CC-B70D-01A5-12C64B7A1A32}"/>
              </a:ext>
            </a:extLst>
          </p:cNvPr>
          <p:cNvSpPr/>
          <p:nvPr/>
        </p:nvSpPr>
        <p:spPr>
          <a:xfrm>
            <a:off x="8888119" y="5619143"/>
            <a:ext cx="174432" cy="187353"/>
          </a:xfrm>
          <a:prstGeom prst="mathPlu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463"/>
          </a:p>
        </p:txBody>
      </p:sp>
      <p:sp>
        <p:nvSpPr>
          <p:cNvPr id="36" name="CasellaDiTesto 35">
            <a:extLst>
              <a:ext uri="{FF2B5EF4-FFF2-40B4-BE49-F238E27FC236}">
                <a16:creationId xmlns:a16="http://schemas.microsoft.com/office/drawing/2014/main" id="{C58A10B7-AA1F-64EB-A550-8169EC1BB07D}"/>
              </a:ext>
            </a:extLst>
          </p:cNvPr>
          <p:cNvSpPr txBox="1"/>
          <p:nvPr/>
        </p:nvSpPr>
        <p:spPr>
          <a:xfrm>
            <a:off x="8972105" y="5656455"/>
            <a:ext cx="2596737" cy="3174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63" dirty="0">
                <a:solidFill>
                  <a:schemeClr val="accent1"/>
                </a:solidFill>
              </a:rPr>
              <a:t>Somma tra 1 (non esistente) e 2</a:t>
            </a:r>
          </a:p>
        </p:txBody>
      </p:sp>
      <p:sp>
        <p:nvSpPr>
          <p:cNvPr id="37" name="Segno di addizione 36">
            <a:extLst>
              <a:ext uri="{FF2B5EF4-FFF2-40B4-BE49-F238E27FC236}">
                <a16:creationId xmlns:a16="http://schemas.microsoft.com/office/drawing/2014/main" id="{28EE5A39-E443-7B2A-3144-CFFF9C37D75E}"/>
              </a:ext>
            </a:extLst>
          </p:cNvPr>
          <p:cNvSpPr/>
          <p:nvPr/>
        </p:nvSpPr>
        <p:spPr>
          <a:xfrm>
            <a:off x="6703237" y="4377015"/>
            <a:ext cx="174432" cy="187353"/>
          </a:xfrm>
          <a:prstGeom prst="mathPlu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463"/>
          </a:p>
        </p:txBody>
      </p:sp>
      <p:sp>
        <p:nvSpPr>
          <p:cNvPr id="38" name="CasellaDiTesto 37">
            <a:extLst>
              <a:ext uri="{FF2B5EF4-FFF2-40B4-BE49-F238E27FC236}">
                <a16:creationId xmlns:a16="http://schemas.microsoft.com/office/drawing/2014/main" id="{5D9C39C3-431D-9BD6-BCC0-B4313DC9FF98}"/>
              </a:ext>
            </a:extLst>
          </p:cNvPr>
          <p:cNvSpPr txBox="1"/>
          <p:nvPr/>
        </p:nvSpPr>
        <p:spPr>
          <a:xfrm>
            <a:off x="5371903" y="4483214"/>
            <a:ext cx="1421543" cy="3174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63" dirty="0">
                <a:solidFill>
                  <a:schemeClr val="accent1"/>
                </a:solidFill>
              </a:rPr>
              <a:t>Somma tra 3 e 4</a:t>
            </a:r>
          </a:p>
        </p:txBody>
      </p:sp>
      <p:sp>
        <p:nvSpPr>
          <p:cNvPr id="39" name="Segno di addizione 38">
            <a:extLst>
              <a:ext uri="{FF2B5EF4-FFF2-40B4-BE49-F238E27FC236}">
                <a16:creationId xmlns:a16="http://schemas.microsoft.com/office/drawing/2014/main" id="{2D9119D5-BCE6-804E-B5AF-0C9514CE4DC3}"/>
              </a:ext>
            </a:extLst>
          </p:cNvPr>
          <p:cNvSpPr/>
          <p:nvPr/>
        </p:nvSpPr>
        <p:spPr>
          <a:xfrm>
            <a:off x="4574781" y="3149449"/>
            <a:ext cx="174432" cy="187353"/>
          </a:xfrm>
          <a:prstGeom prst="mathPlu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463"/>
          </a:p>
        </p:txBody>
      </p:sp>
      <p:sp>
        <p:nvSpPr>
          <p:cNvPr id="40" name="CasellaDiTesto 39">
            <a:extLst>
              <a:ext uri="{FF2B5EF4-FFF2-40B4-BE49-F238E27FC236}">
                <a16:creationId xmlns:a16="http://schemas.microsoft.com/office/drawing/2014/main" id="{53DF6293-E6DB-D49E-F659-F04F8624BE8A}"/>
              </a:ext>
            </a:extLst>
          </p:cNvPr>
          <p:cNvSpPr txBox="1"/>
          <p:nvPr/>
        </p:nvSpPr>
        <p:spPr>
          <a:xfrm>
            <a:off x="3070044" y="3269187"/>
            <a:ext cx="1421543" cy="3174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63" dirty="0">
                <a:solidFill>
                  <a:schemeClr val="accent1"/>
                </a:solidFill>
              </a:rPr>
              <a:t>Somma tra 5 e 6</a:t>
            </a:r>
          </a:p>
        </p:txBody>
      </p:sp>
      <p:sp>
        <p:nvSpPr>
          <p:cNvPr id="41" name="Segno di addizione 40">
            <a:extLst>
              <a:ext uri="{FF2B5EF4-FFF2-40B4-BE49-F238E27FC236}">
                <a16:creationId xmlns:a16="http://schemas.microsoft.com/office/drawing/2014/main" id="{AFB543AE-ECFE-45B7-3DE1-98F427D1F187}"/>
              </a:ext>
            </a:extLst>
          </p:cNvPr>
          <p:cNvSpPr/>
          <p:nvPr/>
        </p:nvSpPr>
        <p:spPr>
          <a:xfrm>
            <a:off x="2422037" y="1920133"/>
            <a:ext cx="174432" cy="187353"/>
          </a:xfrm>
          <a:prstGeom prst="mathPlu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463"/>
          </a:p>
        </p:txBody>
      </p:sp>
      <p:sp>
        <p:nvSpPr>
          <p:cNvPr id="42" name="CasellaDiTesto 41">
            <a:extLst>
              <a:ext uri="{FF2B5EF4-FFF2-40B4-BE49-F238E27FC236}">
                <a16:creationId xmlns:a16="http://schemas.microsoft.com/office/drawing/2014/main" id="{7676164A-CE3F-9BF1-3B92-32065F8657E7}"/>
              </a:ext>
            </a:extLst>
          </p:cNvPr>
          <p:cNvSpPr txBox="1"/>
          <p:nvPr/>
        </p:nvSpPr>
        <p:spPr>
          <a:xfrm>
            <a:off x="1044721" y="2050763"/>
            <a:ext cx="1421543" cy="3174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63" dirty="0">
                <a:solidFill>
                  <a:schemeClr val="accent1"/>
                </a:solidFill>
              </a:rPr>
              <a:t>Somma tra 7 e 8</a:t>
            </a:r>
          </a:p>
        </p:txBody>
      </p:sp>
      <p:sp>
        <p:nvSpPr>
          <p:cNvPr id="43" name="Segno di addizione 42">
            <a:extLst>
              <a:ext uri="{FF2B5EF4-FFF2-40B4-BE49-F238E27FC236}">
                <a16:creationId xmlns:a16="http://schemas.microsoft.com/office/drawing/2014/main" id="{E391FE4C-5FE2-149F-3479-EBA21F3ECDC4}"/>
              </a:ext>
            </a:extLst>
          </p:cNvPr>
          <p:cNvSpPr/>
          <p:nvPr/>
        </p:nvSpPr>
        <p:spPr>
          <a:xfrm>
            <a:off x="7707554" y="5043041"/>
            <a:ext cx="174432" cy="187353"/>
          </a:xfrm>
          <a:prstGeom prst="mathPlus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463"/>
          </a:p>
        </p:txBody>
      </p:sp>
      <p:sp>
        <p:nvSpPr>
          <p:cNvPr id="44" name="CasellaDiTesto 43">
            <a:extLst>
              <a:ext uri="{FF2B5EF4-FFF2-40B4-BE49-F238E27FC236}">
                <a16:creationId xmlns:a16="http://schemas.microsoft.com/office/drawing/2014/main" id="{744E8D7E-C57D-B7AD-3199-7EB0EB35C099}"/>
              </a:ext>
            </a:extLst>
          </p:cNvPr>
          <p:cNvSpPr txBox="1"/>
          <p:nvPr/>
        </p:nvSpPr>
        <p:spPr>
          <a:xfrm>
            <a:off x="5613457" y="5417262"/>
            <a:ext cx="1609095" cy="3174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63" dirty="0">
                <a:solidFill>
                  <a:schemeClr val="accent2"/>
                </a:solidFill>
              </a:rPr>
              <a:t>Somma tra 2 e 3+4</a:t>
            </a:r>
          </a:p>
        </p:txBody>
      </p:sp>
      <p:cxnSp>
        <p:nvCxnSpPr>
          <p:cNvPr id="45" name="Connettore 2 44">
            <a:extLst>
              <a:ext uri="{FF2B5EF4-FFF2-40B4-BE49-F238E27FC236}">
                <a16:creationId xmlns:a16="http://schemas.microsoft.com/office/drawing/2014/main" id="{95077457-FEF3-433A-5294-1A8873209CC1}"/>
              </a:ext>
            </a:extLst>
          </p:cNvPr>
          <p:cNvCxnSpPr>
            <a:cxnSpLocks/>
            <a:stCxn id="44" idx="0"/>
          </p:cNvCxnSpPr>
          <p:nvPr/>
        </p:nvCxnSpPr>
        <p:spPr>
          <a:xfrm flipV="1">
            <a:off x="6418005" y="5215902"/>
            <a:ext cx="1289549" cy="20136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6" name="Segno di addizione 45">
            <a:extLst>
              <a:ext uri="{FF2B5EF4-FFF2-40B4-BE49-F238E27FC236}">
                <a16:creationId xmlns:a16="http://schemas.microsoft.com/office/drawing/2014/main" id="{4E6773E7-EA89-5492-1459-F71534C5E0E2}"/>
              </a:ext>
            </a:extLst>
          </p:cNvPr>
          <p:cNvSpPr/>
          <p:nvPr/>
        </p:nvSpPr>
        <p:spPr>
          <a:xfrm>
            <a:off x="3447660" y="2546741"/>
            <a:ext cx="174432" cy="187353"/>
          </a:xfrm>
          <a:prstGeom prst="mathPlus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463"/>
          </a:p>
        </p:txBody>
      </p:sp>
      <p:sp>
        <p:nvSpPr>
          <p:cNvPr id="47" name="CasellaDiTesto 46">
            <a:extLst>
              <a:ext uri="{FF2B5EF4-FFF2-40B4-BE49-F238E27FC236}">
                <a16:creationId xmlns:a16="http://schemas.microsoft.com/office/drawing/2014/main" id="{B1AED3BB-CF45-A8F5-5641-09BB258A963A}"/>
              </a:ext>
            </a:extLst>
          </p:cNvPr>
          <p:cNvSpPr txBox="1"/>
          <p:nvPr/>
        </p:nvSpPr>
        <p:spPr>
          <a:xfrm>
            <a:off x="1195254" y="2891048"/>
            <a:ext cx="1796646" cy="3174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63" dirty="0">
                <a:solidFill>
                  <a:schemeClr val="accent2"/>
                </a:solidFill>
              </a:rPr>
              <a:t>Somma tra 5+6 e 7+8</a:t>
            </a:r>
          </a:p>
        </p:txBody>
      </p:sp>
      <p:cxnSp>
        <p:nvCxnSpPr>
          <p:cNvPr id="48" name="Connettore 2 47">
            <a:extLst>
              <a:ext uri="{FF2B5EF4-FFF2-40B4-BE49-F238E27FC236}">
                <a16:creationId xmlns:a16="http://schemas.microsoft.com/office/drawing/2014/main" id="{E6190873-CA91-6A79-1B31-A649EA711260}"/>
              </a:ext>
            </a:extLst>
          </p:cNvPr>
          <p:cNvCxnSpPr>
            <a:cxnSpLocks/>
            <a:stCxn id="47" idx="3"/>
          </p:cNvCxnSpPr>
          <p:nvPr/>
        </p:nvCxnSpPr>
        <p:spPr>
          <a:xfrm flipV="1">
            <a:off x="2991900" y="2710990"/>
            <a:ext cx="434100" cy="3387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9" name="Segno di addizione 48">
            <a:extLst>
              <a:ext uri="{FF2B5EF4-FFF2-40B4-BE49-F238E27FC236}">
                <a16:creationId xmlns:a16="http://schemas.microsoft.com/office/drawing/2014/main" id="{E411B66E-08F1-1C4B-2C5B-2EC2BFB301A5}"/>
              </a:ext>
            </a:extLst>
          </p:cNvPr>
          <p:cNvSpPr/>
          <p:nvPr/>
        </p:nvSpPr>
        <p:spPr>
          <a:xfrm>
            <a:off x="5536343" y="3878163"/>
            <a:ext cx="174432" cy="187353"/>
          </a:xfrm>
          <a:prstGeom prst="mathPlus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463"/>
          </a:p>
        </p:txBody>
      </p:sp>
      <p:sp>
        <p:nvSpPr>
          <p:cNvPr id="50" name="CasellaDiTesto 49">
            <a:extLst>
              <a:ext uri="{FF2B5EF4-FFF2-40B4-BE49-F238E27FC236}">
                <a16:creationId xmlns:a16="http://schemas.microsoft.com/office/drawing/2014/main" id="{DAC6C7B9-C2C0-A809-71FD-FDF7AE4067D9}"/>
              </a:ext>
            </a:extLst>
          </p:cNvPr>
          <p:cNvSpPr txBox="1"/>
          <p:nvPr/>
        </p:nvSpPr>
        <p:spPr>
          <a:xfrm>
            <a:off x="2577058" y="4201217"/>
            <a:ext cx="2359300" cy="3174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63" dirty="0">
                <a:solidFill>
                  <a:srgbClr val="00B050"/>
                </a:solidFill>
              </a:rPr>
              <a:t>Somma tra 2+3+4 e 5+6+7+8</a:t>
            </a:r>
          </a:p>
        </p:txBody>
      </p:sp>
      <p:cxnSp>
        <p:nvCxnSpPr>
          <p:cNvPr id="51" name="Connettore 2 50">
            <a:extLst>
              <a:ext uri="{FF2B5EF4-FFF2-40B4-BE49-F238E27FC236}">
                <a16:creationId xmlns:a16="http://schemas.microsoft.com/office/drawing/2014/main" id="{752DCC31-79AF-B0D0-ACC3-298BEBC2B7D2}"/>
              </a:ext>
            </a:extLst>
          </p:cNvPr>
          <p:cNvCxnSpPr>
            <a:cxnSpLocks/>
          </p:cNvCxnSpPr>
          <p:nvPr/>
        </p:nvCxnSpPr>
        <p:spPr>
          <a:xfrm flipV="1">
            <a:off x="4561304" y="4039330"/>
            <a:ext cx="975039" cy="16188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52" name="Segno di addizione 51">
            <a:extLst>
              <a:ext uri="{FF2B5EF4-FFF2-40B4-BE49-F238E27FC236}">
                <a16:creationId xmlns:a16="http://schemas.microsoft.com/office/drawing/2014/main" id="{B36410FF-1CEF-A183-9285-7F8512BEFB54}"/>
              </a:ext>
            </a:extLst>
          </p:cNvPr>
          <p:cNvSpPr/>
          <p:nvPr/>
        </p:nvSpPr>
        <p:spPr>
          <a:xfrm>
            <a:off x="1108038" y="1428002"/>
            <a:ext cx="174432" cy="187353"/>
          </a:xfrm>
          <a:prstGeom prst="mathPlus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463"/>
          </a:p>
        </p:txBody>
      </p:sp>
      <p:sp>
        <p:nvSpPr>
          <p:cNvPr id="53" name="CasellaDiTesto 52">
            <a:extLst>
              <a:ext uri="{FF2B5EF4-FFF2-40B4-BE49-F238E27FC236}">
                <a16:creationId xmlns:a16="http://schemas.microsoft.com/office/drawing/2014/main" id="{F5F1BD52-CD4F-E690-01BD-76BCA7AA8821}"/>
              </a:ext>
            </a:extLst>
          </p:cNvPr>
          <p:cNvSpPr txBox="1"/>
          <p:nvPr/>
        </p:nvSpPr>
        <p:spPr>
          <a:xfrm>
            <a:off x="115887" y="3498967"/>
            <a:ext cx="2452274" cy="5425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63" dirty="0"/>
              <a:t>Somma tra 2+3+4+5+6+7+8 e </a:t>
            </a:r>
          </a:p>
          <a:p>
            <a:r>
              <a:rPr lang="it-IT" sz="1463" dirty="0"/>
              <a:t>9+10+11+12+13+14+15+16</a:t>
            </a:r>
          </a:p>
        </p:txBody>
      </p:sp>
      <p:cxnSp>
        <p:nvCxnSpPr>
          <p:cNvPr id="54" name="Connettore 2 53">
            <a:extLst>
              <a:ext uri="{FF2B5EF4-FFF2-40B4-BE49-F238E27FC236}">
                <a16:creationId xmlns:a16="http://schemas.microsoft.com/office/drawing/2014/main" id="{4BFE248A-49C1-E4E7-21A0-FB5F60FD46E4}"/>
              </a:ext>
            </a:extLst>
          </p:cNvPr>
          <p:cNvCxnSpPr>
            <a:cxnSpLocks/>
          </p:cNvCxnSpPr>
          <p:nvPr/>
        </p:nvCxnSpPr>
        <p:spPr>
          <a:xfrm flipV="1">
            <a:off x="530161" y="1643576"/>
            <a:ext cx="616349" cy="191073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DA025558-F2FE-E520-7EE1-B9E05E3B3B30}"/>
              </a:ext>
            </a:extLst>
          </p:cNvPr>
          <p:cNvSpPr txBox="1"/>
          <p:nvPr/>
        </p:nvSpPr>
        <p:spPr>
          <a:xfrm>
            <a:off x="5623559" y="1299401"/>
            <a:ext cx="64064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Linea focale: lunga 22.791 mm,  composta da 62 dipoli </a:t>
            </a:r>
            <a:r>
              <a:rPr lang="it-IT" dirty="0" err="1"/>
              <a:t>equidistanziati</a:t>
            </a:r>
            <a:r>
              <a:rPr lang="it-IT" dirty="0"/>
              <a:t> a 367,375 mm sommati ad albero di natale</a:t>
            </a:r>
          </a:p>
        </p:txBody>
      </p:sp>
      <p:pic>
        <p:nvPicPr>
          <p:cNvPr id="68" name="Immagine 67" descr="Immagine che contiene schizzo, chiave inglese&#10;&#10;Descrizione generata automaticamente">
            <a:extLst>
              <a:ext uri="{FF2B5EF4-FFF2-40B4-BE49-F238E27FC236}">
                <a16:creationId xmlns:a16="http://schemas.microsoft.com/office/drawing/2014/main" id="{C39F03C7-2ADF-29AF-B153-2CB70E521DB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94479" y="1774016"/>
            <a:ext cx="3506810" cy="3926328"/>
          </a:xfrm>
          <a:prstGeom prst="rect">
            <a:avLst/>
          </a:prstGeom>
        </p:spPr>
      </p:pic>
      <p:sp>
        <p:nvSpPr>
          <p:cNvPr id="69" name="Ovale 68">
            <a:extLst>
              <a:ext uri="{FF2B5EF4-FFF2-40B4-BE49-F238E27FC236}">
                <a16:creationId xmlns:a16="http://schemas.microsoft.com/office/drawing/2014/main" id="{9B34C010-4737-223A-0F5B-3B15F27D2850}"/>
              </a:ext>
            </a:extLst>
          </p:cNvPr>
          <p:cNvSpPr/>
          <p:nvPr/>
        </p:nvSpPr>
        <p:spPr>
          <a:xfrm>
            <a:off x="7705432" y="4067028"/>
            <a:ext cx="1348062" cy="139271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71" name="Connettore 2 70">
            <a:extLst>
              <a:ext uri="{FF2B5EF4-FFF2-40B4-BE49-F238E27FC236}">
                <a16:creationId xmlns:a16="http://schemas.microsoft.com/office/drawing/2014/main" id="{B9D16086-F769-B98D-53CF-1858D60998E2}"/>
              </a:ext>
            </a:extLst>
          </p:cNvPr>
          <p:cNvCxnSpPr/>
          <p:nvPr/>
        </p:nvCxnSpPr>
        <p:spPr>
          <a:xfrm flipV="1">
            <a:off x="8948333" y="3757439"/>
            <a:ext cx="429106" cy="46094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8839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 animBg="1"/>
      <p:bldP spid="36" grpId="0"/>
      <p:bldP spid="37" grpId="0" animBg="1"/>
      <p:bldP spid="38" grpId="0"/>
      <p:bldP spid="39" grpId="0" animBg="1"/>
      <p:bldP spid="40" grpId="0"/>
      <p:bldP spid="41" grpId="0" animBg="1"/>
      <p:bldP spid="42" grpId="0"/>
      <p:bldP spid="43" grpId="0" animBg="1"/>
      <p:bldP spid="44" grpId="0"/>
      <p:bldP spid="46" grpId="0" animBg="1"/>
      <p:bldP spid="47" grpId="0"/>
      <p:bldP spid="49" grpId="0" animBg="1"/>
      <p:bldP spid="50" grpId="0"/>
      <p:bldP spid="52" grpId="0" animBg="1"/>
      <p:bldP spid="53" grpId="0"/>
      <p:bldP spid="6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1477B1D9-6D3E-8C3D-E797-9125E28CE661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2A47D499-B358-7178-829A-9775F658D851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AB9059A0-B191-5E22-34EA-18B6D8C53934}"/>
              </a:ext>
            </a:extLst>
          </p:cNvPr>
          <p:cNvSpPr/>
          <p:nvPr/>
        </p:nvSpPr>
        <p:spPr>
          <a:xfrm>
            <a:off x="9728462" y="122548"/>
            <a:ext cx="2301510" cy="942681"/>
          </a:xfrm>
          <a:prstGeom prst="rect">
            <a:avLst/>
          </a:prstGeom>
          <a:solidFill>
            <a:srgbClr val="2A65AF"/>
          </a:solidFill>
          <a:ln>
            <a:solidFill>
              <a:srgbClr val="2A65A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9" name="Segnaposto contenuto 17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30522EE0-0AD6-B07E-9BE2-F7074CEE43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4544" y="195681"/>
            <a:ext cx="1651602" cy="778125"/>
          </a:xfrm>
          <a:prstGeom prst="rect">
            <a:avLst/>
          </a:prstGeom>
        </p:spPr>
      </p:pic>
      <p:pic>
        <p:nvPicPr>
          <p:cNvPr id="7" name="Immagine 6" descr="Immagine che contiene schizzo, disegno, linea, Parallelo&#10;&#10;Descrizione generata automaticamente">
            <a:extLst>
              <a:ext uri="{FF2B5EF4-FFF2-40B4-BE49-F238E27FC236}">
                <a16:creationId xmlns:a16="http://schemas.microsoft.com/office/drawing/2014/main" id="{51BCC649-CB2F-7529-A0FD-B554EFF9D86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695450"/>
            <a:ext cx="12192000" cy="4114800"/>
          </a:xfrm>
          <a:prstGeom prst="rect">
            <a:avLst/>
          </a:prstGeom>
        </p:spPr>
      </p:pic>
      <p:sp>
        <p:nvSpPr>
          <p:cNvPr id="24" name="Parentesi quadra aperta 23">
            <a:extLst>
              <a:ext uri="{FF2B5EF4-FFF2-40B4-BE49-F238E27FC236}">
                <a16:creationId xmlns:a16="http://schemas.microsoft.com/office/drawing/2014/main" id="{531DE4B7-E285-70C3-D77D-9E458D37478E}"/>
              </a:ext>
            </a:extLst>
          </p:cNvPr>
          <p:cNvSpPr/>
          <p:nvPr/>
        </p:nvSpPr>
        <p:spPr>
          <a:xfrm rot="16200000">
            <a:off x="3209925" y="784314"/>
            <a:ext cx="238125" cy="2809875"/>
          </a:xfrm>
          <a:prstGeom prst="leftBracket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5" name="Parentesi quadra aperta 24">
            <a:extLst>
              <a:ext uri="{FF2B5EF4-FFF2-40B4-BE49-F238E27FC236}">
                <a16:creationId xmlns:a16="http://schemas.microsoft.com/office/drawing/2014/main" id="{DE012D44-2878-F7DE-87E1-4DEC68CB3363}"/>
              </a:ext>
            </a:extLst>
          </p:cNvPr>
          <p:cNvSpPr/>
          <p:nvPr/>
        </p:nvSpPr>
        <p:spPr>
          <a:xfrm rot="16200000">
            <a:off x="8829675" y="784313"/>
            <a:ext cx="238125" cy="2809875"/>
          </a:xfrm>
          <a:prstGeom prst="leftBracket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6" name="Parentesi quadra aperta 25">
            <a:extLst>
              <a:ext uri="{FF2B5EF4-FFF2-40B4-BE49-F238E27FC236}">
                <a16:creationId xmlns:a16="http://schemas.microsoft.com/office/drawing/2014/main" id="{221E95B4-4014-0D10-1CCD-5E5F358F17C6}"/>
              </a:ext>
            </a:extLst>
          </p:cNvPr>
          <p:cNvSpPr/>
          <p:nvPr/>
        </p:nvSpPr>
        <p:spPr>
          <a:xfrm rot="16200000">
            <a:off x="6022181" y="-384882"/>
            <a:ext cx="238125" cy="5624513"/>
          </a:xfrm>
          <a:prstGeom prst="leftBracket">
            <a:avLst/>
          </a:prstGeom>
          <a:ln w="381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30" name="Connettore 2 29">
            <a:extLst>
              <a:ext uri="{FF2B5EF4-FFF2-40B4-BE49-F238E27FC236}">
                <a16:creationId xmlns:a16="http://schemas.microsoft.com/office/drawing/2014/main" id="{221BB1FA-5847-301A-54F5-2BDA081DFF06}"/>
              </a:ext>
            </a:extLst>
          </p:cNvPr>
          <p:cNvCxnSpPr>
            <a:cxnSpLocks/>
          </p:cNvCxnSpPr>
          <p:nvPr/>
        </p:nvCxnSpPr>
        <p:spPr>
          <a:xfrm>
            <a:off x="6153150" y="2546437"/>
            <a:ext cx="0" cy="306378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CasellaDiTesto 31">
            <a:extLst>
              <a:ext uri="{FF2B5EF4-FFF2-40B4-BE49-F238E27FC236}">
                <a16:creationId xmlns:a16="http://schemas.microsoft.com/office/drawing/2014/main" id="{BA7DCFCA-3CE2-217F-5127-478C74FE6A94}"/>
              </a:ext>
            </a:extLst>
          </p:cNvPr>
          <p:cNvSpPr txBox="1"/>
          <p:nvPr/>
        </p:nvSpPr>
        <p:spPr>
          <a:xfrm>
            <a:off x="5946202" y="5725597"/>
            <a:ext cx="4138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1E</a:t>
            </a:r>
          </a:p>
        </p:txBody>
      </p:sp>
    </p:spTree>
    <p:extLst>
      <p:ext uri="{BB962C8B-B14F-4D97-AF65-F5344CB8AC3E}">
        <p14:creationId xmlns:p14="http://schemas.microsoft.com/office/powerpoint/2010/main" val="3094797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  <p:bldP spid="3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1477B1D9-6D3E-8C3D-E797-9125E28CE661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2A47D499-B358-7178-829A-9775F658D851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AB9059A0-B191-5E22-34EA-18B6D8C53934}"/>
              </a:ext>
            </a:extLst>
          </p:cNvPr>
          <p:cNvSpPr/>
          <p:nvPr/>
        </p:nvSpPr>
        <p:spPr>
          <a:xfrm>
            <a:off x="9728462" y="122548"/>
            <a:ext cx="2301510" cy="942681"/>
          </a:xfrm>
          <a:prstGeom prst="rect">
            <a:avLst/>
          </a:prstGeom>
          <a:solidFill>
            <a:srgbClr val="2A65AF"/>
          </a:solidFill>
          <a:ln>
            <a:solidFill>
              <a:srgbClr val="2A65A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9" name="Segnaposto contenuto 17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30522EE0-0AD6-B07E-9BE2-F7074CEE43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4544" y="195681"/>
            <a:ext cx="1651602" cy="778125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61D577D7-03F1-58F6-27B3-D514D187016F}"/>
              </a:ext>
            </a:extLst>
          </p:cNvPr>
          <p:cNvSpPr txBox="1"/>
          <p:nvPr/>
        </p:nvSpPr>
        <p:spPr>
          <a:xfrm>
            <a:off x="338328" y="1417320"/>
            <a:ext cx="1137919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/>
              <a:t>Attività manutentive annuali svolte fino al 2013:</a:t>
            </a:r>
          </a:p>
          <a:p>
            <a:endParaRPr lang="it-IT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dirty="0"/>
              <a:t>Lubrificazione e ingrassaggio cinematismi;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dirty="0"/>
              <a:t>Ripristini pittorici localizzati;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dirty="0"/>
              <a:t>Bonifica dei fili rotti;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dirty="0"/>
              <a:t>Trattamento plinti di sostegno in calcestruzzo ramo E/W.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F187DC8D-CCCC-319A-DD3F-6A78A115D016}"/>
              </a:ext>
            </a:extLst>
          </p:cNvPr>
          <p:cNvSpPr txBox="1"/>
          <p:nvPr/>
        </p:nvSpPr>
        <p:spPr>
          <a:xfrm>
            <a:off x="338328" y="3569744"/>
            <a:ext cx="1137919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/>
              <a:t>Attività straordinarie:</a:t>
            </a:r>
          </a:p>
          <a:p>
            <a:endParaRPr lang="it-IT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dirty="0"/>
              <a:t>2006: Servizio di consulenza strutturale ed analisi FEM sulle strutture del ramo E/W finalizzata alla individuazione delle criticità del ramo Est/Ovest;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dirty="0"/>
              <a:t>2008: Servizio di verifica e controllo saldature sulle strutture del ramo E/W.</a:t>
            </a:r>
          </a:p>
        </p:txBody>
      </p:sp>
    </p:spTree>
    <p:extLst>
      <p:ext uri="{BB962C8B-B14F-4D97-AF65-F5344CB8AC3E}">
        <p14:creationId xmlns:p14="http://schemas.microsoft.com/office/powerpoint/2010/main" val="1473222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1477B1D9-6D3E-8C3D-E797-9125E28CE661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2A47D499-B358-7178-829A-9775F658D851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AB9059A0-B191-5E22-34EA-18B6D8C53934}"/>
              </a:ext>
            </a:extLst>
          </p:cNvPr>
          <p:cNvSpPr/>
          <p:nvPr/>
        </p:nvSpPr>
        <p:spPr>
          <a:xfrm>
            <a:off x="9728462" y="122548"/>
            <a:ext cx="2301510" cy="942681"/>
          </a:xfrm>
          <a:prstGeom prst="rect">
            <a:avLst/>
          </a:prstGeom>
          <a:solidFill>
            <a:srgbClr val="2A65AF"/>
          </a:solidFill>
          <a:ln>
            <a:solidFill>
              <a:srgbClr val="2A65A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9" name="Segnaposto contenuto 17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30522EE0-0AD6-B07E-9BE2-F7074CEE43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4544" y="195681"/>
            <a:ext cx="1651602" cy="778125"/>
          </a:xfrm>
          <a:prstGeom prst="rect">
            <a:avLst/>
          </a:prstGeom>
        </p:spPr>
      </p:pic>
      <p:pic>
        <p:nvPicPr>
          <p:cNvPr id="5" name="Immagine 4" descr="Immagine che contiene erba, aria aperta, cielo, campo&#10;&#10;Descrizione generata automaticamente">
            <a:extLst>
              <a:ext uri="{FF2B5EF4-FFF2-40B4-BE49-F238E27FC236}">
                <a16:creationId xmlns:a16="http://schemas.microsoft.com/office/drawing/2014/main" id="{6E7B5613-65C3-F08A-4347-E7C588CA6D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67" y="1795796"/>
            <a:ext cx="4218432" cy="3163824"/>
          </a:xfrm>
          <a:prstGeom prst="rect">
            <a:avLst/>
          </a:prstGeom>
        </p:spPr>
      </p:pic>
      <p:pic>
        <p:nvPicPr>
          <p:cNvPr id="6" name="Immagine 5" descr="Immagine che contiene cielo, aria aperta, acciaio, ponte&#10;&#10;Descrizione generata automaticamente">
            <a:extLst>
              <a:ext uri="{FF2B5EF4-FFF2-40B4-BE49-F238E27FC236}">
                <a16:creationId xmlns:a16="http://schemas.microsoft.com/office/drawing/2014/main" id="{8BB9DC45-0391-92B7-7247-68C4BDC44D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120896" y="2660904"/>
            <a:ext cx="3950208" cy="2962656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CF3CB9D1-C058-6403-B2ED-A1FA249D1EB3}"/>
              </a:ext>
            </a:extLst>
          </p:cNvPr>
          <p:cNvSpPr txBox="1"/>
          <p:nvPr/>
        </p:nvSpPr>
        <p:spPr>
          <a:xfrm>
            <a:off x="249357" y="5246870"/>
            <a:ext cx="40997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Deformazioni generate da disallineamenti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A0F086D3-6A6C-C927-E70E-8D5C39BD2E76}"/>
              </a:ext>
            </a:extLst>
          </p:cNvPr>
          <p:cNvSpPr txBox="1"/>
          <p:nvPr/>
        </p:nvSpPr>
        <p:spPr>
          <a:xfrm>
            <a:off x="4947479" y="1611129"/>
            <a:ext cx="21120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Componenti ossidati</a:t>
            </a: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14E76D75-5B86-5AF5-4B16-59839ED308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66"/>
          <a:stretch/>
        </p:blipFill>
        <p:spPr>
          <a:xfrm rot="16200000">
            <a:off x="8493207" y="1143994"/>
            <a:ext cx="2935224" cy="4238828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8C01F291-A377-2C20-3646-B40D9423DE33}"/>
              </a:ext>
            </a:extLst>
          </p:cNvPr>
          <p:cNvSpPr txBox="1"/>
          <p:nvPr/>
        </p:nvSpPr>
        <p:spPr>
          <a:xfrm>
            <a:off x="7978994" y="5246870"/>
            <a:ext cx="39636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Sistema di movimentazione ammalorato</a:t>
            </a:r>
          </a:p>
        </p:txBody>
      </p:sp>
    </p:spTree>
    <p:extLst>
      <p:ext uri="{BB962C8B-B14F-4D97-AF65-F5344CB8AC3E}">
        <p14:creationId xmlns:p14="http://schemas.microsoft.com/office/powerpoint/2010/main" val="1559364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1477B1D9-6D3E-8C3D-E797-9125E28CE661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2A47D499-B358-7178-829A-9775F658D851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AB9059A0-B191-5E22-34EA-18B6D8C53934}"/>
              </a:ext>
            </a:extLst>
          </p:cNvPr>
          <p:cNvSpPr/>
          <p:nvPr/>
        </p:nvSpPr>
        <p:spPr>
          <a:xfrm>
            <a:off x="9728462" y="122548"/>
            <a:ext cx="2301510" cy="942681"/>
          </a:xfrm>
          <a:prstGeom prst="rect">
            <a:avLst/>
          </a:prstGeom>
          <a:solidFill>
            <a:srgbClr val="2A65AF"/>
          </a:solidFill>
          <a:ln>
            <a:solidFill>
              <a:srgbClr val="2A65A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9" name="Segnaposto contenuto 17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30522EE0-0AD6-B07E-9BE2-F7074CEE43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4544" y="195681"/>
            <a:ext cx="1651602" cy="778125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61CEABBD-EFE6-9CDF-AAAC-0169D23F4692}"/>
              </a:ext>
            </a:extLst>
          </p:cNvPr>
          <p:cNvSpPr txBox="1"/>
          <p:nvPr/>
        </p:nvSpPr>
        <p:spPr>
          <a:xfrm>
            <a:off x="137160" y="1594640"/>
            <a:ext cx="1137919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/>
              <a:t>Obiettivi PNRR Ramo E/W:</a:t>
            </a:r>
          </a:p>
          <a:p>
            <a:endParaRPr lang="it-IT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dirty="0"/>
              <a:t>Manutenzione straordinaria del ramo E/W finalizzata alla completa riabilitazione dell’antenna;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dirty="0"/>
              <a:t>Upgrade tecnologico della sistema e della catena ricevente.</a:t>
            </a: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715D6C1E-B227-1642-0348-74F697234319}"/>
              </a:ext>
            </a:extLst>
          </p:cNvPr>
          <p:cNvSpPr/>
          <p:nvPr/>
        </p:nvSpPr>
        <p:spPr>
          <a:xfrm>
            <a:off x="457200" y="2228927"/>
            <a:ext cx="9875520" cy="32224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5E3B8928-362F-E04A-D9B0-DE7B5CB0E49C}"/>
              </a:ext>
            </a:extLst>
          </p:cNvPr>
          <p:cNvSpPr txBox="1"/>
          <p:nvPr/>
        </p:nvSpPr>
        <p:spPr>
          <a:xfrm>
            <a:off x="137160" y="2993409"/>
            <a:ext cx="1137919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dirty="0">
                <a:solidFill>
                  <a:srgbClr val="FF0000"/>
                </a:solidFill>
              </a:rPr>
              <a:t>Verifica mediante controlli non distruttivi sulle strutture in acciaio del radiotelescopio;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dirty="0">
                <a:solidFill>
                  <a:srgbClr val="FF0000"/>
                </a:solidFill>
              </a:rPr>
              <a:t>Rilievo topografico per valutare eventuali disassamenti della struttura;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dirty="0">
                <a:solidFill>
                  <a:srgbClr val="FF0000"/>
                </a:solidFill>
              </a:rPr>
              <a:t>Verifica delle componenti cinematiche del ramo E/W;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dirty="0">
                <a:solidFill>
                  <a:srgbClr val="FF0000"/>
                </a:solidFill>
              </a:rPr>
              <a:t>Riparazione delle strutture metalliche e delle fondazioni in calcestruzzo;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dirty="0">
                <a:solidFill>
                  <a:srgbClr val="FF0000"/>
                </a:solidFill>
              </a:rPr>
              <a:t>Completa verniciatura delle strutture metalliche;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dirty="0">
                <a:solidFill>
                  <a:srgbClr val="FF0000"/>
                </a:solidFill>
              </a:rPr>
              <a:t>Ripristino dei cinematismi dell’antenna;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dirty="0">
                <a:solidFill>
                  <a:srgbClr val="0070C0"/>
                </a:solidFill>
              </a:rPr>
              <a:t>Installazione della nuova linea focale e del nuovo sistema ricevente.</a:t>
            </a: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F83793DE-8F37-AAB3-B849-0E9BB6B0B42F}"/>
              </a:ext>
            </a:extLst>
          </p:cNvPr>
          <p:cNvSpPr/>
          <p:nvPr/>
        </p:nvSpPr>
        <p:spPr>
          <a:xfrm>
            <a:off x="457200" y="2578608"/>
            <a:ext cx="6255547" cy="322249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6555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1477B1D9-6D3E-8C3D-E797-9125E28CE661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2A47D499-B358-7178-829A-9775F658D851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AB9059A0-B191-5E22-34EA-18B6D8C53934}"/>
              </a:ext>
            </a:extLst>
          </p:cNvPr>
          <p:cNvSpPr/>
          <p:nvPr/>
        </p:nvSpPr>
        <p:spPr>
          <a:xfrm>
            <a:off x="9728462" y="122548"/>
            <a:ext cx="2301510" cy="942681"/>
          </a:xfrm>
          <a:prstGeom prst="rect">
            <a:avLst/>
          </a:prstGeom>
          <a:solidFill>
            <a:srgbClr val="2A65AF"/>
          </a:solidFill>
          <a:ln>
            <a:solidFill>
              <a:srgbClr val="2A65A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9" name="Segnaposto contenuto 17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30522EE0-0AD6-B07E-9BE2-F7074CEE43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4544" y="195681"/>
            <a:ext cx="1651602" cy="778125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C4C7AD51-9A07-E36E-FE91-27F89E989E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5636"/>
            <a:ext cx="10515600" cy="780114"/>
          </a:xfrm>
        </p:spPr>
        <p:txBody>
          <a:bodyPr/>
          <a:lstStyle/>
          <a:p>
            <a:r>
              <a:rPr lang="it-IT" dirty="0"/>
              <a:t>A che punto siamo?</a:t>
            </a:r>
          </a:p>
        </p:txBody>
      </p:sp>
      <p:sp>
        <p:nvSpPr>
          <p:cNvPr id="14" name="Segnaposto contenuto 13">
            <a:extLst>
              <a:ext uri="{FF2B5EF4-FFF2-40B4-BE49-F238E27FC236}">
                <a16:creationId xmlns:a16="http://schemas.microsoft.com/office/drawing/2014/main" id="{BD906C22-3CC8-D242-8E69-E8E2A346A479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363617" y="1802705"/>
            <a:ext cx="10515600" cy="32060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dirty="0"/>
              <a:t>Verifica mediante controlli non distruttivi sulle strutture in acciaio del radiotelescopio;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dirty="0"/>
              <a:t>Rilievo topografico per valutare eventuali disassamenti della struttura;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dirty="0"/>
              <a:t>Verifica delle componenti cinematiche del ramo E/W;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dirty="0"/>
              <a:t>Riparazione delle strutture metalliche e delle fondazioni in calcestruzzo;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dirty="0"/>
              <a:t>Completa verniciatura delle strutture metalliche;</a:t>
            </a:r>
          </a:p>
          <a:p>
            <a:pPr marL="342900" indent="-342900"/>
            <a:r>
              <a:rPr lang="it-IT" sz="2000" dirty="0"/>
              <a:t>Ripristino del sistema di puntamento dell’antenna;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dirty="0"/>
              <a:t>Installazione della nuova linea focale e del nuovo sistema ricevente.</a:t>
            </a:r>
          </a:p>
        </p:txBody>
      </p:sp>
      <p:sp>
        <p:nvSpPr>
          <p:cNvPr id="15" name="Rettangolo 14">
            <a:extLst>
              <a:ext uri="{FF2B5EF4-FFF2-40B4-BE49-F238E27FC236}">
                <a16:creationId xmlns:a16="http://schemas.microsoft.com/office/drawing/2014/main" id="{DABAFE4A-3CB2-ABF4-820E-1EF34C7CD5B0}"/>
              </a:ext>
            </a:extLst>
          </p:cNvPr>
          <p:cNvSpPr/>
          <p:nvPr/>
        </p:nvSpPr>
        <p:spPr>
          <a:xfrm>
            <a:off x="363617" y="2225032"/>
            <a:ext cx="9409176" cy="32224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47363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1477B1D9-6D3E-8C3D-E797-9125E28CE661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2A47D499-B358-7178-829A-9775F658D851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AB9059A0-B191-5E22-34EA-18B6D8C53934}"/>
              </a:ext>
            </a:extLst>
          </p:cNvPr>
          <p:cNvSpPr/>
          <p:nvPr/>
        </p:nvSpPr>
        <p:spPr>
          <a:xfrm>
            <a:off x="9728462" y="122548"/>
            <a:ext cx="2301510" cy="942681"/>
          </a:xfrm>
          <a:prstGeom prst="rect">
            <a:avLst/>
          </a:prstGeom>
          <a:solidFill>
            <a:srgbClr val="2A65AF"/>
          </a:solidFill>
          <a:ln>
            <a:solidFill>
              <a:srgbClr val="2A65A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9" name="Segnaposto contenuto 17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30522EE0-0AD6-B07E-9BE2-F7074CEE43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4544" y="195681"/>
            <a:ext cx="1651602" cy="778125"/>
          </a:xfrm>
          <a:prstGeom prst="rect">
            <a:avLst/>
          </a:prstGeom>
        </p:spPr>
      </p:pic>
      <p:sp>
        <p:nvSpPr>
          <p:cNvPr id="2" name="Segnaposto contenuto 2">
            <a:extLst>
              <a:ext uri="{FF2B5EF4-FFF2-40B4-BE49-F238E27FC236}">
                <a16:creationId xmlns:a16="http://schemas.microsoft.com/office/drawing/2014/main" id="{D34FA6FA-6B63-398B-2AE5-AC94B7DB34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it-IT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Consolidamento strutturale e upgrade meccanico antenna</a:t>
            </a:r>
            <a:endParaRPr lang="it-IT" sz="900" dirty="0"/>
          </a:p>
          <a:p>
            <a:pPr marL="0" indent="0">
              <a:buNone/>
            </a:pPr>
            <a:endParaRPr lang="it-IT" dirty="0"/>
          </a:p>
          <a:p>
            <a:r>
              <a:rPr lang="it-IT" dirty="0"/>
              <a:t>Cenni sulla struttura;</a:t>
            </a:r>
          </a:p>
          <a:p>
            <a:r>
              <a:rPr lang="it-IT" dirty="0"/>
              <a:t>Obiettivi e attività attese dal PNRR;</a:t>
            </a:r>
          </a:p>
          <a:p>
            <a:r>
              <a:rPr lang="it-IT" dirty="0"/>
              <a:t>Attività svolte;</a:t>
            </a:r>
          </a:p>
          <a:p>
            <a:r>
              <a:rPr lang="it-IT" dirty="0"/>
              <a:t>Previsioni e lavori futuri.</a:t>
            </a:r>
          </a:p>
        </p:txBody>
      </p:sp>
    </p:spTree>
    <p:extLst>
      <p:ext uri="{BB962C8B-B14F-4D97-AF65-F5344CB8AC3E}">
        <p14:creationId xmlns:p14="http://schemas.microsoft.com/office/powerpoint/2010/main" val="15080587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1477B1D9-6D3E-8C3D-E797-9125E28CE661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2A47D499-B358-7178-829A-9775F658D851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AB9059A0-B191-5E22-34EA-18B6D8C53934}"/>
              </a:ext>
            </a:extLst>
          </p:cNvPr>
          <p:cNvSpPr/>
          <p:nvPr/>
        </p:nvSpPr>
        <p:spPr>
          <a:xfrm>
            <a:off x="9728462" y="122548"/>
            <a:ext cx="2301510" cy="942681"/>
          </a:xfrm>
          <a:prstGeom prst="rect">
            <a:avLst/>
          </a:prstGeom>
          <a:solidFill>
            <a:srgbClr val="2A65AF"/>
          </a:solidFill>
          <a:ln>
            <a:solidFill>
              <a:srgbClr val="2A65A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9" name="Segnaposto contenuto 17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30522EE0-0AD6-B07E-9BE2-F7074CEE43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4544" y="195681"/>
            <a:ext cx="1651602" cy="778125"/>
          </a:xfrm>
          <a:prstGeom prst="rect">
            <a:avLst/>
          </a:prstGeom>
        </p:spPr>
      </p:pic>
      <p:pic>
        <p:nvPicPr>
          <p:cNvPr id="4" name="Immagine 3" descr="Immagine che contiene cielo, aria aperta, nuvola, torre&#10;&#10;Descrizione generata automaticamente">
            <a:extLst>
              <a:ext uri="{FF2B5EF4-FFF2-40B4-BE49-F238E27FC236}">
                <a16:creationId xmlns:a16="http://schemas.microsoft.com/office/drawing/2014/main" id="{10DD783D-6F4F-598A-E3C2-124E263CF3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128776" y="2294589"/>
            <a:ext cx="5201920" cy="2926080"/>
          </a:xfrm>
          <a:prstGeom prst="rect">
            <a:avLst/>
          </a:prstGeom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3C7113A2-6485-02AC-8BD2-0D8D9A6B17A1}"/>
              </a:ext>
            </a:extLst>
          </p:cNvPr>
          <p:cNvSpPr txBox="1"/>
          <p:nvPr/>
        </p:nvSpPr>
        <p:spPr>
          <a:xfrm>
            <a:off x="3246120" y="1545336"/>
            <a:ext cx="8936736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Prima fase della attività completata:</a:t>
            </a:r>
          </a:p>
          <a:p>
            <a:endParaRPr lang="it-IT" dirty="0"/>
          </a:p>
          <a:p>
            <a:r>
              <a:rPr lang="it-IT" dirty="0"/>
              <a:t>Verifica di tutte le strutture delle centine, dei cavalletti, e degli attacchi degli stralli e dei falconi, oltre alle torri di ammarro e tensione.</a:t>
            </a:r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r>
              <a:rPr lang="it-IT" dirty="0"/>
              <a:t>Indagini eseguite: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Ultrasuoni (degli spessori piastre irrigidimento base piloni</a:t>
            </a:r>
          </a:p>
          <a:p>
            <a:r>
              <a:rPr lang="it-IT" dirty="0"/>
              <a:t>	e ricerca di difetti su altri elementi quali perni ecc.)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Magnetoscopico (sui nodi più critici)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Visivo (sul 100% della struttura)</a:t>
            </a:r>
          </a:p>
        </p:txBody>
      </p:sp>
      <p:pic>
        <p:nvPicPr>
          <p:cNvPr id="16" name="Immagine 15">
            <a:extLst>
              <a:ext uri="{FF2B5EF4-FFF2-40B4-BE49-F238E27FC236}">
                <a16:creationId xmlns:a16="http://schemas.microsoft.com/office/drawing/2014/main" id="{60DAB22C-A76D-25DC-1D63-1B9F9A40C862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5784" y="1926000"/>
            <a:ext cx="4767072" cy="4500382"/>
          </a:xfrm>
          <a:prstGeom prst="rect">
            <a:avLst/>
          </a:prstGeom>
        </p:spPr>
      </p:pic>
      <p:sp>
        <p:nvSpPr>
          <p:cNvPr id="17" name="Rettangolo 16">
            <a:extLst>
              <a:ext uri="{FF2B5EF4-FFF2-40B4-BE49-F238E27FC236}">
                <a16:creationId xmlns:a16="http://schemas.microsoft.com/office/drawing/2014/main" id="{DCA0B7AD-3DE3-470F-6C91-F031F32E623C}"/>
              </a:ext>
            </a:extLst>
          </p:cNvPr>
          <p:cNvSpPr/>
          <p:nvPr/>
        </p:nvSpPr>
        <p:spPr>
          <a:xfrm rot="986718">
            <a:off x="7153195" y="3733490"/>
            <a:ext cx="4838004" cy="139532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C90B62E2-D11E-9BBD-E099-7ED6986BFF88}"/>
              </a:ext>
            </a:extLst>
          </p:cNvPr>
          <p:cNvSpPr/>
          <p:nvPr/>
        </p:nvSpPr>
        <p:spPr>
          <a:xfrm>
            <a:off x="9217891" y="4506289"/>
            <a:ext cx="1481532" cy="182392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E7001606-ACE5-5A7F-7AB1-6082B07690FF}"/>
              </a:ext>
            </a:extLst>
          </p:cNvPr>
          <p:cNvSpPr txBox="1"/>
          <p:nvPr/>
        </p:nvSpPr>
        <p:spPr>
          <a:xfrm>
            <a:off x="3246120" y="3157464"/>
            <a:ext cx="39044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Restano da verificare il trave </a:t>
            </a:r>
            <a:r>
              <a:rPr lang="it-IT" dirty="0" err="1"/>
              <a:t>portacorner</a:t>
            </a:r>
            <a:r>
              <a:rPr lang="it-IT" dirty="0"/>
              <a:t>, i falconi e alcuni punti inaccessibili delle centine all’attuale puntamento.</a:t>
            </a:r>
          </a:p>
        </p:txBody>
      </p:sp>
    </p:spTree>
    <p:extLst>
      <p:ext uri="{BB962C8B-B14F-4D97-AF65-F5344CB8AC3E}">
        <p14:creationId xmlns:p14="http://schemas.microsoft.com/office/powerpoint/2010/main" val="3175865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1477B1D9-6D3E-8C3D-E797-9125E28CE661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2A47D499-B358-7178-829A-9775F658D851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AB9059A0-B191-5E22-34EA-18B6D8C53934}"/>
              </a:ext>
            </a:extLst>
          </p:cNvPr>
          <p:cNvSpPr/>
          <p:nvPr/>
        </p:nvSpPr>
        <p:spPr>
          <a:xfrm>
            <a:off x="9728462" y="122548"/>
            <a:ext cx="2301510" cy="942681"/>
          </a:xfrm>
          <a:prstGeom prst="rect">
            <a:avLst/>
          </a:prstGeom>
          <a:solidFill>
            <a:srgbClr val="2A65AF"/>
          </a:solidFill>
          <a:ln>
            <a:solidFill>
              <a:srgbClr val="2A65A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9" name="Segnaposto contenuto 17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30522EE0-0AD6-B07E-9BE2-F7074CEE43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4544" y="195681"/>
            <a:ext cx="1651602" cy="778125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FDDEBEF4-68E7-72FC-F987-DE94CEEC11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52" y="1713345"/>
            <a:ext cx="4814144" cy="4484255"/>
          </a:xfrm>
          <a:prstGeom prst="rect">
            <a:avLst/>
          </a:prstGeom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40A4761A-0481-A21C-1374-210EAB82CDA3}"/>
              </a:ext>
            </a:extLst>
          </p:cNvPr>
          <p:cNvSpPr txBox="1"/>
          <p:nvPr/>
        </p:nvSpPr>
        <p:spPr>
          <a:xfrm>
            <a:off x="729673" y="1344013"/>
            <a:ext cx="33543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Codice identificativo univoco nodi</a:t>
            </a:r>
          </a:p>
        </p:txBody>
      </p:sp>
      <p:pic>
        <p:nvPicPr>
          <p:cNvPr id="16" name="Immagine 15">
            <a:extLst>
              <a:ext uri="{FF2B5EF4-FFF2-40B4-BE49-F238E27FC236}">
                <a16:creationId xmlns:a16="http://schemas.microsoft.com/office/drawing/2014/main" id="{13C83A39-9AEB-A37C-4A9B-41F9D2C2EA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41845" y="1827736"/>
            <a:ext cx="2491912" cy="4484255"/>
          </a:xfrm>
          <a:prstGeom prst="rect">
            <a:avLst/>
          </a:prstGeom>
        </p:spPr>
      </p:pic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A1AE4D22-04C3-E252-A643-464722F6ED8B}"/>
              </a:ext>
            </a:extLst>
          </p:cNvPr>
          <p:cNvSpPr txBox="1"/>
          <p:nvPr/>
        </p:nvSpPr>
        <p:spPr>
          <a:xfrm>
            <a:off x="5111595" y="1263943"/>
            <a:ext cx="19688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Certificato di prova</a:t>
            </a:r>
          </a:p>
        </p:txBody>
      </p:sp>
      <p:pic>
        <p:nvPicPr>
          <p:cNvPr id="21" name="Immagine 20">
            <a:extLst>
              <a:ext uri="{FF2B5EF4-FFF2-40B4-BE49-F238E27FC236}">
                <a16:creationId xmlns:a16="http://schemas.microsoft.com/office/drawing/2014/main" id="{C7535892-E5CF-9B11-A351-FEEA65F669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7358" y="1234827"/>
            <a:ext cx="3872810" cy="2194173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sp>
        <p:nvSpPr>
          <p:cNvPr id="22" name="Rettangolo 21">
            <a:extLst>
              <a:ext uri="{FF2B5EF4-FFF2-40B4-BE49-F238E27FC236}">
                <a16:creationId xmlns:a16="http://schemas.microsoft.com/office/drawing/2014/main" id="{93B3A12D-23CD-FFF1-8357-B664F6E06A33}"/>
              </a:ext>
            </a:extLst>
          </p:cNvPr>
          <p:cNvSpPr/>
          <p:nvPr/>
        </p:nvSpPr>
        <p:spPr>
          <a:xfrm>
            <a:off x="5041845" y="2937164"/>
            <a:ext cx="1192700" cy="69272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24" name="Connettore diritto 23">
            <a:extLst>
              <a:ext uri="{FF2B5EF4-FFF2-40B4-BE49-F238E27FC236}">
                <a16:creationId xmlns:a16="http://schemas.microsoft.com/office/drawing/2014/main" id="{DB36B798-AF9D-4099-8769-4A6191C25CC4}"/>
              </a:ext>
            </a:extLst>
          </p:cNvPr>
          <p:cNvCxnSpPr>
            <a:cxnSpLocks/>
          </p:cNvCxnSpPr>
          <p:nvPr/>
        </p:nvCxnSpPr>
        <p:spPr>
          <a:xfrm flipV="1">
            <a:off x="5041845" y="1234827"/>
            <a:ext cx="2875513" cy="170233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ttore diritto 25">
            <a:extLst>
              <a:ext uri="{FF2B5EF4-FFF2-40B4-BE49-F238E27FC236}">
                <a16:creationId xmlns:a16="http://schemas.microsoft.com/office/drawing/2014/main" id="{3223954F-1F66-B55B-CB6C-1A9D61296C52}"/>
              </a:ext>
            </a:extLst>
          </p:cNvPr>
          <p:cNvCxnSpPr>
            <a:cxnSpLocks/>
          </p:cNvCxnSpPr>
          <p:nvPr/>
        </p:nvCxnSpPr>
        <p:spPr>
          <a:xfrm flipV="1">
            <a:off x="6234545" y="3429000"/>
            <a:ext cx="5555623" cy="20089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Immagine 28">
            <a:extLst>
              <a:ext uri="{FF2B5EF4-FFF2-40B4-BE49-F238E27FC236}">
                <a16:creationId xmlns:a16="http://schemas.microsoft.com/office/drawing/2014/main" id="{856C7214-0D4E-9937-BE82-F1AD18E364A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3" r="6911"/>
          <a:stretch/>
        </p:blipFill>
        <p:spPr>
          <a:xfrm>
            <a:off x="7559998" y="4009018"/>
            <a:ext cx="4587529" cy="2244637"/>
          </a:xfrm>
          <a:prstGeom prst="rect">
            <a:avLst/>
          </a:prstGeom>
        </p:spPr>
      </p:pic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5454D7A3-1157-3935-9C0D-3BD64D934E43}"/>
              </a:ext>
            </a:extLst>
          </p:cNvPr>
          <p:cNvSpPr txBox="1"/>
          <p:nvPr/>
        </p:nvSpPr>
        <p:spPr>
          <a:xfrm>
            <a:off x="7925477" y="3802618"/>
            <a:ext cx="39039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Report fotografico delle non conformità</a:t>
            </a:r>
          </a:p>
        </p:txBody>
      </p:sp>
    </p:spTree>
    <p:extLst>
      <p:ext uri="{BB962C8B-B14F-4D97-AF65-F5344CB8AC3E}">
        <p14:creationId xmlns:p14="http://schemas.microsoft.com/office/powerpoint/2010/main" val="2420561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2" grpId="0" animBg="1"/>
      <p:bldP spid="3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1477B1D9-6D3E-8C3D-E797-9125E28CE661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2A47D499-B358-7178-829A-9775F658D851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AB9059A0-B191-5E22-34EA-18B6D8C53934}"/>
              </a:ext>
            </a:extLst>
          </p:cNvPr>
          <p:cNvSpPr/>
          <p:nvPr/>
        </p:nvSpPr>
        <p:spPr>
          <a:xfrm>
            <a:off x="9728462" y="122548"/>
            <a:ext cx="2301510" cy="942681"/>
          </a:xfrm>
          <a:prstGeom prst="rect">
            <a:avLst/>
          </a:prstGeom>
          <a:solidFill>
            <a:srgbClr val="2A65AF"/>
          </a:solidFill>
          <a:ln>
            <a:solidFill>
              <a:srgbClr val="2A65A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9" name="Segnaposto contenuto 17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30522EE0-0AD6-B07E-9BE2-F7074CEE43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4544" y="195681"/>
            <a:ext cx="1651602" cy="778125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3BE64215-85F5-5E56-3B17-E9076B0055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2197" y="1616671"/>
            <a:ext cx="7290044" cy="4427513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B0A9F0CC-0B3F-E107-FB6E-2137FF54EA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630" y="4883625"/>
            <a:ext cx="6812937" cy="1086448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D7E3D4CF-187E-97AC-5A11-2D073B6C94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433" y="4169664"/>
            <a:ext cx="2700114" cy="2053991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B30B59D0-32EC-070A-2F5D-196FB605C92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5894" y="1432915"/>
            <a:ext cx="3688564" cy="2510841"/>
          </a:xfrm>
          <a:prstGeom prst="rect">
            <a:avLst/>
          </a:prstGeom>
        </p:spPr>
      </p:pic>
      <p:cxnSp>
        <p:nvCxnSpPr>
          <p:cNvPr id="15" name="Connettore diritto 14">
            <a:extLst>
              <a:ext uri="{FF2B5EF4-FFF2-40B4-BE49-F238E27FC236}">
                <a16:creationId xmlns:a16="http://schemas.microsoft.com/office/drawing/2014/main" id="{3B5B3D78-F9B2-0930-76B1-AEE711F110A3}"/>
              </a:ext>
            </a:extLst>
          </p:cNvPr>
          <p:cNvCxnSpPr/>
          <p:nvPr/>
        </p:nvCxnSpPr>
        <p:spPr>
          <a:xfrm>
            <a:off x="1883664" y="2779776"/>
            <a:ext cx="438912" cy="905256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Immagine 16">
            <a:extLst>
              <a:ext uri="{FF2B5EF4-FFF2-40B4-BE49-F238E27FC236}">
                <a16:creationId xmlns:a16="http://schemas.microsoft.com/office/drawing/2014/main" id="{E53A92CE-25CC-845A-51C6-2EC60A53D35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537" y="1262055"/>
            <a:ext cx="3903278" cy="2794655"/>
          </a:xfrm>
          <a:prstGeom prst="rect">
            <a:avLst/>
          </a:prstGeom>
        </p:spPr>
      </p:pic>
      <p:sp>
        <p:nvSpPr>
          <p:cNvPr id="19" name="Rettangolo con angoli arrotondati 18">
            <a:extLst>
              <a:ext uri="{FF2B5EF4-FFF2-40B4-BE49-F238E27FC236}">
                <a16:creationId xmlns:a16="http://schemas.microsoft.com/office/drawing/2014/main" id="{8B212B19-0258-E7C3-1C84-A281835F2B80}"/>
              </a:ext>
            </a:extLst>
          </p:cNvPr>
          <p:cNvSpPr/>
          <p:nvPr/>
        </p:nvSpPr>
        <p:spPr>
          <a:xfrm>
            <a:off x="1883664" y="5004808"/>
            <a:ext cx="980834" cy="383702"/>
          </a:xfrm>
          <a:prstGeom prst="roundRect">
            <a:avLst>
              <a:gd name="adj" fmla="val 50000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90492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1477B1D9-6D3E-8C3D-E797-9125E28CE661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2A47D499-B358-7178-829A-9775F658D851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AB9059A0-B191-5E22-34EA-18B6D8C53934}"/>
              </a:ext>
            </a:extLst>
          </p:cNvPr>
          <p:cNvSpPr/>
          <p:nvPr/>
        </p:nvSpPr>
        <p:spPr>
          <a:xfrm>
            <a:off x="9728462" y="122548"/>
            <a:ext cx="2301510" cy="942681"/>
          </a:xfrm>
          <a:prstGeom prst="rect">
            <a:avLst/>
          </a:prstGeom>
          <a:solidFill>
            <a:srgbClr val="2A65AF"/>
          </a:solidFill>
          <a:ln>
            <a:solidFill>
              <a:srgbClr val="2A65A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9" name="Segnaposto contenuto 17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30522EE0-0AD6-B07E-9BE2-F7074CEE43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4544" y="195681"/>
            <a:ext cx="1651602" cy="778125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C4C7AD51-9A07-E36E-FE91-27F89E989E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5636"/>
            <a:ext cx="10515600" cy="780114"/>
          </a:xfrm>
        </p:spPr>
        <p:txBody>
          <a:bodyPr/>
          <a:lstStyle/>
          <a:p>
            <a:r>
              <a:rPr lang="it-IT" dirty="0"/>
              <a:t>A che punto siamo?</a:t>
            </a:r>
          </a:p>
        </p:txBody>
      </p:sp>
      <p:sp>
        <p:nvSpPr>
          <p:cNvPr id="14" name="Segnaposto contenuto 13">
            <a:extLst>
              <a:ext uri="{FF2B5EF4-FFF2-40B4-BE49-F238E27FC236}">
                <a16:creationId xmlns:a16="http://schemas.microsoft.com/office/drawing/2014/main" id="{BD906C22-3CC8-D242-8E69-E8E2A346A479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363617" y="1802705"/>
            <a:ext cx="10515600" cy="32060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dirty="0"/>
              <a:t>Verifica mediante controlli non distruttivi sulle strutture in acciaio del radiotelescopio;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dirty="0"/>
              <a:t>Rilievo topografico per valutare eventuali disassamenti della struttura;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dirty="0"/>
              <a:t>Verifica delle componenti cinematiche del ramo E/W;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dirty="0"/>
              <a:t>Riparazione delle strutture metalliche e delle fondazioni in calcestruzzo;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dirty="0"/>
              <a:t>Completa verniciatura delle strutture metalliche;</a:t>
            </a:r>
          </a:p>
          <a:p>
            <a:pPr marL="342900" indent="-342900"/>
            <a:r>
              <a:rPr lang="it-IT" sz="2000" dirty="0"/>
              <a:t>Ripristino dei cinematismi dell’antenna;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dirty="0"/>
              <a:t>Installazione della nuova linea focale e del nuovo sistema ricevente.</a:t>
            </a:r>
          </a:p>
        </p:txBody>
      </p:sp>
      <p:sp>
        <p:nvSpPr>
          <p:cNvPr id="15" name="Rettangolo 14">
            <a:extLst>
              <a:ext uri="{FF2B5EF4-FFF2-40B4-BE49-F238E27FC236}">
                <a16:creationId xmlns:a16="http://schemas.microsoft.com/office/drawing/2014/main" id="{DABAFE4A-3CB2-ABF4-820E-1EF34C7CD5B0}"/>
              </a:ext>
            </a:extLst>
          </p:cNvPr>
          <p:cNvSpPr/>
          <p:nvPr/>
        </p:nvSpPr>
        <p:spPr>
          <a:xfrm>
            <a:off x="363617" y="2610251"/>
            <a:ext cx="7765399" cy="32224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47443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1477B1D9-6D3E-8C3D-E797-9125E28CE661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2A47D499-B358-7178-829A-9775F658D851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AB9059A0-B191-5E22-34EA-18B6D8C53934}"/>
              </a:ext>
            </a:extLst>
          </p:cNvPr>
          <p:cNvSpPr/>
          <p:nvPr/>
        </p:nvSpPr>
        <p:spPr>
          <a:xfrm>
            <a:off x="9728462" y="122548"/>
            <a:ext cx="2301510" cy="942681"/>
          </a:xfrm>
          <a:prstGeom prst="rect">
            <a:avLst/>
          </a:prstGeom>
          <a:solidFill>
            <a:srgbClr val="2A65AF"/>
          </a:solidFill>
          <a:ln>
            <a:solidFill>
              <a:srgbClr val="2A65A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9" name="Segnaposto contenuto 17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30522EE0-0AD6-B07E-9BE2-F7074CEE43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4544" y="195681"/>
            <a:ext cx="1651602" cy="778125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D494FE16-C0B6-4252-F88F-B6544453D0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80675"/>
            <a:ext cx="12192000" cy="1973705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3D5168B9-EC91-B4B7-9E88-B76D858FEC3C}"/>
              </a:ext>
            </a:extLst>
          </p:cNvPr>
          <p:cNvSpPr txBox="1"/>
          <p:nvPr/>
        </p:nvSpPr>
        <p:spPr>
          <a:xfrm>
            <a:off x="3955776" y="1252025"/>
            <a:ext cx="736233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Completata.</a:t>
            </a:r>
          </a:p>
          <a:p>
            <a:endParaRPr lang="it-IT" dirty="0"/>
          </a:p>
          <a:p>
            <a:r>
              <a:rPr lang="it-IT" dirty="0"/>
              <a:t>Definito un sistema di riferimento locale materializzato su strutture esistenti;</a:t>
            </a:r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0D120614-89E2-BF31-B214-E250A6E8E6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5338" y="1506729"/>
            <a:ext cx="3163563" cy="2525776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sp>
        <p:nvSpPr>
          <p:cNvPr id="15" name="Rettangolo 14">
            <a:extLst>
              <a:ext uri="{FF2B5EF4-FFF2-40B4-BE49-F238E27FC236}">
                <a16:creationId xmlns:a16="http://schemas.microsoft.com/office/drawing/2014/main" id="{C339743E-D304-6F24-F934-B56103F71315}"/>
              </a:ext>
            </a:extLst>
          </p:cNvPr>
          <p:cNvSpPr/>
          <p:nvPr/>
        </p:nvSpPr>
        <p:spPr>
          <a:xfrm>
            <a:off x="700512" y="4992623"/>
            <a:ext cx="771672" cy="67665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7" name="Connettore diritto 16">
            <a:extLst>
              <a:ext uri="{FF2B5EF4-FFF2-40B4-BE49-F238E27FC236}">
                <a16:creationId xmlns:a16="http://schemas.microsoft.com/office/drawing/2014/main" id="{7C745D66-45EE-F5A7-AD87-373C79ACD718}"/>
              </a:ext>
            </a:extLst>
          </p:cNvPr>
          <p:cNvCxnSpPr/>
          <p:nvPr/>
        </p:nvCxnSpPr>
        <p:spPr>
          <a:xfrm>
            <a:off x="185338" y="4032505"/>
            <a:ext cx="515174" cy="163677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ttore diritto 17">
            <a:extLst>
              <a:ext uri="{FF2B5EF4-FFF2-40B4-BE49-F238E27FC236}">
                <a16:creationId xmlns:a16="http://schemas.microsoft.com/office/drawing/2014/main" id="{1C34C466-CEAA-4471-02C3-E68BAADA484E}"/>
              </a:ext>
            </a:extLst>
          </p:cNvPr>
          <p:cNvCxnSpPr>
            <a:cxnSpLocks/>
          </p:cNvCxnSpPr>
          <p:nvPr/>
        </p:nvCxnSpPr>
        <p:spPr>
          <a:xfrm flipH="1">
            <a:off x="1472184" y="4032505"/>
            <a:ext cx="1876717" cy="163677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723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1477B1D9-6D3E-8C3D-E797-9125E28CE661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2A47D499-B358-7178-829A-9775F658D851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AB9059A0-B191-5E22-34EA-18B6D8C53934}"/>
              </a:ext>
            </a:extLst>
          </p:cNvPr>
          <p:cNvSpPr/>
          <p:nvPr/>
        </p:nvSpPr>
        <p:spPr>
          <a:xfrm>
            <a:off x="9728462" y="122548"/>
            <a:ext cx="2301510" cy="942681"/>
          </a:xfrm>
          <a:prstGeom prst="rect">
            <a:avLst/>
          </a:prstGeom>
          <a:solidFill>
            <a:srgbClr val="2A65AF"/>
          </a:solidFill>
          <a:ln>
            <a:solidFill>
              <a:srgbClr val="2A65A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9" name="Segnaposto contenuto 17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30522EE0-0AD6-B07E-9BE2-F7074CEE43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4544" y="195681"/>
            <a:ext cx="1651602" cy="778125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D494FE16-C0B6-4252-F88F-B6544453D0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80675"/>
            <a:ext cx="12192000" cy="1973705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3D5168B9-EC91-B4B7-9E88-B76D858FEC3C}"/>
              </a:ext>
            </a:extLst>
          </p:cNvPr>
          <p:cNvSpPr txBox="1"/>
          <p:nvPr/>
        </p:nvSpPr>
        <p:spPr>
          <a:xfrm>
            <a:off x="3955776" y="1252025"/>
            <a:ext cx="812527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Completata.</a:t>
            </a:r>
          </a:p>
          <a:p>
            <a:endParaRPr lang="it-IT" dirty="0"/>
          </a:p>
          <a:p>
            <a:r>
              <a:rPr lang="it-IT" dirty="0"/>
              <a:t>Definito un sistema di riferimento locale materializzato su strutture esistenti;</a:t>
            </a:r>
          </a:p>
          <a:p>
            <a:endParaRPr lang="it-IT" dirty="0"/>
          </a:p>
          <a:p>
            <a:r>
              <a:rPr lang="it-IT" dirty="0"/>
              <a:t>Materializzazione in loco di 9 stazione </a:t>
            </a:r>
            <a:r>
              <a:rPr lang="it-IT" dirty="0" err="1"/>
              <a:t>poligonometriche</a:t>
            </a:r>
            <a:r>
              <a:rPr lang="it-IT" dirty="0"/>
              <a:t>; </a:t>
            </a:r>
          </a:p>
          <a:p>
            <a:endParaRPr lang="it-IT" dirty="0"/>
          </a:p>
          <a:p>
            <a:r>
              <a:rPr lang="it-IT" dirty="0"/>
              <a:t>Determinazione di oltre 30 punti notevoli a centina, al fine di verificare La coincidenza dell’asse di rotazione delle singole centine con un asse di rotazione globale e l’allineamento delle stremità delle centine e dei falconi.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6739E251-E8B6-8A77-2BB2-FF5381BCC7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03"/>
          <a:stretch/>
        </p:blipFill>
        <p:spPr>
          <a:xfrm>
            <a:off x="110946" y="1356854"/>
            <a:ext cx="3808254" cy="2860213"/>
          </a:xfrm>
          <a:prstGeom prst="rect">
            <a:avLst/>
          </a:prstGeom>
        </p:spPr>
      </p:pic>
      <p:sp>
        <p:nvSpPr>
          <p:cNvPr id="2" name="Ovale 1">
            <a:extLst>
              <a:ext uri="{FF2B5EF4-FFF2-40B4-BE49-F238E27FC236}">
                <a16:creationId xmlns:a16="http://schemas.microsoft.com/office/drawing/2014/main" id="{28811DFA-13EF-78A2-7ADD-579AC646D6A2}"/>
              </a:ext>
            </a:extLst>
          </p:cNvPr>
          <p:cNvSpPr/>
          <p:nvPr/>
        </p:nvSpPr>
        <p:spPr>
          <a:xfrm>
            <a:off x="521208" y="4966342"/>
            <a:ext cx="237744" cy="228600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Ovale 4">
            <a:extLst>
              <a:ext uri="{FF2B5EF4-FFF2-40B4-BE49-F238E27FC236}">
                <a16:creationId xmlns:a16="http://schemas.microsoft.com/office/drawing/2014/main" id="{A57448D4-6142-7F7B-8EAC-F942DA1B773A}"/>
              </a:ext>
            </a:extLst>
          </p:cNvPr>
          <p:cNvSpPr/>
          <p:nvPr/>
        </p:nvSpPr>
        <p:spPr>
          <a:xfrm>
            <a:off x="2246376" y="5022807"/>
            <a:ext cx="237744" cy="228600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Ovale 7">
            <a:extLst>
              <a:ext uri="{FF2B5EF4-FFF2-40B4-BE49-F238E27FC236}">
                <a16:creationId xmlns:a16="http://schemas.microsoft.com/office/drawing/2014/main" id="{E017FFD3-5BC1-A46D-BB1D-9E37FF52DC0E}"/>
              </a:ext>
            </a:extLst>
          </p:cNvPr>
          <p:cNvSpPr/>
          <p:nvPr/>
        </p:nvSpPr>
        <p:spPr>
          <a:xfrm>
            <a:off x="3285744" y="4852042"/>
            <a:ext cx="237744" cy="228600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Ovale 10">
            <a:extLst>
              <a:ext uri="{FF2B5EF4-FFF2-40B4-BE49-F238E27FC236}">
                <a16:creationId xmlns:a16="http://schemas.microsoft.com/office/drawing/2014/main" id="{0DCFFD8F-F0C7-E2C5-A862-4D0001CAFA59}"/>
              </a:ext>
            </a:extLst>
          </p:cNvPr>
          <p:cNvSpPr/>
          <p:nvPr/>
        </p:nvSpPr>
        <p:spPr>
          <a:xfrm>
            <a:off x="4855464" y="4897302"/>
            <a:ext cx="237744" cy="228600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Ovale 11">
            <a:extLst>
              <a:ext uri="{FF2B5EF4-FFF2-40B4-BE49-F238E27FC236}">
                <a16:creationId xmlns:a16="http://schemas.microsoft.com/office/drawing/2014/main" id="{6E89FFEB-455F-2C01-33C4-2E04F56CF298}"/>
              </a:ext>
            </a:extLst>
          </p:cNvPr>
          <p:cNvSpPr/>
          <p:nvPr/>
        </p:nvSpPr>
        <p:spPr>
          <a:xfrm>
            <a:off x="6406896" y="4957198"/>
            <a:ext cx="237744" cy="228600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Ovale 15">
            <a:extLst>
              <a:ext uri="{FF2B5EF4-FFF2-40B4-BE49-F238E27FC236}">
                <a16:creationId xmlns:a16="http://schemas.microsoft.com/office/drawing/2014/main" id="{835AD6F0-5B2C-4A4E-A409-E509428CC394}"/>
              </a:ext>
            </a:extLst>
          </p:cNvPr>
          <p:cNvSpPr/>
          <p:nvPr/>
        </p:nvSpPr>
        <p:spPr>
          <a:xfrm>
            <a:off x="7674864" y="4964972"/>
            <a:ext cx="237744" cy="228600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Ovale 18">
            <a:extLst>
              <a:ext uri="{FF2B5EF4-FFF2-40B4-BE49-F238E27FC236}">
                <a16:creationId xmlns:a16="http://schemas.microsoft.com/office/drawing/2014/main" id="{371F94B9-CD57-FF69-5FAE-4FE49C794120}"/>
              </a:ext>
            </a:extLst>
          </p:cNvPr>
          <p:cNvSpPr/>
          <p:nvPr/>
        </p:nvSpPr>
        <p:spPr>
          <a:xfrm>
            <a:off x="9284208" y="4985202"/>
            <a:ext cx="237744" cy="228600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" name="Ovale 19">
            <a:extLst>
              <a:ext uri="{FF2B5EF4-FFF2-40B4-BE49-F238E27FC236}">
                <a16:creationId xmlns:a16="http://schemas.microsoft.com/office/drawing/2014/main" id="{F8376FFE-1485-57BE-AEEC-197AD920E724}"/>
              </a:ext>
            </a:extLst>
          </p:cNvPr>
          <p:cNvSpPr/>
          <p:nvPr/>
        </p:nvSpPr>
        <p:spPr>
          <a:xfrm>
            <a:off x="10247376" y="4994346"/>
            <a:ext cx="237744" cy="228600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1" name="Ovale 20">
            <a:extLst>
              <a:ext uri="{FF2B5EF4-FFF2-40B4-BE49-F238E27FC236}">
                <a16:creationId xmlns:a16="http://schemas.microsoft.com/office/drawing/2014/main" id="{07F1BEE1-91A4-24A0-5826-FFF89469D8A7}"/>
              </a:ext>
            </a:extLst>
          </p:cNvPr>
          <p:cNvSpPr/>
          <p:nvPr/>
        </p:nvSpPr>
        <p:spPr>
          <a:xfrm>
            <a:off x="11551920" y="5127737"/>
            <a:ext cx="237744" cy="228600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4" name="Rettangolo 23">
            <a:extLst>
              <a:ext uri="{FF2B5EF4-FFF2-40B4-BE49-F238E27FC236}">
                <a16:creationId xmlns:a16="http://schemas.microsoft.com/office/drawing/2014/main" id="{5090BB94-A54D-BD48-06C0-D344D325443A}"/>
              </a:ext>
            </a:extLst>
          </p:cNvPr>
          <p:cNvSpPr/>
          <p:nvPr/>
        </p:nvSpPr>
        <p:spPr>
          <a:xfrm>
            <a:off x="0" y="4289069"/>
            <a:ext cx="12192000" cy="20653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3" name="Immagine 22">
            <a:extLst>
              <a:ext uri="{FF2B5EF4-FFF2-40B4-BE49-F238E27FC236}">
                <a16:creationId xmlns:a16="http://schemas.microsoft.com/office/drawing/2014/main" id="{9972464F-7F97-EF3E-6EE9-AB15B65AC67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6" y="4325467"/>
            <a:ext cx="11970107" cy="1833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372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8" grpId="0" animBg="1"/>
      <p:bldP spid="11" grpId="0" animBg="1"/>
      <p:bldP spid="12" grpId="0" animBg="1"/>
      <p:bldP spid="16" grpId="0" animBg="1"/>
      <p:bldP spid="19" grpId="0" animBg="1"/>
      <p:bldP spid="20" grpId="0" animBg="1"/>
      <p:bldP spid="21" grpId="0" animBg="1"/>
      <p:bldP spid="2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1477B1D9-6D3E-8C3D-E797-9125E28CE661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2A47D499-B358-7178-829A-9775F658D851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AB9059A0-B191-5E22-34EA-18B6D8C53934}"/>
              </a:ext>
            </a:extLst>
          </p:cNvPr>
          <p:cNvSpPr/>
          <p:nvPr/>
        </p:nvSpPr>
        <p:spPr>
          <a:xfrm>
            <a:off x="9728462" y="122548"/>
            <a:ext cx="2301510" cy="942681"/>
          </a:xfrm>
          <a:prstGeom prst="rect">
            <a:avLst/>
          </a:prstGeom>
          <a:solidFill>
            <a:srgbClr val="2A65AF"/>
          </a:solidFill>
          <a:ln>
            <a:solidFill>
              <a:srgbClr val="2A65A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9" name="Segnaposto contenuto 17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30522EE0-0AD6-B07E-9BE2-F7074CEE43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4544" y="195681"/>
            <a:ext cx="1651602" cy="778125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DC3086B0-B824-FEC8-328D-13E496075D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9218" y="1243584"/>
            <a:ext cx="3445829" cy="4928616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DCAA5860-FD16-718F-A0EF-106E51D3C7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5047" y="1243584"/>
            <a:ext cx="3451832" cy="4928616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1ED89441-A971-0417-FC3E-185EEC5DE6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537" y="2984224"/>
            <a:ext cx="4846484" cy="3315067"/>
          </a:xfrm>
          <a:prstGeom prst="rect">
            <a:avLst/>
          </a:prstGeom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84146465-A90B-EBFB-E141-DF457335D7A8}"/>
              </a:ext>
            </a:extLst>
          </p:cNvPr>
          <p:cNvSpPr txBox="1"/>
          <p:nvPr/>
        </p:nvSpPr>
        <p:spPr>
          <a:xfrm>
            <a:off x="245121" y="1243584"/>
            <a:ext cx="462060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Libretto di campagna con lista e coordinate di punti definiti;</a:t>
            </a:r>
          </a:p>
          <a:p>
            <a:endParaRPr lang="it-IT" dirty="0"/>
          </a:p>
          <a:p>
            <a:r>
              <a:rPr lang="it-IT" dirty="0"/>
              <a:t>Tabelle riassuntive con indicate le posizioni di alcuni punti delle centine riferiti a piani assoluti.</a:t>
            </a:r>
          </a:p>
        </p:txBody>
      </p:sp>
    </p:spTree>
    <p:extLst>
      <p:ext uri="{BB962C8B-B14F-4D97-AF65-F5344CB8AC3E}">
        <p14:creationId xmlns:p14="http://schemas.microsoft.com/office/powerpoint/2010/main" val="732523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1477B1D9-6D3E-8C3D-E797-9125E28CE661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2A47D499-B358-7178-829A-9775F658D851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AB9059A0-B191-5E22-34EA-18B6D8C53934}"/>
              </a:ext>
            </a:extLst>
          </p:cNvPr>
          <p:cNvSpPr/>
          <p:nvPr/>
        </p:nvSpPr>
        <p:spPr>
          <a:xfrm>
            <a:off x="9728462" y="122548"/>
            <a:ext cx="2301510" cy="942681"/>
          </a:xfrm>
          <a:prstGeom prst="rect">
            <a:avLst/>
          </a:prstGeom>
          <a:solidFill>
            <a:srgbClr val="2A65AF"/>
          </a:solidFill>
          <a:ln>
            <a:solidFill>
              <a:srgbClr val="2A65A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9" name="Segnaposto contenuto 17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30522EE0-0AD6-B07E-9BE2-F7074CEE43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4544" y="195681"/>
            <a:ext cx="1651602" cy="778125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C4C7AD51-9A07-E36E-FE91-27F89E989E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5636"/>
            <a:ext cx="10515600" cy="780114"/>
          </a:xfrm>
        </p:spPr>
        <p:txBody>
          <a:bodyPr/>
          <a:lstStyle/>
          <a:p>
            <a:r>
              <a:rPr lang="it-IT" dirty="0"/>
              <a:t>A che punto siamo?</a:t>
            </a:r>
          </a:p>
        </p:txBody>
      </p:sp>
      <p:sp>
        <p:nvSpPr>
          <p:cNvPr id="14" name="Segnaposto contenuto 13">
            <a:extLst>
              <a:ext uri="{FF2B5EF4-FFF2-40B4-BE49-F238E27FC236}">
                <a16:creationId xmlns:a16="http://schemas.microsoft.com/office/drawing/2014/main" id="{BD906C22-3CC8-D242-8E69-E8E2A346A479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363617" y="1802705"/>
            <a:ext cx="10515600" cy="32060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dirty="0"/>
              <a:t>Verifica mediante controlli non distruttivi sulle strutture in acciaio del radiotelescopio;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dirty="0"/>
              <a:t>Rilievo topografico per valutare eventuali disassamenti della struttura;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dirty="0"/>
              <a:t>Verifica delle componenti cinematiche del ramo E/W;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dirty="0"/>
              <a:t>Riparazione delle strutture metalliche e delle fondazioni in calcestruzzo;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dirty="0"/>
              <a:t>Completa verniciatura delle strutture metalliche;</a:t>
            </a:r>
          </a:p>
          <a:p>
            <a:pPr marL="342900" indent="-342900"/>
            <a:r>
              <a:rPr lang="it-IT" sz="2000" dirty="0"/>
              <a:t>Ripristino dei cinematismi dell’antenna;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dirty="0"/>
              <a:t>Installazione della nuova linea focale e del nuovo sistema ricevente.</a:t>
            </a:r>
          </a:p>
        </p:txBody>
      </p:sp>
      <p:sp>
        <p:nvSpPr>
          <p:cNvPr id="15" name="Rettangolo 14">
            <a:extLst>
              <a:ext uri="{FF2B5EF4-FFF2-40B4-BE49-F238E27FC236}">
                <a16:creationId xmlns:a16="http://schemas.microsoft.com/office/drawing/2014/main" id="{DABAFE4A-3CB2-ABF4-820E-1EF34C7CD5B0}"/>
              </a:ext>
            </a:extLst>
          </p:cNvPr>
          <p:cNvSpPr/>
          <p:nvPr/>
        </p:nvSpPr>
        <p:spPr>
          <a:xfrm>
            <a:off x="363617" y="3021731"/>
            <a:ext cx="6101191" cy="32224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12280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1477B1D9-6D3E-8C3D-E797-9125E28CE661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2A47D499-B358-7178-829A-9775F658D851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AB9059A0-B191-5E22-34EA-18B6D8C53934}"/>
              </a:ext>
            </a:extLst>
          </p:cNvPr>
          <p:cNvSpPr/>
          <p:nvPr/>
        </p:nvSpPr>
        <p:spPr>
          <a:xfrm>
            <a:off x="9728462" y="122548"/>
            <a:ext cx="2301510" cy="942681"/>
          </a:xfrm>
          <a:prstGeom prst="rect">
            <a:avLst/>
          </a:prstGeom>
          <a:solidFill>
            <a:srgbClr val="2A65AF"/>
          </a:solidFill>
          <a:ln>
            <a:solidFill>
              <a:srgbClr val="2A65A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9" name="Segnaposto contenuto 17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30522EE0-0AD6-B07E-9BE2-F7074CEE43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4544" y="195681"/>
            <a:ext cx="1651602" cy="778125"/>
          </a:xfrm>
          <a:prstGeom prst="rect">
            <a:avLst/>
          </a:prstGeom>
        </p:spPr>
      </p:pic>
      <p:pic>
        <p:nvPicPr>
          <p:cNvPr id="2" name="Immagine 1" descr="Immagine che contiene linea, schizzo, diagramma, arte&#10;&#10;Descrizione generata automaticamente">
            <a:extLst>
              <a:ext uri="{FF2B5EF4-FFF2-40B4-BE49-F238E27FC236}">
                <a16:creationId xmlns:a16="http://schemas.microsoft.com/office/drawing/2014/main" id="{71B42438-17D9-E98E-B6E6-16C81B9611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2671" y="1155259"/>
            <a:ext cx="9073473" cy="5137367"/>
          </a:xfrm>
          <a:prstGeom prst="rect">
            <a:avLst/>
          </a:prstGeom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AAC185AE-3B8B-E0A0-BAF6-807D2A1C6316}"/>
              </a:ext>
            </a:extLst>
          </p:cNvPr>
          <p:cNvSpPr/>
          <p:nvPr/>
        </p:nvSpPr>
        <p:spPr>
          <a:xfrm>
            <a:off x="960120" y="5541264"/>
            <a:ext cx="758952" cy="6583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4172A62E-D476-12CC-0AD1-AA327A32F66B}"/>
              </a:ext>
            </a:extLst>
          </p:cNvPr>
          <p:cNvSpPr/>
          <p:nvPr/>
        </p:nvSpPr>
        <p:spPr>
          <a:xfrm>
            <a:off x="9417079" y="1155259"/>
            <a:ext cx="758952" cy="6583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A3FC98F0-AE0B-2342-4280-6DE26DCF05B6}"/>
              </a:ext>
            </a:extLst>
          </p:cNvPr>
          <p:cNvSpPr txBox="1"/>
          <p:nvPr/>
        </p:nvSpPr>
        <p:spPr>
          <a:xfrm>
            <a:off x="156629" y="1299777"/>
            <a:ext cx="347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Sistema di movimentazione attuale</a:t>
            </a:r>
          </a:p>
        </p:txBody>
      </p:sp>
    </p:spTree>
    <p:extLst>
      <p:ext uri="{BB962C8B-B14F-4D97-AF65-F5344CB8AC3E}">
        <p14:creationId xmlns:p14="http://schemas.microsoft.com/office/powerpoint/2010/main" val="88419218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1477B1D9-6D3E-8C3D-E797-9125E28CE661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2A47D499-B358-7178-829A-9775F658D851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AB9059A0-B191-5E22-34EA-18B6D8C53934}"/>
              </a:ext>
            </a:extLst>
          </p:cNvPr>
          <p:cNvSpPr/>
          <p:nvPr/>
        </p:nvSpPr>
        <p:spPr>
          <a:xfrm>
            <a:off x="9728462" y="122548"/>
            <a:ext cx="2301510" cy="942681"/>
          </a:xfrm>
          <a:prstGeom prst="rect">
            <a:avLst/>
          </a:prstGeom>
          <a:solidFill>
            <a:srgbClr val="2A65AF"/>
          </a:solidFill>
          <a:ln>
            <a:solidFill>
              <a:srgbClr val="2A65A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9" name="Segnaposto contenuto 17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30522EE0-0AD6-B07E-9BE2-F7074CEE43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4544" y="195681"/>
            <a:ext cx="1651602" cy="778125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C74534A8-CDEF-88C5-E118-2A1AAC4ABDBF}"/>
              </a:ext>
            </a:extLst>
          </p:cNvPr>
          <p:cNvSpPr txBox="1"/>
          <p:nvPr/>
        </p:nvSpPr>
        <p:spPr>
          <a:xfrm>
            <a:off x="173736" y="1289304"/>
            <a:ext cx="9760808" cy="4672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15000"/>
              </a:lnSpc>
            </a:pPr>
            <a:r>
              <a:rPr lang="it-IT" sz="2000" dirty="0">
                <a:latin typeface="Titillium" pitchFamily="2" charset="77"/>
              </a:rPr>
              <a:t>Completata.</a:t>
            </a:r>
          </a:p>
          <a:p>
            <a:pPr marL="342900" lvl="0" indent="-342900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it-IT" sz="2000" dirty="0">
                <a:latin typeface="Titillium" pitchFamily="2" charset="77"/>
              </a:rPr>
              <a:t>Verifica stato catene e riduttori;</a:t>
            </a:r>
          </a:p>
          <a:p>
            <a:pPr marL="800100" lvl="1" indent="-342900">
              <a:lnSpc>
                <a:spcPct val="115000"/>
              </a:lnSpc>
              <a:buFont typeface="Wingdings" panose="05000000000000000000" pitchFamily="2" charset="2"/>
              <a:buChar char="Ø"/>
            </a:pPr>
            <a:r>
              <a:rPr lang="it-IT" sz="2000" dirty="0">
                <a:latin typeface="Titillium" pitchFamily="2" charset="77"/>
              </a:rPr>
              <a:t>Di 25 centine, 2 (la n°2 e 4) hanno presentato un forte stato di ossidazione.</a:t>
            </a:r>
          </a:p>
          <a:p>
            <a:pPr marL="342900" indent="-342900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it-IT" sz="2000" dirty="0">
                <a:latin typeface="Titillium" pitchFamily="2" charset="77"/>
              </a:rPr>
              <a:t>Verifica del funzionamento dell’impianto elettrico da consolle ad antenna;</a:t>
            </a:r>
          </a:p>
          <a:p>
            <a:pPr marL="800100" lvl="1" indent="-342900">
              <a:lnSpc>
                <a:spcPct val="115000"/>
              </a:lnSpc>
              <a:buFont typeface="Wingdings" panose="05000000000000000000" pitchFamily="2" charset="2"/>
              <a:buChar char="Ø"/>
            </a:pPr>
            <a:r>
              <a:rPr lang="it-IT" sz="2000" dirty="0">
                <a:latin typeface="Titillium" pitchFamily="2" charset="77"/>
              </a:rPr>
              <a:t>E’ stato necessario modificare 1 salvamotore (centina 3)</a:t>
            </a:r>
          </a:p>
          <a:p>
            <a:pPr marL="342900" lvl="0" indent="-342900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it-IT" sz="2000" dirty="0">
                <a:latin typeface="Titillium" pitchFamily="2" charset="77"/>
              </a:rPr>
              <a:t>Controllo manuale sgancio freno;</a:t>
            </a:r>
          </a:p>
          <a:p>
            <a:pPr marL="800100" lvl="1" indent="-342900">
              <a:lnSpc>
                <a:spcPct val="115000"/>
              </a:lnSpc>
              <a:buFont typeface="Wingdings" panose="05000000000000000000" pitchFamily="2" charset="2"/>
              <a:buChar char="Ø"/>
            </a:pPr>
            <a:r>
              <a:rPr lang="it-IT" sz="2000" dirty="0">
                <a:latin typeface="Titillium" pitchFamily="2" charset="77"/>
              </a:rPr>
              <a:t>E’ stato necessario sostituire/pulire 3 freni (centina 7 e 14 e 18).</a:t>
            </a:r>
          </a:p>
          <a:p>
            <a:pPr marL="342900" lvl="0" indent="-342900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it-IT" sz="2000" dirty="0">
                <a:latin typeface="Titillium" pitchFamily="2" charset="77"/>
              </a:rPr>
              <a:t>Verifica assieme motore, freno, riduttore e alberi di sincronizzazione;</a:t>
            </a:r>
          </a:p>
          <a:p>
            <a:pPr marL="800100" lvl="1" indent="-342900">
              <a:lnSpc>
                <a:spcPct val="115000"/>
              </a:lnSpc>
              <a:buFont typeface="Wingdings" panose="05000000000000000000" pitchFamily="2" charset="2"/>
              <a:buChar char="Ø"/>
            </a:pPr>
            <a:r>
              <a:rPr lang="it-IT" sz="2000" dirty="0">
                <a:latin typeface="Titillium" pitchFamily="2" charset="77"/>
              </a:rPr>
              <a:t>Sgancio di tutti i salvamotori tranne la centina in esame;</a:t>
            </a:r>
          </a:p>
          <a:p>
            <a:pPr marL="800100" lvl="1" indent="-342900">
              <a:lnSpc>
                <a:spcPct val="115000"/>
              </a:lnSpc>
              <a:buFont typeface="Wingdings" panose="05000000000000000000" pitchFamily="2" charset="2"/>
              <a:buChar char="Ø"/>
            </a:pPr>
            <a:r>
              <a:rPr lang="it-IT" sz="2000" dirty="0" err="1">
                <a:latin typeface="Titillium" pitchFamily="2" charset="77"/>
              </a:rPr>
              <a:t>Start&amp;Stop</a:t>
            </a:r>
            <a:r>
              <a:rPr lang="it-IT" sz="2000" dirty="0">
                <a:latin typeface="Titillium" pitchFamily="2" charset="77"/>
              </a:rPr>
              <a:t> di circa 1 secondo;</a:t>
            </a:r>
          </a:p>
          <a:p>
            <a:pPr marL="800100" lvl="1" indent="-342900">
              <a:lnSpc>
                <a:spcPct val="115000"/>
              </a:lnSpc>
              <a:buFont typeface="Wingdings" panose="05000000000000000000" pitchFamily="2" charset="2"/>
              <a:buChar char="Ø"/>
            </a:pPr>
            <a:r>
              <a:rPr lang="it-IT" sz="2000" dirty="0">
                <a:latin typeface="Titillium" pitchFamily="2" charset="77"/>
              </a:rPr>
              <a:t>Ritorno manuale tramite giratubi e sgancio manuale del freno.</a:t>
            </a:r>
          </a:p>
          <a:p>
            <a:pPr marL="342900" lvl="0" indent="-342900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it-IT" sz="2000" dirty="0">
                <a:latin typeface="Titillium" pitchFamily="2" charset="77"/>
              </a:rPr>
              <a:t>Movimentazione di tutta l’antenna di 2 gradi in direzione Sud e ritorno </a:t>
            </a:r>
          </a:p>
          <a:p>
            <a:pPr marL="800100" lvl="1" indent="-342900">
              <a:lnSpc>
                <a:spcPct val="115000"/>
              </a:lnSpc>
              <a:buFont typeface="Wingdings" panose="05000000000000000000" pitchFamily="2" charset="2"/>
              <a:buChar char="Ø"/>
            </a:pPr>
            <a:r>
              <a:rPr lang="it-IT" sz="2000" dirty="0">
                <a:latin typeface="Titillium" pitchFamily="2" charset="77"/>
              </a:rPr>
              <a:t>Necessario un controllo visivo di eventuali disallineamenti delle centine.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E63F4610-8BC9-F0F8-E161-13C43474F0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7724" y="1289304"/>
            <a:ext cx="2172248" cy="4916500"/>
          </a:xfrm>
          <a:prstGeom prst="rect">
            <a:avLst/>
          </a:prstGeom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id="{F6D945B0-BBFA-6CE6-02A5-D280AB556D46}"/>
              </a:ext>
            </a:extLst>
          </p:cNvPr>
          <p:cNvSpPr/>
          <p:nvPr/>
        </p:nvSpPr>
        <p:spPr>
          <a:xfrm>
            <a:off x="9601200" y="1207008"/>
            <a:ext cx="2514600" cy="5120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DDEF73F5-FFA9-F260-98E5-CD0D38D088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2520" y="2059089"/>
            <a:ext cx="3285744" cy="4146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117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1477B1D9-6D3E-8C3D-E797-9125E28CE661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2A47D499-B358-7178-829A-9775F658D851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AB9059A0-B191-5E22-34EA-18B6D8C53934}"/>
              </a:ext>
            </a:extLst>
          </p:cNvPr>
          <p:cNvSpPr/>
          <p:nvPr/>
        </p:nvSpPr>
        <p:spPr>
          <a:xfrm>
            <a:off x="9728462" y="122548"/>
            <a:ext cx="2301510" cy="942681"/>
          </a:xfrm>
          <a:prstGeom prst="rect">
            <a:avLst/>
          </a:prstGeom>
          <a:solidFill>
            <a:srgbClr val="2A65AF"/>
          </a:solidFill>
          <a:ln>
            <a:solidFill>
              <a:srgbClr val="2A65A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9" name="Segnaposto contenuto 17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30522EE0-0AD6-B07E-9BE2-F7074CEE43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4544" y="195681"/>
            <a:ext cx="1651602" cy="778125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1EE67142-1DEF-4E57-1DA9-F6B1AE9043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4578" y="1254419"/>
            <a:ext cx="7490251" cy="4982772"/>
          </a:xfrm>
          <a:prstGeom prst="rect">
            <a:avLst/>
          </a:prstGeom>
        </p:spPr>
      </p:pic>
      <p:sp>
        <p:nvSpPr>
          <p:cNvPr id="7" name="Rettangolo 6">
            <a:extLst>
              <a:ext uri="{FF2B5EF4-FFF2-40B4-BE49-F238E27FC236}">
                <a16:creationId xmlns:a16="http://schemas.microsoft.com/office/drawing/2014/main" id="{23563862-D2DB-79BD-B20A-88C4562BC165}"/>
              </a:ext>
            </a:extLst>
          </p:cNvPr>
          <p:cNvSpPr/>
          <p:nvPr/>
        </p:nvSpPr>
        <p:spPr>
          <a:xfrm rot="528545">
            <a:off x="6940004" y="3642660"/>
            <a:ext cx="4678071" cy="53763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2ADE37B4-A6DC-0CB5-6F8C-5D81DA372A93}"/>
              </a:ext>
            </a:extLst>
          </p:cNvPr>
          <p:cNvSpPr txBox="1"/>
          <p:nvPr/>
        </p:nvSpPr>
        <p:spPr>
          <a:xfrm>
            <a:off x="307171" y="2368296"/>
            <a:ext cx="405079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Ramo E/W</a:t>
            </a:r>
          </a:p>
          <a:p>
            <a:endParaRPr lang="it-IT" dirty="0"/>
          </a:p>
          <a:p>
            <a:r>
              <a:rPr lang="it-IT" dirty="0"/>
              <a:t>Uno dei 2 bracci del Radiotelescopio «Croce del Nord» sito a Medicina.</a:t>
            </a:r>
          </a:p>
          <a:p>
            <a:endParaRPr lang="it-IT" dirty="0"/>
          </a:p>
          <a:p>
            <a:r>
              <a:rPr lang="it-IT" dirty="0"/>
              <a:t>Contrariamente dal braccio N/S composto da un array lineare di 64 antenne, è un’unica struttura cilindrico parabolica.</a:t>
            </a:r>
          </a:p>
        </p:txBody>
      </p:sp>
    </p:spTree>
    <p:extLst>
      <p:ext uri="{BB962C8B-B14F-4D97-AF65-F5344CB8AC3E}">
        <p14:creationId xmlns:p14="http://schemas.microsoft.com/office/powerpoint/2010/main" val="224900071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1477B1D9-6D3E-8C3D-E797-9125E28CE661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2A47D499-B358-7178-829A-9775F658D851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AB9059A0-B191-5E22-34EA-18B6D8C53934}"/>
              </a:ext>
            </a:extLst>
          </p:cNvPr>
          <p:cNvSpPr/>
          <p:nvPr/>
        </p:nvSpPr>
        <p:spPr>
          <a:xfrm>
            <a:off x="9728462" y="122548"/>
            <a:ext cx="2301510" cy="942681"/>
          </a:xfrm>
          <a:prstGeom prst="rect">
            <a:avLst/>
          </a:prstGeom>
          <a:solidFill>
            <a:srgbClr val="2A65AF"/>
          </a:solidFill>
          <a:ln>
            <a:solidFill>
              <a:srgbClr val="2A65A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9" name="Segnaposto contenuto 17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30522EE0-0AD6-B07E-9BE2-F7074CEE43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4544" y="195681"/>
            <a:ext cx="1651602" cy="778125"/>
          </a:xfrm>
          <a:prstGeom prst="rect">
            <a:avLst/>
          </a:prstGeom>
        </p:spPr>
      </p:pic>
      <p:pic>
        <p:nvPicPr>
          <p:cNvPr id="4" name="Immagine 3" descr="Immagine che contiene pilone, schizzo, disegno, torre&#10;&#10;Descrizione generata automaticamente">
            <a:extLst>
              <a:ext uri="{FF2B5EF4-FFF2-40B4-BE49-F238E27FC236}">
                <a16:creationId xmlns:a16="http://schemas.microsoft.com/office/drawing/2014/main" id="{75171BC7-7F52-2B83-E120-5D2060080D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6939" y="1147506"/>
            <a:ext cx="10985917" cy="5196597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B1B4C914-31FD-2AC7-2FC2-FF105956CD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6920" y="3906561"/>
            <a:ext cx="2383052" cy="2437542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D3961BBA-92F4-A4CE-2862-DC6BB271FE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" y="2017206"/>
            <a:ext cx="2916936" cy="2181105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40ACE18A-F002-9B9B-829E-4A2E83B1955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" y="4700016"/>
            <a:ext cx="2237992" cy="1586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253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1477B1D9-6D3E-8C3D-E797-9125E28CE661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2A47D499-B358-7178-829A-9775F658D851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AB9059A0-B191-5E22-34EA-18B6D8C53934}"/>
              </a:ext>
            </a:extLst>
          </p:cNvPr>
          <p:cNvSpPr/>
          <p:nvPr/>
        </p:nvSpPr>
        <p:spPr>
          <a:xfrm>
            <a:off x="9728462" y="122548"/>
            <a:ext cx="2301510" cy="942681"/>
          </a:xfrm>
          <a:prstGeom prst="rect">
            <a:avLst/>
          </a:prstGeom>
          <a:solidFill>
            <a:srgbClr val="2A65AF"/>
          </a:solidFill>
          <a:ln>
            <a:solidFill>
              <a:srgbClr val="2A65A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9" name="Segnaposto contenuto 17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30522EE0-0AD6-B07E-9BE2-F7074CEE43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4544" y="195681"/>
            <a:ext cx="1651602" cy="778125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C4C7AD51-9A07-E36E-FE91-27F89E989E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5636"/>
            <a:ext cx="10515600" cy="780114"/>
          </a:xfrm>
        </p:spPr>
        <p:txBody>
          <a:bodyPr/>
          <a:lstStyle/>
          <a:p>
            <a:r>
              <a:rPr lang="it-IT" dirty="0"/>
              <a:t>A che punto siamo?</a:t>
            </a:r>
          </a:p>
        </p:txBody>
      </p:sp>
      <p:sp>
        <p:nvSpPr>
          <p:cNvPr id="14" name="Segnaposto contenuto 13">
            <a:extLst>
              <a:ext uri="{FF2B5EF4-FFF2-40B4-BE49-F238E27FC236}">
                <a16:creationId xmlns:a16="http://schemas.microsoft.com/office/drawing/2014/main" id="{BD906C22-3CC8-D242-8E69-E8E2A346A479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363617" y="1802705"/>
            <a:ext cx="10515600" cy="32060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dirty="0"/>
              <a:t>Verifica mediante controlli non distruttivi sulle strutture in acciaio del radiotelescopio;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dirty="0"/>
              <a:t>Rilievo topografico per valutare eventuali disassamenti della struttura;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dirty="0"/>
              <a:t>Verifica delle componenti cinematiche del ramo E/W;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dirty="0"/>
              <a:t>Riparazione delle strutture metalliche e delle fondazioni in calcestruzzo;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dirty="0"/>
              <a:t>Completa verniciatura delle strutture metalliche;</a:t>
            </a:r>
          </a:p>
          <a:p>
            <a:pPr marL="342900" indent="-342900"/>
            <a:r>
              <a:rPr lang="it-IT" sz="2000" dirty="0"/>
              <a:t>Ripristino dei cinematismi dell’antenna;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dirty="0"/>
              <a:t>Installazione della nuova linea focale e del nuovo sistema ricevente.</a:t>
            </a:r>
          </a:p>
        </p:txBody>
      </p:sp>
      <p:sp>
        <p:nvSpPr>
          <p:cNvPr id="15" name="Rettangolo 14">
            <a:extLst>
              <a:ext uri="{FF2B5EF4-FFF2-40B4-BE49-F238E27FC236}">
                <a16:creationId xmlns:a16="http://schemas.microsoft.com/office/drawing/2014/main" id="{DABAFE4A-3CB2-ABF4-820E-1EF34C7CD5B0}"/>
              </a:ext>
            </a:extLst>
          </p:cNvPr>
          <p:cNvSpPr/>
          <p:nvPr/>
        </p:nvSpPr>
        <p:spPr>
          <a:xfrm>
            <a:off x="363617" y="3401106"/>
            <a:ext cx="7939135" cy="78011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51058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1477B1D9-6D3E-8C3D-E797-9125E28CE661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2A47D499-B358-7178-829A-9775F658D851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AB9059A0-B191-5E22-34EA-18B6D8C53934}"/>
              </a:ext>
            </a:extLst>
          </p:cNvPr>
          <p:cNvSpPr/>
          <p:nvPr/>
        </p:nvSpPr>
        <p:spPr>
          <a:xfrm>
            <a:off x="9728462" y="122548"/>
            <a:ext cx="2301510" cy="942681"/>
          </a:xfrm>
          <a:prstGeom prst="rect">
            <a:avLst/>
          </a:prstGeom>
          <a:solidFill>
            <a:srgbClr val="2A65AF"/>
          </a:solidFill>
          <a:ln>
            <a:solidFill>
              <a:srgbClr val="2A65A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9" name="Segnaposto contenuto 17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30522EE0-0AD6-B07E-9BE2-F7074CEE43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4544" y="195681"/>
            <a:ext cx="1651602" cy="778125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0228872F-3470-A975-83A9-8F9579F29E07}"/>
              </a:ext>
            </a:extLst>
          </p:cNvPr>
          <p:cNvSpPr txBox="1"/>
          <p:nvPr/>
        </p:nvSpPr>
        <p:spPr>
          <a:xfrm>
            <a:off x="1069848" y="1369814"/>
            <a:ext cx="2356286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it-IT" dirty="0"/>
              <a:t>Controlli non distruttivi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3CF7528F-7275-FDD7-DE5F-DB810C9D50A8}"/>
              </a:ext>
            </a:extLst>
          </p:cNvPr>
          <p:cNvSpPr txBox="1"/>
          <p:nvPr/>
        </p:nvSpPr>
        <p:spPr>
          <a:xfrm>
            <a:off x="4848578" y="1366028"/>
            <a:ext cx="2073516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it-IT" dirty="0"/>
              <a:t>Verifica cinematismi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DCDAC976-A30B-567F-B432-8C4AF95B7F58}"/>
              </a:ext>
            </a:extLst>
          </p:cNvPr>
          <p:cNvSpPr txBox="1"/>
          <p:nvPr/>
        </p:nvSpPr>
        <p:spPr>
          <a:xfrm>
            <a:off x="8417691" y="1382530"/>
            <a:ext cx="2309671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it-IT" dirty="0"/>
              <a:t>Verifiche topografiche</a:t>
            </a:r>
          </a:p>
        </p:txBody>
      </p:sp>
      <p:sp>
        <p:nvSpPr>
          <p:cNvPr id="6" name="Freccia in giù 5">
            <a:extLst>
              <a:ext uri="{FF2B5EF4-FFF2-40B4-BE49-F238E27FC236}">
                <a16:creationId xmlns:a16="http://schemas.microsoft.com/office/drawing/2014/main" id="{0874016C-EE06-9021-6644-EA74E75DA2A9}"/>
              </a:ext>
            </a:extLst>
          </p:cNvPr>
          <p:cNvSpPr/>
          <p:nvPr/>
        </p:nvSpPr>
        <p:spPr>
          <a:xfrm>
            <a:off x="5632704" y="2075688"/>
            <a:ext cx="557784" cy="1353312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Freccia in giù 6">
            <a:extLst>
              <a:ext uri="{FF2B5EF4-FFF2-40B4-BE49-F238E27FC236}">
                <a16:creationId xmlns:a16="http://schemas.microsoft.com/office/drawing/2014/main" id="{FF4EF8C6-3558-464F-CF34-03FB178E019C}"/>
              </a:ext>
            </a:extLst>
          </p:cNvPr>
          <p:cNvSpPr/>
          <p:nvPr/>
        </p:nvSpPr>
        <p:spPr>
          <a:xfrm>
            <a:off x="1969099" y="2075688"/>
            <a:ext cx="557784" cy="1353312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Freccia in giù 7">
            <a:extLst>
              <a:ext uri="{FF2B5EF4-FFF2-40B4-BE49-F238E27FC236}">
                <a16:creationId xmlns:a16="http://schemas.microsoft.com/office/drawing/2014/main" id="{8E9B65C5-BA0B-C72D-C560-61468D8AD4EF}"/>
              </a:ext>
            </a:extLst>
          </p:cNvPr>
          <p:cNvSpPr/>
          <p:nvPr/>
        </p:nvSpPr>
        <p:spPr>
          <a:xfrm>
            <a:off x="9296309" y="2084832"/>
            <a:ext cx="557784" cy="1353312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8BD0B3BA-D59E-41E0-8DBF-A930DA9BFFEF}"/>
              </a:ext>
            </a:extLst>
          </p:cNvPr>
          <p:cNvSpPr txBox="1"/>
          <p:nvPr/>
        </p:nvSpPr>
        <p:spPr>
          <a:xfrm>
            <a:off x="966216" y="3652766"/>
            <a:ext cx="10061448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dirty="0"/>
              <a:t>Produzione della documentazione e necessaria per la manutenzione straordinaria del Ramo E/W della Croce del Nord finalizzata alla riabilitazione della antenna.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CE23D1A3-AA30-956D-1FF8-DCE4C1F4F668}"/>
              </a:ext>
            </a:extLst>
          </p:cNvPr>
          <p:cNvSpPr txBox="1"/>
          <p:nvPr/>
        </p:nvSpPr>
        <p:spPr>
          <a:xfrm>
            <a:off x="661980" y="5380763"/>
            <a:ext cx="108680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La documentazione progettuale è stata prodotta e consegnata, è in corso la fase di validazione da parte di IRA-INAF</a:t>
            </a:r>
          </a:p>
        </p:txBody>
      </p:sp>
    </p:spTree>
    <p:extLst>
      <p:ext uri="{BB962C8B-B14F-4D97-AF65-F5344CB8AC3E}">
        <p14:creationId xmlns:p14="http://schemas.microsoft.com/office/powerpoint/2010/main" val="3152757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1" grpId="0" animBg="1"/>
      <p:bldP spid="1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1477B1D9-6D3E-8C3D-E797-9125E28CE661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2A47D499-B358-7178-829A-9775F658D851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AB9059A0-B191-5E22-34EA-18B6D8C53934}"/>
              </a:ext>
            </a:extLst>
          </p:cNvPr>
          <p:cNvSpPr/>
          <p:nvPr/>
        </p:nvSpPr>
        <p:spPr>
          <a:xfrm>
            <a:off x="9728462" y="122548"/>
            <a:ext cx="2301510" cy="942681"/>
          </a:xfrm>
          <a:prstGeom prst="rect">
            <a:avLst/>
          </a:prstGeom>
          <a:solidFill>
            <a:srgbClr val="2A65AF"/>
          </a:solidFill>
          <a:ln>
            <a:solidFill>
              <a:srgbClr val="2A65A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9" name="Segnaposto contenuto 17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30522EE0-0AD6-B07E-9BE2-F7074CEE43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4544" y="195681"/>
            <a:ext cx="1651602" cy="778125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EFCA72E6-A6C2-58A3-B650-4EE07BA7C90E}"/>
              </a:ext>
            </a:extLst>
          </p:cNvPr>
          <p:cNvSpPr txBox="1"/>
          <p:nvPr/>
        </p:nvSpPr>
        <p:spPr>
          <a:xfrm>
            <a:off x="274320" y="1435608"/>
            <a:ext cx="674934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FASE 1 – Periodo attività stimato gennaio-marzo 2025</a:t>
            </a:r>
          </a:p>
          <a:p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Riparazione carpenteria meccanica (criticità rilevate durante i CND);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32D045E5-084F-5547-1A95-53DD743BBD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116" y="2321417"/>
            <a:ext cx="4611854" cy="4509151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2B720024-0BBF-50AF-40D9-6A1B6C046D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3668" y="30411"/>
            <a:ext cx="5006304" cy="6797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404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magine 14" descr="Immagine che contiene schizzo, antenna&#10;&#10;Descrizione generata automaticamente">
            <a:extLst>
              <a:ext uri="{FF2B5EF4-FFF2-40B4-BE49-F238E27FC236}">
                <a16:creationId xmlns:a16="http://schemas.microsoft.com/office/drawing/2014/main" id="{D69C5723-E026-D3C3-A8C5-200C828F340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8603" y="1380744"/>
            <a:ext cx="10834589" cy="5522976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1477B1D9-6D3E-8C3D-E797-9125E28CE661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2A47D499-B358-7178-829A-9775F658D851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AB9059A0-B191-5E22-34EA-18B6D8C53934}"/>
              </a:ext>
            </a:extLst>
          </p:cNvPr>
          <p:cNvSpPr/>
          <p:nvPr/>
        </p:nvSpPr>
        <p:spPr>
          <a:xfrm>
            <a:off x="9728462" y="122548"/>
            <a:ext cx="2301510" cy="942681"/>
          </a:xfrm>
          <a:prstGeom prst="rect">
            <a:avLst/>
          </a:prstGeom>
          <a:solidFill>
            <a:srgbClr val="2A65AF"/>
          </a:solidFill>
          <a:ln>
            <a:solidFill>
              <a:srgbClr val="2A65A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9" name="Segnaposto contenuto 17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30522EE0-0AD6-B07E-9BE2-F7074CEE43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4544" y="195681"/>
            <a:ext cx="1651602" cy="778125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EFCA72E6-A6C2-58A3-B650-4EE07BA7C90E}"/>
              </a:ext>
            </a:extLst>
          </p:cNvPr>
          <p:cNvSpPr txBox="1"/>
          <p:nvPr/>
        </p:nvSpPr>
        <p:spPr>
          <a:xfrm>
            <a:off x="274320" y="1435608"/>
            <a:ext cx="681186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FASE 1 – Periodo attività stimato gennaio-marzo 2025</a:t>
            </a:r>
          </a:p>
          <a:p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Riparazione carpenteria meccanica (criticità rilevate durante i CND);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Verniciatura delle estremità nord delle centine;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Breve verifica sistema di movimentazione.</a:t>
            </a:r>
          </a:p>
        </p:txBody>
      </p:sp>
      <p:sp>
        <p:nvSpPr>
          <p:cNvPr id="19" name="Triangolo isoscele 18">
            <a:extLst>
              <a:ext uri="{FF2B5EF4-FFF2-40B4-BE49-F238E27FC236}">
                <a16:creationId xmlns:a16="http://schemas.microsoft.com/office/drawing/2014/main" id="{74E76CF4-0AC4-8F0D-520B-C351C67503A7}"/>
              </a:ext>
            </a:extLst>
          </p:cNvPr>
          <p:cNvSpPr/>
          <p:nvPr/>
        </p:nvSpPr>
        <p:spPr>
          <a:xfrm rot="4424554">
            <a:off x="5973897" y="-2149733"/>
            <a:ext cx="494905" cy="9883291"/>
          </a:xfrm>
          <a:prstGeom prst="triangle">
            <a:avLst>
              <a:gd name="adj" fmla="val 48817"/>
            </a:avLst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06095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1477B1D9-6D3E-8C3D-E797-9125E28CE661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2A47D499-B358-7178-829A-9775F658D851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AB9059A0-B191-5E22-34EA-18B6D8C53934}"/>
              </a:ext>
            </a:extLst>
          </p:cNvPr>
          <p:cNvSpPr/>
          <p:nvPr/>
        </p:nvSpPr>
        <p:spPr>
          <a:xfrm>
            <a:off x="9728462" y="122548"/>
            <a:ext cx="2301510" cy="942681"/>
          </a:xfrm>
          <a:prstGeom prst="rect">
            <a:avLst/>
          </a:prstGeom>
          <a:solidFill>
            <a:srgbClr val="2A65AF"/>
          </a:solidFill>
          <a:ln>
            <a:solidFill>
              <a:srgbClr val="2A65A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9" name="Segnaposto contenuto 17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30522EE0-0AD6-B07E-9BE2-F7074CEE43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4544" y="195681"/>
            <a:ext cx="1651602" cy="778125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EFCA72E6-A6C2-58A3-B650-4EE07BA7C90E}"/>
              </a:ext>
            </a:extLst>
          </p:cNvPr>
          <p:cNvSpPr txBox="1"/>
          <p:nvPr/>
        </p:nvSpPr>
        <p:spPr>
          <a:xfrm>
            <a:off x="274320" y="1435608"/>
            <a:ext cx="648363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FASE 2 – Periodo attività stimato fine marzo 2025</a:t>
            </a:r>
          </a:p>
          <a:p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Completa rotazione dell’antenna verso Sud e messa in sicurezza;</a:t>
            </a:r>
          </a:p>
        </p:txBody>
      </p:sp>
      <p:pic>
        <p:nvPicPr>
          <p:cNvPr id="5" name="Immagine 4" descr="Immagine che contiene arte, schizzo, stella, bianco e nero&#10;&#10;Descrizione generata automaticamente">
            <a:extLst>
              <a:ext uri="{FF2B5EF4-FFF2-40B4-BE49-F238E27FC236}">
                <a16:creationId xmlns:a16="http://schemas.microsoft.com/office/drawing/2014/main" id="{8DD4BDF4-B4BF-7D29-2BAA-253F0D6D10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18" r="17110"/>
          <a:stretch/>
        </p:blipFill>
        <p:spPr>
          <a:xfrm>
            <a:off x="6254495" y="1275324"/>
            <a:ext cx="5937505" cy="5250000"/>
          </a:xfrm>
          <a:prstGeom prst="rect">
            <a:avLst/>
          </a:prstGeom>
        </p:spPr>
      </p:pic>
      <p:pic>
        <p:nvPicPr>
          <p:cNvPr id="8" name="Immagine 7" descr="Immagine che contiene schizzo, bianco e nero, arte, notte&#10;&#10;Descrizione generata automaticamente">
            <a:extLst>
              <a:ext uri="{FF2B5EF4-FFF2-40B4-BE49-F238E27FC236}">
                <a16:creationId xmlns:a16="http://schemas.microsoft.com/office/drawing/2014/main" id="{8E649F61-A882-E71D-AB63-D309DC4C9F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39" r="17110"/>
          <a:stretch/>
        </p:blipFill>
        <p:spPr>
          <a:xfrm>
            <a:off x="6373368" y="1275324"/>
            <a:ext cx="5818632" cy="5250000"/>
          </a:xfrm>
          <a:prstGeom prst="rect">
            <a:avLst/>
          </a:prstGeom>
        </p:spPr>
      </p:pic>
      <p:grpSp>
        <p:nvGrpSpPr>
          <p:cNvPr id="16" name="Gruppo 15">
            <a:extLst>
              <a:ext uri="{FF2B5EF4-FFF2-40B4-BE49-F238E27FC236}">
                <a16:creationId xmlns:a16="http://schemas.microsoft.com/office/drawing/2014/main" id="{D68DBC5A-834F-BBFF-B0BC-E9D51F6BAED3}"/>
              </a:ext>
            </a:extLst>
          </p:cNvPr>
          <p:cNvGrpSpPr/>
          <p:nvPr/>
        </p:nvGrpSpPr>
        <p:grpSpPr>
          <a:xfrm>
            <a:off x="274320" y="2715768"/>
            <a:ext cx="3891506" cy="3287094"/>
            <a:chOff x="274320" y="2715768"/>
            <a:chExt cx="3891506" cy="3287094"/>
          </a:xfrm>
        </p:grpSpPr>
        <p:pic>
          <p:nvPicPr>
            <p:cNvPr id="14" name="Immagine 13">
              <a:extLst>
                <a:ext uri="{FF2B5EF4-FFF2-40B4-BE49-F238E27FC236}">
                  <a16:creationId xmlns:a16="http://schemas.microsoft.com/office/drawing/2014/main" id="{4706B4BA-5E8D-207D-18F9-276B033B41C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4320" y="2715768"/>
              <a:ext cx="3891506" cy="2862662"/>
            </a:xfrm>
            <a:prstGeom prst="rect">
              <a:avLst/>
            </a:prstGeom>
          </p:spPr>
        </p:pic>
        <p:sp>
          <p:nvSpPr>
            <p:cNvPr id="15" name="Rettangolo con un angolo ritagliato 14">
              <a:extLst>
                <a:ext uri="{FF2B5EF4-FFF2-40B4-BE49-F238E27FC236}">
                  <a16:creationId xmlns:a16="http://schemas.microsoft.com/office/drawing/2014/main" id="{EA23144C-BF5A-79F3-3816-E7C1C9EB985C}"/>
                </a:ext>
              </a:extLst>
            </p:cNvPr>
            <p:cNvSpPr/>
            <p:nvPr/>
          </p:nvSpPr>
          <p:spPr>
            <a:xfrm rot="20860903">
              <a:off x="376806" y="4924460"/>
              <a:ext cx="1512465" cy="1078402"/>
            </a:xfrm>
            <a:prstGeom prst="snip1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20" name="Gruppo 19">
            <a:extLst>
              <a:ext uri="{FF2B5EF4-FFF2-40B4-BE49-F238E27FC236}">
                <a16:creationId xmlns:a16="http://schemas.microsoft.com/office/drawing/2014/main" id="{A142E222-B0AB-B750-970E-93B6C4028D97}"/>
              </a:ext>
            </a:extLst>
          </p:cNvPr>
          <p:cNvGrpSpPr/>
          <p:nvPr/>
        </p:nvGrpSpPr>
        <p:grpSpPr>
          <a:xfrm>
            <a:off x="4637212" y="3120500"/>
            <a:ext cx="3796214" cy="2457930"/>
            <a:chOff x="4497394" y="3028243"/>
            <a:chExt cx="3796214" cy="2457930"/>
          </a:xfrm>
        </p:grpSpPr>
        <p:pic>
          <p:nvPicPr>
            <p:cNvPr id="18" name="Immagine 17">
              <a:extLst>
                <a:ext uri="{FF2B5EF4-FFF2-40B4-BE49-F238E27FC236}">
                  <a16:creationId xmlns:a16="http://schemas.microsoft.com/office/drawing/2014/main" id="{8A58F20A-7858-3E93-FF84-3A55D8C351C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97394" y="3028243"/>
              <a:ext cx="3787070" cy="2457930"/>
            </a:xfrm>
            <a:prstGeom prst="rect">
              <a:avLst/>
            </a:prstGeom>
          </p:spPr>
        </p:pic>
        <p:sp>
          <p:nvSpPr>
            <p:cNvPr id="19" name="Rettangolo 18">
              <a:extLst>
                <a:ext uri="{FF2B5EF4-FFF2-40B4-BE49-F238E27FC236}">
                  <a16:creationId xmlns:a16="http://schemas.microsoft.com/office/drawing/2014/main" id="{A0D514E1-3989-A490-22DE-EAB4AD51CA4E}"/>
                </a:ext>
              </a:extLst>
            </p:cNvPr>
            <p:cNvSpPr/>
            <p:nvPr/>
          </p:nvSpPr>
          <p:spPr>
            <a:xfrm>
              <a:off x="6373368" y="5178396"/>
              <a:ext cx="1920240" cy="3077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99196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1477B1D9-6D3E-8C3D-E797-9125E28CE661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2A47D499-B358-7178-829A-9775F658D851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AB9059A0-B191-5E22-34EA-18B6D8C53934}"/>
              </a:ext>
            </a:extLst>
          </p:cNvPr>
          <p:cNvSpPr/>
          <p:nvPr/>
        </p:nvSpPr>
        <p:spPr>
          <a:xfrm>
            <a:off x="9728462" y="122548"/>
            <a:ext cx="2301510" cy="942681"/>
          </a:xfrm>
          <a:prstGeom prst="rect">
            <a:avLst/>
          </a:prstGeom>
          <a:solidFill>
            <a:srgbClr val="2A65AF"/>
          </a:solidFill>
          <a:ln>
            <a:solidFill>
              <a:srgbClr val="2A65A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9" name="Segnaposto contenuto 17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30522EE0-0AD6-B07E-9BE2-F7074CEE43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4544" y="195681"/>
            <a:ext cx="1651602" cy="778125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EFCA72E6-A6C2-58A3-B650-4EE07BA7C90E}"/>
              </a:ext>
            </a:extLst>
          </p:cNvPr>
          <p:cNvSpPr txBox="1"/>
          <p:nvPr/>
        </p:nvSpPr>
        <p:spPr>
          <a:xfrm>
            <a:off x="274320" y="1435608"/>
            <a:ext cx="548554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FASE 3 – Periodo attività stimato aprile – ottobre 2025</a:t>
            </a:r>
          </a:p>
          <a:p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Rimozione e smaltimento delle componenti obsolete;</a:t>
            </a:r>
          </a:p>
        </p:txBody>
      </p:sp>
      <p:pic>
        <p:nvPicPr>
          <p:cNvPr id="6" name="Immagine 5" descr="Immagine che contiene schizzo, disegno, pilone, Alimentazione elettrica&#10;&#10;Descrizione generata automaticamente">
            <a:extLst>
              <a:ext uri="{FF2B5EF4-FFF2-40B4-BE49-F238E27FC236}">
                <a16:creationId xmlns:a16="http://schemas.microsoft.com/office/drawing/2014/main" id="{DB7C4FE7-849B-74E7-0A7D-B8B25B072E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973" y="-18662"/>
            <a:ext cx="12192411" cy="6421673"/>
          </a:xfrm>
          <a:prstGeom prst="rect">
            <a:avLst/>
          </a:prstGeom>
        </p:spPr>
      </p:pic>
      <p:sp>
        <p:nvSpPr>
          <p:cNvPr id="8" name="Ovale 7">
            <a:extLst>
              <a:ext uri="{FF2B5EF4-FFF2-40B4-BE49-F238E27FC236}">
                <a16:creationId xmlns:a16="http://schemas.microsoft.com/office/drawing/2014/main" id="{B27E969A-42B6-7634-6A80-BC7D457475EA}"/>
              </a:ext>
            </a:extLst>
          </p:cNvPr>
          <p:cNvSpPr/>
          <p:nvPr/>
        </p:nvSpPr>
        <p:spPr>
          <a:xfrm rot="5221447">
            <a:off x="4911886" y="3659162"/>
            <a:ext cx="3714466" cy="74468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9B56EC1E-B9D6-4743-C396-015D1C362F64}"/>
              </a:ext>
            </a:extLst>
          </p:cNvPr>
          <p:cNvSpPr txBox="1"/>
          <p:nvPr/>
        </p:nvSpPr>
        <p:spPr>
          <a:xfrm>
            <a:off x="194800" y="5256586"/>
            <a:ext cx="375365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FFC000"/>
                </a:solidFill>
              </a:rPr>
              <a:t>Alberi di comando</a:t>
            </a:r>
          </a:p>
          <a:p>
            <a:r>
              <a:rPr lang="it-IT" dirty="0">
                <a:solidFill>
                  <a:srgbClr val="00B0F0"/>
                </a:solidFill>
              </a:rPr>
              <a:t>Mensole reggi albero di comando</a:t>
            </a:r>
          </a:p>
          <a:p>
            <a:r>
              <a:rPr lang="it-IT" dirty="0">
                <a:solidFill>
                  <a:srgbClr val="FF0000"/>
                </a:solidFill>
              </a:rPr>
              <a:t>Sostegni intermedi albero di comando</a:t>
            </a:r>
          </a:p>
        </p:txBody>
      </p:sp>
      <p:sp>
        <p:nvSpPr>
          <p:cNvPr id="15" name="Ovale 14">
            <a:extLst>
              <a:ext uri="{FF2B5EF4-FFF2-40B4-BE49-F238E27FC236}">
                <a16:creationId xmlns:a16="http://schemas.microsoft.com/office/drawing/2014/main" id="{78BBDDFA-353F-748C-8263-FCC81351E5AF}"/>
              </a:ext>
            </a:extLst>
          </p:cNvPr>
          <p:cNvSpPr/>
          <p:nvPr/>
        </p:nvSpPr>
        <p:spPr>
          <a:xfrm rot="5221447">
            <a:off x="-888869" y="2168404"/>
            <a:ext cx="3714466" cy="74468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7" name="Connettore diritto 16">
            <a:extLst>
              <a:ext uri="{FF2B5EF4-FFF2-40B4-BE49-F238E27FC236}">
                <a16:creationId xmlns:a16="http://schemas.microsoft.com/office/drawing/2014/main" id="{B4F6D9E9-EC85-7A8B-98D7-BB60816B6C86}"/>
              </a:ext>
            </a:extLst>
          </p:cNvPr>
          <p:cNvCxnSpPr>
            <a:cxnSpLocks/>
          </p:cNvCxnSpPr>
          <p:nvPr/>
        </p:nvCxnSpPr>
        <p:spPr>
          <a:xfrm>
            <a:off x="35370" y="621792"/>
            <a:ext cx="12156630" cy="3172968"/>
          </a:xfrm>
          <a:prstGeom prst="line">
            <a:avLst/>
          </a:prstGeom>
          <a:ln w="38100">
            <a:solidFill>
              <a:srgbClr val="FFFF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ale 18">
            <a:extLst>
              <a:ext uri="{FF2B5EF4-FFF2-40B4-BE49-F238E27FC236}">
                <a16:creationId xmlns:a16="http://schemas.microsoft.com/office/drawing/2014/main" id="{BD2E15BE-EFA5-AC78-E1B0-39AD24A53D76}"/>
              </a:ext>
            </a:extLst>
          </p:cNvPr>
          <p:cNvSpPr/>
          <p:nvPr/>
        </p:nvSpPr>
        <p:spPr>
          <a:xfrm rot="722026">
            <a:off x="2093018" y="869875"/>
            <a:ext cx="1605054" cy="942681"/>
          </a:xfrm>
          <a:prstGeom prst="ellipse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" name="Ovale 19">
            <a:extLst>
              <a:ext uri="{FF2B5EF4-FFF2-40B4-BE49-F238E27FC236}">
                <a16:creationId xmlns:a16="http://schemas.microsoft.com/office/drawing/2014/main" id="{BA6BD5DC-8641-5910-E531-491F2FC8F48D}"/>
              </a:ext>
            </a:extLst>
          </p:cNvPr>
          <p:cNvSpPr/>
          <p:nvPr/>
        </p:nvSpPr>
        <p:spPr>
          <a:xfrm rot="722026">
            <a:off x="4029090" y="1333171"/>
            <a:ext cx="1605054" cy="942681"/>
          </a:xfrm>
          <a:prstGeom prst="ellipse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1" name="Ovale 20">
            <a:extLst>
              <a:ext uri="{FF2B5EF4-FFF2-40B4-BE49-F238E27FC236}">
                <a16:creationId xmlns:a16="http://schemas.microsoft.com/office/drawing/2014/main" id="{B3625FDB-BE7D-3873-8D67-DCDC9AB9F768}"/>
              </a:ext>
            </a:extLst>
          </p:cNvPr>
          <p:cNvSpPr/>
          <p:nvPr/>
        </p:nvSpPr>
        <p:spPr>
          <a:xfrm rot="722026">
            <a:off x="7981340" y="2358557"/>
            <a:ext cx="1605054" cy="942681"/>
          </a:xfrm>
          <a:prstGeom prst="ellipse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2" name="Ovale 21">
            <a:extLst>
              <a:ext uri="{FF2B5EF4-FFF2-40B4-BE49-F238E27FC236}">
                <a16:creationId xmlns:a16="http://schemas.microsoft.com/office/drawing/2014/main" id="{EE40A4C2-3A35-0D11-6277-0650CB35A300}"/>
              </a:ext>
            </a:extLst>
          </p:cNvPr>
          <p:cNvSpPr/>
          <p:nvPr/>
        </p:nvSpPr>
        <p:spPr>
          <a:xfrm rot="722026">
            <a:off x="9809096" y="2798519"/>
            <a:ext cx="1605054" cy="942681"/>
          </a:xfrm>
          <a:prstGeom prst="ellipse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94013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5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1477B1D9-6D3E-8C3D-E797-9125E28CE661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2A47D499-B358-7178-829A-9775F658D851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AB9059A0-B191-5E22-34EA-18B6D8C53934}"/>
              </a:ext>
            </a:extLst>
          </p:cNvPr>
          <p:cNvSpPr/>
          <p:nvPr/>
        </p:nvSpPr>
        <p:spPr>
          <a:xfrm>
            <a:off x="9728462" y="122548"/>
            <a:ext cx="2301510" cy="942681"/>
          </a:xfrm>
          <a:prstGeom prst="rect">
            <a:avLst/>
          </a:prstGeom>
          <a:solidFill>
            <a:srgbClr val="2A65AF"/>
          </a:solidFill>
          <a:ln>
            <a:solidFill>
              <a:srgbClr val="2A65A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9" name="Segnaposto contenuto 17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30522EE0-0AD6-B07E-9BE2-F7074CEE43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4544" y="195681"/>
            <a:ext cx="1651602" cy="778125"/>
          </a:xfrm>
          <a:prstGeom prst="rect">
            <a:avLst/>
          </a:prstGeom>
        </p:spPr>
      </p:pic>
      <p:pic>
        <p:nvPicPr>
          <p:cNvPr id="4" name="Immagine 3" descr="Immagine che contiene cielo, trasporto, aria aperta, schizzo&#10;&#10;Descrizione generata automaticamente">
            <a:extLst>
              <a:ext uri="{FF2B5EF4-FFF2-40B4-BE49-F238E27FC236}">
                <a16:creationId xmlns:a16="http://schemas.microsoft.com/office/drawing/2014/main" id="{4DD8DE1D-EEF4-925B-C6D2-30E88E41D9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605825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88276C9E-8333-7C3E-DA8D-F26C888FB23C}"/>
              </a:ext>
            </a:extLst>
          </p:cNvPr>
          <p:cNvSpPr txBox="1"/>
          <p:nvPr/>
        </p:nvSpPr>
        <p:spPr>
          <a:xfrm>
            <a:off x="5352016" y="122548"/>
            <a:ext cx="49713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00B0F0"/>
                </a:solidFill>
              </a:rPr>
              <a:t>Corner (fili inclusi)</a:t>
            </a:r>
          </a:p>
          <a:p>
            <a:r>
              <a:rPr lang="it-IT" dirty="0">
                <a:solidFill>
                  <a:srgbClr val="C010B3"/>
                </a:solidFill>
              </a:rPr>
              <a:t>Linee focali (tappetino di </a:t>
            </a:r>
            <a:r>
              <a:rPr lang="it-IT" dirty="0" err="1">
                <a:solidFill>
                  <a:srgbClr val="C010B3"/>
                </a:solidFill>
              </a:rPr>
              <a:t>simmetrizzazione</a:t>
            </a:r>
            <a:r>
              <a:rPr lang="it-IT" dirty="0">
                <a:solidFill>
                  <a:srgbClr val="C010B3"/>
                </a:solidFill>
              </a:rPr>
              <a:t> incluso)</a:t>
            </a:r>
          </a:p>
        </p:txBody>
      </p:sp>
      <p:sp>
        <p:nvSpPr>
          <p:cNvPr id="6" name="Ovale 5">
            <a:extLst>
              <a:ext uri="{FF2B5EF4-FFF2-40B4-BE49-F238E27FC236}">
                <a16:creationId xmlns:a16="http://schemas.microsoft.com/office/drawing/2014/main" id="{6DF00D7A-4787-FD72-FAF4-F9DE2684DC9B}"/>
              </a:ext>
            </a:extLst>
          </p:cNvPr>
          <p:cNvSpPr/>
          <p:nvPr/>
        </p:nvSpPr>
        <p:spPr>
          <a:xfrm rot="2651269">
            <a:off x="5682542" y="2456919"/>
            <a:ext cx="4808004" cy="1877702"/>
          </a:xfrm>
          <a:prstGeom prst="ellipse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Ovale 7">
            <a:extLst>
              <a:ext uri="{FF2B5EF4-FFF2-40B4-BE49-F238E27FC236}">
                <a16:creationId xmlns:a16="http://schemas.microsoft.com/office/drawing/2014/main" id="{27D6F545-EBAD-D568-1975-60E741E823D6}"/>
              </a:ext>
            </a:extLst>
          </p:cNvPr>
          <p:cNvSpPr/>
          <p:nvPr/>
        </p:nvSpPr>
        <p:spPr>
          <a:xfrm rot="2651269">
            <a:off x="-535381" y="898817"/>
            <a:ext cx="4808004" cy="1877702"/>
          </a:xfrm>
          <a:prstGeom prst="ellipse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Ovale 10">
            <a:extLst>
              <a:ext uri="{FF2B5EF4-FFF2-40B4-BE49-F238E27FC236}">
                <a16:creationId xmlns:a16="http://schemas.microsoft.com/office/drawing/2014/main" id="{5853B677-1557-FD03-B086-7F096567E419}"/>
              </a:ext>
            </a:extLst>
          </p:cNvPr>
          <p:cNvSpPr/>
          <p:nvPr/>
        </p:nvSpPr>
        <p:spPr>
          <a:xfrm rot="1381899">
            <a:off x="4308744" y="4298078"/>
            <a:ext cx="4808004" cy="1877702"/>
          </a:xfrm>
          <a:prstGeom prst="ellipse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4864421C-9868-88F2-0EAA-BFADF3A889D3}"/>
              </a:ext>
            </a:extLst>
          </p:cNvPr>
          <p:cNvSpPr/>
          <p:nvPr/>
        </p:nvSpPr>
        <p:spPr>
          <a:xfrm rot="832573">
            <a:off x="2887584" y="4587764"/>
            <a:ext cx="9212746" cy="622970"/>
          </a:xfrm>
          <a:prstGeom prst="rect">
            <a:avLst/>
          </a:prstGeom>
          <a:noFill/>
          <a:ln w="38100">
            <a:solidFill>
              <a:srgbClr val="C010B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99D048FF-33CC-EF72-5E6C-F2EF7D2E2E9F}"/>
              </a:ext>
            </a:extLst>
          </p:cNvPr>
          <p:cNvSpPr/>
          <p:nvPr/>
        </p:nvSpPr>
        <p:spPr>
          <a:xfrm rot="832573">
            <a:off x="108333" y="3008352"/>
            <a:ext cx="2526248" cy="622970"/>
          </a:xfrm>
          <a:prstGeom prst="rect">
            <a:avLst/>
          </a:prstGeom>
          <a:noFill/>
          <a:ln w="38100">
            <a:solidFill>
              <a:srgbClr val="C010B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41667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1" grpId="0" animBg="1"/>
      <p:bldP spid="12" grpId="0" animBg="1"/>
      <p:bldP spid="14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1477B1D9-6D3E-8C3D-E797-9125E28CE661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2A47D499-B358-7178-829A-9775F658D851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AB9059A0-B191-5E22-34EA-18B6D8C53934}"/>
              </a:ext>
            </a:extLst>
          </p:cNvPr>
          <p:cNvSpPr/>
          <p:nvPr/>
        </p:nvSpPr>
        <p:spPr>
          <a:xfrm>
            <a:off x="9728462" y="122548"/>
            <a:ext cx="2301510" cy="942681"/>
          </a:xfrm>
          <a:prstGeom prst="rect">
            <a:avLst/>
          </a:prstGeom>
          <a:solidFill>
            <a:srgbClr val="2A65AF"/>
          </a:solidFill>
          <a:ln>
            <a:solidFill>
              <a:srgbClr val="2A65A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9" name="Segnaposto contenuto 17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30522EE0-0AD6-B07E-9BE2-F7074CEE43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4544" y="195681"/>
            <a:ext cx="1651602" cy="778125"/>
          </a:xfrm>
          <a:prstGeom prst="rect">
            <a:avLst/>
          </a:prstGeom>
        </p:spPr>
      </p:pic>
      <p:pic>
        <p:nvPicPr>
          <p:cNvPr id="2" name="Immagine 1" descr="Immagine che contiene aria aperta, cielo, acciaio, erba&#10;&#10;Descrizione generata automaticamente">
            <a:extLst>
              <a:ext uri="{FF2B5EF4-FFF2-40B4-BE49-F238E27FC236}">
                <a16:creationId xmlns:a16="http://schemas.microsoft.com/office/drawing/2014/main" id="{C0BB2EA0-9588-CF4F-22FA-FA911E7730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28" y="2466372"/>
            <a:ext cx="6147332" cy="3687922"/>
          </a:xfrm>
          <a:prstGeom prst="rect">
            <a:avLst/>
          </a:prstGeom>
        </p:spPr>
      </p:pic>
      <p:pic>
        <p:nvPicPr>
          <p:cNvPr id="4" name="Immagine 3" descr="Immagine che contiene cielo, aria aperta, acciaio, ingegneria&#10;&#10;Descrizione generata automaticamente">
            <a:extLst>
              <a:ext uri="{FF2B5EF4-FFF2-40B4-BE49-F238E27FC236}">
                <a16:creationId xmlns:a16="http://schemas.microsoft.com/office/drawing/2014/main" id="{5EBADBB4-ED29-C672-574E-A9B0B7A272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5393" y="2468587"/>
            <a:ext cx="5464580" cy="3685707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CA2DFA5A-EA35-8F54-2644-9D3EB467A8AF}"/>
              </a:ext>
            </a:extLst>
          </p:cNvPr>
          <p:cNvSpPr txBox="1"/>
          <p:nvPr/>
        </p:nvSpPr>
        <p:spPr>
          <a:xfrm>
            <a:off x="162028" y="1517904"/>
            <a:ext cx="38738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Cavi coassiali e materiale elettrico vario</a:t>
            </a:r>
          </a:p>
        </p:txBody>
      </p:sp>
    </p:spTree>
    <p:extLst>
      <p:ext uri="{BB962C8B-B14F-4D97-AF65-F5344CB8AC3E}">
        <p14:creationId xmlns:p14="http://schemas.microsoft.com/office/powerpoint/2010/main" val="416910885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magine 16" descr="Immagine che contiene schizzo, torre, pilone, disegno&#10;&#10;Descrizione generata automaticamente">
            <a:extLst>
              <a:ext uri="{FF2B5EF4-FFF2-40B4-BE49-F238E27FC236}">
                <a16:creationId xmlns:a16="http://schemas.microsoft.com/office/drawing/2014/main" id="{CDC4A6F5-65BB-46EA-6AEB-48BAE9D24E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90133" y="2500823"/>
            <a:ext cx="5601867" cy="3819804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1477B1D9-6D3E-8C3D-E797-9125E28CE661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2A47D499-B358-7178-829A-9775F658D851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AB9059A0-B191-5E22-34EA-18B6D8C53934}"/>
              </a:ext>
            </a:extLst>
          </p:cNvPr>
          <p:cNvSpPr/>
          <p:nvPr/>
        </p:nvSpPr>
        <p:spPr>
          <a:xfrm>
            <a:off x="9728462" y="122548"/>
            <a:ext cx="2301510" cy="942681"/>
          </a:xfrm>
          <a:prstGeom prst="rect">
            <a:avLst/>
          </a:prstGeom>
          <a:solidFill>
            <a:srgbClr val="2A65AF"/>
          </a:solidFill>
          <a:ln>
            <a:solidFill>
              <a:srgbClr val="2A65A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9" name="Segnaposto contenuto 17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30522EE0-0AD6-B07E-9BE2-F7074CEE43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4544" y="195681"/>
            <a:ext cx="1651602" cy="778125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EFCA72E6-A6C2-58A3-B650-4EE07BA7C90E}"/>
              </a:ext>
            </a:extLst>
          </p:cNvPr>
          <p:cNvSpPr txBox="1"/>
          <p:nvPr/>
        </p:nvSpPr>
        <p:spPr>
          <a:xfrm>
            <a:off x="274320" y="1435608"/>
            <a:ext cx="833311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FASE 3 – Periodo attività stimato aprile – ottobre 2025</a:t>
            </a:r>
          </a:p>
          <a:p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Rimozione e smaltimento delle componenti obsolete;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Verifiche sugli elementi ora raggiungibili (fondo centine, falconi e travi </a:t>
            </a:r>
            <a:r>
              <a:rPr lang="it-IT" dirty="0" err="1"/>
              <a:t>portacorner</a:t>
            </a:r>
            <a:r>
              <a:rPr lang="it-IT" dirty="0"/>
              <a:t>);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Riparazioni necessarie;</a:t>
            </a:r>
          </a:p>
        </p:txBody>
      </p:sp>
      <p:sp>
        <p:nvSpPr>
          <p:cNvPr id="22" name="Ovale 21">
            <a:extLst>
              <a:ext uri="{FF2B5EF4-FFF2-40B4-BE49-F238E27FC236}">
                <a16:creationId xmlns:a16="http://schemas.microsoft.com/office/drawing/2014/main" id="{E6AF534F-4808-3E42-CFE3-8269D36D3FA4}"/>
              </a:ext>
            </a:extLst>
          </p:cNvPr>
          <p:cNvSpPr/>
          <p:nvPr/>
        </p:nvSpPr>
        <p:spPr>
          <a:xfrm rot="1003898">
            <a:off x="8566888" y="4021157"/>
            <a:ext cx="3545844" cy="925759"/>
          </a:xfrm>
          <a:prstGeom prst="ellipse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3" name="Ovale 22">
            <a:extLst>
              <a:ext uri="{FF2B5EF4-FFF2-40B4-BE49-F238E27FC236}">
                <a16:creationId xmlns:a16="http://schemas.microsoft.com/office/drawing/2014/main" id="{724C2A6C-444B-49FC-876B-05F614E3B8BA}"/>
              </a:ext>
            </a:extLst>
          </p:cNvPr>
          <p:cNvSpPr/>
          <p:nvPr/>
        </p:nvSpPr>
        <p:spPr>
          <a:xfrm rot="21215082">
            <a:off x="8566888" y="4758219"/>
            <a:ext cx="3545844" cy="925759"/>
          </a:xfrm>
          <a:prstGeom prst="ellipse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4" name="Ovale 23">
            <a:extLst>
              <a:ext uri="{FF2B5EF4-FFF2-40B4-BE49-F238E27FC236}">
                <a16:creationId xmlns:a16="http://schemas.microsoft.com/office/drawing/2014/main" id="{51B27D40-2DA8-2231-105D-84E624FD1E3C}"/>
              </a:ext>
            </a:extLst>
          </p:cNvPr>
          <p:cNvSpPr/>
          <p:nvPr/>
        </p:nvSpPr>
        <p:spPr>
          <a:xfrm>
            <a:off x="8048295" y="3217616"/>
            <a:ext cx="435212" cy="629091"/>
          </a:xfrm>
          <a:prstGeom prst="ellipse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6" name="Immagine 25">
            <a:extLst>
              <a:ext uri="{FF2B5EF4-FFF2-40B4-BE49-F238E27FC236}">
                <a16:creationId xmlns:a16="http://schemas.microsoft.com/office/drawing/2014/main" id="{E4FCF292-BFF9-F2DD-3412-5D5150D708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50" y="3346779"/>
            <a:ext cx="6408439" cy="2274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222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1477B1D9-6D3E-8C3D-E797-9125E28CE661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2A47D499-B358-7178-829A-9775F658D851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AB9059A0-B191-5E22-34EA-18B6D8C53934}"/>
              </a:ext>
            </a:extLst>
          </p:cNvPr>
          <p:cNvSpPr/>
          <p:nvPr/>
        </p:nvSpPr>
        <p:spPr>
          <a:xfrm>
            <a:off x="9728462" y="122548"/>
            <a:ext cx="2301510" cy="942681"/>
          </a:xfrm>
          <a:prstGeom prst="rect">
            <a:avLst/>
          </a:prstGeom>
          <a:solidFill>
            <a:srgbClr val="2A65AF"/>
          </a:solidFill>
          <a:ln>
            <a:solidFill>
              <a:srgbClr val="2A65A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9" name="Segnaposto contenuto 17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30522EE0-0AD6-B07E-9BE2-F7074CEE43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4544" y="195681"/>
            <a:ext cx="1651602" cy="778125"/>
          </a:xfrm>
          <a:prstGeom prst="rect">
            <a:avLst/>
          </a:prstGeom>
        </p:spPr>
      </p:pic>
      <p:grpSp>
        <p:nvGrpSpPr>
          <p:cNvPr id="18" name="Gruppo 17">
            <a:extLst>
              <a:ext uri="{FF2B5EF4-FFF2-40B4-BE49-F238E27FC236}">
                <a16:creationId xmlns:a16="http://schemas.microsoft.com/office/drawing/2014/main" id="{817BDA15-AEA0-FD60-3F3D-B86E1C38A618}"/>
              </a:ext>
            </a:extLst>
          </p:cNvPr>
          <p:cNvGrpSpPr/>
          <p:nvPr/>
        </p:nvGrpSpPr>
        <p:grpSpPr>
          <a:xfrm>
            <a:off x="381000" y="4142232"/>
            <a:ext cx="11430000" cy="2051369"/>
            <a:chOff x="381000" y="4142232"/>
            <a:chExt cx="11430000" cy="2051369"/>
          </a:xfrm>
        </p:grpSpPr>
        <p:pic>
          <p:nvPicPr>
            <p:cNvPr id="4" name="Immagine 3" descr="Immagine che contiene righello, linea, metro&#10;&#10;Descrizione generata automaticamente">
              <a:extLst>
                <a:ext uri="{FF2B5EF4-FFF2-40B4-BE49-F238E27FC236}">
                  <a16:creationId xmlns:a16="http://schemas.microsoft.com/office/drawing/2014/main" id="{D094AD93-244E-6B0B-B141-B090B437FE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81000" y="4142232"/>
              <a:ext cx="11430000" cy="850392"/>
            </a:xfrm>
            <a:prstGeom prst="rect">
              <a:avLst/>
            </a:prstGeom>
          </p:spPr>
        </p:pic>
        <p:pic>
          <p:nvPicPr>
            <p:cNvPr id="6" name="Immagine 5">
              <a:extLst>
                <a:ext uri="{FF2B5EF4-FFF2-40B4-BE49-F238E27FC236}">
                  <a16:creationId xmlns:a16="http://schemas.microsoft.com/office/drawing/2014/main" id="{0E2148EB-9FAC-68BD-1D7E-CC4D48F762A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9670" y="4991610"/>
              <a:ext cx="1944000" cy="1201990"/>
            </a:xfrm>
            <a:prstGeom prst="rect">
              <a:avLst/>
            </a:prstGeom>
          </p:spPr>
        </p:pic>
        <p:pic>
          <p:nvPicPr>
            <p:cNvPr id="7" name="Immagine 6">
              <a:extLst>
                <a:ext uri="{FF2B5EF4-FFF2-40B4-BE49-F238E27FC236}">
                  <a16:creationId xmlns:a16="http://schemas.microsoft.com/office/drawing/2014/main" id="{6835F7D2-C05A-0B61-C6B1-FD9396E4A8F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9670" y="4991612"/>
              <a:ext cx="1944000" cy="1201989"/>
            </a:xfrm>
            <a:prstGeom prst="rect">
              <a:avLst/>
            </a:prstGeom>
          </p:spPr>
        </p:pic>
        <p:pic>
          <p:nvPicPr>
            <p:cNvPr id="14" name="Immagine 13">
              <a:extLst>
                <a:ext uri="{FF2B5EF4-FFF2-40B4-BE49-F238E27FC236}">
                  <a16:creationId xmlns:a16="http://schemas.microsoft.com/office/drawing/2014/main" id="{5E528CC5-CE26-FC52-21A3-62C6E8CAFA2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39670" y="4991612"/>
              <a:ext cx="1944000" cy="1201989"/>
            </a:xfrm>
            <a:prstGeom prst="rect">
              <a:avLst/>
            </a:prstGeom>
          </p:spPr>
        </p:pic>
        <p:pic>
          <p:nvPicPr>
            <p:cNvPr id="15" name="Immagine 14">
              <a:extLst>
                <a:ext uri="{FF2B5EF4-FFF2-40B4-BE49-F238E27FC236}">
                  <a16:creationId xmlns:a16="http://schemas.microsoft.com/office/drawing/2014/main" id="{F427F53B-3985-BDF3-F505-FCA1459140E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19670" y="4991612"/>
              <a:ext cx="1944000" cy="1201989"/>
            </a:xfrm>
            <a:prstGeom prst="rect">
              <a:avLst/>
            </a:prstGeom>
          </p:spPr>
        </p:pic>
        <p:pic>
          <p:nvPicPr>
            <p:cNvPr id="16" name="Immagine 15">
              <a:extLst>
                <a:ext uri="{FF2B5EF4-FFF2-40B4-BE49-F238E27FC236}">
                  <a16:creationId xmlns:a16="http://schemas.microsoft.com/office/drawing/2014/main" id="{B766E015-6941-B319-6DEF-401396984D7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99670" y="4991612"/>
              <a:ext cx="1944000" cy="1201989"/>
            </a:xfrm>
            <a:prstGeom prst="rect">
              <a:avLst/>
            </a:prstGeom>
          </p:spPr>
        </p:pic>
        <p:pic>
          <p:nvPicPr>
            <p:cNvPr id="17" name="Immagine 16">
              <a:extLst>
                <a:ext uri="{FF2B5EF4-FFF2-40B4-BE49-F238E27FC236}">
                  <a16:creationId xmlns:a16="http://schemas.microsoft.com/office/drawing/2014/main" id="{C6AB2DAA-B4E9-F56F-539E-D0CD916937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-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379670" y="4991610"/>
              <a:ext cx="972000" cy="1184508"/>
            </a:xfrm>
            <a:prstGeom prst="rect">
              <a:avLst/>
            </a:prstGeom>
          </p:spPr>
        </p:pic>
      </p:grp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3C57789E-EE4C-860D-C38C-6CBE3097110C}"/>
              </a:ext>
            </a:extLst>
          </p:cNvPr>
          <p:cNvSpPr txBox="1"/>
          <p:nvPr/>
        </p:nvSpPr>
        <p:spPr>
          <a:xfrm>
            <a:off x="566928" y="1554480"/>
            <a:ext cx="37099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Lunghezza (direzione E/W): 564 metri</a:t>
            </a:r>
          </a:p>
        </p:txBody>
      </p:sp>
    </p:spTree>
    <p:extLst>
      <p:ext uri="{BB962C8B-B14F-4D97-AF65-F5344CB8AC3E}">
        <p14:creationId xmlns:p14="http://schemas.microsoft.com/office/powerpoint/2010/main" val="4265475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1477B1D9-6D3E-8C3D-E797-9125E28CE661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2A47D499-B358-7178-829A-9775F658D851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AB9059A0-B191-5E22-34EA-18B6D8C53934}"/>
              </a:ext>
            </a:extLst>
          </p:cNvPr>
          <p:cNvSpPr/>
          <p:nvPr/>
        </p:nvSpPr>
        <p:spPr>
          <a:xfrm>
            <a:off x="9728462" y="122548"/>
            <a:ext cx="2301510" cy="942681"/>
          </a:xfrm>
          <a:prstGeom prst="rect">
            <a:avLst/>
          </a:prstGeom>
          <a:solidFill>
            <a:srgbClr val="2A65AF"/>
          </a:solidFill>
          <a:ln>
            <a:solidFill>
              <a:srgbClr val="2A65A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9" name="Segnaposto contenuto 17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30522EE0-0AD6-B07E-9BE2-F7074CEE43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4544" y="195681"/>
            <a:ext cx="1651602" cy="778125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EFCA72E6-A6C2-58A3-B650-4EE07BA7C90E}"/>
              </a:ext>
            </a:extLst>
          </p:cNvPr>
          <p:cNvSpPr txBox="1"/>
          <p:nvPr/>
        </p:nvSpPr>
        <p:spPr>
          <a:xfrm>
            <a:off x="274320" y="1435608"/>
            <a:ext cx="833311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FASE 3 – Periodo attività stimato aprile – ottobre 2025</a:t>
            </a:r>
          </a:p>
          <a:p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Rimozione e smaltimento delle componenti obsolete;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Verifiche sugli elementi ora raggiungibili (fondo centine, falconi e travi </a:t>
            </a:r>
            <a:r>
              <a:rPr lang="it-IT" dirty="0" err="1"/>
              <a:t>portacorner</a:t>
            </a:r>
            <a:r>
              <a:rPr lang="it-IT" dirty="0"/>
              <a:t>);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Riparazioni necessarie;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Sostituzione dei tiranti ammalorati;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8135A582-0E41-032D-36AC-21FD2C3582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884" y="3293179"/>
            <a:ext cx="6076959" cy="2912749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BC057341-95C7-AB0C-0D94-47C7F8143B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7435" y="1224694"/>
            <a:ext cx="3572977" cy="3227689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17DDFE24-FBB0-35F5-8666-1F99A10E29F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2014" y="2838538"/>
            <a:ext cx="2558748" cy="3487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712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1477B1D9-6D3E-8C3D-E797-9125E28CE661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2A47D499-B358-7178-829A-9775F658D851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AB9059A0-B191-5E22-34EA-18B6D8C53934}"/>
              </a:ext>
            </a:extLst>
          </p:cNvPr>
          <p:cNvSpPr/>
          <p:nvPr/>
        </p:nvSpPr>
        <p:spPr>
          <a:xfrm>
            <a:off x="9728462" y="122548"/>
            <a:ext cx="2301510" cy="942681"/>
          </a:xfrm>
          <a:prstGeom prst="rect">
            <a:avLst/>
          </a:prstGeom>
          <a:solidFill>
            <a:srgbClr val="2A65AF"/>
          </a:solidFill>
          <a:ln>
            <a:solidFill>
              <a:srgbClr val="2A65A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9" name="Segnaposto contenuto 17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30522EE0-0AD6-B07E-9BE2-F7074CEE43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4544" y="195681"/>
            <a:ext cx="1651602" cy="778125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EFCA72E6-A6C2-58A3-B650-4EE07BA7C90E}"/>
              </a:ext>
            </a:extLst>
          </p:cNvPr>
          <p:cNvSpPr txBox="1"/>
          <p:nvPr/>
        </p:nvSpPr>
        <p:spPr>
          <a:xfrm>
            <a:off x="274320" y="1435608"/>
            <a:ext cx="8333115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FASE 3 – Periodo attività stimato aprile – ottobre 2025</a:t>
            </a:r>
          </a:p>
          <a:p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Rimozione e smaltimento delle componenti obsolete;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Verifiche sugli elementi ora raggiungibili (fondo centine, falconi e travi </a:t>
            </a:r>
            <a:r>
              <a:rPr lang="it-IT" dirty="0" err="1"/>
              <a:t>portacorner</a:t>
            </a:r>
            <a:r>
              <a:rPr lang="it-IT" dirty="0"/>
              <a:t>);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Riparazioni necessarie;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Sostituzione dei tiranti ammalorati;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Ripristino dei plinti di cemento;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Verniciatura completa della struttura;</a:t>
            </a:r>
          </a:p>
        </p:txBody>
      </p:sp>
      <p:pic>
        <p:nvPicPr>
          <p:cNvPr id="14" name="Whatsapp Video 2024-09-06 At 12.39.22_R">
            <a:hlinkClick r:id="" action="ppaction://media"/>
            <a:extLst>
              <a:ext uri="{FF2B5EF4-FFF2-40B4-BE49-F238E27FC236}">
                <a16:creationId xmlns:a16="http://schemas.microsoft.com/office/drawing/2014/main" id="{FE252783-37A8-2740-236F-C22A683179F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168282" y="1201034"/>
            <a:ext cx="2861690" cy="5089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290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1477B1D9-6D3E-8C3D-E797-9125E28CE661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2A47D499-B358-7178-829A-9775F658D851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AB9059A0-B191-5E22-34EA-18B6D8C53934}"/>
              </a:ext>
            </a:extLst>
          </p:cNvPr>
          <p:cNvSpPr/>
          <p:nvPr/>
        </p:nvSpPr>
        <p:spPr>
          <a:xfrm>
            <a:off x="9728462" y="122548"/>
            <a:ext cx="2301510" cy="942681"/>
          </a:xfrm>
          <a:prstGeom prst="rect">
            <a:avLst/>
          </a:prstGeom>
          <a:solidFill>
            <a:srgbClr val="2A65AF"/>
          </a:solidFill>
          <a:ln>
            <a:solidFill>
              <a:srgbClr val="2A65A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9" name="Segnaposto contenuto 17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30522EE0-0AD6-B07E-9BE2-F7074CEE43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4544" y="195681"/>
            <a:ext cx="1651602" cy="778125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C4C7AD51-9A07-E36E-FE91-27F89E989E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5636"/>
            <a:ext cx="10515600" cy="780114"/>
          </a:xfrm>
        </p:spPr>
        <p:txBody>
          <a:bodyPr/>
          <a:lstStyle/>
          <a:p>
            <a:r>
              <a:rPr lang="it-IT" dirty="0"/>
              <a:t>A che punto siamo?</a:t>
            </a:r>
          </a:p>
        </p:txBody>
      </p:sp>
      <p:sp>
        <p:nvSpPr>
          <p:cNvPr id="14" name="Segnaposto contenuto 13">
            <a:extLst>
              <a:ext uri="{FF2B5EF4-FFF2-40B4-BE49-F238E27FC236}">
                <a16:creationId xmlns:a16="http://schemas.microsoft.com/office/drawing/2014/main" id="{BD906C22-3CC8-D242-8E69-E8E2A346A479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363617" y="1802705"/>
            <a:ext cx="10515600" cy="32060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dirty="0"/>
              <a:t>Verifica mediante controlli non distruttivi sulle strutture in acciaio del radiotelescopio;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dirty="0"/>
              <a:t>Rilievo topografico per valutare eventuali disassamenti della struttura;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dirty="0"/>
              <a:t>Verifica delle componenti cinematiche del ramo E/W;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dirty="0"/>
              <a:t>Riparazione delle strutture metalliche e delle fondazioni in calcestruzzo;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dirty="0"/>
              <a:t>Completa verniciatura delle strutture metalliche;</a:t>
            </a:r>
          </a:p>
          <a:p>
            <a:pPr marL="342900" indent="-342900"/>
            <a:r>
              <a:rPr lang="it-IT" sz="2000" dirty="0"/>
              <a:t>Ripristino dei cinematismi dell’antenna;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dirty="0"/>
              <a:t>Installazione della nuova linea focale e del nuovo sistema ricevente.</a:t>
            </a:r>
          </a:p>
        </p:txBody>
      </p:sp>
      <p:sp>
        <p:nvSpPr>
          <p:cNvPr id="15" name="Rettangolo 14">
            <a:extLst>
              <a:ext uri="{FF2B5EF4-FFF2-40B4-BE49-F238E27FC236}">
                <a16:creationId xmlns:a16="http://schemas.microsoft.com/office/drawing/2014/main" id="{DABAFE4A-3CB2-ABF4-820E-1EF34C7CD5B0}"/>
              </a:ext>
            </a:extLst>
          </p:cNvPr>
          <p:cNvSpPr/>
          <p:nvPr/>
        </p:nvSpPr>
        <p:spPr>
          <a:xfrm>
            <a:off x="288972" y="4214699"/>
            <a:ext cx="7939135" cy="3386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7276C0BD-10E5-F6E1-E24F-AD2167BD2464}"/>
              </a:ext>
            </a:extLst>
          </p:cNvPr>
          <p:cNvSpPr/>
          <p:nvPr/>
        </p:nvSpPr>
        <p:spPr>
          <a:xfrm>
            <a:off x="288972" y="4619900"/>
            <a:ext cx="7595395" cy="322249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6187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4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1477B1D9-6D3E-8C3D-E797-9125E28CE661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2A47D499-B358-7178-829A-9775F658D851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AB9059A0-B191-5E22-34EA-18B6D8C53934}"/>
              </a:ext>
            </a:extLst>
          </p:cNvPr>
          <p:cNvSpPr/>
          <p:nvPr/>
        </p:nvSpPr>
        <p:spPr>
          <a:xfrm>
            <a:off x="9728462" y="122548"/>
            <a:ext cx="2301510" cy="942681"/>
          </a:xfrm>
          <a:prstGeom prst="rect">
            <a:avLst/>
          </a:prstGeom>
          <a:solidFill>
            <a:srgbClr val="2A65AF"/>
          </a:solidFill>
          <a:ln>
            <a:solidFill>
              <a:srgbClr val="2A65A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9" name="Segnaposto contenuto 17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30522EE0-0AD6-B07E-9BE2-F7074CEE43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4544" y="195681"/>
            <a:ext cx="1651602" cy="778125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EFCA72E6-A6C2-58A3-B650-4EE07BA7C90E}"/>
              </a:ext>
            </a:extLst>
          </p:cNvPr>
          <p:cNvSpPr txBox="1"/>
          <p:nvPr/>
        </p:nvSpPr>
        <p:spPr>
          <a:xfrm>
            <a:off x="274320" y="1435608"/>
            <a:ext cx="844218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Entro marzo 2025</a:t>
            </a:r>
          </a:p>
          <a:p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Realizzazione scavi (con posa cavi elettrici) e quadri elettrici di distribuzione in cabine;</a:t>
            </a:r>
          </a:p>
          <a:p>
            <a:endParaRPr lang="it-IT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6E935811-0528-DA3D-A6C4-4C92B690D2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64182"/>
            <a:ext cx="12192000" cy="2487448"/>
          </a:xfrm>
          <a:prstGeom prst="rect">
            <a:avLst/>
          </a:prstGeom>
        </p:spPr>
      </p:pic>
      <p:cxnSp>
        <p:nvCxnSpPr>
          <p:cNvPr id="7" name="Connettore diritto 6">
            <a:extLst>
              <a:ext uri="{FF2B5EF4-FFF2-40B4-BE49-F238E27FC236}">
                <a16:creationId xmlns:a16="http://schemas.microsoft.com/office/drawing/2014/main" id="{20454CB7-AB60-F3CF-D886-391F5751F182}"/>
              </a:ext>
            </a:extLst>
          </p:cNvPr>
          <p:cNvCxnSpPr>
            <a:cxnSpLocks/>
          </p:cNvCxnSpPr>
          <p:nvPr/>
        </p:nvCxnSpPr>
        <p:spPr>
          <a:xfrm>
            <a:off x="717177" y="4392445"/>
            <a:ext cx="54385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diritto 10">
            <a:extLst>
              <a:ext uri="{FF2B5EF4-FFF2-40B4-BE49-F238E27FC236}">
                <a16:creationId xmlns:a16="http://schemas.microsoft.com/office/drawing/2014/main" id="{27F92E14-56FD-E319-ADB0-870FCB49E7B3}"/>
              </a:ext>
            </a:extLst>
          </p:cNvPr>
          <p:cNvCxnSpPr>
            <a:cxnSpLocks/>
          </p:cNvCxnSpPr>
          <p:nvPr/>
        </p:nvCxnSpPr>
        <p:spPr>
          <a:xfrm>
            <a:off x="1261035" y="4392445"/>
            <a:ext cx="0" cy="5737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diritto 13">
            <a:extLst>
              <a:ext uri="{FF2B5EF4-FFF2-40B4-BE49-F238E27FC236}">
                <a16:creationId xmlns:a16="http://schemas.microsoft.com/office/drawing/2014/main" id="{BDC06C98-4DAC-AEDF-42DD-8D03730C3B64}"/>
              </a:ext>
            </a:extLst>
          </p:cNvPr>
          <p:cNvCxnSpPr>
            <a:cxnSpLocks/>
          </p:cNvCxnSpPr>
          <p:nvPr/>
        </p:nvCxnSpPr>
        <p:spPr>
          <a:xfrm flipH="1">
            <a:off x="1261035" y="4942281"/>
            <a:ext cx="10387106" cy="2390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Connettore 19">
            <a:extLst>
              <a:ext uri="{FF2B5EF4-FFF2-40B4-BE49-F238E27FC236}">
                <a16:creationId xmlns:a16="http://schemas.microsoft.com/office/drawing/2014/main" id="{3B3F31CF-E856-1AAB-396D-AF63C0BDE325}"/>
              </a:ext>
            </a:extLst>
          </p:cNvPr>
          <p:cNvSpPr/>
          <p:nvPr/>
        </p:nvSpPr>
        <p:spPr>
          <a:xfrm>
            <a:off x="2448861" y="4818507"/>
            <a:ext cx="346636" cy="322729"/>
          </a:xfrm>
          <a:prstGeom prst="flowChartConnector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1" name="Connettore 20">
            <a:extLst>
              <a:ext uri="{FF2B5EF4-FFF2-40B4-BE49-F238E27FC236}">
                <a16:creationId xmlns:a16="http://schemas.microsoft.com/office/drawing/2014/main" id="{C6928DCB-4C22-B1B4-D5C0-ED1E44582302}"/>
              </a:ext>
            </a:extLst>
          </p:cNvPr>
          <p:cNvSpPr/>
          <p:nvPr/>
        </p:nvSpPr>
        <p:spPr>
          <a:xfrm>
            <a:off x="4113308" y="4804820"/>
            <a:ext cx="346636" cy="322729"/>
          </a:xfrm>
          <a:prstGeom prst="flowChartConnector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2" name="Connettore 21">
            <a:extLst>
              <a:ext uri="{FF2B5EF4-FFF2-40B4-BE49-F238E27FC236}">
                <a16:creationId xmlns:a16="http://schemas.microsoft.com/office/drawing/2014/main" id="{801C3AAA-70BA-3D61-C700-23D3DB89071A}"/>
              </a:ext>
            </a:extLst>
          </p:cNvPr>
          <p:cNvSpPr/>
          <p:nvPr/>
        </p:nvSpPr>
        <p:spPr>
          <a:xfrm>
            <a:off x="5720231" y="4804819"/>
            <a:ext cx="346636" cy="322729"/>
          </a:xfrm>
          <a:prstGeom prst="flowChartConnector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3" name="Connettore 22">
            <a:extLst>
              <a:ext uri="{FF2B5EF4-FFF2-40B4-BE49-F238E27FC236}">
                <a16:creationId xmlns:a16="http://schemas.microsoft.com/office/drawing/2014/main" id="{1D233D1C-1231-EFB7-277A-C8751B5E43A9}"/>
              </a:ext>
            </a:extLst>
          </p:cNvPr>
          <p:cNvSpPr/>
          <p:nvPr/>
        </p:nvSpPr>
        <p:spPr>
          <a:xfrm>
            <a:off x="7377954" y="4804820"/>
            <a:ext cx="346636" cy="322729"/>
          </a:xfrm>
          <a:prstGeom prst="flowChartConnector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4" name="Connettore 23">
            <a:extLst>
              <a:ext uri="{FF2B5EF4-FFF2-40B4-BE49-F238E27FC236}">
                <a16:creationId xmlns:a16="http://schemas.microsoft.com/office/drawing/2014/main" id="{87493B76-2E33-B70A-5F07-F53869426CA1}"/>
              </a:ext>
            </a:extLst>
          </p:cNvPr>
          <p:cNvSpPr/>
          <p:nvPr/>
        </p:nvSpPr>
        <p:spPr>
          <a:xfrm>
            <a:off x="8978153" y="4792868"/>
            <a:ext cx="346636" cy="322729"/>
          </a:xfrm>
          <a:prstGeom prst="flowChartConnector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5" name="Connettore 24">
            <a:extLst>
              <a:ext uri="{FF2B5EF4-FFF2-40B4-BE49-F238E27FC236}">
                <a16:creationId xmlns:a16="http://schemas.microsoft.com/office/drawing/2014/main" id="{5C629EDD-E7C9-30A6-DAEE-618357A79DDA}"/>
              </a:ext>
            </a:extLst>
          </p:cNvPr>
          <p:cNvSpPr/>
          <p:nvPr/>
        </p:nvSpPr>
        <p:spPr>
          <a:xfrm>
            <a:off x="10642600" y="4804820"/>
            <a:ext cx="346636" cy="322729"/>
          </a:xfrm>
          <a:prstGeom prst="flowChartConnector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25444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magine che contiene pilone, schizzo, disegno, torre&#10;&#10;Descrizione generata automaticamente">
            <a:extLst>
              <a:ext uri="{FF2B5EF4-FFF2-40B4-BE49-F238E27FC236}">
                <a16:creationId xmlns:a16="http://schemas.microsoft.com/office/drawing/2014/main" id="{2BA29572-1CF6-459C-5C3C-B558EFF6D6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2245" y="2316124"/>
            <a:ext cx="8459755" cy="4001663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1477B1D9-6D3E-8C3D-E797-9125E28CE661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2A47D499-B358-7178-829A-9775F658D851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AB9059A0-B191-5E22-34EA-18B6D8C53934}"/>
              </a:ext>
            </a:extLst>
          </p:cNvPr>
          <p:cNvSpPr/>
          <p:nvPr/>
        </p:nvSpPr>
        <p:spPr>
          <a:xfrm>
            <a:off x="9728462" y="122548"/>
            <a:ext cx="2301510" cy="942681"/>
          </a:xfrm>
          <a:prstGeom prst="rect">
            <a:avLst/>
          </a:prstGeom>
          <a:solidFill>
            <a:srgbClr val="2A65AF"/>
          </a:solidFill>
          <a:ln>
            <a:solidFill>
              <a:srgbClr val="2A65A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9" name="Segnaposto contenuto 17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30522EE0-0AD6-B07E-9BE2-F7074CEE43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4544" y="195681"/>
            <a:ext cx="1651602" cy="778125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EFCA72E6-A6C2-58A3-B650-4EE07BA7C90E}"/>
              </a:ext>
            </a:extLst>
          </p:cNvPr>
          <p:cNvSpPr txBox="1"/>
          <p:nvPr/>
        </p:nvSpPr>
        <p:spPr>
          <a:xfrm>
            <a:off x="274320" y="1435608"/>
            <a:ext cx="725865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Entro agosto 2025 (e comunque prima della verniciatura dell’antenna)</a:t>
            </a:r>
          </a:p>
          <a:p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Ripristino del sistema di compensazione della dilatazione dello specchio;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008922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1477B1D9-6D3E-8C3D-E797-9125E28CE661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2A47D499-B358-7178-829A-9775F658D851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AB9059A0-B191-5E22-34EA-18B6D8C53934}"/>
              </a:ext>
            </a:extLst>
          </p:cNvPr>
          <p:cNvSpPr/>
          <p:nvPr/>
        </p:nvSpPr>
        <p:spPr>
          <a:xfrm>
            <a:off x="9728462" y="122548"/>
            <a:ext cx="2301510" cy="942681"/>
          </a:xfrm>
          <a:prstGeom prst="rect">
            <a:avLst/>
          </a:prstGeom>
          <a:solidFill>
            <a:srgbClr val="2A65AF"/>
          </a:solidFill>
          <a:ln>
            <a:solidFill>
              <a:srgbClr val="2A65A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9" name="Segnaposto contenuto 17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30522EE0-0AD6-B07E-9BE2-F7074CEE43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4544" y="195681"/>
            <a:ext cx="1651602" cy="778125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EFCA72E6-A6C2-58A3-B650-4EE07BA7C90E}"/>
              </a:ext>
            </a:extLst>
          </p:cNvPr>
          <p:cNvSpPr txBox="1"/>
          <p:nvPr/>
        </p:nvSpPr>
        <p:spPr>
          <a:xfrm>
            <a:off x="274321" y="1435608"/>
            <a:ext cx="11755651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Entro dicembre 2025</a:t>
            </a:r>
          </a:p>
          <a:p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Integrazione nuovo sistema di puntamento;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/>
          </a:p>
          <a:p>
            <a:pPr marL="742950" lvl="1" indent="-285750" algn="just">
              <a:buFont typeface="Wingdings" panose="05000000000000000000" pitchFamily="2" charset="2"/>
              <a:buChar char="Ø"/>
            </a:pPr>
            <a:r>
              <a:rPr lang="it-IT" dirty="0"/>
              <a:t>Sostituzione della sincronizzazione meccanica con un sistema di sincronizzazione elettrico utilizzando motori comandati da inverter in configurazione di “asse elettrico”.</a:t>
            </a:r>
          </a:p>
          <a:p>
            <a:pPr lvl="1" algn="just"/>
            <a:endParaRPr lang="it-IT" dirty="0"/>
          </a:p>
          <a:p>
            <a:pPr marL="742950" lvl="1" indent="-285750" algn="just">
              <a:buFont typeface="Wingdings" panose="05000000000000000000" pitchFamily="2" charset="2"/>
              <a:buChar char="Ø"/>
            </a:pPr>
            <a:r>
              <a:rPr lang="it-IT" dirty="0"/>
              <a:t>Utilizzo di motori asincroni controllati da inverter per controllare le rampe di accelerazione e decelerazione del moto e limitare il più possibile le sollecitazioni meccaniche alla struttura e ai riduttori.</a:t>
            </a:r>
          </a:p>
          <a:p>
            <a:pPr lvl="1" algn="just"/>
            <a:endParaRPr lang="it-IT" dirty="0"/>
          </a:p>
          <a:p>
            <a:pPr marL="742950" lvl="1" indent="-285750" algn="just">
              <a:buFont typeface="Wingdings" panose="05000000000000000000" pitchFamily="2" charset="2"/>
              <a:buChar char="Ø"/>
            </a:pPr>
            <a:r>
              <a:rPr lang="it-IT" dirty="0"/>
              <a:t>Tutto il sistema sarà gestito da un PLC con funzione controllore del moto al quale verrà affidato il controllo dei 25 Inverter/motore in configurazione di asse elettrico, il controllo delle sicurezze, oltre alla supervisione dell’intero impianto.</a:t>
            </a:r>
          </a:p>
          <a:p>
            <a:pPr lvl="1" algn="just"/>
            <a:endParaRPr lang="it-IT" dirty="0"/>
          </a:p>
          <a:p>
            <a:pPr marL="742950" lvl="1" indent="-285750" algn="just">
              <a:buFont typeface="Wingdings" panose="05000000000000000000" pitchFamily="2" charset="2"/>
              <a:buChar char="Ø"/>
            </a:pPr>
            <a:r>
              <a:rPr lang="it-IT" dirty="0"/>
              <a:t>Tutti i dispositivi di controllo saranno installati all’interno di quadri per automazione EMC posti dentro le cabine in muratura già esistenti. La struttura di distribuzione e controllo del PLC sarà del tipo “distribuita” ed interconnessa tramite fibre ottiche.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endParaRPr lang="it-IT" dirty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748251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1477B1D9-6D3E-8C3D-E797-9125E28CE661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2A47D499-B358-7178-829A-9775F658D851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AB9059A0-B191-5E22-34EA-18B6D8C53934}"/>
              </a:ext>
            </a:extLst>
          </p:cNvPr>
          <p:cNvSpPr/>
          <p:nvPr/>
        </p:nvSpPr>
        <p:spPr>
          <a:xfrm>
            <a:off x="9728462" y="122548"/>
            <a:ext cx="2301510" cy="942681"/>
          </a:xfrm>
          <a:prstGeom prst="rect">
            <a:avLst/>
          </a:prstGeom>
          <a:solidFill>
            <a:srgbClr val="2A65AF"/>
          </a:solidFill>
          <a:ln>
            <a:solidFill>
              <a:srgbClr val="2A65A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9" name="Segnaposto contenuto 17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30522EE0-0AD6-B07E-9BE2-F7074CEE43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4544" y="195681"/>
            <a:ext cx="1651602" cy="778125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EFCA72E6-A6C2-58A3-B650-4EE07BA7C90E}"/>
              </a:ext>
            </a:extLst>
          </p:cNvPr>
          <p:cNvSpPr txBox="1"/>
          <p:nvPr/>
        </p:nvSpPr>
        <p:spPr>
          <a:xfrm>
            <a:off x="274322" y="1435608"/>
            <a:ext cx="894432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Entro dicembre 2025 (comunque dopo aver terminato la verniciatura del corner)</a:t>
            </a:r>
          </a:p>
          <a:p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Installazione sulla focale di 416 antenne </a:t>
            </a:r>
            <a:r>
              <a:rPr lang="it-IT" dirty="0" err="1"/>
              <a:t>Yagi</a:t>
            </a:r>
            <a:r>
              <a:rPr lang="it-IT" dirty="0"/>
              <a:t> e relativi ricevitori;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/>
          </a:p>
          <a:p>
            <a:pPr marL="742950" lvl="1" indent="-285750" algn="just">
              <a:buFont typeface="Wingdings" panose="05000000000000000000" pitchFamily="2" charset="2"/>
              <a:buChar char="Ø"/>
            </a:pPr>
            <a:r>
              <a:rPr lang="it-IT" dirty="0"/>
              <a:t>Necessità di posizionare il dipolo alimentato della </a:t>
            </a:r>
            <a:r>
              <a:rPr lang="it-IT" dirty="0" err="1"/>
              <a:t>yagi</a:t>
            </a:r>
            <a:r>
              <a:rPr lang="it-IT" dirty="0"/>
              <a:t> a 1011 mm dal dipolo attuale, ovvero 1231 mm dal piano del trave </a:t>
            </a:r>
            <a:r>
              <a:rPr lang="it-IT" dirty="0" err="1"/>
              <a:t>portacorner</a:t>
            </a:r>
            <a:r>
              <a:rPr lang="it-IT" dirty="0"/>
              <a:t>;</a:t>
            </a:r>
          </a:p>
          <a:p>
            <a:pPr lvl="1" algn="just"/>
            <a:endParaRPr lang="it-IT" dirty="0"/>
          </a:p>
          <a:p>
            <a:pPr marL="742950" lvl="1" indent="-285750" algn="just">
              <a:buFont typeface="Wingdings" panose="05000000000000000000" pitchFamily="2" charset="2"/>
              <a:buChar char="Ø"/>
            </a:pPr>
            <a:endParaRPr lang="it-IT" dirty="0"/>
          </a:p>
          <a:p>
            <a:endParaRPr lang="it-IT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C9F66E4D-23E8-8FC1-9861-3E381F020E56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9487" y="1176471"/>
            <a:ext cx="8142514" cy="5188280"/>
          </a:xfrm>
          <a:prstGeom prst="rect">
            <a:avLst/>
          </a:prstGeom>
        </p:spPr>
      </p:pic>
      <p:sp>
        <p:nvSpPr>
          <p:cNvPr id="6" name="Connettore 5">
            <a:extLst>
              <a:ext uri="{FF2B5EF4-FFF2-40B4-BE49-F238E27FC236}">
                <a16:creationId xmlns:a16="http://schemas.microsoft.com/office/drawing/2014/main" id="{820E8E4B-5D01-B1E7-09F9-4998B261EB35}"/>
              </a:ext>
            </a:extLst>
          </p:cNvPr>
          <p:cNvSpPr/>
          <p:nvPr/>
        </p:nvSpPr>
        <p:spPr>
          <a:xfrm rot="1736848">
            <a:off x="4771146" y="5022851"/>
            <a:ext cx="1744824" cy="664980"/>
          </a:xfrm>
          <a:prstGeom prst="flowChartConnector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738712F5-5BB1-E402-F609-0FFE610980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1" y="3200399"/>
            <a:ext cx="4432213" cy="3115093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EC88AEA0-C359-145F-07A1-A367D899DE1F}"/>
              </a:ext>
            </a:extLst>
          </p:cNvPr>
          <p:cNvSpPr txBox="1"/>
          <p:nvPr/>
        </p:nvSpPr>
        <p:spPr>
          <a:xfrm>
            <a:off x="7921690" y="5271796"/>
            <a:ext cx="36215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Dimensioni W x H ≈ 2150 x 350 mm </a:t>
            </a:r>
          </a:p>
        </p:txBody>
      </p:sp>
    </p:spTree>
    <p:extLst>
      <p:ext uri="{BB962C8B-B14F-4D97-AF65-F5344CB8AC3E}">
        <p14:creationId xmlns:p14="http://schemas.microsoft.com/office/powerpoint/2010/main" val="2341115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1477B1D9-6D3E-8C3D-E797-9125E28CE661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2A47D499-B358-7178-829A-9775F658D851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AB9059A0-B191-5E22-34EA-18B6D8C53934}"/>
              </a:ext>
            </a:extLst>
          </p:cNvPr>
          <p:cNvSpPr/>
          <p:nvPr/>
        </p:nvSpPr>
        <p:spPr>
          <a:xfrm>
            <a:off x="9728462" y="122548"/>
            <a:ext cx="2301510" cy="942681"/>
          </a:xfrm>
          <a:prstGeom prst="rect">
            <a:avLst/>
          </a:prstGeom>
          <a:solidFill>
            <a:srgbClr val="2A65AF"/>
          </a:solidFill>
          <a:ln>
            <a:solidFill>
              <a:srgbClr val="2A65A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9" name="Segnaposto contenuto 17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30522EE0-0AD6-B07E-9BE2-F7074CEE43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4544" y="195681"/>
            <a:ext cx="1651602" cy="778125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EFCA72E6-A6C2-58A3-B650-4EE07BA7C90E}"/>
              </a:ext>
            </a:extLst>
          </p:cNvPr>
          <p:cNvSpPr txBox="1"/>
          <p:nvPr/>
        </p:nvSpPr>
        <p:spPr>
          <a:xfrm>
            <a:off x="274322" y="1435608"/>
            <a:ext cx="894432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Entro dicembre 2025 (comunque dopo aver terminato la verniciatura del corner)</a:t>
            </a:r>
          </a:p>
          <a:p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Installazione sulla focale di 416 antenne </a:t>
            </a:r>
            <a:r>
              <a:rPr lang="it-IT" dirty="0" err="1"/>
              <a:t>Yagi</a:t>
            </a:r>
            <a:r>
              <a:rPr lang="it-IT" dirty="0"/>
              <a:t> e relativi ricevitori;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/>
          </a:p>
          <a:p>
            <a:pPr marL="742950" lvl="1" indent="-285750" algn="just">
              <a:buFont typeface="Wingdings" panose="05000000000000000000" pitchFamily="2" charset="2"/>
              <a:buChar char="Ø"/>
            </a:pPr>
            <a:r>
              <a:rPr lang="it-IT" dirty="0"/>
              <a:t>Necessità di posizionare il dipolo alimentato della </a:t>
            </a:r>
            <a:r>
              <a:rPr lang="it-IT" dirty="0" err="1"/>
              <a:t>yagi</a:t>
            </a:r>
            <a:r>
              <a:rPr lang="it-IT" dirty="0"/>
              <a:t> a 1011 mm dal dipolo attuale, ovvero 1231 mm dal piano del trave </a:t>
            </a:r>
            <a:r>
              <a:rPr lang="it-IT" dirty="0" err="1"/>
              <a:t>portacorner</a:t>
            </a:r>
            <a:r>
              <a:rPr lang="it-IT" dirty="0"/>
              <a:t>;</a:t>
            </a:r>
          </a:p>
          <a:p>
            <a:pPr lvl="1" algn="just"/>
            <a:endParaRPr lang="it-IT" dirty="0"/>
          </a:p>
          <a:p>
            <a:pPr marL="742950" lvl="1" indent="-285750" algn="just">
              <a:buFont typeface="Wingdings" panose="05000000000000000000" pitchFamily="2" charset="2"/>
              <a:buChar char="Ø"/>
            </a:pPr>
            <a:endParaRPr lang="it-IT" dirty="0"/>
          </a:p>
          <a:p>
            <a:endParaRPr lang="it-IT" dirty="0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738712F5-5BB1-E402-F609-0FFE610980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1" y="3200399"/>
            <a:ext cx="4432213" cy="3115093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342888CD-4486-0C3C-C635-23AF242965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00428" y="3470680"/>
            <a:ext cx="6123667" cy="2721648"/>
          </a:xfrm>
          <a:prstGeom prst="rect">
            <a:avLst/>
          </a:prstGeom>
        </p:spPr>
      </p:pic>
      <p:cxnSp>
        <p:nvCxnSpPr>
          <p:cNvPr id="12" name="Connettore 2 11">
            <a:extLst>
              <a:ext uri="{FF2B5EF4-FFF2-40B4-BE49-F238E27FC236}">
                <a16:creationId xmlns:a16="http://schemas.microsoft.com/office/drawing/2014/main" id="{FE668753-9438-754B-E2F0-C79EDBFE3553}"/>
              </a:ext>
            </a:extLst>
          </p:cNvPr>
          <p:cNvCxnSpPr>
            <a:cxnSpLocks/>
          </p:cNvCxnSpPr>
          <p:nvPr/>
        </p:nvCxnSpPr>
        <p:spPr>
          <a:xfrm>
            <a:off x="9096096" y="3497343"/>
            <a:ext cx="989814" cy="782425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Stella a 4 punte 16">
            <a:extLst>
              <a:ext uri="{FF2B5EF4-FFF2-40B4-BE49-F238E27FC236}">
                <a16:creationId xmlns:a16="http://schemas.microsoft.com/office/drawing/2014/main" id="{2CD56EE9-7C0C-E07C-6857-932646070D61}"/>
              </a:ext>
            </a:extLst>
          </p:cNvPr>
          <p:cNvSpPr/>
          <p:nvPr/>
        </p:nvSpPr>
        <p:spPr>
          <a:xfrm>
            <a:off x="9021453" y="3419573"/>
            <a:ext cx="131205" cy="134332"/>
          </a:xfrm>
          <a:prstGeom prst="star4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58254D57-78FF-F363-67C1-86BFF38EC552}"/>
              </a:ext>
            </a:extLst>
          </p:cNvPr>
          <p:cNvSpPr txBox="1"/>
          <p:nvPr/>
        </p:nvSpPr>
        <p:spPr>
          <a:xfrm>
            <a:off x="9352879" y="3429000"/>
            <a:ext cx="10743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1231 mm</a:t>
            </a:r>
          </a:p>
        </p:txBody>
      </p:sp>
    </p:spTree>
    <p:extLst>
      <p:ext uri="{BB962C8B-B14F-4D97-AF65-F5344CB8AC3E}">
        <p14:creationId xmlns:p14="http://schemas.microsoft.com/office/powerpoint/2010/main" val="275209610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1477B1D9-6D3E-8C3D-E797-9125E28CE661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2A47D499-B358-7178-829A-9775F658D851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AB9059A0-B191-5E22-34EA-18B6D8C53934}"/>
              </a:ext>
            </a:extLst>
          </p:cNvPr>
          <p:cNvSpPr/>
          <p:nvPr/>
        </p:nvSpPr>
        <p:spPr>
          <a:xfrm>
            <a:off x="9728462" y="122548"/>
            <a:ext cx="2301510" cy="942681"/>
          </a:xfrm>
          <a:prstGeom prst="rect">
            <a:avLst/>
          </a:prstGeom>
          <a:solidFill>
            <a:srgbClr val="2A65AF"/>
          </a:solidFill>
          <a:ln>
            <a:solidFill>
              <a:srgbClr val="2A65A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9" name="Segnaposto contenuto 17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30522EE0-0AD6-B07E-9BE2-F7074CEE43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4544" y="195681"/>
            <a:ext cx="1651602" cy="778125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EFCA72E6-A6C2-58A3-B650-4EE07BA7C90E}"/>
              </a:ext>
            </a:extLst>
          </p:cNvPr>
          <p:cNvSpPr txBox="1"/>
          <p:nvPr/>
        </p:nvSpPr>
        <p:spPr>
          <a:xfrm>
            <a:off x="274322" y="1435608"/>
            <a:ext cx="1175565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Entro dicembre 2025 (comunque dopo aver terminato la verniciatura del corner)</a:t>
            </a:r>
          </a:p>
          <a:p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Installazione sulla focale di 416 antenne </a:t>
            </a:r>
            <a:r>
              <a:rPr lang="it-IT" dirty="0" err="1"/>
              <a:t>Yagi</a:t>
            </a:r>
            <a:r>
              <a:rPr lang="it-IT" dirty="0"/>
              <a:t> e relativi ricevitori;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/>
          </a:p>
          <a:p>
            <a:pPr marL="742950" lvl="1" indent="-285750" algn="just">
              <a:buFont typeface="Wingdings" panose="05000000000000000000" pitchFamily="2" charset="2"/>
              <a:buChar char="Ø"/>
            </a:pPr>
            <a:r>
              <a:rPr lang="it-IT" dirty="0"/>
              <a:t>Necessità di posizionare il dipolo alimentato della </a:t>
            </a:r>
            <a:r>
              <a:rPr lang="it-IT" dirty="0" err="1"/>
              <a:t>yagi</a:t>
            </a:r>
            <a:r>
              <a:rPr lang="it-IT" dirty="0"/>
              <a:t> a 1011 mm dal dipolo attuale, ovvero 1231 mm dal piano del trave </a:t>
            </a:r>
            <a:r>
              <a:rPr lang="it-IT" dirty="0" err="1"/>
              <a:t>portacorner</a:t>
            </a:r>
            <a:r>
              <a:rPr lang="it-IT" dirty="0"/>
              <a:t>;</a:t>
            </a:r>
          </a:p>
          <a:p>
            <a:pPr lvl="1" algn="just"/>
            <a:endParaRPr lang="it-IT" dirty="0"/>
          </a:p>
          <a:p>
            <a:pPr marL="742950" lvl="1" indent="-285750" algn="just">
              <a:buFont typeface="Wingdings" panose="05000000000000000000" pitchFamily="2" charset="2"/>
              <a:buChar char="Ø"/>
            </a:pPr>
            <a:r>
              <a:rPr lang="it-IT" dirty="0"/>
              <a:t>Il peso dell’intera struttura deve essere inferiore ai 270 Kg per settore;</a:t>
            </a:r>
          </a:p>
          <a:p>
            <a:pPr lvl="1" algn="just"/>
            <a:endParaRPr lang="it-IT" dirty="0"/>
          </a:p>
          <a:p>
            <a:pPr marL="742950" lvl="1" indent="-285750" algn="just">
              <a:buFont typeface="Wingdings" panose="05000000000000000000" pitchFamily="2" charset="2"/>
              <a:buChar char="Ø"/>
            </a:pPr>
            <a:endParaRPr lang="it-IT" dirty="0"/>
          </a:p>
          <a:p>
            <a:endParaRPr lang="it-IT" dirty="0"/>
          </a:p>
        </p:txBody>
      </p:sp>
      <p:pic>
        <p:nvPicPr>
          <p:cNvPr id="2" name="Immagine 1" descr="Immagine che contiene cielo, trasporto, aria aperta, schizzo&#10;&#10;Descrizione generata automaticamente">
            <a:extLst>
              <a:ext uri="{FF2B5EF4-FFF2-40B4-BE49-F238E27FC236}">
                <a16:creationId xmlns:a16="http://schemas.microsoft.com/office/drawing/2014/main" id="{8632785E-F266-21A9-CBB2-BA139890F2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5233" y="122548"/>
            <a:ext cx="11572445" cy="6270140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6CEC04A2-87B6-E593-5D5B-9088D7D9D66B}"/>
              </a:ext>
            </a:extLst>
          </p:cNvPr>
          <p:cNvSpPr txBox="1"/>
          <p:nvPr/>
        </p:nvSpPr>
        <p:spPr>
          <a:xfrm>
            <a:off x="2267339" y="880563"/>
            <a:ext cx="33772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Peso corner rimosso 3900 Kg circa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02E24EE7-FB7D-5296-82CC-D439303367CA}"/>
              </a:ext>
            </a:extLst>
          </p:cNvPr>
          <p:cNvSpPr txBox="1"/>
          <p:nvPr/>
        </p:nvSpPr>
        <p:spPr>
          <a:xfrm>
            <a:off x="7682755" y="897410"/>
            <a:ext cx="37666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Peso linee focali rimosse 2600 Kg circa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E252C591-1A37-8580-9DC2-6D55C44A8AA1}"/>
              </a:ext>
            </a:extLst>
          </p:cNvPr>
          <p:cNvSpPr txBox="1"/>
          <p:nvPr/>
        </p:nvSpPr>
        <p:spPr>
          <a:xfrm>
            <a:off x="4829856" y="1368571"/>
            <a:ext cx="42221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Totale 6500 Kg circa (circa 270 kg a settore)</a:t>
            </a:r>
          </a:p>
        </p:txBody>
      </p:sp>
      <p:cxnSp>
        <p:nvCxnSpPr>
          <p:cNvPr id="15" name="Connettore 2 14">
            <a:extLst>
              <a:ext uri="{FF2B5EF4-FFF2-40B4-BE49-F238E27FC236}">
                <a16:creationId xmlns:a16="http://schemas.microsoft.com/office/drawing/2014/main" id="{C2262A95-3158-1889-3C83-CA030208FFDB}"/>
              </a:ext>
            </a:extLst>
          </p:cNvPr>
          <p:cNvCxnSpPr>
            <a:cxnSpLocks/>
            <a:stCxn id="8" idx="2"/>
            <a:endCxn id="12" idx="1"/>
          </p:cNvCxnSpPr>
          <p:nvPr/>
        </p:nvCxnSpPr>
        <p:spPr>
          <a:xfrm>
            <a:off x="3955943" y="1249895"/>
            <a:ext cx="873913" cy="30334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ttore 2 15">
            <a:extLst>
              <a:ext uri="{FF2B5EF4-FFF2-40B4-BE49-F238E27FC236}">
                <a16:creationId xmlns:a16="http://schemas.microsoft.com/office/drawing/2014/main" id="{A599569C-3DA2-9BF0-2E48-30196B3175E3}"/>
              </a:ext>
            </a:extLst>
          </p:cNvPr>
          <p:cNvCxnSpPr>
            <a:cxnSpLocks/>
            <a:endCxn id="12" idx="3"/>
          </p:cNvCxnSpPr>
          <p:nvPr/>
        </p:nvCxnSpPr>
        <p:spPr>
          <a:xfrm flipH="1">
            <a:off x="9052037" y="1285673"/>
            <a:ext cx="437196" cy="2675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148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2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1477B1D9-6D3E-8C3D-E797-9125E28CE661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2A47D499-B358-7178-829A-9775F658D851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AB9059A0-B191-5E22-34EA-18B6D8C53934}"/>
              </a:ext>
            </a:extLst>
          </p:cNvPr>
          <p:cNvSpPr/>
          <p:nvPr/>
        </p:nvSpPr>
        <p:spPr>
          <a:xfrm>
            <a:off x="9728462" y="122548"/>
            <a:ext cx="2301510" cy="942681"/>
          </a:xfrm>
          <a:prstGeom prst="rect">
            <a:avLst/>
          </a:prstGeom>
          <a:solidFill>
            <a:srgbClr val="2A65AF"/>
          </a:solidFill>
          <a:ln>
            <a:solidFill>
              <a:srgbClr val="2A65A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9" name="Segnaposto contenuto 17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30522EE0-0AD6-B07E-9BE2-F7074CEE43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4544" y="195681"/>
            <a:ext cx="1651602" cy="778125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EFCA72E6-A6C2-58A3-B650-4EE07BA7C90E}"/>
              </a:ext>
            </a:extLst>
          </p:cNvPr>
          <p:cNvSpPr txBox="1"/>
          <p:nvPr/>
        </p:nvSpPr>
        <p:spPr>
          <a:xfrm>
            <a:off x="274322" y="1435608"/>
            <a:ext cx="1175565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Entro dicembre 2025 (comunque dopo aver terminato la verniciatura del corner)</a:t>
            </a:r>
          </a:p>
          <a:p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Installazione sulla focale di 416 antenne </a:t>
            </a:r>
            <a:r>
              <a:rPr lang="it-IT" dirty="0" err="1"/>
              <a:t>Yagi</a:t>
            </a:r>
            <a:r>
              <a:rPr lang="it-IT" dirty="0"/>
              <a:t> e relativi ricevitori;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/>
          </a:p>
          <a:p>
            <a:pPr marL="742950" lvl="1" indent="-285750" algn="just">
              <a:buFont typeface="Wingdings" panose="05000000000000000000" pitchFamily="2" charset="2"/>
              <a:buChar char="Ø"/>
            </a:pPr>
            <a:r>
              <a:rPr lang="it-IT" dirty="0"/>
              <a:t>Necessità di posizionare il dipolo alimentato della </a:t>
            </a:r>
            <a:r>
              <a:rPr lang="it-IT" dirty="0" err="1"/>
              <a:t>yagi</a:t>
            </a:r>
            <a:r>
              <a:rPr lang="it-IT" dirty="0"/>
              <a:t> a 1011 mm dal dipolo attuale, ovvero 1231 mm dal piano del trave </a:t>
            </a:r>
            <a:r>
              <a:rPr lang="it-IT" dirty="0" err="1"/>
              <a:t>portacorner</a:t>
            </a:r>
            <a:r>
              <a:rPr lang="it-IT" dirty="0"/>
              <a:t>;</a:t>
            </a:r>
          </a:p>
          <a:p>
            <a:pPr lvl="1" algn="just"/>
            <a:endParaRPr lang="it-IT" dirty="0"/>
          </a:p>
          <a:p>
            <a:pPr marL="742950" lvl="1" indent="-285750" algn="just">
              <a:buFont typeface="Wingdings" panose="05000000000000000000" pitchFamily="2" charset="2"/>
              <a:buChar char="Ø"/>
            </a:pPr>
            <a:r>
              <a:rPr lang="it-IT" dirty="0"/>
              <a:t>Il peso dell’intera struttura deve essere inferiore ai 270 Kg per settore;</a:t>
            </a:r>
          </a:p>
          <a:p>
            <a:pPr marL="742950" lvl="1" indent="-285750" algn="just">
              <a:buFont typeface="Wingdings" panose="05000000000000000000" pitchFamily="2" charset="2"/>
              <a:buChar char="Ø"/>
            </a:pPr>
            <a:endParaRPr lang="it-IT" dirty="0"/>
          </a:p>
          <a:p>
            <a:pPr marL="742950" lvl="1" indent="-285750" algn="just">
              <a:buFont typeface="Wingdings" panose="05000000000000000000" pitchFamily="2" charset="2"/>
              <a:buChar char="Ø"/>
            </a:pPr>
            <a:r>
              <a:rPr lang="it-IT" dirty="0"/>
              <a:t>Connessione degli elementi della catena ricevente «in coda» alla </a:t>
            </a:r>
            <a:r>
              <a:rPr lang="it-IT" dirty="0" err="1"/>
              <a:t>Yagi</a:t>
            </a:r>
            <a:r>
              <a:rPr lang="it-IT" dirty="0"/>
              <a:t>.</a:t>
            </a:r>
          </a:p>
          <a:p>
            <a:pPr lvl="1" algn="just"/>
            <a:endParaRPr lang="it-IT" dirty="0"/>
          </a:p>
          <a:p>
            <a:pPr lvl="1" algn="just"/>
            <a:endParaRPr lang="it-IT" dirty="0"/>
          </a:p>
          <a:p>
            <a:pPr marL="742950" lvl="1" indent="-285750" algn="just">
              <a:buFont typeface="Wingdings" panose="05000000000000000000" pitchFamily="2" charset="2"/>
              <a:buChar char="Ø"/>
            </a:pPr>
            <a:endParaRPr lang="it-IT" dirty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8748318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1477B1D9-6D3E-8C3D-E797-9125E28CE661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2A47D499-B358-7178-829A-9775F658D851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AB9059A0-B191-5E22-34EA-18B6D8C53934}"/>
              </a:ext>
            </a:extLst>
          </p:cNvPr>
          <p:cNvSpPr/>
          <p:nvPr/>
        </p:nvSpPr>
        <p:spPr>
          <a:xfrm>
            <a:off x="9728462" y="122548"/>
            <a:ext cx="2301510" cy="942681"/>
          </a:xfrm>
          <a:prstGeom prst="rect">
            <a:avLst/>
          </a:prstGeom>
          <a:solidFill>
            <a:srgbClr val="2A65AF"/>
          </a:solidFill>
          <a:ln>
            <a:solidFill>
              <a:srgbClr val="2A65A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9" name="Segnaposto contenuto 17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30522EE0-0AD6-B07E-9BE2-F7074CEE43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4544" y="195681"/>
            <a:ext cx="1651602" cy="778125"/>
          </a:xfrm>
          <a:prstGeom prst="rect">
            <a:avLst/>
          </a:prstGeom>
        </p:spPr>
      </p:pic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3C57789E-EE4C-860D-C38C-6CBE3097110C}"/>
              </a:ext>
            </a:extLst>
          </p:cNvPr>
          <p:cNvSpPr txBox="1"/>
          <p:nvPr/>
        </p:nvSpPr>
        <p:spPr>
          <a:xfrm>
            <a:off x="566928" y="1554480"/>
            <a:ext cx="5408917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Lunghezza (direzione E/W): 564 metri</a:t>
            </a:r>
          </a:p>
          <a:p>
            <a:endParaRPr lang="it-IT" dirty="0"/>
          </a:p>
          <a:p>
            <a:r>
              <a:rPr lang="it-IT" dirty="0"/>
              <a:t>Altezza centro rotazione: 13,4 metri</a:t>
            </a:r>
          </a:p>
          <a:p>
            <a:endParaRPr lang="it-IT" dirty="0"/>
          </a:p>
          <a:p>
            <a:r>
              <a:rPr lang="it-IT" dirty="0"/>
              <a:t>Altezza totale: Oltre 38 metri (dipende dal puntamento)</a:t>
            </a:r>
          </a:p>
          <a:p>
            <a:endParaRPr lang="it-IT" dirty="0"/>
          </a:p>
          <a:p>
            <a:endParaRPr lang="it-IT" dirty="0"/>
          </a:p>
          <a:p>
            <a:endParaRPr lang="it-IT" dirty="0"/>
          </a:p>
        </p:txBody>
      </p:sp>
      <p:pic>
        <p:nvPicPr>
          <p:cNvPr id="5" name="Immagine 4" descr="Immagine che contiene schizzo, torre, pilone, bianco e nero&#10;&#10;Descrizione generata automaticamente">
            <a:extLst>
              <a:ext uri="{FF2B5EF4-FFF2-40B4-BE49-F238E27FC236}">
                <a16:creationId xmlns:a16="http://schemas.microsoft.com/office/drawing/2014/main" id="{14AFB0F9-CF54-BD7D-23BD-D9224734E70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75504" y="1188737"/>
            <a:ext cx="6410642" cy="5155366"/>
          </a:xfrm>
          <a:prstGeom prst="rect">
            <a:avLst/>
          </a:prstGeom>
        </p:spPr>
      </p:pic>
      <p:cxnSp>
        <p:nvCxnSpPr>
          <p:cNvPr id="11" name="Connettore 2 10">
            <a:extLst>
              <a:ext uri="{FF2B5EF4-FFF2-40B4-BE49-F238E27FC236}">
                <a16:creationId xmlns:a16="http://schemas.microsoft.com/office/drawing/2014/main" id="{148AEB53-7E07-7B18-3B0D-CC678BB2CF45}"/>
              </a:ext>
            </a:extLst>
          </p:cNvPr>
          <p:cNvCxnSpPr/>
          <p:nvPr/>
        </p:nvCxnSpPr>
        <p:spPr>
          <a:xfrm>
            <a:off x="7360920" y="4114800"/>
            <a:ext cx="0" cy="2229303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2 11">
            <a:extLst>
              <a:ext uri="{FF2B5EF4-FFF2-40B4-BE49-F238E27FC236}">
                <a16:creationId xmlns:a16="http://schemas.microsoft.com/office/drawing/2014/main" id="{CC83BB12-A219-5FEF-C49F-BFAB04897101}"/>
              </a:ext>
            </a:extLst>
          </p:cNvPr>
          <p:cNvCxnSpPr>
            <a:cxnSpLocks/>
          </p:cNvCxnSpPr>
          <p:nvPr/>
        </p:nvCxnSpPr>
        <p:spPr>
          <a:xfrm>
            <a:off x="11659298" y="1188737"/>
            <a:ext cx="0" cy="5155366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00C5F5AB-A72B-9114-E356-009951DCAB1B}"/>
              </a:ext>
            </a:extLst>
          </p:cNvPr>
          <p:cNvSpPr txBox="1"/>
          <p:nvPr/>
        </p:nvSpPr>
        <p:spPr>
          <a:xfrm>
            <a:off x="6206052" y="5044785"/>
            <a:ext cx="11548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13,4 metri</a:t>
            </a:r>
          </a:p>
        </p:txBody>
      </p:sp>
      <p:pic>
        <p:nvPicPr>
          <p:cNvPr id="25" name="Immagine 24">
            <a:extLst>
              <a:ext uri="{FF2B5EF4-FFF2-40B4-BE49-F238E27FC236}">
                <a16:creationId xmlns:a16="http://schemas.microsoft.com/office/drawing/2014/main" id="{A141B530-152C-9EA7-C6EC-900420FF35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596" y="6025896"/>
            <a:ext cx="181832" cy="318206"/>
          </a:xfrm>
          <a:prstGeom prst="rect">
            <a:avLst/>
          </a:prstGeom>
        </p:spPr>
      </p:pic>
      <p:sp>
        <p:nvSpPr>
          <p:cNvPr id="26" name="Freccia a sinistra 25">
            <a:extLst>
              <a:ext uri="{FF2B5EF4-FFF2-40B4-BE49-F238E27FC236}">
                <a16:creationId xmlns:a16="http://schemas.microsoft.com/office/drawing/2014/main" id="{A2BF643F-C0AD-9945-0B53-B4573E48769A}"/>
              </a:ext>
            </a:extLst>
          </p:cNvPr>
          <p:cNvSpPr/>
          <p:nvPr/>
        </p:nvSpPr>
        <p:spPr>
          <a:xfrm rot="12868863">
            <a:off x="6147237" y="5613383"/>
            <a:ext cx="978408" cy="484632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8818882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1477B1D9-6D3E-8C3D-E797-9125E28CE661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2A47D499-B358-7178-829A-9775F658D851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AB9059A0-B191-5E22-34EA-18B6D8C53934}"/>
              </a:ext>
            </a:extLst>
          </p:cNvPr>
          <p:cNvSpPr/>
          <p:nvPr/>
        </p:nvSpPr>
        <p:spPr>
          <a:xfrm>
            <a:off x="9728462" y="122548"/>
            <a:ext cx="2301510" cy="942681"/>
          </a:xfrm>
          <a:prstGeom prst="rect">
            <a:avLst/>
          </a:prstGeom>
          <a:solidFill>
            <a:srgbClr val="2A65AF"/>
          </a:solidFill>
          <a:ln>
            <a:solidFill>
              <a:srgbClr val="2A65A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9" name="Segnaposto contenuto 17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30522EE0-0AD6-B07E-9BE2-F7074CEE43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4544" y="195681"/>
            <a:ext cx="1651602" cy="778125"/>
          </a:xfrm>
          <a:prstGeom prst="rect">
            <a:avLst/>
          </a:prstGeom>
        </p:spPr>
      </p:pic>
      <p:pic>
        <p:nvPicPr>
          <p:cNvPr id="15" name="Immagine 14" descr="Immagine che contiene antenna, aereo&#10;&#10;Descrizione generata automaticamente">
            <a:extLst>
              <a:ext uri="{FF2B5EF4-FFF2-40B4-BE49-F238E27FC236}">
                <a16:creationId xmlns:a16="http://schemas.microsoft.com/office/drawing/2014/main" id="{81E66153-31F0-B6D6-4456-B81D132443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73354" y="1145256"/>
            <a:ext cx="9318646" cy="5189704"/>
          </a:xfrm>
          <a:prstGeom prst="rect">
            <a:avLst/>
          </a:prstGeom>
        </p:spPr>
      </p:pic>
      <p:pic>
        <p:nvPicPr>
          <p:cNvPr id="17" name="Immagine 16" descr="Immagine che contiene antenna, drone&#10;&#10;Descrizione generata automaticamente con attendibilità media">
            <a:extLst>
              <a:ext uri="{FF2B5EF4-FFF2-40B4-BE49-F238E27FC236}">
                <a16:creationId xmlns:a16="http://schemas.microsoft.com/office/drawing/2014/main" id="{1CB6C733-AA2E-10B0-1396-A42650E6DD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73354" y="1145256"/>
            <a:ext cx="9318646" cy="5189704"/>
          </a:xfrm>
          <a:prstGeom prst="rect">
            <a:avLst/>
          </a:prstGeom>
        </p:spPr>
      </p:pic>
      <p:pic>
        <p:nvPicPr>
          <p:cNvPr id="19" name="Immagine 18" descr="Immagine che contiene antenna, drone&#10;&#10;Descrizione generata automaticamente">
            <a:extLst>
              <a:ext uri="{FF2B5EF4-FFF2-40B4-BE49-F238E27FC236}">
                <a16:creationId xmlns:a16="http://schemas.microsoft.com/office/drawing/2014/main" id="{DF91C37C-D2A4-AA9C-84E3-AB9B6D6430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73354" y="1161316"/>
            <a:ext cx="9318646" cy="5189704"/>
          </a:xfrm>
          <a:prstGeom prst="rect">
            <a:avLst/>
          </a:prstGeom>
        </p:spPr>
      </p:pic>
      <p:cxnSp>
        <p:nvCxnSpPr>
          <p:cNvPr id="21" name="Connettore 2 20">
            <a:extLst>
              <a:ext uri="{FF2B5EF4-FFF2-40B4-BE49-F238E27FC236}">
                <a16:creationId xmlns:a16="http://schemas.microsoft.com/office/drawing/2014/main" id="{92AB92DD-315F-C08C-5900-364EBC3CE0C7}"/>
              </a:ext>
            </a:extLst>
          </p:cNvPr>
          <p:cNvCxnSpPr/>
          <p:nvPr/>
        </p:nvCxnSpPr>
        <p:spPr>
          <a:xfrm>
            <a:off x="3275045" y="3429000"/>
            <a:ext cx="2230016" cy="11430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ttore 2 21">
            <a:extLst>
              <a:ext uri="{FF2B5EF4-FFF2-40B4-BE49-F238E27FC236}">
                <a16:creationId xmlns:a16="http://schemas.microsoft.com/office/drawing/2014/main" id="{44D92442-4B0C-110D-01EF-C2603AB6506D}"/>
              </a:ext>
            </a:extLst>
          </p:cNvPr>
          <p:cNvCxnSpPr>
            <a:cxnSpLocks/>
          </p:cNvCxnSpPr>
          <p:nvPr/>
        </p:nvCxnSpPr>
        <p:spPr>
          <a:xfrm flipV="1">
            <a:off x="2677886" y="4935894"/>
            <a:ext cx="3247053" cy="7768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5F9E5E01-5378-E8BE-AC17-59AB94AA2884}"/>
              </a:ext>
            </a:extLst>
          </p:cNvPr>
          <p:cNvSpPr txBox="1"/>
          <p:nvPr/>
        </p:nvSpPr>
        <p:spPr>
          <a:xfrm>
            <a:off x="2191443" y="3059668"/>
            <a:ext cx="2045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Trasmettitore ottico</a:t>
            </a:r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E255A2FE-B841-A515-1116-95FD5329D5CE}"/>
              </a:ext>
            </a:extLst>
          </p:cNvPr>
          <p:cNvSpPr txBox="1"/>
          <p:nvPr/>
        </p:nvSpPr>
        <p:spPr>
          <a:xfrm>
            <a:off x="1983723" y="5662550"/>
            <a:ext cx="10973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Front end</a:t>
            </a:r>
          </a:p>
        </p:txBody>
      </p:sp>
    </p:spTree>
    <p:extLst>
      <p:ext uri="{BB962C8B-B14F-4D97-AF65-F5344CB8AC3E}">
        <p14:creationId xmlns:p14="http://schemas.microsoft.com/office/powerpoint/2010/main" val="1311529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1477B1D9-6D3E-8C3D-E797-9125E28CE661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2A47D499-B358-7178-829A-9775F658D851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AB9059A0-B191-5E22-34EA-18B6D8C53934}"/>
              </a:ext>
            </a:extLst>
          </p:cNvPr>
          <p:cNvSpPr/>
          <p:nvPr/>
        </p:nvSpPr>
        <p:spPr>
          <a:xfrm>
            <a:off x="9728462" y="122548"/>
            <a:ext cx="2301510" cy="942681"/>
          </a:xfrm>
          <a:prstGeom prst="rect">
            <a:avLst/>
          </a:prstGeom>
          <a:solidFill>
            <a:srgbClr val="2A65AF"/>
          </a:solidFill>
          <a:ln>
            <a:solidFill>
              <a:srgbClr val="2A65A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9" name="Segnaposto contenuto 17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30522EE0-0AD6-B07E-9BE2-F7074CEE43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4544" y="195681"/>
            <a:ext cx="1651602" cy="778125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EFCA72E6-A6C2-58A3-B650-4EE07BA7C90E}"/>
              </a:ext>
            </a:extLst>
          </p:cNvPr>
          <p:cNvSpPr txBox="1"/>
          <p:nvPr/>
        </p:nvSpPr>
        <p:spPr>
          <a:xfrm>
            <a:off x="274322" y="1435608"/>
            <a:ext cx="1175565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Entro dicembre 2025 (comunque dopo aver terminato la verniciatura del corner)</a:t>
            </a:r>
          </a:p>
          <a:p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Installazione sulla focale di 416 antenne </a:t>
            </a:r>
            <a:r>
              <a:rPr lang="it-IT" dirty="0" err="1"/>
              <a:t>Yagi</a:t>
            </a:r>
            <a:r>
              <a:rPr lang="it-IT" dirty="0"/>
              <a:t> e relativi ricevitori;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/>
          </a:p>
          <a:p>
            <a:pPr marL="742950" lvl="1" indent="-285750" algn="just">
              <a:buFont typeface="Wingdings" panose="05000000000000000000" pitchFamily="2" charset="2"/>
              <a:buChar char="Ø"/>
            </a:pPr>
            <a:r>
              <a:rPr lang="it-IT" dirty="0"/>
              <a:t>Necessità di posizionare il dipolo alimentato della </a:t>
            </a:r>
            <a:r>
              <a:rPr lang="it-IT" dirty="0" err="1"/>
              <a:t>yagi</a:t>
            </a:r>
            <a:r>
              <a:rPr lang="it-IT" dirty="0"/>
              <a:t> a 1011 mm dal dipolo attuale, ovvero 1231 mm dal piano del trave </a:t>
            </a:r>
            <a:r>
              <a:rPr lang="it-IT" dirty="0" err="1"/>
              <a:t>portacorner</a:t>
            </a:r>
            <a:r>
              <a:rPr lang="it-IT" dirty="0"/>
              <a:t>;</a:t>
            </a:r>
          </a:p>
          <a:p>
            <a:pPr lvl="1" algn="just"/>
            <a:endParaRPr lang="it-IT" dirty="0"/>
          </a:p>
          <a:p>
            <a:pPr marL="742950" lvl="1" indent="-285750" algn="just">
              <a:buFont typeface="Wingdings" panose="05000000000000000000" pitchFamily="2" charset="2"/>
              <a:buChar char="Ø"/>
            </a:pPr>
            <a:r>
              <a:rPr lang="it-IT" dirty="0"/>
              <a:t>Il peso dell’intera struttura deve essere inferiore ai 270 Kg per settore;</a:t>
            </a:r>
          </a:p>
          <a:p>
            <a:pPr marL="742950" lvl="1" indent="-285750" algn="just">
              <a:buFont typeface="Wingdings" panose="05000000000000000000" pitchFamily="2" charset="2"/>
              <a:buChar char="Ø"/>
            </a:pPr>
            <a:endParaRPr lang="it-IT" dirty="0"/>
          </a:p>
          <a:p>
            <a:pPr marL="742950" lvl="1" indent="-285750" algn="just">
              <a:buFont typeface="Wingdings" panose="05000000000000000000" pitchFamily="2" charset="2"/>
              <a:buChar char="Ø"/>
            </a:pPr>
            <a:r>
              <a:rPr lang="it-IT" dirty="0"/>
              <a:t>Connessione degli elementi della catena ricevente «in coda» alla </a:t>
            </a:r>
            <a:r>
              <a:rPr lang="it-IT" dirty="0" err="1"/>
              <a:t>Yagi</a:t>
            </a:r>
            <a:r>
              <a:rPr lang="it-IT" dirty="0"/>
              <a:t>.</a:t>
            </a:r>
          </a:p>
          <a:p>
            <a:pPr marL="742950" lvl="1" indent="-285750" algn="just">
              <a:buFont typeface="Wingdings" panose="05000000000000000000" pitchFamily="2" charset="2"/>
              <a:buChar char="Ø"/>
            </a:pPr>
            <a:endParaRPr lang="it-IT" dirty="0"/>
          </a:p>
          <a:p>
            <a:pPr marL="742950" lvl="1" indent="-285750" algn="just">
              <a:buFont typeface="Wingdings" panose="05000000000000000000" pitchFamily="2" charset="2"/>
              <a:buChar char="Ø"/>
            </a:pPr>
            <a:r>
              <a:rPr lang="it-IT" dirty="0"/>
              <a:t>Flessibilità del puntamento delle antenne in fase di assemblaggio (causa incertezza geometria trave </a:t>
            </a:r>
            <a:r>
              <a:rPr lang="it-IT" dirty="0" err="1"/>
              <a:t>portacorner</a:t>
            </a:r>
            <a:r>
              <a:rPr lang="it-IT" dirty="0"/>
              <a:t>) e miglior allineamento possibile delle antenne stesse.</a:t>
            </a:r>
          </a:p>
          <a:p>
            <a:pPr marL="742950" lvl="1" indent="-285750" algn="just">
              <a:buFont typeface="Wingdings" panose="05000000000000000000" pitchFamily="2" charset="2"/>
              <a:buChar char="Ø"/>
            </a:pPr>
            <a:endParaRPr lang="it-IT" dirty="0"/>
          </a:p>
          <a:p>
            <a:pPr lvl="1" algn="just"/>
            <a:endParaRPr lang="it-IT" dirty="0"/>
          </a:p>
          <a:p>
            <a:pPr lvl="1" algn="just"/>
            <a:endParaRPr lang="it-IT" dirty="0"/>
          </a:p>
          <a:p>
            <a:pPr marL="742950" lvl="1" indent="-285750" algn="just">
              <a:buFont typeface="Wingdings" panose="05000000000000000000" pitchFamily="2" charset="2"/>
              <a:buChar char="Ø"/>
            </a:pPr>
            <a:endParaRPr lang="it-IT" dirty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62110407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1477B1D9-6D3E-8C3D-E797-9125E28CE661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2A47D499-B358-7178-829A-9775F658D851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AB9059A0-B191-5E22-34EA-18B6D8C53934}"/>
              </a:ext>
            </a:extLst>
          </p:cNvPr>
          <p:cNvSpPr/>
          <p:nvPr/>
        </p:nvSpPr>
        <p:spPr>
          <a:xfrm>
            <a:off x="9728462" y="122548"/>
            <a:ext cx="2301510" cy="942681"/>
          </a:xfrm>
          <a:prstGeom prst="rect">
            <a:avLst/>
          </a:prstGeom>
          <a:solidFill>
            <a:srgbClr val="2A65AF"/>
          </a:solidFill>
          <a:ln>
            <a:solidFill>
              <a:srgbClr val="2A65A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9" name="Segnaposto contenuto 17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30522EE0-0AD6-B07E-9BE2-F7074CEE43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4544" y="195681"/>
            <a:ext cx="1651602" cy="778125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B8984CBC-5A34-B7FB-54D2-D00F1949E9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7436" y="1138362"/>
            <a:ext cx="7654564" cy="3270973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8B6D4BAF-D244-CD90-328B-E7C654ECF8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7436" y="1138362"/>
            <a:ext cx="7654564" cy="4936186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4DBF4A65-3903-BD24-1EBA-12EFD36958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150" y="1296955"/>
            <a:ext cx="2176459" cy="371358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5" name="Immagine 14" descr="Immagine che contiene antenna, schizzo, disegno&#10;&#10;Descrizione generata automaticamente">
            <a:extLst>
              <a:ext uri="{FF2B5EF4-FFF2-40B4-BE49-F238E27FC236}">
                <a16:creationId xmlns:a16="http://schemas.microsoft.com/office/drawing/2014/main" id="{CD5861B1-010A-E1A4-7005-4C016920148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66046" y="1157257"/>
            <a:ext cx="9625954" cy="5196889"/>
          </a:xfrm>
          <a:prstGeom prst="rect">
            <a:avLst/>
          </a:prstGeom>
        </p:spPr>
      </p:pic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33AADB6C-7AED-735B-8861-D874A8CCD36F}"/>
              </a:ext>
            </a:extLst>
          </p:cNvPr>
          <p:cNvSpPr txBox="1"/>
          <p:nvPr/>
        </p:nvSpPr>
        <p:spPr>
          <a:xfrm>
            <a:off x="7817734" y="5057275"/>
            <a:ext cx="36164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234 Kg a settore (manca il cablaggio)</a:t>
            </a:r>
          </a:p>
        </p:txBody>
      </p:sp>
    </p:spTree>
    <p:extLst>
      <p:ext uri="{BB962C8B-B14F-4D97-AF65-F5344CB8AC3E}">
        <p14:creationId xmlns:p14="http://schemas.microsoft.com/office/powerpoint/2010/main" val="2337284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1477B1D9-6D3E-8C3D-E797-9125E28CE661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2A47D499-B358-7178-829A-9775F658D851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AB9059A0-B191-5E22-34EA-18B6D8C53934}"/>
              </a:ext>
            </a:extLst>
          </p:cNvPr>
          <p:cNvSpPr/>
          <p:nvPr/>
        </p:nvSpPr>
        <p:spPr>
          <a:xfrm>
            <a:off x="9728462" y="122548"/>
            <a:ext cx="2301510" cy="942681"/>
          </a:xfrm>
          <a:prstGeom prst="rect">
            <a:avLst/>
          </a:prstGeom>
          <a:solidFill>
            <a:srgbClr val="2A65AF"/>
          </a:solidFill>
          <a:ln>
            <a:solidFill>
              <a:srgbClr val="2A65A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9" name="Segnaposto contenuto 17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30522EE0-0AD6-B07E-9BE2-F7074CEE43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4544" y="195681"/>
            <a:ext cx="1651602" cy="778125"/>
          </a:xfrm>
          <a:prstGeom prst="rect">
            <a:avLst/>
          </a:prstGeom>
        </p:spPr>
      </p:pic>
      <p:pic>
        <p:nvPicPr>
          <p:cNvPr id="4" name="Immagine 3" descr="Immagine che contiene schizzo, disegno, Line art, arte&#10;&#10;Descrizione generata automaticamente">
            <a:extLst>
              <a:ext uri="{FF2B5EF4-FFF2-40B4-BE49-F238E27FC236}">
                <a16:creationId xmlns:a16="http://schemas.microsoft.com/office/drawing/2014/main" id="{07DC9416-E22A-97FE-4F12-E43855B8A7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203228"/>
            <a:ext cx="8924731" cy="5085156"/>
          </a:xfrm>
          <a:prstGeom prst="rect">
            <a:avLst/>
          </a:prstGeom>
        </p:spPr>
      </p:pic>
      <p:pic>
        <p:nvPicPr>
          <p:cNvPr id="6" name="Immagine 5" descr="Immagine che contiene schizzo, disegno, torre, bianco e nero&#10;&#10;Descrizione generata automaticamente">
            <a:extLst>
              <a:ext uri="{FF2B5EF4-FFF2-40B4-BE49-F238E27FC236}">
                <a16:creationId xmlns:a16="http://schemas.microsoft.com/office/drawing/2014/main" id="{FB163C1D-9D6D-B5CF-008F-5E7F5E8675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/>
          <a:stretch/>
        </p:blipFill>
        <p:spPr>
          <a:xfrm>
            <a:off x="7324531" y="2453951"/>
            <a:ext cx="4840630" cy="3903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675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1477B1D9-6D3E-8C3D-E797-9125E28CE661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2A47D499-B358-7178-829A-9775F658D851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AB9059A0-B191-5E22-34EA-18B6D8C53934}"/>
              </a:ext>
            </a:extLst>
          </p:cNvPr>
          <p:cNvSpPr/>
          <p:nvPr/>
        </p:nvSpPr>
        <p:spPr>
          <a:xfrm>
            <a:off x="9728462" y="122548"/>
            <a:ext cx="2301510" cy="942681"/>
          </a:xfrm>
          <a:prstGeom prst="rect">
            <a:avLst/>
          </a:prstGeom>
          <a:solidFill>
            <a:srgbClr val="2A65AF"/>
          </a:solidFill>
          <a:ln>
            <a:solidFill>
              <a:srgbClr val="2A65A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9" name="Segnaposto contenuto 17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30522EE0-0AD6-B07E-9BE2-F7074CEE43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4544" y="195681"/>
            <a:ext cx="1651602" cy="778125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39582AEE-E75E-F311-C05A-26A547E440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284" y="1436915"/>
            <a:ext cx="6000638" cy="2360644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70460725-D0D9-CB78-3733-38992C4F7E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4170"/>
            <a:ext cx="7144747" cy="5163271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9C502F22-A61D-6243-0197-8055BF0C77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4514" y="2712015"/>
            <a:ext cx="6584445" cy="2067579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15" name="Rettangolo 14">
            <a:extLst>
              <a:ext uri="{FF2B5EF4-FFF2-40B4-BE49-F238E27FC236}">
                <a16:creationId xmlns:a16="http://schemas.microsoft.com/office/drawing/2014/main" id="{4B321AD4-A8D9-3E1B-33DC-B6C37F8EFD1A}"/>
              </a:ext>
            </a:extLst>
          </p:cNvPr>
          <p:cNvSpPr/>
          <p:nvPr/>
        </p:nvSpPr>
        <p:spPr>
          <a:xfrm>
            <a:off x="139959" y="4907902"/>
            <a:ext cx="2967135" cy="94239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7" name="Connettore diritto 16">
            <a:extLst>
              <a:ext uri="{FF2B5EF4-FFF2-40B4-BE49-F238E27FC236}">
                <a16:creationId xmlns:a16="http://schemas.microsoft.com/office/drawing/2014/main" id="{866C2824-09F8-C020-F8D9-D4EC63539C7A}"/>
              </a:ext>
            </a:extLst>
          </p:cNvPr>
          <p:cNvCxnSpPr>
            <a:cxnSpLocks/>
          </p:cNvCxnSpPr>
          <p:nvPr/>
        </p:nvCxnSpPr>
        <p:spPr>
          <a:xfrm flipV="1">
            <a:off x="139959" y="2712015"/>
            <a:ext cx="4954555" cy="219588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ttore diritto 17">
            <a:extLst>
              <a:ext uri="{FF2B5EF4-FFF2-40B4-BE49-F238E27FC236}">
                <a16:creationId xmlns:a16="http://schemas.microsoft.com/office/drawing/2014/main" id="{B6819C60-44B0-721A-D8E0-E0E3646F73B5}"/>
              </a:ext>
            </a:extLst>
          </p:cNvPr>
          <p:cNvCxnSpPr>
            <a:cxnSpLocks/>
          </p:cNvCxnSpPr>
          <p:nvPr/>
        </p:nvCxnSpPr>
        <p:spPr>
          <a:xfrm flipV="1">
            <a:off x="3097884" y="4808961"/>
            <a:ext cx="8581075" cy="103066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81341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1477B1D9-6D3E-8C3D-E797-9125E28CE661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2A47D499-B358-7178-829A-9775F658D851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AB9059A0-B191-5E22-34EA-18B6D8C53934}"/>
              </a:ext>
            </a:extLst>
          </p:cNvPr>
          <p:cNvSpPr/>
          <p:nvPr/>
        </p:nvSpPr>
        <p:spPr>
          <a:xfrm>
            <a:off x="9728462" y="122548"/>
            <a:ext cx="2301510" cy="942681"/>
          </a:xfrm>
          <a:prstGeom prst="rect">
            <a:avLst/>
          </a:prstGeom>
          <a:solidFill>
            <a:srgbClr val="2A65AF"/>
          </a:solidFill>
          <a:ln>
            <a:solidFill>
              <a:srgbClr val="2A65A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9" name="Segnaposto contenuto 17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30522EE0-0AD6-B07E-9BE2-F7074CEE43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4544" y="195681"/>
            <a:ext cx="1651602" cy="778125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39582AEE-E75E-F311-C05A-26A547E440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284" y="1436915"/>
            <a:ext cx="6000638" cy="2360644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BF66B65C-A82C-525C-46CB-901BF54ECF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2447" y="1436915"/>
            <a:ext cx="1777390" cy="2360644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196CE59A-8296-80F9-CEDA-1B3842A86BA6}"/>
              </a:ext>
            </a:extLst>
          </p:cNvPr>
          <p:cNvSpPr txBox="1"/>
          <p:nvPr/>
        </p:nvSpPr>
        <p:spPr>
          <a:xfrm>
            <a:off x="8371002" y="5034643"/>
            <a:ext cx="2153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Forze remote = 150N</a:t>
            </a:r>
          </a:p>
        </p:txBody>
      </p:sp>
      <p:cxnSp>
        <p:nvCxnSpPr>
          <p:cNvPr id="6" name="Connettore 2 5">
            <a:extLst>
              <a:ext uri="{FF2B5EF4-FFF2-40B4-BE49-F238E27FC236}">
                <a16:creationId xmlns:a16="http://schemas.microsoft.com/office/drawing/2014/main" id="{73117788-C7EB-A1E6-5C2F-956D25F8FF56}"/>
              </a:ext>
            </a:extLst>
          </p:cNvPr>
          <p:cNvCxnSpPr>
            <a:cxnSpLocks/>
          </p:cNvCxnSpPr>
          <p:nvPr/>
        </p:nvCxnSpPr>
        <p:spPr>
          <a:xfrm>
            <a:off x="8257130" y="1542126"/>
            <a:ext cx="0" cy="1075111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ttore 2 15">
            <a:extLst>
              <a:ext uri="{FF2B5EF4-FFF2-40B4-BE49-F238E27FC236}">
                <a16:creationId xmlns:a16="http://schemas.microsoft.com/office/drawing/2014/main" id="{3EB31BAD-6B86-AEA1-02E6-82D2E2E8B64F}"/>
              </a:ext>
            </a:extLst>
          </p:cNvPr>
          <p:cNvCxnSpPr>
            <a:cxnSpLocks/>
          </p:cNvCxnSpPr>
          <p:nvPr/>
        </p:nvCxnSpPr>
        <p:spPr>
          <a:xfrm>
            <a:off x="886940" y="1542126"/>
            <a:ext cx="1337786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ttore 2 19">
            <a:extLst>
              <a:ext uri="{FF2B5EF4-FFF2-40B4-BE49-F238E27FC236}">
                <a16:creationId xmlns:a16="http://schemas.microsoft.com/office/drawing/2014/main" id="{71E16505-6332-5BB4-2772-08D29388F4DC}"/>
              </a:ext>
            </a:extLst>
          </p:cNvPr>
          <p:cNvCxnSpPr>
            <a:cxnSpLocks/>
          </p:cNvCxnSpPr>
          <p:nvPr/>
        </p:nvCxnSpPr>
        <p:spPr>
          <a:xfrm>
            <a:off x="2425021" y="1542126"/>
            <a:ext cx="1337786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ttore 2 20">
            <a:extLst>
              <a:ext uri="{FF2B5EF4-FFF2-40B4-BE49-F238E27FC236}">
                <a16:creationId xmlns:a16="http://schemas.microsoft.com/office/drawing/2014/main" id="{A239990F-21E3-F5DA-59E1-0C0D8049BB45}"/>
              </a:ext>
            </a:extLst>
          </p:cNvPr>
          <p:cNvCxnSpPr>
            <a:cxnSpLocks/>
          </p:cNvCxnSpPr>
          <p:nvPr/>
        </p:nvCxnSpPr>
        <p:spPr>
          <a:xfrm>
            <a:off x="3953734" y="1530400"/>
            <a:ext cx="1337786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315EBD54-71DE-093E-3C07-F887083E0857}"/>
              </a:ext>
            </a:extLst>
          </p:cNvPr>
          <p:cNvSpPr txBox="1"/>
          <p:nvPr/>
        </p:nvSpPr>
        <p:spPr>
          <a:xfrm>
            <a:off x="8352148" y="2079681"/>
            <a:ext cx="10743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1000 mm</a:t>
            </a: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57C37AE5-382E-C3CC-88BE-DACD60ECCF33}"/>
              </a:ext>
            </a:extLst>
          </p:cNvPr>
          <p:cNvSpPr txBox="1"/>
          <p:nvPr/>
        </p:nvSpPr>
        <p:spPr>
          <a:xfrm>
            <a:off x="2425021" y="1647338"/>
            <a:ext cx="13660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1356,52 mm</a:t>
            </a:r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92F6CD71-E12B-5E9B-48E7-7DC5B92F1B64}"/>
              </a:ext>
            </a:extLst>
          </p:cNvPr>
          <p:cNvSpPr txBox="1"/>
          <p:nvPr/>
        </p:nvSpPr>
        <p:spPr>
          <a:xfrm>
            <a:off x="3980252" y="1647338"/>
            <a:ext cx="13660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1356,52 mm</a:t>
            </a:r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EDC493B4-0A9B-2852-6CE1-B29B8320F2B5}"/>
              </a:ext>
            </a:extLst>
          </p:cNvPr>
          <p:cNvSpPr txBox="1"/>
          <p:nvPr/>
        </p:nvSpPr>
        <p:spPr>
          <a:xfrm>
            <a:off x="869790" y="1647338"/>
            <a:ext cx="13660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1356,52 mm</a:t>
            </a:r>
          </a:p>
        </p:txBody>
      </p:sp>
      <p:pic>
        <p:nvPicPr>
          <p:cNvPr id="29" name="Immagine 28">
            <a:extLst>
              <a:ext uri="{FF2B5EF4-FFF2-40B4-BE49-F238E27FC236}">
                <a16:creationId xmlns:a16="http://schemas.microsoft.com/office/drawing/2014/main" id="{DEABD272-401D-A4A7-8C27-9A4174BE3A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8" t="10541" r="4969"/>
          <a:stretch/>
        </p:blipFill>
        <p:spPr>
          <a:xfrm>
            <a:off x="327284" y="4275476"/>
            <a:ext cx="6056039" cy="1870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682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2" grpId="0"/>
      <p:bldP spid="23" grpId="0"/>
      <p:bldP spid="24" grpId="0"/>
      <p:bldP spid="25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1477B1D9-6D3E-8C3D-E797-9125E28CE661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2A47D499-B358-7178-829A-9775F658D851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AB9059A0-B191-5E22-34EA-18B6D8C53934}"/>
              </a:ext>
            </a:extLst>
          </p:cNvPr>
          <p:cNvSpPr/>
          <p:nvPr/>
        </p:nvSpPr>
        <p:spPr>
          <a:xfrm>
            <a:off x="9728462" y="122548"/>
            <a:ext cx="2301510" cy="942681"/>
          </a:xfrm>
          <a:prstGeom prst="rect">
            <a:avLst/>
          </a:prstGeom>
          <a:solidFill>
            <a:srgbClr val="2A65AF"/>
          </a:solidFill>
          <a:ln>
            <a:solidFill>
              <a:srgbClr val="2A65A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9" name="Segnaposto contenuto 17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30522EE0-0AD6-B07E-9BE2-F7074CEE43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4544" y="195681"/>
            <a:ext cx="1651602" cy="778125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B1FB698B-B7C6-034F-B3A6-BC6C610E0C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278" y="1310058"/>
            <a:ext cx="6409052" cy="4968315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BE383711-8DDB-02E3-A3DB-CE0E9FB46D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0464" y="1466089"/>
            <a:ext cx="2541789" cy="2279716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1242A483-16E5-1DF1-A7C4-5DB6C62271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8" r="11024" b="9690"/>
          <a:stretch/>
        </p:blipFill>
        <p:spPr>
          <a:xfrm>
            <a:off x="8100464" y="4306617"/>
            <a:ext cx="2364521" cy="1823747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A7EE4743-71F3-064F-48BB-D8111F15759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680" y="1220343"/>
            <a:ext cx="6800650" cy="5058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645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1477B1D9-6D3E-8C3D-E797-9125E28CE661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2A47D499-B358-7178-829A-9775F658D851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AB9059A0-B191-5E22-34EA-18B6D8C53934}"/>
              </a:ext>
            </a:extLst>
          </p:cNvPr>
          <p:cNvSpPr/>
          <p:nvPr/>
        </p:nvSpPr>
        <p:spPr>
          <a:xfrm>
            <a:off x="9728462" y="122548"/>
            <a:ext cx="2301510" cy="942681"/>
          </a:xfrm>
          <a:prstGeom prst="rect">
            <a:avLst/>
          </a:prstGeom>
          <a:solidFill>
            <a:srgbClr val="2A65AF"/>
          </a:solidFill>
          <a:ln>
            <a:solidFill>
              <a:srgbClr val="2A65A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9" name="Segnaposto contenuto 17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30522EE0-0AD6-B07E-9BE2-F7074CEE43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4544" y="195681"/>
            <a:ext cx="1651602" cy="778125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A8F94A05-7495-1AA9-5BA4-F8B9450BFD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07"/>
          <a:stretch/>
        </p:blipFill>
        <p:spPr>
          <a:xfrm>
            <a:off x="401217" y="1730643"/>
            <a:ext cx="7414470" cy="4593102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6F43A5AB-4C07-87C1-5E98-42949AA14A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077" y="2081761"/>
            <a:ext cx="5353069" cy="389086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4FB545EE-0560-5D57-611E-ACADC5C8D263}"/>
              </a:ext>
            </a:extLst>
          </p:cNvPr>
          <p:cNvSpPr txBox="1"/>
          <p:nvPr/>
        </p:nvSpPr>
        <p:spPr>
          <a:xfrm>
            <a:off x="335902" y="1276887"/>
            <a:ext cx="99413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Essendo 416 un numero non multiplo di 24, possono verificarsi delle «anomalie» come indicato in figura.</a:t>
            </a:r>
          </a:p>
        </p:txBody>
      </p:sp>
    </p:spTree>
    <p:extLst>
      <p:ext uri="{BB962C8B-B14F-4D97-AF65-F5344CB8AC3E}">
        <p14:creationId xmlns:p14="http://schemas.microsoft.com/office/powerpoint/2010/main" val="944821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1477B1D9-6D3E-8C3D-E797-9125E28CE661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2A47D499-B358-7178-829A-9775F658D851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AB9059A0-B191-5E22-34EA-18B6D8C53934}"/>
              </a:ext>
            </a:extLst>
          </p:cNvPr>
          <p:cNvSpPr/>
          <p:nvPr/>
        </p:nvSpPr>
        <p:spPr>
          <a:xfrm>
            <a:off x="9728462" y="122548"/>
            <a:ext cx="2301510" cy="942681"/>
          </a:xfrm>
          <a:prstGeom prst="rect">
            <a:avLst/>
          </a:prstGeom>
          <a:solidFill>
            <a:srgbClr val="2A65AF"/>
          </a:solidFill>
          <a:ln>
            <a:solidFill>
              <a:srgbClr val="2A65A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9" name="Segnaposto contenuto 17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30522EE0-0AD6-B07E-9BE2-F7074CEE43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4544" y="195681"/>
            <a:ext cx="1651602" cy="778125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EFCA72E6-A6C2-58A3-B650-4EE07BA7C90E}"/>
              </a:ext>
            </a:extLst>
          </p:cNvPr>
          <p:cNvSpPr txBox="1"/>
          <p:nvPr/>
        </p:nvSpPr>
        <p:spPr>
          <a:xfrm>
            <a:off x="274322" y="1435608"/>
            <a:ext cx="1175565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Entro dicembre 2025 (comunque dopo aver terminato la verniciatura del corner)</a:t>
            </a:r>
          </a:p>
          <a:p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Installazione delle fibre ottiche e dei cavi di alimentazione necessari per il collegamento dei ricevitori;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/>
          </a:p>
          <a:p>
            <a:pPr marL="742950" lvl="1" indent="-285750" algn="just">
              <a:buFont typeface="Wingdings" panose="05000000000000000000" pitchFamily="2" charset="2"/>
              <a:buChar char="Ø"/>
            </a:pPr>
            <a:r>
              <a:rPr lang="it-IT" dirty="0"/>
              <a:t>Collegamento in fibra ottica tra gli apparati presenti in stanza del ricevitore e i ricevitori installati sulla linea focale;</a:t>
            </a:r>
          </a:p>
          <a:p>
            <a:pPr lvl="1" algn="just"/>
            <a:endParaRPr lang="it-IT" dirty="0"/>
          </a:p>
          <a:p>
            <a:pPr lvl="1" algn="just"/>
            <a:endParaRPr lang="it-IT" dirty="0"/>
          </a:p>
          <a:p>
            <a:pPr marL="742950" lvl="1" indent="-285750" algn="just">
              <a:buFont typeface="Wingdings" panose="05000000000000000000" pitchFamily="2" charset="2"/>
              <a:buChar char="Ø"/>
            </a:pPr>
            <a:endParaRPr lang="it-IT" dirty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146198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1477B1D9-6D3E-8C3D-E797-9125E28CE661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2A47D499-B358-7178-829A-9775F658D851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AB9059A0-B191-5E22-34EA-18B6D8C53934}"/>
              </a:ext>
            </a:extLst>
          </p:cNvPr>
          <p:cNvSpPr/>
          <p:nvPr/>
        </p:nvSpPr>
        <p:spPr>
          <a:xfrm>
            <a:off x="9728462" y="122548"/>
            <a:ext cx="2301510" cy="942681"/>
          </a:xfrm>
          <a:prstGeom prst="rect">
            <a:avLst/>
          </a:prstGeom>
          <a:solidFill>
            <a:srgbClr val="2A65AF"/>
          </a:solidFill>
          <a:ln>
            <a:solidFill>
              <a:srgbClr val="2A65A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9" name="Segnaposto contenuto 17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30522EE0-0AD6-B07E-9BE2-F7074CEE43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4544" y="195681"/>
            <a:ext cx="1651602" cy="778125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5EB65F00-8383-1DE7-4E56-3FEDAE13E8F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449576"/>
            <a:ext cx="12192000" cy="2169393"/>
          </a:xfrm>
          <a:prstGeom prst="rect">
            <a:avLst/>
          </a:prstGeom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57D25D5F-EEC7-12B8-6B16-2B4C649379CD}"/>
              </a:ext>
            </a:extLst>
          </p:cNvPr>
          <p:cNvSpPr/>
          <p:nvPr/>
        </p:nvSpPr>
        <p:spPr>
          <a:xfrm>
            <a:off x="1480520" y="3645053"/>
            <a:ext cx="230909" cy="230909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6" name="Connettore diritto 5">
            <a:extLst>
              <a:ext uri="{FF2B5EF4-FFF2-40B4-BE49-F238E27FC236}">
                <a16:creationId xmlns:a16="http://schemas.microsoft.com/office/drawing/2014/main" id="{B7D1E237-A163-BE68-69D2-C5ED5AF2ACAB}"/>
              </a:ext>
            </a:extLst>
          </p:cNvPr>
          <p:cNvCxnSpPr>
            <a:cxnSpLocks/>
          </p:cNvCxnSpPr>
          <p:nvPr/>
        </p:nvCxnSpPr>
        <p:spPr>
          <a:xfrm>
            <a:off x="55507" y="2196450"/>
            <a:ext cx="6245524" cy="0"/>
          </a:xfrm>
          <a:prstGeom prst="line">
            <a:avLst/>
          </a:prstGeom>
          <a:ln w="7620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7" name="Connettore diritto 6">
            <a:extLst>
              <a:ext uri="{FF2B5EF4-FFF2-40B4-BE49-F238E27FC236}">
                <a16:creationId xmlns:a16="http://schemas.microsoft.com/office/drawing/2014/main" id="{8CC699C7-3DFF-8914-B4A1-B498C1C96F4F}"/>
              </a:ext>
            </a:extLst>
          </p:cNvPr>
          <p:cNvCxnSpPr>
            <a:cxnSpLocks/>
          </p:cNvCxnSpPr>
          <p:nvPr/>
        </p:nvCxnSpPr>
        <p:spPr>
          <a:xfrm flipV="1">
            <a:off x="1626127" y="2675884"/>
            <a:ext cx="4453929" cy="15164"/>
          </a:xfrm>
          <a:prstGeom prst="line">
            <a:avLst/>
          </a:prstGeom>
          <a:ln w="381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ttore diritto 7">
            <a:extLst>
              <a:ext uri="{FF2B5EF4-FFF2-40B4-BE49-F238E27FC236}">
                <a16:creationId xmlns:a16="http://schemas.microsoft.com/office/drawing/2014/main" id="{65843244-09F5-4A8B-004E-9BA670F0CB72}"/>
              </a:ext>
            </a:extLst>
          </p:cNvPr>
          <p:cNvCxnSpPr>
            <a:cxnSpLocks/>
          </p:cNvCxnSpPr>
          <p:nvPr/>
        </p:nvCxnSpPr>
        <p:spPr>
          <a:xfrm>
            <a:off x="6512063" y="2667258"/>
            <a:ext cx="4295783" cy="6538"/>
          </a:xfrm>
          <a:prstGeom prst="line">
            <a:avLst/>
          </a:prstGeom>
          <a:ln w="381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diritto 10">
            <a:extLst>
              <a:ext uri="{FF2B5EF4-FFF2-40B4-BE49-F238E27FC236}">
                <a16:creationId xmlns:a16="http://schemas.microsoft.com/office/drawing/2014/main" id="{EB62FEEF-C81E-8A92-89C6-500C18F1F371}"/>
              </a:ext>
            </a:extLst>
          </p:cNvPr>
          <p:cNvCxnSpPr>
            <a:cxnSpLocks/>
            <a:endCxn id="5" idx="0"/>
          </p:cNvCxnSpPr>
          <p:nvPr/>
        </p:nvCxnSpPr>
        <p:spPr>
          <a:xfrm flipH="1">
            <a:off x="1595975" y="2704781"/>
            <a:ext cx="30152" cy="940272"/>
          </a:xfrm>
          <a:prstGeom prst="line">
            <a:avLst/>
          </a:prstGeom>
          <a:ln w="381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diritto 11">
            <a:extLst>
              <a:ext uri="{FF2B5EF4-FFF2-40B4-BE49-F238E27FC236}">
                <a16:creationId xmlns:a16="http://schemas.microsoft.com/office/drawing/2014/main" id="{7B6B953A-565D-6AB2-104A-9E27BB0765F3}"/>
              </a:ext>
            </a:extLst>
          </p:cNvPr>
          <p:cNvCxnSpPr>
            <a:cxnSpLocks/>
          </p:cNvCxnSpPr>
          <p:nvPr/>
        </p:nvCxnSpPr>
        <p:spPr>
          <a:xfrm>
            <a:off x="10805332" y="2675884"/>
            <a:ext cx="0" cy="1146018"/>
          </a:xfrm>
          <a:prstGeom prst="line">
            <a:avLst/>
          </a:prstGeom>
          <a:ln w="381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diritto 13">
            <a:extLst>
              <a:ext uri="{FF2B5EF4-FFF2-40B4-BE49-F238E27FC236}">
                <a16:creationId xmlns:a16="http://schemas.microsoft.com/office/drawing/2014/main" id="{D3C727F8-5B31-4B0C-F849-0D3BEC951C28}"/>
              </a:ext>
            </a:extLst>
          </p:cNvPr>
          <p:cNvCxnSpPr>
            <a:cxnSpLocks/>
          </p:cNvCxnSpPr>
          <p:nvPr/>
        </p:nvCxnSpPr>
        <p:spPr>
          <a:xfrm flipV="1">
            <a:off x="6301031" y="2196450"/>
            <a:ext cx="0" cy="588703"/>
          </a:xfrm>
          <a:prstGeom prst="line">
            <a:avLst/>
          </a:prstGeom>
          <a:ln w="7620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6A213474-1FB3-2D1E-8692-3D6DA09D5C35}"/>
              </a:ext>
            </a:extLst>
          </p:cNvPr>
          <p:cNvSpPr txBox="1"/>
          <p:nvPr/>
        </p:nvSpPr>
        <p:spPr>
          <a:xfrm>
            <a:off x="2082351" y="1169219"/>
            <a:ext cx="25561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rgbClr val="FFC000"/>
                </a:solidFill>
              </a:rPr>
              <a:t>Cavi per un minimo di FO</a:t>
            </a:r>
          </a:p>
          <a:p>
            <a:pPr algn="ctr"/>
            <a:r>
              <a:rPr lang="it-IT" dirty="0">
                <a:solidFill>
                  <a:srgbClr val="FFC000"/>
                </a:solidFill>
              </a:rPr>
              <a:t>416  (144x3)</a:t>
            </a:r>
          </a:p>
        </p:txBody>
      </p:sp>
      <p:cxnSp>
        <p:nvCxnSpPr>
          <p:cNvPr id="16" name="Connettore 2 15">
            <a:extLst>
              <a:ext uri="{FF2B5EF4-FFF2-40B4-BE49-F238E27FC236}">
                <a16:creationId xmlns:a16="http://schemas.microsoft.com/office/drawing/2014/main" id="{720BF6E7-9FDA-04B4-4DF0-73E51E2661F6}"/>
              </a:ext>
            </a:extLst>
          </p:cNvPr>
          <p:cNvCxnSpPr>
            <a:cxnSpLocks/>
          </p:cNvCxnSpPr>
          <p:nvPr/>
        </p:nvCxnSpPr>
        <p:spPr>
          <a:xfrm>
            <a:off x="3328646" y="1857697"/>
            <a:ext cx="0" cy="26468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7" name="Connettore 2 16">
            <a:extLst>
              <a:ext uri="{FF2B5EF4-FFF2-40B4-BE49-F238E27FC236}">
                <a16:creationId xmlns:a16="http://schemas.microsoft.com/office/drawing/2014/main" id="{D47109E8-591F-43A7-BB74-F08C875D1820}"/>
              </a:ext>
            </a:extLst>
          </p:cNvPr>
          <p:cNvCxnSpPr>
            <a:cxnSpLocks/>
          </p:cNvCxnSpPr>
          <p:nvPr/>
        </p:nvCxnSpPr>
        <p:spPr>
          <a:xfrm>
            <a:off x="8830554" y="2122384"/>
            <a:ext cx="1032" cy="312097"/>
          </a:xfrm>
          <a:prstGeom prst="straightConnector1">
            <a:avLst/>
          </a:prstGeom>
          <a:ln w="38100">
            <a:solidFill>
              <a:srgbClr val="92D050"/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1861A612-7269-3B32-D939-40480014C991}"/>
              </a:ext>
            </a:extLst>
          </p:cNvPr>
          <p:cNvSpPr txBox="1"/>
          <p:nvPr/>
        </p:nvSpPr>
        <p:spPr>
          <a:xfrm>
            <a:off x="6781975" y="1240139"/>
            <a:ext cx="41509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rgbClr val="92D050"/>
                </a:solidFill>
              </a:rPr>
              <a:t>6 coppie cavi per un minimo totale di FO</a:t>
            </a:r>
          </a:p>
          <a:p>
            <a:pPr algn="ctr"/>
            <a:r>
              <a:rPr lang="it-IT" dirty="0">
                <a:solidFill>
                  <a:srgbClr val="92D050"/>
                </a:solidFill>
              </a:rPr>
              <a:t>72 (48x2)</a:t>
            </a:r>
            <a:endParaRPr lang="it-IT" i="1" dirty="0">
              <a:solidFill>
                <a:srgbClr val="92D050"/>
              </a:solidFill>
            </a:endParaRP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FA985133-ACF8-377A-ED4C-F5A53E40A2ED}"/>
              </a:ext>
            </a:extLst>
          </p:cNvPr>
          <p:cNvSpPr txBox="1"/>
          <p:nvPr/>
        </p:nvSpPr>
        <p:spPr>
          <a:xfrm>
            <a:off x="6096000" y="5108306"/>
            <a:ext cx="511787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FFC000"/>
                </a:solidFill>
              </a:rPr>
              <a:t>Cavo stazione/pozzetto centrale: 400 metri/tratta</a:t>
            </a:r>
          </a:p>
          <a:p>
            <a:endParaRPr lang="it-IT" dirty="0">
              <a:solidFill>
                <a:srgbClr val="92D050"/>
              </a:solidFill>
            </a:endParaRPr>
          </a:p>
          <a:p>
            <a:r>
              <a:rPr lang="it-IT" dirty="0">
                <a:solidFill>
                  <a:srgbClr val="92D050"/>
                </a:solidFill>
              </a:rPr>
              <a:t>Cavo pozzetto centrale/centine: 275 metri/tratta(12)</a:t>
            </a:r>
          </a:p>
        </p:txBody>
      </p:sp>
      <p:cxnSp>
        <p:nvCxnSpPr>
          <p:cNvPr id="20" name="Connettore diritto 19">
            <a:extLst>
              <a:ext uri="{FF2B5EF4-FFF2-40B4-BE49-F238E27FC236}">
                <a16:creationId xmlns:a16="http://schemas.microsoft.com/office/drawing/2014/main" id="{87869D15-AC5D-21AD-4212-F73A56B424F9}"/>
              </a:ext>
            </a:extLst>
          </p:cNvPr>
          <p:cNvCxnSpPr>
            <a:cxnSpLocks/>
          </p:cNvCxnSpPr>
          <p:nvPr/>
        </p:nvCxnSpPr>
        <p:spPr>
          <a:xfrm>
            <a:off x="6463196" y="2862792"/>
            <a:ext cx="2482812" cy="44775"/>
          </a:xfrm>
          <a:prstGeom prst="line">
            <a:avLst/>
          </a:prstGeom>
          <a:ln w="381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ttore diritto 20">
            <a:extLst>
              <a:ext uri="{FF2B5EF4-FFF2-40B4-BE49-F238E27FC236}">
                <a16:creationId xmlns:a16="http://schemas.microsoft.com/office/drawing/2014/main" id="{BAF7D105-01FF-4082-AB88-482EC0DE1F9E}"/>
              </a:ext>
            </a:extLst>
          </p:cNvPr>
          <p:cNvCxnSpPr>
            <a:cxnSpLocks/>
          </p:cNvCxnSpPr>
          <p:nvPr/>
        </p:nvCxnSpPr>
        <p:spPr>
          <a:xfrm>
            <a:off x="8946008" y="2907567"/>
            <a:ext cx="0" cy="928157"/>
          </a:xfrm>
          <a:prstGeom prst="line">
            <a:avLst/>
          </a:prstGeom>
          <a:ln w="381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ttore diritto 21">
            <a:extLst>
              <a:ext uri="{FF2B5EF4-FFF2-40B4-BE49-F238E27FC236}">
                <a16:creationId xmlns:a16="http://schemas.microsoft.com/office/drawing/2014/main" id="{38A1E5FE-17DB-D932-D174-F5A75C2B0071}"/>
              </a:ext>
            </a:extLst>
          </p:cNvPr>
          <p:cNvCxnSpPr>
            <a:cxnSpLocks/>
          </p:cNvCxnSpPr>
          <p:nvPr/>
        </p:nvCxnSpPr>
        <p:spPr>
          <a:xfrm>
            <a:off x="6442803" y="3044572"/>
            <a:ext cx="678344" cy="7628"/>
          </a:xfrm>
          <a:prstGeom prst="line">
            <a:avLst/>
          </a:prstGeom>
          <a:ln w="381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ttore diritto 22">
            <a:extLst>
              <a:ext uri="{FF2B5EF4-FFF2-40B4-BE49-F238E27FC236}">
                <a16:creationId xmlns:a16="http://schemas.microsoft.com/office/drawing/2014/main" id="{2F1683D5-4BA5-ADA6-8CDE-611A19C3464F}"/>
              </a:ext>
            </a:extLst>
          </p:cNvPr>
          <p:cNvCxnSpPr>
            <a:cxnSpLocks/>
          </p:cNvCxnSpPr>
          <p:nvPr/>
        </p:nvCxnSpPr>
        <p:spPr>
          <a:xfrm>
            <a:off x="7121147" y="3044572"/>
            <a:ext cx="0" cy="768182"/>
          </a:xfrm>
          <a:prstGeom prst="line">
            <a:avLst/>
          </a:prstGeom>
          <a:ln w="381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ttore diritto 23">
            <a:extLst>
              <a:ext uri="{FF2B5EF4-FFF2-40B4-BE49-F238E27FC236}">
                <a16:creationId xmlns:a16="http://schemas.microsoft.com/office/drawing/2014/main" id="{25142B06-A3D9-4A45-AC10-D27001370B77}"/>
              </a:ext>
            </a:extLst>
          </p:cNvPr>
          <p:cNvCxnSpPr>
            <a:cxnSpLocks/>
          </p:cNvCxnSpPr>
          <p:nvPr/>
        </p:nvCxnSpPr>
        <p:spPr>
          <a:xfrm>
            <a:off x="3456081" y="2861675"/>
            <a:ext cx="2677694" cy="634"/>
          </a:xfrm>
          <a:prstGeom prst="line">
            <a:avLst/>
          </a:prstGeom>
          <a:ln w="381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ttore diritto 24">
            <a:extLst>
              <a:ext uri="{FF2B5EF4-FFF2-40B4-BE49-F238E27FC236}">
                <a16:creationId xmlns:a16="http://schemas.microsoft.com/office/drawing/2014/main" id="{33F23E1E-B6CD-3F0D-0CF9-2B5B5CED637D}"/>
              </a:ext>
            </a:extLst>
          </p:cNvPr>
          <p:cNvCxnSpPr>
            <a:cxnSpLocks/>
            <a:endCxn id="29" idx="0"/>
          </p:cNvCxnSpPr>
          <p:nvPr/>
        </p:nvCxnSpPr>
        <p:spPr>
          <a:xfrm flipH="1">
            <a:off x="3444101" y="2855051"/>
            <a:ext cx="11980" cy="790003"/>
          </a:xfrm>
          <a:prstGeom prst="line">
            <a:avLst/>
          </a:prstGeom>
          <a:ln w="381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ttore diritto 25">
            <a:extLst>
              <a:ext uri="{FF2B5EF4-FFF2-40B4-BE49-F238E27FC236}">
                <a16:creationId xmlns:a16="http://schemas.microsoft.com/office/drawing/2014/main" id="{0DCA3ADE-DA8F-3C73-4F88-3BBA8E55DE50}"/>
              </a:ext>
            </a:extLst>
          </p:cNvPr>
          <p:cNvCxnSpPr>
            <a:cxnSpLocks/>
          </p:cNvCxnSpPr>
          <p:nvPr/>
        </p:nvCxnSpPr>
        <p:spPr>
          <a:xfrm>
            <a:off x="5274055" y="3027477"/>
            <a:ext cx="859720" cy="0"/>
          </a:xfrm>
          <a:prstGeom prst="line">
            <a:avLst/>
          </a:prstGeom>
          <a:ln w="381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ttore diritto 26">
            <a:extLst>
              <a:ext uri="{FF2B5EF4-FFF2-40B4-BE49-F238E27FC236}">
                <a16:creationId xmlns:a16="http://schemas.microsoft.com/office/drawing/2014/main" id="{CA3F393B-9EBA-157F-BE97-2FBBE42E84B1}"/>
              </a:ext>
            </a:extLst>
          </p:cNvPr>
          <p:cNvCxnSpPr>
            <a:cxnSpLocks/>
            <a:endCxn id="30" idx="0"/>
          </p:cNvCxnSpPr>
          <p:nvPr/>
        </p:nvCxnSpPr>
        <p:spPr>
          <a:xfrm>
            <a:off x="5274055" y="3027477"/>
            <a:ext cx="1" cy="625411"/>
          </a:xfrm>
          <a:prstGeom prst="line">
            <a:avLst/>
          </a:prstGeom>
          <a:ln w="381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ttangolo 27">
            <a:extLst>
              <a:ext uri="{FF2B5EF4-FFF2-40B4-BE49-F238E27FC236}">
                <a16:creationId xmlns:a16="http://schemas.microsoft.com/office/drawing/2014/main" id="{B79A2BE3-796A-F8A9-C801-475436DE2CA8}"/>
              </a:ext>
            </a:extLst>
          </p:cNvPr>
          <p:cNvSpPr/>
          <p:nvPr/>
        </p:nvSpPr>
        <p:spPr>
          <a:xfrm>
            <a:off x="6076745" y="2492348"/>
            <a:ext cx="448573" cy="654403"/>
          </a:xfrm>
          <a:prstGeom prst="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9" name="Rettangolo 28">
            <a:extLst>
              <a:ext uri="{FF2B5EF4-FFF2-40B4-BE49-F238E27FC236}">
                <a16:creationId xmlns:a16="http://schemas.microsoft.com/office/drawing/2014/main" id="{7401B2D9-DBF3-9DB2-E1D4-A6F4D412F3EC}"/>
              </a:ext>
            </a:extLst>
          </p:cNvPr>
          <p:cNvSpPr/>
          <p:nvPr/>
        </p:nvSpPr>
        <p:spPr>
          <a:xfrm>
            <a:off x="3328646" y="3645054"/>
            <a:ext cx="230909" cy="230909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0" name="Rettangolo 29">
            <a:extLst>
              <a:ext uri="{FF2B5EF4-FFF2-40B4-BE49-F238E27FC236}">
                <a16:creationId xmlns:a16="http://schemas.microsoft.com/office/drawing/2014/main" id="{32A8B4AB-5F22-91DB-9599-7A24F7C55988}"/>
              </a:ext>
            </a:extLst>
          </p:cNvPr>
          <p:cNvSpPr/>
          <p:nvPr/>
        </p:nvSpPr>
        <p:spPr>
          <a:xfrm>
            <a:off x="5158601" y="3652888"/>
            <a:ext cx="230909" cy="230909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1" name="Rettangolo 30">
            <a:extLst>
              <a:ext uri="{FF2B5EF4-FFF2-40B4-BE49-F238E27FC236}">
                <a16:creationId xmlns:a16="http://schemas.microsoft.com/office/drawing/2014/main" id="{13DDF186-4F05-7C7C-EB9F-9C49E118349E}"/>
              </a:ext>
            </a:extLst>
          </p:cNvPr>
          <p:cNvSpPr/>
          <p:nvPr/>
        </p:nvSpPr>
        <p:spPr>
          <a:xfrm>
            <a:off x="7005693" y="3709374"/>
            <a:ext cx="230909" cy="230909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2" name="Rettangolo 31">
            <a:extLst>
              <a:ext uri="{FF2B5EF4-FFF2-40B4-BE49-F238E27FC236}">
                <a16:creationId xmlns:a16="http://schemas.microsoft.com/office/drawing/2014/main" id="{C77074A5-6740-301A-E872-D7E6F9C52C0E}"/>
              </a:ext>
            </a:extLst>
          </p:cNvPr>
          <p:cNvSpPr/>
          <p:nvPr/>
        </p:nvSpPr>
        <p:spPr>
          <a:xfrm>
            <a:off x="8830554" y="3704226"/>
            <a:ext cx="230909" cy="230909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3" name="Rettangolo 32">
            <a:extLst>
              <a:ext uri="{FF2B5EF4-FFF2-40B4-BE49-F238E27FC236}">
                <a16:creationId xmlns:a16="http://schemas.microsoft.com/office/drawing/2014/main" id="{60121DA9-7F5B-681F-6634-49C73D27BD53}"/>
              </a:ext>
            </a:extLst>
          </p:cNvPr>
          <p:cNvSpPr/>
          <p:nvPr/>
        </p:nvSpPr>
        <p:spPr>
          <a:xfrm>
            <a:off x="10683774" y="3718191"/>
            <a:ext cx="230909" cy="230909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4" name="Rettangolo con angoli arrotondati 33">
            <a:extLst>
              <a:ext uri="{FF2B5EF4-FFF2-40B4-BE49-F238E27FC236}">
                <a16:creationId xmlns:a16="http://schemas.microsoft.com/office/drawing/2014/main" id="{AE046F1B-5D49-ED5C-D3B5-E181C7E39517}"/>
              </a:ext>
            </a:extLst>
          </p:cNvPr>
          <p:cNvSpPr/>
          <p:nvPr/>
        </p:nvSpPr>
        <p:spPr>
          <a:xfrm>
            <a:off x="1293070" y="3151782"/>
            <a:ext cx="591817" cy="321399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0</a:t>
            </a:r>
          </a:p>
        </p:txBody>
      </p:sp>
      <p:sp>
        <p:nvSpPr>
          <p:cNvPr id="35" name="Rettangolo 34">
            <a:extLst>
              <a:ext uri="{FF2B5EF4-FFF2-40B4-BE49-F238E27FC236}">
                <a16:creationId xmlns:a16="http://schemas.microsoft.com/office/drawing/2014/main" id="{0CEA4848-0B58-54FB-2D64-775AC4A1D994}"/>
              </a:ext>
            </a:extLst>
          </p:cNvPr>
          <p:cNvSpPr/>
          <p:nvPr/>
        </p:nvSpPr>
        <p:spPr>
          <a:xfrm>
            <a:off x="520554" y="4777372"/>
            <a:ext cx="448573" cy="654403"/>
          </a:xfrm>
          <a:prstGeom prst="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6" name="CasellaDiTesto 35">
            <a:extLst>
              <a:ext uri="{FF2B5EF4-FFF2-40B4-BE49-F238E27FC236}">
                <a16:creationId xmlns:a16="http://schemas.microsoft.com/office/drawing/2014/main" id="{D2FDFF42-079C-E244-3AA6-01F91A1B01C9}"/>
              </a:ext>
            </a:extLst>
          </p:cNvPr>
          <p:cNvSpPr txBox="1"/>
          <p:nvPr/>
        </p:nvSpPr>
        <p:spPr>
          <a:xfrm>
            <a:off x="1074801" y="4955006"/>
            <a:ext cx="30925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Pozzetto 125x80 – centro stella</a:t>
            </a:r>
          </a:p>
        </p:txBody>
      </p:sp>
      <p:sp>
        <p:nvSpPr>
          <p:cNvPr id="37" name="Rettangolo 36">
            <a:extLst>
              <a:ext uri="{FF2B5EF4-FFF2-40B4-BE49-F238E27FC236}">
                <a16:creationId xmlns:a16="http://schemas.microsoft.com/office/drawing/2014/main" id="{A60E65C1-934A-1D8D-9275-BAD475B47D71}"/>
              </a:ext>
            </a:extLst>
          </p:cNvPr>
          <p:cNvSpPr/>
          <p:nvPr/>
        </p:nvSpPr>
        <p:spPr>
          <a:xfrm>
            <a:off x="629385" y="5569971"/>
            <a:ext cx="230909" cy="230909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8" name="CasellaDiTesto 37">
            <a:extLst>
              <a:ext uri="{FF2B5EF4-FFF2-40B4-BE49-F238E27FC236}">
                <a16:creationId xmlns:a16="http://schemas.microsoft.com/office/drawing/2014/main" id="{9FC05C71-7751-348A-FDA8-7D86A1297713}"/>
              </a:ext>
            </a:extLst>
          </p:cNvPr>
          <p:cNvSpPr txBox="1"/>
          <p:nvPr/>
        </p:nvSpPr>
        <p:spPr>
          <a:xfrm>
            <a:off x="1062004" y="5510952"/>
            <a:ext cx="12859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Cabina E/W</a:t>
            </a:r>
          </a:p>
        </p:txBody>
      </p:sp>
      <p:sp>
        <p:nvSpPr>
          <p:cNvPr id="39" name="CasellaDiTesto 38">
            <a:extLst>
              <a:ext uri="{FF2B5EF4-FFF2-40B4-BE49-F238E27FC236}">
                <a16:creationId xmlns:a16="http://schemas.microsoft.com/office/drawing/2014/main" id="{2201F97F-0BF0-0F13-ADF7-254F7D1DCD5F}"/>
              </a:ext>
            </a:extLst>
          </p:cNvPr>
          <p:cNvSpPr txBox="1"/>
          <p:nvPr/>
        </p:nvSpPr>
        <p:spPr>
          <a:xfrm>
            <a:off x="1089026" y="5949783"/>
            <a:ext cx="37626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Pozzetto 46x70 con xxx metri di scorta</a:t>
            </a:r>
          </a:p>
        </p:txBody>
      </p:sp>
      <p:sp>
        <p:nvSpPr>
          <p:cNvPr id="40" name="Rettangolo con angoli arrotondati 39">
            <a:extLst>
              <a:ext uri="{FF2B5EF4-FFF2-40B4-BE49-F238E27FC236}">
                <a16:creationId xmlns:a16="http://schemas.microsoft.com/office/drawing/2014/main" id="{C07E3B40-14A0-D5B9-FFD1-F5682AA07479}"/>
              </a:ext>
            </a:extLst>
          </p:cNvPr>
          <p:cNvSpPr/>
          <p:nvPr/>
        </p:nvSpPr>
        <p:spPr>
          <a:xfrm>
            <a:off x="3168248" y="3165188"/>
            <a:ext cx="601985" cy="321399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100</a:t>
            </a:r>
          </a:p>
        </p:txBody>
      </p:sp>
      <p:sp>
        <p:nvSpPr>
          <p:cNvPr id="41" name="Rettangolo con angoli arrotondati 40">
            <a:extLst>
              <a:ext uri="{FF2B5EF4-FFF2-40B4-BE49-F238E27FC236}">
                <a16:creationId xmlns:a16="http://schemas.microsoft.com/office/drawing/2014/main" id="{2CF9E6A5-421D-8F19-636A-974CB84115D1}"/>
              </a:ext>
            </a:extLst>
          </p:cNvPr>
          <p:cNvSpPr/>
          <p:nvPr/>
        </p:nvSpPr>
        <p:spPr>
          <a:xfrm>
            <a:off x="4952354" y="3153690"/>
            <a:ext cx="562692" cy="321399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200</a:t>
            </a:r>
          </a:p>
        </p:txBody>
      </p:sp>
      <p:sp>
        <p:nvSpPr>
          <p:cNvPr id="42" name="Rettangolo con angoli arrotondati 41">
            <a:extLst>
              <a:ext uri="{FF2B5EF4-FFF2-40B4-BE49-F238E27FC236}">
                <a16:creationId xmlns:a16="http://schemas.microsoft.com/office/drawing/2014/main" id="{4AE6E60C-3997-F1D1-EDDC-1AD298667A01}"/>
              </a:ext>
            </a:extLst>
          </p:cNvPr>
          <p:cNvSpPr/>
          <p:nvPr/>
        </p:nvSpPr>
        <p:spPr>
          <a:xfrm>
            <a:off x="6813946" y="3161755"/>
            <a:ext cx="568121" cy="321399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200</a:t>
            </a:r>
          </a:p>
        </p:txBody>
      </p:sp>
      <p:sp>
        <p:nvSpPr>
          <p:cNvPr id="43" name="Rettangolo con angoli arrotondati 42">
            <a:extLst>
              <a:ext uri="{FF2B5EF4-FFF2-40B4-BE49-F238E27FC236}">
                <a16:creationId xmlns:a16="http://schemas.microsoft.com/office/drawing/2014/main" id="{B8842900-D0D4-3249-B2E0-527F3FB79B81}"/>
              </a:ext>
            </a:extLst>
          </p:cNvPr>
          <p:cNvSpPr/>
          <p:nvPr/>
        </p:nvSpPr>
        <p:spPr>
          <a:xfrm>
            <a:off x="8633709" y="3178222"/>
            <a:ext cx="609697" cy="321399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100</a:t>
            </a:r>
          </a:p>
        </p:txBody>
      </p:sp>
      <p:sp>
        <p:nvSpPr>
          <p:cNvPr id="44" name="Rettangolo con angoli arrotondati 43">
            <a:extLst>
              <a:ext uri="{FF2B5EF4-FFF2-40B4-BE49-F238E27FC236}">
                <a16:creationId xmlns:a16="http://schemas.microsoft.com/office/drawing/2014/main" id="{4A0D8CE9-4F72-B593-D8A5-9EAF930E40A3}"/>
              </a:ext>
            </a:extLst>
          </p:cNvPr>
          <p:cNvSpPr/>
          <p:nvPr/>
        </p:nvSpPr>
        <p:spPr>
          <a:xfrm>
            <a:off x="10523403" y="3150565"/>
            <a:ext cx="591685" cy="321399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0</a:t>
            </a:r>
          </a:p>
        </p:txBody>
      </p:sp>
      <p:sp>
        <p:nvSpPr>
          <p:cNvPr id="45" name="Rettangolo con angoli arrotondati 44">
            <a:extLst>
              <a:ext uri="{FF2B5EF4-FFF2-40B4-BE49-F238E27FC236}">
                <a16:creationId xmlns:a16="http://schemas.microsoft.com/office/drawing/2014/main" id="{0FAE6B41-CABA-223B-5BC7-5671CE5296D6}"/>
              </a:ext>
            </a:extLst>
          </p:cNvPr>
          <p:cNvSpPr/>
          <p:nvPr/>
        </p:nvSpPr>
        <p:spPr>
          <a:xfrm>
            <a:off x="463719" y="5949783"/>
            <a:ext cx="598285" cy="321399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xxx</a:t>
            </a:r>
          </a:p>
        </p:txBody>
      </p:sp>
    </p:spTree>
    <p:extLst>
      <p:ext uri="{BB962C8B-B14F-4D97-AF65-F5344CB8AC3E}">
        <p14:creationId xmlns:p14="http://schemas.microsoft.com/office/powerpoint/2010/main" val="10910300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1477B1D9-6D3E-8C3D-E797-9125E28CE661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2A47D499-B358-7178-829A-9775F658D851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AB9059A0-B191-5E22-34EA-18B6D8C53934}"/>
              </a:ext>
            </a:extLst>
          </p:cNvPr>
          <p:cNvSpPr/>
          <p:nvPr/>
        </p:nvSpPr>
        <p:spPr>
          <a:xfrm>
            <a:off x="9728462" y="122548"/>
            <a:ext cx="2301510" cy="942681"/>
          </a:xfrm>
          <a:prstGeom prst="rect">
            <a:avLst/>
          </a:prstGeom>
          <a:solidFill>
            <a:srgbClr val="2A65AF"/>
          </a:solidFill>
          <a:ln>
            <a:solidFill>
              <a:srgbClr val="2A65A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9" name="Segnaposto contenuto 17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30522EE0-0AD6-B07E-9BE2-F7074CEE43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4544" y="195681"/>
            <a:ext cx="1651602" cy="778125"/>
          </a:xfrm>
          <a:prstGeom prst="rect">
            <a:avLst/>
          </a:prstGeom>
        </p:spPr>
      </p:pic>
      <p:pic>
        <p:nvPicPr>
          <p:cNvPr id="6" name="Immagine 5" descr="Immagine che contiene schizzo, antenna&#10;&#10;Descrizione generata automaticamente">
            <a:extLst>
              <a:ext uri="{FF2B5EF4-FFF2-40B4-BE49-F238E27FC236}">
                <a16:creationId xmlns:a16="http://schemas.microsoft.com/office/drawing/2014/main" id="{DC87AE92-AFD3-2E91-9487-09097F5DCA9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522" y="1309562"/>
            <a:ext cx="9303060" cy="4970468"/>
          </a:xfrm>
          <a:prstGeom prst="rect">
            <a:avLst/>
          </a:prstGeom>
        </p:spPr>
      </p:pic>
      <p:pic>
        <p:nvPicPr>
          <p:cNvPr id="7" name="Immagine 6" descr="Immagine che contiene schizzo, torre, pilone, bianco e nero&#10;&#10;Descrizione generata automaticamente">
            <a:extLst>
              <a:ext uri="{FF2B5EF4-FFF2-40B4-BE49-F238E27FC236}">
                <a16:creationId xmlns:a16="http://schemas.microsoft.com/office/drawing/2014/main" id="{D4EE0580-D2AA-4D86-F7E3-B759861F930A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2747" y="2724719"/>
            <a:ext cx="6113217" cy="3667931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755C59B3-CC77-9665-9DC1-BB9BF6A4F721}"/>
              </a:ext>
            </a:extLst>
          </p:cNvPr>
          <p:cNvSpPr txBox="1"/>
          <p:nvPr/>
        </p:nvSpPr>
        <p:spPr>
          <a:xfrm>
            <a:off x="7802609" y="3967071"/>
            <a:ext cx="9103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Centine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BC6AA0E8-61FF-A04D-D760-0B66A9258AF4}"/>
              </a:ext>
            </a:extLst>
          </p:cNvPr>
          <p:cNvSpPr txBox="1"/>
          <p:nvPr/>
        </p:nvSpPr>
        <p:spPr>
          <a:xfrm>
            <a:off x="8489960" y="5811661"/>
            <a:ext cx="10497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Cavalletti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3D0CB1B7-4808-2D30-7EC1-EA210250AA1A}"/>
              </a:ext>
            </a:extLst>
          </p:cNvPr>
          <p:cNvSpPr txBox="1"/>
          <p:nvPr/>
        </p:nvSpPr>
        <p:spPr>
          <a:xfrm>
            <a:off x="10683463" y="3946045"/>
            <a:ext cx="902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Falcone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5D35886A-0778-7887-EC76-FB40133BE58E}"/>
              </a:ext>
            </a:extLst>
          </p:cNvPr>
          <p:cNvSpPr txBox="1"/>
          <p:nvPr/>
        </p:nvSpPr>
        <p:spPr>
          <a:xfrm>
            <a:off x="10806344" y="2519447"/>
            <a:ext cx="10811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Elemento</a:t>
            </a:r>
          </a:p>
          <a:p>
            <a:r>
              <a:rPr lang="it-IT" dirty="0"/>
              <a:t>focale</a:t>
            </a:r>
          </a:p>
        </p:txBody>
      </p:sp>
      <p:sp>
        <p:nvSpPr>
          <p:cNvPr id="15" name="Rettangolo 14">
            <a:extLst>
              <a:ext uri="{FF2B5EF4-FFF2-40B4-BE49-F238E27FC236}">
                <a16:creationId xmlns:a16="http://schemas.microsoft.com/office/drawing/2014/main" id="{9B87A155-DB83-898A-3A39-791A6E900FC1}"/>
              </a:ext>
            </a:extLst>
          </p:cNvPr>
          <p:cNvSpPr/>
          <p:nvPr/>
        </p:nvSpPr>
        <p:spPr>
          <a:xfrm>
            <a:off x="62102" y="3098125"/>
            <a:ext cx="2590163" cy="323821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B7C44AB3-F078-8CFA-B985-8AC77AD25BCA}"/>
              </a:ext>
            </a:extLst>
          </p:cNvPr>
          <p:cNvSpPr/>
          <p:nvPr/>
        </p:nvSpPr>
        <p:spPr>
          <a:xfrm>
            <a:off x="8370126" y="1249461"/>
            <a:ext cx="1129765" cy="86815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Parentesi quadra aperta 17">
            <a:extLst>
              <a:ext uri="{FF2B5EF4-FFF2-40B4-BE49-F238E27FC236}">
                <a16:creationId xmlns:a16="http://schemas.microsoft.com/office/drawing/2014/main" id="{5B454B4E-320B-C9C3-939C-E0C92B382CD1}"/>
              </a:ext>
            </a:extLst>
          </p:cNvPr>
          <p:cNvSpPr/>
          <p:nvPr/>
        </p:nvSpPr>
        <p:spPr>
          <a:xfrm rot="4452838">
            <a:off x="4638769" y="-1385673"/>
            <a:ext cx="281898" cy="7552438"/>
          </a:xfrm>
          <a:prstGeom prst="leftBracket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0" name="Immagine 19" descr="Immagine che contiene schizzo, disegno, linea, Parallelo&#10;&#10;Descrizione generata automaticamente">
            <a:extLst>
              <a:ext uri="{FF2B5EF4-FFF2-40B4-BE49-F238E27FC236}">
                <a16:creationId xmlns:a16="http://schemas.microsoft.com/office/drawing/2014/main" id="{B89D5EC4-1361-4674-B6B2-AB99094F3B8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1147887"/>
            <a:ext cx="12192001" cy="5197978"/>
          </a:xfrm>
          <a:prstGeom prst="rect">
            <a:avLst/>
          </a:prstGeom>
        </p:spPr>
      </p:pic>
      <p:cxnSp>
        <p:nvCxnSpPr>
          <p:cNvPr id="22" name="Connettore 2 21">
            <a:extLst>
              <a:ext uri="{FF2B5EF4-FFF2-40B4-BE49-F238E27FC236}">
                <a16:creationId xmlns:a16="http://schemas.microsoft.com/office/drawing/2014/main" id="{3EEE3F84-7356-4B3B-9F28-E8D535917628}"/>
              </a:ext>
            </a:extLst>
          </p:cNvPr>
          <p:cNvCxnSpPr/>
          <p:nvPr/>
        </p:nvCxnSpPr>
        <p:spPr>
          <a:xfrm>
            <a:off x="581025" y="2981894"/>
            <a:ext cx="2714625" cy="0"/>
          </a:xfrm>
          <a:prstGeom prst="straightConnector1">
            <a:avLst/>
          </a:prstGeom>
          <a:ln w="571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ttore 2 22">
            <a:extLst>
              <a:ext uri="{FF2B5EF4-FFF2-40B4-BE49-F238E27FC236}">
                <a16:creationId xmlns:a16="http://schemas.microsoft.com/office/drawing/2014/main" id="{479B5761-732C-FAEE-6940-753AF118D844}"/>
              </a:ext>
            </a:extLst>
          </p:cNvPr>
          <p:cNvCxnSpPr/>
          <p:nvPr/>
        </p:nvCxnSpPr>
        <p:spPr>
          <a:xfrm>
            <a:off x="3381375" y="2981894"/>
            <a:ext cx="2714625" cy="0"/>
          </a:xfrm>
          <a:prstGeom prst="straightConnector1">
            <a:avLst/>
          </a:prstGeom>
          <a:ln w="571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ttore 2 23">
            <a:extLst>
              <a:ext uri="{FF2B5EF4-FFF2-40B4-BE49-F238E27FC236}">
                <a16:creationId xmlns:a16="http://schemas.microsoft.com/office/drawing/2014/main" id="{AF645846-8F89-C050-E54E-28F4B0112C60}"/>
              </a:ext>
            </a:extLst>
          </p:cNvPr>
          <p:cNvCxnSpPr/>
          <p:nvPr/>
        </p:nvCxnSpPr>
        <p:spPr>
          <a:xfrm>
            <a:off x="6210300" y="2981894"/>
            <a:ext cx="2714625" cy="0"/>
          </a:xfrm>
          <a:prstGeom prst="straightConnector1">
            <a:avLst/>
          </a:prstGeom>
          <a:ln w="571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ttore 2 24">
            <a:extLst>
              <a:ext uri="{FF2B5EF4-FFF2-40B4-BE49-F238E27FC236}">
                <a16:creationId xmlns:a16="http://schemas.microsoft.com/office/drawing/2014/main" id="{BB13896F-34D3-3042-483D-999ACBCFFFAA}"/>
              </a:ext>
            </a:extLst>
          </p:cNvPr>
          <p:cNvCxnSpPr/>
          <p:nvPr/>
        </p:nvCxnSpPr>
        <p:spPr>
          <a:xfrm>
            <a:off x="9015644" y="2981894"/>
            <a:ext cx="2714625" cy="0"/>
          </a:xfrm>
          <a:prstGeom prst="straightConnector1">
            <a:avLst/>
          </a:prstGeom>
          <a:ln w="571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D5E676CA-5E01-9A70-A5B3-65C190437749}"/>
              </a:ext>
            </a:extLst>
          </p:cNvPr>
          <p:cNvSpPr txBox="1"/>
          <p:nvPr/>
        </p:nvSpPr>
        <p:spPr>
          <a:xfrm>
            <a:off x="4392505" y="2612562"/>
            <a:ext cx="7697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23513</a:t>
            </a:r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07BABFBA-86A3-9D98-399F-EE998A469C09}"/>
              </a:ext>
            </a:extLst>
          </p:cNvPr>
          <p:cNvSpPr txBox="1"/>
          <p:nvPr/>
        </p:nvSpPr>
        <p:spPr>
          <a:xfrm>
            <a:off x="1553455" y="2612562"/>
            <a:ext cx="7697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23513</a:t>
            </a:r>
          </a:p>
        </p:txBody>
      </p: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6DD8D922-F955-A9DE-C60A-1C3406914F5D}"/>
              </a:ext>
            </a:extLst>
          </p:cNvPr>
          <p:cNvSpPr txBox="1"/>
          <p:nvPr/>
        </p:nvSpPr>
        <p:spPr>
          <a:xfrm>
            <a:off x="7233996" y="2612562"/>
            <a:ext cx="7697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23513</a:t>
            </a:r>
          </a:p>
        </p:txBody>
      </p: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DF7A8197-0894-A909-A4A7-6486C8FE0790}"/>
              </a:ext>
            </a:extLst>
          </p:cNvPr>
          <p:cNvSpPr txBox="1"/>
          <p:nvPr/>
        </p:nvSpPr>
        <p:spPr>
          <a:xfrm>
            <a:off x="10100647" y="2603631"/>
            <a:ext cx="7697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23513</a:t>
            </a:r>
          </a:p>
        </p:txBody>
      </p:sp>
    </p:spTree>
    <p:extLst>
      <p:ext uri="{BB962C8B-B14F-4D97-AF65-F5344CB8AC3E}">
        <p14:creationId xmlns:p14="http://schemas.microsoft.com/office/powerpoint/2010/main" val="2462257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8" grpId="0" animBg="1"/>
      <p:bldP spid="26" grpId="0"/>
      <p:bldP spid="27" grpId="0"/>
      <p:bldP spid="28" grpId="0"/>
      <p:bldP spid="29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1477B1D9-6D3E-8C3D-E797-9125E28CE661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2A47D499-B358-7178-829A-9775F658D851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AB9059A0-B191-5E22-34EA-18B6D8C53934}"/>
              </a:ext>
            </a:extLst>
          </p:cNvPr>
          <p:cNvSpPr/>
          <p:nvPr/>
        </p:nvSpPr>
        <p:spPr>
          <a:xfrm>
            <a:off x="9728462" y="122548"/>
            <a:ext cx="2301510" cy="942681"/>
          </a:xfrm>
          <a:prstGeom prst="rect">
            <a:avLst/>
          </a:prstGeom>
          <a:solidFill>
            <a:srgbClr val="2A65AF"/>
          </a:solidFill>
          <a:ln>
            <a:solidFill>
              <a:srgbClr val="2A65A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9" name="Segnaposto contenuto 17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30522EE0-0AD6-B07E-9BE2-F7074CEE43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4544" y="195681"/>
            <a:ext cx="1651602" cy="778125"/>
          </a:xfrm>
          <a:prstGeom prst="rect">
            <a:avLst/>
          </a:prstGeom>
        </p:spPr>
      </p:pic>
      <p:pic>
        <p:nvPicPr>
          <p:cNvPr id="4" name="Immagine 3" descr="Immagine che contiene schizzo, disegno, linea, Parallelo&#10;&#10;Descrizione generata automaticamente">
            <a:extLst>
              <a:ext uri="{FF2B5EF4-FFF2-40B4-BE49-F238E27FC236}">
                <a16:creationId xmlns:a16="http://schemas.microsoft.com/office/drawing/2014/main" id="{9D699A9B-A2D7-2A06-9009-306D9DBEFCA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722342" y="2436531"/>
            <a:ext cx="10786111" cy="3106837"/>
          </a:xfrm>
          <a:prstGeom prst="rect">
            <a:avLst/>
          </a:prstGeom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0E7D228E-8BCC-6A40-81D9-FD639FF51367}"/>
              </a:ext>
            </a:extLst>
          </p:cNvPr>
          <p:cNvSpPr/>
          <p:nvPr/>
        </p:nvSpPr>
        <p:spPr>
          <a:xfrm>
            <a:off x="5969043" y="5277487"/>
            <a:ext cx="230909" cy="23090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Parentesi quadra aperta 5">
            <a:extLst>
              <a:ext uri="{FF2B5EF4-FFF2-40B4-BE49-F238E27FC236}">
                <a16:creationId xmlns:a16="http://schemas.microsoft.com/office/drawing/2014/main" id="{5E492321-2B39-FAFE-C185-36453A3336C2}"/>
              </a:ext>
            </a:extLst>
          </p:cNvPr>
          <p:cNvSpPr/>
          <p:nvPr/>
        </p:nvSpPr>
        <p:spPr>
          <a:xfrm rot="5400000">
            <a:off x="4109309" y="202159"/>
            <a:ext cx="250166" cy="3600406"/>
          </a:xfrm>
          <a:prstGeom prst="leftBracket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64BDCF93-7877-ACA9-2A4B-974E9B67A2BE}"/>
              </a:ext>
            </a:extLst>
          </p:cNvPr>
          <p:cNvSpPr txBox="1"/>
          <p:nvPr/>
        </p:nvSpPr>
        <p:spPr>
          <a:xfrm>
            <a:off x="3012844" y="1406195"/>
            <a:ext cx="21791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>
                <a:latin typeface="DengXian" panose="02010600030101010101" pitchFamily="2" charset="-122"/>
                <a:ea typeface="DengXian" panose="02010600030101010101" pitchFamily="2" charset="-122"/>
              </a:rPr>
              <a:t>Δ</a:t>
            </a:r>
            <a:r>
              <a:rPr lang="it-IT" dirty="0">
                <a:latin typeface="DengXian" panose="02010600030101010101" pitchFamily="2" charset="-122"/>
                <a:ea typeface="DengXian" panose="02010600030101010101" pitchFamily="2" charset="-122"/>
              </a:rPr>
              <a:t> t</a:t>
            </a:r>
            <a:r>
              <a:rPr lang="it-IT" dirty="0"/>
              <a:t>ratta 35 metri max</a:t>
            </a:r>
          </a:p>
        </p:txBody>
      </p:sp>
      <p:sp>
        <p:nvSpPr>
          <p:cNvPr id="8" name="Parentesi quadra aperta 7">
            <a:extLst>
              <a:ext uri="{FF2B5EF4-FFF2-40B4-BE49-F238E27FC236}">
                <a16:creationId xmlns:a16="http://schemas.microsoft.com/office/drawing/2014/main" id="{2A125180-2BDA-CDA2-EE1A-6A73DE08A672}"/>
              </a:ext>
            </a:extLst>
          </p:cNvPr>
          <p:cNvSpPr/>
          <p:nvPr/>
        </p:nvSpPr>
        <p:spPr>
          <a:xfrm rot="5400000">
            <a:off x="7840737" y="155752"/>
            <a:ext cx="250166" cy="3700844"/>
          </a:xfrm>
          <a:prstGeom prst="leftBracket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553E5DEC-54D9-E9DF-E2DB-8269F0EC4346}"/>
              </a:ext>
            </a:extLst>
          </p:cNvPr>
          <p:cNvSpPr txBox="1"/>
          <p:nvPr/>
        </p:nvSpPr>
        <p:spPr>
          <a:xfrm>
            <a:off x="7000016" y="1401846"/>
            <a:ext cx="23015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>
                <a:latin typeface="DengXian" panose="02010600030101010101" pitchFamily="2" charset="-122"/>
                <a:ea typeface="DengXian" panose="02010600030101010101" pitchFamily="2" charset="-122"/>
              </a:rPr>
              <a:t>Δ</a:t>
            </a:r>
            <a:r>
              <a:rPr lang="it-IT" dirty="0">
                <a:latin typeface="DengXian" panose="02010600030101010101" pitchFamily="2" charset="-122"/>
                <a:ea typeface="DengXian" panose="02010600030101010101" pitchFamily="2" charset="-122"/>
              </a:rPr>
              <a:t> t</a:t>
            </a:r>
            <a:r>
              <a:rPr lang="it-IT" dirty="0"/>
              <a:t>ratta 35 metri circa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0FD95F96-D545-822A-38EA-B0B98092406D}"/>
              </a:ext>
            </a:extLst>
          </p:cNvPr>
          <p:cNvSpPr txBox="1"/>
          <p:nvPr/>
        </p:nvSpPr>
        <p:spPr>
          <a:xfrm>
            <a:off x="1628303" y="5718961"/>
            <a:ext cx="3984978" cy="923330"/>
          </a:xfrm>
          <a:prstGeom prst="rect">
            <a:avLst/>
          </a:prstGeom>
          <a:ln w="38100">
            <a:solidFill>
              <a:srgbClr val="00B0F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rgbClr val="00B0F0"/>
                </a:solidFill>
              </a:rPr>
              <a:t>Muffola in Cabina</a:t>
            </a:r>
          </a:p>
          <a:p>
            <a:pPr algn="ctr"/>
            <a:r>
              <a:rPr lang="it-IT" dirty="0">
                <a:solidFill>
                  <a:srgbClr val="00B0F0"/>
                </a:solidFill>
              </a:rPr>
              <a:t>Equalizzazione massima fibra nuda in muffola 35 metri</a:t>
            </a:r>
          </a:p>
        </p:txBody>
      </p:sp>
      <p:cxnSp>
        <p:nvCxnSpPr>
          <p:cNvPr id="15" name="Connettore 2 14">
            <a:extLst>
              <a:ext uri="{FF2B5EF4-FFF2-40B4-BE49-F238E27FC236}">
                <a16:creationId xmlns:a16="http://schemas.microsoft.com/office/drawing/2014/main" id="{9D2A7D77-07E7-0D64-2DE6-187B6FCA86C5}"/>
              </a:ext>
            </a:extLst>
          </p:cNvPr>
          <p:cNvCxnSpPr>
            <a:cxnSpLocks/>
            <a:endCxn id="5" idx="2"/>
          </p:cNvCxnSpPr>
          <p:nvPr/>
        </p:nvCxnSpPr>
        <p:spPr>
          <a:xfrm flipV="1">
            <a:off x="5482652" y="5508396"/>
            <a:ext cx="601846" cy="645265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ttangolo 15">
            <a:extLst>
              <a:ext uri="{FF2B5EF4-FFF2-40B4-BE49-F238E27FC236}">
                <a16:creationId xmlns:a16="http://schemas.microsoft.com/office/drawing/2014/main" id="{DF4F9697-6997-FB2C-795A-F4C46117D58C}"/>
              </a:ext>
            </a:extLst>
          </p:cNvPr>
          <p:cNvSpPr/>
          <p:nvPr/>
        </p:nvSpPr>
        <p:spPr>
          <a:xfrm>
            <a:off x="3352800" y="2436531"/>
            <a:ext cx="135619" cy="145301"/>
          </a:xfrm>
          <a:prstGeom prst="rect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Rettangolo 16">
            <a:extLst>
              <a:ext uri="{FF2B5EF4-FFF2-40B4-BE49-F238E27FC236}">
                <a16:creationId xmlns:a16="http://schemas.microsoft.com/office/drawing/2014/main" id="{C5C6675A-E5C6-93A2-D099-FDC2770C8F2F}"/>
              </a:ext>
            </a:extLst>
          </p:cNvPr>
          <p:cNvSpPr/>
          <p:nvPr/>
        </p:nvSpPr>
        <p:spPr>
          <a:xfrm>
            <a:off x="5840546" y="2631867"/>
            <a:ext cx="135619" cy="145301"/>
          </a:xfrm>
          <a:prstGeom prst="rect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11712154-CECF-4AB3-D8C1-55A25282C9F8}"/>
              </a:ext>
            </a:extLst>
          </p:cNvPr>
          <p:cNvSpPr/>
          <p:nvPr/>
        </p:nvSpPr>
        <p:spPr>
          <a:xfrm>
            <a:off x="6167970" y="2631866"/>
            <a:ext cx="135619" cy="145301"/>
          </a:xfrm>
          <a:prstGeom prst="rect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Rettangolo 18">
            <a:extLst>
              <a:ext uri="{FF2B5EF4-FFF2-40B4-BE49-F238E27FC236}">
                <a16:creationId xmlns:a16="http://schemas.microsoft.com/office/drawing/2014/main" id="{6DB4B54B-84F0-1C50-72E9-FC8B5EC5ABE8}"/>
              </a:ext>
            </a:extLst>
          </p:cNvPr>
          <p:cNvSpPr/>
          <p:nvPr/>
        </p:nvSpPr>
        <p:spPr>
          <a:xfrm>
            <a:off x="8620048" y="2436530"/>
            <a:ext cx="135619" cy="145301"/>
          </a:xfrm>
          <a:prstGeom prst="rect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20" name="Connettore diritto 19">
            <a:extLst>
              <a:ext uri="{FF2B5EF4-FFF2-40B4-BE49-F238E27FC236}">
                <a16:creationId xmlns:a16="http://schemas.microsoft.com/office/drawing/2014/main" id="{6055322F-0AA8-BBBF-5202-A032835AEB49}"/>
              </a:ext>
            </a:extLst>
          </p:cNvPr>
          <p:cNvCxnSpPr>
            <a:cxnSpLocks/>
          </p:cNvCxnSpPr>
          <p:nvPr/>
        </p:nvCxnSpPr>
        <p:spPr>
          <a:xfrm flipH="1">
            <a:off x="1166065" y="2441570"/>
            <a:ext cx="114188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ttore diritto 20">
            <a:extLst>
              <a:ext uri="{FF2B5EF4-FFF2-40B4-BE49-F238E27FC236}">
                <a16:creationId xmlns:a16="http://schemas.microsoft.com/office/drawing/2014/main" id="{0E1D917B-E384-8F90-D523-4E90862B0E25}"/>
              </a:ext>
            </a:extLst>
          </p:cNvPr>
          <p:cNvCxnSpPr>
            <a:cxnSpLocks/>
          </p:cNvCxnSpPr>
          <p:nvPr/>
        </p:nvCxnSpPr>
        <p:spPr>
          <a:xfrm flipH="1">
            <a:off x="8755667" y="2528529"/>
            <a:ext cx="908286" cy="971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ttore diritto 21">
            <a:extLst>
              <a:ext uri="{FF2B5EF4-FFF2-40B4-BE49-F238E27FC236}">
                <a16:creationId xmlns:a16="http://schemas.microsoft.com/office/drawing/2014/main" id="{7C477B3A-400A-7CD4-A825-248762E408FF}"/>
              </a:ext>
            </a:extLst>
          </p:cNvPr>
          <p:cNvCxnSpPr>
            <a:cxnSpLocks/>
          </p:cNvCxnSpPr>
          <p:nvPr/>
        </p:nvCxnSpPr>
        <p:spPr>
          <a:xfrm flipH="1">
            <a:off x="6303589" y="2730173"/>
            <a:ext cx="86219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ttore diritto 22">
            <a:extLst>
              <a:ext uri="{FF2B5EF4-FFF2-40B4-BE49-F238E27FC236}">
                <a16:creationId xmlns:a16="http://schemas.microsoft.com/office/drawing/2014/main" id="{02CF62A7-A226-0B4F-EEDC-B1F98728D218}"/>
              </a:ext>
            </a:extLst>
          </p:cNvPr>
          <p:cNvCxnSpPr>
            <a:cxnSpLocks/>
          </p:cNvCxnSpPr>
          <p:nvPr/>
        </p:nvCxnSpPr>
        <p:spPr>
          <a:xfrm flipH="1">
            <a:off x="4972424" y="2704517"/>
            <a:ext cx="86812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ttore diritto 23">
            <a:extLst>
              <a:ext uri="{FF2B5EF4-FFF2-40B4-BE49-F238E27FC236}">
                <a16:creationId xmlns:a16="http://schemas.microsoft.com/office/drawing/2014/main" id="{7EA48AF2-697F-CEA5-4D3D-4B556B05BF20}"/>
              </a:ext>
            </a:extLst>
          </p:cNvPr>
          <p:cNvCxnSpPr>
            <a:cxnSpLocks/>
          </p:cNvCxnSpPr>
          <p:nvPr/>
        </p:nvCxnSpPr>
        <p:spPr>
          <a:xfrm>
            <a:off x="6078970" y="2384259"/>
            <a:ext cx="0" cy="2870855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ttangolo 24">
            <a:extLst>
              <a:ext uri="{FF2B5EF4-FFF2-40B4-BE49-F238E27FC236}">
                <a16:creationId xmlns:a16="http://schemas.microsoft.com/office/drawing/2014/main" id="{C603716A-5BCA-28A0-0980-C9B3FB0AF2AA}"/>
              </a:ext>
            </a:extLst>
          </p:cNvPr>
          <p:cNvSpPr/>
          <p:nvPr/>
        </p:nvSpPr>
        <p:spPr>
          <a:xfrm>
            <a:off x="4778219" y="2509181"/>
            <a:ext cx="135619" cy="145301"/>
          </a:xfrm>
          <a:prstGeom prst="rect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6" name="Rettangolo 25">
            <a:extLst>
              <a:ext uri="{FF2B5EF4-FFF2-40B4-BE49-F238E27FC236}">
                <a16:creationId xmlns:a16="http://schemas.microsoft.com/office/drawing/2014/main" id="{C72B6DF9-85A4-D3B8-368E-F702960DE6A3}"/>
              </a:ext>
            </a:extLst>
          </p:cNvPr>
          <p:cNvSpPr/>
          <p:nvPr/>
        </p:nvSpPr>
        <p:spPr>
          <a:xfrm>
            <a:off x="7248489" y="2529446"/>
            <a:ext cx="135619" cy="145301"/>
          </a:xfrm>
          <a:prstGeom prst="rect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7" name="Rettangolo 26">
            <a:extLst>
              <a:ext uri="{FF2B5EF4-FFF2-40B4-BE49-F238E27FC236}">
                <a16:creationId xmlns:a16="http://schemas.microsoft.com/office/drawing/2014/main" id="{BBB8BD8A-92F4-EFDE-7C34-337DF51F6D71}"/>
              </a:ext>
            </a:extLst>
          </p:cNvPr>
          <p:cNvSpPr/>
          <p:nvPr/>
        </p:nvSpPr>
        <p:spPr>
          <a:xfrm>
            <a:off x="2307949" y="2384259"/>
            <a:ext cx="135619" cy="145301"/>
          </a:xfrm>
          <a:prstGeom prst="rect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8" name="Rettangolo 27">
            <a:extLst>
              <a:ext uri="{FF2B5EF4-FFF2-40B4-BE49-F238E27FC236}">
                <a16:creationId xmlns:a16="http://schemas.microsoft.com/office/drawing/2014/main" id="{D4A97F29-F08A-0E17-9911-D36112F11412}"/>
              </a:ext>
            </a:extLst>
          </p:cNvPr>
          <p:cNvSpPr/>
          <p:nvPr/>
        </p:nvSpPr>
        <p:spPr>
          <a:xfrm>
            <a:off x="9748432" y="2384259"/>
            <a:ext cx="135619" cy="145301"/>
          </a:xfrm>
          <a:prstGeom prst="rect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29" name="Connettore diritto 28">
            <a:extLst>
              <a:ext uri="{FF2B5EF4-FFF2-40B4-BE49-F238E27FC236}">
                <a16:creationId xmlns:a16="http://schemas.microsoft.com/office/drawing/2014/main" id="{AFC78CC6-978A-669C-F57B-9B9590E67344}"/>
              </a:ext>
            </a:extLst>
          </p:cNvPr>
          <p:cNvCxnSpPr>
            <a:cxnSpLocks/>
          </p:cNvCxnSpPr>
          <p:nvPr/>
        </p:nvCxnSpPr>
        <p:spPr>
          <a:xfrm flipV="1">
            <a:off x="5976165" y="2704516"/>
            <a:ext cx="95902" cy="3797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ttore diritto 29">
            <a:extLst>
              <a:ext uri="{FF2B5EF4-FFF2-40B4-BE49-F238E27FC236}">
                <a16:creationId xmlns:a16="http://schemas.microsoft.com/office/drawing/2014/main" id="{6CFC6CD1-FAFB-42C9-6C83-71A9FACA4880}"/>
              </a:ext>
            </a:extLst>
          </p:cNvPr>
          <p:cNvCxnSpPr>
            <a:cxnSpLocks/>
          </p:cNvCxnSpPr>
          <p:nvPr/>
        </p:nvCxnSpPr>
        <p:spPr>
          <a:xfrm>
            <a:off x="4913838" y="2593645"/>
            <a:ext cx="1158229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ttore diritto 30">
            <a:extLst>
              <a:ext uri="{FF2B5EF4-FFF2-40B4-BE49-F238E27FC236}">
                <a16:creationId xmlns:a16="http://schemas.microsoft.com/office/drawing/2014/main" id="{9BA307F7-359C-F0ED-41A9-E251723D3338}"/>
              </a:ext>
            </a:extLst>
          </p:cNvPr>
          <p:cNvCxnSpPr>
            <a:cxnSpLocks/>
          </p:cNvCxnSpPr>
          <p:nvPr/>
        </p:nvCxnSpPr>
        <p:spPr>
          <a:xfrm>
            <a:off x="3478496" y="2498990"/>
            <a:ext cx="2597935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ttore diritto 31">
            <a:extLst>
              <a:ext uri="{FF2B5EF4-FFF2-40B4-BE49-F238E27FC236}">
                <a16:creationId xmlns:a16="http://schemas.microsoft.com/office/drawing/2014/main" id="{A4999910-4B7D-29EB-D868-B614250DC832}"/>
              </a:ext>
            </a:extLst>
          </p:cNvPr>
          <p:cNvCxnSpPr>
            <a:cxnSpLocks/>
            <a:endCxn id="19" idx="1"/>
          </p:cNvCxnSpPr>
          <p:nvPr/>
        </p:nvCxnSpPr>
        <p:spPr>
          <a:xfrm>
            <a:off x="6096000" y="2498990"/>
            <a:ext cx="2524048" cy="10191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ttore diritto 32">
            <a:extLst>
              <a:ext uri="{FF2B5EF4-FFF2-40B4-BE49-F238E27FC236}">
                <a16:creationId xmlns:a16="http://schemas.microsoft.com/office/drawing/2014/main" id="{EB8F2713-E691-84E1-45A3-E553C1C12D75}"/>
              </a:ext>
            </a:extLst>
          </p:cNvPr>
          <p:cNvCxnSpPr>
            <a:cxnSpLocks/>
          </p:cNvCxnSpPr>
          <p:nvPr/>
        </p:nvCxnSpPr>
        <p:spPr>
          <a:xfrm>
            <a:off x="6078970" y="2602605"/>
            <a:ext cx="1158229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ttore diritto 33">
            <a:extLst>
              <a:ext uri="{FF2B5EF4-FFF2-40B4-BE49-F238E27FC236}">
                <a16:creationId xmlns:a16="http://schemas.microsoft.com/office/drawing/2014/main" id="{5F40D35B-79FA-80E8-E551-C7B63569D18D}"/>
              </a:ext>
            </a:extLst>
          </p:cNvPr>
          <p:cNvCxnSpPr>
            <a:cxnSpLocks/>
          </p:cNvCxnSpPr>
          <p:nvPr/>
        </p:nvCxnSpPr>
        <p:spPr>
          <a:xfrm flipV="1">
            <a:off x="2469305" y="2406650"/>
            <a:ext cx="3600406" cy="20379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ttore diritto 34">
            <a:extLst>
              <a:ext uri="{FF2B5EF4-FFF2-40B4-BE49-F238E27FC236}">
                <a16:creationId xmlns:a16="http://schemas.microsoft.com/office/drawing/2014/main" id="{F77ABEAC-3F9F-D350-C870-CA1B6D048C2D}"/>
              </a:ext>
            </a:extLst>
          </p:cNvPr>
          <p:cNvCxnSpPr>
            <a:cxnSpLocks/>
            <a:endCxn id="28" idx="0"/>
          </p:cNvCxnSpPr>
          <p:nvPr/>
        </p:nvCxnSpPr>
        <p:spPr>
          <a:xfrm flipV="1">
            <a:off x="6094043" y="2384259"/>
            <a:ext cx="3722199" cy="21858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ttore diritto 35">
            <a:extLst>
              <a:ext uri="{FF2B5EF4-FFF2-40B4-BE49-F238E27FC236}">
                <a16:creationId xmlns:a16="http://schemas.microsoft.com/office/drawing/2014/main" id="{852981DB-8E8F-1079-4944-35F40BAD7E0A}"/>
              </a:ext>
            </a:extLst>
          </p:cNvPr>
          <p:cNvCxnSpPr>
            <a:cxnSpLocks/>
          </p:cNvCxnSpPr>
          <p:nvPr/>
        </p:nvCxnSpPr>
        <p:spPr>
          <a:xfrm flipH="1">
            <a:off x="7384108" y="2631866"/>
            <a:ext cx="86219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ttore diritto 36">
            <a:extLst>
              <a:ext uri="{FF2B5EF4-FFF2-40B4-BE49-F238E27FC236}">
                <a16:creationId xmlns:a16="http://schemas.microsoft.com/office/drawing/2014/main" id="{736620C6-62EB-5B08-C856-AFEAE3813F13}"/>
              </a:ext>
            </a:extLst>
          </p:cNvPr>
          <p:cNvCxnSpPr>
            <a:cxnSpLocks/>
          </p:cNvCxnSpPr>
          <p:nvPr/>
        </p:nvCxnSpPr>
        <p:spPr>
          <a:xfrm flipH="1">
            <a:off x="3916020" y="2601836"/>
            <a:ext cx="86219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nettore diritto 37">
            <a:extLst>
              <a:ext uri="{FF2B5EF4-FFF2-40B4-BE49-F238E27FC236}">
                <a16:creationId xmlns:a16="http://schemas.microsoft.com/office/drawing/2014/main" id="{3D2C2B18-06C4-9BEF-2986-E76CBA311BE3}"/>
              </a:ext>
            </a:extLst>
          </p:cNvPr>
          <p:cNvCxnSpPr>
            <a:cxnSpLocks/>
          </p:cNvCxnSpPr>
          <p:nvPr/>
        </p:nvCxnSpPr>
        <p:spPr>
          <a:xfrm flipH="1">
            <a:off x="2605741" y="2528529"/>
            <a:ext cx="74705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nettore diritto 38">
            <a:extLst>
              <a:ext uri="{FF2B5EF4-FFF2-40B4-BE49-F238E27FC236}">
                <a16:creationId xmlns:a16="http://schemas.microsoft.com/office/drawing/2014/main" id="{48421FFA-4AE6-B08A-D36D-5A13D115A027}"/>
              </a:ext>
            </a:extLst>
          </p:cNvPr>
          <p:cNvCxnSpPr>
            <a:cxnSpLocks/>
          </p:cNvCxnSpPr>
          <p:nvPr/>
        </p:nvCxnSpPr>
        <p:spPr>
          <a:xfrm flipH="1">
            <a:off x="9884051" y="2440000"/>
            <a:ext cx="86219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ttore diritto 39">
            <a:extLst>
              <a:ext uri="{FF2B5EF4-FFF2-40B4-BE49-F238E27FC236}">
                <a16:creationId xmlns:a16="http://schemas.microsoft.com/office/drawing/2014/main" id="{085A47E8-BCA1-4EF2-EA64-1D5F64A4C475}"/>
              </a:ext>
            </a:extLst>
          </p:cNvPr>
          <p:cNvCxnSpPr>
            <a:cxnSpLocks/>
          </p:cNvCxnSpPr>
          <p:nvPr/>
        </p:nvCxnSpPr>
        <p:spPr>
          <a:xfrm flipV="1">
            <a:off x="5976165" y="3801035"/>
            <a:ext cx="223787" cy="153941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CasellaDiTesto 40">
            <a:extLst>
              <a:ext uri="{FF2B5EF4-FFF2-40B4-BE49-F238E27FC236}">
                <a16:creationId xmlns:a16="http://schemas.microsoft.com/office/drawing/2014/main" id="{21931FFC-B2B6-B19D-4532-43F2BCA5206F}"/>
              </a:ext>
            </a:extLst>
          </p:cNvPr>
          <p:cNvSpPr txBox="1"/>
          <p:nvPr/>
        </p:nvSpPr>
        <p:spPr>
          <a:xfrm>
            <a:off x="6235779" y="3628048"/>
            <a:ext cx="1823128" cy="369332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00B0F0"/>
                </a:solidFill>
              </a:rPr>
              <a:t>N°8 cavi da 12 FO</a:t>
            </a:r>
          </a:p>
        </p:txBody>
      </p:sp>
      <p:cxnSp>
        <p:nvCxnSpPr>
          <p:cNvPr id="42" name="Connettore diritto 41">
            <a:extLst>
              <a:ext uri="{FF2B5EF4-FFF2-40B4-BE49-F238E27FC236}">
                <a16:creationId xmlns:a16="http://schemas.microsoft.com/office/drawing/2014/main" id="{609416DD-CA4E-AE64-CF02-C407429F7AE7}"/>
              </a:ext>
            </a:extLst>
          </p:cNvPr>
          <p:cNvCxnSpPr>
            <a:cxnSpLocks/>
          </p:cNvCxnSpPr>
          <p:nvPr/>
        </p:nvCxnSpPr>
        <p:spPr>
          <a:xfrm>
            <a:off x="6072939" y="2699069"/>
            <a:ext cx="107214" cy="2352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CasellaDiTesto 42">
            <a:extLst>
              <a:ext uri="{FF2B5EF4-FFF2-40B4-BE49-F238E27FC236}">
                <a16:creationId xmlns:a16="http://schemas.microsoft.com/office/drawing/2014/main" id="{0A195F70-AE82-B641-FF97-4C4C20BE3D3B}"/>
              </a:ext>
            </a:extLst>
          </p:cNvPr>
          <p:cNvSpPr txBox="1"/>
          <p:nvPr/>
        </p:nvSpPr>
        <p:spPr>
          <a:xfrm>
            <a:off x="8653807" y="2923860"/>
            <a:ext cx="2324867" cy="3693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N°8/9 cavi da min 1 FO</a:t>
            </a:r>
          </a:p>
        </p:txBody>
      </p:sp>
      <p:sp>
        <p:nvSpPr>
          <p:cNvPr id="44" name="CasellaDiTesto 43">
            <a:extLst>
              <a:ext uri="{FF2B5EF4-FFF2-40B4-BE49-F238E27FC236}">
                <a16:creationId xmlns:a16="http://schemas.microsoft.com/office/drawing/2014/main" id="{C706F82A-1217-C03D-A466-F54D4F4FE8EE}"/>
              </a:ext>
            </a:extLst>
          </p:cNvPr>
          <p:cNvSpPr txBox="1"/>
          <p:nvPr/>
        </p:nvSpPr>
        <p:spPr>
          <a:xfrm>
            <a:off x="9945996" y="1295201"/>
            <a:ext cx="2065355" cy="923330"/>
          </a:xfrm>
          <a:prstGeom prst="rect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rgbClr val="FF0000"/>
                </a:solidFill>
              </a:rPr>
              <a:t>Equalizzazione massima fibra nuda in scatola 12 metri</a:t>
            </a:r>
          </a:p>
        </p:txBody>
      </p:sp>
    </p:spTree>
    <p:extLst>
      <p:ext uri="{BB962C8B-B14F-4D97-AF65-F5344CB8AC3E}">
        <p14:creationId xmlns:p14="http://schemas.microsoft.com/office/powerpoint/2010/main" val="3479023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 animBg="1"/>
      <p:bldP spid="11" grpId="0"/>
      <p:bldP spid="14" grpId="0" animBg="1"/>
      <p:bldP spid="16" grpId="0" animBg="1"/>
      <p:bldP spid="17" grpId="0" animBg="1"/>
      <p:bldP spid="18" grpId="0" animBg="1"/>
      <p:bldP spid="19" grpId="0" animBg="1"/>
      <p:bldP spid="25" grpId="0" animBg="1"/>
      <p:bldP spid="26" grpId="0" animBg="1"/>
      <p:bldP spid="27" grpId="0" animBg="1"/>
      <p:bldP spid="28" grpId="0" animBg="1"/>
      <p:bldP spid="41" grpId="0" animBg="1"/>
      <p:bldP spid="43" grpId="0" animBg="1"/>
      <p:bldP spid="44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1477B1D9-6D3E-8C3D-E797-9125E28CE661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2A47D499-B358-7178-829A-9775F658D851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AB9059A0-B191-5E22-34EA-18B6D8C53934}"/>
              </a:ext>
            </a:extLst>
          </p:cNvPr>
          <p:cNvSpPr/>
          <p:nvPr/>
        </p:nvSpPr>
        <p:spPr>
          <a:xfrm>
            <a:off x="9728462" y="122548"/>
            <a:ext cx="2301510" cy="942681"/>
          </a:xfrm>
          <a:prstGeom prst="rect">
            <a:avLst/>
          </a:prstGeom>
          <a:solidFill>
            <a:srgbClr val="2A65AF"/>
          </a:solidFill>
          <a:ln>
            <a:solidFill>
              <a:srgbClr val="2A65A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9" name="Segnaposto contenuto 17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30522EE0-0AD6-B07E-9BE2-F7074CEE43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4544" y="195681"/>
            <a:ext cx="1651602" cy="778125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E5A0480F-DFC0-137D-D648-59363AAA88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3706" y="1292359"/>
            <a:ext cx="6208369" cy="4650571"/>
          </a:xfrm>
          <a:prstGeom prst="rect">
            <a:avLst/>
          </a:prstGeom>
        </p:spPr>
      </p:pic>
      <p:cxnSp>
        <p:nvCxnSpPr>
          <p:cNvPr id="5" name="Connettore diritto 4">
            <a:extLst>
              <a:ext uri="{FF2B5EF4-FFF2-40B4-BE49-F238E27FC236}">
                <a16:creationId xmlns:a16="http://schemas.microsoft.com/office/drawing/2014/main" id="{FCB2743B-C1F0-DEBF-A83A-49310435B40D}"/>
              </a:ext>
            </a:extLst>
          </p:cNvPr>
          <p:cNvCxnSpPr>
            <a:cxnSpLocks/>
          </p:cNvCxnSpPr>
          <p:nvPr/>
        </p:nvCxnSpPr>
        <p:spPr>
          <a:xfrm flipH="1">
            <a:off x="5881734" y="4077863"/>
            <a:ext cx="110151" cy="85178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ttore diritto 5">
            <a:extLst>
              <a:ext uri="{FF2B5EF4-FFF2-40B4-BE49-F238E27FC236}">
                <a16:creationId xmlns:a16="http://schemas.microsoft.com/office/drawing/2014/main" id="{30363317-95E4-FBAD-4AD2-AA00CDD2FE88}"/>
              </a:ext>
            </a:extLst>
          </p:cNvPr>
          <p:cNvCxnSpPr>
            <a:cxnSpLocks/>
          </p:cNvCxnSpPr>
          <p:nvPr/>
        </p:nvCxnSpPr>
        <p:spPr>
          <a:xfrm flipH="1">
            <a:off x="4597651" y="4203103"/>
            <a:ext cx="89026" cy="84256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ttore diritto 6">
            <a:extLst>
              <a:ext uri="{FF2B5EF4-FFF2-40B4-BE49-F238E27FC236}">
                <a16:creationId xmlns:a16="http://schemas.microsoft.com/office/drawing/2014/main" id="{F71FABAE-2C50-755A-6C69-D95C80B770D8}"/>
              </a:ext>
            </a:extLst>
          </p:cNvPr>
          <p:cNvCxnSpPr>
            <a:cxnSpLocks/>
          </p:cNvCxnSpPr>
          <p:nvPr/>
        </p:nvCxnSpPr>
        <p:spPr>
          <a:xfrm flipH="1">
            <a:off x="3303006" y="4352107"/>
            <a:ext cx="99588" cy="76577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ttore diritto 7">
            <a:extLst>
              <a:ext uri="{FF2B5EF4-FFF2-40B4-BE49-F238E27FC236}">
                <a16:creationId xmlns:a16="http://schemas.microsoft.com/office/drawing/2014/main" id="{A35C94A9-CA9B-31C2-D09D-5CE83105A845}"/>
              </a:ext>
            </a:extLst>
          </p:cNvPr>
          <p:cNvCxnSpPr>
            <a:cxnSpLocks/>
          </p:cNvCxnSpPr>
          <p:nvPr/>
        </p:nvCxnSpPr>
        <p:spPr>
          <a:xfrm flipH="1">
            <a:off x="2097386" y="4473198"/>
            <a:ext cx="99588" cy="7265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diritto 10">
            <a:extLst>
              <a:ext uri="{FF2B5EF4-FFF2-40B4-BE49-F238E27FC236}">
                <a16:creationId xmlns:a16="http://schemas.microsoft.com/office/drawing/2014/main" id="{ABFDC968-7679-B77D-6F6A-EB743C229B01}"/>
              </a:ext>
            </a:extLst>
          </p:cNvPr>
          <p:cNvCxnSpPr>
            <a:cxnSpLocks/>
          </p:cNvCxnSpPr>
          <p:nvPr/>
        </p:nvCxnSpPr>
        <p:spPr>
          <a:xfrm flipH="1">
            <a:off x="813303" y="4566373"/>
            <a:ext cx="99588" cy="7265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diritto 11">
            <a:extLst>
              <a:ext uri="{FF2B5EF4-FFF2-40B4-BE49-F238E27FC236}">
                <a16:creationId xmlns:a16="http://schemas.microsoft.com/office/drawing/2014/main" id="{533A8237-BF5D-7941-4D25-0CDF49F364EB}"/>
              </a:ext>
            </a:extLst>
          </p:cNvPr>
          <p:cNvCxnSpPr>
            <a:cxnSpLocks/>
          </p:cNvCxnSpPr>
          <p:nvPr/>
        </p:nvCxnSpPr>
        <p:spPr>
          <a:xfrm flipH="1">
            <a:off x="0" y="5292914"/>
            <a:ext cx="813303" cy="924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diritto 13">
            <a:extLst>
              <a:ext uri="{FF2B5EF4-FFF2-40B4-BE49-F238E27FC236}">
                <a16:creationId xmlns:a16="http://schemas.microsoft.com/office/drawing/2014/main" id="{AC01642E-F647-0F72-05BB-9519AEBDD81F}"/>
              </a:ext>
            </a:extLst>
          </p:cNvPr>
          <p:cNvCxnSpPr>
            <a:cxnSpLocks/>
          </p:cNvCxnSpPr>
          <p:nvPr/>
        </p:nvCxnSpPr>
        <p:spPr>
          <a:xfrm flipH="1">
            <a:off x="0" y="5199739"/>
            <a:ext cx="2097386" cy="24918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ttore diritto 14">
            <a:extLst>
              <a:ext uri="{FF2B5EF4-FFF2-40B4-BE49-F238E27FC236}">
                <a16:creationId xmlns:a16="http://schemas.microsoft.com/office/drawing/2014/main" id="{CF8432E3-3DC9-C41C-550C-8AE8B7009B36}"/>
              </a:ext>
            </a:extLst>
          </p:cNvPr>
          <p:cNvCxnSpPr>
            <a:cxnSpLocks/>
          </p:cNvCxnSpPr>
          <p:nvPr/>
        </p:nvCxnSpPr>
        <p:spPr>
          <a:xfrm flipH="1">
            <a:off x="0" y="5117880"/>
            <a:ext cx="3303006" cy="40325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ttore diritto 15">
            <a:extLst>
              <a:ext uri="{FF2B5EF4-FFF2-40B4-BE49-F238E27FC236}">
                <a16:creationId xmlns:a16="http://schemas.microsoft.com/office/drawing/2014/main" id="{3262EE1A-C4E1-9F47-D30D-FCDE5D009B6D}"/>
              </a:ext>
            </a:extLst>
          </p:cNvPr>
          <p:cNvCxnSpPr>
            <a:cxnSpLocks/>
          </p:cNvCxnSpPr>
          <p:nvPr/>
        </p:nvCxnSpPr>
        <p:spPr>
          <a:xfrm flipH="1">
            <a:off x="0" y="5045668"/>
            <a:ext cx="4636883" cy="5573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ttore diritto 16">
            <a:extLst>
              <a:ext uri="{FF2B5EF4-FFF2-40B4-BE49-F238E27FC236}">
                <a16:creationId xmlns:a16="http://schemas.microsoft.com/office/drawing/2014/main" id="{0929458F-7F0E-66F1-1466-EB028CA8B450}"/>
              </a:ext>
            </a:extLst>
          </p:cNvPr>
          <p:cNvCxnSpPr>
            <a:cxnSpLocks/>
          </p:cNvCxnSpPr>
          <p:nvPr/>
        </p:nvCxnSpPr>
        <p:spPr>
          <a:xfrm flipH="1">
            <a:off x="0" y="4949744"/>
            <a:ext cx="5892297" cy="74060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Immagine 18">
            <a:extLst>
              <a:ext uri="{FF2B5EF4-FFF2-40B4-BE49-F238E27FC236}">
                <a16:creationId xmlns:a16="http://schemas.microsoft.com/office/drawing/2014/main" id="{9F051556-79DF-6533-FD54-61BDFA969F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7725" y="1344386"/>
            <a:ext cx="4047267" cy="4660278"/>
          </a:xfrm>
          <a:prstGeom prst="rect">
            <a:avLst/>
          </a:prstGeom>
        </p:spPr>
      </p:pic>
      <p:cxnSp>
        <p:nvCxnSpPr>
          <p:cNvPr id="21" name="Connettore diritto 20">
            <a:extLst>
              <a:ext uri="{FF2B5EF4-FFF2-40B4-BE49-F238E27FC236}">
                <a16:creationId xmlns:a16="http://schemas.microsoft.com/office/drawing/2014/main" id="{96D9EB07-F262-9137-2195-B53328C1EDF2}"/>
              </a:ext>
            </a:extLst>
          </p:cNvPr>
          <p:cNvCxnSpPr>
            <a:cxnSpLocks/>
          </p:cNvCxnSpPr>
          <p:nvPr/>
        </p:nvCxnSpPr>
        <p:spPr>
          <a:xfrm flipH="1">
            <a:off x="9728462" y="5363965"/>
            <a:ext cx="84841" cy="760942"/>
          </a:xfrm>
          <a:prstGeom prst="line">
            <a:avLst/>
          </a:prstGeom>
          <a:ln w="28575"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70248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1477B1D9-6D3E-8C3D-E797-9125E28CE661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2A47D499-B358-7178-829A-9775F658D851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AB9059A0-B191-5E22-34EA-18B6D8C53934}"/>
              </a:ext>
            </a:extLst>
          </p:cNvPr>
          <p:cNvSpPr/>
          <p:nvPr/>
        </p:nvSpPr>
        <p:spPr>
          <a:xfrm>
            <a:off x="9728462" y="122548"/>
            <a:ext cx="2301510" cy="942681"/>
          </a:xfrm>
          <a:prstGeom prst="rect">
            <a:avLst/>
          </a:prstGeom>
          <a:solidFill>
            <a:srgbClr val="2A65AF"/>
          </a:solidFill>
          <a:ln>
            <a:solidFill>
              <a:srgbClr val="2A65A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9" name="Segnaposto contenuto 17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30522EE0-0AD6-B07E-9BE2-F7074CEE43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4544" y="195681"/>
            <a:ext cx="1651602" cy="778125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EFCA72E6-A6C2-58A3-B650-4EE07BA7C90E}"/>
              </a:ext>
            </a:extLst>
          </p:cNvPr>
          <p:cNvSpPr txBox="1"/>
          <p:nvPr/>
        </p:nvSpPr>
        <p:spPr>
          <a:xfrm>
            <a:off x="274322" y="1435608"/>
            <a:ext cx="1175565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Entro dicembre 2025 (comunque dopo aver terminato la verniciatura del corner)</a:t>
            </a:r>
          </a:p>
          <a:p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Installazione delle fibre ottiche e dei cavi di alimentazione necessari per il collegamento dei ricevitori;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/>
          </a:p>
          <a:p>
            <a:pPr marL="742950" lvl="1" indent="-285750" algn="just">
              <a:buFont typeface="Wingdings" panose="05000000000000000000" pitchFamily="2" charset="2"/>
              <a:buChar char="Ø"/>
            </a:pPr>
            <a:r>
              <a:rPr lang="it-IT" dirty="0"/>
              <a:t>Collegamento in fibra ottica tra gli apparati presenti in stanza del ricevitore e i ricevitori installati sulla linea focale;</a:t>
            </a:r>
          </a:p>
          <a:p>
            <a:pPr marL="742950" lvl="1" indent="-285750" algn="just">
              <a:buFont typeface="Wingdings" panose="05000000000000000000" pitchFamily="2" charset="2"/>
              <a:buChar char="Ø"/>
            </a:pPr>
            <a:endParaRPr lang="it-IT" dirty="0"/>
          </a:p>
          <a:p>
            <a:pPr marL="742950" lvl="1" indent="-285750" algn="just">
              <a:buFont typeface="Wingdings" panose="05000000000000000000" pitchFamily="2" charset="2"/>
              <a:buChar char="Ø"/>
            </a:pPr>
            <a:r>
              <a:rPr lang="it-IT" dirty="0"/>
              <a:t>Collegamento elettrico tra gli apparati posti in cabina e i ricevitori sulla linea focale.</a:t>
            </a:r>
          </a:p>
          <a:p>
            <a:pPr lvl="1" algn="just"/>
            <a:endParaRPr lang="it-IT" dirty="0"/>
          </a:p>
          <a:p>
            <a:pPr lvl="1" algn="just"/>
            <a:endParaRPr lang="it-IT" dirty="0"/>
          </a:p>
          <a:p>
            <a:pPr marL="742950" lvl="1" indent="-285750" algn="just">
              <a:buFont typeface="Wingdings" panose="05000000000000000000" pitchFamily="2" charset="2"/>
              <a:buChar char="Ø"/>
            </a:pPr>
            <a:endParaRPr lang="it-IT" dirty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266906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1477B1D9-6D3E-8C3D-E797-9125E28CE661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2A47D499-B358-7178-829A-9775F658D851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AB9059A0-B191-5E22-34EA-18B6D8C53934}"/>
              </a:ext>
            </a:extLst>
          </p:cNvPr>
          <p:cNvSpPr/>
          <p:nvPr/>
        </p:nvSpPr>
        <p:spPr>
          <a:xfrm>
            <a:off x="9728462" y="122548"/>
            <a:ext cx="2301510" cy="942681"/>
          </a:xfrm>
          <a:prstGeom prst="rect">
            <a:avLst/>
          </a:prstGeom>
          <a:solidFill>
            <a:srgbClr val="2A65AF"/>
          </a:solidFill>
          <a:ln>
            <a:solidFill>
              <a:srgbClr val="2A65A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9" name="Segnaposto contenuto 17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30522EE0-0AD6-B07E-9BE2-F7074CEE43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4544" y="195681"/>
            <a:ext cx="1651602" cy="778125"/>
          </a:xfrm>
          <a:prstGeom prst="rect">
            <a:avLst/>
          </a:prstGeom>
        </p:spPr>
      </p:pic>
      <p:pic>
        <p:nvPicPr>
          <p:cNvPr id="4" name="Immagine 3" descr="Immagine che contiene schizzo, disegno, linea, Parallelo&#10;&#10;Descrizione generata automaticamente">
            <a:extLst>
              <a:ext uri="{FF2B5EF4-FFF2-40B4-BE49-F238E27FC236}">
                <a16:creationId xmlns:a16="http://schemas.microsoft.com/office/drawing/2014/main" id="{9D699A9B-A2D7-2A06-9009-306D9DBEFCA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722342" y="2436531"/>
            <a:ext cx="10786111" cy="3106837"/>
          </a:xfrm>
          <a:prstGeom prst="rect">
            <a:avLst/>
          </a:prstGeom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0E7D228E-8BCC-6A40-81D9-FD639FF51367}"/>
              </a:ext>
            </a:extLst>
          </p:cNvPr>
          <p:cNvSpPr/>
          <p:nvPr/>
        </p:nvSpPr>
        <p:spPr>
          <a:xfrm>
            <a:off x="5969043" y="5277487"/>
            <a:ext cx="230909" cy="23090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24" name="Connettore diritto 23">
            <a:extLst>
              <a:ext uri="{FF2B5EF4-FFF2-40B4-BE49-F238E27FC236}">
                <a16:creationId xmlns:a16="http://schemas.microsoft.com/office/drawing/2014/main" id="{7EA48AF2-697F-CEA5-4D3D-4B556B05BF20}"/>
              </a:ext>
            </a:extLst>
          </p:cNvPr>
          <p:cNvCxnSpPr>
            <a:cxnSpLocks/>
          </p:cNvCxnSpPr>
          <p:nvPr/>
        </p:nvCxnSpPr>
        <p:spPr>
          <a:xfrm>
            <a:off x="6078970" y="2512092"/>
            <a:ext cx="0" cy="2743022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ttore diritto 33">
            <a:extLst>
              <a:ext uri="{FF2B5EF4-FFF2-40B4-BE49-F238E27FC236}">
                <a16:creationId xmlns:a16="http://schemas.microsoft.com/office/drawing/2014/main" id="{5F40D35B-79FA-80E8-E551-C7B63569D18D}"/>
              </a:ext>
            </a:extLst>
          </p:cNvPr>
          <p:cNvCxnSpPr>
            <a:cxnSpLocks/>
          </p:cNvCxnSpPr>
          <p:nvPr/>
        </p:nvCxnSpPr>
        <p:spPr>
          <a:xfrm>
            <a:off x="2893522" y="2489701"/>
            <a:ext cx="3194536" cy="22391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ttore diritto 34">
            <a:extLst>
              <a:ext uri="{FF2B5EF4-FFF2-40B4-BE49-F238E27FC236}">
                <a16:creationId xmlns:a16="http://schemas.microsoft.com/office/drawing/2014/main" id="{F77ABEAC-3F9F-D350-C870-CA1B6D048C2D}"/>
              </a:ext>
            </a:extLst>
          </p:cNvPr>
          <p:cNvCxnSpPr>
            <a:cxnSpLocks/>
          </p:cNvCxnSpPr>
          <p:nvPr/>
        </p:nvCxnSpPr>
        <p:spPr>
          <a:xfrm flipV="1">
            <a:off x="6069883" y="2496791"/>
            <a:ext cx="3722199" cy="21858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ttore diritto 39">
            <a:extLst>
              <a:ext uri="{FF2B5EF4-FFF2-40B4-BE49-F238E27FC236}">
                <a16:creationId xmlns:a16="http://schemas.microsoft.com/office/drawing/2014/main" id="{085A47E8-BCA1-4EF2-EA64-1D5F64A4C475}"/>
              </a:ext>
            </a:extLst>
          </p:cNvPr>
          <p:cNvCxnSpPr>
            <a:cxnSpLocks/>
          </p:cNvCxnSpPr>
          <p:nvPr/>
        </p:nvCxnSpPr>
        <p:spPr>
          <a:xfrm flipV="1">
            <a:off x="5976165" y="3801035"/>
            <a:ext cx="223787" cy="153941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CasellaDiTesto 40">
            <a:extLst>
              <a:ext uri="{FF2B5EF4-FFF2-40B4-BE49-F238E27FC236}">
                <a16:creationId xmlns:a16="http://schemas.microsoft.com/office/drawing/2014/main" id="{21931FFC-B2B6-B19D-4532-43F2BCA5206F}"/>
              </a:ext>
            </a:extLst>
          </p:cNvPr>
          <p:cNvSpPr txBox="1"/>
          <p:nvPr/>
        </p:nvSpPr>
        <p:spPr>
          <a:xfrm>
            <a:off x="6235779" y="3628048"/>
            <a:ext cx="1545952" cy="646331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00B050"/>
                </a:solidFill>
              </a:rPr>
              <a:t>N cavi di alimentazione</a:t>
            </a:r>
          </a:p>
        </p:txBody>
      </p:sp>
    </p:spTree>
    <p:extLst>
      <p:ext uri="{BB962C8B-B14F-4D97-AF65-F5344CB8AC3E}">
        <p14:creationId xmlns:p14="http://schemas.microsoft.com/office/powerpoint/2010/main" val="1035342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1477B1D9-6D3E-8C3D-E797-9125E28CE661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2A47D499-B358-7178-829A-9775F658D851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AB9059A0-B191-5E22-34EA-18B6D8C53934}"/>
              </a:ext>
            </a:extLst>
          </p:cNvPr>
          <p:cNvSpPr/>
          <p:nvPr/>
        </p:nvSpPr>
        <p:spPr>
          <a:xfrm>
            <a:off x="9728462" y="122548"/>
            <a:ext cx="2301510" cy="942681"/>
          </a:xfrm>
          <a:prstGeom prst="rect">
            <a:avLst/>
          </a:prstGeom>
          <a:solidFill>
            <a:srgbClr val="2A65AF"/>
          </a:solidFill>
          <a:ln>
            <a:solidFill>
              <a:srgbClr val="2A65A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9" name="Segnaposto contenuto 17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30522EE0-0AD6-B07E-9BE2-F7074CEE43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4544" y="195681"/>
            <a:ext cx="1651602" cy="778125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E5A0480F-DFC0-137D-D648-59363AAA88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61553" y="1420520"/>
            <a:ext cx="6208369" cy="4650571"/>
          </a:xfrm>
          <a:prstGeom prst="rect">
            <a:avLst/>
          </a:prstGeom>
        </p:spPr>
      </p:pic>
      <p:sp>
        <p:nvSpPr>
          <p:cNvPr id="18" name="Figura a mano libera: forma 17">
            <a:extLst>
              <a:ext uri="{FF2B5EF4-FFF2-40B4-BE49-F238E27FC236}">
                <a16:creationId xmlns:a16="http://schemas.microsoft.com/office/drawing/2014/main" id="{79A98B1B-A66A-BDDE-4267-2CE89D979E9E}"/>
              </a:ext>
            </a:extLst>
          </p:cNvPr>
          <p:cNvSpPr/>
          <p:nvPr/>
        </p:nvSpPr>
        <p:spPr>
          <a:xfrm>
            <a:off x="3299382" y="4596466"/>
            <a:ext cx="1168923" cy="528679"/>
          </a:xfrm>
          <a:custGeom>
            <a:avLst/>
            <a:gdLst>
              <a:gd name="connsiteX0" fmla="*/ 0 w 1291472"/>
              <a:gd name="connsiteY0" fmla="*/ 94268 h 528679"/>
              <a:gd name="connsiteX1" fmla="*/ 725864 w 1291472"/>
              <a:gd name="connsiteY1" fmla="*/ 527901 h 528679"/>
              <a:gd name="connsiteX2" fmla="*/ 1291472 w 1291472"/>
              <a:gd name="connsiteY2" fmla="*/ 0 h 5286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91472" h="528679">
                <a:moveTo>
                  <a:pt x="0" y="94268"/>
                </a:moveTo>
                <a:cubicBezTo>
                  <a:pt x="255309" y="318940"/>
                  <a:pt x="510619" y="543612"/>
                  <a:pt x="725864" y="527901"/>
                </a:cubicBezTo>
                <a:cubicBezTo>
                  <a:pt x="941109" y="512190"/>
                  <a:pt x="1116290" y="256095"/>
                  <a:pt x="1291472" y="0"/>
                </a:cubicBezTo>
              </a:path>
            </a:pathLst>
          </a:cu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" name="Figura a mano libera: forma 19">
            <a:extLst>
              <a:ext uri="{FF2B5EF4-FFF2-40B4-BE49-F238E27FC236}">
                <a16:creationId xmlns:a16="http://schemas.microsoft.com/office/drawing/2014/main" id="{D5B93954-9A6C-C314-6A35-F57A97FF2B30}"/>
              </a:ext>
            </a:extLst>
          </p:cNvPr>
          <p:cNvSpPr/>
          <p:nvPr/>
        </p:nvSpPr>
        <p:spPr>
          <a:xfrm>
            <a:off x="4596814" y="4484916"/>
            <a:ext cx="1168923" cy="528679"/>
          </a:xfrm>
          <a:custGeom>
            <a:avLst/>
            <a:gdLst>
              <a:gd name="connsiteX0" fmla="*/ 0 w 1291472"/>
              <a:gd name="connsiteY0" fmla="*/ 94268 h 528679"/>
              <a:gd name="connsiteX1" fmla="*/ 725864 w 1291472"/>
              <a:gd name="connsiteY1" fmla="*/ 527901 h 528679"/>
              <a:gd name="connsiteX2" fmla="*/ 1291472 w 1291472"/>
              <a:gd name="connsiteY2" fmla="*/ 0 h 5286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91472" h="528679">
                <a:moveTo>
                  <a:pt x="0" y="94268"/>
                </a:moveTo>
                <a:cubicBezTo>
                  <a:pt x="255309" y="318940"/>
                  <a:pt x="510619" y="543612"/>
                  <a:pt x="725864" y="527901"/>
                </a:cubicBezTo>
                <a:cubicBezTo>
                  <a:pt x="941109" y="512190"/>
                  <a:pt x="1116290" y="256095"/>
                  <a:pt x="1291472" y="0"/>
                </a:cubicBezTo>
              </a:path>
            </a:pathLst>
          </a:cu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2" name="Figura a mano libera: forma 21">
            <a:extLst>
              <a:ext uri="{FF2B5EF4-FFF2-40B4-BE49-F238E27FC236}">
                <a16:creationId xmlns:a16="http://schemas.microsoft.com/office/drawing/2014/main" id="{E6684882-E510-8696-FD7B-7AD2F9826402}"/>
              </a:ext>
            </a:extLst>
          </p:cNvPr>
          <p:cNvSpPr/>
          <p:nvPr/>
        </p:nvSpPr>
        <p:spPr>
          <a:xfrm>
            <a:off x="5819104" y="4411072"/>
            <a:ext cx="1168923" cy="528679"/>
          </a:xfrm>
          <a:custGeom>
            <a:avLst/>
            <a:gdLst>
              <a:gd name="connsiteX0" fmla="*/ 0 w 1291472"/>
              <a:gd name="connsiteY0" fmla="*/ 94268 h 528679"/>
              <a:gd name="connsiteX1" fmla="*/ 725864 w 1291472"/>
              <a:gd name="connsiteY1" fmla="*/ 527901 h 528679"/>
              <a:gd name="connsiteX2" fmla="*/ 1291472 w 1291472"/>
              <a:gd name="connsiteY2" fmla="*/ 0 h 5286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91472" h="528679">
                <a:moveTo>
                  <a:pt x="0" y="94268"/>
                </a:moveTo>
                <a:cubicBezTo>
                  <a:pt x="255309" y="318940"/>
                  <a:pt x="510619" y="543612"/>
                  <a:pt x="725864" y="527901"/>
                </a:cubicBezTo>
                <a:cubicBezTo>
                  <a:pt x="941109" y="512190"/>
                  <a:pt x="1116290" y="256095"/>
                  <a:pt x="1291472" y="0"/>
                </a:cubicBezTo>
              </a:path>
            </a:pathLst>
          </a:cu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3" name="Figura a mano libera: forma 22">
            <a:extLst>
              <a:ext uri="{FF2B5EF4-FFF2-40B4-BE49-F238E27FC236}">
                <a16:creationId xmlns:a16="http://schemas.microsoft.com/office/drawing/2014/main" id="{603601B1-363A-00F9-5CE7-EB0192395B44}"/>
              </a:ext>
            </a:extLst>
          </p:cNvPr>
          <p:cNvSpPr/>
          <p:nvPr/>
        </p:nvSpPr>
        <p:spPr>
          <a:xfrm>
            <a:off x="7116536" y="4243350"/>
            <a:ext cx="1168923" cy="528679"/>
          </a:xfrm>
          <a:custGeom>
            <a:avLst/>
            <a:gdLst>
              <a:gd name="connsiteX0" fmla="*/ 0 w 1291472"/>
              <a:gd name="connsiteY0" fmla="*/ 94268 h 528679"/>
              <a:gd name="connsiteX1" fmla="*/ 725864 w 1291472"/>
              <a:gd name="connsiteY1" fmla="*/ 527901 h 528679"/>
              <a:gd name="connsiteX2" fmla="*/ 1291472 w 1291472"/>
              <a:gd name="connsiteY2" fmla="*/ 0 h 5286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91472" h="528679">
                <a:moveTo>
                  <a:pt x="0" y="94268"/>
                </a:moveTo>
                <a:cubicBezTo>
                  <a:pt x="255309" y="318940"/>
                  <a:pt x="510619" y="543612"/>
                  <a:pt x="725864" y="527901"/>
                </a:cubicBezTo>
                <a:cubicBezTo>
                  <a:pt x="941109" y="512190"/>
                  <a:pt x="1116290" y="256095"/>
                  <a:pt x="1291472" y="0"/>
                </a:cubicBezTo>
              </a:path>
            </a:pathLst>
          </a:cu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5" name="Figura a mano libera: forma 24">
            <a:extLst>
              <a:ext uri="{FF2B5EF4-FFF2-40B4-BE49-F238E27FC236}">
                <a16:creationId xmlns:a16="http://schemas.microsoft.com/office/drawing/2014/main" id="{B6A82F21-0E22-808F-7A5F-21825AC06802}"/>
              </a:ext>
            </a:extLst>
          </p:cNvPr>
          <p:cNvSpPr/>
          <p:nvPr/>
        </p:nvSpPr>
        <p:spPr>
          <a:xfrm rot="18872933">
            <a:off x="2486029" y="5015616"/>
            <a:ext cx="917965" cy="179274"/>
          </a:xfrm>
          <a:custGeom>
            <a:avLst/>
            <a:gdLst>
              <a:gd name="connsiteX0" fmla="*/ 0 w 1291472"/>
              <a:gd name="connsiteY0" fmla="*/ 94268 h 528679"/>
              <a:gd name="connsiteX1" fmla="*/ 725864 w 1291472"/>
              <a:gd name="connsiteY1" fmla="*/ 527901 h 528679"/>
              <a:gd name="connsiteX2" fmla="*/ 1291472 w 1291472"/>
              <a:gd name="connsiteY2" fmla="*/ 0 h 5286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91472" h="528679">
                <a:moveTo>
                  <a:pt x="0" y="94268"/>
                </a:moveTo>
                <a:cubicBezTo>
                  <a:pt x="255309" y="318940"/>
                  <a:pt x="510619" y="543612"/>
                  <a:pt x="725864" y="527901"/>
                </a:cubicBezTo>
                <a:cubicBezTo>
                  <a:pt x="941109" y="512190"/>
                  <a:pt x="1116290" y="256095"/>
                  <a:pt x="1291472" y="0"/>
                </a:cubicBezTo>
              </a:path>
            </a:pathLst>
          </a:cu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89990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0" grpId="0" animBg="1"/>
      <p:bldP spid="22" grpId="0" animBg="1"/>
      <p:bldP spid="23" grpId="0" animBg="1"/>
      <p:bldP spid="25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1477B1D9-6D3E-8C3D-E797-9125E28CE661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2A47D499-B358-7178-829A-9775F658D851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AB9059A0-B191-5E22-34EA-18B6D8C53934}"/>
              </a:ext>
            </a:extLst>
          </p:cNvPr>
          <p:cNvSpPr/>
          <p:nvPr/>
        </p:nvSpPr>
        <p:spPr>
          <a:xfrm>
            <a:off x="9728462" y="122548"/>
            <a:ext cx="2301510" cy="942681"/>
          </a:xfrm>
          <a:prstGeom prst="rect">
            <a:avLst/>
          </a:prstGeom>
          <a:solidFill>
            <a:srgbClr val="2A65AF"/>
          </a:solidFill>
          <a:ln>
            <a:solidFill>
              <a:srgbClr val="2A65A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9" name="Segnaposto contenuto 17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30522EE0-0AD6-B07E-9BE2-F7074CEE43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4544" y="195681"/>
            <a:ext cx="1651602" cy="778125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C4C7AD51-9A07-E36E-FE91-27F89E989E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5636"/>
            <a:ext cx="10515600" cy="780114"/>
          </a:xfrm>
        </p:spPr>
        <p:txBody>
          <a:bodyPr/>
          <a:lstStyle/>
          <a:p>
            <a:r>
              <a:rPr lang="it-IT" dirty="0"/>
              <a:t>Ma in conclusione, a che punto siamo?</a:t>
            </a:r>
          </a:p>
        </p:txBody>
      </p:sp>
      <p:sp>
        <p:nvSpPr>
          <p:cNvPr id="14" name="Segnaposto contenuto 13">
            <a:extLst>
              <a:ext uri="{FF2B5EF4-FFF2-40B4-BE49-F238E27FC236}">
                <a16:creationId xmlns:a16="http://schemas.microsoft.com/office/drawing/2014/main" id="{BD906C22-3CC8-D242-8E69-E8E2A346A479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363617" y="1802705"/>
            <a:ext cx="10515600" cy="32060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dirty="0"/>
              <a:t>Verifica mediante controlli non distruttivi sulle strutture in acciaio del radiotelescopio;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dirty="0"/>
              <a:t>Rilievo topografico per valutare eventuali disassamenti della struttura;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dirty="0"/>
              <a:t>Verifica delle componenti cinematiche del ramo E/W;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dirty="0"/>
              <a:t>Riparazione delle strutture metalliche e delle fondazioni in calcestruzzo;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dirty="0"/>
              <a:t>Completa verniciatura delle strutture metalliche;</a:t>
            </a:r>
          </a:p>
          <a:p>
            <a:pPr marL="342900" indent="-342900"/>
            <a:r>
              <a:rPr lang="it-IT" sz="2000" dirty="0"/>
              <a:t>Ripristino dei cinematismi dell’antenna;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dirty="0"/>
              <a:t>Installazione della nuova linea focale e del nuovo sistema ricevente.</a:t>
            </a:r>
          </a:p>
        </p:txBody>
      </p:sp>
      <p:pic>
        <p:nvPicPr>
          <p:cNvPr id="7" name="Elemento grafico 6" descr="Faccina neutrale con riempimento a tinta unita">
            <a:extLst>
              <a:ext uri="{FF2B5EF4-FFF2-40B4-BE49-F238E27FC236}">
                <a16:creationId xmlns:a16="http://schemas.microsoft.com/office/drawing/2014/main" id="{FAEFFA75-4747-F852-9465-9DF92A0AA2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190430" y="3298056"/>
            <a:ext cx="540000" cy="540000"/>
          </a:xfrm>
          <a:prstGeom prst="rect">
            <a:avLst/>
          </a:prstGeom>
        </p:spPr>
      </p:pic>
      <p:pic>
        <p:nvPicPr>
          <p:cNvPr id="11" name="Elemento grafico 10" descr="Faccina preoccupata con riempimento a tinta unita">
            <a:extLst>
              <a:ext uri="{FF2B5EF4-FFF2-40B4-BE49-F238E27FC236}">
                <a16:creationId xmlns:a16="http://schemas.microsoft.com/office/drawing/2014/main" id="{F7194724-7753-0935-3210-D7801C8DE6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897433" y="4102640"/>
            <a:ext cx="540000" cy="540000"/>
          </a:xfrm>
          <a:prstGeom prst="rect">
            <a:avLst/>
          </a:prstGeom>
        </p:spPr>
      </p:pic>
      <p:pic>
        <p:nvPicPr>
          <p:cNvPr id="16" name="Elemento grafico 15" descr="Faccina sorridente con riempimento a tinta unita">
            <a:extLst>
              <a:ext uri="{FF2B5EF4-FFF2-40B4-BE49-F238E27FC236}">
                <a16:creationId xmlns:a16="http://schemas.microsoft.com/office/drawing/2014/main" id="{138A6FC3-4DB1-BFB0-664B-BA4D1C3C6FA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739904" y="2061388"/>
            <a:ext cx="540000" cy="540000"/>
          </a:xfrm>
          <a:prstGeom prst="rect">
            <a:avLst/>
          </a:prstGeom>
        </p:spPr>
      </p:pic>
      <p:pic>
        <p:nvPicPr>
          <p:cNvPr id="17" name="Elemento grafico 16" descr="Faccina sorridente con riempimento a tinta unita">
            <a:extLst>
              <a:ext uri="{FF2B5EF4-FFF2-40B4-BE49-F238E27FC236}">
                <a16:creationId xmlns:a16="http://schemas.microsoft.com/office/drawing/2014/main" id="{F9982F2E-8D54-76F4-DCF8-D5A111649D9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035512" y="2479945"/>
            <a:ext cx="540000" cy="540000"/>
          </a:xfrm>
          <a:prstGeom prst="rect">
            <a:avLst/>
          </a:prstGeom>
        </p:spPr>
      </p:pic>
      <p:pic>
        <p:nvPicPr>
          <p:cNvPr id="18" name="Elemento grafico 17" descr="Faccina sorridente con riempimento a tinta unita">
            <a:extLst>
              <a:ext uri="{FF2B5EF4-FFF2-40B4-BE49-F238E27FC236}">
                <a16:creationId xmlns:a16="http://schemas.microsoft.com/office/drawing/2014/main" id="{9D915CC4-A3CB-5E43-5CFC-91E22A7D9C4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322469" y="2889000"/>
            <a:ext cx="540000" cy="540000"/>
          </a:xfrm>
          <a:prstGeom prst="rect">
            <a:avLst/>
          </a:prstGeom>
        </p:spPr>
      </p:pic>
      <p:pic>
        <p:nvPicPr>
          <p:cNvPr id="19" name="Elemento grafico 18" descr="Faccina neutrale con riempimento a tinta unita">
            <a:extLst>
              <a:ext uri="{FF2B5EF4-FFF2-40B4-BE49-F238E27FC236}">
                <a16:creationId xmlns:a16="http://schemas.microsoft.com/office/drawing/2014/main" id="{EB44A32A-9A69-2399-46D0-FA1E2C9C775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826000" y="3731066"/>
            <a:ext cx="540000" cy="540000"/>
          </a:xfrm>
          <a:prstGeom prst="rect">
            <a:avLst/>
          </a:prstGeom>
        </p:spPr>
      </p:pic>
      <p:pic>
        <p:nvPicPr>
          <p:cNvPr id="20" name="Elemento grafico 19" descr="Faccina preoccupata con riempimento a tinta unita">
            <a:extLst>
              <a:ext uri="{FF2B5EF4-FFF2-40B4-BE49-F238E27FC236}">
                <a16:creationId xmlns:a16="http://schemas.microsoft.com/office/drawing/2014/main" id="{8EE720CE-57CB-7E48-AA6A-4BDCB0FD02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765512" y="4480362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341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1477B1D9-6D3E-8C3D-E797-9125E28CE661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2A47D499-B358-7178-829A-9775F658D851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AB9059A0-B191-5E22-34EA-18B6D8C53934}"/>
              </a:ext>
            </a:extLst>
          </p:cNvPr>
          <p:cNvSpPr/>
          <p:nvPr/>
        </p:nvSpPr>
        <p:spPr>
          <a:xfrm>
            <a:off x="9728462" y="122548"/>
            <a:ext cx="2301510" cy="942681"/>
          </a:xfrm>
          <a:prstGeom prst="rect">
            <a:avLst/>
          </a:prstGeom>
          <a:solidFill>
            <a:srgbClr val="2A65AF"/>
          </a:solidFill>
          <a:ln>
            <a:solidFill>
              <a:srgbClr val="2A65A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9" name="Segnaposto contenuto 17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30522EE0-0AD6-B07E-9BE2-F7074CEE43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4544" y="195681"/>
            <a:ext cx="1651602" cy="778125"/>
          </a:xfrm>
          <a:prstGeom prst="rect">
            <a:avLst/>
          </a:prstGeom>
        </p:spPr>
      </p:pic>
      <p:grpSp>
        <p:nvGrpSpPr>
          <p:cNvPr id="2" name="Gruppo 1">
            <a:extLst>
              <a:ext uri="{FF2B5EF4-FFF2-40B4-BE49-F238E27FC236}">
                <a16:creationId xmlns:a16="http://schemas.microsoft.com/office/drawing/2014/main" id="{96F2BE92-CAD6-4E5F-BBD8-41DFE99B71B6}"/>
              </a:ext>
            </a:extLst>
          </p:cNvPr>
          <p:cNvGrpSpPr/>
          <p:nvPr/>
        </p:nvGrpSpPr>
        <p:grpSpPr>
          <a:xfrm>
            <a:off x="0" y="1613646"/>
            <a:ext cx="12192000" cy="4410636"/>
            <a:chOff x="0" y="1613646"/>
            <a:chExt cx="12192000" cy="4410636"/>
          </a:xfrm>
        </p:grpSpPr>
        <p:sp>
          <p:nvSpPr>
            <p:cNvPr id="4" name="Rettangolo 3">
              <a:extLst>
                <a:ext uri="{FF2B5EF4-FFF2-40B4-BE49-F238E27FC236}">
                  <a16:creationId xmlns:a16="http://schemas.microsoft.com/office/drawing/2014/main" id="{11AE6265-A576-43AA-A83A-6125E2752AFA}"/>
                </a:ext>
              </a:extLst>
            </p:cNvPr>
            <p:cNvSpPr/>
            <p:nvPr/>
          </p:nvSpPr>
          <p:spPr>
            <a:xfrm>
              <a:off x="0" y="3585884"/>
              <a:ext cx="12192000" cy="2438398"/>
            </a:xfrm>
            <a:prstGeom prst="rect">
              <a:avLst/>
            </a:prstGeom>
            <a:solidFill>
              <a:srgbClr val="BBD3EF"/>
            </a:solidFill>
            <a:ln>
              <a:solidFill>
                <a:srgbClr val="BBD3E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6" name="Subtitle 2">
              <a:extLst>
                <a:ext uri="{FF2B5EF4-FFF2-40B4-BE49-F238E27FC236}">
                  <a16:creationId xmlns:a16="http://schemas.microsoft.com/office/drawing/2014/main" id="{02AB8B11-02B5-4281-8A61-3CC19DD3D26F}"/>
                </a:ext>
              </a:extLst>
            </p:cNvPr>
            <p:cNvSpPr txBox="1">
              <a:spLocks/>
            </p:cNvSpPr>
            <p:nvPr/>
          </p:nvSpPr>
          <p:spPr>
            <a:xfrm>
              <a:off x="4473847" y="3854082"/>
              <a:ext cx="6167260" cy="1950795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lang="en-US" sz="2800" kern="1200" dirty="0" smtClean="0">
                  <a:solidFill>
                    <a:schemeClr val="tx1"/>
                  </a:solidFill>
                  <a:effectLst/>
                  <a:latin typeface="Titillium" pitchFamily="2" charset="77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lang="en-US" sz="2400" kern="1200" dirty="0" smtClean="0">
                  <a:solidFill>
                    <a:schemeClr val="tx1"/>
                  </a:solidFill>
                  <a:effectLst/>
                  <a:latin typeface="Titillium" pitchFamily="2" charset="77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lang="en-US" sz="2000" kern="1200" dirty="0" smtClean="0">
                  <a:solidFill>
                    <a:schemeClr val="tx1"/>
                  </a:solidFill>
                  <a:effectLst/>
                  <a:latin typeface="Titillium" pitchFamily="2" charset="77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lang="en-US" sz="1800" kern="1200" dirty="0" smtClean="0">
                  <a:solidFill>
                    <a:schemeClr val="tx1"/>
                  </a:solidFill>
                  <a:effectLst/>
                  <a:latin typeface="Titillium" pitchFamily="2" charset="77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lang="it-IT" sz="1600" kern="1200" dirty="0">
                  <a:solidFill>
                    <a:schemeClr val="tx1"/>
                  </a:solidFill>
                  <a:effectLst/>
                  <a:latin typeface="Titillium" pitchFamily="2" charset="77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spcBef>
                  <a:spcPts val="0"/>
                </a:spcBef>
                <a:spcAft>
                  <a:spcPts val="1200"/>
                </a:spcAft>
                <a:buNone/>
              </a:pPr>
              <a:r>
                <a:rPr lang="it-IT" sz="1600" b="1" dirty="0">
                  <a:solidFill>
                    <a:srgbClr val="3F4B5B"/>
                  </a:solidFill>
                </a:rPr>
                <a:t>Next Generation – Croce del Nord</a:t>
              </a:r>
            </a:p>
            <a:p>
              <a:pPr marL="0" indent="0" algn="ctr">
                <a:spcBef>
                  <a:spcPts val="0"/>
                </a:spcBef>
                <a:buNone/>
              </a:pPr>
              <a:r>
                <a:rPr lang="it-IT" sz="1600" b="1" dirty="0">
                  <a:solidFill>
                    <a:srgbClr val="4973A1"/>
                  </a:solidFill>
                </a:rPr>
                <a:t>IR0000026</a:t>
              </a:r>
            </a:p>
            <a:p>
              <a:pPr marL="0" indent="0" algn="ctr">
                <a:spcBef>
                  <a:spcPts val="0"/>
                </a:spcBef>
                <a:buNone/>
              </a:pPr>
              <a:r>
                <a:rPr lang="it-IT" sz="1200" b="1" dirty="0">
                  <a:solidFill>
                    <a:srgbClr val="4973A1"/>
                  </a:solidFill>
                </a:rPr>
                <a:t>Intervento finanziato nell’ambito del </a:t>
              </a:r>
              <a:r>
                <a:rPr lang="it-IT" sz="1400" b="1" dirty="0">
                  <a:solidFill>
                    <a:srgbClr val="4973A1"/>
                  </a:solidFill>
                </a:rPr>
                <a:t>PNRR</a:t>
              </a:r>
              <a:r>
                <a:rPr lang="it-IT" sz="1200" b="1" dirty="0">
                  <a:solidFill>
                    <a:srgbClr val="4973A1"/>
                  </a:solidFill>
                </a:rPr>
                <a:t> - Piano Nazionale di Ripresa e Resilienza</a:t>
              </a:r>
            </a:p>
            <a:p>
              <a:pPr marL="0" indent="0" algn="ctr">
                <a:spcBef>
                  <a:spcPts val="1200"/>
                </a:spcBef>
                <a:buNone/>
              </a:pPr>
              <a:r>
                <a:rPr lang="it-IT" sz="1600" b="1" dirty="0">
                  <a:solidFill>
                    <a:srgbClr val="4973A1"/>
                  </a:solidFill>
                </a:rPr>
                <a:t>M4C2 </a:t>
              </a:r>
            </a:p>
            <a:p>
              <a:pPr marL="0" indent="0" algn="ctr">
                <a:spcBef>
                  <a:spcPts val="0"/>
                </a:spcBef>
                <a:buNone/>
              </a:pPr>
              <a:r>
                <a:rPr lang="it-IT" sz="1200" b="1" dirty="0">
                  <a:solidFill>
                    <a:srgbClr val="4973A1"/>
                  </a:solidFill>
                </a:rPr>
                <a:t>Missione 4 - </a:t>
              </a:r>
              <a:r>
                <a:rPr lang="it-IT" sz="1200" b="1" i="1" dirty="0">
                  <a:solidFill>
                    <a:srgbClr val="4973A1"/>
                  </a:solidFill>
                </a:rPr>
                <a:t>Istruzione e Ricerca           </a:t>
              </a:r>
              <a:r>
                <a:rPr lang="it-IT" sz="1200" b="1" dirty="0">
                  <a:solidFill>
                    <a:srgbClr val="4973A1"/>
                  </a:solidFill>
                </a:rPr>
                <a:t>Componente 2 - </a:t>
              </a:r>
              <a:r>
                <a:rPr lang="it-IT" sz="1200" b="1" i="1" dirty="0">
                  <a:solidFill>
                    <a:srgbClr val="4973A1"/>
                  </a:solidFill>
                </a:rPr>
                <a:t>Dalla Ricerca alla Impresa</a:t>
              </a:r>
            </a:p>
            <a:p>
              <a:pPr marL="0" indent="0" algn="ctr">
                <a:spcBef>
                  <a:spcPts val="0"/>
                </a:spcBef>
                <a:buNone/>
              </a:pPr>
              <a:r>
                <a:rPr lang="it-IT" sz="1200" b="1" dirty="0">
                  <a:solidFill>
                    <a:srgbClr val="4973A1"/>
                  </a:solidFill>
                </a:rPr>
                <a:t>Linea di Investimento 3.1 - </a:t>
              </a:r>
              <a:r>
                <a:rPr lang="it-IT" sz="1200" b="1" i="1" dirty="0">
                  <a:solidFill>
                    <a:srgbClr val="4973A1"/>
                  </a:solidFill>
                </a:rPr>
                <a:t>Rafforzamento e creazione di Infrastrutture di Ricerca</a:t>
              </a:r>
            </a:p>
            <a:p>
              <a:pPr marL="0" indent="0" algn="ctr">
                <a:spcBef>
                  <a:spcPts val="0"/>
                </a:spcBef>
                <a:buNone/>
              </a:pPr>
              <a:endParaRPr lang="it-IT" sz="1200" b="1" i="1" dirty="0">
                <a:solidFill>
                  <a:srgbClr val="4973A1"/>
                </a:solidFill>
              </a:endParaRPr>
            </a:p>
            <a:p>
              <a:pPr marL="0" indent="0" algn="ctr">
                <a:spcBef>
                  <a:spcPts val="0"/>
                </a:spcBef>
                <a:buNone/>
              </a:pPr>
              <a:r>
                <a:rPr lang="it-IT" sz="1200" b="1" i="1" dirty="0">
                  <a:solidFill>
                    <a:srgbClr val="4973A1"/>
                  </a:solidFill>
                </a:rPr>
                <a:t>CUP C53C22000880006</a:t>
              </a:r>
            </a:p>
          </p:txBody>
        </p:sp>
        <p:pic>
          <p:nvPicPr>
            <p:cNvPr id="8" name="Segnaposto immagine 6" descr="Immagine che contiene simbolo, Elementi grafici, bianco, logo&#10;&#10;Descrizione generata automaticamente">
              <a:extLst>
                <a:ext uri="{FF2B5EF4-FFF2-40B4-BE49-F238E27FC236}">
                  <a16:creationId xmlns:a16="http://schemas.microsoft.com/office/drawing/2014/main" id="{BE67F900-7C00-4565-BA7A-5E2191B434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-106"/>
            <a:stretch/>
          </p:blipFill>
          <p:spPr>
            <a:xfrm>
              <a:off x="2314381" y="3820533"/>
              <a:ext cx="1905497" cy="1917246"/>
            </a:xfrm>
            <a:prstGeom prst="rect">
              <a:avLst/>
            </a:prstGeom>
          </p:spPr>
        </p:pic>
        <p:sp>
          <p:nvSpPr>
            <p:cNvPr id="11" name="Title 1">
              <a:extLst>
                <a:ext uri="{FF2B5EF4-FFF2-40B4-BE49-F238E27FC236}">
                  <a16:creationId xmlns:a16="http://schemas.microsoft.com/office/drawing/2014/main" id="{706E1CF5-E9D4-4DCA-B64A-3E51953D2B00}"/>
                </a:ext>
              </a:extLst>
            </p:cNvPr>
            <p:cNvSpPr txBox="1">
              <a:spLocks/>
            </p:cNvSpPr>
            <p:nvPr/>
          </p:nvSpPr>
          <p:spPr>
            <a:xfrm>
              <a:off x="1312783" y="1613646"/>
              <a:ext cx="9566434" cy="1658471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rmAutofit fontScale="92500" lnSpcReduction="20000"/>
            </a:bodyPr>
            <a:lstStyle>
              <a:lvl1pPr marL="0"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lang="it-IT" sz="2800" b="1" kern="1200" dirty="0">
                  <a:solidFill>
                    <a:srgbClr val="B27F47"/>
                  </a:solidFill>
                  <a:latin typeface="Titillium Bd" pitchFamily="2" charset="77"/>
                  <a:ea typeface="+mn-ea"/>
                  <a:cs typeface="+mn-cs"/>
                </a:defRPr>
              </a:lvl1pPr>
            </a:lstStyle>
            <a:p>
              <a:pPr algn="ctr"/>
              <a:r>
                <a:rPr lang="it-IT" sz="9400" dirty="0"/>
                <a:t>GRAZIE</a:t>
              </a:r>
            </a:p>
            <a:p>
              <a:pPr algn="ctr"/>
              <a:r>
                <a:rPr lang="it-IT" sz="5200" dirty="0">
                  <a:solidFill>
                    <a:srgbClr val="573E23"/>
                  </a:solidFill>
                </a:rPr>
                <a:t>PER L’ATTENZIONE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039161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1477B1D9-6D3E-8C3D-E797-9125E28CE661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2A47D499-B358-7178-829A-9775F658D851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AB9059A0-B191-5E22-34EA-18B6D8C53934}"/>
              </a:ext>
            </a:extLst>
          </p:cNvPr>
          <p:cNvSpPr/>
          <p:nvPr/>
        </p:nvSpPr>
        <p:spPr>
          <a:xfrm>
            <a:off x="9728462" y="122548"/>
            <a:ext cx="2301510" cy="942681"/>
          </a:xfrm>
          <a:prstGeom prst="rect">
            <a:avLst/>
          </a:prstGeom>
          <a:solidFill>
            <a:srgbClr val="2A65AF"/>
          </a:solidFill>
          <a:ln>
            <a:solidFill>
              <a:srgbClr val="2A65A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9" name="Segnaposto contenuto 17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30522EE0-0AD6-B07E-9BE2-F7074CEE43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4544" y="195681"/>
            <a:ext cx="1651602" cy="778125"/>
          </a:xfrm>
          <a:prstGeom prst="rect">
            <a:avLst/>
          </a:prstGeom>
        </p:spPr>
      </p:pic>
      <p:pic>
        <p:nvPicPr>
          <p:cNvPr id="5" name="Immagine 4" descr="Immagine che contiene schizzo, disegno, arte, illustrazione&#10;&#10;Descrizione generata automaticamente">
            <a:extLst>
              <a:ext uri="{FF2B5EF4-FFF2-40B4-BE49-F238E27FC236}">
                <a16:creationId xmlns:a16="http://schemas.microsoft.com/office/drawing/2014/main" id="{601AA0EF-5E35-2552-5395-9BAE6A1838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152145"/>
            <a:ext cx="8675313" cy="5205188"/>
          </a:xfrm>
          <a:prstGeom prst="rect">
            <a:avLst/>
          </a:prstGeom>
        </p:spPr>
      </p:pic>
      <p:sp>
        <p:nvSpPr>
          <p:cNvPr id="7" name="Ovale 6">
            <a:extLst>
              <a:ext uri="{FF2B5EF4-FFF2-40B4-BE49-F238E27FC236}">
                <a16:creationId xmlns:a16="http://schemas.microsoft.com/office/drawing/2014/main" id="{2B47A1EB-15BA-238A-31B7-19325DB30849}"/>
              </a:ext>
            </a:extLst>
          </p:cNvPr>
          <p:cNvSpPr/>
          <p:nvPr/>
        </p:nvSpPr>
        <p:spPr>
          <a:xfrm>
            <a:off x="1024128" y="1732319"/>
            <a:ext cx="1188720" cy="969264"/>
          </a:xfrm>
          <a:prstGeom prst="ellipse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Ovale 7">
            <a:extLst>
              <a:ext uri="{FF2B5EF4-FFF2-40B4-BE49-F238E27FC236}">
                <a16:creationId xmlns:a16="http://schemas.microsoft.com/office/drawing/2014/main" id="{6E962AFD-5721-5BFB-AB20-B57C2F3CC9E3}"/>
              </a:ext>
            </a:extLst>
          </p:cNvPr>
          <p:cNvSpPr/>
          <p:nvPr/>
        </p:nvSpPr>
        <p:spPr>
          <a:xfrm>
            <a:off x="6269736" y="4736591"/>
            <a:ext cx="1188720" cy="969264"/>
          </a:xfrm>
          <a:prstGeom prst="ellipse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2" name="Connettore diritto 11">
            <a:extLst>
              <a:ext uri="{FF2B5EF4-FFF2-40B4-BE49-F238E27FC236}">
                <a16:creationId xmlns:a16="http://schemas.microsoft.com/office/drawing/2014/main" id="{3116315C-7131-FE20-9EFD-4F32D0167F10}"/>
              </a:ext>
            </a:extLst>
          </p:cNvPr>
          <p:cNvCxnSpPr/>
          <p:nvPr/>
        </p:nvCxnSpPr>
        <p:spPr>
          <a:xfrm>
            <a:off x="-1" y="1481328"/>
            <a:ext cx="8485633" cy="4876005"/>
          </a:xfrm>
          <a:prstGeom prst="line">
            <a:avLst/>
          </a:prstGeom>
          <a:ln w="57150">
            <a:solidFill>
              <a:srgbClr val="FFFF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Immagine 16" descr="Immagine che contiene schizzo, disegno, bianco e nero&#10;&#10;Descrizione generata automaticamente">
            <a:extLst>
              <a:ext uri="{FF2B5EF4-FFF2-40B4-BE49-F238E27FC236}">
                <a16:creationId xmlns:a16="http://schemas.microsoft.com/office/drawing/2014/main" id="{E4CC9E46-EDCE-7EDD-B00E-59AD4370701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1152145"/>
            <a:ext cx="5503957" cy="5184000"/>
          </a:xfrm>
          <a:prstGeom prst="rect">
            <a:avLst/>
          </a:prstGeom>
        </p:spPr>
      </p:pic>
      <p:pic>
        <p:nvPicPr>
          <p:cNvPr id="19" name="Immagine 18" descr="Immagine che contiene schizzo, disegno, arte, bianco e nero&#10;&#10;Descrizione generata automaticamente">
            <a:extLst>
              <a:ext uri="{FF2B5EF4-FFF2-40B4-BE49-F238E27FC236}">
                <a16:creationId xmlns:a16="http://schemas.microsoft.com/office/drawing/2014/main" id="{C71D5D88-849D-1957-2C14-B96F85F5639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03956" y="1150959"/>
            <a:ext cx="5852160" cy="5184000"/>
          </a:xfrm>
          <a:prstGeom prst="rect">
            <a:avLst/>
          </a:prstGeom>
        </p:spPr>
      </p:pic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02E7B90B-F3FF-8AEF-30D7-BF01D1D977D0}"/>
              </a:ext>
            </a:extLst>
          </p:cNvPr>
          <p:cNvSpPr txBox="1"/>
          <p:nvPr/>
        </p:nvSpPr>
        <p:spPr>
          <a:xfrm>
            <a:off x="1089080" y="2438400"/>
            <a:ext cx="12335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DEC: -28,5°</a:t>
            </a: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789FA5FA-86FF-A364-E3DD-169F7C5CD8B6}"/>
              </a:ext>
            </a:extLst>
          </p:cNvPr>
          <p:cNvSpPr txBox="1"/>
          <p:nvPr/>
        </p:nvSpPr>
        <p:spPr>
          <a:xfrm>
            <a:off x="7101642" y="2516686"/>
            <a:ext cx="1395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DEC: +112,5°</a:t>
            </a:r>
          </a:p>
        </p:txBody>
      </p:sp>
    </p:spTree>
    <p:extLst>
      <p:ext uri="{BB962C8B-B14F-4D97-AF65-F5344CB8AC3E}">
        <p14:creationId xmlns:p14="http://schemas.microsoft.com/office/powerpoint/2010/main" val="2125422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1477B1D9-6D3E-8C3D-E797-9125E28CE661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2A47D499-B358-7178-829A-9775F658D851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AB9059A0-B191-5E22-34EA-18B6D8C53934}"/>
              </a:ext>
            </a:extLst>
          </p:cNvPr>
          <p:cNvSpPr/>
          <p:nvPr/>
        </p:nvSpPr>
        <p:spPr>
          <a:xfrm>
            <a:off x="9728462" y="122548"/>
            <a:ext cx="2301510" cy="942681"/>
          </a:xfrm>
          <a:prstGeom prst="rect">
            <a:avLst/>
          </a:prstGeom>
          <a:solidFill>
            <a:srgbClr val="2A65AF"/>
          </a:solidFill>
          <a:ln>
            <a:solidFill>
              <a:srgbClr val="2A65A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9" name="Segnaposto contenuto 17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30522EE0-0AD6-B07E-9BE2-F7074CEE43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4544" y="195681"/>
            <a:ext cx="1651602" cy="778125"/>
          </a:xfrm>
          <a:prstGeom prst="rect">
            <a:avLst/>
          </a:prstGeom>
        </p:spPr>
      </p:pic>
      <p:pic>
        <p:nvPicPr>
          <p:cNvPr id="2" name="Immagine 1" descr="Immagine che contiene righello, linea, metro&#10;&#10;Descrizione generata automaticamente">
            <a:extLst>
              <a:ext uri="{FF2B5EF4-FFF2-40B4-BE49-F238E27FC236}">
                <a16:creationId xmlns:a16="http://schemas.microsoft.com/office/drawing/2014/main" id="{F4652AAF-38FF-4E92-8331-1D003E4ADC4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609" y="1238305"/>
            <a:ext cx="9755957" cy="836800"/>
          </a:xfrm>
          <a:prstGeom prst="rect">
            <a:avLst/>
          </a:prstGeom>
        </p:spPr>
      </p:pic>
      <p:pic>
        <p:nvPicPr>
          <p:cNvPr id="4" name="Immagine 3" descr="Immagine che contiene schizzo, torre, pilone, bianco e nero&#10;&#10;Descrizione generata automaticamente">
            <a:extLst>
              <a:ext uri="{FF2B5EF4-FFF2-40B4-BE49-F238E27FC236}">
                <a16:creationId xmlns:a16="http://schemas.microsoft.com/office/drawing/2014/main" id="{F9B27FFC-1B6A-083D-A5A2-0230062979B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5328" y="1377350"/>
            <a:ext cx="931183" cy="558710"/>
          </a:xfrm>
          <a:prstGeom prst="rect">
            <a:avLst/>
          </a:prstGeom>
        </p:spPr>
      </p:pic>
      <p:cxnSp>
        <p:nvCxnSpPr>
          <p:cNvPr id="11" name="Connettore 2 10">
            <a:extLst>
              <a:ext uri="{FF2B5EF4-FFF2-40B4-BE49-F238E27FC236}">
                <a16:creationId xmlns:a16="http://schemas.microsoft.com/office/drawing/2014/main" id="{220D2552-AECE-DDED-F697-F7B012FEB93B}"/>
              </a:ext>
            </a:extLst>
          </p:cNvPr>
          <p:cNvCxnSpPr>
            <a:cxnSpLocks/>
          </p:cNvCxnSpPr>
          <p:nvPr/>
        </p:nvCxnSpPr>
        <p:spPr>
          <a:xfrm>
            <a:off x="161450" y="2465361"/>
            <a:ext cx="9283831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diritto 11">
            <a:extLst>
              <a:ext uri="{FF2B5EF4-FFF2-40B4-BE49-F238E27FC236}">
                <a16:creationId xmlns:a16="http://schemas.microsoft.com/office/drawing/2014/main" id="{5B21B603-5174-CAFA-B7B2-61146A91DCFE}"/>
              </a:ext>
            </a:extLst>
          </p:cNvPr>
          <p:cNvCxnSpPr/>
          <p:nvPr/>
        </p:nvCxnSpPr>
        <p:spPr>
          <a:xfrm>
            <a:off x="181875" y="2075105"/>
            <a:ext cx="0" cy="2545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diritto 13">
            <a:extLst>
              <a:ext uri="{FF2B5EF4-FFF2-40B4-BE49-F238E27FC236}">
                <a16:creationId xmlns:a16="http://schemas.microsoft.com/office/drawing/2014/main" id="{B3F06EF8-2B6A-73D2-6097-C3C721FA7252}"/>
              </a:ext>
            </a:extLst>
          </p:cNvPr>
          <p:cNvCxnSpPr/>
          <p:nvPr/>
        </p:nvCxnSpPr>
        <p:spPr>
          <a:xfrm>
            <a:off x="9445281" y="2075105"/>
            <a:ext cx="0" cy="2545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Gruppo 25">
            <a:extLst>
              <a:ext uri="{FF2B5EF4-FFF2-40B4-BE49-F238E27FC236}">
                <a16:creationId xmlns:a16="http://schemas.microsoft.com/office/drawing/2014/main" id="{E23C27A5-122D-0B17-C680-EAF85C95D4B6}"/>
              </a:ext>
            </a:extLst>
          </p:cNvPr>
          <p:cNvGrpSpPr>
            <a:grpSpLocks noChangeAspect="1"/>
          </p:cNvGrpSpPr>
          <p:nvPr/>
        </p:nvGrpSpPr>
        <p:grpSpPr>
          <a:xfrm>
            <a:off x="8230527" y="2586113"/>
            <a:ext cx="3900874" cy="3703597"/>
            <a:chOff x="6570105" y="2898093"/>
            <a:chExt cx="5109329" cy="4764579"/>
          </a:xfrm>
        </p:grpSpPr>
        <p:pic>
          <p:nvPicPr>
            <p:cNvPr id="5" name="Immagine 4" descr="Immagine che contiene schizzo, torre, pilone, bianco e nero&#10;&#10;Descrizione generata automaticamente">
              <a:extLst>
                <a:ext uri="{FF2B5EF4-FFF2-40B4-BE49-F238E27FC236}">
                  <a16:creationId xmlns:a16="http://schemas.microsoft.com/office/drawing/2014/main" id="{E9E02082-3633-31CE-C9ED-66309640A5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570106" y="3562013"/>
              <a:ext cx="5109328" cy="4100659"/>
            </a:xfrm>
            <a:prstGeom prst="rect">
              <a:avLst/>
            </a:prstGeom>
          </p:spPr>
        </p:pic>
        <p:cxnSp>
          <p:nvCxnSpPr>
            <p:cNvPr id="6" name="Connettore 2 5">
              <a:extLst>
                <a:ext uri="{FF2B5EF4-FFF2-40B4-BE49-F238E27FC236}">
                  <a16:creationId xmlns:a16="http://schemas.microsoft.com/office/drawing/2014/main" id="{1C54683D-4709-BA85-13FB-9D042FD6D355}"/>
                </a:ext>
              </a:extLst>
            </p:cNvPr>
            <p:cNvCxnSpPr>
              <a:cxnSpLocks/>
            </p:cNvCxnSpPr>
            <p:nvPr/>
          </p:nvCxnSpPr>
          <p:spPr>
            <a:xfrm>
              <a:off x="6570105" y="3331057"/>
              <a:ext cx="3921551" cy="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Connettore diritto 6">
              <a:extLst>
                <a:ext uri="{FF2B5EF4-FFF2-40B4-BE49-F238E27FC236}">
                  <a16:creationId xmlns:a16="http://schemas.microsoft.com/office/drawing/2014/main" id="{707D2061-C195-FB98-61D0-57DDC0099D78}"/>
                </a:ext>
              </a:extLst>
            </p:cNvPr>
            <p:cNvCxnSpPr/>
            <p:nvPr/>
          </p:nvCxnSpPr>
          <p:spPr>
            <a:xfrm>
              <a:off x="6598386" y="3434751"/>
              <a:ext cx="0" cy="25452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Connettore diritto 7">
              <a:extLst>
                <a:ext uri="{FF2B5EF4-FFF2-40B4-BE49-F238E27FC236}">
                  <a16:creationId xmlns:a16="http://schemas.microsoft.com/office/drawing/2014/main" id="{9975D1F6-1E2E-3611-26B6-97E5CB25BF53}"/>
                </a:ext>
              </a:extLst>
            </p:cNvPr>
            <p:cNvCxnSpPr>
              <a:cxnSpLocks/>
            </p:cNvCxnSpPr>
            <p:nvPr/>
          </p:nvCxnSpPr>
          <p:spPr>
            <a:xfrm>
              <a:off x="10491656" y="3434751"/>
              <a:ext cx="0" cy="253581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CasellaDiTesto 14">
              <a:extLst>
                <a:ext uri="{FF2B5EF4-FFF2-40B4-BE49-F238E27FC236}">
                  <a16:creationId xmlns:a16="http://schemas.microsoft.com/office/drawing/2014/main" id="{49BC36AA-A35F-11F4-7CF6-D744C8DE1229}"/>
                </a:ext>
              </a:extLst>
            </p:cNvPr>
            <p:cNvSpPr txBox="1"/>
            <p:nvPr/>
          </p:nvSpPr>
          <p:spPr>
            <a:xfrm>
              <a:off x="8357317" y="2898093"/>
              <a:ext cx="5934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/>
                <a:t>28,7</a:t>
              </a:r>
            </a:p>
          </p:txBody>
        </p:sp>
      </p:grp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C8616F9F-9C4A-432F-7FEF-260A703E606F}"/>
              </a:ext>
            </a:extLst>
          </p:cNvPr>
          <p:cNvSpPr txBox="1"/>
          <p:nvPr/>
        </p:nvSpPr>
        <p:spPr>
          <a:xfrm>
            <a:off x="4458353" y="2154083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564,3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F834A622-EA12-470C-C635-328AC1A65AF6}"/>
              </a:ext>
            </a:extLst>
          </p:cNvPr>
          <p:cNvSpPr txBox="1"/>
          <p:nvPr/>
        </p:nvSpPr>
        <p:spPr>
          <a:xfrm>
            <a:off x="161450" y="3504609"/>
            <a:ext cx="592970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Specchio parabolico:</a:t>
            </a:r>
          </a:p>
          <a:p>
            <a:r>
              <a:rPr lang="it-IT" dirty="0"/>
              <a:t>Composto da fili in acciaio inossidabile da 0,5mm di diametro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solidFill>
                  <a:srgbClr val="FF0000"/>
                </a:solidFill>
              </a:rPr>
              <a:t>25 tappeti da 1 metro con 50 fili (passo 20mm)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solidFill>
                  <a:srgbClr val="00B0F0"/>
                </a:solidFill>
              </a:rPr>
              <a:t>10 tappeti da 1 metro con 33 fili (passo 30,3mm)</a:t>
            </a:r>
          </a:p>
        </p:txBody>
      </p:sp>
      <p:grpSp>
        <p:nvGrpSpPr>
          <p:cNvPr id="18" name="Gruppo 17">
            <a:extLst>
              <a:ext uri="{FF2B5EF4-FFF2-40B4-BE49-F238E27FC236}">
                <a16:creationId xmlns:a16="http://schemas.microsoft.com/office/drawing/2014/main" id="{574E88BB-EE69-C995-4BA8-B02D2E5AF474}"/>
              </a:ext>
            </a:extLst>
          </p:cNvPr>
          <p:cNvGrpSpPr>
            <a:grpSpLocks noChangeAspect="1"/>
          </p:cNvGrpSpPr>
          <p:nvPr/>
        </p:nvGrpSpPr>
        <p:grpSpPr>
          <a:xfrm>
            <a:off x="7930208" y="2562558"/>
            <a:ext cx="4257251" cy="3884744"/>
            <a:chOff x="6689385" y="2183922"/>
            <a:chExt cx="5282656" cy="4820427"/>
          </a:xfrm>
        </p:grpSpPr>
        <p:pic>
          <p:nvPicPr>
            <p:cNvPr id="19" name="Immagine 18" descr="Immagine che contiene schizzo, disegno, arte, bianco e nero&#10;&#10;Descrizione generata automaticamente">
              <a:extLst>
                <a:ext uri="{FF2B5EF4-FFF2-40B4-BE49-F238E27FC236}">
                  <a16:creationId xmlns:a16="http://schemas.microsoft.com/office/drawing/2014/main" id="{D9BA9C93-953E-5DA1-E50D-DA5E27E8A46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689385" y="2183922"/>
              <a:ext cx="5282656" cy="4674078"/>
            </a:xfrm>
            <a:prstGeom prst="rect">
              <a:avLst/>
            </a:prstGeom>
          </p:spPr>
        </p:pic>
        <p:sp>
          <p:nvSpPr>
            <p:cNvPr id="20" name="Rettangolo con angoli arrotondati 19">
              <a:extLst>
                <a:ext uri="{FF2B5EF4-FFF2-40B4-BE49-F238E27FC236}">
                  <a16:creationId xmlns:a16="http://schemas.microsoft.com/office/drawing/2014/main" id="{AC299589-FA65-7B4B-2D61-D18654E5259D}"/>
                </a:ext>
              </a:extLst>
            </p:cNvPr>
            <p:cNvSpPr/>
            <p:nvPr/>
          </p:nvSpPr>
          <p:spPr>
            <a:xfrm rot="3454038">
              <a:off x="6534406" y="3129823"/>
              <a:ext cx="1945045" cy="273781"/>
            </a:xfrm>
            <a:prstGeom prst="roundRect">
              <a:avLst/>
            </a:prstGeom>
            <a:no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1" name="Rettangolo con angoli arrotondati 20">
              <a:extLst>
                <a:ext uri="{FF2B5EF4-FFF2-40B4-BE49-F238E27FC236}">
                  <a16:creationId xmlns:a16="http://schemas.microsoft.com/office/drawing/2014/main" id="{FF19698F-5D40-BD1C-CFC9-C7082F519A90}"/>
                </a:ext>
              </a:extLst>
            </p:cNvPr>
            <p:cNvSpPr/>
            <p:nvPr/>
          </p:nvSpPr>
          <p:spPr>
            <a:xfrm rot="2896442">
              <a:off x="7461856" y="5217250"/>
              <a:ext cx="3300417" cy="273781"/>
            </a:xfrm>
            <a:prstGeom prst="round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22" name="Gruppo 21">
            <a:extLst>
              <a:ext uri="{FF2B5EF4-FFF2-40B4-BE49-F238E27FC236}">
                <a16:creationId xmlns:a16="http://schemas.microsoft.com/office/drawing/2014/main" id="{902AFBE5-DDCC-B629-75FF-B6AFA38A9B5A}"/>
              </a:ext>
            </a:extLst>
          </p:cNvPr>
          <p:cNvGrpSpPr>
            <a:grpSpLocks noChangeAspect="1"/>
          </p:cNvGrpSpPr>
          <p:nvPr/>
        </p:nvGrpSpPr>
        <p:grpSpPr>
          <a:xfrm>
            <a:off x="7862957" y="2522698"/>
            <a:ext cx="4329043" cy="3806662"/>
            <a:chOff x="6438507" y="1809513"/>
            <a:chExt cx="5741283" cy="5048488"/>
          </a:xfrm>
        </p:grpSpPr>
        <p:pic>
          <p:nvPicPr>
            <p:cNvPr id="23" name="Immagine 22" descr="Immagine che contiene linea, schermata, Parallelo, Corridoio di trasporto&#10;&#10;Descrizione generata automaticamente">
              <a:extLst>
                <a:ext uri="{FF2B5EF4-FFF2-40B4-BE49-F238E27FC236}">
                  <a16:creationId xmlns:a16="http://schemas.microsoft.com/office/drawing/2014/main" id="{1E6A1CCC-6DAD-C4EE-04D2-DD650977CC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438507" y="1809513"/>
              <a:ext cx="5741283" cy="5048488"/>
            </a:xfrm>
            <a:prstGeom prst="rect">
              <a:avLst/>
            </a:prstGeom>
          </p:spPr>
        </p:pic>
        <p:sp>
          <p:nvSpPr>
            <p:cNvPr id="24" name="Rettangolo 23">
              <a:extLst>
                <a:ext uri="{FF2B5EF4-FFF2-40B4-BE49-F238E27FC236}">
                  <a16:creationId xmlns:a16="http://schemas.microsoft.com/office/drawing/2014/main" id="{D9B34118-3DB0-CB8C-264C-D7708F2E688A}"/>
                </a:ext>
              </a:extLst>
            </p:cNvPr>
            <p:cNvSpPr/>
            <p:nvPr/>
          </p:nvSpPr>
          <p:spPr>
            <a:xfrm rot="1255990">
              <a:off x="6657708" y="4404751"/>
              <a:ext cx="5512775" cy="922973"/>
            </a:xfrm>
            <a:prstGeom prst="rect">
              <a:avLst/>
            </a:prstGeom>
            <a:noFill/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451E5DE4-4309-884A-088E-EAB70C77637E}"/>
              </a:ext>
            </a:extLst>
          </p:cNvPr>
          <p:cNvSpPr txBox="1"/>
          <p:nvPr/>
        </p:nvSpPr>
        <p:spPr>
          <a:xfrm>
            <a:off x="263573" y="4965186"/>
            <a:ext cx="33901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Totale: 1580 fili lunghi 564,3 metri</a:t>
            </a:r>
          </a:p>
        </p:txBody>
      </p:sp>
    </p:spTree>
    <p:extLst>
      <p:ext uri="{BB962C8B-B14F-4D97-AF65-F5344CB8AC3E}">
        <p14:creationId xmlns:p14="http://schemas.microsoft.com/office/powerpoint/2010/main" val="2303818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1477B1D9-6D3E-8C3D-E797-9125E28CE661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2A47D499-B358-7178-829A-9775F658D851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AB9059A0-B191-5E22-34EA-18B6D8C53934}"/>
              </a:ext>
            </a:extLst>
          </p:cNvPr>
          <p:cNvSpPr/>
          <p:nvPr/>
        </p:nvSpPr>
        <p:spPr>
          <a:xfrm>
            <a:off x="9728462" y="122548"/>
            <a:ext cx="2301510" cy="942681"/>
          </a:xfrm>
          <a:prstGeom prst="rect">
            <a:avLst/>
          </a:prstGeom>
          <a:solidFill>
            <a:srgbClr val="2A65AF"/>
          </a:solidFill>
          <a:ln>
            <a:solidFill>
              <a:srgbClr val="2A65A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9" name="Segnaposto contenuto 17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30522EE0-0AD6-B07E-9BE2-F7074CEE43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4544" y="195681"/>
            <a:ext cx="1651602" cy="778125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2D449FD4-C0BD-8343-B1EC-D40D8A922538}"/>
              </a:ext>
            </a:extLst>
          </p:cNvPr>
          <p:cNvSpPr txBox="1"/>
          <p:nvPr/>
        </p:nvSpPr>
        <p:spPr>
          <a:xfrm flipH="1">
            <a:off x="128016" y="2361708"/>
            <a:ext cx="34107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Per garantire la minore deformazione possibile dello specchio, ogni filo viene tesato con un tiro di 7kg. </a:t>
            </a:r>
          </a:p>
        </p:txBody>
      </p:sp>
      <p:pic>
        <p:nvPicPr>
          <p:cNvPr id="11" name="Immagine 10" descr="Immagine che contiene schizzo, disegno, arte, bianco e nero&#10;&#10;Descrizione generata automaticamente">
            <a:extLst>
              <a:ext uri="{FF2B5EF4-FFF2-40B4-BE49-F238E27FC236}">
                <a16:creationId xmlns:a16="http://schemas.microsoft.com/office/drawing/2014/main" id="{DCBE268D-E3D5-1905-8E79-B86E8FA6AB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8728" y="1149824"/>
            <a:ext cx="8653272" cy="5191963"/>
          </a:xfrm>
          <a:prstGeom prst="rect">
            <a:avLst/>
          </a:prstGeom>
        </p:spPr>
      </p:pic>
      <p:grpSp>
        <p:nvGrpSpPr>
          <p:cNvPr id="17" name="Gruppo 16">
            <a:extLst>
              <a:ext uri="{FF2B5EF4-FFF2-40B4-BE49-F238E27FC236}">
                <a16:creationId xmlns:a16="http://schemas.microsoft.com/office/drawing/2014/main" id="{250FAB9E-CC4B-7884-5D46-17D8BA5EA551}"/>
              </a:ext>
            </a:extLst>
          </p:cNvPr>
          <p:cNvGrpSpPr/>
          <p:nvPr/>
        </p:nvGrpSpPr>
        <p:grpSpPr>
          <a:xfrm>
            <a:off x="128016" y="1192252"/>
            <a:ext cx="9189720" cy="5149534"/>
            <a:chOff x="128016" y="1192252"/>
            <a:chExt cx="9189720" cy="5149534"/>
          </a:xfrm>
        </p:grpSpPr>
        <p:sp>
          <p:nvSpPr>
            <p:cNvPr id="12" name="CasellaDiTesto 11">
              <a:extLst>
                <a:ext uri="{FF2B5EF4-FFF2-40B4-BE49-F238E27FC236}">
                  <a16:creationId xmlns:a16="http://schemas.microsoft.com/office/drawing/2014/main" id="{3F14CFDB-65B0-DEEE-FF5D-54829D7F39BF}"/>
                </a:ext>
              </a:extLst>
            </p:cNvPr>
            <p:cNvSpPr txBox="1"/>
            <p:nvPr/>
          </p:nvSpPr>
          <p:spPr>
            <a:xfrm flipH="1">
              <a:off x="128016" y="3917186"/>
              <a:ext cx="341071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dirty="0"/>
                <a:t>Per questo motivo, sia la centine di ammarro che quella di tensione sono dotati di appositi </a:t>
              </a:r>
              <a:r>
                <a:rPr lang="it-IT" dirty="0">
                  <a:solidFill>
                    <a:srgbClr val="FF0000"/>
                  </a:solidFill>
                </a:rPr>
                <a:t>puntoni</a:t>
              </a:r>
              <a:r>
                <a:rPr lang="it-IT" dirty="0"/>
                <a:t> e di </a:t>
              </a:r>
              <a:r>
                <a:rPr lang="it-IT" dirty="0">
                  <a:solidFill>
                    <a:srgbClr val="00B0F0"/>
                  </a:solidFill>
                </a:rPr>
                <a:t>torre</a:t>
              </a:r>
              <a:r>
                <a:rPr lang="it-IT" dirty="0"/>
                <a:t> di supporto. </a:t>
              </a:r>
            </a:p>
          </p:txBody>
        </p:sp>
        <p:sp>
          <p:nvSpPr>
            <p:cNvPr id="14" name="Ovale 13">
              <a:extLst>
                <a:ext uri="{FF2B5EF4-FFF2-40B4-BE49-F238E27FC236}">
                  <a16:creationId xmlns:a16="http://schemas.microsoft.com/office/drawing/2014/main" id="{8A92AB01-741A-7BD7-D3AE-DF430421D7CE}"/>
                </a:ext>
              </a:extLst>
            </p:cNvPr>
            <p:cNvSpPr/>
            <p:nvPr/>
          </p:nvSpPr>
          <p:spPr>
            <a:xfrm rot="20633521">
              <a:off x="7058548" y="1192252"/>
              <a:ext cx="749808" cy="1827944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5" name="Ovale 14">
              <a:extLst>
                <a:ext uri="{FF2B5EF4-FFF2-40B4-BE49-F238E27FC236}">
                  <a16:creationId xmlns:a16="http://schemas.microsoft.com/office/drawing/2014/main" id="{AD0DE2F9-2F20-B986-797A-2E83885ECED4}"/>
                </a:ext>
              </a:extLst>
            </p:cNvPr>
            <p:cNvSpPr/>
            <p:nvPr/>
          </p:nvSpPr>
          <p:spPr>
            <a:xfrm rot="16822127">
              <a:off x="6353490" y="1543088"/>
              <a:ext cx="847093" cy="2246336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6" name="Ovale 15">
              <a:extLst>
                <a:ext uri="{FF2B5EF4-FFF2-40B4-BE49-F238E27FC236}">
                  <a16:creationId xmlns:a16="http://schemas.microsoft.com/office/drawing/2014/main" id="{C85E9120-EFC2-4CD8-7478-63634B15BC60}"/>
                </a:ext>
              </a:extLst>
            </p:cNvPr>
            <p:cNvSpPr/>
            <p:nvPr/>
          </p:nvSpPr>
          <p:spPr>
            <a:xfrm>
              <a:off x="6712747" y="2796991"/>
              <a:ext cx="2604989" cy="3544795"/>
            </a:xfrm>
            <a:prstGeom prst="ellipse">
              <a:avLst/>
            </a:prstGeom>
            <a:no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1979577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plate MUR_SoggAttuatori.potx" id="{9805767C-2E52-4DE8-B760-2E02FDAAF4CD}" vid="{686DB170-6579-47D4-A971-0F75D53EEBC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a398c2fc-ef96-41f5-a6be-4e19eee013d8" xsi:nil="true"/>
    <lcf76f155ced4ddcb4097134ff3c332f xmlns="33de9cbb-7065-497c-aaf6-21859a933a93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777A26F539967D4F98503910BA4FFFD8" ma:contentTypeVersion="15" ma:contentTypeDescription="Creare un nuovo documento." ma:contentTypeScope="" ma:versionID="63b9c261a55c251c9d1e50215d3749c4">
  <xsd:schema xmlns:xsd="http://www.w3.org/2001/XMLSchema" xmlns:xs="http://www.w3.org/2001/XMLSchema" xmlns:p="http://schemas.microsoft.com/office/2006/metadata/properties" xmlns:ns2="33de9cbb-7065-497c-aaf6-21859a933a93" xmlns:ns3="a398c2fc-ef96-41f5-a6be-4e19eee013d8" targetNamespace="http://schemas.microsoft.com/office/2006/metadata/properties" ma:root="true" ma:fieldsID="a66aada771cda6968eaf211002d80a89" ns2:_="" ns3:_="">
    <xsd:import namespace="33de9cbb-7065-497c-aaf6-21859a933a93"/>
    <xsd:import namespace="a398c2fc-ef96-41f5-a6be-4e19eee013d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3de9cbb-7065-497c-aaf6-21859a933a9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lcf76f155ced4ddcb4097134ff3c332f" ma:index="20" nillable="true" ma:taxonomy="true" ma:internalName="lcf76f155ced4ddcb4097134ff3c332f" ma:taxonomyFieldName="MediaServiceImageTags" ma:displayName="Tag immagine" ma:readOnly="false" ma:fieldId="{5cf76f15-5ced-4ddc-b409-7134ff3c332f}" ma:taxonomyMulti="true" ma:sspId="6d165d17-9b79-46c3-82b9-c927e733c42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398c2fc-ef96-41f5-a6be-4e19eee013d8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Condivis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Condiviso con dettagli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71b5f323-8b4a-4b41-bb8e-fb1b53a1f540}" ma:internalName="TaxCatchAll" ma:showField="CatchAllData" ma:web="a398c2fc-ef96-41f5-a6be-4e19eee013d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i contenuto"/>
        <xsd:element ref="dc:title" minOccurs="0" maxOccurs="1" ma:index="4" ma:displayName="Tito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3467FBC-AEAE-4EC2-BF36-9EF027E22BDD}">
  <ds:schemaRefs>
    <ds:schemaRef ds:uri="33de9cbb-7065-497c-aaf6-21859a933a93"/>
    <ds:schemaRef ds:uri="a398c2fc-ef96-41f5-a6be-4e19eee013d8"/>
    <ds:schemaRef ds:uri="d2b3df68-07b5-4773-aba1-bd9b51ecb5e8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FF8A19A0-51A2-4533-A590-3477DED3BDE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3de9cbb-7065-497c-aaf6-21859a933a93"/>
    <ds:schemaRef ds:uri="a398c2fc-ef96-41f5-a6be-4e19eee013d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90BE24F4-7EB1-434B-8205-B2D5D658486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Template MUR_SoggAttuatori</Template>
  <TotalTime>8705</TotalTime>
  <Words>3317</Words>
  <Application>Microsoft Office PowerPoint</Application>
  <PresentationFormat>Widescreen</PresentationFormat>
  <Paragraphs>523</Paragraphs>
  <Slides>66</Slides>
  <Notes>12</Notes>
  <HiddenSlides>0</HiddenSlides>
  <MMClips>2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66</vt:i4>
      </vt:variant>
    </vt:vector>
  </HeadingPairs>
  <TitlesOfParts>
    <vt:vector size="74" baseType="lpstr">
      <vt:lpstr>DengXian</vt:lpstr>
      <vt:lpstr>Arial</vt:lpstr>
      <vt:lpstr>Calibri</vt:lpstr>
      <vt:lpstr>Symbol</vt:lpstr>
      <vt:lpstr>Titillium</vt:lpstr>
      <vt:lpstr>Titillium Bd</vt:lpstr>
      <vt:lpstr>Wingdings</vt:lpstr>
      <vt:lpstr>Tema di Office</vt:lpstr>
      <vt:lpstr>WP2 – Task 1&amp;3 Consolidamento strutturale e upgrade meccanico antenna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A che punto siamo?</vt:lpstr>
      <vt:lpstr>Presentazione standard di PowerPoint</vt:lpstr>
      <vt:lpstr>Presentazione standard di PowerPoint</vt:lpstr>
      <vt:lpstr>Presentazione standard di PowerPoint</vt:lpstr>
      <vt:lpstr>A che punto siamo?</vt:lpstr>
      <vt:lpstr>Presentazione standard di PowerPoint</vt:lpstr>
      <vt:lpstr>Presentazione standard di PowerPoint</vt:lpstr>
      <vt:lpstr>Presentazione standard di PowerPoint</vt:lpstr>
      <vt:lpstr>A che punto siamo?</vt:lpstr>
      <vt:lpstr>Presentazione standard di PowerPoint</vt:lpstr>
      <vt:lpstr>Presentazione standard di PowerPoint</vt:lpstr>
      <vt:lpstr>Presentazione standard di PowerPoint</vt:lpstr>
      <vt:lpstr>A che punto siamo?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A che punto siamo?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Ma in conclusione, a che punto siamo?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Marco Schiaffino</dc:creator>
  <cp:lastModifiedBy>Marco Schiaffino</cp:lastModifiedBy>
  <cp:revision>33</cp:revision>
  <dcterms:created xsi:type="dcterms:W3CDTF">2022-10-26T09:11:02Z</dcterms:created>
  <dcterms:modified xsi:type="dcterms:W3CDTF">2024-09-11T07:28:25Z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0x010100777A26F539967D4F98503910BA4FFFD8</vt:lpwstr>
  </property>
</Properties>
</file>