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6" r:id="rId3"/>
    <p:sldId id="569" r:id="rId4"/>
    <p:sldId id="575" r:id="rId5"/>
    <p:sldId id="577" r:id="rId6"/>
    <p:sldId id="579" r:id="rId7"/>
    <p:sldId id="581" r:id="rId8"/>
    <p:sldId id="573" r:id="rId9"/>
    <p:sldId id="574" r:id="rId10"/>
    <p:sldId id="570" r:id="rId11"/>
    <p:sldId id="571" r:id="rId12"/>
    <p:sldId id="576" r:id="rId13"/>
    <p:sldId id="580" r:id="rId14"/>
    <p:sldId id="572" r:id="rId15"/>
    <p:sldId id="583" r:id="rId16"/>
    <p:sldId id="582" r:id="rId17"/>
    <p:sldId id="578" r:id="rId18"/>
    <p:sldId id="584" r:id="rId1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pitchFamily="64" charset="0"/>
        <a:ea typeface="ＭＳ Ｐゴシック" pitchFamily="64" charset="-128"/>
        <a:cs typeface="ＭＳ Ｐゴシック" pitchFamily="6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B3A"/>
    <a:srgbClr val="010999"/>
    <a:srgbClr val="F5FF0A"/>
    <a:srgbClr val="2F10C2"/>
    <a:srgbClr val="059609"/>
    <a:srgbClr val="FF0F15"/>
    <a:srgbClr val="FF0D00"/>
    <a:srgbClr val="38DCE5"/>
    <a:srgbClr val="00BC00"/>
    <a:srgbClr val="87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92" autoAdjust="0"/>
    <p:restoredTop sz="95934" autoAdjust="0"/>
  </p:normalViewPr>
  <p:slideViewPr>
    <p:cSldViewPr>
      <p:cViewPr varScale="1">
        <p:scale>
          <a:sx n="125" d="100"/>
          <a:sy n="125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3AE3D7-57EE-427B-A204-3F8959DB7D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EE8BB4-998A-43AD-A1D5-8D6638E9A7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045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87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97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98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805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54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8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78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51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59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41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67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48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41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352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81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1CB0F-AFF0-42D2-86E6-55211A2410F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26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24C1-EDE2-4A11-878F-71D987F431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C582-67EA-410D-8E90-192D83710F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FFFBF-8022-447C-B008-5F37511609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B50A1-12FB-489C-8957-1BFD3183E7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47DB-0A3E-4623-B16D-6D7FF003B3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04B88-35CD-4DC7-B635-323D4C85C4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36BD-F216-434A-94AA-7EB6B2DAA4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E357-826D-46BC-88F8-E67F1E406A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EEDB-E1B3-4DAB-ABFF-96606E1C09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7523-F164-4CC6-9956-1E6A92B88B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568D-5521-4E34-BBE9-A2FBD84BBA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ea typeface="Osaka" pitchFamily="64" charset="-128"/>
                <a:cs typeface="Osaka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ea typeface="Osaka" pitchFamily="64" charset="-128"/>
                <a:cs typeface="Osaka" pitchFamily="6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Osaka" pitchFamily="64" charset="-128"/>
                <a:cs typeface="Osaka" pitchFamily="64" charset="-128"/>
              </a:defRPr>
            </a:lvl1pPr>
          </a:lstStyle>
          <a:p>
            <a:pPr>
              <a:defRPr/>
            </a:pPr>
            <a:fld id="{09C2C46A-57D5-48BF-8497-58C5855C13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Osaka" pitchFamily="-110" charset="-128"/>
          <a:cs typeface="Osaka" pitchFamily="-11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72061"/>
            <a:ext cx="8718104" cy="1556739"/>
          </a:xfrm>
        </p:spPr>
        <p:txBody>
          <a:bodyPr/>
          <a:lstStyle/>
          <a:p>
            <a:pPr>
              <a:defRPr/>
            </a:pPr>
            <a:br>
              <a:rPr lang="en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Galactic habitable zone from the perspective of phosphorous enrichment</a:t>
            </a:r>
            <a:r>
              <a:rPr lang="en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3200" dirty="0"/>
            </a:br>
            <a:endParaRPr lang="ja-JP" altLang="en-US" sz="3200" i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535512" y="1302563"/>
            <a:ext cx="3608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800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64" charset="0"/>
                <a:cs typeface="+mn-cs"/>
              </a:rPr>
              <a:t>Takuji</a:t>
            </a:r>
            <a:r>
              <a:rPr lang="en-US" altLang="ja-JP" sz="28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64" charset="0"/>
                <a:cs typeface="+mn-cs"/>
              </a:rPr>
              <a:t> </a:t>
            </a:r>
            <a:r>
              <a:rPr lang="en-US" altLang="ja-JP" sz="2800" i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64" charset="0"/>
                <a:cs typeface="+mn-cs"/>
              </a:rPr>
              <a:t>Tsujimoto</a:t>
            </a:r>
            <a:r>
              <a:rPr lang="en-US" altLang="ja-JP" sz="28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64" charset="0"/>
                <a:cs typeface="+mn-cs"/>
              </a:rPr>
              <a:t> </a:t>
            </a:r>
            <a:r>
              <a:rPr lang="en-US" altLang="ja-JP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64" charset="0"/>
                <a:cs typeface="+mn-cs"/>
              </a:rPr>
              <a:t>(NAOJ)</a:t>
            </a:r>
          </a:p>
        </p:txBody>
      </p:sp>
      <p:sp>
        <p:nvSpPr>
          <p:cNvPr id="15365" name="Line 10"/>
          <p:cNvSpPr>
            <a:spLocks noChangeShapeType="1"/>
          </p:cNvSpPr>
          <p:nvPr/>
        </p:nvSpPr>
        <p:spPr bwMode="auto">
          <a:xfrm>
            <a:off x="533400" y="1219200"/>
            <a:ext cx="8229600" cy="0"/>
          </a:xfrm>
          <a:prstGeom prst="line">
            <a:avLst/>
          </a:prstGeom>
          <a:noFill/>
          <a:ln w="38100">
            <a:solidFill>
              <a:srgbClr val="FF0F1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372" name="Line 30"/>
          <p:cNvSpPr>
            <a:spLocks noChangeShapeType="1"/>
          </p:cNvSpPr>
          <p:nvPr/>
        </p:nvSpPr>
        <p:spPr bwMode="auto">
          <a:xfrm>
            <a:off x="685800" y="1295400"/>
            <a:ext cx="822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11409F3-274D-4B43-9D69-22392E54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704">
            <a:off x="2353633" y="1001929"/>
            <a:ext cx="4021575" cy="609329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184C5A-D3AE-C242-A08E-7BB90EA083CF}"/>
              </a:ext>
            </a:extLst>
          </p:cNvPr>
          <p:cNvSpPr txBox="1"/>
          <p:nvPr/>
        </p:nvSpPr>
        <p:spPr>
          <a:xfrm>
            <a:off x="3851920" y="6021288"/>
            <a:ext cx="53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and planets in the outer Galaxy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B91412-245F-3B41-9FDC-B25CD8303EF8}"/>
              </a:ext>
            </a:extLst>
          </p:cNvPr>
          <p:cNvSpPr txBox="1"/>
          <p:nvPr/>
        </p:nvSpPr>
        <p:spPr>
          <a:xfrm>
            <a:off x="4731196" y="6396335"/>
            <a:ext cx="447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12-14 Nov. 2024, 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Fuligno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Cenacle</a:t>
            </a:r>
            <a:endParaRPr kumimoji="1" lang="ja-JP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C7894-8979-DB4E-B739-EE3698F51236}"/>
              </a:ext>
            </a:extLst>
          </p:cNvPr>
          <p:cNvSpPr txBox="1"/>
          <p:nvPr/>
        </p:nvSpPr>
        <p:spPr>
          <a:xfrm>
            <a:off x="0" y="3578314"/>
            <a:ext cx="3355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major </a:t>
            </a:r>
          </a:p>
          <a:p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site of P?</a:t>
            </a:r>
            <a:endParaRPr kumimoji="1" lang="ja-JP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2EBF8E-2ED9-0A4F-8447-83B54C124599}"/>
              </a:ext>
            </a:extLst>
          </p:cNvPr>
          <p:cNvSpPr txBox="1"/>
          <p:nvPr/>
        </p:nvSpPr>
        <p:spPr>
          <a:xfrm>
            <a:off x="5724128" y="3688366"/>
            <a:ext cx="30155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enrichment </a:t>
            </a:r>
          </a:p>
          <a:p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1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</a:p>
          <a:p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solar vicinity </a:t>
            </a:r>
          </a:p>
          <a:p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</a:t>
            </a:r>
            <a:endParaRPr kumimoji="1" lang="en-US" altLang="ja-JP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outer Galaxy</a:t>
            </a:r>
            <a:endParaRPr kumimoji="1" lang="ja-JP" alt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436C999-BDA3-CF41-97BD-1E87B56EB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43" y="2120426"/>
            <a:ext cx="1599846" cy="143486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BDEB785-BC06-2E4D-959C-C5A97201C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38" y="4771182"/>
            <a:ext cx="1837130" cy="13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1617"/>
      </p:ext>
    </p:extLst>
  </p:cSld>
  <p:clrMapOvr>
    <a:masterClrMapping/>
  </p:clrMapOvr>
  <p:transition advTm="236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926FC8-1AA0-B84D-B963-7534E315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69327-5795-924D-B4B6-0982327FD1F3}"/>
              </a:ext>
            </a:extLst>
          </p:cNvPr>
          <p:cNvSpPr/>
          <p:nvPr/>
        </p:nvSpPr>
        <p:spPr bwMode="auto">
          <a:xfrm>
            <a:off x="5076056" y="2204864"/>
            <a:ext cx="3096344" cy="576064"/>
          </a:xfrm>
          <a:prstGeom prst="rect">
            <a:avLst/>
          </a:prstGeom>
          <a:solidFill>
            <a:srgbClr val="F5FF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1538AE-878E-8A44-A195-5FCAE3780184}"/>
              </a:ext>
            </a:extLst>
          </p:cNvPr>
          <p:cNvSpPr/>
          <p:nvPr/>
        </p:nvSpPr>
        <p:spPr bwMode="auto">
          <a:xfrm>
            <a:off x="3347864" y="2924944"/>
            <a:ext cx="1368152" cy="576064"/>
          </a:xfrm>
          <a:prstGeom prst="rect">
            <a:avLst/>
          </a:prstGeom>
          <a:solidFill>
            <a:srgbClr val="F5FF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E02A0A-33EF-2545-B9CC-B93FF1EC5838}"/>
              </a:ext>
            </a:extLst>
          </p:cNvPr>
          <p:cNvSpPr/>
          <p:nvPr/>
        </p:nvSpPr>
        <p:spPr bwMode="auto">
          <a:xfrm>
            <a:off x="2019397" y="4221088"/>
            <a:ext cx="1472483" cy="360040"/>
          </a:xfrm>
          <a:prstGeom prst="rect">
            <a:avLst/>
          </a:prstGeom>
          <a:solidFill>
            <a:srgbClr val="F5FF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68DBE8-6B03-7249-82DC-E1C3B37B9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10565"/>
            <a:ext cx="7865549" cy="44627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726A4E-04FF-6C4C-B145-7B7BB982862E}"/>
              </a:ext>
            </a:extLst>
          </p:cNvPr>
          <p:cNvSpPr txBox="1"/>
          <p:nvPr/>
        </p:nvSpPr>
        <p:spPr>
          <a:xfrm>
            <a:off x="400327" y="753568"/>
            <a:ext cx="843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grand picture of P chemical evolution</a:t>
            </a:r>
            <a:endParaRPr kumimoji="1" lang="ja-JP" altLang="en-US" sz="3600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E0DABD7-742A-1A44-88F4-8ED74599301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23928" y="4815451"/>
            <a:ext cx="0" cy="12058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C45C54-46CE-8E46-9BB7-536BD5F0670F}"/>
              </a:ext>
            </a:extLst>
          </p:cNvPr>
          <p:cNvSpPr txBox="1"/>
          <p:nvPr/>
        </p:nvSpPr>
        <p:spPr>
          <a:xfrm>
            <a:off x="3131840" y="6073288"/>
            <a:ext cx="411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cquired by HST (i.e., UV obs.)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574C2E-D403-1643-948E-9DCCE9B866C3}"/>
              </a:ext>
            </a:extLst>
          </p:cNvPr>
          <p:cNvSpPr txBox="1"/>
          <p:nvPr/>
        </p:nvSpPr>
        <p:spPr>
          <a:xfrm>
            <a:off x="3194698" y="6534953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Roederer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+ 2014, 2016)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09E5AE-05F0-ED44-9323-89733D8C88A9}"/>
              </a:ext>
            </a:extLst>
          </p:cNvPr>
          <p:cNvSpPr txBox="1"/>
          <p:nvPr/>
        </p:nvSpPr>
        <p:spPr>
          <a:xfrm>
            <a:off x="7245530" y="4446119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Mass+ (2022)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10CEDF-6EFD-FA45-9467-8F9A11CF780F}"/>
              </a:ext>
            </a:extLst>
          </p:cNvPr>
          <p:cNvSpPr txBox="1"/>
          <p:nvPr/>
        </p:nvSpPr>
        <p:spPr>
          <a:xfrm>
            <a:off x="6954939" y="4741323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Caffau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(2016, 2019)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60A0C4-1610-4B4A-B1D8-510CBBC0EEAC}"/>
              </a:ext>
            </a:extLst>
          </p:cNvPr>
          <p:cNvSpPr txBox="1"/>
          <p:nvPr/>
        </p:nvSpPr>
        <p:spPr>
          <a:xfrm>
            <a:off x="6954939" y="500480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Nandakumur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A924B9-41EB-4644-AE15-F214B30ED010}"/>
              </a:ext>
            </a:extLst>
          </p:cNvPr>
          <p:cNvSpPr txBox="1"/>
          <p:nvPr/>
        </p:nvSpPr>
        <p:spPr>
          <a:xfrm>
            <a:off x="6954107" y="549329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Masseron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(2020)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6303"/>
      </p:ext>
    </p:extLst>
  </p:cSld>
  <p:clrMapOvr>
    <a:masterClrMapping/>
  </p:clrMapOvr>
  <p:transition advTm="2365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C63499-9DC5-484F-90F8-F6361320C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8" y="620688"/>
            <a:ext cx="8010685" cy="452920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EC1AB3-ED1C-454E-B077-2E01BA0AD9E8}"/>
              </a:ext>
            </a:extLst>
          </p:cNvPr>
          <p:cNvSpPr txBox="1"/>
          <p:nvPr/>
        </p:nvSpPr>
        <p:spPr>
          <a:xfrm>
            <a:off x="720830" y="-103169"/>
            <a:ext cx="8028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observed scatter can be explained </a:t>
            </a:r>
          </a:p>
          <a:p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different masses of nova ejecta</a:t>
            </a:r>
            <a:endParaRPr kumimoji="1" lang="ja-JP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8C84E7-5669-1644-A756-1D9189C2356F}"/>
              </a:ext>
            </a:extLst>
          </p:cNvPr>
          <p:cNvSpPr txBox="1"/>
          <p:nvPr/>
        </p:nvSpPr>
        <p:spPr>
          <a:xfrm>
            <a:off x="755576" y="4623519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model: </a:t>
            </a:r>
            <a:endParaRPr kumimoji="1" lang="ja-JP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E70AD-5463-D442-8CBB-5D04F79756D0}"/>
              </a:ext>
            </a:extLst>
          </p:cNvPr>
          <p:cNvSpPr txBox="1"/>
          <p:nvPr/>
        </p:nvSpPr>
        <p:spPr>
          <a:xfrm>
            <a:off x="977942" y="5487615"/>
            <a:ext cx="538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number of outbursts per nova = 10</a:t>
            </a:r>
            <a:r>
              <a:rPr kumimoji="1" lang="en-US" altLang="ja-JP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ja-JP" altLang="en-US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7E2216-0C6D-E148-B467-F946779FE12D}"/>
              </a:ext>
            </a:extLst>
          </p:cNvPr>
          <p:cNvSpPr txBox="1"/>
          <p:nvPr/>
        </p:nvSpPr>
        <p:spPr>
          <a:xfrm>
            <a:off x="975687" y="5949280"/>
            <a:ext cx="495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delay (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0.1 &lt; 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E679A05-D0CD-F74F-8EF8-5D219BA8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735" y="6387216"/>
            <a:ext cx="4672519" cy="35415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139464-B6C8-B544-AE71-466E5373B639}"/>
              </a:ext>
            </a:extLst>
          </p:cNvPr>
          <p:cNvSpPr txBox="1"/>
          <p:nvPr/>
        </p:nvSpPr>
        <p:spPr>
          <a:xfrm>
            <a:off x="987887" y="5013176"/>
            <a:ext cx="7269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number of P-rich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 per unit mass = 0.012 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DFC8A6B-0011-E643-BBC7-346CFA199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997" y="6424561"/>
            <a:ext cx="1945482" cy="27946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517F92-F33D-4D46-8C54-A3C6F50FE6F9}"/>
              </a:ext>
            </a:extLst>
          </p:cNvPr>
          <p:cNvSpPr txBox="1"/>
          <p:nvPr/>
        </p:nvSpPr>
        <p:spPr>
          <a:xfrm>
            <a:off x="5955852" y="63093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6CDA57-DFEE-0046-8989-5C842E9A5F70}"/>
              </a:ext>
            </a:extLst>
          </p:cNvPr>
          <p:cNvSpPr txBox="1"/>
          <p:nvPr/>
        </p:nvSpPr>
        <p:spPr>
          <a:xfrm>
            <a:off x="971600" y="63377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F7EBB5-9A50-7C49-9081-3EA5AC7E0066}"/>
              </a:ext>
            </a:extLst>
          </p:cNvPr>
          <p:cNvSpPr txBox="1"/>
          <p:nvPr/>
        </p:nvSpPr>
        <p:spPr>
          <a:xfrm>
            <a:off x="6225478" y="5517232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(cf. Matteucci+2003;</a:t>
            </a:r>
          </a:p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Cescutti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A93857-B8A5-6248-B5B8-D9C2E19D53D5}"/>
              </a:ext>
            </a:extLst>
          </p:cNvPr>
          <p:cNvSpPr txBox="1"/>
          <p:nvPr/>
        </p:nvSpPr>
        <p:spPr>
          <a:xfrm>
            <a:off x="6891956" y="530120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(cf.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Cescutti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+ 2019)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C5F4D0-4928-4747-81DB-04C4DDA4496A}"/>
              </a:ext>
            </a:extLst>
          </p:cNvPr>
          <p:cNvSpPr txBox="1"/>
          <p:nvPr/>
        </p:nvSpPr>
        <p:spPr>
          <a:xfrm>
            <a:off x="5765272" y="6021288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(cf. Kemp+ 2022)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C56B04-9F7E-A343-ADE5-C1E7C129A6D3}"/>
              </a:ext>
            </a:extLst>
          </p:cNvPr>
          <p:cNvSpPr txBox="1"/>
          <p:nvPr/>
        </p:nvSpPr>
        <p:spPr>
          <a:xfrm>
            <a:off x="6986382" y="4572571"/>
            <a:ext cx="197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(Bekki &amp; TT 2024)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DFEC4C0-84AC-B142-BDBA-92EA99A62536}"/>
              </a:ext>
            </a:extLst>
          </p:cNvPr>
          <p:cNvGrpSpPr/>
          <p:nvPr/>
        </p:nvGrpSpPr>
        <p:grpSpPr>
          <a:xfrm>
            <a:off x="1475656" y="3501008"/>
            <a:ext cx="7264938" cy="477822"/>
            <a:chOff x="200959" y="4001298"/>
            <a:chExt cx="7264938" cy="47782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00C2434-0C09-0247-B897-67DF214642CB}"/>
                </a:ext>
              </a:extLst>
            </p:cNvPr>
            <p:cNvSpPr/>
            <p:nvPr/>
          </p:nvSpPr>
          <p:spPr bwMode="auto">
            <a:xfrm>
              <a:off x="229601" y="4001298"/>
              <a:ext cx="7020272" cy="4778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CC21177D-5745-5642-8378-C6144CBD410F}"/>
                </a:ext>
              </a:extLst>
            </p:cNvPr>
            <p:cNvSpPr txBox="1"/>
            <p:nvPr/>
          </p:nvSpPr>
          <p:spPr>
            <a:xfrm>
              <a:off x="200959" y="4001298"/>
              <a:ext cx="7264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igher P abundance relative to Fe at sub-solar metallicity 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74EC39-115E-B54D-86D0-F03D7CD45906}"/>
              </a:ext>
            </a:extLst>
          </p:cNvPr>
          <p:cNvSpPr txBox="1"/>
          <p:nvPr/>
        </p:nvSpPr>
        <p:spPr>
          <a:xfrm>
            <a:off x="8024620" y="6239053"/>
            <a:ext cx="1227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(Bekki &amp; </a:t>
            </a:r>
          </a:p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 2024)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08386"/>
      </p:ext>
    </p:extLst>
  </p:cSld>
  <p:clrMapOvr>
    <a:masterClrMapping/>
  </p:clrMapOvr>
  <p:transition advTm="2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雲 6">
            <a:extLst>
              <a:ext uri="{FF2B5EF4-FFF2-40B4-BE49-F238E27FC236}">
                <a16:creationId xmlns:a16="http://schemas.microsoft.com/office/drawing/2014/main" id="{36D6533A-8837-C34A-B46E-2774CB08E958}"/>
              </a:ext>
            </a:extLst>
          </p:cNvPr>
          <p:cNvSpPr/>
          <p:nvPr/>
        </p:nvSpPr>
        <p:spPr bwMode="auto">
          <a:xfrm>
            <a:off x="3275856" y="63767"/>
            <a:ext cx="2320221" cy="91696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6173C00-AF62-8340-AADD-43D95CD9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02562"/>
            <a:ext cx="6595260" cy="372016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CBF8FE-63E9-E34F-9E32-A252505D2304}"/>
              </a:ext>
            </a:extLst>
          </p:cNvPr>
          <p:cNvSpPr txBox="1"/>
          <p:nvPr/>
        </p:nvSpPr>
        <p:spPr>
          <a:xfrm>
            <a:off x="2369553" y="506264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CCSN prediction level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ACFAB8-BE83-5248-BE84-60C84A207B9B}"/>
              </a:ext>
            </a:extLst>
          </p:cNvPr>
          <p:cNvSpPr txBox="1"/>
          <p:nvPr/>
        </p:nvSpPr>
        <p:spPr>
          <a:xfrm>
            <a:off x="5859770" y="3551855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Maas &amp;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Pilachowski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9265F0-CB63-134D-A1D0-490FE28A5E75}"/>
              </a:ext>
            </a:extLst>
          </p:cNvPr>
          <p:cNvSpPr txBox="1"/>
          <p:nvPr/>
        </p:nvSpPr>
        <p:spPr>
          <a:xfrm>
            <a:off x="819805" y="1462570"/>
            <a:ext cx="777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chloride ions, chlorine is </a:t>
            </a:r>
          </a:p>
          <a:p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necessary to all known species of life. 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3E186E-A3E2-9247-B603-6E3DFB96BD99}"/>
              </a:ext>
            </a:extLst>
          </p:cNvPr>
          <p:cNvSpPr/>
          <p:nvPr/>
        </p:nvSpPr>
        <p:spPr>
          <a:xfrm>
            <a:off x="654303" y="907996"/>
            <a:ext cx="7800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[Cl/Fe] should take the same trajectory as [P/Fe]</a:t>
            </a:r>
            <a:endParaRPr lang="ja-JP" altLang="en-US" sz="2800" b="1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317134-F59B-7E4B-8C7D-832A6DB5F18A}"/>
              </a:ext>
            </a:extLst>
          </p:cNvPr>
          <p:cNvSpPr txBox="1"/>
          <p:nvPr/>
        </p:nvSpPr>
        <p:spPr>
          <a:xfrm>
            <a:off x="1043608" y="2514034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abundances of stars are deduced from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molecular lines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5B9615-CA92-C848-A24D-E7BFA46F8620}"/>
              </a:ext>
            </a:extLst>
          </p:cNvPr>
          <p:cNvSpPr txBox="1"/>
          <p:nvPr/>
        </p:nvSpPr>
        <p:spPr>
          <a:xfrm>
            <a:off x="3513456" y="143307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kumimoji="1" lang="ja-JP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CBEB1B7-9AFC-394F-B27C-746BD062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731772"/>
            <a:ext cx="2336945" cy="13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4262"/>
      </p:ext>
    </p:extLst>
  </p:cSld>
  <p:clrMapOvr>
    <a:masterClrMapping/>
  </p:clrMapOvr>
  <p:transition advTm="2365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FAD5394F-9317-3642-8ACD-3D2BB9DAC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340120"/>
            <a:ext cx="3744416" cy="332924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2093AEE-B59D-B847-9B8F-ADCEE5BB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150871"/>
            <a:ext cx="2977837" cy="33024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5C40E75-AF50-914E-8EE5-0FCBB5C7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692696"/>
            <a:ext cx="5965193" cy="21614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BE1973-FD60-1040-872A-8EE22943D29D}"/>
              </a:ext>
            </a:extLst>
          </p:cNvPr>
          <p:cNvSpPr txBox="1"/>
          <p:nvPr/>
        </p:nvSpPr>
        <p:spPr>
          <a:xfrm>
            <a:off x="2022618" y="73032"/>
            <a:ext cx="501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abundance in the outer disk</a:t>
            </a:r>
            <a:endParaRPr kumimoji="1" lang="ja-JP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857C25-47D5-C849-A102-51CB1AE821DC}"/>
              </a:ext>
            </a:extLst>
          </p:cNvPr>
          <p:cNvSpPr txBox="1"/>
          <p:nvPr/>
        </p:nvSpPr>
        <p:spPr>
          <a:xfrm rot="5400000">
            <a:off x="6767998" y="1582135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Silva+ (2023)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E40DF-52EC-D24B-A32A-C27D3C153B56}"/>
              </a:ext>
            </a:extLst>
          </p:cNvPr>
          <p:cNvSpPr/>
          <p:nvPr/>
        </p:nvSpPr>
        <p:spPr bwMode="auto">
          <a:xfrm>
            <a:off x="5436096" y="1484784"/>
            <a:ext cx="144016" cy="720080"/>
          </a:xfrm>
          <a:prstGeom prst="rect">
            <a:avLst/>
          </a:prstGeom>
          <a:solidFill>
            <a:srgbClr val="FF0F15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831BC2A-5153-0343-9781-745E9134CF3C}"/>
              </a:ext>
            </a:extLst>
          </p:cNvPr>
          <p:cNvCxnSpPr/>
          <p:nvPr/>
        </p:nvCxnSpPr>
        <p:spPr bwMode="auto">
          <a:xfrm flipV="1">
            <a:off x="5508104" y="2270197"/>
            <a:ext cx="0" cy="577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7457F6-3AC1-5142-B848-94C08DA8862D}"/>
              </a:ext>
            </a:extLst>
          </p:cNvPr>
          <p:cNvSpPr txBox="1"/>
          <p:nvPr/>
        </p:nvSpPr>
        <p:spPr>
          <a:xfrm>
            <a:off x="4530260" y="2747406"/>
            <a:ext cx="475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measurement from PO and PN molecules  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0FA84C-2662-E948-ACD0-63B4347A49E4}"/>
              </a:ext>
            </a:extLst>
          </p:cNvPr>
          <p:cNvSpPr txBox="1"/>
          <p:nvPr/>
        </p:nvSpPr>
        <p:spPr>
          <a:xfrm>
            <a:off x="6988001" y="40466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Koelemay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(2023)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A2CFE6-6E8E-3C47-A3F9-0616872D50B6}"/>
              </a:ext>
            </a:extLst>
          </p:cNvPr>
          <p:cNvSpPr txBox="1"/>
          <p:nvPr/>
        </p:nvSpPr>
        <p:spPr>
          <a:xfrm>
            <a:off x="2425308" y="377974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WB89-621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930F8F-7012-034F-A049-D1717409E8F2}"/>
              </a:ext>
            </a:extLst>
          </p:cNvPr>
          <p:cNvSpPr txBox="1"/>
          <p:nvPr/>
        </p:nvSpPr>
        <p:spPr>
          <a:xfrm>
            <a:off x="1884454" y="34799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star-forming region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AD9C4B9-3713-9A4E-A622-27394A762484}"/>
              </a:ext>
            </a:extLst>
          </p:cNvPr>
          <p:cNvCxnSpPr/>
          <p:nvPr/>
        </p:nvCxnSpPr>
        <p:spPr bwMode="auto">
          <a:xfrm>
            <a:off x="6066538" y="5229200"/>
            <a:ext cx="109775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6EC93E-49ED-AC47-8980-17D43D685302}"/>
              </a:ext>
            </a:extLst>
          </p:cNvPr>
          <p:cNvSpPr txBox="1"/>
          <p:nvPr/>
        </p:nvSpPr>
        <p:spPr>
          <a:xfrm>
            <a:off x="6228184" y="4448698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ittle decrease in </a:t>
            </a:r>
          </a:p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 disk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05E72E-ED90-024B-9109-A84E597F82FC}"/>
              </a:ext>
            </a:extLst>
          </p:cNvPr>
          <p:cNvSpPr txBox="1"/>
          <p:nvPr/>
        </p:nvSpPr>
        <p:spPr>
          <a:xfrm>
            <a:off x="5786988" y="34290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kumimoji="1" lang="en-US" altLang="ja-JP" sz="1800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tomic </a:t>
            </a:r>
          </a:p>
          <a:p>
            <a:r>
              <a:rPr lang="en-US" altLang="ja-JP" sz="1800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1800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abundances</a:t>
            </a:r>
            <a:endParaRPr kumimoji="1" lang="ja-JP" altLang="en-US" sz="1800">
              <a:solidFill>
                <a:srgbClr val="2F1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9486FC-55F6-5C44-822E-4B6C0FEEC9A8}"/>
              </a:ext>
            </a:extLst>
          </p:cNvPr>
          <p:cNvSpPr txBox="1"/>
          <p:nvPr/>
        </p:nvSpPr>
        <p:spPr>
          <a:xfrm>
            <a:off x="7224896" y="3017095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22.6 kpc</a:t>
            </a:r>
            <a:endParaRPr lang="ja-JP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0972AB-E7A0-A749-B22B-E7E2F7C09C16}"/>
              </a:ext>
            </a:extLst>
          </p:cNvPr>
          <p:cNvSpPr txBox="1"/>
          <p:nvPr/>
        </p:nvSpPr>
        <p:spPr>
          <a:xfrm>
            <a:off x="5652120" y="544522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kumimoji="1"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abundances</a:t>
            </a:r>
            <a:endParaRPr kumimoji="1" lang="ja-JP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C92235-C863-4E48-ADD1-8353999828C9}"/>
              </a:ext>
            </a:extLst>
          </p:cNvPr>
          <p:cNvSpPr txBox="1"/>
          <p:nvPr/>
        </p:nvSpPr>
        <p:spPr>
          <a:xfrm rot="2073713">
            <a:off x="976270" y="539259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endParaRPr kumimoji="1" lang="ja-JP" altLang="en-US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2857"/>
      </p:ext>
    </p:extLst>
  </p:cSld>
  <p:clrMapOvr>
    <a:masterClrMapping/>
  </p:clrMapOvr>
  <p:transition advTm="2365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84557ED-9FC7-8245-9FBF-76413F96970E}"/>
              </a:ext>
            </a:extLst>
          </p:cNvPr>
          <p:cNvSpPr/>
          <p:nvPr/>
        </p:nvSpPr>
        <p:spPr bwMode="auto">
          <a:xfrm>
            <a:off x="395536" y="2204864"/>
            <a:ext cx="8136904" cy="1403572"/>
          </a:xfrm>
          <a:prstGeom prst="rect">
            <a:avLst/>
          </a:prstGeom>
          <a:solidFill>
            <a:srgbClr val="F5FF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3EC4B8-FB96-684B-98A4-ABA1D38194DA}"/>
              </a:ext>
            </a:extLst>
          </p:cNvPr>
          <p:cNvSpPr txBox="1"/>
          <p:nvPr/>
        </p:nvSpPr>
        <p:spPr>
          <a:xfrm>
            <a:off x="395536" y="517327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22.6 kpc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E27442-5009-C64D-A96E-331A0ED0A2B2}"/>
              </a:ext>
            </a:extLst>
          </p:cNvPr>
          <p:cNvSpPr txBox="1"/>
          <p:nvPr/>
        </p:nvSpPr>
        <p:spPr>
          <a:xfrm>
            <a:off x="611560" y="980728"/>
            <a:ext cx="6623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abundance decreases by a factor of ~2 (1.5 - 2.3),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the solar vicinity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B8168C-0703-BC4C-ACD9-5B6E22E68835}"/>
              </a:ext>
            </a:extLst>
          </p:cNvPr>
          <p:cNvSpPr txBox="1"/>
          <p:nvPr/>
        </p:nvSpPr>
        <p:spPr>
          <a:xfrm>
            <a:off x="7092280" y="1043444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Koelemay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(2023)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FA9E08F6-5C15-194A-B864-51CF884869DD}"/>
              </a:ext>
            </a:extLst>
          </p:cNvPr>
          <p:cNvSpPr/>
          <p:nvPr/>
        </p:nvSpPr>
        <p:spPr bwMode="auto">
          <a:xfrm>
            <a:off x="3721943" y="1864278"/>
            <a:ext cx="1080120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982200-FD49-5F4D-9828-881E14C1527C}"/>
              </a:ext>
            </a:extLst>
          </p:cNvPr>
          <p:cNvSpPr txBox="1"/>
          <p:nvPr/>
        </p:nvSpPr>
        <p:spPr>
          <a:xfrm>
            <a:off x="2938854" y="2309971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[P/H] ~ -0.3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6ABA2A-7FB2-534D-AD59-7C3BA4BAF842}"/>
              </a:ext>
            </a:extLst>
          </p:cNvPr>
          <p:cNvSpPr txBox="1"/>
          <p:nvPr/>
        </p:nvSpPr>
        <p:spPr>
          <a:xfrm>
            <a:off x="467544" y="3039049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[Fe/H] ~ -0.6 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5DCEDA-A026-0F49-A25B-47E520F9F7CB}"/>
              </a:ext>
            </a:extLst>
          </p:cNvPr>
          <p:cNvSpPr txBox="1"/>
          <p:nvPr/>
        </p:nvSpPr>
        <p:spPr>
          <a:xfrm>
            <a:off x="5076056" y="267930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[P/Fe] ~ +0.3</a:t>
            </a:r>
            <a:endParaRPr kumimoji="1" lang="ja-JP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752CC1-25D2-7F41-8268-37AB7109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10" y="3861048"/>
            <a:ext cx="5063785" cy="287987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5B5B2F-4797-8648-A9F4-1CB9E8F56B05}"/>
              </a:ext>
            </a:extLst>
          </p:cNvPr>
          <p:cNvSpPr txBox="1"/>
          <p:nvPr/>
        </p:nvSpPr>
        <p:spPr>
          <a:xfrm>
            <a:off x="3967375" y="3608436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 neighborhood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C8195D9-0FAA-B44F-A8B7-4F3BADBADC74}"/>
              </a:ext>
            </a:extLst>
          </p:cNvPr>
          <p:cNvSpPr/>
          <p:nvPr/>
        </p:nvSpPr>
        <p:spPr bwMode="auto">
          <a:xfrm>
            <a:off x="6058134" y="4941168"/>
            <a:ext cx="360040" cy="288032"/>
          </a:xfrm>
          <a:prstGeom prst="rect">
            <a:avLst/>
          </a:prstGeom>
          <a:solidFill>
            <a:srgbClr val="FF0D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27DD03E-DD20-3A4F-B104-4B986938F935}"/>
              </a:ext>
            </a:extLst>
          </p:cNvPr>
          <p:cNvCxnSpPr/>
          <p:nvPr/>
        </p:nvCxnSpPr>
        <p:spPr bwMode="auto">
          <a:xfrm flipH="1">
            <a:off x="6490182" y="5085184"/>
            <a:ext cx="93529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F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CF1CE8-8E73-D84F-B3E6-7EA725DC2CED}"/>
              </a:ext>
            </a:extLst>
          </p:cNvPr>
          <p:cNvSpPr txBox="1"/>
          <p:nvPr/>
        </p:nvSpPr>
        <p:spPr>
          <a:xfrm>
            <a:off x="7394319" y="4839322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outer disk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5EC68791-1C1E-E847-8800-E1773AB61FD5}"/>
              </a:ext>
            </a:extLst>
          </p:cNvPr>
          <p:cNvSpPr/>
          <p:nvPr/>
        </p:nvSpPr>
        <p:spPr bwMode="auto">
          <a:xfrm>
            <a:off x="4643001" y="2506187"/>
            <a:ext cx="388132" cy="888197"/>
          </a:xfrm>
          <a:prstGeom prst="rightBrace">
            <a:avLst/>
          </a:prstGeom>
          <a:noFill/>
          <a:ln w="38100" cap="flat" cmpd="sng" algn="ctr">
            <a:solidFill>
              <a:srgbClr val="0596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6A27C8-6971-8C4C-86EB-EE32B6AA1D0E}"/>
              </a:ext>
            </a:extLst>
          </p:cNvPr>
          <p:cNvSpPr txBox="1"/>
          <p:nvPr/>
        </p:nvSpPr>
        <p:spPr>
          <a:xfrm>
            <a:off x="147164" y="3861048"/>
            <a:ext cx="2250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elatively high </a:t>
            </a:r>
          </a:p>
          <a:p>
            <a:pPr algn="ctr"/>
            <a:r>
              <a:rPr kumimoji="1"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abundance in </a:t>
            </a:r>
          </a:p>
          <a:p>
            <a:pPr algn="ctr"/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</a:t>
            </a:r>
            <a:r>
              <a:rPr kumimoji="1"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 disk</a:t>
            </a:r>
            <a:endParaRPr kumimoji="1" lang="ja-JP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下矢印 18">
            <a:extLst>
              <a:ext uri="{FF2B5EF4-FFF2-40B4-BE49-F238E27FC236}">
                <a16:creationId xmlns:a16="http://schemas.microsoft.com/office/drawing/2014/main" id="{D20FE5B3-EF7C-BC49-9C59-7AA5720F5B83}"/>
              </a:ext>
            </a:extLst>
          </p:cNvPr>
          <p:cNvSpPr/>
          <p:nvPr/>
        </p:nvSpPr>
        <p:spPr bwMode="auto">
          <a:xfrm>
            <a:off x="827584" y="5085184"/>
            <a:ext cx="720080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156513-E61A-E647-9911-EA2B4CD50C95}"/>
              </a:ext>
            </a:extLst>
          </p:cNvPr>
          <p:cNvSpPr txBox="1"/>
          <p:nvPr/>
        </p:nvSpPr>
        <p:spPr>
          <a:xfrm>
            <a:off x="89150" y="5498490"/>
            <a:ext cx="224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Habitablity</a:t>
            </a:r>
            <a:r>
              <a:rPr kumimoji="1" lang="en-US" altLang="ja-JP" b="1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</a:t>
            </a:r>
          </a:p>
          <a:p>
            <a:r>
              <a:rPr lang="en-US" altLang="ja-JP" b="1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rise there?</a:t>
            </a:r>
            <a:endParaRPr kumimoji="1" lang="ja-JP" altLang="en-US" b="1">
              <a:solidFill>
                <a:srgbClr val="010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9B336AB-EE19-1A43-990D-517C04902785}"/>
              </a:ext>
            </a:extLst>
          </p:cNvPr>
          <p:cNvCxnSpPr>
            <a:cxnSpLocks/>
          </p:cNvCxnSpPr>
          <p:nvPr/>
        </p:nvCxnSpPr>
        <p:spPr bwMode="auto">
          <a:xfrm>
            <a:off x="6236264" y="3140968"/>
            <a:ext cx="0" cy="16983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2226982"/>
      </p:ext>
    </p:extLst>
  </p:cSld>
  <p:clrMapOvr>
    <a:masterClrMapping/>
  </p:clrMapOvr>
  <p:transition advTm="2365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D85CA7-0251-2744-8BD4-E7FCEEE7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16632"/>
            <a:ext cx="6192688" cy="17967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D984CE-58C4-5742-9C81-EB22DF121398}"/>
              </a:ext>
            </a:extLst>
          </p:cNvPr>
          <p:cNvSpPr txBox="1"/>
          <p:nvPr/>
        </p:nvSpPr>
        <p:spPr>
          <a:xfrm>
            <a:off x="1475656" y="1916832"/>
            <a:ext cx="585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near-infrared high-resolution spectrograph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DC1E27-FFF4-194E-A1E7-339E4744BDCD}"/>
              </a:ext>
            </a:extLst>
          </p:cNvPr>
          <p:cNvSpPr txBox="1"/>
          <p:nvPr/>
        </p:nvSpPr>
        <p:spPr>
          <a:xfrm>
            <a:off x="251520" y="2313959"/>
            <a:ext cx="8656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ttached to the Magellan 6.5 m Clay telescope, Las </a:t>
            </a:r>
            <a:r>
              <a:rPr kumimoji="1" lang="en-US" altLang="ja-JP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Campanas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bservatory</a:t>
            </a:r>
            <a:endParaRPr kumimoji="1" lang="ja-JP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9407357-3A54-E344-8B3E-CDEE3F4ED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" y="4437112"/>
            <a:ext cx="9144000" cy="22162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2229427-252A-E348-9BE6-B68EA10CC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094" y="2712792"/>
            <a:ext cx="2477346" cy="18563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F0D9EF2-44C3-074F-93CE-FE349598D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771903"/>
            <a:ext cx="2309242" cy="1730392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E315FE9-85E7-324D-9370-6A45A13A1474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2896044" y="2987892"/>
            <a:ext cx="883868" cy="633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4659C5-E9D8-8646-A33F-3BD91C0387B8}"/>
              </a:ext>
            </a:extLst>
          </p:cNvPr>
          <p:cNvSpPr txBox="1"/>
          <p:nvPr/>
        </p:nvSpPr>
        <p:spPr>
          <a:xfrm>
            <a:off x="3779912" y="2787837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WINERED</a:t>
            </a:r>
            <a:endParaRPr kumimoji="1" lang="ja-JP" altLang="en-US" sz="2000" b="1">
              <a:solidFill>
                <a:srgbClr val="FF0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868CDD-B142-6240-A2FA-3E422F496CB0}"/>
              </a:ext>
            </a:extLst>
          </p:cNvPr>
          <p:cNvSpPr txBox="1"/>
          <p:nvPr/>
        </p:nvSpPr>
        <p:spPr>
          <a:xfrm>
            <a:off x="7524328" y="652534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Ikeda+ (2022)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13D7300-FD15-9C4A-A3C0-D1AB59ABA798}"/>
              </a:ext>
            </a:extLst>
          </p:cNvPr>
          <p:cNvSpPr/>
          <p:nvPr/>
        </p:nvSpPr>
        <p:spPr bwMode="auto">
          <a:xfrm>
            <a:off x="1259633" y="5198822"/>
            <a:ext cx="3744416" cy="174394"/>
          </a:xfrm>
          <a:prstGeom prst="rect">
            <a:avLst/>
          </a:prstGeom>
          <a:noFill/>
          <a:ln w="28575" cap="flat" cmpd="sng" algn="ctr">
            <a:solidFill>
              <a:srgbClr val="FF0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1FFD47-A1F0-6845-B434-DDA1DF05C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77471">
            <a:off x="150572" y="213380"/>
            <a:ext cx="1199944" cy="170204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0B32FFC-F575-294F-B43C-5BBE75BD0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58211">
            <a:off x="7818671" y="544895"/>
            <a:ext cx="983278" cy="98327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3B47CDC-8F2A-A445-A3A7-CCFB5EEAE2C3}"/>
              </a:ext>
            </a:extLst>
          </p:cNvPr>
          <p:cNvSpPr txBox="1"/>
          <p:nvPr/>
        </p:nvSpPr>
        <p:spPr>
          <a:xfrm rot="980525">
            <a:off x="124653" y="1142801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D541C8-D438-444A-A0B7-BF69CD9012C1}"/>
              </a:ext>
            </a:extLst>
          </p:cNvPr>
          <p:cNvSpPr txBox="1"/>
          <p:nvPr/>
        </p:nvSpPr>
        <p:spPr>
          <a:xfrm rot="19992326">
            <a:off x="7902181" y="779423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CHIANTI</a:t>
            </a:r>
            <a:endParaRPr kumimoji="1" lang="ja-JP" altLang="en-US" sz="1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C348EE0-94F8-9D49-8CBC-82A9D16167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9731" y="3301021"/>
            <a:ext cx="2610421" cy="10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4132"/>
      </p:ext>
    </p:extLst>
  </p:cSld>
  <p:clrMapOvr>
    <a:masterClrMapping/>
  </p:clrMapOvr>
  <p:transition advTm="2365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1670C8F-7C14-6A41-AACC-505A86776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6" y="1338447"/>
            <a:ext cx="3616520" cy="339853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F7F6151-5133-564A-81EC-E1B3532E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676" y="1268760"/>
            <a:ext cx="5158581" cy="236473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6E9814-858B-6248-8F59-230301E95D8F}"/>
              </a:ext>
            </a:extLst>
          </p:cNvPr>
          <p:cNvSpPr txBox="1"/>
          <p:nvPr/>
        </p:nvSpPr>
        <p:spPr>
          <a:xfrm>
            <a:off x="179512" y="938337"/>
            <a:ext cx="4073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absorption line at</a:t>
            </a:r>
            <a:r>
              <a:rPr kumimoji="1" lang="en-US" altLang="ja-JP" sz="2000" dirty="0"/>
              <a:t>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10529 A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D8675F-FFB3-5246-B32B-35F1A4529140}"/>
              </a:ext>
            </a:extLst>
          </p:cNvPr>
          <p:cNvSpPr txBox="1"/>
          <p:nvPr/>
        </p:nvSpPr>
        <p:spPr>
          <a:xfrm>
            <a:off x="5095968" y="908720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Cepheids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C51B62-FDF6-3B41-947A-75179715CE4F}"/>
              </a:ext>
            </a:extLst>
          </p:cNvPr>
          <p:cNvSpPr txBox="1"/>
          <p:nvPr/>
        </p:nvSpPr>
        <p:spPr>
          <a:xfrm>
            <a:off x="799615" y="244158"/>
            <a:ext cx="7550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P’s absorption line is strong in variable stars </a:t>
            </a:r>
            <a:endParaRPr kumimoji="1" lang="ja-JP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7C0E7E-AA29-9648-8DFC-ADBFEB2F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094" y="3777565"/>
            <a:ext cx="3196952" cy="309704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95E8D8-770E-F540-8873-C7EF61313CB6}"/>
              </a:ext>
            </a:extLst>
          </p:cNvPr>
          <p:cNvSpPr txBox="1"/>
          <p:nvPr/>
        </p:nvSpPr>
        <p:spPr>
          <a:xfrm>
            <a:off x="1609457" y="4623298"/>
            <a:ext cx="296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istribution </a:t>
            </a:r>
          </a:p>
          <a:p>
            <a:r>
              <a:rPr lang="ja-JP" altLang="en-US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r>
              <a:rPr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 </a:t>
            </a:r>
            <a:r>
              <a:rPr kumimoji="1" lang="en-US" altLang="ja-JP" dirty="0" err="1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Cepheids</a:t>
            </a:r>
            <a:endParaRPr kumimoji="1" lang="ja-JP" altLang="en-US">
              <a:solidFill>
                <a:srgbClr val="2F1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D42FE2-92AD-7A4B-924C-3DE3BD092FC0}"/>
              </a:ext>
            </a:extLst>
          </p:cNvPr>
          <p:cNvSpPr/>
          <p:nvPr/>
        </p:nvSpPr>
        <p:spPr>
          <a:xfrm rot="5400000">
            <a:off x="7165910" y="4977418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Silva+ (2023)</a:t>
            </a:r>
            <a:endParaRPr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F76C0D-F4C9-4044-8E73-180C5E078266}"/>
              </a:ext>
            </a:extLst>
          </p:cNvPr>
          <p:cNvSpPr txBox="1"/>
          <p:nvPr/>
        </p:nvSpPr>
        <p:spPr>
          <a:xfrm>
            <a:off x="7490165" y="3409295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Elgueta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(2024)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12A8F0-B0D4-C740-B43F-700F1BB682F5}"/>
              </a:ext>
            </a:extLst>
          </p:cNvPr>
          <p:cNvSpPr txBox="1"/>
          <p:nvPr/>
        </p:nvSpPr>
        <p:spPr>
          <a:xfrm>
            <a:off x="251520" y="5838363"/>
            <a:ext cx="4088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epheids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outer </a:t>
            </a:r>
          </a:p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exist and can be the targets</a:t>
            </a:r>
            <a:endParaRPr kumimoji="1" lang="ja-JP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FE4D7C2-8B06-9D41-BCE6-62BFD3DC729A}"/>
              </a:ext>
            </a:extLst>
          </p:cNvPr>
          <p:cNvCxnSpPr>
            <a:cxnSpLocks/>
          </p:cNvCxnSpPr>
          <p:nvPr/>
        </p:nvCxnSpPr>
        <p:spPr bwMode="auto">
          <a:xfrm flipV="1">
            <a:off x="4211960" y="3777565"/>
            <a:ext cx="720080" cy="12649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109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6837C42-4D2D-C343-98BD-D5340EE6E367}"/>
              </a:ext>
            </a:extLst>
          </p:cNvPr>
          <p:cNvCxnSpPr>
            <a:cxnSpLocks/>
          </p:cNvCxnSpPr>
          <p:nvPr/>
        </p:nvCxnSpPr>
        <p:spPr bwMode="auto">
          <a:xfrm>
            <a:off x="4194866" y="5042539"/>
            <a:ext cx="737174" cy="16268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109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3251502"/>
      </p:ext>
    </p:extLst>
  </p:cSld>
  <p:clrMapOvr>
    <a:masterClrMapping/>
  </p:clrMapOvr>
  <p:transition advTm="2365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48623B4D-06AD-7B4C-BC85-E728E079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96" y="292543"/>
            <a:ext cx="3710350" cy="2228706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CB3A7C4-03D8-1845-ABF1-B6816E2B5351}"/>
              </a:ext>
            </a:extLst>
          </p:cNvPr>
          <p:cNvSpPr/>
          <p:nvPr/>
        </p:nvSpPr>
        <p:spPr bwMode="auto">
          <a:xfrm>
            <a:off x="107504" y="3211180"/>
            <a:ext cx="1619622" cy="4338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9A12CF-2FA3-CC4B-AD89-555F084DD7FC}"/>
              </a:ext>
            </a:extLst>
          </p:cNvPr>
          <p:cNvSpPr/>
          <p:nvPr/>
        </p:nvSpPr>
        <p:spPr bwMode="auto">
          <a:xfrm>
            <a:off x="103275" y="73080"/>
            <a:ext cx="1767867" cy="475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4A1B26-B115-7A46-A691-A5359CEACDE8}"/>
              </a:ext>
            </a:extLst>
          </p:cNvPr>
          <p:cNvSpPr txBox="1"/>
          <p:nvPr/>
        </p:nvSpPr>
        <p:spPr>
          <a:xfrm>
            <a:off x="521499" y="476672"/>
            <a:ext cx="686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migration of stars from the inner disk</a:t>
            </a:r>
            <a:endParaRPr kumimoji="1" lang="ja-JP" altLang="en-US" b="1">
              <a:solidFill>
                <a:srgbClr val="FF0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5DEE4A-C02C-5942-B9A3-728F7C0E0F85}"/>
              </a:ext>
            </a:extLst>
          </p:cNvPr>
          <p:cNvSpPr txBox="1"/>
          <p:nvPr/>
        </p:nvSpPr>
        <p:spPr>
          <a:xfrm>
            <a:off x="395536" y="3841884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1" lang="en-US" altLang="ja-JP" sz="2800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 habitable </a:t>
            </a:r>
            <a:r>
              <a:rPr kumimoji="1" lang="en-US" altLang="ja-JP" sz="2800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Orbit”</a:t>
            </a:r>
            <a:endParaRPr kumimoji="1" lang="ja-JP" altLang="en-US" sz="2800" b="1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D75454-114F-2A46-95AB-EB97D2EE9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624980"/>
            <a:ext cx="4427984" cy="42212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5BE6DF-B946-9E4A-A3CC-8D214473E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988247"/>
            <a:ext cx="4560278" cy="20028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F2E5A25-FCDA-FF4B-8385-34E363708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923" y="1118864"/>
            <a:ext cx="1397877" cy="106766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C17B3C-70DA-C446-A8AD-CC108904B3B4}"/>
              </a:ext>
            </a:extLst>
          </p:cNvPr>
          <p:cNvSpPr/>
          <p:nvPr/>
        </p:nvSpPr>
        <p:spPr bwMode="auto">
          <a:xfrm>
            <a:off x="755576" y="836597"/>
            <a:ext cx="360040" cy="2102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3EAA76-61F4-E342-ACFF-299FB1213C4F}"/>
              </a:ext>
            </a:extLst>
          </p:cNvPr>
          <p:cNvSpPr txBox="1"/>
          <p:nvPr/>
        </p:nvSpPr>
        <p:spPr>
          <a:xfrm>
            <a:off x="253646" y="3183359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static!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D4D13D-6383-6343-A80F-8ACD1A09061E}"/>
              </a:ext>
            </a:extLst>
          </p:cNvPr>
          <p:cNvSpPr txBox="1"/>
          <p:nvPr/>
        </p:nvSpPr>
        <p:spPr>
          <a:xfrm>
            <a:off x="545213" y="277163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Hayden+ (2015)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B0036C3-FB26-9E4A-80AE-66B231A0650D}"/>
              </a:ext>
            </a:extLst>
          </p:cNvPr>
          <p:cNvSpPr/>
          <p:nvPr/>
        </p:nvSpPr>
        <p:spPr>
          <a:xfrm>
            <a:off x="251520" y="48275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closed! 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055D4-2F40-4A46-BBA9-8D15423D3C8A}"/>
              </a:ext>
            </a:extLst>
          </p:cNvPr>
          <p:cNvSpPr txBox="1"/>
          <p:nvPr/>
        </p:nvSpPr>
        <p:spPr>
          <a:xfrm>
            <a:off x="4860032" y="1373867"/>
            <a:ext cx="438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skewness </a:t>
            </a:r>
            <a:r>
              <a:rPr kumimoji="1"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disk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metallicity distribution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090A96-B6DE-2A48-B8ED-44560C74265E}"/>
              </a:ext>
            </a:extLst>
          </p:cNvPr>
          <p:cNvSpPr txBox="1"/>
          <p:nvPr/>
        </p:nvSpPr>
        <p:spPr>
          <a:xfrm>
            <a:off x="4852982" y="2367058"/>
            <a:ext cx="445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Baba, TT,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Saitoh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accepted yesterday!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8B39957E-2D0F-5B40-BA74-F8E446892705}"/>
              </a:ext>
            </a:extLst>
          </p:cNvPr>
          <p:cNvSpPr/>
          <p:nvPr/>
        </p:nvSpPr>
        <p:spPr bwMode="auto">
          <a:xfrm rot="1468706">
            <a:off x="3411892" y="2167674"/>
            <a:ext cx="1032229" cy="493592"/>
          </a:xfrm>
          <a:prstGeom prst="ellipse">
            <a:avLst/>
          </a:prstGeom>
          <a:noFill/>
          <a:ln w="38100" cap="flat" cmpd="sng" algn="ctr">
            <a:solidFill>
              <a:srgbClr val="05960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上矢印 6">
            <a:extLst>
              <a:ext uri="{FF2B5EF4-FFF2-40B4-BE49-F238E27FC236}">
                <a16:creationId xmlns:a16="http://schemas.microsoft.com/office/drawing/2014/main" id="{CF6CE881-AC0C-6549-8155-7B40CDA8ED33}"/>
              </a:ext>
            </a:extLst>
          </p:cNvPr>
          <p:cNvSpPr/>
          <p:nvPr/>
        </p:nvSpPr>
        <p:spPr bwMode="auto">
          <a:xfrm>
            <a:off x="3932485" y="2780928"/>
            <a:ext cx="423491" cy="193805"/>
          </a:xfrm>
          <a:prstGeom prst="upArrow">
            <a:avLst/>
          </a:prstGeom>
          <a:solidFill>
            <a:srgbClr val="FF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44F573-3889-2144-91FC-5FC0711C2C7A}"/>
              </a:ext>
            </a:extLst>
          </p:cNvPr>
          <p:cNvSpPr txBox="1"/>
          <p:nvPr/>
        </p:nvSpPr>
        <p:spPr>
          <a:xfrm>
            <a:off x="3587308" y="29363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skewness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D30B4E-F791-904A-AF83-F3CEC6C0256D}"/>
              </a:ext>
            </a:extLst>
          </p:cNvPr>
          <p:cNvSpPr txBox="1"/>
          <p:nvPr/>
        </p:nvSpPr>
        <p:spPr>
          <a:xfrm>
            <a:off x="965924" y="4335487"/>
            <a:ext cx="317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“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e” to “orbit”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FEB001-F96C-A047-A010-0F87B0DFA4CB}"/>
              </a:ext>
            </a:extLst>
          </p:cNvPr>
          <p:cNvSpPr txBox="1"/>
          <p:nvPr/>
        </p:nvSpPr>
        <p:spPr>
          <a:xfrm>
            <a:off x="370451" y="4796522"/>
            <a:ext cx="4511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Habitability of planets will change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their migration pathways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F8411D-2966-9D42-984C-5283F19073E3}"/>
              </a:ext>
            </a:extLst>
          </p:cNvPr>
          <p:cNvSpPr txBox="1"/>
          <p:nvPr/>
        </p:nvSpPr>
        <p:spPr>
          <a:xfrm rot="1705344">
            <a:off x="5832681" y="4201678"/>
            <a:ext cx="2483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system </a:t>
            </a:r>
          </a:p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history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F91FE32-EEBA-C24C-A875-AFA56E3D608B}"/>
              </a:ext>
            </a:extLst>
          </p:cNvPr>
          <p:cNvSpPr txBox="1"/>
          <p:nvPr/>
        </p:nvSpPr>
        <p:spPr>
          <a:xfrm>
            <a:off x="5952014" y="288706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SFR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B01F6-9B7E-BB4E-884C-B13EC8197DBD}"/>
              </a:ext>
            </a:extLst>
          </p:cNvPr>
          <p:cNvSpPr txBox="1"/>
          <p:nvPr/>
        </p:nvSpPr>
        <p:spPr>
          <a:xfrm>
            <a:off x="8141371" y="284184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7D98B9-8F5B-3844-A456-30107776BD0D}"/>
              </a:ext>
            </a:extLst>
          </p:cNvPr>
          <p:cNvSpPr txBox="1"/>
          <p:nvPr/>
        </p:nvSpPr>
        <p:spPr>
          <a:xfrm>
            <a:off x="5790410" y="49977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Comets</a:t>
            </a:r>
            <a:endParaRPr kumimoji="1" lang="ja-JP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61F307C-4980-FD4D-B46E-51009BAFFCDA}"/>
              </a:ext>
            </a:extLst>
          </p:cNvPr>
          <p:cNvSpPr txBox="1"/>
          <p:nvPr/>
        </p:nvSpPr>
        <p:spPr>
          <a:xfrm>
            <a:off x="7989753" y="5028565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</a:t>
            </a:r>
            <a:endParaRPr kumimoji="1" lang="ja-JP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C8F74E1-AEC5-DE4A-B200-8CACA511F032}"/>
              </a:ext>
            </a:extLst>
          </p:cNvPr>
          <p:cNvCxnSpPr/>
          <p:nvPr/>
        </p:nvCxnSpPr>
        <p:spPr bwMode="auto">
          <a:xfrm>
            <a:off x="2987824" y="1046856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12C465C-A55F-494E-8983-2605E67F0F6D}"/>
              </a:ext>
            </a:extLst>
          </p:cNvPr>
          <p:cNvCxnSpPr/>
          <p:nvPr/>
        </p:nvCxnSpPr>
        <p:spPr bwMode="auto">
          <a:xfrm>
            <a:off x="3275856" y="1199256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D88C2DB-9515-7646-AC49-5CEE07ABDCDD}"/>
              </a:ext>
            </a:extLst>
          </p:cNvPr>
          <p:cNvCxnSpPr/>
          <p:nvPr/>
        </p:nvCxnSpPr>
        <p:spPr bwMode="auto">
          <a:xfrm>
            <a:off x="1763688" y="5573595"/>
            <a:ext cx="248483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2062040-1E99-5F4D-B7D8-0DFD0E13864D}"/>
              </a:ext>
            </a:extLst>
          </p:cNvPr>
          <p:cNvCxnSpPr/>
          <p:nvPr/>
        </p:nvCxnSpPr>
        <p:spPr bwMode="auto">
          <a:xfrm>
            <a:off x="1763688" y="5635562"/>
            <a:ext cx="2484834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ABDAA22-2987-9244-B70B-1E74BE9A34F8}"/>
              </a:ext>
            </a:extLst>
          </p:cNvPr>
          <p:cNvSpPr txBox="1"/>
          <p:nvPr/>
        </p:nvSpPr>
        <p:spPr>
          <a:xfrm>
            <a:off x="890232" y="5589240"/>
            <a:ext cx="411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i="1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 change via the interaction with the Galactic bar and </a:t>
            </a:r>
          </a:p>
          <a:p>
            <a:r>
              <a:rPr kumimoji="1" lang="en-US" altLang="ja-JP" i="1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 </a:t>
            </a:r>
            <a:r>
              <a:rPr lang="en-US" altLang="ja-JP" i="1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arms</a:t>
            </a:r>
            <a:endParaRPr kumimoji="1" lang="ja-JP" altLang="en-US" i="1">
              <a:solidFill>
                <a:srgbClr val="059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ABB273-0246-064C-9189-FDF40A51C3FC}"/>
              </a:ext>
            </a:extLst>
          </p:cNvPr>
          <p:cNvSpPr txBox="1"/>
          <p:nvPr/>
        </p:nvSpPr>
        <p:spPr>
          <a:xfrm>
            <a:off x="1835696" y="40231"/>
            <a:ext cx="515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ja-JP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Galaxy is not a closed system</a:t>
            </a:r>
            <a:endParaRPr kumimoji="1" lang="ja-JP" altLang="en-US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413C65B-F703-6E48-ADD7-4F951EBDD9C1}"/>
              </a:ext>
            </a:extLst>
          </p:cNvPr>
          <p:cNvSpPr txBox="1"/>
          <p:nvPr/>
        </p:nvSpPr>
        <p:spPr>
          <a:xfrm>
            <a:off x="1686606" y="3169671"/>
            <a:ext cx="3081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en-US" altLang="ja-JP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habitable zone is not </a:t>
            </a:r>
          </a:p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kumimoji="1" lang="en-US" altLang="ja-JP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endParaRPr kumimoji="1" lang="ja-JP" altLang="en-US" i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57060"/>
      </p:ext>
    </p:extLst>
  </p:cSld>
  <p:clrMapOvr>
    <a:masterClrMapping/>
  </p:clrMapOvr>
  <p:transition advTm="2365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C7FA071-CBCD-EF41-AA72-6FFBCAA3B098}"/>
              </a:ext>
            </a:extLst>
          </p:cNvPr>
          <p:cNvGrpSpPr/>
          <p:nvPr/>
        </p:nvGrpSpPr>
        <p:grpSpPr>
          <a:xfrm>
            <a:off x="2843808" y="1196752"/>
            <a:ext cx="2952328" cy="1101755"/>
            <a:chOff x="3059832" y="1052736"/>
            <a:chExt cx="2664296" cy="827367"/>
          </a:xfrm>
        </p:grpSpPr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9D2B1DE9-6891-0D4D-B740-90896B9E9CF7}"/>
                </a:ext>
              </a:extLst>
            </p:cNvPr>
            <p:cNvCxnSpPr/>
            <p:nvPr/>
          </p:nvCxnSpPr>
          <p:spPr bwMode="auto">
            <a:xfrm>
              <a:off x="3059832" y="1862098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59609">
                  <a:alpha val="31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BBDD5205-2DC9-A149-9F20-380A188FE6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85136" y="1052736"/>
              <a:ext cx="792088" cy="7354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59609">
                  <a:alpha val="31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CA2771AB-0397-1E41-B9BE-BF992AEAF1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4520" y="1124744"/>
              <a:ext cx="709608" cy="7553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59609">
                  <a:alpha val="31000"/>
                </a:srgb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8AFB4F-413E-A241-80B7-125F41745C04}"/>
              </a:ext>
            </a:extLst>
          </p:cNvPr>
          <p:cNvSpPr txBox="1"/>
          <p:nvPr/>
        </p:nvSpPr>
        <p:spPr>
          <a:xfrm>
            <a:off x="3418180" y="44624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kumimoji="1" lang="ja-JP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1E9026-D860-3341-9E33-A63BAC1A6761}"/>
              </a:ext>
            </a:extLst>
          </p:cNvPr>
          <p:cNvSpPr txBox="1"/>
          <p:nvPr/>
        </p:nvSpPr>
        <p:spPr>
          <a:xfrm>
            <a:off x="827584" y="4293096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addition………..</a:t>
            </a:r>
            <a:endParaRPr kumimoji="1" lang="ja-JP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464CA2-DBB6-6C40-B94F-7E8BECB92C34}"/>
              </a:ext>
            </a:extLst>
          </p:cNvPr>
          <p:cNvSpPr txBox="1"/>
          <p:nvPr/>
        </p:nvSpPr>
        <p:spPr>
          <a:xfrm>
            <a:off x="1043608" y="5013176"/>
            <a:ext cx="737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✓We always keep in mind the effect of </a:t>
            </a:r>
            <a:r>
              <a:rPr kumimoji="1" lang="en-US" altLang="ja-JP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migration </a:t>
            </a:r>
            <a:endParaRPr kumimoji="1" lang="ja-JP" altLang="en-US" b="1">
              <a:solidFill>
                <a:srgbClr val="FF0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21D58D-80C4-1A41-B4E9-52AFA84C03B4}"/>
              </a:ext>
            </a:extLst>
          </p:cNvPr>
          <p:cNvSpPr txBox="1"/>
          <p:nvPr/>
        </p:nvSpPr>
        <p:spPr>
          <a:xfrm>
            <a:off x="1065992" y="6063679"/>
            <a:ext cx="612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✓A new concept “</a:t>
            </a:r>
            <a:r>
              <a:rPr kumimoji="1" lang="en-US" altLang="ja-JP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 Habitable Orbit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!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984A94-8985-BD44-8409-561B5D56FD67}"/>
              </a:ext>
            </a:extLst>
          </p:cNvPr>
          <p:cNvSpPr txBox="1"/>
          <p:nvPr/>
        </p:nvSpPr>
        <p:spPr>
          <a:xfrm>
            <a:off x="1691680" y="5515782"/>
            <a:ext cx="693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 of outer disk stars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born in the inner disk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E411AF-91EC-1349-9EE9-E665B7264244}"/>
              </a:ext>
            </a:extLst>
          </p:cNvPr>
          <p:cNvSpPr txBox="1"/>
          <p:nvPr/>
        </p:nvSpPr>
        <p:spPr>
          <a:xfrm>
            <a:off x="755576" y="1344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❐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99DBC5-D944-4643-B562-8B140408B808}"/>
              </a:ext>
            </a:extLst>
          </p:cNvPr>
          <p:cNvSpPr txBox="1"/>
          <p:nvPr/>
        </p:nvSpPr>
        <p:spPr>
          <a:xfrm>
            <a:off x="755576" y="23488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❐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B4DD3F-D3F5-3C4F-B5D2-9B6C7440FDCD}"/>
              </a:ext>
            </a:extLst>
          </p:cNvPr>
          <p:cNvSpPr txBox="1"/>
          <p:nvPr/>
        </p:nvSpPr>
        <p:spPr>
          <a:xfrm>
            <a:off x="755576" y="32553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❐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28B4A8-CA6F-7D41-B42A-6EE1586382C9}"/>
              </a:ext>
            </a:extLst>
          </p:cNvPr>
          <p:cNvSpPr txBox="1"/>
          <p:nvPr/>
        </p:nvSpPr>
        <p:spPr>
          <a:xfrm>
            <a:off x="1210008" y="2335158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abundance of P compared to other elements (e.g., Fe)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ja-JP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at sub-solar metallicity </a:t>
            </a:r>
            <a:endParaRPr kumimoji="1" lang="ja-JP" altLang="en-US" b="1">
              <a:solidFill>
                <a:srgbClr val="FF0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6180DA-2026-2743-8F67-F7E851B23F3D}"/>
              </a:ext>
            </a:extLst>
          </p:cNvPr>
          <p:cNvSpPr txBox="1"/>
          <p:nvPr/>
        </p:nvSpPr>
        <p:spPr>
          <a:xfrm>
            <a:off x="1210008" y="1301859"/>
            <a:ext cx="7842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evolutionary pathway of P enrichment in the solar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vicinity can be reproduced in the framework of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nova-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P-origin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95988D-64B8-214B-981F-17AC5D032313}"/>
              </a:ext>
            </a:extLst>
          </p:cNvPr>
          <p:cNvSpPr txBox="1"/>
          <p:nvPr/>
        </p:nvSpPr>
        <p:spPr>
          <a:xfrm>
            <a:off x="1199485" y="3246075"/>
            <a:ext cx="8093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outer Galaxy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be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for the Galactic habitable zone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P abundance??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5A32B7-48EC-D944-933B-FDC2CFD7FEE4}"/>
              </a:ext>
            </a:extLst>
          </p:cNvPr>
          <p:cNvSpPr txBox="1"/>
          <p:nvPr/>
        </p:nvSpPr>
        <p:spPr>
          <a:xfrm>
            <a:off x="3133863" y="20088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800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onst.</a:t>
            </a:r>
            <a:endParaRPr kumimoji="1" lang="ja-JP" altLang="en-US" sz="1800">
              <a:solidFill>
                <a:srgbClr val="059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511E09-E9C3-F941-B5D6-9499EFAF68F1}"/>
              </a:ext>
            </a:extLst>
          </p:cNvPr>
          <p:cNvSpPr txBox="1"/>
          <p:nvPr/>
        </p:nvSpPr>
        <p:spPr>
          <a:xfrm rot="18759090">
            <a:off x="4447713" y="10739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kumimoji="1" lang="ja-JP" altLang="en-US" sz="1800">
              <a:solidFill>
                <a:srgbClr val="059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AAC3E95-AA0A-6B4C-90C7-C9D253825BE1}"/>
              </a:ext>
            </a:extLst>
          </p:cNvPr>
          <p:cNvSpPr txBox="1"/>
          <p:nvPr/>
        </p:nvSpPr>
        <p:spPr>
          <a:xfrm rot="2969851">
            <a:off x="4878183" y="10372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rgbClr val="059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endParaRPr kumimoji="1" lang="ja-JP" altLang="en-US" sz="1800">
              <a:solidFill>
                <a:srgbClr val="059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14B8230-86FD-E143-87D3-E84A13F4A4CC}"/>
              </a:ext>
            </a:extLst>
          </p:cNvPr>
          <p:cNvSpPr txBox="1"/>
          <p:nvPr/>
        </p:nvSpPr>
        <p:spPr>
          <a:xfrm>
            <a:off x="5676901" y="2188166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59609"/>
                </a:solidFill>
              </a:rPr>
              <a:t>⦿</a:t>
            </a:r>
            <a:endParaRPr kumimoji="1" lang="ja-JP" altLang="en-US" sz="1600">
              <a:solidFill>
                <a:srgbClr val="059609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D36F440-BD63-1843-902A-4432C1882C6B}"/>
              </a:ext>
            </a:extLst>
          </p:cNvPr>
          <p:cNvSpPr txBox="1"/>
          <p:nvPr/>
        </p:nvSpPr>
        <p:spPr>
          <a:xfrm>
            <a:off x="5180854" y="3723419"/>
            <a:ext cx="34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Note, P is essential for </a:t>
            </a:r>
            <a:r>
              <a:rPr kumimoji="1" lang="en-US" altLang="ja-JP" b="1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kumimoji="1" lang="ja-JP" altLang="en-US" b="1">
              <a:solidFill>
                <a:srgbClr val="2F1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93724"/>
      </p:ext>
    </p:extLst>
  </p:cSld>
  <p:clrMapOvr>
    <a:masterClrMapping/>
  </p:clrMapOvr>
  <p:transition advTm="236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5">
            <a:extLst>
              <a:ext uri="{FF2B5EF4-FFF2-40B4-BE49-F238E27FC236}">
                <a16:creationId xmlns:a16="http://schemas.microsoft.com/office/drawing/2014/main" id="{9461A38F-11BB-3245-8B05-50ABEFFB81CC}"/>
              </a:ext>
            </a:extLst>
          </p:cNvPr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24544" y="2211784"/>
            <a:ext cx="9245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521">
            <a:extLst>
              <a:ext uri="{FF2B5EF4-FFF2-40B4-BE49-F238E27FC236}">
                <a16:creationId xmlns:a16="http://schemas.microsoft.com/office/drawing/2014/main" id="{E57D8544-003B-0A4C-9D01-AEA4969A3123}"/>
              </a:ext>
            </a:extLst>
          </p:cNvPr>
          <p:cNvGrpSpPr>
            <a:grpSpLocks/>
          </p:cNvGrpSpPr>
          <p:nvPr/>
        </p:nvGrpSpPr>
        <p:grpSpPr bwMode="auto">
          <a:xfrm>
            <a:off x="1982664" y="4523184"/>
            <a:ext cx="5334000" cy="838200"/>
            <a:chOff x="2304" y="96"/>
            <a:chExt cx="3360" cy="528"/>
          </a:xfrm>
        </p:grpSpPr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0202CA2A-58C3-D147-8F44-E807C4AA7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96"/>
              <a:ext cx="2448" cy="0"/>
            </a:xfrm>
            <a:prstGeom prst="line">
              <a:avLst/>
            </a:prstGeom>
            <a:noFill/>
            <a:ln w="38100">
              <a:solidFill>
                <a:srgbClr val="FF161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CFBCF455-D32A-0847-AD18-21ADDBEF44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63068">
              <a:off x="4704" y="144"/>
              <a:ext cx="960" cy="480"/>
            </a:xfrm>
            <a:prstGeom prst="line">
              <a:avLst/>
            </a:prstGeom>
            <a:noFill/>
            <a:ln w="38100">
              <a:solidFill>
                <a:srgbClr val="FF161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3" name="Line 24">
            <a:extLst>
              <a:ext uri="{FF2B5EF4-FFF2-40B4-BE49-F238E27FC236}">
                <a16:creationId xmlns:a16="http://schemas.microsoft.com/office/drawing/2014/main" id="{4044BCC1-7F78-F34A-BD8F-584ADE8D9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1664" y="3049984"/>
            <a:ext cx="5486400" cy="0"/>
          </a:xfrm>
          <a:prstGeom prst="line">
            <a:avLst/>
          </a:prstGeom>
          <a:noFill/>
          <a:ln w="38100">
            <a:solidFill>
              <a:srgbClr val="194C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C63B3B-B28B-954E-BB8C-6F1DAB91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264" y="2592784"/>
            <a:ext cx="1125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CCSNe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27">
            <a:extLst>
              <a:ext uri="{FF2B5EF4-FFF2-40B4-BE49-F238E27FC236}">
                <a16:creationId xmlns:a16="http://schemas.microsoft.com/office/drawing/2014/main" id="{359AB8ED-D948-3F41-8867-F415B95A3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6464" y="2821384"/>
            <a:ext cx="1371600" cy="0"/>
          </a:xfrm>
          <a:prstGeom prst="line">
            <a:avLst/>
          </a:prstGeom>
          <a:noFill/>
          <a:ln w="38100">
            <a:solidFill>
              <a:srgbClr val="FF1616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429F575C-D0D6-8B4E-95D8-093E6FB64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276" y="2399304"/>
            <a:ext cx="1031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err="1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</a:t>
            </a:r>
            <a:r>
              <a:rPr lang="en-US" altLang="ja-JP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en-US" altLang="ja-JP" dirty="0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863BCB1-4D36-4649-89E4-9CFB0B48174F}"/>
              </a:ext>
            </a:extLst>
          </p:cNvPr>
          <p:cNvSpPr/>
          <p:nvPr/>
        </p:nvSpPr>
        <p:spPr bwMode="auto">
          <a:xfrm>
            <a:off x="4116264" y="4980384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A88731-D957-AF4B-932D-05DFA62EB695}"/>
              </a:ext>
            </a:extLst>
          </p:cNvPr>
          <p:cNvSpPr txBox="1"/>
          <p:nvPr/>
        </p:nvSpPr>
        <p:spPr>
          <a:xfrm>
            <a:off x="6976840" y="2388899"/>
            <a:ext cx="1919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ype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supernovae)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E4319D0-D34D-8E48-B019-82C4FF2C1954}"/>
              </a:ext>
            </a:extLst>
          </p:cNvPr>
          <p:cNvCxnSpPr/>
          <p:nvPr/>
        </p:nvCxnSpPr>
        <p:spPr bwMode="auto">
          <a:xfrm>
            <a:off x="2290720" y="5596160"/>
            <a:ext cx="426394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A7A7A7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497ED4-A7AF-4443-9194-256F63B431C8}"/>
              </a:ext>
            </a:extLst>
          </p:cNvPr>
          <p:cNvSpPr txBox="1"/>
          <p:nvPr/>
        </p:nvSpPr>
        <p:spPr>
          <a:xfrm>
            <a:off x="4057848" y="5586504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kumimoji="1" lang="ja-JP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CC2F972B-9A63-7A4C-9545-0F004F382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888" y="3214878"/>
            <a:ext cx="1375311" cy="941122"/>
          </a:xfrm>
          <a:prstGeom prst="rect">
            <a:avLst/>
          </a:prstGeom>
          <a:solidFill>
            <a:srgbClr val="F5FF0A"/>
          </a:solidFill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CC2B4E-2D8B-0641-990E-A8B0F9E65CDD}"/>
              </a:ext>
            </a:extLst>
          </p:cNvPr>
          <p:cNvSpPr txBox="1"/>
          <p:nvPr/>
        </p:nvSpPr>
        <p:spPr>
          <a:xfrm>
            <a:off x="6444208" y="4161274"/>
            <a:ext cx="227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elayed </a:t>
            </a:r>
          </a:p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kumimoji="1" lang="ja-JP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54DA83-5976-3649-8DB7-3C3AACC447FA}"/>
              </a:ext>
            </a:extLst>
          </p:cNvPr>
          <p:cNvSpPr txBox="1"/>
          <p:nvPr/>
        </p:nvSpPr>
        <p:spPr>
          <a:xfrm>
            <a:off x="2120534" y="3272855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 enrichment</a:t>
            </a:r>
            <a:endParaRPr kumimoji="1" lang="ja-JP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D56F35-CE43-E540-A4B1-C0C3A7476632}"/>
              </a:ext>
            </a:extLst>
          </p:cNvPr>
          <p:cNvSpPr txBox="1"/>
          <p:nvPr/>
        </p:nvSpPr>
        <p:spPr>
          <a:xfrm>
            <a:off x="3446878" y="4770567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eighborhood stars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41087F-10E9-3F40-865F-E598968FCF6E}"/>
              </a:ext>
            </a:extLst>
          </p:cNvPr>
          <p:cNvSpPr txBox="1"/>
          <p:nvPr/>
        </p:nvSpPr>
        <p:spPr>
          <a:xfrm>
            <a:off x="323529" y="98507"/>
            <a:ext cx="8613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production site of P was considered to be </a:t>
            </a: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core-collapse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supernovae </a:t>
            </a:r>
            <a:r>
              <a:rPr kumimoji="1"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CCSNe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910C35-78C0-3449-B1E5-929750AB0050}"/>
              </a:ext>
            </a:extLst>
          </p:cNvPr>
          <p:cNvSpPr txBox="1"/>
          <p:nvPr/>
        </p:nvSpPr>
        <p:spPr>
          <a:xfrm>
            <a:off x="1436593" y="1271020"/>
            <a:ext cx="7654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so, chemical evolutionary path of P should be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</a:t>
            </a:r>
            <a:r>
              <a:rPr kumimoji="1"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those of </a:t>
            </a:r>
            <a:r>
              <a:rPr kumimoji="1" lang="en-US" altLang="ja-JP" sz="2800" b="1" dirty="0">
                <a:solidFill>
                  <a:srgbClr val="FF0000"/>
                </a:solidFill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-elements</a:t>
            </a:r>
            <a:endParaRPr kumimoji="1" lang="ja-JP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356A8CAA-5696-114E-8D1E-C2DFF5C206A6}"/>
              </a:ext>
            </a:extLst>
          </p:cNvPr>
          <p:cNvSpPr/>
          <p:nvPr/>
        </p:nvSpPr>
        <p:spPr bwMode="auto">
          <a:xfrm>
            <a:off x="683568" y="1340768"/>
            <a:ext cx="720080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8829E86-3949-3E46-84D2-76A0F63A6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533" y="1879681"/>
            <a:ext cx="1210770" cy="10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1479"/>
      </p:ext>
    </p:extLst>
  </p:cSld>
  <p:clrMapOvr>
    <a:masterClrMapping/>
  </p:clrMapOvr>
  <p:transition advTm="2365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6F1621-6817-5D46-8A2F-F4BC3993B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9" y="919877"/>
            <a:ext cx="4343667" cy="328522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9A0602A-FEA7-0444-B6C1-C1EFB34BEFA4}"/>
              </a:ext>
            </a:extLst>
          </p:cNvPr>
          <p:cNvSpPr/>
          <p:nvPr/>
        </p:nvSpPr>
        <p:spPr bwMode="auto">
          <a:xfrm>
            <a:off x="827584" y="48392"/>
            <a:ext cx="7668252" cy="839564"/>
          </a:xfrm>
          <a:prstGeom prst="rect">
            <a:avLst/>
          </a:prstGeom>
          <a:solidFill>
            <a:srgbClr val="F5FF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1CBE2B-FB76-D442-8A09-6439F7C6D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340944"/>
            <a:ext cx="4229100" cy="21844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2F02A2-1287-1948-8E80-CA899E823E72}"/>
              </a:ext>
            </a:extLst>
          </p:cNvPr>
          <p:cNvSpPr txBox="1"/>
          <p:nvPr/>
        </p:nvSpPr>
        <p:spPr>
          <a:xfrm rot="5400000">
            <a:off x="7997995" y="225337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Cescutti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777733-1506-3E46-B7A3-E38F03FE6989}"/>
              </a:ext>
            </a:extLst>
          </p:cNvPr>
          <p:cNvSpPr txBox="1"/>
          <p:nvPr/>
        </p:nvSpPr>
        <p:spPr>
          <a:xfrm>
            <a:off x="7397652" y="6495865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Prantzos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+ 2018)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5F941A-7EEC-7A45-97F7-43C26C877284}"/>
              </a:ext>
            </a:extLst>
          </p:cNvPr>
          <p:cNvSpPr txBox="1"/>
          <p:nvPr/>
        </p:nvSpPr>
        <p:spPr>
          <a:xfrm>
            <a:off x="899592" y="-27384"/>
            <a:ext cx="7915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 with P production by </a:t>
            </a:r>
            <a:r>
              <a:rPr kumimoji="1" lang="en-US" altLang="ja-JP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CCSNe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 to               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reproduce the observations</a:t>
            </a:r>
            <a:endParaRPr kumimoji="1" lang="ja-JP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98F7439-65C5-EC4E-B781-90126B612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92" y="4365104"/>
            <a:ext cx="3108454" cy="21296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C315FB-8173-384C-96E0-6A1B69694114}"/>
              </a:ext>
            </a:extLst>
          </p:cNvPr>
          <p:cNvSpPr txBox="1"/>
          <p:nvPr/>
        </p:nvSpPr>
        <p:spPr>
          <a:xfrm>
            <a:off x="2662105" y="6516052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(Kobayashi+ 2006)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平行四辺形 12">
            <a:extLst>
              <a:ext uri="{FF2B5EF4-FFF2-40B4-BE49-F238E27FC236}">
                <a16:creationId xmlns:a16="http://schemas.microsoft.com/office/drawing/2014/main" id="{F6C77E1C-572C-0646-87EC-ACB95D659F58}"/>
              </a:ext>
            </a:extLst>
          </p:cNvPr>
          <p:cNvSpPr/>
          <p:nvPr/>
        </p:nvSpPr>
        <p:spPr bwMode="auto">
          <a:xfrm rot="1555712">
            <a:off x="2889652" y="5117499"/>
            <a:ext cx="864096" cy="288032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C7727A1-1298-C946-862A-8EB7F6D84DB0}"/>
              </a:ext>
            </a:extLst>
          </p:cNvPr>
          <p:cNvCxnSpPr/>
          <p:nvPr/>
        </p:nvCxnSpPr>
        <p:spPr bwMode="auto">
          <a:xfrm flipH="1">
            <a:off x="3413190" y="4943082"/>
            <a:ext cx="648072" cy="3184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F5A6F24-AF58-5D46-9B02-FDBC17FFE71B}"/>
              </a:ext>
            </a:extLst>
          </p:cNvPr>
          <p:cNvSpPr txBox="1"/>
          <p:nvPr/>
        </p:nvSpPr>
        <p:spPr>
          <a:xfrm>
            <a:off x="4024658" y="465333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1C75FD-67A9-8F47-BB37-24B75B7EF054}"/>
              </a:ext>
            </a:extLst>
          </p:cNvPr>
          <p:cNvSpPr txBox="1"/>
          <p:nvPr/>
        </p:nvSpPr>
        <p:spPr>
          <a:xfrm rot="16200000">
            <a:off x="215198" y="519594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[P/Fe]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095FBF-0A7D-2E42-BD0A-3518AC1EF874}"/>
              </a:ext>
            </a:extLst>
          </p:cNvPr>
          <p:cNvSpPr txBox="1"/>
          <p:nvPr/>
        </p:nvSpPr>
        <p:spPr>
          <a:xfrm>
            <a:off x="1929212" y="64655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[Fe/H]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D9F760-9FAE-AE41-B73F-BD920DE5BC45}"/>
              </a:ext>
            </a:extLst>
          </p:cNvPr>
          <p:cNvSpPr txBox="1"/>
          <p:nvPr/>
        </p:nvSpPr>
        <p:spPr>
          <a:xfrm>
            <a:off x="6444208" y="6474822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[Fe/H]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332F24-BB98-8845-9A8C-44929308009A}"/>
              </a:ext>
            </a:extLst>
          </p:cNvPr>
          <p:cNvSpPr txBox="1"/>
          <p:nvPr/>
        </p:nvSpPr>
        <p:spPr>
          <a:xfrm>
            <a:off x="638618" y="5297090"/>
            <a:ext cx="26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41FF8B1-1AF7-A04B-9C3D-C3E370B011F6}"/>
              </a:ext>
            </a:extLst>
          </p:cNvPr>
          <p:cNvCxnSpPr>
            <a:cxnSpLocks/>
          </p:cNvCxnSpPr>
          <p:nvPr/>
        </p:nvCxnSpPr>
        <p:spPr bwMode="auto">
          <a:xfrm>
            <a:off x="963510" y="5487175"/>
            <a:ext cx="28097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E068218A-1ABD-B84A-8C97-86B804F27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908720"/>
            <a:ext cx="4313159" cy="333996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2171A1A-137A-814E-81FF-6C377A39AF6E}"/>
              </a:ext>
            </a:extLst>
          </p:cNvPr>
          <p:cNvSpPr txBox="1"/>
          <p:nvPr/>
        </p:nvSpPr>
        <p:spPr>
          <a:xfrm>
            <a:off x="5563293" y="1409155"/>
            <a:ext cx="176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 yield x 3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E10CBAA-58DB-1C4B-93F0-E6F4C26BA522}"/>
              </a:ext>
            </a:extLst>
          </p:cNvPr>
          <p:cNvSpPr txBox="1"/>
          <p:nvPr/>
        </p:nvSpPr>
        <p:spPr>
          <a:xfrm>
            <a:off x="5220072" y="1084674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(!no physical reason!)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C2058C8-32AD-C544-BA40-5F608A1C442E}"/>
              </a:ext>
            </a:extLst>
          </p:cNvPr>
          <p:cNvSpPr/>
          <p:nvPr/>
        </p:nvSpPr>
        <p:spPr bwMode="auto">
          <a:xfrm>
            <a:off x="251520" y="2132856"/>
            <a:ext cx="144016" cy="50405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67ED27-5946-3B45-AB27-5A1F045D054D}"/>
              </a:ext>
            </a:extLst>
          </p:cNvPr>
          <p:cNvSpPr txBox="1"/>
          <p:nvPr/>
        </p:nvSpPr>
        <p:spPr>
          <a:xfrm rot="16200000">
            <a:off x="-123356" y="221560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[P/Fe]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D81355-18EB-8C44-9122-E8FC90C69958}"/>
              </a:ext>
            </a:extLst>
          </p:cNvPr>
          <p:cNvSpPr txBox="1"/>
          <p:nvPr/>
        </p:nvSpPr>
        <p:spPr>
          <a:xfrm>
            <a:off x="-9137" y="3954537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other works</a:t>
            </a:r>
            <a:endParaRPr kumimoji="1" lang="ja-JP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8599697-2B0F-A440-8502-F86826F347FA}"/>
              </a:ext>
            </a:extLst>
          </p:cNvPr>
          <p:cNvSpPr/>
          <p:nvPr/>
        </p:nvSpPr>
        <p:spPr bwMode="auto">
          <a:xfrm>
            <a:off x="1075551" y="4582177"/>
            <a:ext cx="457309" cy="5956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A99EFCF-DE4E-9940-B404-C959670C3A44}"/>
              </a:ext>
            </a:extLst>
          </p:cNvPr>
          <p:cNvSpPr/>
          <p:nvPr/>
        </p:nvSpPr>
        <p:spPr bwMode="auto">
          <a:xfrm>
            <a:off x="7660052" y="4590383"/>
            <a:ext cx="512348" cy="4227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7626426-FB25-A746-84FA-38CACB12E5C5}"/>
              </a:ext>
            </a:extLst>
          </p:cNvPr>
          <p:cNvSpPr txBox="1"/>
          <p:nvPr/>
        </p:nvSpPr>
        <p:spPr>
          <a:xfrm>
            <a:off x="3203848" y="1646995"/>
            <a:ext cx="125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Caffau+2011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7ECFEE2-384B-3843-963A-14D09B59BA64}"/>
              </a:ext>
            </a:extLst>
          </p:cNvPr>
          <p:cNvCxnSpPr/>
          <p:nvPr/>
        </p:nvCxnSpPr>
        <p:spPr bwMode="auto">
          <a:xfrm flipH="1" flipV="1">
            <a:off x="2051720" y="2564904"/>
            <a:ext cx="504056" cy="7453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496B58F-73C0-CE4A-9B10-47188FC0ADB4}"/>
              </a:ext>
            </a:extLst>
          </p:cNvPr>
          <p:cNvCxnSpPr/>
          <p:nvPr/>
        </p:nvCxnSpPr>
        <p:spPr bwMode="auto">
          <a:xfrm flipH="1" flipV="1">
            <a:off x="1835696" y="2924944"/>
            <a:ext cx="720080" cy="385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E10FB32-E83C-A945-815A-1BF62396B9B5}"/>
              </a:ext>
            </a:extLst>
          </p:cNvPr>
          <p:cNvSpPr txBox="1"/>
          <p:nvPr/>
        </p:nvSpPr>
        <p:spPr>
          <a:xfrm>
            <a:off x="1691680" y="3284984"/>
            <a:ext cx="21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ifferent CCSN yield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21300"/>
      </p:ext>
    </p:extLst>
  </p:cSld>
  <p:clrMapOvr>
    <a:masterClrMapping/>
  </p:clrMapOvr>
  <p:transition advTm="2365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CE603A-25EA-7F4B-B973-566A2643647B}"/>
              </a:ext>
            </a:extLst>
          </p:cNvPr>
          <p:cNvSpPr/>
          <p:nvPr/>
        </p:nvSpPr>
        <p:spPr bwMode="auto">
          <a:xfrm>
            <a:off x="467544" y="3645024"/>
            <a:ext cx="2448272" cy="48498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CEB31A-DA7F-354F-A2AB-34F3C97EDEBB}"/>
              </a:ext>
            </a:extLst>
          </p:cNvPr>
          <p:cNvSpPr/>
          <p:nvPr/>
        </p:nvSpPr>
        <p:spPr bwMode="auto">
          <a:xfrm>
            <a:off x="683568" y="692696"/>
            <a:ext cx="1800112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F28840C-C58B-8843-92C1-94E4946B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25" y="116632"/>
            <a:ext cx="5757664" cy="324036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E730059-AFCB-E645-9F09-B4E367D01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439" y="3312761"/>
            <a:ext cx="5283696" cy="354523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7554D05-47E5-C34D-8EBA-1B6F14905048}"/>
              </a:ext>
            </a:extLst>
          </p:cNvPr>
          <p:cNvSpPr txBox="1"/>
          <p:nvPr/>
        </p:nvSpPr>
        <p:spPr>
          <a:xfrm rot="5400000">
            <a:off x="7401587" y="4766585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(Nandakumar+ 2022)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13D653-4C3F-2F4F-B45B-17FF963A9942}"/>
              </a:ext>
            </a:extLst>
          </p:cNvPr>
          <p:cNvSpPr txBox="1"/>
          <p:nvPr/>
        </p:nvSpPr>
        <p:spPr>
          <a:xfrm>
            <a:off x="107504" y="1236433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Hubble observation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reveals low P/Fe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low-metallicity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 stars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0B80D19-35DC-7B47-B2B8-9327CA59A3F0}"/>
              </a:ext>
            </a:extLst>
          </p:cNvPr>
          <p:cNvSpPr txBox="1"/>
          <p:nvPr/>
        </p:nvSpPr>
        <p:spPr>
          <a:xfrm>
            <a:off x="1043608" y="69269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~2014~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C8DEAC1-147D-FA4B-809F-1F12E066EBEE}"/>
              </a:ext>
            </a:extLst>
          </p:cNvPr>
          <p:cNvSpPr txBox="1"/>
          <p:nvPr/>
        </p:nvSpPr>
        <p:spPr>
          <a:xfrm>
            <a:off x="611560" y="3630215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until recently~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DAF58C-8C30-4847-A18B-51F9A8044758}"/>
              </a:ext>
            </a:extLst>
          </p:cNvPr>
          <p:cNvSpPr txBox="1"/>
          <p:nvPr/>
        </p:nvSpPr>
        <p:spPr>
          <a:xfrm>
            <a:off x="35496" y="4361036"/>
            <a:ext cx="35573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Nevertheless,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eneral attention has 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given to the observed 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disk stars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the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data 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A515C44-F8D5-784F-9CB9-0A7065A22570}"/>
                  </a:ext>
                </a:extLst>
              </p:cNvPr>
              <p:cNvSpPr txBox="1"/>
              <p:nvPr/>
            </p:nvSpPr>
            <p:spPr>
              <a:xfrm>
                <a:off x="3707904" y="652626"/>
                <a:ext cx="1710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ield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model</a:t>
                </a:r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A515C44-F8D5-784F-9CB9-0A7065A2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652626"/>
                <a:ext cx="1710725" cy="400110"/>
              </a:xfrm>
              <a:prstGeom prst="rect">
                <a:avLst/>
              </a:prstGeom>
              <a:blipFill>
                <a:blip r:embed="rId5"/>
                <a:stretch>
                  <a:fillRect l="-2941" t="-6061" r="-2206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矢印 3">
            <a:extLst>
              <a:ext uri="{FF2B5EF4-FFF2-40B4-BE49-F238E27FC236}">
                <a16:creationId xmlns:a16="http://schemas.microsoft.com/office/drawing/2014/main" id="{7E7530A4-E4B8-0C4D-B269-344A507362EB}"/>
              </a:ext>
            </a:extLst>
          </p:cNvPr>
          <p:cNvSpPr/>
          <p:nvPr/>
        </p:nvSpPr>
        <p:spPr bwMode="auto">
          <a:xfrm>
            <a:off x="2699792" y="2060848"/>
            <a:ext cx="858755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601896"/>
      </p:ext>
    </p:extLst>
  </p:cSld>
  <p:clrMapOvr>
    <a:masterClrMapping/>
  </p:clrMapOvr>
  <p:transition advTm="2365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81F91D9C-1E12-E844-ADB7-3E7B17765346}"/>
              </a:ext>
            </a:extLst>
          </p:cNvPr>
          <p:cNvSpPr/>
          <p:nvPr/>
        </p:nvSpPr>
        <p:spPr bwMode="auto">
          <a:xfrm>
            <a:off x="2052107" y="1921321"/>
            <a:ext cx="2088232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F0A82A1E-DE5A-C548-8D32-8B747BA91E69}"/>
              </a:ext>
            </a:extLst>
          </p:cNvPr>
          <p:cNvSpPr/>
          <p:nvPr/>
        </p:nvSpPr>
        <p:spPr bwMode="auto">
          <a:xfrm rot="2357009">
            <a:off x="4257193" y="1345040"/>
            <a:ext cx="2088232" cy="4320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770E77-D69A-9A4B-B46F-6713C8F29132}"/>
              </a:ext>
            </a:extLst>
          </p:cNvPr>
          <p:cNvSpPr txBox="1"/>
          <p:nvPr/>
        </p:nvSpPr>
        <p:spPr>
          <a:xfrm>
            <a:off x="2634394" y="1953259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ハロー星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F4EF51-154A-5B45-ACD3-7B4F0AC20FF2}"/>
              </a:ext>
            </a:extLst>
          </p:cNvPr>
          <p:cNvSpPr txBox="1"/>
          <p:nvPr/>
        </p:nvSpPr>
        <p:spPr>
          <a:xfrm rot="2481654">
            <a:off x="4617314" y="133845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　</a:t>
            </a:r>
            <a:r>
              <a:rPr kumimoji="1" lang="ja-JP" altLang="en-US" sz="2000"/>
              <a:t>ディスク星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854CD9-EA77-CF4F-8253-0E1467DEBD70}"/>
              </a:ext>
            </a:extLst>
          </p:cNvPr>
          <p:cNvSpPr txBox="1"/>
          <p:nvPr/>
        </p:nvSpPr>
        <p:spPr>
          <a:xfrm rot="16200000">
            <a:off x="1043995" y="138354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P/Fe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C6CADE8-CA44-1046-888A-913D7A0D70B3}"/>
              </a:ext>
            </a:extLst>
          </p:cNvPr>
          <p:cNvCxnSpPr>
            <a:cxnSpLocks/>
          </p:cNvCxnSpPr>
          <p:nvPr/>
        </p:nvCxnSpPr>
        <p:spPr bwMode="auto">
          <a:xfrm flipV="1">
            <a:off x="1764074" y="732767"/>
            <a:ext cx="1" cy="19229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7040D5-25EE-D741-82A0-30492C22A64F}"/>
              </a:ext>
            </a:extLst>
          </p:cNvPr>
          <p:cNvSpPr txBox="1"/>
          <p:nvPr/>
        </p:nvSpPr>
        <p:spPr>
          <a:xfrm>
            <a:off x="1488720" y="256490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AF513F-10BC-4B49-9F06-81E4AF5DF3F7}"/>
              </a:ext>
            </a:extLst>
          </p:cNvPr>
          <p:cNvSpPr txBox="1"/>
          <p:nvPr/>
        </p:nvSpPr>
        <p:spPr>
          <a:xfrm>
            <a:off x="1444115" y="332656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519560E-7894-9E4A-BF7B-05AF52C3BC8F}"/>
              </a:ext>
            </a:extLst>
          </p:cNvPr>
          <p:cNvSpPr/>
          <p:nvPr/>
        </p:nvSpPr>
        <p:spPr bwMode="auto">
          <a:xfrm rot="2556699">
            <a:off x="3984016" y="759482"/>
            <a:ext cx="436781" cy="141709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9B306FF-D028-164A-8A7E-E25CFB4C44BE}"/>
              </a:ext>
            </a:extLst>
          </p:cNvPr>
          <p:cNvCxnSpPr/>
          <p:nvPr/>
        </p:nvCxnSpPr>
        <p:spPr bwMode="auto">
          <a:xfrm flipV="1">
            <a:off x="2084034" y="2857425"/>
            <a:ext cx="3784497" cy="720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B5E121-3AF8-2B40-9B3F-4326BB62BF7A}"/>
              </a:ext>
            </a:extLst>
          </p:cNvPr>
          <p:cNvSpPr txBox="1"/>
          <p:nvPr/>
        </p:nvSpPr>
        <p:spPr>
          <a:xfrm>
            <a:off x="3475171" y="29358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Fe/H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2E2DB4E-BD03-1B44-9345-4B2EBDD0E956}"/>
              </a:ext>
            </a:extLst>
          </p:cNvPr>
          <p:cNvCxnSpPr/>
          <p:nvPr/>
        </p:nvCxnSpPr>
        <p:spPr bwMode="auto">
          <a:xfrm>
            <a:off x="2412147" y="2153314"/>
            <a:ext cx="0" cy="15682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A235F2A-A00E-1149-83DB-E523F8963826}"/>
              </a:ext>
            </a:extLst>
          </p:cNvPr>
          <p:cNvCxnSpPr/>
          <p:nvPr/>
        </p:nvCxnSpPr>
        <p:spPr bwMode="auto">
          <a:xfrm>
            <a:off x="2412147" y="3721521"/>
            <a:ext cx="6840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C1E567-A75F-E74B-9C52-B9C0A2404047}"/>
              </a:ext>
            </a:extLst>
          </p:cNvPr>
          <p:cNvSpPr txBox="1"/>
          <p:nvPr/>
        </p:nvSpPr>
        <p:spPr>
          <a:xfrm>
            <a:off x="3068830" y="3475980"/>
            <a:ext cx="5434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P/Fe: reflection of nucleosynthesis in</a:t>
            </a:r>
          </a:p>
          <a:p>
            <a:r>
              <a:rPr lang="en-US" altLang="ja-JP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altLang="ja-JP" b="1" dirty="0" err="1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CCSNe</a:t>
            </a:r>
            <a:r>
              <a:rPr kumimoji="1" lang="en-US" altLang="ja-JP" b="1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b="1">
              <a:solidFill>
                <a:srgbClr val="010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1299962-4B6D-0147-A968-19DB486D40D4}"/>
              </a:ext>
            </a:extLst>
          </p:cNvPr>
          <p:cNvCxnSpPr/>
          <p:nvPr/>
        </p:nvCxnSpPr>
        <p:spPr bwMode="auto">
          <a:xfrm>
            <a:off x="4211960" y="1468027"/>
            <a:ext cx="72984" cy="32571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EB3694F-52D8-7145-9CCF-B15BC3F595EE}"/>
              </a:ext>
            </a:extLst>
          </p:cNvPr>
          <p:cNvSpPr txBox="1"/>
          <p:nvPr/>
        </p:nvSpPr>
        <p:spPr>
          <a:xfrm>
            <a:off x="395536" y="4611086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800" b="1" i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elayed enrichment, compared to </a:t>
            </a:r>
            <a:r>
              <a:rPr kumimoji="1" lang="en-US" altLang="ja-JP" sz="2800" b="1" i="1" dirty="0" err="1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CCSNe</a:t>
            </a:r>
            <a:r>
              <a:rPr kumimoji="1" lang="en-US" altLang="ja-JP" sz="2800" b="1" i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must operate </a:t>
            </a:r>
            <a:endParaRPr kumimoji="1" lang="ja-JP" altLang="en-US" sz="2800" b="1" i="1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669C3E-9E2F-5A46-B29A-C622823A39C0}"/>
              </a:ext>
            </a:extLst>
          </p:cNvPr>
          <p:cNvSpPr txBox="1"/>
          <p:nvPr/>
        </p:nvSpPr>
        <p:spPr>
          <a:xfrm>
            <a:off x="3180105" y="5206348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AGB stars??</a:t>
            </a:r>
            <a:endParaRPr kumimoji="1" lang="ja-JP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17659BB-8665-2045-88F5-BE16447C1D99}"/>
              </a:ext>
            </a:extLst>
          </p:cNvPr>
          <p:cNvSpPr txBox="1"/>
          <p:nvPr/>
        </p:nvSpPr>
        <p:spPr>
          <a:xfrm>
            <a:off x="2053257" y="5720201"/>
            <a:ext cx="656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P yield of AGB is not high…  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Masseron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+ 2020)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AB64A126-87B0-6348-8E55-BDC02821E2E8}"/>
              </a:ext>
            </a:extLst>
          </p:cNvPr>
          <p:cNvSpPr/>
          <p:nvPr/>
        </p:nvSpPr>
        <p:spPr bwMode="auto">
          <a:xfrm>
            <a:off x="2874103" y="6388434"/>
            <a:ext cx="575677" cy="4046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523AE8-A43B-934D-88E1-4A87C4BDE1C4}"/>
              </a:ext>
            </a:extLst>
          </p:cNvPr>
          <p:cNvSpPr txBox="1"/>
          <p:nvPr/>
        </p:nvSpPr>
        <p:spPr>
          <a:xfrm>
            <a:off x="3716004" y="6310820"/>
            <a:ext cx="136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NOVA??</a:t>
            </a:r>
            <a:endParaRPr kumimoji="1" lang="ja-JP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E58910E-FB99-8342-8FAD-CC89D71F3D6E}"/>
              </a:ext>
            </a:extLst>
          </p:cNvPr>
          <p:cNvCxnSpPr/>
          <p:nvPr/>
        </p:nvCxnSpPr>
        <p:spPr bwMode="auto">
          <a:xfrm flipH="1">
            <a:off x="5364088" y="1069493"/>
            <a:ext cx="432435" cy="415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CD6E40A-BD10-3F47-8866-91440C3AA92F}"/>
              </a:ext>
            </a:extLst>
          </p:cNvPr>
          <p:cNvSpPr txBox="1"/>
          <p:nvPr/>
        </p:nvSpPr>
        <p:spPr>
          <a:xfrm>
            <a:off x="5635797" y="572586"/>
            <a:ext cx="3474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trend is almost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by the observations so far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1822041-FD7F-C648-902E-516EBA973ED0}"/>
              </a:ext>
            </a:extLst>
          </p:cNvPr>
          <p:cNvCxnSpPr/>
          <p:nvPr/>
        </p:nvCxnSpPr>
        <p:spPr bwMode="auto">
          <a:xfrm flipV="1">
            <a:off x="3475171" y="732766"/>
            <a:ext cx="952813" cy="9614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9339809-EA3E-E648-815D-442B1D2505FC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358812"/>
            <a:ext cx="1215266" cy="9900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E06B471-6308-D740-A092-DB8B1762E69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12710" y="1820103"/>
            <a:ext cx="1576503" cy="171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A691DB-95D6-B642-AAEC-4930B3E5E9F6}"/>
              </a:ext>
            </a:extLst>
          </p:cNvPr>
          <p:cNvSpPr txBox="1"/>
          <p:nvPr/>
        </p:nvSpPr>
        <p:spPr>
          <a:xfrm>
            <a:off x="2017768" y="2334545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lateau-like feature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29D840-BEE8-8E40-A168-DE6C0271C322}"/>
              </a:ext>
            </a:extLst>
          </p:cNvPr>
          <p:cNvSpPr txBox="1"/>
          <p:nvPr/>
        </p:nvSpPr>
        <p:spPr>
          <a:xfrm>
            <a:off x="2195924" y="148064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onst.</a:t>
            </a:r>
            <a:endParaRPr kumimoji="1" lang="ja-JP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FB46D5-0D02-BC43-91DD-44D0D9E9BA1F}"/>
              </a:ext>
            </a:extLst>
          </p:cNvPr>
          <p:cNvSpPr txBox="1"/>
          <p:nvPr/>
        </p:nvSpPr>
        <p:spPr>
          <a:xfrm>
            <a:off x="3580438" y="8374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kumimoji="1" lang="ja-JP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5DA045-3C8D-0845-99F1-7CBFAE500376}"/>
              </a:ext>
            </a:extLst>
          </p:cNvPr>
          <p:cNvSpPr txBox="1"/>
          <p:nvPr/>
        </p:nvSpPr>
        <p:spPr>
          <a:xfrm>
            <a:off x="4529733" y="17794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endParaRPr kumimoji="1" lang="ja-JP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12726"/>
      </p:ext>
    </p:extLst>
  </p:cSld>
  <p:clrMapOvr>
    <a:masterClrMapping/>
  </p:clrMapOvr>
  <p:transition advTm="2365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AA38CAF-E8C0-6843-8BA0-90920F278543}"/>
              </a:ext>
            </a:extLst>
          </p:cNvPr>
          <p:cNvSpPr/>
          <p:nvPr/>
        </p:nvSpPr>
        <p:spPr bwMode="auto">
          <a:xfrm>
            <a:off x="4355976" y="5601401"/>
            <a:ext cx="4591901" cy="3902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70CFED7-E969-314E-AD69-4B002E0E56FC}"/>
              </a:ext>
            </a:extLst>
          </p:cNvPr>
          <p:cNvSpPr/>
          <p:nvPr/>
        </p:nvSpPr>
        <p:spPr bwMode="auto">
          <a:xfrm>
            <a:off x="4346485" y="5993076"/>
            <a:ext cx="4601392" cy="819737"/>
          </a:xfrm>
          <a:prstGeom prst="rect">
            <a:avLst/>
          </a:prstGeom>
          <a:solidFill>
            <a:srgbClr val="F5FF0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C802C3-CAD6-9D46-B81C-94845D5EEC39}"/>
              </a:ext>
            </a:extLst>
          </p:cNvPr>
          <p:cNvSpPr txBox="1"/>
          <p:nvPr/>
        </p:nvSpPr>
        <p:spPr>
          <a:xfrm>
            <a:off x="3707904" y="8062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</a:t>
            </a:r>
            <a:endParaRPr kumimoji="1" lang="ja-JP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76FA45-F308-8A44-ACF5-00A7F7ED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10" y="620688"/>
            <a:ext cx="6300192" cy="32400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B0B701-7523-9A41-BB75-23B70566A3DE}"/>
              </a:ext>
            </a:extLst>
          </p:cNvPr>
          <p:cNvSpPr txBox="1"/>
          <p:nvPr/>
        </p:nvSpPr>
        <p:spPr>
          <a:xfrm rot="5400000">
            <a:off x="7355677" y="2254965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@MPI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0F350C-46BC-5C46-AD71-5C7251E5C26C}"/>
              </a:ext>
            </a:extLst>
          </p:cNvPr>
          <p:cNvSpPr txBox="1"/>
          <p:nvPr/>
        </p:nvSpPr>
        <p:spPr>
          <a:xfrm>
            <a:off x="395536" y="3949262"/>
            <a:ext cx="855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ja-JP" dirty="0"/>
              <a:t> 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thermonuclear explosions in the H-rich envelopes transferred from </a:t>
            </a:r>
          </a:p>
          <a:p>
            <a:pPr algn="ctr"/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low-mass stellar companion onto a close white dwarf star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4F15F944-BE19-0B41-99EB-41A46F900A22}"/>
              </a:ext>
            </a:extLst>
          </p:cNvPr>
          <p:cNvCxnSpPr/>
          <p:nvPr/>
        </p:nvCxnSpPr>
        <p:spPr bwMode="auto">
          <a:xfrm flipH="1">
            <a:off x="7236296" y="1124744"/>
            <a:ext cx="93610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DF2FC6-DE6F-9F4B-8C80-59383770B2CF}"/>
              </a:ext>
            </a:extLst>
          </p:cNvPr>
          <p:cNvSpPr txBox="1"/>
          <p:nvPr/>
        </p:nvSpPr>
        <p:spPr>
          <a:xfrm>
            <a:off x="7668344" y="75265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hite dwarf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647174-0E35-F248-A9DF-3C7CBDB225F4}"/>
              </a:ext>
            </a:extLst>
          </p:cNvPr>
          <p:cNvSpPr txBox="1"/>
          <p:nvPr/>
        </p:nvSpPr>
        <p:spPr>
          <a:xfrm>
            <a:off x="1691680" y="4917248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ucleosynthetic products up to 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E3239-F5AF-9F46-84B1-71E12A7BA266}"/>
              </a:ext>
            </a:extLst>
          </p:cNvPr>
          <p:cNvSpPr txBox="1"/>
          <p:nvPr/>
        </p:nvSpPr>
        <p:spPr>
          <a:xfrm>
            <a:off x="1691680" y="5531521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types of nova: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D15DD4-7687-9540-BF0C-D9AA441B090F}"/>
              </a:ext>
            </a:extLst>
          </p:cNvPr>
          <p:cNvSpPr txBox="1"/>
          <p:nvPr/>
        </p:nvSpPr>
        <p:spPr>
          <a:xfrm>
            <a:off x="4292580" y="5540703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dirty="0">
                <a:solidFill>
                  <a:srgbClr val="010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nova</a:t>
            </a:r>
            <a:endParaRPr kumimoji="1" lang="ja-JP" altLang="en-US">
              <a:solidFill>
                <a:srgbClr val="010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B22B96-BDF7-B34D-BE4E-E62FAF2FB2BB}"/>
              </a:ext>
            </a:extLst>
          </p:cNvPr>
          <p:cNvSpPr txBox="1"/>
          <p:nvPr/>
        </p:nvSpPr>
        <p:spPr>
          <a:xfrm>
            <a:off x="4499992" y="5949280"/>
            <a:ext cx="460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en-US" altLang="ja-JP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nova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massive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O-Ne-rich WDs</a:t>
            </a:r>
            <a:r>
              <a:rPr kumimoji="1" lang="en-US" altLang="ja-JP" b="1" dirty="0">
                <a:solidFill>
                  <a:srgbClr val="FF0D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b="1">
              <a:solidFill>
                <a:srgbClr val="FF0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F0875B-0197-BA4D-BD35-E282879B13D0}"/>
              </a:ext>
            </a:extLst>
          </p:cNvPr>
          <p:cNvSpPr txBox="1"/>
          <p:nvPr/>
        </p:nvSpPr>
        <p:spPr>
          <a:xfrm>
            <a:off x="4231799" y="594167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左矢印 14">
            <a:extLst>
              <a:ext uri="{FF2B5EF4-FFF2-40B4-BE49-F238E27FC236}">
                <a16:creationId xmlns:a16="http://schemas.microsoft.com/office/drawing/2014/main" id="{F11C638C-5BF4-284C-989A-7AB99FF1C9C2}"/>
              </a:ext>
            </a:extLst>
          </p:cNvPr>
          <p:cNvSpPr/>
          <p:nvPr/>
        </p:nvSpPr>
        <p:spPr bwMode="auto">
          <a:xfrm>
            <a:off x="3886716" y="6403335"/>
            <a:ext cx="469260" cy="338033"/>
          </a:xfrm>
          <a:prstGeom prst="leftArrow">
            <a:avLst/>
          </a:prstGeom>
          <a:solidFill>
            <a:srgbClr val="5BBB3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86440C-3989-6548-AB71-C3DE1461F871}"/>
              </a:ext>
            </a:extLst>
          </p:cNvPr>
          <p:cNvSpPr txBox="1"/>
          <p:nvPr/>
        </p:nvSpPr>
        <p:spPr>
          <a:xfrm>
            <a:off x="420984" y="6296521"/>
            <a:ext cx="364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mportant for P enrichment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59"/>
      </p:ext>
    </p:extLst>
  </p:cSld>
  <p:clrMapOvr>
    <a:masterClrMapping/>
  </p:clrMapOvr>
  <p:transition advTm="2365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雲 15">
            <a:extLst>
              <a:ext uri="{FF2B5EF4-FFF2-40B4-BE49-F238E27FC236}">
                <a16:creationId xmlns:a16="http://schemas.microsoft.com/office/drawing/2014/main" id="{FA7FCC73-A74F-3640-A2BC-EF08956BCE07}"/>
              </a:ext>
            </a:extLst>
          </p:cNvPr>
          <p:cNvSpPr/>
          <p:nvPr/>
        </p:nvSpPr>
        <p:spPr bwMode="auto">
          <a:xfrm>
            <a:off x="683568" y="-9392"/>
            <a:ext cx="7272808" cy="1278152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DD15FE-B933-B544-95DB-2955F2481231}"/>
              </a:ext>
            </a:extLst>
          </p:cNvPr>
          <p:cNvSpPr txBox="1"/>
          <p:nvPr/>
        </p:nvSpPr>
        <p:spPr>
          <a:xfrm>
            <a:off x="1469266" y="279489"/>
            <a:ext cx="607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Enrichment by Nova</a:t>
            </a:r>
            <a:endParaRPr kumimoji="1" lang="ja-JP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1A66D5-413E-A74C-8972-0A88B3F14A1A}"/>
              </a:ext>
            </a:extLst>
          </p:cNvPr>
          <p:cNvSpPr txBox="1"/>
          <p:nvPr/>
        </p:nvSpPr>
        <p:spPr>
          <a:xfrm>
            <a:off x="1187624" y="1311151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altLang="ja-JP" b="1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b="1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ejecta mass is very small</a:t>
            </a:r>
            <a:endParaRPr kumimoji="1" lang="ja-JP" altLang="en-US" b="1">
              <a:solidFill>
                <a:srgbClr val="2F1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A1E660-C47B-6141-A856-71E9C7168561}"/>
              </a:ext>
            </a:extLst>
          </p:cNvPr>
          <p:cNvSpPr txBox="1"/>
          <p:nvPr/>
        </p:nvSpPr>
        <p:spPr>
          <a:xfrm>
            <a:off x="1913187" y="1772817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kumimoji="1" lang="en-US" altLang="ja-JP" b="1" baseline="30000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kumimoji="1" lang="en-US" altLang="ja-JP" b="1" baseline="30000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b="1" i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b="1" baseline="-25000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endParaRPr kumimoji="1" lang="ja-JP" altLang="en-US" b="1" baseline="-25000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A78DC1-D90F-B44F-8989-EF8E38BF4687}"/>
              </a:ext>
            </a:extLst>
          </p:cNvPr>
          <p:cNvSpPr txBox="1"/>
          <p:nvPr/>
        </p:nvSpPr>
        <p:spPr>
          <a:xfrm>
            <a:off x="2411760" y="2276872"/>
            <a:ext cx="65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,compared to a thermonuclear supernova ~ </a:t>
            </a:r>
            <a:r>
              <a:rPr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altLang="ja-JP" b="1" i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ja-JP" b="1" baseline="-25000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⊙</a:t>
            </a:r>
            <a:r>
              <a:rPr lang="en-US" altLang="ja-JP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B18ED4-C652-4143-BF6F-D85D01AB64EB}"/>
              </a:ext>
            </a:extLst>
          </p:cNvPr>
          <p:cNvSpPr txBox="1"/>
          <p:nvPr/>
        </p:nvSpPr>
        <p:spPr>
          <a:xfrm>
            <a:off x="3995936" y="1743199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a nova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3E0B55-9034-3349-BE13-75711BCC1820}"/>
              </a:ext>
            </a:extLst>
          </p:cNvPr>
          <p:cNvSpPr txBox="1"/>
          <p:nvPr/>
        </p:nvSpPr>
        <p:spPr>
          <a:xfrm>
            <a:off x="1187624" y="3159839"/>
            <a:ext cx="797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altLang="ja-JP" b="1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b="1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number of outburst (</a:t>
            </a:r>
            <a:r>
              <a:rPr kumimoji="1" lang="en-US" altLang="ja-JP" b="1" i="1" dirty="0" err="1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b="1" baseline="-25000" dirty="0" err="1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burst</a:t>
            </a:r>
            <a:r>
              <a:rPr kumimoji="1" lang="en-US" altLang="ja-JP" b="1" dirty="0">
                <a:solidFill>
                  <a:srgbClr val="2F1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per a nova system is large</a:t>
            </a:r>
            <a:endParaRPr kumimoji="1" lang="ja-JP" altLang="en-US" b="1">
              <a:solidFill>
                <a:srgbClr val="2F1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B51CED-5B9E-EA48-BDB4-398DB0B93E42}"/>
              </a:ext>
            </a:extLst>
          </p:cNvPr>
          <p:cNvSpPr txBox="1"/>
          <p:nvPr/>
        </p:nvSpPr>
        <p:spPr>
          <a:xfrm>
            <a:off x="2075726" y="3789040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kumimoji="1" lang="en-US" altLang="ja-JP" b="1" baseline="30000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Ford 1978…..)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上矢印 9">
            <a:extLst>
              <a:ext uri="{FF2B5EF4-FFF2-40B4-BE49-F238E27FC236}">
                <a16:creationId xmlns:a16="http://schemas.microsoft.com/office/drawing/2014/main" id="{BE90D1D5-9D21-294B-BB8E-E464385B9C8E}"/>
              </a:ext>
            </a:extLst>
          </p:cNvPr>
          <p:cNvSpPr/>
          <p:nvPr/>
        </p:nvSpPr>
        <p:spPr bwMode="auto">
          <a:xfrm>
            <a:off x="2673601" y="4274235"/>
            <a:ext cx="360040" cy="28803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939EBAB-A68E-E749-8243-3C5FCDF0FC08}"/>
                  </a:ext>
                </a:extLst>
              </p:cNvPr>
              <p:cNvSpPr txBox="1"/>
              <p:nvPr/>
            </p:nvSpPr>
            <p:spPr>
              <a:xfrm>
                <a:off x="539552" y="4615394"/>
                <a:ext cx="87182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current nova rate = the formation rate of WDs in binaries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b="1" i="1" dirty="0" err="1">
                    <a:solidFill>
                      <a:srgbClr val="FF0F1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b="1" baseline="-25000" dirty="0" err="1">
                    <a:solidFill>
                      <a:srgbClr val="FF0F1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burst</a:t>
                </a:r>
                <a:r>
                  <a:rPr kumimoji="1" lang="en-US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939EBAB-A68E-E749-8243-3C5FCDF0F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15394"/>
                <a:ext cx="8718284" cy="461665"/>
              </a:xfrm>
              <a:prstGeom prst="rect">
                <a:avLst/>
              </a:prstGeom>
              <a:blipFill>
                <a:blip r:embed="rId3"/>
                <a:stretch>
                  <a:fillRect l="-872" t="-7895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47420A-B82B-DD44-AA2D-0A7611425410}"/>
              </a:ext>
            </a:extLst>
          </p:cNvPr>
          <p:cNvSpPr txBox="1"/>
          <p:nvPr/>
        </p:nvSpPr>
        <p:spPr>
          <a:xfrm>
            <a:off x="620795" y="5054529"/>
            <a:ext cx="335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44 yr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(De+ 2020) 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86311E-1380-BE44-809F-B93D9B522887}"/>
              </a:ext>
            </a:extLst>
          </p:cNvPr>
          <p:cNvSpPr txBox="1"/>
          <p:nvPr/>
        </p:nvSpPr>
        <p:spPr>
          <a:xfrm>
            <a:off x="1090786" y="5405154"/>
            <a:ext cx="3193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M31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65 yr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(Darnley+ 2006)</a:t>
            </a:r>
            <a:endParaRPr kumimoji="1" lang="ja-JP" altLang="en-US" sz="18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77298E-9EE4-D047-B412-BBC2081CFCC9}"/>
              </a:ext>
            </a:extLst>
          </p:cNvPr>
          <p:cNvSpPr txBox="1"/>
          <p:nvPr/>
        </p:nvSpPr>
        <p:spPr>
          <a:xfrm>
            <a:off x="899592" y="2655784"/>
            <a:ext cx="14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endParaRPr kumimoji="1" lang="ja-JP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94FEE8-59F5-EA44-ABF1-3A51AE5B8441}"/>
              </a:ext>
            </a:extLst>
          </p:cNvPr>
          <p:cNvSpPr txBox="1"/>
          <p:nvPr/>
        </p:nvSpPr>
        <p:spPr>
          <a:xfrm>
            <a:off x="524313" y="6060212"/>
            <a:ext cx="8408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novae’s contribution must be, in some cases, non-negligible!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38447"/>
      </p:ext>
    </p:extLst>
  </p:cSld>
  <p:clrMapOvr>
    <a:masterClrMapping/>
  </p:clrMapOvr>
  <p:transition advTm="2365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396A8C-1AEA-CD46-952F-54684038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6" y="846670"/>
            <a:ext cx="7272808" cy="8391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59AEC5C-E97C-9149-91DA-CD16CDE1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126" y="1782774"/>
            <a:ext cx="6624736" cy="7591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82E333-DDA3-6841-81FC-7F4FD2380289}"/>
              </a:ext>
            </a:extLst>
          </p:cNvPr>
          <p:cNvSpPr/>
          <p:nvPr/>
        </p:nvSpPr>
        <p:spPr bwMode="auto">
          <a:xfrm>
            <a:off x="5879621" y="1724506"/>
            <a:ext cx="2520280" cy="216024"/>
          </a:xfrm>
          <a:prstGeom prst="rect">
            <a:avLst/>
          </a:prstGeom>
          <a:noFill/>
          <a:ln w="19050" cap="flat" cmpd="sng" algn="ctr">
            <a:solidFill>
              <a:srgbClr val="FF0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6C7F2-FC7F-5C46-9A9D-DC28B700D987}"/>
              </a:ext>
            </a:extLst>
          </p:cNvPr>
          <p:cNvSpPr/>
          <p:nvPr/>
        </p:nvSpPr>
        <p:spPr bwMode="auto">
          <a:xfrm>
            <a:off x="6743717" y="2360803"/>
            <a:ext cx="1656184" cy="194211"/>
          </a:xfrm>
          <a:prstGeom prst="rect">
            <a:avLst/>
          </a:prstGeom>
          <a:noFill/>
          <a:ln w="19050" cap="flat" cmpd="sng" algn="ctr">
            <a:solidFill>
              <a:srgbClr val="2F10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43A6902-F038-5F4D-95E8-635C0B10D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140968"/>
            <a:ext cx="4194173" cy="345638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0E4911-3B6C-F441-A884-81BA805A813B}"/>
              </a:ext>
            </a:extLst>
          </p:cNvPr>
          <p:cNvSpPr txBox="1"/>
          <p:nvPr/>
        </p:nvSpPr>
        <p:spPr>
          <a:xfrm>
            <a:off x="404384" y="2714400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1.35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⦿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 model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09F23B-2B06-C244-A6A1-F42692BCE34B}"/>
              </a:ext>
            </a:extLst>
          </p:cNvPr>
          <p:cNvSpPr txBox="1"/>
          <p:nvPr/>
        </p:nvSpPr>
        <p:spPr>
          <a:xfrm>
            <a:off x="379705" y="151002"/>
            <a:ext cx="8683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Massive </a:t>
            </a:r>
            <a:r>
              <a:rPr kumimoji="1" lang="en-US" altLang="ja-JP" sz="2800" b="1" dirty="0" err="1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en-US" altLang="ja-JP" sz="2800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novae generate a very high P production! </a:t>
            </a:r>
            <a:endParaRPr kumimoji="1" lang="ja-JP" altLang="en-US" sz="2800" b="1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14B353-3244-134A-8C62-A2E8889FF337}"/>
              </a:ext>
            </a:extLst>
          </p:cNvPr>
          <p:cNvSpPr txBox="1"/>
          <p:nvPr/>
        </p:nvSpPr>
        <p:spPr>
          <a:xfrm>
            <a:off x="4799361" y="2636912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&amp;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Hernanz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367C363-5F0B-764E-9A3C-1237334F7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089" y="3573016"/>
            <a:ext cx="5127762" cy="33979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C471E47-32C1-6148-89BC-9943FDB66AF5}"/>
              </a:ext>
            </a:extLst>
          </p:cNvPr>
          <p:cNvSpPr txBox="1"/>
          <p:nvPr/>
        </p:nvSpPr>
        <p:spPr>
          <a:xfrm>
            <a:off x="5268479" y="4725144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Starrfield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(2024)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6CD5217-921D-6746-A09A-6CE813ABF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451" y="3951651"/>
            <a:ext cx="4957400" cy="73283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5E4A5-0B26-6647-A6F1-B863CB0FACD8}"/>
              </a:ext>
            </a:extLst>
          </p:cNvPr>
          <p:cNvSpPr/>
          <p:nvPr/>
        </p:nvSpPr>
        <p:spPr bwMode="auto">
          <a:xfrm>
            <a:off x="7740352" y="3922715"/>
            <a:ext cx="1368548" cy="192296"/>
          </a:xfrm>
          <a:prstGeom prst="rect">
            <a:avLst/>
          </a:prstGeom>
          <a:noFill/>
          <a:ln w="19050" cap="flat" cmpd="sng" algn="ctr">
            <a:solidFill>
              <a:srgbClr val="FF0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15900C0-8BFA-C645-847B-2B5DE51AAB3A}"/>
              </a:ext>
            </a:extLst>
          </p:cNvPr>
          <p:cNvSpPr/>
          <p:nvPr/>
        </p:nvSpPr>
        <p:spPr bwMode="auto">
          <a:xfrm>
            <a:off x="8371862" y="4535012"/>
            <a:ext cx="737038" cy="164415"/>
          </a:xfrm>
          <a:prstGeom prst="rect">
            <a:avLst/>
          </a:prstGeom>
          <a:noFill/>
          <a:ln w="19050" cap="flat" cmpd="sng" algn="ctr">
            <a:solidFill>
              <a:srgbClr val="2F10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24B156AC-3B6A-9B48-96CE-1AA2FCDF6101}"/>
              </a:ext>
            </a:extLst>
          </p:cNvPr>
          <p:cNvSpPr/>
          <p:nvPr/>
        </p:nvSpPr>
        <p:spPr bwMode="auto">
          <a:xfrm>
            <a:off x="2843808" y="3794520"/>
            <a:ext cx="288032" cy="271046"/>
          </a:xfrm>
          <a:prstGeom prst="ellipse">
            <a:avLst/>
          </a:prstGeom>
          <a:noFill/>
          <a:ln w="19050" cap="flat" cmpd="sng" algn="ctr">
            <a:solidFill>
              <a:srgbClr val="FF0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907CD741-3F51-BF4E-ABDC-297487196D38}"/>
              </a:ext>
            </a:extLst>
          </p:cNvPr>
          <p:cNvSpPr/>
          <p:nvPr/>
        </p:nvSpPr>
        <p:spPr bwMode="auto">
          <a:xfrm>
            <a:off x="3347864" y="3794520"/>
            <a:ext cx="288032" cy="271046"/>
          </a:xfrm>
          <a:prstGeom prst="ellipse">
            <a:avLst/>
          </a:prstGeom>
          <a:noFill/>
          <a:ln w="19050" cap="flat" cmpd="sng" algn="ctr">
            <a:solidFill>
              <a:srgbClr val="2F10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1AC66C-8FBB-1142-ADA2-4A87FACB226E}"/>
              </a:ext>
            </a:extLst>
          </p:cNvPr>
          <p:cNvSpPr txBox="1"/>
          <p:nvPr/>
        </p:nvSpPr>
        <p:spPr>
          <a:xfrm>
            <a:off x="1528089" y="6503882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&amp;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Hernanz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9DB385-82D2-F44C-B34B-2C747E0C2557}"/>
              </a:ext>
            </a:extLst>
          </p:cNvPr>
          <p:cNvSpPr txBox="1"/>
          <p:nvPr/>
        </p:nvSpPr>
        <p:spPr>
          <a:xfrm>
            <a:off x="4841421" y="2924944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also José &amp; 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Hernanz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E85809A-81AD-914B-A305-F907AF0EEA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4104" y="5085184"/>
            <a:ext cx="4466368" cy="1642302"/>
          </a:xfrm>
          <a:prstGeom prst="rect">
            <a:avLst/>
          </a:prstGeom>
        </p:spPr>
      </p:pic>
      <p:sp>
        <p:nvSpPr>
          <p:cNvPr id="21" name="円/楕円 20">
            <a:extLst>
              <a:ext uri="{FF2B5EF4-FFF2-40B4-BE49-F238E27FC236}">
                <a16:creationId xmlns:a16="http://schemas.microsoft.com/office/drawing/2014/main" id="{4497215F-562B-1C4C-AA23-ACA3139D0BB3}"/>
              </a:ext>
            </a:extLst>
          </p:cNvPr>
          <p:cNvSpPr/>
          <p:nvPr/>
        </p:nvSpPr>
        <p:spPr bwMode="auto">
          <a:xfrm>
            <a:off x="5940152" y="5301208"/>
            <a:ext cx="288032" cy="271046"/>
          </a:xfrm>
          <a:prstGeom prst="ellipse">
            <a:avLst/>
          </a:prstGeom>
          <a:noFill/>
          <a:ln w="19050" cap="flat" cmpd="sng" algn="ctr">
            <a:solidFill>
              <a:srgbClr val="FF0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A7CBF426-EE55-424E-805A-87B6DB8428CA}"/>
              </a:ext>
            </a:extLst>
          </p:cNvPr>
          <p:cNvSpPr/>
          <p:nvPr/>
        </p:nvSpPr>
        <p:spPr bwMode="auto">
          <a:xfrm>
            <a:off x="6722221" y="5369872"/>
            <a:ext cx="288032" cy="271046"/>
          </a:xfrm>
          <a:prstGeom prst="ellipse">
            <a:avLst/>
          </a:prstGeom>
          <a:noFill/>
          <a:ln w="19050" cap="flat" cmpd="sng" algn="ctr">
            <a:solidFill>
              <a:srgbClr val="2F10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008452"/>
      </p:ext>
    </p:extLst>
  </p:cSld>
  <p:clrMapOvr>
    <a:masterClrMapping/>
  </p:clrMapOvr>
  <p:transition advTm="2365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E4D6B9-4232-5A4A-A547-EC8981C0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7040"/>
            <a:ext cx="3791495" cy="373404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55B590-3421-8A4B-8D3D-ACDBD3448EB8}"/>
              </a:ext>
            </a:extLst>
          </p:cNvPr>
          <p:cNvSpPr txBox="1"/>
          <p:nvPr/>
        </p:nvSpPr>
        <p:spPr>
          <a:xfrm>
            <a:off x="4644007" y="1013827"/>
            <a:ext cx="4147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of massive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novae 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predicted to be very high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左矢印 6">
            <a:extLst>
              <a:ext uri="{FF2B5EF4-FFF2-40B4-BE49-F238E27FC236}">
                <a16:creationId xmlns:a16="http://schemas.microsoft.com/office/drawing/2014/main" id="{9BC61A7E-F7D8-7D46-800E-E5D0CBAF8032}"/>
              </a:ext>
            </a:extLst>
          </p:cNvPr>
          <p:cNvSpPr/>
          <p:nvPr/>
        </p:nvSpPr>
        <p:spPr bwMode="auto">
          <a:xfrm>
            <a:off x="4055479" y="1124744"/>
            <a:ext cx="504056" cy="614973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5452AB-5828-1E4C-87C3-73E4F34F3A5C}"/>
              </a:ext>
            </a:extLst>
          </p:cNvPr>
          <p:cNvSpPr txBox="1"/>
          <p:nvPr/>
        </p:nvSpPr>
        <p:spPr>
          <a:xfrm>
            <a:off x="962285" y="4119463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Kemp+ 2022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6C548E-BE1E-3B4F-A826-314538E089F0}"/>
              </a:ext>
            </a:extLst>
          </p:cNvPr>
          <p:cNvSpPr txBox="1"/>
          <p:nvPr/>
        </p:nvSpPr>
        <p:spPr>
          <a:xfrm>
            <a:off x="3985215" y="2930416"/>
            <a:ext cx="5158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nova rate is predicted to strongly</a:t>
            </a:r>
          </a:p>
          <a:p>
            <a:r>
              <a:rPr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1" lang="en-US" altLang="ja-JP" b="1" dirty="0">
                <a:solidFill>
                  <a:srgbClr val="FF0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 on metallicity</a:t>
            </a:r>
            <a:endParaRPr kumimoji="1" lang="ja-JP" altLang="en-US" b="1">
              <a:solidFill>
                <a:srgbClr val="FF0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4A759F8-C858-E648-97FD-B8EB2BB2E415}"/>
              </a:ext>
            </a:extLst>
          </p:cNvPr>
          <p:cNvCxnSpPr>
            <a:cxnSpLocks/>
          </p:cNvCxnSpPr>
          <p:nvPr/>
        </p:nvCxnSpPr>
        <p:spPr bwMode="auto">
          <a:xfrm>
            <a:off x="3810852" y="4077072"/>
            <a:ext cx="4862228" cy="1986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D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0E9EDCA-78A7-2A4E-B9A7-3FBAE04E4D05}"/>
              </a:ext>
            </a:extLst>
          </p:cNvPr>
          <p:cNvSpPr txBox="1"/>
          <p:nvPr/>
        </p:nvSpPr>
        <p:spPr>
          <a:xfrm rot="1246639">
            <a:off x="4883399" y="4762481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 rate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8C35384-3389-6945-BBE5-8CA9E704855A}"/>
              </a:ext>
            </a:extLst>
          </p:cNvPr>
          <p:cNvCxnSpPr>
            <a:cxnSpLocks/>
          </p:cNvCxnSpPr>
          <p:nvPr/>
        </p:nvCxnSpPr>
        <p:spPr bwMode="auto">
          <a:xfrm>
            <a:off x="3522820" y="6381328"/>
            <a:ext cx="51502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D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8EF68E-CF43-3048-9D68-AAADB88BE5B3}"/>
              </a:ext>
            </a:extLst>
          </p:cNvPr>
          <p:cNvSpPr txBox="1"/>
          <p:nvPr/>
        </p:nvSpPr>
        <p:spPr>
          <a:xfrm>
            <a:off x="5391652" y="5760838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metallicity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972908-579E-0643-BA81-114702459D81}"/>
              </a:ext>
            </a:extLst>
          </p:cNvPr>
          <p:cNvSpPr txBox="1"/>
          <p:nvPr/>
        </p:nvSpPr>
        <p:spPr>
          <a:xfrm>
            <a:off x="866274" y="4981524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low Z</a:t>
            </a:r>
            <a:endParaRPr kumimoji="1" lang="ja-JP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7F48B8-AB38-3543-A211-B928EB59F162}"/>
              </a:ext>
            </a:extLst>
          </p:cNvPr>
          <p:cNvSpPr txBox="1"/>
          <p:nvPr/>
        </p:nvSpPr>
        <p:spPr>
          <a:xfrm>
            <a:off x="179512" y="5890938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igher remnant masses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B4E93-7969-B84F-B19F-8AB1E584C7E9}"/>
              </a:ext>
            </a:extLst>
          </p:cNvPr>
          <p:cNvSpPr txBox="1"/>
          <p:nvPr/>
        </p:nvSpPr>
        <p:spPr>
          <a:xfrm>
            <a:off x="827584" y="1417729"/>
            <a:ext cx="243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redicted current rate </a:t>
            </a:r>
          </a:p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Galactic </a:t>
            </a:r>
          </a:p>
          <a:p>
            <a:pPr algn="ctr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E32DC0B8-A850-0246-A3A3-BF4944055F6B}"/>
              </a:ext>
            </a:extLst>
          </p:cNvPr>
          <p:cNvSpPr/>
          <p:nvPr/>
        </p:nvSpPr>
        <p:spPr bwMode="auto">
          <a:xfrm>
            <a:off x="10594" y="5660106"/>
            <a:ext cx="233182" cy="201463"/>
          </a:xfrm>
          <a:prstGeom prst="ellipse">
            <a:avLst/>
          </a:prstGeom>
          <a:solidFill>
            <a:srgbClr val="FF0F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1AC024F1-0213-A344-A3D0-4E278BA5B838}"/>
              </a:ext>
            </a:extLst>
          </p:cNvPr>
          <p:cNvSpPr/>
          <p:nvPr/>
        </p:nvSpPr>
        <p:spPr bwMode="auto">
          <a:xfrm>
            <a:off x="18338" y="6021288"/>
            <a:ext cx="233182" cy="201463"/>
          </a:xfrm>
          <a:prstGeom prst="ellipse">
            <a:avLst/>
          </a:prstGeom>
          <a:solidFill>
            <a:srgbClr val="FF0F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8FE37A-6DAC-5149-AD97-803DFABD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3786703"/>
            <a:ext cx="6045296" cy="29546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7201E9-68E5-B94C-B545-01759D243BD7}"/>
              </a:ext>
            </a:extLst>
          </p:cNvPr>
          <p:cNvSpPr txBox="1"/>
          <p:nvPr/>
        </p:nvSpPr>
        <p:spPr>
          <a:xfrm>
            <a:off x="1475656" y="-27384"/>
            <a:ext cx="6353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and metallicity-dependence</a:t>
            </a:r>
            <a:endParaRPr kumimoji="1" lang="ja-JP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D3E5C1-585E-F64E-97F2-5399A683E288}"/>
              </a:ext>
            </a:extLst>
          </p:cNvPr>
          <p:cNvSpPr txBox="1"/>
          <p:nvPr/>
        </p:nvSpPr>
        <p:spPr>
          <a:xfrm>
            <a:off x="5652120" y="6485274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metallicity</a:t>
            </a:r>
            <a:endParaRPr kumimoji="1" lang="ja-JP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CC873F-2A0B-AC42-9146-650664123A0F}"/>
              </a:ext>
            </a:extLst>
          </p:cNvPr>
          <p:cNvSpPr txBox="1"/>
          <p:nvPr/>
        </p:nvSpPr>
        <p:spPr>
          <a:xfrm>
            <a:off x="179512" y="5511053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eductions in stellar radii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35413"/>
      </p:ext>
    </p:extLst>
  </p:cSld>
  <p:clrMapOvr>
    <a:masterClrMapping/>
  </p:clrMapOvr>
  <p:transition advTm="23650"/>
</p:sld>
</file>

<file path=ppt/theme/theme1.xml><?xml version="1.0" encoding="utf-8"?>
<a:theme xmlns:a="http://schemas.openxmlformats.org/drawingml/2006/main" name="新しいプレゼンテーション">
  <a:themeElements>
    <a:clrScheme name="新しいプレゼ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プレゼンテーション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新しいプレゼ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2004:テンプレート:プレゼンテーション:デザイン:Bold Stripes</Template>
  <TotalTime>404656</TotalTime>
  <Words>1185</Words>
  <Application>Microsoft Macintosh PowerPoint</Application>
  <PresentationFormat>画面に合わせる (4:3)</PresentationFormat>
  <Paragraphs>249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ＭＳ Ｐゴシック</vt:lpstr>
      <vt:lpstr>Osaka</vt:lpstr>
      <vt:lpstr>Arial</vt:lpstr>
      <vt:lpstr>Cambria Math</vt:lpstr>
      <vt:lpstr>Symbol</vt:lpstr>
      <vt:lpstr>Times New Roman</vt:lpstr>
      <vt:lpstr>新しいプレゼンテーション</vt:lpstr>
      <vt:lpstr> Galactic habitable zone from the perspective of phosphorous enrichment 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国立天文台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辻本 拓司</dc:creator>
  <cp:lastModifiedBy>Takuji Tsujimoto</cp:lastModifiedBy>
  <cp:revision>1885</cp:revision>
  <cp:lastPrinted>2024-04-17T14:02:07Z</cp:lastPrinted>
  <dcterms:created xsi:type="dcterms:W3CDTF">2014-11-23T23:08:03Z</dcterms:created>
  <dcterms:modified xsi:type="dcterms:W3CDTF">2024-11-13T17:30:20Z</dcterms:modified>
</cp:coreProperties>
</file>