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sldIdLst>
    <p:sldId id="603" r:id="rId2"/>
    <p:sldId id="651" r:id="rId3"/>
    <p:sldId id="672" r:id="rId4"/>
    <p:sldId id="654" r:id="rId5"/>
    <p:sldId id="675" r:id="rId6"/>
    <p:sldId id="636" r:id="rId7"/>
    <p:sldId id="624" r:id="rId8"/>
    <p:sldId id="657" r:id="rId9"/>
    <p:sldId id="656" r:id="rId10"/>
    <p:sldId id="623" r:id="rId11"/>
    <p:sldId id="622" r:id="rId12"/>
    <p:sldId id="673" r:id="rId13"/>
    <p:sldId id="566" r:id="rId14"/>
    <p:sldId id="611" r:id="rId15"/>
    <p:sldId id="681" r:id="rId16"/>
    <p:sldId id="627" r:id="rId17"/>
    <p:sldId id="664" r:id="rId18"/>
    <p:sldId id="670" r:id="rId19"/>
    <p:sldId id="556" r:id="rId20"/>
    <p:sldId id="676" r:id="rId21"/>
    <p:sldId id="683" r:id="rId22"/>
    <p:sldId id="595" r:id="rId23"/>
    <p:sldId id="642" r:id="rId24"/>
    <p:sldId id="682" r:id="rId25"/>
    <p:sldId id="647" r:id="rId26"/>
    <p:sldId id="665" r:id="rId27"/>
    <p:sldId id="660" r:id="rId28"/>
    <p:sldId id="570" r:id="rId29"/>
    <p:sldId id="677" r:id="rId30"/>
    <p:sldId id="679" r:id="rId31"/>
    <p:sldId id="500" r:id="rId32"/>
    <p:sldId id="650" r:id="rId33"/>
    <p:sldId id="635" r:id="rId34"/>
    <p:sldId id="56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D19"/>
    <a:srgbClr val="D5E1F2"/>
    <a:srgbClr val="CBD4EB"/>
    <a:srgbClr val="FF0201"/>
    <a:srgbClr val="FF76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2"/>
    <p:restoredTop sz="93994"/>
  </p:normalViewPr>
  <p:slideViewPr>
    <p:cSldViewPr snapToGrid="0" snapToObjects="1">
      <p:cViewPr varScale="1">
        <p:scale>
          <a:sx n="117" d="100"/>
          <a:sy n="117" d="100"/>
        </p:scale>
        <p:origin x="52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412F1-3D29-A444-AE23-B2AA28A95EEB}" type="datetimeFigureOut">
              <a:rPr lang="en-US" smtClean="0"/>
              <a:t>11/11/24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B8CFAC-F349-5342-9DC6-7ED2AF6ED302}" type="slidenum">
              <a:rPr lang="en-US" smtClean="0"/>
              <a:t>‹#›</a:t>
            </a:fld>
            <a:endParaRPr lang="en-US"/>
          </a:p>
        </p:txBody>
      </p:sp>
    </p:spTree>
    <p:extLst>
      <p:ext uri="{BB962C8B-B14F-4D97-AF65-F5344CB8AC3E}">
        <p14:creationId xmlns:p14="http://schemas.microsoft.com/office/powerpoint/2010/main" val="186116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B8CFAC-F349-5342-9DC6-7ED2AF6ED302}" type="slidenum">
              <a:rPr lang="en-US" smtClean="0"/>
              <a:t>26</a:t>
            </a:fld>
            <a:endParaRPr lang="en-US"/>
          </a:p>
        </p:txBody>
      </p:sp>
    </p:spTree>
    <p:extLst>
      <p:ext uri="{BB962C8B-B14F-4D97-AF65-F5344CB8AC3E}">
        <p14:creationId xmlns:p14="http://schemas.microsoft.com/office/powerpoint/2010/main" val="3699874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F9C4C-62E6-074C-87F2-0D691B35418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F1425F2-B54D-2843-A8C3-3B795C3A2F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733C481-0B67-4641-B7BE-E7209193EE59}"/>
              </a:ext>
            </a:extLst>
          </p:cNvPr>
          <p:cNvSpPr>
            <a:spLocks noGrp="1"/>
          </p:cNvSpPr>
          <p:nvPr>
            <p:ph type="dt" sz="half" idx="10"/>
          </p:nvPr>
        </p:nvSpPr>
        <p:spPr/>
        <p:txBody>
          <a:bodyPr/>
          <a:lstStyle/>
          <a:p>
            <a:r>
              <a:rPr lang="en-AU"/>
              <a:t>18/10/20</a:t>
            </a:r>
            <a:endParaRPr lang="en-US"/>
          </a:p>
        </p:txBody>
      </p:sp>
      <p:sp>
        <p:nvSpPr>
          <p:cNvPr id="5" name="Footer Placeholder 4">
            <a:extLst>
              <a:ext uri="{FF2B5EF4-FFF2-40B4-BE49-F238E27FC236}">
                <a16:creationId xmlns:a16="http://schemas.microsoft.com/office/drawing/2014/main" id="{3C1E5D9A-D21D-D34A-A2BD-A114F4F6AE2B}"/>
              </a:ext>
            </a:extLst>
          </p:cNvPr>
          <p:cNvSpPr>
            <a:spLocks noGrp="1"/>
          </p:cNvSpPr>
          <p:nvPr>
            <p:ph type="ftr" sz="quarter" idx="11"/>
          </p:nvPr>
        </p:nvSpPr>
        <p:spPr/>
        <p:txBody>
          <a:bodyPr/>
          <a:lstStyle/>
          <a:p>
            <a:r>
              <a:rPr lang="en-US"/>
              <a:t>piyush.sharda@anu.edu.au</a:t>
            </a:r>
          </a:p>
        </p:txBody>
      </p:sp>
      <p:sp>
        <p:nvSpPr>
          <p:cNvPr id="6" name="Slide Number Placeholder 5">
            <a:extLst>
              <a:ext uri="{FF2B5EF4-FFF2-40B4-BE49-F238E27FC236}">
                <a16:creationId xmlns:a16="http://schemas.microsoft.com/office/drawing/2014/main" id="{3E0E796D-7191-884C-9DE7-8112089FA430}"/>
              </a:ext>
            </a:extLst>
          </p:cNvPr>
          <p:cNvSpPr>
            <a:spLocks noGrp="1"/>
          </p:cNvSpPr>
          <p:nvPr>
            <p:ph type="sldNum" sz="quarter" idx="12"/>
          </p:nvPr>
        </p:nvSpPr>
        <p:spPr/>
        <p:txBody>
          <a:bodyPr/>
          <a:lstStyle/>
          <a:p>
            <a:fld id="{82B03F3E-A471-8240-8003-E0F504E524BD}" type="slidenum">
              <a:rPr lang="en-US" smtClean="0"/>
              <a:t>‹#›</a:t>
            </a:fld>
            <a:endParaRPr lang="en-US"/>
          </a:p>
        </p:txBody>
      </p:sp>
    </p:spTree>
    <p:extLst>
      <p:ext uri="{BB962C8B-B14F-4D97-AF65-F5344CB8AC3E}">
        <p14:creationId xmlns:p14="http://schemas.microsoft.com/office/powerpoint/2010/main" val="914663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4F564-8BEE-3C45-B8BB-2BE6FF3B713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00EC8B-6084-4E4F-A1BF-9294BFDFE6D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2F55DCF-FCE3-DA49-97E6-7CCA13C65A32}"/>
              </a:ext>
            </a:extLst>
          </p:cNvPr>
          <p:cNvSpPr>
            <a:spLocks noGrp="1"/>
          </p:cNvSpPr>
          <p:nvPr>
            <p:ph type="dt" sz="half" idx="10"/>
          </p:nvPr>
        </p:nvSpPr>
        <p:spPr/>
        <p:txBody>
          <a:bodyPr/>
          <a:lstStyle/>
          <a:p>
            <a:r>
              <a:rPr lang="en-AU"/>
              <a:t>18/10/20</a:t>
            </a:r>
            <a:endParaRPr lang="en-US"/>
          </a:p>
        </p:txBody>
      </p:sp>
      <p:sp>
        <p:nvSpPr>
          <p:cNvPr id="5" name="Footer Placeholder 4">
            <a:extLst>
              <a:ext uri="{FF2B5EF4-FFF2-40B4-BE49-F238E27FC236}">
                <a16:creationId xmlns:a16="http://schemas.microsoft.com/office/drawing/2014/main" id="{FD58B850-480B-0A4A-83E8-581DF749EB00}"/>
              </a:ext>
            </a:extLst>
          </p:cNvPr>
          <p:cNvSpPr>
            <a:spLocks noGrp="1"/>
          </p:cNvSpPr>
          <p:nvPr>
            <p:ph type="ftr" sz="quarter" idx="11"/>
          </p:nvPr>
        </p:nvSpPr>
        <p:spPr/>
        <p:txBody>
          <a:bodyPr/>
          <a:lstStyle/>
          <a:p>
            <a:r>
              <a:rPr lang="en-US"/>
              <a:t>piyush.sharda@anu.edu.au</a:t>
            </a:r>
          </a:p>
        </p:txBody>
      </p:sp>
      <p:sp>
        <p:nvSpPr>
          <p:cNvPr id="6" name="Slide Number Placeholder 5">
            <a:extLst>
              <a:ext uri="{FF2B5EF4-FFF2-40B4-BE49-F238E27FC236}">
                <a16:creationId xmlns:a16="http://schemas.microsoft.com/office/drawing/2014/main" id="{F8BFEB69-0D99-7A48-8BB4-8DB07CD34A62}"/>
              </a:ext>
            </a:extLst>
          </p:cNvPr>
          <p:cNvSpPr>
            <a:spLocks noGrp="1"/>
          </p:cNvSpPr>
          <p:nvPr>
            <p:ph type="sldNum" sz="quarter" idx="12"/>
          </p:nvPr>
        </p:nvSpPr>
        <p:spPr/>
        <p:txBody>
          <a:bodyPr/>
          <a:lstStyle/>
          <a:p>
            <a:fld id="{82B03F3E-A471-8240-8003-E0F504E524BD}" type="slidenum">
              <a:rPr lang="en-US" smtClean="0"/>
              <a:t>‹#›</a:t>
            </a:fld>
            <a:endParaRPr lang="en-US"/>
          </a:p>
        </p:txBody>
      </p:sp>
    </p:spTree>
    <p:extLst>
      <p:ext uri="{BB962C8B-B14F-4D97-AF65-F5344CB8AC3E}">
        <p14:creationId xmlns:p14="http://schemas.microsoft.com/office/powerpoint/2010/main" val="1426283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1AD292-8E90-3849-8674-30DB98DF01B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287843B-1681-6C48-87E4-2D1D0BDE677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1562635-91D8-0D4E-9F0E-F28436BC6FCC}"/>
              </a:ext>
            </a:extLst>
          </p:cNvPr>
          <p:cNvSpPr>
            <a:spLocks noGrp="1"/>
          </p:cNvSpPr>
          <p:nvPr>
            <p:ph type="dt" sz="half" idx="10"/>
          </p:nvPr>
        </p:nvSpPr>
        <p:spPr/>
        <p:txBody>
          <a:bodyPr/>
          <a:lstStyle/>
          <a:p>
            <a:r>
              <a:rPr lang="en-AU"/>
              <a:t>18/10/20</a:t>
            </a:r>
            <a:endParaRPr lang="en-US"/>
          </a:p>
        </p:txBody>
      </p:sp>
      <p:sp>
        <p:nvSpPr>
          <p:cNvPr id="5" name="Footer Placeholder 4">
            <a:extLst>
              <a:ext uri="{FF2B5EF4-FFF2-40B4-BE49-F238E27FC236}">
                <a16:creationId xmlns:a16="http://schemas.microsoft.com/office/drawing/2014/main" id="{D0EE2D3E-4AE8-0E43-9BD3-3248A75B2389}"/>
              </a:ext>
            </a:extLst>
          </p:cNvPr>
          <p:cNvSpPr>
            <a:spLocks noGrp="1"/>
          </p:cNvSpPr>
          <p:nvPr>
            <p:ph type="ftr" sz="quarter" idx="11"/>
          </p:nvPr>
        </p:nvSpPr>
        <p:spPr/>
        <p:txBody>
          <a:bodyPr/>
          <a:lstStyle/>
          <a:p>
            <a:r>
              <a:rPr lang="en-US"/>
              <a:t>piyush.sharda@anu.edu.au</a:t>
            </a:r>
          </a:p>
        </p:txBody>
      </p:sp>
      <p:sp>
        <p:nvSpPr>
          <p:cNvPr id="6" name="Slide Number Placeholder 5">
            <a:extLst>
              <a:ext uri="{FF2B5EF4-FFF2-40B4-BE49-F238E27FC236}">
                <a16:creationId xmlns:a16="http://schemas.microsoft.com/office/drawing/2014/main" id="{A080F1A5-C44E-7E4F-8F20-4E7ED5A40380}"/>
              </a:ext>
            </a:extLst>
          </p:cNvPr>
          <p:cNvSpPr>
            <a:spLocks noGrp="1"/>
          </p:cNvSpPr>
          <p:nvPr>
            <p:ph type="sldNum" sz="quarter" idx="12"/>
          </p:nvPr>
        </p:nvSpPr>
        <p:spPr/>
        <p:txBody>
          <a:bodyPr/>
          <a:lstStyle/>
          <a:p>
            <a:fld id="{82B03F3E-A471-8240-8003-E0F504E524BD}" type="slidenum">
              <a:rPr lang="en-US" smtClean="0"/>
              <a:t>‹#›</a:t>
            </a:fld>
            <a:endParaRPr lang="en-US"/>
          </a:p>
        </p:txBody>
      </p:sp>
    </p:spTree>
    <p:extLst>
      <p:ext uri="{BB962C8B-B14F-4D97-AF65-F5344CB8AC3E}">
        <p14:creationId xmlns:p14="http://schemas.microsoft.com/office/powerpoint/2010/main" val="122581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305C-6CE4-0146-A1B4-CAE55246E62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E751863-28CA-5A42-A7D6-C711DCF2BE6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9ACB8A-D614-194E-BAE8-3423A54C461C}"/>
              </a:ext>
            </a:extLst>
          </p:cNvPr>
          <p:cNvSpPr>
            <a:spLocks noGrp="1"/>
          </p:cNvSpPr>
          <p:nvPr>
            <p:ph type="dt" sz="half" idx="10"/>
          </p:nvPr>
        </p:nvSpPr>
        <p:spPr/>
        <p:txBody>
          <a:bodyPr/>
          <a:lstStyle/>
          <a:p>
            <a:r>
              <a:rPr lang="en-AU"/>
              <a:t>18/10/20</a:t>
            </a:r>
            <a:endParaRPr lang="en-US"/>
          </a:p>
        </p:txBody>
      </p:sp>
      <p:sp>
        <p:nvSpPr>
          <p:cNvPr id="5" name="Footer Placeholder 4">
            <a:extLst>
              <a:ext uri="{FF2B5EF4-FFF2-40B4-BE49-F238E27FC236}">
                <a16:creationId xmlns:a16="http://schemas.microsoft.com/office/drawing/2014/main" id="{8C9B62A5-91DA-314D-B662-846C1D65BEC8}"/>
              </a:ext>
            </a:extLst>
          </p:cNvPr>
          <p:cNvSpPr>
            <a:spLocks noGrp="1"/>
          </p:cNvSpPr>
          <p:nvPr>
            <p:ph type="ftr" sz="quarter" idx="11"/>
          </p:nvPr>
        </p:nvSpPr>
        <p:spPr/>
        <p:txBody>
          <a:bodyPr/>
          <a:lstStyle/>
          <a:p>
            <a:r>
              <a:rPr lang="en-US"/>
              <a:t>piyush.sharda@anu.edu.au</a:t>
            </a:r>
          </a:p>
        </p:txBody>
      </p:sp>
      <p:sp>
        <p:nvSpPr>
          <p:cNvPr id="6" name="Slide Number Placeholder 5">
            <a:extLst>
              <a:ext uri="{FF2B5EF4-FFF2-40B4-BE49-F238E27FC236}">
                <a16:creationId xmlns:a16="http://schemas.microsoft.com/office/drawing/2014/main" id="{452C2783-AA1F-7F4E-823F-A9BA5F4188AD}"/>
              </a:ext>
            </a:extLst>
          </p:cNvPr>
          <p:cNvSpPr>
            <a:spLocks noGrp="1"/>
          </p:cNvSpPr>
          <p:nvPr>
            <p:ph type="sldNum" sz="quarter" idx="12"/>
          </p:nvPr>
        </p:nvSpPr>
        <p:spPr/>
        <p:txBody>
          <a:bodyPr/>
          <a:lstStyle/>
          <a:p>
            <a:fld id="{82B03F3E-A471-8240-8003-E0F504E524BD}" type="slidenum">
              <a:rPr lang="en-US" smtClean="0"/>
              <a:t>‹#›</a:t>
            </a:fld>
            <a:endParaRPr lang="en-US"/>
          </a:p>
        </p:txBody>
      </p:sp>
    </p:spTree>
    <p:extLst>
      <p:ext uri="{BB962C8B-B14F-4D97-AF65-F5344CB8AC3E}">
        <p14:creationId xmlns:p14="http://schemas.microsoft.com/office/powerpoint/2010/main" val="250210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B81DC-A4AB-974A-AFD8-9FE9C37823A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98FDA1E-0B21-6744-8106-22E76D933E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62E0E8B-4E93-DE40-9796-5AA066F6933E}"/>
              </a:ext>
            </a:extLst>
          </p:cNvPr>
          <p:cNvSpPr>
            <a:spLocks noGrp="1"/>
          </p:cNvSpPr>
          <p:nvPr>
            <p:ph type="dt" sz="half" idx="10"/>
          </p:nvPr>
        </p:nvSpPr>
        <p:spPr/>
        <p:txBody>
          <a:bodyPr/>
          <a:lstStyle/>
          <a:p>
            <a:r>
              <a:rPr lang="en-AU"/>
              <a:t>18/10/20</a:t>
            </a:r>
            <a:endParaRPr lang="en-US"/>
          </a:p>
        </p:txBody>
      </p:sp>
      <p:sp>
        <p:nvSpPr>
          <p:cNvPr id="5" name="Footer Placeholder 4">
            <a:extLst>
              <a:ext uri="{FF2B5EF4-FFF2-40B4-BE49-F238E27FC236}">
                <a16:creationId xmlns:a16="http://schemas.microsoft.com/office/drawing/2014/main" id="{FDF19501-2699-B749-9950-DB89CB05CDB1}"/>
              </a:ext>
            </a:extLst>
          </p:cNvPr>
          <p:cNvSpPr>
            <a:spLocks noGrp="1"/>
          </p:cNvSpPr>
          <p:nvPr>
            <p:ph type="ftr" sz="quarter" idx="11"/>
          </p:nvPr>
        </p:nvSpPr>
        <p:spPr/>
        <p:txBody>
          <a:bodyPr/>
          <a:lstStyle/>
          <a:p>
            <a:r>
              <a:rPr lang="en-US"/>
              <a:t>piyush.sharda@anu.edu.au</a:t>
            </a:r>
          </a:p>
        </p:txBody>
      </p:sp>
      <p:sp>
        <p:nvSpPr>
          <p:cNvPr id="6" name="Slide Number Placeholder 5">
            <a:extLst>
              <a:ext uri="{FF2B5EF4-FFF2-40B4-BE49-F238E27FC236}">
                <a16:creationId xmlns:a16="http://schemas.microsoft.com/office/drawing/2014/main" id="{E7E62C70-D88E-4846-A931-2B14E564FB8B}"/>
              </a:ext>
            </a:extLst>
          </p:cNvPr>
          <p:cNvSpPr>
            <a:spLocks noGrp="1"/>
          </p:cNvSpPr>
          <p:nvPr>
            <p:ph type="sldNum" sz="quarter" idx="12"/>
          </p:nvPr>
        </p:nvSpPr>
        <p:spPr/>
        <p:txBody>
          <a:bodyPr/>
          <a:lstStyle/>
          <a:p>
            <a:fld id="{82B03F3E-A471-8240-8003-E0F504E524BD}" type="slidenum">
              <a:rPr lang="en-US" smtClean="0"/>
              <a:t>‹#›</a:t>
            </a:fld>
            <a:endParaRPr lang="en-US"/>
          </a:p>
        </p:txBody>
      </p:sp>
    </p:spTree>
    <p:extLst>
      <p:ext uri="{BB962C8B-B14F-4D97-AF65-F5344CB8AC3E}">
        <p14:creationId xmlns:p14="http://schemas.microsoft.com/office/powerpoint/2010/main" val="348326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AEF0C-2CFF-5A4D-807E-872BFD8CD53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571D59A-7732-5943-83A8-671D55FADB9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D02875C-64C5-4441-8D81-E28A5EB0323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4F491BD-1936-7448-A765-0541AA3D54CE}"/>
              </a:ext>
            </a:extLst>
          </p:cNvPr>
          <p:cNvSpPr>
            <a:spLocks noGrp="1"/>
          </p:cNvSpPr>
          <p:nvPr>
            <p:ph type="dt" sz="half" idx="10"/>
          </p:nvPr>
        </p:nvSpPr>
        <p:spPr/>
        <p:txBody>
          <a:bodyPr/>
          <a:lstStyle/>
          <a:p>
            <a:r>
              <a:rPr lang="en-AU"/>
              <a:t>18/10/20</a:t>
            </a:r>
            <a:endParaRPr lang="en-US"/>
          </a:p>
        </p:txBody>
      </p:sp>
      <p:sp>
        <p:nvSpPr>
          <p:cNvPr id="6" name="Footer Placeholder 5">
            <a:extLst>
              <a:ext uri="{FF2B5EF4-FFF2-40B4-BE49-F238E27FC236}">
                <a16:creationId xmlns:a16="http://schemas.microsoft.com/office/drawing/2014/main" id="{81912A30-BB77-9D4E-AB42-5EADEC3AB253}"/>
              </a:ext>
            </a:extLst>
          </p:cNvPr>
          <p:cNvSpPr>
            <a:spLocks noGrp="1"/>
          </p:cNvSpPr>
          <p:nvPr>
            <p:ph type="ftr" sz="quarter" idx="11"/>
          </p:nvPr>
        </p:nvSpPr>
        <p:spPr/>
        <p:txBody>
          <a:bodyPr/>
          <a:lstStyle/>
          <a:p>
            <a:r>
              <a:rPr lang="en-US"/>
              <a:t>piyush.sharda@anu.edu.au</a:t>
            </a:r>
          </a:p>
        </p:txBody>
      </p:sp>
      <p:sp>
        <p:nvSpPr>
          <p:cNvPr id="7" name="Slide Number Placeholder 6">
            <a:extLst>
              <a:ext uri="{FF2B5EF4-FFF2-40B4-BE49-F238E27FC236}">
                <a16:creationId xmlns:a16="http://schemas.microsoft.com/office/drawing/2014/main" id="{5AF122F3-C520-F843-8441-BB6ABE8507B3}"/>
              </a:ext>
            </a:extLst>
          </p:cNvPr>
          <p:cNvSpPr>
            <a:spLocks noGrp="1"/>
          </p:cNvSpPr>
          <p:nvPr>
            <p:ph type="sldNum" sz="quarter" idx="12"/>
          </p:nvPr>
        </p:nvSpPr>
        <p:spPr/>
        <p:txBody>
          <a:bodyPr/>
          <a:lstStyle/>
          <a:p>
            <a:fld id="{82B03F3E-A471-8240-8003-E0F504E524BD}" type="slidenum">
              <a:rPr lang="en-US" smtClean="0"/>
              <a:t>‹#›</a:t>
            </a:fld>
            <a:endParaRPr lang="en-US"/>
          </a:p>
        </p:txBody>
      </p:sp>
    </p:spTree>
    <p:extLst>
      <p:ext uri="{BB962C8B-B14F-4D97-AF65-F5344CB8AC3E}">
        <p14:creationId xmlns:p14="http://schemas.microsoft.com/office/powerpoint/2010/main" val="3758789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EC1B-55BF-BF44-ADF8-B3A2EBB75FF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6A9761-BD5E-A242-A447-88C1190890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64BD746-0454-BF47-80B4-C7593E04EBE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2920F19-1EDA-D64B-8B1D-4BAB3AA628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8F200B-FE43-4F42-A811-E9AE9B8AB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19BDB95-B9C6-0F49-96D4-E8ADEE711B87}"/>
              </a:ext>
            </a:extLst>
          </p:cNvPr>
          <p:cNvSpPr>
            <a:spLocks noGrp="1"/>
          </p:cNvSpPr>
          <p:nvPr>
            <p:ph type="dt" sz="half" idx="10"/>
          </p:nvPr>
        </p:nvSpPr>
        <p:spPr/>
        <p:txBody>
          <a:bodyPr/>
          <a:lstStyle/>
          <a:p>
            <a:r>
              <a:rPr lang="en-AU"/>
              <a:t>18/10/20</a:t>
            </a:r>
            <a:endParaRPr lang="en-US"/>
          </a:p>
        </p:txBody>
      </p:sp>
      <p:sp>
        <p:nvSpPr>
          <p:cNvPr id="8" name="Footer Placeholder 7">
            <a:extLst>
              <a:ext uri="{FF2B5EF4-FFF2-40B4-BE49-F238E27FC236}">
                <a16:creationId xmlns:a16="http://schemas.microsoft.com/office/drawing/2014/main" id="{EFB27397-4CB7-0A49-A3F8-D7880CAF50CD}"/>
              </a:ext>
            </a:extLst>
          </p:cNvPr>
          <p:cNvSpPr>
            <a:spLocks noGrp="1"/>
          </p:cNvSpPr>
          <p:nvPr>
            <p:ph type="ftr" sz="quarter" idx="11"/>
          </p:nvPr>
        </p:nvSpPr>
        <p:spPr/>
        <p:txBody>
          <a:bodyPr/>
          <a:lstStyle/>
          <a:p>
            <a:r>
              <a:rPr lang="en-US"/>
              <a:t>piyush.sharda@anu.edu.au</a:t>
            </a:r>
          </a:p>
        </p:txBody>
      </p:sp>
      <p:sp>
        <p:nvSpPr>
          <p:cNvPr id="9" name="Slide Number Placeholder 8">
            <a:extLst>
              <a:ext uri="{FF2B5EF4-FFF2-40B4-BE49-F238E27FC236}">
                <a16:creationId xmlns:a16="http://schemas.microsoft.com/office/drawing/2014/main" id="{96AFF744-B1DB-7E48-AB8C-CBB5C1C2A96F}"/>
              </a:ext>
            </a:extLst>
          </p:cNvPr>
          <p:cNvSpPr>
            <a:spLocks noGrp="1"/>
          </p:cNvSpPr>
          <p:nvPr>
            <p:ph type="sldNum" sz="quarter" idx="12"/>
          </p:nvPr>
        </p:nvSpPr>
        <p:spPr/>
        <p:txBody>
          <a:bodyPr/>
          <a:lstStyle/>
          <a:p>
            <a:fld id="{82B03F3E-A471-8240-8003-E0F504E524BD}" type="slidenum">
              <a:rPr lang="en-US" smtClean="0"/>
              <a:t>‹#›</a:t>
            </a:fld>
            <a:endParaRPr lang="en-US"/>
          </a:p>
        </p:txBody>
      </p:sp>
    </p:spTree>
    <p:extLst>
      <p:ext uri="{BB962C8B-B14F-4D97-AF65-F5344CB8AC3E}">
        <p14:creationId xmlns:p14="http://schemas.microsoft.com/office/powerpoint/2010/main" val="1065749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326A-CAA2-4144-81FD-9A88562A243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DB23BEC-0B31-6849-A270-FD0F821958BD}"/>
              </a:ext>
            </a:extLst>
          </p:cNvPr>
          <p:cNvSpPr>
            <a:spLocks noGrp="1"/>
          </p:cNvSpPr>
          <p:nvPr>
            <p:ph type="dt" sz="half" idx="10"/>
          </p:nvPr>
        </p:nvSpPr>
        <p:spPr/>
        <p:txBody>
          <a:bodyPr/>
          <a:lstStyle/>
          <a:p>
            <a:r>
              <a:rPr lang="en-AU"/>
              <a:t>18/10/20</a:t>
            </a:r>
            <a:endParaRPr lang="en-US"/>
          </a:p>
        </p:txBody>
      </p:sp>
      <p:sp>
        <p:nvSpPr>
          <p:cNvPr id="4" name="Footer Placeholder 3">
            <a:extLst>
              <a:ext uri="{FF2B5EF4-FFF2-40B4-BE49-F238E27FC236}">
                <a16:creationId xmlns:a16="http://schemas.microsoft.com/office/drawing/2014/main" id="{F5E6E85A-1479-0D45-8F99-7A9209B54E72}"/>
              </a:ext>
            </a:extLst>
          </p:cNvPr>
          <p:cNvSpPr>
            <a:spLocks noGrp="1"/>
          </p:cNvSpPr>
          <p:nvPr>
            <p:ph type="ftr" sz="quarter" idx="11"/>
          </p:nvPr>
        </p:nvSpPr>
        <p:spPr/>
        <p:txBody>
          <a:bodyPr/>
          <a:lstStyle/>
          <a:p>
            <a:r>
              <a:rPr lang="en-US"/>
              <a:t>piyush.sharda@anu.edu.au</a:t>
            </a:r>
          </a:p>
        </p:txBody>
      </p:sp>
      <p:sp>
        <p:nvSpPr>
          <p:cNvPr id="5" name="Slide Number Placeholder 4">
            <a:extLst>
              <a:ext uri="{FF2B5EF4-FFF2-40B4-BE49-F238E27FC236}">
                <a16:creationId xmlns:a16="http://schemas.microsoft.com/office/drawing/2014/main" id="{F974E08C-553B-B048-ADA9-61F5E7F4399B}"/>
              </a:ext>
            </a:extLst>
          </p:cNvPr>
          <p:cNvSpPr>
            <a:spLocks noGrp="1"/>
          </p:cNvSpPr>
          <p:nvPr>
            <p:ph type="sldNum" sz="quarter" idx="12"/>
          </p:nvPr>
        </p:nvSpPr>
        <p:spPr/>
        <p:txBody>
          <a:bodyPr/>
          <a:lstStyle/>
          <a:p>
            <a:fld id="{82B03F3E-A471-8240-8003-E0F504E524BD}" type="slidenum">
              <a:rPr lang="en-US" smtClean="0"/>
              <a:t>‹#›</a:t>
            </a:fld>
            <a:endParaRPr lang="en-US"/>
          </a:p>
        </p:txBody>
      </p:sp>
    </p:spTree>
    <p:extLst>
      <p:ext uri="{BB962C8B-B14F-4D97-AF65-F5344CB8AC3E}">
        <p14:creationId xmlns:p14="http://schemas.microsoft.com/office/powerpoint/2010/main" val="3147623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A52B77-52BF-DB46-A7F4-111DD4021C9B}"/>
              </a:ext>
            </a:extLst>
          </p:cNvPr>
          <p:cNvSpPr>
            <a:spLocks noGrp="1"/>
          </p:cNvSpPr>
          <p:nvPr>
            <p:ph type="dt" sz="half" idx="10"/>
          </p:nvPr>
        </p:nvSpPr>
        <p:spPr/>
        <p:txBody>
          <a:bodyPr/>
          <a:lstStyle/>
          <a:p>
            <a:r>
              <a:rPr lang="en-AU"/>
              <a:t>18/10/20</a:t>
            </a:r>
            <a:endParaRPr lang="en-US"/>
          </a:p>
        </p:txBody>
      </p:sp>
      <p:sp>
        <p:nvSpPr>
          <p:cNvPr id="3" name="Footer Placeholder 2">
            <a:extLst>
              <a:ext uri="{FF2B5EF4-FFF2-40B4-BE49-F238E27FC236}">
                <a16:creationId xmlns:a16="http://schemas.microsoft.com/office/drawing/2014/main" id="{ABAD35F3-A173-E149-A97C-A1003F51D548}"/>
              </a:ext>
            </a:extLst>
          </p:cNvPr>
          <p:cNvSpPr>
            <a:spLocks noGrp="1"/>
          </p:cNvSpPr>
          <p:nvPr>
            <p:ph type="ftr" sz="quarter" idx="11"/>
          </p:nvPr>
        </p:nvSpPr>
        <p:spPr/>
        <p:txBody>
          <a:bodyPr/>
          <a:lstStyle/>
          <a:p>
            <a:r>
              <a:rPr lang="en-US"/>
              <a:t>piyush.sharda@anu.edu.au</a:t>
            </a:r>
          </a:p>
        </p:txBody>
      </p:sp>
      <p:sp>
        <p:nvSpPr>
          <p:cNvPr id="4" name="Slide Number Placeholder 3">
            <a:extLst>
              <a:ext uri="{FF2B5EF4-FFF2-40B4-BE49-F238E27FC236}">
                <a16:creationId xmlns:a16="http://schemas.microsoft.com/office/drawing/2014/main" id="{8A404E85-7BC0-8045-88EC-4ED1E6DFA180}"/>
              </a:ext>
            </a:extLst>
          </p:cNvPr>
          <p:cNvSpPr>
            <a:spLocks noGrp="1"/>
          </p:cNvSpPr>
          <p:nvPr>
            <p:ph type="sldNum" sz="quarter" idx="12"/>
          </p:nvPr>
        </p:nvSpPr>
        <p:spPr/>
        <p:txBody>
          <a:bodyPr/>
          <a:lstStyle/>
          <a:p>
            <a:fld id="{82B03F3E-A471-8240-8003-E0F504E524BD}" type="slidenum">
              <a:rPr lang="en-US" smtClean="0"/>
              <a:t>‹#›</a:t>
            </a:fld>
            <a:endParaRPr lang="en-US"/>
          </a:p>
        </p:txBody>
      </p:sp>
    </p:spTree>
    <p:extLst>
      <p:ext uri="{BB962C8B-B14F-4D97-AF65-F5344CB8AC3E}">
        <p14:creationId xmlns:p14="http://schemas.microsoft.com/office/powerpoint/2010/main" val="4164650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6D01-F8C6-C84A-A47C-EE5D9DE2569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3CAE468-3602-E04A-8551-3F2CCF73BE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DCF217E-A529-2E47-A9DA-D83104F9D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2815F76-FE33-2C4F-9B71-CBC1CEDDA1B6}"/>
              </a:ext>
            </a:extLst>
          </p:cNvPr>
          <p:cNvSpPr>
            <a:spLocks noGrp="1"/>
          </p:cNvSpPr>
          <p:nvPr>
            <p:ph type="dt" sz="half" idx="10"/>
          </p:nvPr>
        </p:nvSpPr>
        <p:spPr/>
        <p:txBody>
          <a:bodyPr/>
          <a:lstStyle/>
          <a:p>
            <a:r>
              <a:rPr lang="en-AU"/>
              <a:t>18/10/20</a:t>
            </a:r>
            <a:endParaRPr lang="en-US"/>
          </a:p>
        </p:txBody>
      </p:sp>
      <p:sp>
        <p:nvSpPr>
          <p:cNvPr id="6" name="Footer Placeholder 5">
            <a:extLst>
              <a:ext uri="{FF2B5EF4-FFF2-40B4-BE49-F238E27FC236}">
                <a16:creationId xmlns:a16="http://schemas.microsoft.com/office/drawing/2014/main" id="{8453CAD7-37DD-8A43-8DFC-B62F82D4E2FD}"/>
              </a:ext>
            </a:extLst>
          </p:cNvPr>
          <p:cNvSpPr>
            <a:spLocks noGrp="1"/>
          </p:cNvSpPr>
          <p:nvPr>
            <p:ph type="ftr" sz="quarter" idx="11"/>
          </p:nvPr>
        </p:nvSpPr>
        <p:spPr/>
        <p:txBody>
          <a:bodyPr/>
          <a:lstStyle/>
          <a:p>
            <a:r>
              <a:rPr lang="en-US"/>
              <a:t>piyush.sharda@anu.edu.au</a:t>
            </a:r>
          </a:p>
        </p:txBody>
      </p:sp>
      <p:sp>
        <p:nvSpPr>
          <p:cNvPr id="7" name="Slide Number Placeholder 6">
            <a:extLst>
              <a:ext uri="{FF2B5EF4-FFF2-40B4-BE49-F238E27FC236}">
                <a16:creationId xmlns:a16="http://schemas.microsoft.com/office/drawing/2014/main" id="{206DF930-B0A6-194E-A0DB-1AD315204A4F}"/>
              </a:ext>
            </a:extLst>
          </p:cNvPr>
          <p:cNvSpPr>
            <a:spLocks noGrp="1"/>
          </p:cNvSpPr>
          <p:nvPr>
            <p:ph type="sldNum" sz="quarter" idx="12"/>
          </p:nvPr>
        </p:nvSpPr>
        <p:spPr/>
        <p:txBody>
          <a:bodyPr/>
          <a:lstStyle/>
          <a:p>
            <a:fld id="{82B03F3E-A471-8240-8003-E0F504E524BD}" type="slidenum">
              <a:rPr lang="en-US" smtClean="0"/>
              <a:t>‹#›</a:t>
            </a:fld>
            <a:endParaRPr lang="en-US"/>
          </a:p>
        </p:txBody>
      </p:sp>
    </p:spTree>
    <p:extLst>
      <p:ext uri="{BB962C8B-B14F-4D97-AF65-F5344CB8AC3E}">
        <p14:creationId xmlns:p14="http://schemas.microsoft.com/office/powerpoint/2010/main" val="157756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61285-D1D7-A549-9DDF-B9B76AD4C16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7B23F67-3CCC-4445-AE05-786E93D257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465763-11E3-9C4A-B770-C8DAB2A01E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8A31DF2-4338-7D47-9356-42CE5A598AB3}"/>
              </a:ext>
            </a:extLst>
          </p:cNvPr>
          <p:cNvSpPr>
            <a:spLocks noGrp="1"/>
          </p:cNvSpPr>
          <p:nvPr>
            <p:ph type="dt" sz="half" idx="10"/>
          </p:nvPr>
        </p:nvSpPr>
        <p:spPr/>
        <p:txBody>
          <a:bodyPr/>
          <a:lstStyle/>
          <a:p>
            <a:r>
              <a:rPr lang="en-AU"/>
              <a:t>18/10/20</a:t>
            </a:r>
            <a:endParaRPr lang="en-US"/>
          </a:p>
        </p:txBody>
      </p:sp>
      <p:sp>
        <p:nvSpPr>
          <p:cNvPr id="6" name="Footer Placeholder 5">
            <a:extLst>
              <a:ext uri="{FF2B5EF4-FFF2-40B4-BE49-F238E27FC236}">
                <a16:creationId xmlns:a16="http://schemas.microsoft.com/office/drawing/2014/main" id="{4BE0E9CB-145D-9840-BEFE-7CE0EBAB981F}"/>
              </a:ext>
            </a:extLst>
          </p:cNvPr>
          <p:cNvSpPr>
            <a:spLocks noGrp="1"/>
          </p:cNvSpPr>
          <p:nvPr>
            <p:ph type="ftr" sz="quarter" idx="11"/>
          </p:nvPr>
        </p:nvSpPr>
        <p:spPr/>
        <p:txBody>
          <a:bodyPr/>
          <a:lstStyle/>
          <a:p>
            <a:r>
              <a:rPr lang="en-US"/>
              <a:t>piyush.sharda@anu.edu.au</a:t>
            </a:r>
          </a:p>
        </p:txBody>
      </p:sp>
      <p:sp>
        <p:nvSpPr>
          <p:cNvPr id="7" name="Slide Number Placeholder 6">
            <a:extLst>
              <a:ext uri="{FF2B5EF4-FFF2-40B4-BE49-F238E27FC236}">
                <a16:creationId xmlns:a16="http://schemas.microsoft.com/office/drawing/2014/main" id="{94B5A7B2-F3C2-264F-8726-9684AF7EF806}"/>
              </a:ext>
            </a:extLst>
          </p:cNvPr>
          <p:cNvSpPr>
            <a:spLocks noGrp="1"/>
          </p:cNvSpPr>
          <p:nvPr>
            <p:ph type="sldNum" sz="quarter" idx="12"/>
          </p:nvPr>
        </p:nvSpPr>
        <p:spPr/>
        <p:txBody>
          <a:bodyPr/>
          <a:lstStyle/>
          <a:p>
            <a:fld id="{82B03F3E-A471-8240-8003-E0F504E524BD}" type="slidenum">
              <a:rPr lang="en-US" smtClean="0"/>
              <a:t>‹#›</a:t>
            </a:fld>
            <a:endParaRPr lang="en-US"/>
          </a:p>
        </p:txBody>
      </p:sp>
    </p:spTree>
    <p:extLst>
      <p:ext uri="{BB962C8B-B14F-4D97-AF65-F5344CB8AC3E}">
        <p14:creationId xmlns:p14="http://schemas.microsoft.com/office/powerpoint/2010/main" val="546084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C55191-F520-BC41-A707-C09722DBB5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50F6DD-96E4-2646-BFBE-A35D3E00B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51D749A-904B-B84D-97BD-651E40B1D8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18/10/20</a:t>
            </a:r>
            <a:endParaRPr lang="en-US"/>
          </a:p>
        </p:txBody>
      </p:sp>
      <p:sp>
        <p:nvSpPr>
          <p:cNvPr id="5" name="Footer Placeholder 4">
            <a:extLst>
              <a:ext uri="{FF2B5EF4-FFF2-40B4-BE49-F238E27FC236}">
                <a16:creationId xmlns:a16="http://schemas.microsoft.com/office/drawing/2014/main" id="{AA01EC58-E2C6-3D46-922E-8588AA306D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piyush.sharda@anu.edu.au</a:t>
            </a:r>
          </a:p>
        </p:txBody>
      </p:sp>
      <p:sp>
        <p:nvSpPr>
          <p:cNvPr id="6" name="Slide Number Placeholder 5">
            <a:extLst>
              <a:ext uri="{FF2B5EF4-FFF2-40B4-BE49-F238E27FC236}">
                <a16:creationId xmlns:a16="http://schemas.microsoft.com/office/drawing/2014/main" id="{60FE5AE0-E345-DD4E-9B33-907A95113F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B03F3E-A471-8240-8003-E0F504E524BD}" type="slidenum">
              <a:rPr lang="en-US" smtClean="0"/>
              <a:t>‹#›</a:t>
            </a:fld>
            <a:endParaRPr lang="en-US"/>
          </a:p>
        </p:txBody>
      </p:sp>
    </p:spTree>
    <p:extLst>
      <p:ext uri="{BB962C8B-B14F-4D97-AF65-F5344CB8AC3E}">
        <p14:creationId xmlns:p14="http://schemas.microsoft.com/office/powerpoint/2010/main" val="1184053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emf"/><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4.mp4"/><Relationship Id="rId7" Type="http://schemas.microsoft.com/office/2007/relationships/hdphoto" Target="../media/hdphoto1.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video" Target="../media/media4.mp4"/><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mailto:sharda@strw.leidenuniv.nl" TargetMode="Externa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30.png"/><Relationship Id="rId3" Type="http://schemas.microsoft.com/office/2007/relationships/hdphoto" Target="../media/hdphoto1.wdp"/><Relationship Id="rId7" Type="http://schemas.openxmlformats.org/officeDocument/2006/relationships/image" Target="../media/image22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png"/><Relationship Id="rId4" Type="http://schemas.openxmlformats.org/officeDocument/2006/relationships/image" Target="../media/image191.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41.png"/><Relationship Id="rId10" Type="http://schemas.openxmlformats.org/officeDocument/2006/relationships/image" Target="../media/image190.png"/><Relationship Id="rId4" Type="http://schemas.openxmlformats.org/officeDocument/2006/relationships/image" Target="../media/image10.gif"/><Relationship Id="rId9" Type="http://schemas.openxmlformats.org/officeDocument/2006/relationships/image" Target="../media/image180.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gif"/><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gif"/><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87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1</a:t>
            </a:fld>
            <a:endParaRPr lang="en-US"/>
          </a:p>
        </p:txBody>
      </p:sp>
      <p:sp>
        <p:nvSpPr>
          <p:cNvPr id="19" name="TextBox 18">
            <a:extLst>
              <a:ext uri="{FF2B5EF4-FFF2-40B4-BE49-F238E27FC236}">
                <a16:creationId xmlns:a16="http://schemas.microsoft.com/office/drawing/2014/main" id="{2C65F85E-0365-CE4A-9FF2-0C1BA1658655}"/>
              </a:ext>
            </a:extLst>
          </p:cNvPr>
          <p:cNvSpPr txBox="1"/>
          <p:nvPr/>
        </p:nvSpPr>
        <p:spPr>
          <a:xfrm>
            <a:off x="2621177" y="6556997"/>
            <a:ext cx="6842561" cy="200055"/>
          </a:xfrm>
          <a:prstGeom prst="rect">
            <a:avLst/>
          </a:prstGeom>
          <a:noFill/>
        </p:spPr>
        <p:txBody>
          <a:bodyPr wrap="square" rtlCol="0">
            <a:spAutoFit/>
          </a:bodyPr>
          <a:lstStyle/>
          <a:p>
            <a:pPr algn="ctr"/>
            <a:r>
              <a:rPr lang="en-US" sz="700" dirty="0">
                <a:ln w="9525">
                  <a:noFill/>
                </a:ln>
                <a:solidFill>
                  <a:schemeClr val="bg1"/>
                </a:solidFill>
                <a:latin typeface="Century Gothic" panose="020B0502020202020204" pitchFamily="34" charset="0"/>
              </a:rPr>
              <a:t>Credits: Wendy </a:t>
            </a:r>
            <a:r>
              <a:rPr lang="en-US" sz="700" dirty="0" err="1">
                <a:ln w="9525">
                  <a:noFill/>
                </a:ln>
                <a:solidFill>
                  <a:schemeClr val="bg1"/>
                </a:solidFill>
                <a:latin typeface="Century Gothic" panose="020B0502020202020204" pitchFamily="34" charset="0"/>
              </a:rPr>
              <a:t>Nungarrayi</a:t>
            </a:r>
            <a:r>
              <a:rPr lang="en-US" sz="700" dirty="0">
                <a:ln w="9525">
                  <a:noFill/>
                </a:ln>
                <a:solidFill>
                  <a:schemeClr val="bg1"/>
                </a:solidFill>
                <a:latin typeface="Century Gothic" panose="020B0502020202020204" pitchFamily="34" charset="0"/>
              </a:rPr>
              <a:t> Brown  / </a:t>
            </a:r>
            <a:r>
              <a:rPr lang="en-AU" sz="700" dirty="0" err="1">
                <a:solidFill>
                  <a:schemeClr val="bg1"/>
                </a:solidFill>
                <a:latin typeface="Century Gothic" panose="020B0502020202020204" pitchFamily="34" charset="0"/>
              </a:rPr>
              <a:t>Yanjirlpirri</a:t>
            </a:r>
            <a:r>
              <a:rPr lang="en-AU" sz="700" dirty="0">
                <a:solidFill>
                  <a:schemeClr val="bg1"/>
                </a:solidFill>
                <a:latin typeface="Century Gothic" panose="020B0502020202020204" pitchFamily="34" charset="0"/>
              </a:rPr>
              <a:t> </a:t>
            </a:r>
            <a:r>
              <a:rPr lang="en-AU" sz="700" dirty="0" err="1">
                <a:solidFill>
                  <a:schemeClr val="bg1"/>
                </a:solidFill>
                <a:latin typeface="Century Gothic" panose="020B0502020202020204" pitchFamily="34" charset="0"/>
              </a:rPr>
              <a:t>Jukurrpa</a:t>
            </a:r>
            <a:r>
              <a:rPr lang="en-AU" sz="700" dirty="0">
                <a:solidFill>
                  <a:schemeClr val="bg1"/>
                </a:solidFill>
                <a:latin typeface="Century Gothic" panose="020B0502020202020204" pitchFamily="34" charset="0"/>
              </a:rPr>
              <a:t> (Seven Sisters Dreaming)</a:t>
            </a:r>
            <a:endParaRPr lang="en-US" sz="700" dirty="0">
              <a:solidFill>
                <a:schemeClr val="bg1"/>
              </a:solidFill>
              <a:latin typeface="Century Gothic" panose="020B0502020202020204" pitchFamily="34" charset="0"/>
            </a:endParaRPr>
          </a:p>
        </p:txBody>
      </p:sp>
      <p:pic>
        <p:nvPicPr>
          <p:cNvPr id="2" name="Picture 1">
            <a:extLst>
              <a:ext uri="{FF2B5EF4-FFF2-40B4-BE49-F238E27FC236}">
                <a16:creationId xmlns:a16="http://schemas.microsoft.com/office/drawing/2014/main" id="{4B346576-7E2E-9E83-9F3E-07F063FF964A}"/>
              </a:ext>
            </a:extLst>
          </p:cNvPr>
          <p:cNvPicPr>
            <a:picLocks noChangeAspect="1"/>
          </p:cNvPicPr>
          <p:nvPr/>
        </p:nvPicPr>
        <p:blipFill>
          <a:blip r:embed="rId4"/>
          <a:stretch>
            <a:fillRect/>
          </a:stretch>
        </p:blipFill>
        <p:spPr>
          <a:xfrm>
            <a:off x="-209037" y="240741"/>
            <a:ext cx="4176000" cy="2088000"/>
          </a:xfrm>
          <a:prstGeom prst="rect">
            <a:avLst/>
          </a:prstGeom>
        </p:spPr>
      </p:pic>
      <p:pic>
        <p:nvPicPr>
          <p:cNvPr id="3" name="Picture 6">
            <a:extLst>
              <a:ext uri="{FF2B5EF4-FFF2-40B4-BE49-F238E27FC236}">
                <a16:creationId xmlns:a16="http://schemas.microsoft.com/office/drawing/2014/main" id="{32E5D2E5-AEC4-2144-DEAF-2F1A5198F7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6052" y="236809"/>
            <a:ext cx="2100648" cy="20919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5978F96-A60D-6269-D6BC-A138C3FC49FB}"/>
              </a:ext>
            </a:extLst>
          </p:cNvPr>
          <p:cNvSpPr/>
          <p:nvPr/>
        </p:nvSpPr>
        <p:spPr>
          <a:xfrm>
            <a:off x="859469" y="2475207"/>
            <a:ext cx="10457103" cy="830997"/>
          </a:xfrm>
          <a:prstGeom prst="rect">
            <a:avLst/>
          </a:prstGeom>
        </p:spPr>
        <p:txBody>
          <a:bodyPr wrap="square">
            <a:spAutoFit/>
          </a:bodyPr>
          <a:lstStyle/>
          <a:p>
            <a:pPr algn="ctr"/>
            <a:r>
              <a:rPr lang="en-US" sz="4800" dirty="0">
                <a:solidFill>
                  <a:schemeClr val="bg1"/>
                </a:solidFill>
                <a:latin typeface="Century Gothic" panose="020B0502020202020204" pitchFamily="34" charset="0"/>
              </a:rPr>
              <a:t>IMF at low metallicities</a:t>
            </a:r>
          </a:p>
        </p:txBody>
      </p:sp>
      <p:sp>
        <p:nvSpPr>
          <p:cNvPr id="6" name="Rectangle 5">
            <a:extLst>
              <a:ext uri="{FF2B5EF4-FFF2-40B4-BE49-F238E27FC236}">
                <a16:creationId xmlns:a16="http://schemas.microsoft.com/office/drawing/2014/main" id="{7382E5E3-57C9-B07A-347B-A198C9CC87CA}"/>
              </a:ext>
            </a:extLst>
          </p:cNvPr>
          <p:cNvSpPr/>
          <p:nvPr/>
        </p:nvSpPr>
        <p:spPr>
          <a:xfrm>
            <a:off x="3287383" y="5039566"/>
            <a:ext cx="8536706" cy="1138773"/>
          </a:xfrm>
          <a:prstGeom prst="rect">
            <a:avLst/>
          </a:prstGeom>
          <a:noFill/>
        </p:spPr>
        <p:txBody>
          <a:bodyPr wrap="square">
            <a:spAutoFit/>
          </a:bodyPr>
          <a:lstStyle/>
          <a:p>
            <a:pPr algn="r"/>
            <a:r>
              <a:rPr lang="en-US" sz="3200" dirty="0">
                <a:solidFill>
                  <a:schemeClr val="bg1"/>
                </a:solidFill>
                <a:latin typeface="Century Gothic" panose="020B0502020202020204" pitchFamily="34" charset="0"/>
              </a:rPr>
              <a:t>Piyush Sharda</a:t>
            </a:r>
          </a:p>
          <a:p>
            <a:pPr algn="r"/>
            <a:r>
              <a:rPr lang="en-US" dirty="0">
                <a:solidFill>
                  <a:srgbClr val="F7BD19"/>
                </a:solidFill>
                <a:latin typeface="Century Gothic" panose="020B0502020202020204" pitchFamily="34" charset="0"/>
              </a:rPr>
              <a:t>Oort Fellow &amp; IAU TGF Fellow</a:t>
            </a:r>
          </a:p>
          <a:p>
            <a:pPr algn="r"/>
            <a:r>
              <a:rPr lang="en-US" dirty="0">
                <a:solidFill>
                  <a:srgbClr val="F7BD19"/>
                </a:solidFill>
                <a:latin typeface="Century Gothic" panose="020B0502020202020204" pitchFamily="34" charset="0"/>
              </a:rPr>
              <a:t>Leiden University</a:t>
            </a:r>
          </a:p>
        </p:txBody>
      </p:sp>
      <p:sp>
        <p:nvSpPr>
          <p:cNvPr id="8" name="TextBox 7">
            <a:extLst>
              <a:ext uri="{FF2B5EF4-FFF2-40B4-BE49-F238E27FC236}">
                <a16:creationId xmlns:a16="http://schemas.microsoft.com/office/drawing/2014/main" id="{2A963DA1-F941-E356-23ED-1B4B05C5CC30}"/>
              </a:ext>
            </a:extLst>
          </p:cNvPr>
          <p:cNvSpPr txBox="1"/>
          <p:nvPr/>
        </p:nvSpPr>
        <p:spPr>
          <a:xfrm>
            <a:off x="3629986" y="3425266"/>
            <a:ext cx="4694617" cy="923330"/>
          </a:xfrm>
          <a:prstGeom prst="rect">
            <a:avLst/>
          </a:prstGeom>
          <a:noFill/>
        </p:spPr>
        <p:txBody>
          <a:bodyPr wrap="square">
            <a:spAutoFit/>
          </a:bodyPr>
          <a:lstStyle/>
          <a:p>
            <a:pPr algn="ctr"/>
            <a:r>
              <a:rPr lang="en-US" dirty="0">
                <a:solidFill>
                  <a:schemeClr val="bg1"/>
                </a:solidFill>
                <a:latin typeface="Century Gothic" panose="020B0502020202020204" pitchFamily="34" charset="0"/>
              </a:rPr>
              <a:t>Molecules &amp; Planets in the Outer Galaxy</a:t>
            </a:r>
          </a:p>
          <a:p>
            <a:pPr algn="ctr"/>
            <a:r>
              <a:rPr lang="en-US" dirty="0">
                <a:solidFill>
                  <a:schemeClr val="bg1"/>
                </a:solidFill>
                <a:latin typeface="Century Gothic" panose="020B0502020202020204" pitchFamily="34" charset="0"/>
              </a:rPr>
              <a:t>Florence</a:t>
            </a:r>
          </a:p>
          <a:p>
            <a:pPr algn="ctr"/>
            <a:r>
              <a:rPr lang="en-US" dirty="0">
                <a:solidFill>
                  <a:schemeClr val="bg1"/>
                </a:solidFill>
                <a:latin typeface="Century Gothic" panose="020B0502020202020204" pitchFamily="34" charset="0"/>
              </a:rPr>
              <a:t>Nov 13, 2024</a:t>
            </a:r>
            <a:endParaRPr lang="en-US" dirty="0">
              <a:solidFill>
                <a:schemeClr val="bg1"/>
              </a:solidFill>
            </a:endParaRPr>
          </a:p>
        </p:txBody>
      </p:sp>
      <p:sp>
        <p:nvSpPr>
          <p:cNvPr id="9" name="TextBox 8">
            <a:extLst>
              <a:ext uri="{FF2B5EF4-FFF2-40B4-BE49-F238E27FC236}">
                <a16:creationId xmlns:a16="http://schemas.microsoft.com/office/drawing/2014/main" id="{A3A8C169-9A69-4CE4-2C83-F6747DD1A570}"/>
              </a:ext>
            </a:extLst>
          </p:cNvPr>
          <p:cNvSpPr txBox="1"/>
          <p:nvPr/>
        </p:nvSpPr>
        <p:spPr>
          <a:xfrm>
            <a:off x="513607" y="5070534"/>
            <a:ext cx="6109854" cy="1169551"/>
          </a:xfrm>
          <a:prstGeom prst="rect">
            <a:avLst/>
          </a:prstGeom>
          <a:noFill/>
        </p:spPr>
        <p:txBody>
          <a:bodyPr wrap="square">
            <a:spAutoFit/>
          </a:bodyPr>
          <a:lstStyle/>
          <a:p>
            <a:r>
              <a:rPr lang="en-US" dirty="0">
                <a:solidFill>
                  <a:srgbClr val="F7BD19"/>
                </a:solidFill>
                <a:latin typeface="Century Gothic" panose="020B0502020202020204" pitchFamily="34" charset="0"/>
              </a:rPr>
              <a:t>Collaborators:</a:t>
            </a:r>
          </a:p>
          <a:p>
            <a:pPr algn="just"/>
            <a:r>
              <a:rPr lang="en-NL" sz="1300" dirty="0">
                <a:solidFill>
                  <a:schemeClr val="bg1"/>
                </a:solidFill>
                <a:latin typeface="Century Gothic" panose="020B0502020202020204" pitchFamily="34" charset="0"/>
              </a:rPr>
              <a:t>Shyam Menon, Benjamin Wibking, Mark Krumholz, Michael Grudić, Stella Offner, Volker Bromm, Avishai Dekel, Anish Amarsi, Roman Gerasimov, Michael Zingale, Tommaso Grassi, Amiel Sternberg, Blakesley Burkhart, Serena Viti, Shmuel Bialy, Christoph Federrath</a:t>
            </a:r>
            <a:endParaRPr lang="en-NL" sz="1300" dirty="0">
              <a:latin typeface="Century Gothic" panose="020B0502020202020204" pitchFamily="34" charset="0"/>
            </a:endParaRPr>
          </a:p>
        </p:txBody>
      </p:sp>
    </p:spTree>
    <p:extLst>
      <p:ext uri="{BB962C8B-B14F-4D97-AF65-F5344CB8AC3E}">
        <p14:creationId xmlns:p14="http://schemas.microsoft.com/office/powerpoint/2010/main" val="3160783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10</a:t>
            </a:fld>
            <a:endParaRPr lang="en-US"/>
          </a:p>
        </p:txBody>
      </p:sp>
      <p:sp>
        <p:nvSpPr>
          <p:cNvPr id="10" name="Rectangle 9">
            <a:extLst>
              <a:ext uri="{FF2B5EF4-FFF2-40B4-BE49-F238E27FC236}">
                <a16:creationId xmlns:a16="http://schemas.microsoft.com/office/drawing/2014/main" id="{46D6586D-3EC7-7B4B-AA61-D8413C6BB00B}"/>
              </a:ext>
            </a:extLst>
          </p:cNvPr>
          <p:cNvSpPr/>
          <p:nvPr/>
        </p:nvSpPr>
        <p:spPr>
          <a:xfrm>
            <a:off x="518988" y="264828"/>
            <a:ext cx="10852651" cy="707886"/>
          </a:xfrm>
          <a:prstGeom prst="rect">
            <a:avLst/>
          </a:prstGeom>
        </p:spPr>
        <p:txBody>
          <a:bodyPr wrap="none">
            <a:spAutoFit/>
          </a:bodyPr>
          <a:lstStyle/>
          <a:p>
            <a:r>
              <a:rPr lang="en-US" sz="4000" dirty="0">
                <a:solidFill>
                  <a:schemeClr val="bg1"/>
                </a:solidFill>
                <a:latin typeface="Century Gothic" panose="020B0502020202020204" pitchFamily="34" charset="0"/>
              </a:rPr>
              <a:t>When did the IMF become bottom-heavy?</a:t>
            </a:r>
            <a:endParaRPr lang="en-US" sz="4000" baseline="-25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95859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11</a:t>
            </a:fld>
            <a:endParaRPr lang="en-US"/>
          </a:p>
        </p:txBody>
      </p:sp>
      <p:sp>
        <p:nvSpPr>
          <p:cNvPr id="2" name="Rectangle 1">
            <a:extLst>
              <a:ext uri="{FF2B5EF4-FFF2-40B4-BE49-F238E27FC236}">
                <a16:creationId xmlns:a16="http://schemas.microsoft.com/office/drawing/2014/main" id="{564A7E4B-25CF-A959-D553-1A3A119BECC9}"/>
              </a:ext>
            </a:extLst>
          </p:cNvPr>
          <p:cNvSpPr/>
          <p:nvPr/>
        </p:nvSpPr>
        <p:spPr>
          <a:xfrm>
            <a:off x="518988" y="264828"/>
            <a:ext cx="7319632" cy="707886"/>
          </a:xfrm>
          <a:prstGeom prst="rect">
            <a:avLst/>
          </a:prstGeom>
        </p:spPr>
        <p:txBody>
          <a:bodyPr wrap="none">
            <a:spAutoFit/>
          </a:bodyPr>
          <a:lstStyle/>
          <a:p>
            <a:r>
              <a:rPr lang="en-US" sz="4000" dirty="0">
                <a:solidFill>
                  <a:schemeClr val="bg1"/>
                </a:solidFill>
                <a:latin typeface="Century Gothic" panose="020B0502020202020204" pitchFamily="34" charset="0"/>
              </a:rPr>
              <a:t>Model for the IMF peak mass</a:t>
            </a:r>
            <a:endParaRPr lang="en-US" sz="4000" baseline="-25000" dirty="0">
              <a:solidFill>
                <a:schemeClr val="bg1"/>
              </a:solidFill>
              <a:latin typeface="Century Gothic" panose="020B0502020202020204" pitchFamily="34" charset="0"/>
            </a:endParaRPr>
          </a:p>
        </p:txBody>
      </p:sp>
      <p:sp>
        <p:nvSpPr>
          <p:cNvPr id="3" name="Rectangle 2">
            <a:extLst>
              <a:ext uri="{FF2B5EF4-FFF2-40B4-BE49-F238E27FC236}">
                <a16:creationId xmlns:a16="http://schemas.microsoft.com/office/drawing/2014/main" id="{E393D9D2-F2B5-699C-22DE-5FBB87B1B94D}"/>
              </a:ext>
            </a:extLst>
          </p:cNvPr>
          <p:cNvSpPr/>
          <p:nvPr/>
        </p:nvSpPr>
        <p:spPr>
          <a:xfrm>
            <a:off x="511587" y="1493585"/>
            <a:ext cx="5108597" cy="3970318"/>
          </a:xfrm>
          <a:prstGeom prst="rect">
            <a:avLst/>
          </a:prstGeom>
        </p:spPr>
        <p:txBody>
          <a:bodyPr wrap="square">
            <a:spAutoFit/>
          </a:bodyPr>
          <a:lstStyle/>
          <a:p>
            <a:r>
              <a:rPr lang="en-AU" dirty="0">
                <a:solidFill>
                  <a:schemeClr val="bg1"/>
                </a:solidFill>
                <a:latin typeface="Century Gothic" panose="020B0502020202020204" pitchFamily="34" charset="0"/>
              </a:rPr>
              <a:t>A new model to study gas thermodynamics in molecular clouds at a wide range of metallicities and other ISM properties.</a:t>
            </a:r>
          </a:p>
          <a:p>
            <a:endParaRPr lang="en-AU" dirty="0">
              <a:solidFill>
                <a:schemeClr val="bg1"/>
              </a:solidFill>
              <a:latin typeface="Century Gothic" panose="020B0502020202020204" pitchFamily="34" charset="0"/>
            </a:endParaRPr>
          </a:p>
          <a:p>
            <a:r>
              <a:rPr lang="en-AU" dirty="0">
                <a:solidFill>
                  <a:schemeClr val="bg1"/>
                </a:solidFill>
                <a:latin typeface="Century Gothic" panose="020B0502020202020204" pitchFamily="34" charset="0"/>
              </a:rPr>
              <a:t>Includes dust-gas coupling in the presence of stellar feedback.</a:t>
            </a:r>
          </a:p>
          <a:p>
            <a:endParaRPr lang="en-AU" dirty="0">
              <a:solidFill>
                <a:srgbClr val="F7BD19"/>
              </a:solidFill>
              <a:latin typeface="Century Gothic" panose="020B0502020202020204" pitchFamily="34" charset="0"/>
            </a:endParaRPr>
          </a:p>
          <a:p>
            <a:r>
              <a:rPr lang="en-AU" dirty="0">
                <a:solidFill>
                  <a:schemeClr val="bg1"/>
                </a:solidFill>
                <a:latin typeface="Century Gothic" panose="020B0502020202020204" pitchFamily="34" charset="0"/>
              </a:rPr>
              <a:t>Critical location around an existing protostar where gas becomes marginally unstable to collapse sets the IMF peak mass </a:t>
            </a:r>
          </a:p>
          <a:p>
            <a:r>
              <a:rPr lang="en-AU" dirty="0">
                <a:solidFill>
                  <a:srgbClr val="F7BD19"/>
                </a:solidFill>
                <a:latin typeface="Century Gothic" panose="020B0502020202020204" pitchFamily="34" charset="0"/>
              </a:rPr>
              <a:t>(Bate 2005, 2009, </a:t>
            </a:r>
            <a:r>
              <a:rPr lang="en-AU" dirty="0" err="1">
                <a:solidFill>
                  <a:srgbClr val="F7BD19"/>
                </a:solidFill>
                <a:latin typeface="Century Gothic" panose="020B0502020202020204" pitchFamily="34" charset="0"/>
              </a:rPr>
              <a:t>Krumholz</a:t>
            </a:r>
            <a:r>
              <a:rPr lang="en-AU" dirty="0">
                <a:solidFill>
                  <a:srgbClr val="F7BD19"/>
                </a:solidFill>
                <a:latin typeface="Century Gothic" panose="020B0502020202020204" pitchFamily="34" charset="0"/>
              </a:rPr>
              <a:t> 2011, Guszejnov et al. 2016, Cunningham et al. 2018, Lee &amp; </a:t>
            </a:r>
            <a:r>
              <a:rPr lang="en-AU" dirty="0" err="1">
                <a:solidFill>
                  <a:srgbClr val="F7BD19"/>
                </a:solidFill>
                <a:latin typeface="Century Gothic" panose="020B0502020202020204" pitchFamily="34" charset="0"/>
              </a:rPr>
              <a:t>Hennebelle</a:t>
            </a:r>
            <a:r>
              <a:rPr lang="en-AU" dirty="0">
                <a:solidFill>
                  <a:srgbClr val="F7BD19"/>
                </a:solidFill>
                <a:latin typeface="Century Gothic" panose="020B0502020202020204" pitchFamily="34" charset="0"/>
              </a:rPr>
              <a:t> 2018, Tanvir et al. 2022)</a:t>
            </a:r>
            <a:r>
              <a:rPr lang="en-AU" dirty="0">
                <a:solidFill>
                  <a:schemeClr val="bg1"/>
                </a:solidFill>
                <a:latin typeface="Century Gothic" panose="020B0502020202020204" pitchFamily="34" charset="0"/>
              </a:rPr>
              <a:t>.</a:t>
            </a:r>
            <a:endParaRPr lang="en-US" dirty="0">
              <a:solidFill>
                <a:schemeClr val="bg1"/>
              </a:solidFill>
              <a:latin typeface="Century Gothic" panose="020B0502020202020204" pitchFamily="34" charset="0"/>
            </a:endParaRPr>
          </a:p>
          <a:p>
            <a:pPr marL="285750" indent="-285750">
              <a:buFont typeface="Wingdings" pitchFamily="2" charset="2"/>
              <a:buChar char="Ø"/>
            </a:pPr>
            <a:endParaRPr lang="en-US"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7393F579-CE1D-FB43-1EE2-F8C99F5C37FC}"/>
              </a:ext>
            </a:extLst>
          </p:cNvPr>
          <p:cNvPicPr>
            <a:picLocks noChangeAspect="1"/>
          </p:cNvPicPr>
          <p:nvPr/>
        </p:nvPicPr>
        <p:blipFill>
          <a:blip r:embed="rId4"/>
          <a:stretch>
            <a:fillRect/>
          </a:stretch>
        </p:blipFill>
        <p:spPr>
          <a:xfrm>
            <a:off x="6765816" y="1624052"/>
            <a:ext cx="4280551" cy="3308497"/>
          </a:xfrm>
          <a:prstGeom prst="rect">
            <a:avLst/>
          </a:prstGeom>
        </p:spPr>
      </p:pic>
    </p:spTree>
    <p:extLst>
      <p:ext uri="{BB962C8B-B14F-4D97-AF65-F5344CB8AC3E}">
        <p14:creationId xmlns:p14="http://schemas.microsoft.com/office/powerpoint/2010/main" val="25385501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CAAAEB6-75D6-D693-895F-C844C76AE21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E0ABBBF-2CED-AED9-87EA-02513E65D6B5}"/>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E80AD73F-4E5F-BAE8-F87D-69EAB3BDC1AB}"/>
              </a:ext>
            </a:extLst>
          </p:cNvPr>
          <p:cNvSpPr>
            <a:spLocks noGrp="1"/>
          </p:cNvSpPr>
          <p:nvPr>
            <p:ph type="sldNum" sz="quarter" idx="12"/>
          </p:nvPr>
        </p:nvSpPr>
        <p:spPr/>
        <p:txBody>
          <a:bodyPr/>
          <a:lstStyle/>
          <a:p>
            <a:fld id="{82B03F3E-A471-8240-8003-E0F504E524BD}" type="slidenum">
              <a:rPr lang="en-US" smtClean="0"/>
              <a:t>12</a:t>
            </a:fld>
            <a:endParaRPr lang="en-US"/>
          </a:p>
        </p:txBody>
      </p:sp>
      <p:sp>
        <p:nvSpPr>
          <p:cNvPr id="2" name="Rectangle 1">
            <a:extLst>
              <a:ext uri="{FF2B5EF4-FFF2-40B4-BE49-F238E27FC236}">
                <a16:creationId xmlns:a16="http://schemas.microsoft.com/office/drawing/2014/main" id="{5B3DF3CA-C757-68AF-8E4A-A0744A4BF83F}"/>
              </a:ext>
            </a:extLst>
          </p:cNvPr>
          <p:cNvSpPr/>
          <p:nvPr/>
        </p:nvSpPr>
        <p:spPr>
          <a:xfrm>
            <a:off x="518988" y="264828"/>
            <a:ext cx="7319632" cy="707886"/>
          </a:xfrm>
          <a:prstGeom prst="rect">
            <a:avLst/>
          </a:prstGeom>
        </p:spPr>
        <p:txBody>
          <a:bodyPr wrap="none">
            <a:spAutoFit/>
          </a:bodyPr>
          <a:lstStyle/>
          <a:p>
            <a:r>
              <a:rPr lang="en-US" sz="4000" dirty="0">
                <a:solidFill>
                  <a:schemeClr val="bg1"/>
                </a:solidFill>
                <a:latin typeface="Century Gothic" panose="020B0502020202020204" pitchFamily="34" charset="0"/>
              </a:rPr>
              <a:t>Model for the IMF peak mass</a:t>
            </a:r>
            <a:endParaRPr lang="en-US" sz="4000" baseline="-25000" dirty="0">
              <a:solidFill>
                <a:schemeClr val="bg1"/>
              </a:solidFill>
              <a:latin typeface="Century Gothic" panose="020B0502020202020204" pitchFamily="34" charset="0"/>
            </a:endParaRPr>
          </a:p>
        </p:txBody>
      </p:sp>
      <p:pic>
        <p:nvPicPr>
          <p:cNvPr id="5" name="Picture 4">
            <a:extLst>
              <a:ext uri="{FF2B5EF4-FFF2-40B4-BE49-F238E27FC236}">
                <a16:creationId xmlns:a16="http://schemas.microsoft.com/office/drawing/2014/main" id="{FD42CB96-F04C-AFEA-22B6-9504AEA0696C}"/>
              </a:ext>
            </a:extLst>
          </p:cNvPr>
          <p:cNvPicPr>
            <a:picLocks noChangeAspect="1"/>
          </p:cNvPicPr>
          <p:nvPr/>
        </p:nvPicPr>
        <p:blipFill>
          <a:blip r:embed="rId4"/>
          <a:stretch>
            <a:fillRect/>
          </a:stretch>
        </p:blipFill>
        <p:spPr>
          <a:xfrm>
            <a:off x="6764400" y="1623600"/>
            <a:ext cx="4280426" cy="3308400"/>
          </a:xfrm>
          <a:prstGeom prst="rect">
            <a:avLst/>
          </a:prstGeom>
        </p:spPr>
      </p:pic>
      <p:sp>
        <p:nvSpPr>
          <p:cNvPr id="6" name="Rectangle 5">
            <a:extLst>
              <a:ext uri="{FF2B5EF4-FFF2-40B4-BE49-F238E27FC236}">
                <a16:creationId xmlns:a16="http://schemas.microsoft.com/office/drawing/2014/main" id="{B0FA50EB-1F2F-698E-0D39-AF904C1F4BCB}"/>
              </a:ext>
            </a:extLst>
          </p:cNvPr>
          <p:cNvSpPr/>
          <p:nvPr/>
        </p:nvSpPr>
        <p:spPr>
          <a:xfrm>
            <a:off x="511587" y="1493585"/>
            <a:ext cx="5108597" cy="3970318"/>
          </a:xfrm>
          <a:prstGeom prst="rect">
            <a:avLst/>
          </a:prstGeom>
        </p:spPr>
        <p:txBody>
          <a:bodyPr wrap="square">
            <a:spAutoFit/>
          </a:bodyPr>
          <a:lstStyle/>
          <a:p>
            <a:r>
              <a:rPr lang="en-AU" dirty="0">
                <a:solidFill>
                  <a:schemeClr val="bg1"/>
                </a:solidFill>
                <a:latin typeface="Century Gothic" panose="020B0502020202020204" pitchFamily="34" charset="0"/>
              </a:rPr>
              <a:t>A new model to study gas thermodynamics in molecular clouds at a wide range of metallicities and other ISM properties.</a:t>
            </a:r>
          </a:p>
          <a:p>
            <a:endParaRPr lang="en-AU" dirty="0">
              <a:solidFill>
                <a:schemeClr val="bg1"/>
              </a:solidFill>
              <a:latin typeface="Century Gothic" panose="020B0502020202020204" pitchFamily="34" charset="0"/>
            </a:endParaRPr>
          </a:p>
          <a:p>
            <a:r>
              <a:rPr lang="en-AU" dirty="0">
                <a:solidFill>
                  <a:schemeClr val="bg1"/>
                </a:solidFill>
                <a:latin typeface="Century Gothic" panose="020B0502020202020204" pitchFamily="34" charset="0"/>
              </a:rPr>
              <a:t>Includes dust-gas coupling in the presence of stellar feedback.</a:t>
            </a:r>
          </a:p>
          <a:p>
            <a:endParaRPr lang="en-AU" dirty="0">
              <a:solidFill>
                <a:srgbClr val="F7BD19"/>
              </a:solidFill>
              <a:latin typeface="Century Gothic" panose="020B0502020202020204" pitchFamily="34" charset="0"/>
            </a:endParaRPr>
          </a:p>
          <a:p>
            <a:r>
              <a:rPr lang="en-AU" dirty="0">
                <a:solidFill>
                  <a:schemeClr val="bg1"/>
                </a:solidFill>
                <a:latin typeface="Century Gothic" panose="020B0502020202020204" pitchFamily="34" charset="0"/>
              </a:rPr>
              <a:t>Critical location around an existing protostar where gas becomes marginally unstable to collapse sets the IMF peak mass </a:t>
            </a:r>
          </a:p>
          <a:p>
            <a:r>
              <a:rPr lang="en-AU" dirty="0">
                <a:solidFill>
                  <a:srgbClr val="F7BD19"/>
                </a:solidFill>
                <a:latin typeface="Century Gothic" panose="020B0502020202020204" pitchFamily="34" charset="0"/>
              </a:rPr>
              <a:t>(Bate 2005, 2009, </a:t>
            </a:r>
            <a:r>
              <a:rPr lang="en-AU" dirty="0" err="1">
                <a:solidFill>
                  <a:srgbClr val="F7BD19"/>
                </a:solidFill>
                <a:latin typeface="Century Gothic" panose="020B0502020202020204" pitchFamily="34" charset="0"/>
              </a:rPr>
              <a:t>Krumholz</a:t>
            </a:r>
            <a:r>
              <a:rPr lang="en-AU" dirty="0">
                <a:solidFill>
                  <a:srgbClr val="F7BD19"/>
                </a:solidFill>
                <a:latin typeface="Century Gothic" panose="020B0502020202020204" pitchFamily="34" charset="0"/>
              </a:rPr>
              <a:t> 2011, Guszejnov et al. 2016, Cunningham et al. 2018, Lee &amp; </a:t>
            </a:r>
            <a:r>
              <a:rPr lang="en-AU" dirty="0" err="1">
                <a:solidFill>
                  <a:srgbClr val="F7BD19"/>
                </a:solidFill>
                <a:latin typeface="Century Gothic" panose="020B0502020202020204" pitchFamily="34" charset="0"/>
              </a:rPr>
              <a:t>Hennebelle</a:t>
            </a:r>
            <a:r>
              <a:rPr lang="en-AU" dirty="0">
                <a:solidFill>
                  <a:srgbClr val="F7BD19"/>
                </a:solidFill>
                <a:latin typeface="Century Gothic" panose="020B0502020202020204" pitchFamily="34" charset="0"/>
              </a:rPr>
              <a:t> 2018, Tanvir et al. 2022)</a:t>
            </a:r>
            <a:r>
              <a:rPr lang="en-AU" dirty="0">
                <a:solidFill>
                  <a:schemeClr val="bg1"/>
                </a:solidFill>
                <a:latin typeface="Century Gothic" panose="020B0502020202020204" pitchFamily="34" charset="0"/>
              </a:rPr>
              <a:t>.</a:t>
            </a:r>
            <a:endParaRPr lang="en-US" dirty="0">
              <a:solidFill>
                <a:schemeClr val="bg1"/>
              </a:solidFill>
              <a:latin typeface="Century Gothic" panose="020B0502020202020204" pitchFamily="34" charset="0"/>
            </a:endParaRPr>
          </a:p>
          <a:p>
            <a:pPr marL="285750" indent="-285750">
              <a:buFont typeface="Wingdings" pitchFamily="2" charset="2"/>
              <a:buChar char="Ø"/>
            </a:pP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80948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13</a:t>
            </a:fld>
            <a:endParaRPr lang="en-US"/>
          </a:p>
        </p:txBody>
      </p:sp>
      <p:sp>
        <p:nvSpPr>
          <p:cNvPr id="10" name="Rectangle 9">
            <a:extLst>
              <a:ext uri="{FF2B5EF4-FFF2-40B4-BE49-F238E27FC236}">
                <a16:creationId xmlns:a16="http://schemas.microsoft.com/office/drawing/2014/main" id="{46D6586D-3EC7-7B4B-AA61-D8413C6BB00B}"/>
              </a:ext>
            </a:extLst>
          </p:cNvPr>
          <p:cNvSpPr/>
          <p:nvPr/>
        </p:nvSpPr>
        <p:spPr>
          <a:xfrm>
            <a:off x="518988" y="264828"/>
            <a:ext cx="10852651" cy="707886"/>
          </a:xfrm>
          <a:prstGeom prst="rect">
            <a:avLst/>
          </a:prstGeom>
        </p:spPr>
        <p:txBody>
          <a:bodyPr wrap="none">
            <a:spAutoFit/>
          </a:bodyPr>
          <a:lstStyle/>
          <a:p>
            <a:r>
              <a:rPr lang="en-US" sz="4000" dirty="0">
                <a:solidFill>
                  <a:schemeClr val="bg1"/>
                </a:solidFill>
                <a:latin typeface="Century Gothic" panose="020B0502020202020204" pitchFamily="34" charset="0"/>
              </a:rPr>
              <a:t>When did the IMF become bottom-heavy?</a:t>
            </a:r>
            <a:endParaRPr lang="en-US" sz="4000" baseline="-25000" dirty="0">
              <a:solidFill>
                <a:schemeClr val="bg1"/>
              </a:solidFill>
              <a:latin typeface="Century Gothic" panose="020B0502020202020204" pitchFamily="34" charset="0"/>
            </a:endParaRPr>
          </a:p>
        </p:txBody>
      </p:sp>
      <p:pic>
        <p:nvPicPr>
          <p:cNvPr id="59" name="Picture 58">
            <a:extLst>
              <a:ext uri="{FF2B5EF4-FFF2-40B4-BE49-F238E27FC236}">
                <a16:creationId xmlns:a16="http://schemas.microsoft.com/office/drawing/2014/main" id="{95A919B7-9763-224C-B069-21639655E1C7}"/>
              </a:ext>
            </a:extLst>
          </p:cNvPr>
          <p:cNvPicPr>
            <a:picLocks noChangeAspect="1"/>
          </p:cNvPicPr>
          <p:nvPr/>
        </p:nvPicPr>
        <p:blipFill>
          <a:blip r:embed="rId4"/>
          <a:stretch>
            <a:fillRect/>
          </a:stretch>
        </p:blipFill>
        <p:spPr>
          <a:xfrm>
            <a:off x="3160751" y="1665311"/>
            <a:ext cx="5870497" cy="4316213"/>
          </a:xfrm>
          <a:prstGeom prst="rect">
            <a:avLst/>
          </a:prstGeom>
        </p:spPr>
      </p:pic>
      <p:sp>
        <p:nvSpPr>
          <p:cNvPr id="60" name="Oval 59">
            <a:extLst>
              <a:ext uri="{FF2B5EF4-FFF2-40B4-BE49-F238E27FC236}">
                <a16:creationId xmlns:a16="http://schemas.microsoft.com/office/drawing/2014/main" id="{85020AFB-7538-F44A-A543-1713115B8EB4}"/>
              </a:ext>
            </a:extLst>
          </p:cNvPr>
          <p:cNvSpPr/>
          <p:nvPr/>
        </p:nvSpPr>
        <p:spPr>
          <a:xfrm>
            <a:off x="4019904" y="4588228"/>
            <a:ext cx="1046517" cy="733055"/>
          </a:xfrm>
          <a:prstGeom prst="ellipse">
            <a:avLst/>
          </a:prstGeom>
          <a:solidFill>
            <a:schemeClr val="tx1">
              <a:alpha val="3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09F43933-C80D-1145-B6E3-0F0A9A1ED0C5}"/>
              </a:ext>
            </a:extLst>
          </p:cNvPr>
          <p:cNvSpPr/>
          <p:nvPr/>
        </p:nvSpPr>
        <p:spPr>
          <a:xfrm>
            <a:off x="4186430" y="1973512"/>
            <a:ext cx="1114408" cy="461665"/>
          </a:xfrm>
          <a:prstGeom prst="rect">
            <a:avLst/>
          </a:prstGeom>
        </p:spPr>
        <p:txBody>
          <a:bodyPr wrap="none">
            <a:spAutoFit/>
          </a:bodyPr>
          <a:lstStyle/>
          <a:p>
            <a:pPr algn="ctr"/>
            <a:r>
              <a:rPr lang="en-US" sz="1200" dirty="0">
                <a:solidFill>
                  <a:srgbClr val="FF7636"/>
                </a:solidFill>
                <a:latin typeface="Century Gothic" panose="020B0502020202020204" pitchFamily="34" charset="0"/>
              </a:rPr>
              <a:t>H</a:t>
            </a:r>
            <a:r>
              <a:rPr lang="en-US" sz="1200" baseline="-25000" dirty="0">
                <a:solidFill>
                  <a:srgbClr val="FF7636"/>
                </a:solidFill>
                <a:latin typeface="Century Gothic" panose="020B0502020202020204" pitchFamily="34" charset="0"/>
              </a:rPr>
              <a:t>2</a:t>
            </a:r>
            <a:r>
              <a:rPr lang="en-US" sz="1200" dirty="0">
                <a:solidFill>
                  <a:srgbClr val="FF7636"/>
                </a:solidFill>
                <a:latin typeface="Century Gothic" panose="020B0502020202020204" pitchFamily="34" charset="0"/>
              </a:rPr>
              <a:t> formation</a:t>
            </a:r>
          </a:p>
          <a:p>
            <a:pPr algn="ctr"/>
            <a:r>
              <a:rPr lang="en-US" sz="1200" dirty="0">
                <a:solidFill>
                  <a:srgbClr val="FF7636"/>
                </a:solidFill>
                <a:latin typeface="Century Gothic" panose="020B0502020202020204" pitchFamily="34" charset="0"/>
              </a:rPr>
              <a:t>heating</a:t>
            </a:r>
            <a:endParaRPr lang="en-US" sz="1200" dirty="0">
              <a:solidFill>
                <a:srgbClr val="FF7636"/>
              </a:solidFill>
            </a:endParaRPr>
          </a:p>
        </p:txBody>
      </p:sp>
      <p:sp>
        <p:nvSpPr>
          <p:cNvPr id="62" name="Rectangle 61">
            <a:extLst>
              <a:ext uri="{FF2B5EF4-FFF2-40B4-BE49-F238E27FC236}">
                <a16:creationId xmlns:a16="http://schemas.microsoft.com/office/drawing/2014/main" id="{3432C1F9-A6E4-2349-BE5C-D8092960D24E}"/>
              </a:ext>
            </a:extLst>
          </p:cNvPr>
          <p:cNvSpPr/>
          <p:nvPr/>
        </p:nvSpPr>
        <p:spPr>
          <a:xfrm>
            <a:off x="4225360" y="2967930"/>
            <a:ext cx="1285929" cy="461665"/>
          </a:xfrm>
          <a:prstGeom prst="rect">
            <a:avLst/>
          </a:prstGeom>
        </p:spPr>
        <p:txBody>
          <a:bodyPr wrap="none">
            <a:spAutoFit/>
          </a:bodyPr>
          <a:lstStyle/>
          <a:p>
            <a:pPr algn="ctr"/>
            <a:r>
              <a:rPr lang="en-US" sz="1200" dirty="0">
                <a:solidFill>
                  <a:srgbClr val="0070C0"/>
                </a:solidFill>
                <a:latin typeface="Century Gothic" panose="020B0502020202020204" pitchFamily="34" charset="0"/>
              </a:rPr>
              <a:t>Compressional</a:t>
            </a:r>
          </a:p>
          <a:p>
            <a:pPr algn="ctr"/>
            <a:r>
              <a:rPr lang="en-US" sz="1200" dirty="0">
                <a:solidFill>
                  <a:srgbClr val="0070C0"/>
                </a:solidFill>
                <a:latin typeface="Century Gothic" panose="020B0502020202020204" pitchFamily="34" charset="0"/>
              </a:rPr>
              <a:t>heating</a:t>
            </a:r>
            <a:endParaRPr lang="en-US" sz="1200" dirty="0">
              <a:solidFill>
                <a:srgbClr val="0070C0"/>
              </a:solidFill>
            </a:endParaRPr>
          </a:p>
        </p:txBody>
      </p:sp>
      <p:sp>
        <p:nvSpPr>
          <p:cNvPr id="63" name="Rectangle 62">
            <a:extLst>
              <a:ext uri="{FF2B5EF4-FFF2-40B4-BE49-F238E27FC236}">
                <a16:creationId xmlns:a16="http://schemas.microsoft.com/office/drawing/2014/main" id="{B330B27F-F5E8-954B-94D1-CA735B5E1280}"/>
              </a:ext>
            </a:extLst>
          </p:cNvPr>
          <p:cNvSpPr/>
          <p:nvPr/>
        </p:nvSpPr>
        <p:spPr>
          <a:xfrm>
            <a:off x="7776017" y="1869673"/>
            <a:ext cx="1128835" cy="276999"/>
          </a:xfrm>
          <a:prstGeom prst="rect">
            <a:avLst/>
          </a:prstGeom>
        </p:spPr>
        <p:txBody>
          <a:bodyPr wrap="none">
            <a:spAutoFit/>
          </a:bodyPr>
          <a:lstStyle/>
          <a:p>
            <a:r>
              <a:rPr lang="en-US" sz="1200" dirty="0">
                <a:solidFill>
                  <a:srgbClr val="7030A0"/>
                </a:solidFill>
                <a:latin typeface="Century Gothic" panose="020B0502020202020204" pitchFamily="34" charset="0"/>
              </a:rPr>
              <a:t>Dust heating</a:t>
            </a:r>
            <a:endParaRPr lang="en-US" sz="1200" dirty="0">
              <a:solidFill>
                <a:srgbClr val="7030A0"/>
              </a:solidFill>
            </a:endParaRPr>
          </a:p>
        </p:txBody>
      </p:sp>
      <p:sp>
        <p:nvSpPr>
          <p:cNvPr id="64" name="Rectangle 63">
            <a:extLst>
              <a:ext uri="{FF2B5EF4-FFF2-40B4-BE49-F238E27FC236}">
                <a16:creationId xmlns:a16="http://schemas.microsoft.com/office/drawing/2014/main" id="{C399FD1E-FEC3-C14B-80EB-78BF915824D3}"/>
              </a:ext>
            </a:extLst>
          </p:cNvPr>
          <p:cNvSpPr/>
          <p:nvPr/>
        </p:nvSpPr>
        <p:spPr>
          <a:xfrm>
            <a:off x="4133988" y="3778079"/>
            <a:ext cx="745717" cy="461665"/>
          </a:xfrm>
          <a:prstGeom prst="rect">
            <a:avLst/>
          </a:prstGeom>
        </p:spPr>
        <p:txBody>
          <a:bodyPr wrap="none">
            <a:spAutoFit/>
          </a:bodyPr>
          <a:lstStyle/>
          <a:p>
            <a:pPr algn="ctr"/>
            <a:r>
              <a:rPr lang="en-US" sz="1200" dirty="0">
                <a:solidFill>
                  <a:srgbClr val="0070C0"/>
                </a:solidFill>
                <a:latin typeface="Century Gothic" panose="020B0502020202020204" pitchFamily="34" charset="0"/>
              </a:rPr>
              <a:t>HD</a:t>
            </a:r>
          </a:p>
          <a:p>
            <a:pPr algn="ctr"/>
            <a:r>
              <a:rPr lang="en-US" sz="1200" dirty="0">
                <a:solidFill>
                  <a:srgbClr val="0070C0"/>
                </a:solidFill>
                <a:latin typeface="Century Gothic" panose="020B0502020202020204" pitchFamily="34" charset="0"/>
              </a:rPr>
              <a:t>cooling</a:t>
            </a:r>
            <a:endParaRPr lang="en-US" sz="1200" dirty="0">
              <a:solidFill>
                <a:srgbClr val="0070C0"/>
              </a:solidFill>
            </a:endParaRPr>
          </a:p>
        </p:txBody>
      </p:sp>
      <p:sp>
        <p:nvSpPr>
          <p:cNvPr id="65" name="Rectangle 64">
            <a:extLst>
              <a:ext uri="{FF2B5EF4-FFF2-40B4-BE49-F238E27FC236}">
                <a16:creationId xmlns:a16="http://schemas.microsoft.com/office/drawing/2014/main" id="{B2B842D9-BAB4-9D47-A89A-CEB9D38F03B7}"/>
              </a:ext>
            </a:extLst>
          </p:cNvPr>
          <p:cNvSpPr/>
          <p:nvPr/>
        </p:nvSpPr>
        <p:spPr>
          <a:xfrm>
            <a:off x="4019904" y="4772497"/>
            <a:ext cx="1068396" cy="276999"/>
          </a:xfrm>
          <a:prstGeom prst="rect">
            <a:avLst/>
          </a:prstGeom>
        </p:spPr>
        <p:txBody>
          <a:bodyPr wrap="square">
            <a:spAutoFit/>
          </a:bodyPr>
          <a:lstStyle/>
          <a:p>
            <a:pPr algn="ctr"/>
            <a:r>
              <a:rPr lang="en-US" sz="1200" dirty="0">
                <a:solidFill>
                  <a:srgbClr val="FF7636"/>
                </a:solidFill>
                <a:latin typeface="Century Gothic" panose="020B0502020202020204" pitchFamily="34" charset="0"/>
              </a:rPr>
              <a:t>H</a:t>
            </a:r>
            <a:r>
              <a:rPr lang="en-US" sz="1200" baseline="-25000" dirty="0">
                <a:solidFill>
                  <a:srgbClr val="FF7636"/>
                </a:solidFill>
                <a:latin typeface="Century Gothic" panose="020B0502020202020204" pitchFamily="34" charset="0"/>
              </a:rPr>
              <a:t>2</a:t>
            </a:r>
            <a:r>
              <a:rPr lang="en-US" sz="1200" dirty="0">
                <a:solidFill>
                  <a:srgbClr val="FF7636"/>
                </a:solidFill>
                <a:latin typeface="Century Gothic" panose="020B0502020202020204" pitchFamily="34" charset="0"/>
              </a:rPr>
              <a:t> cooling</a:t>
            </a:r>
            <a:endParaRPr lang="en-US" sz="1200" dirty="0">
              <a:solidFill>
                <a:srgbClr val="FF7636"/>
              </a:solidFill>
            </a:endParaRPr>
          </a:p>
        </p:txBody>
      </p:sp>
      <p:sp>
        <p:nvSpPr>
          <p:cNvPr id="68" name="Rectangle 67">
            <a:extLst>
              <a:ext uri="{FF2B5EF4-FFF2-40B4-BE49-F238E27FC236}">
                <a16:creationId xmlns:a16="http://schemas.microsoft.com/office/drawing/2014/main" id="{FE8BA650-7524-B249-B7FC-D34DC31D5F73}"/>
              </a:ext>
            </a:extLst>
          </p:cNvPr>
          <p:cNvSpPr/>
          <p:nvPr/>
        </p:nvSpPr>
        <p:spPr>
          <a:xfrm>
            <a:off x="5899510" y="4731024"/>
            <a:ext cx="745717" cy="461665"/>
          </a:xfrm>
          <a:prstGeom prst="rect">
            <a:avLst/>
          </a:prstGeom>
        </p:spPr>
        <p:txBody>
          <a:bodyPr wrap="none">
            <a:spAutoFit/>
          </a:bodyPr>
          <a:lstStyle/>
          <a:p>
            <a:pPr algn="ctr"/>
            <a:r>
              <a:rPr lang="en-US" sz="1200" dirty="0">
                <a:solidFill>
                  <a:srgbClr val="00B050"/>
                </a:solidFill>
                <a:latin typeface="Century Gothic" panose="020B0502020202020204" pitchFamily="34" charset="0"/>
              </a:rPr>
              <a:t>Metal </a:t>
            </a:r>
          </a:p>
          <a:p>
            <a:pPr algn="ctr"/>
            <a:r>
              <a:rPr lang="en-US" sz="1200" dirty="0">
                <a:solidFill>
                  <a:srgbClr val="00B050"/>
                </a:solidFill>
                <a:latin typeface="Century Gothic" panose="020B0502020202020204" pitchFamily="34" charset="0"/>
              </a:rPr>
              <a:t>cooling</a:t>
            </a:r>
            <a:endParaRPr lang="en-US" sz="1200" dirty="0">
              <a:solidFill>
                <a:srgbClr val="00B050"/>
              </a:solidFill>
            </a:endParaRPr>
          </a:p>
        </p:txBody>
      </p:sp>
      <p:sp>
        <p:nvSpPr>
          <p:cNvPr id="70" name="Rectangle 69">
            <a:extLst>
              <a:ext uri="{FF2B5EF4-FFF2-40B4-BE49-F238E27FC236}">
                <a16:creationId xmlns:a16="http://schemas.microsoft.com/office/drawing/2014/main" id="{5629E0DC-BF39-A54D-855E-99664345A9BF}"/>
              </a:ext>
            </a:extLst>
          </p:cNvPr>
          <p:cNvSpPr/>
          <p:nvPr/>
        </p:nvSpPr>
        <p:spPr>
          <a:xfrm>
            <a:off x="8075533" y="4814227"/>
            <a:ext cx="745717" cy="461665"/>
          </a:xfrm>
          <a:prstGeom prst="rect">
            <a:avLst/>
          </a:prstGeom>
        </p:spPr>
        <p:txBody>
          <a:bodyPr wrap="none">
            <a:spAutoFit/>
          </a:bodyPr>
          <a:lstStyle/>
          <a:p>
            <a:pPr algn="ctr"/>
            <a:r>
              <a:rPr lang="en-US" sz="1200" dirty="0">
                <a:solidFill>
                  <a:srgbClr val="7030A0"/>
                </a:solidFill>
                <a:latin typeface="Century Gothic" panose="020B0502020202020204" pitchFamily="34" charset="0"/>
              </a:rPr>
              <a:t>Dust </a:t>
            </a:r>
          </a:p>
          <a:p>
            <a:pPr algn="ctr"/>
            <a:r>
              <a:rPr lang="en-US" sz="1200" dirty="0">
                <a:solidFill>
                  <a:srgbClr val="7030A0"/>
                </a:solidFill>
                <a:latin typeface="Century Gothic" panose="020B0502020202020204" pitchFamily="34" charset="0"/>
              </a:rPr>
              <a:t>cooling</a:t>
            </a:r>
            <a:endParaRPr lang="en-US" sz="1200" dirty="0">
              <a:solidFill>
                <a:srgbClr val="7030A0"/>
              </a:solidFill>
            </a:endParaRPr>
          </a:p>
        </p:txBody>
      </p:sp>
      <p:sp>
        <p:nvSpPr>
          <p:cNvPr id="71" name="Right Arrow 70">
            <a:extLst>
              <a:ext uri="{FF2B5EF4-FFF2-40B4-BE49-F238E27FC236}">
                <a16:creationId xmlns:a16="http://schemas.microsoft.com/office/drawing/2014/main" id="{F5A6192D-8B7D-114D-AF73-675C7B1B781C}"/>
              </a:ext>
            </a:extLst>
          </p:cNvPr>
          <p:cNvSpPr/>
          <p:nvPr/>
        </p:nvSpPr>
        <p:spPr>
          <a:xfrm rot="5400000">
            <a:off x="8387097" y="4280268"/>
            <a:ext cx="1840300" cy="385175"/>
          </a:xfrm>
          <a:prstGeom prst="rightArrow">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ight Arrow 71">
            <a:extLst>
              <a:ext uri="{FF2B5EF4-FFF2-40B4-BE49-F238E27FC236}">
                <a16:creationId xmlns:a16="http://schemas.microsoft.com/office/drawing/2014/main" id="{E11620B6-A288-DD48-BE7C-E6EFBD42152B}"/>
              </a:ext>
            </a:extLst>
          </p:cNvPr>
          <p:cNvSpPr/>
          <p:nvPr/>
        </p:nvSpPr>
        <p:spPr>
          <a:xfrm rot="16200000">
            <a:off x="8387097" y="2425192"/>
            <a:ext cx="1840302" cy="385175"/>
          </a:xfrm>
          <a:prstGeom prst="rightArrow">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F862FCE-B508-1346-85E3-60345D5A0C9A}"/>
              </a:ext>
            </a:extLst>
          </p:cNvPr>
          <p:cNvSpPr/>
          <p:nvPr/>
        </p:nvSpPr>
        <p:spPr>
          <a:xfrm>
            <a:off x="9495773" y="2404695"/>
            <a:ext cx="2231701" cy="369332"/>
          </a:xfrm>
          <a:prstGeom prst="rect">
            <a:avLst/>
          </a:prstGeom>
        </p:spPr>
        <p:txBody>
          <a:bodyPr wrap="none">
            <a:spAutoFit/>
          </a:bodyPr>
          <a:lstStyle/>
          <a:p>
            <a:r>
              <a:rPr lang="en-US" dirty="0">
                <a:solidFill>
                  <a:schemeClr val="bg1"/>
                </a:solidFill>
                <a:latin typeface="Century Gothic" panose="020B0502020202020204" pitchFamily="34" charset="0"/>
              </a:rPr>
              <a:t>Heating processes</a:t>
            </a:r>
            <a:endParaRPr lang="en-US" dirty="0"/>
          </a:p>
        </p:txBody>
      </p:sp>
      <p:sp>
        <p:nvSpPr>
          <p:cNvPr id="74" name="Rectangle 73">
            <a:extLst>
              <a:ext uri="{FF2B5EF4-FFF2-40B4-BE49-F238E27FC236}">
                <a16:creationId xmlns:a16="http://schemas.microsoft.com/office/drawing/2014/main" id="{5221194D-7B3C-1945-87D2-B3BC9F22A87D}"/>
              </a:ext>
            </a:extLst>
          </p:cNvPr>
          <p:cNvSpPr/>
          <p:nvPr/>
        </p:nvSpPr>
        <p:spPr>
          <a:xfrm>
            <a:off x="9495773" y="4195856"/>
            <a:ext cx="2223686" cy="369332"/>
          </a:xfrm>
          <a:prstGeom prst="rect">
            <a:avLst/>
          </a:prstGeom>
        </p:spPr>
        <p:txBody>
          <a:bodyPr wrap="none">
            <a:spAutoFit/>
          </a:bodyPr>
          <a:lstStyle/>
          <a:p>
            <a:r>
              <a:rPr lang="en-US" dirty="0">
                <a:solidFill>
                  <a:schemeClr val="bg1"/>
                </a:solidFill>
                <a:latin typeface="Century Gothic" panose="020B0502020202020204" pitchFamily="34" charset="0"/>
              </a:rPr>
              <a:t>Cooling processes</a:t>
            </a:r>
            <a:endParaRPr lang="en-US" dirty="0"/>
          </a:p>
        </p:txBody>
      </p:sp>
      <p:sp>
        <p:nvSpPr>
          <p:cNvPr id="75" name="Oval 74">
            <a:extLst>
              <a:ext uri="{FF2B5EF4-FFF2-40B4-BE49-F238E27FC236}">
                <a16:creationId xmlns:a16="http://schemas.microsoft.com/office/drawing/2014/main" id="{C9BB20AD-C771-A94C-A5E7-35246763014B}"/>
              </a:ext>
            </a:extLst>
          </p:cNvPr>
          <p:cNvSpPr/>
          <p:nvPr/>
        </p:nvSpPr>
        <p:spPr>
          <a:xfrm>
            <a:off x="5749109" y="4578739"/>
            <a:ext cx="1046517" cy="733055"/>
          </a:xfrm>
          <a:prstGeom prst="ellipse">
            <a:avLst/>
          </a:prstGeom>
          <a:solidFill>
            <a:schemeClr val="tx1">
              <a:alpha val="3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CB973BD-59C0-0F44-923F-01801F8AEB87}"/>
              </a:ext>
            </a:extLst>
          </p:cNvPr>
          <p:cNvSpPr/>
          <p:nvPr/>
        </p:nvSpPr>
        <p:spPr>
          <a:xfrm>
            <a:off x="7870054" y="4618387"/>
            <a:ext cx="1046517" cy="733055"/>
          </a:xfrm>
          <a:prstGeom prst="ellipse">
            <a:avLst/>
          </a:prstGeom>
          <a:solidFill>
            <a:schemeClr val="tx1">
              <a:alpha val="3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CF2600F9-4C14-CC4D-B6ED-4C98A6B0923C}"/>
              </a:ext>
            </a:extLst>
          </p:cNvPr>
          <p:cNvSpPr/>
          <p:nvPr/>
        </p:nvSpPr>
        <p:spPr>
          <a:xfrm>
            <a:off x="6278378" y="5981524"/>
            <a:ext cx="2861681" cy="369332"/>
          </a:xfrm>
          <a:prstGeom prst="rect">
            <a:avLst/>
          </a:prstGeom>
        </p:spPr>
        <p:txBody>
          <a:bodyPr wrap="none">
            <a:spAutoFit/>
          </a:bodyPr>
          <a:lstStyle/>
          <a:p>
            <a:r>
              <a:rPr lang="en-US" dirty="0">
                <a:solidFill>
                  <a:srgbClr val="F7BD19"/>
                </a:solidFill>
                <a:latin typeface="Century Gothic" panose="020B0502020202020204" pitchFamily="34" charset="0"/>
              </a:rPr>
              <a:t>Sharda &amp; </a:t>
            </a:r>
            <a:r>
              <a:rPr lang="en-US" dirty="0" err="1">
                <a:solidFill>
                  <a:srgbClr val="F7BD19"/>
                </a:solidFill>
                <a:latin typeface="Century Gothic" panose="020B0502020202020204" pitchFamily="34" charset="0"/>
              </a:rPr>
              <a:t>Krumholz</a:t>
            </a:r>
            <a:r>
              <a:rPr lang="en-US" dirty="0">
                <a:solidFill>
                  <a:srgbClr val="F7BD19"/>
                </a:solidFill>
                <a:latin typeface="Century Gothic" panose="020B0502020202020204" pitchFamily="34" charset="0"/>
              </a:rPr>
              <a:t> 2022</a:t>
            </a:r>
            <a:endParaRPr lang="en-US" dirty="0">
              <a:solidFill>
                <a:srgbClr val="F7BD19"/>
              </a:solidFill>
            </a:endParaRPr>
          </a:p>
        </p:txBody>
      </p:sp>
      <p:sp>
        <p:nvSpPr>
          <p:cNvPr id="3" name="TextBox 2">
            <a:extLst>
              <a:ext uri="{FF2B5EF4-FFF2-40B4-BE49-F238E27FC236}">
                <a16:creationId xmlns:a16="http://schemas.microsoft.com/office/drawing/2014/main" id="{7236C159-E5DB-2853-C78A-58CF0B71F190}"/>
              </a:ext>
            </a:extLst>
          </p:cNvPr>
          <p:cNvSpPr txBox="1"/>
          <p:nvPr/>
        </p:nvSpPr>
        <p:spPr>
          <a:xfrm>
            <a:off x="676721" y="1124999"/>
            <a:ext cx="6997695" cy="369332"/>
          </a:xfrm>
          <a:prstGeom prst="rect">
            <a:avLst/>
          </a:prstGeom>
          <a:noFill/>
        </p:spPr>
        <p:txBody>
          <a:bodyPr wrap="square">
            <a:spAutoFit/>
          </a:bodyPr>
          <a:lstStyle/>
          <a:p>
            <a:r>
              <a:rPr lang="en-US" dirty="0">
                <a:solidFill>
                  <a:schemeClr val="bg1"/>
                </a:solidFill>
                <a:latin typeface="Century Gothic" panose="020B0502020202020204" pitchFamily="34" charset="0"/>
              </a:rPr>
              <a:t>Distinct chemical regimes exist at different metallicities</a:t>
            </a:r>
          </a:p>
        </p:txBody>
      </p:sp>
      <p:sp>
        <p:nvSpPr>
          <p:cNvPr id="5" name="Rectangle 4">
            <a:extLst>
              <a:ext uri="{FF2B5EF4-FFF2-40B4-BE49-F238E27FC236}">
                <a16:creationId xmlns:a16="http://schemas.microsoft.com/office/drawing/2014/main" id="{93A3AF9D-0DFB-29CB-C1E7-415A0AA75CFE}"/>
              </a:ext>
            </a:extLst>
          </p:cNvPr>
          <p:cNvSpPr/>
          <p:nvPr/>
        </p:nvSpPr>
        <p:spPr>
          <a:xfrm>
            <a:off x="4019904" y="1804715"/>
            <a:ext cx="4801346" cy="172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418201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14</a:t>
            </a:fld>
            <a:endParaRPr lang="en-US"/>
          </a:p>
        </p:txBody>
      </p:sp>
      <p:sp>
        <p:nvSpPr>
          <p:cNvPr id="10" name="Rectangle 9">
            <a:extLst>
              <a:ext uri="{FF2B5EF4-FFF2-40B4-BE49-F238E27FC236}">
                <a16:creationId xmlns:a16="http://schemas.microsoft.com/office/drawing/2014/main" id="{46D6586D-3EC7-7B4B-AA61-D8413C6BB00B}"/>
              </a:ext>
            </a:extLst>
          </p:cNvPr>
          <p:cNvSpPr/>
          <p:nvPr/>
        </p:nvSpPr>
        <p:spPr>
          <a:xfrm>
            <a:off x="518988" y="264828"/>
            <a:ext cx="10852651" cy="707886"/>
          </a:xfrm>
          <a:prstGeom prst="rect">
            <a:avLst/>
          </a:prstGeom>
        </p:spPr>
        <p:txBody>
          <a:bodyPr wrap="none">
            <a:spAutoFit/>
          </a:bodyPr>
          <a:lstStyle/>
          <a:p>
            <a:r>
              <a:rPr lang="en-US" sz="4000" dirty="0">
                <a:solidFill>
                  <a:schemeClr val="bg1"/>
                </a:solidFill>
                <a:latin typeface="Century Gothic" panose="020B0502020202020204" pitchFamily="34" charset="0"/>
              </a:rPr>
              <a:t>When did the IMF become bottom-heavy?</a:t>
            </a:r>
            <a:endParaRPr lang="en-US" sz="4000" baseline="-25000" dirty="0">
              <a:solidFill>
                <a:schemeClr val="bg1"/>
              </a:solidFill>
              <a:latin typeface="Century Gothic" panose="020B0502020202020204" pitchFamily="34" charset="0"/>
            </a:endParaRPr>
          </a:p>
        </p:txBody>
      </p:sp>
      <p:sp>
        <p:nvSpPr>
          <p:cNvPr id="2" name="Rectangle 1">
            <a:extLst>
              <a:ext uri="{FF2B5EF4-FFF2-40B4-BE49-F238E27FC236}">
                <a16:creationId xmlns:a16="http://schemas.microsoft.com/office/drawing/2014/main" id="{4723E764-AB9B-9FDC-7DBF-400E4CED60EC}"/>
              </a:ext>
            </a:extLst>
          </p:cNvPr>
          <p:cNvSpPr/>
          <p:nvPr/>
        </p:nvSpPr>
        <p:spPr>
          <a:xfrm>
            <a:off x="7972875" y="960491"/>
            <a:ext cx="2109873" cy="369332"/>
          </a:xfrm>
          <a:prstGeom prst="rect">
            <a:avLst/>
          </a:prstGeom>
        </p:spPr>
        <p:txBody>
          <a:bodyPr wrap="none">
            <a:spAutoFit/>
          </a:bodyPr>
          <a:lstStyle/>
          <a:p>
            <a:r>
              <a:rPr lang="en-US" dirty="0">
                <a:solidFill>
                  <a:schemeClr val="bg1"/>
                </a:solidFill>
                <a:latin typeface="Century Gothic" panose="020B0502020202020204" pitchFamily="34" charset="0"/>
              </a:rPr>
              <a:t>High pressure ISM</a:t>
            </a:r>
            <a:endParaRPr lang="en-US" dirty="0"/>
          </a:p>
        </p:txBody>
      </p:sp>
      <p:sp>
        <p:nvSpPr>
          <p:cNvPr id="3" name="Rectangle 2">
            <a:extLst>
              <a:ext uri="{FF2B5EF4-FFF2-40B4-BE49-F238E27FC236}">
                <a16:creationId xmlns:a16="http://schemas.microsoft.com/office/drawing/2014/main" id="{13F7B22C-593A-0F88-8D88-A71A777D0B17}"/>
              </a:ext>
            </a:extLst>
          </p:cNvPr>
          <p:cNvSpPr/>
          <p:nvPr/>
        </p:nvSpPr>
        <p:spPr>
          <a:xfrm>
            <a:off x="2193549" y="960491"/>
            <a:ext cx="2060179" cy="369332"/>
          </a:xfrm>
          <a:prstGeom prst="rect">
            <a:avLst/>
          </a:prstGeom>
        </p:spPr>
        <p:txBody>
          <a:bodyPr wrap="none">
            <a:spAutoFit/>
          </a:bodyPr>
          <a:lstStyle/>
          <a:p>
            <a:r>
              <a:rPr lang="en-US" dirty="0">
                <a:solidFill>
                  <a:schemeClr val="bg1"/>
                </a:solidFill>
                <a:latin typeface="Century Gothic" panose="020B0502020202020204" pitchFamily="34" charset="0"/>
              </a:rPr>
              <a:t>Low pressure ISM</a:t>
            </a:r>
            <a:endParaRPr lang="en-US"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CEBF473B-18A6-1694-020D-815E273C4E36}"/>
                  </a:ext>
                </a:extLst>
              </p:cNvPr>
              <p:cNvSpPr/>
              <p:nvPr/>
            </p:nvSpPr>
            <p:spPr>
              <a:xfrm>
                <a:off x="374592" y="5463833"/>
                <a:ext cx="11316614" cy="657681"/>
              </a:xfrm>
              <a:prstGeom prst="rect">
                <a:avLst/>
              </a:prstGeom>
            </p:spPr>
            <p:txBody>
              <a:bodyPr wrap="square">
                <a:spAutoFit/>
              </a:bodyPr>
              <a:lstStyle/>
              <a:p>
                <a:pPr algn="ctr"/>
                <a:r>
                  <a:rPr lang="en-US" dirty="0">
                    <a:solidFill>
                      <a:schemeClr val="bg1"/>
                    </a:solidFill>
                    <a:latin typeface="Century Gothic" panose="020B0502020202020204" pitchFamily="34" charset="0"/>
                  </a:rPr>
                  <a:t>The IMF became bottom-heavy between </a:t>
                </a:r>
                <a14:m>
                  <m:oMath xmlns:m="http://schemas.openxmlformats.org/officeDocument/2006/math">
                    <m:sSup>
                      <m:sSupPr>
                        <m:ctrlPr>
                          <a:rPr lang="en-AU" i="1">
                            <a:solidFill>
                              <a:srgbClr val="F7BD19"/>
                            </a:solidFill>
                            <a:latin typeface="Cambria Math" panose="02040503050406030204" pitchFamily="18" charset="0"/>
                            <a:ea typeface="Cambria Math" panose="02040503050406030204" pitchFamily="18" charset="0"/>
                          </a:rPr>
                        </m:ctrlPr>
                      </m:sSupPr>
                      <m:e>
                        <m:r>
                          <a:rPr lang="en-AU" i="1">
                            <a:solidFill>
                              <a:srgbClr val="F7BD19"/>
                            </a:solidFill>
                            <a:latin typeface="Cambria Math" panose="02040503050406030204" pitchFamily="18" charset="0"/>
                            <a:ea typeface="Cambria Math" panose="02040503050406030204" pitchFamily="18" charset="0"/>
                          </a:rPr>
                          <m:t>10</m:t>
                        </m:r>
                      </m:e>
                      <m:sup>
                        <m:r>
                          <a:rPr lang="en-AU" i="1">
                            <a:solidFill>
                              <a:srgbClr val="F7BD19"/>
                            </a:solidFill>
                            <a:latin typeface="Cambria Math" panose="02040503050406030204" pitchFamily="18" charset="0"/>
                            <a:ea typeface="Cambria Math" panose="02040503050406030204" pitchFamily="18" charset="0"/>
                          </a:rPr>
                          <m:t>−</m:t>
                        </m:r>
                        <m:r>
                          <a:rPr lang="en-AU" b="0" i="1" smtClean="0">
                            <a:solidFill>
                              <a:srgbClr val="F7BD19"/>
                            </a:solidFill>
                            <a:latin typeface="Cambria Math" panose="02040503050406030204" pitchFamily="18" charset="0"/>
                            <a:ea typeface="Cambria Math" panose="02040503050406030204" pitchFamily="18" charset="0"/>
                          </a:rPr>
                          <m:t>4</m:t>
                        </m:r>
                      </m:sup>
                    </m:sSup>
                    <m:r>
                      <a:rPr lang="en-AU" b="0" i="1" smtClean="0">
                        <a:solidFill>
                          <a:srgbClr val="F7BD19"/>
                        </a:solidFill>
                        <a:latin typeface="Cambria Math" panose="02040503050406030204" pitchFamily="18" charset="0"/>
                        <a:ea typeface="Cambria Math" panose="02040503050406030204" pitchFamily="18" charset="0"/>
                      </a:rPr>
                      <m:t> </m:t>
                    </m:r>
                    <m:sSub>
                      <m:sSubPr>
                        <m:ctrlPr>
                          <a:rPr lang="en-AU" i="1">
                            <a:solidFill>
                              <a:srgbClr val="F7BD19"/>
                            </a:solidFill>
                            <a:latin typeface="Cambria Math" panose="02040503050406030204" pitchFamily="18" charset="0"/>
                            <a:ea typeface="Cambria Math" panose="02040503050406030204" pitchFamily="18" charset="0"/>
                          </a:rPr>
                        </m:ctrlPr>
                      </m:sSubPr>
                      <m:e>
                        <m:r>
                          <m:rPr>
                            <m:sty m:val="p"/>
                          </m:rPr>
                          <a:rPr lang="en-AU">
                            <a:solidFill>
                              <a:srgbClr val="F7BD19"/>
                            </a:solidFill>
                            <a:latin typeface="Cambria Math" panose="02040503050406030204" pitchFamily="18" charset="0"/>
                            <a:ea typeface="Cambria Math" panose="02040503050406030204" pitchFamily="18" charset="0"/>
                          </a:rPr>
                          <m:t>Z</m:t>
                        </m:r>
                      </m:e>
                      <m:sub>
                        <m:r>
                          <a:rPr lang="en-AU" i="1">
                            <a:solidFill>
                              <a:srgbClr val="F7BD19"/>
                            </a:solidFill>
                            <a:latin typeface="Cambria Math" panose="02040503050406030204" pitchFamily="18" charset="0"/>
                            <a:ea typeface="Cambria Math" panose="02040503050406030204" pitchFamily="18" charset="0"/>
                          </a:rPr>
                          <m:t>⨀</m:t>
                        </m:r>
                      </m:sub>
                    </m:sSub>
                    <m:r>
                      <a:rPr lang="en-AU" b="0" i="1" smtClean="0">
                        <a:solidFill>
                          <a:srgbClr val="F7BD19"/>
                        </a:solidFill>
                        <a:latin typeface="Cambria Math" panose="02040503050406030204" pitchFamily="18" charset="0"/>
                        <a:ea typeface="Cambria Math" panose="02040503050406030204" pitchFamily="18" charset="0"/>
                      </a:rPr>
                      <m:t>−</m:t>
                    </m:r>
                    <m:sSup>
                      <m:sSupPr>
                        <m:ctrlPr>
                          <a:rPr lang="en-AU" i="1">
                            <a:solidFill>
                              <a:srgbClr val="F7BD19"/>
                            </a:solidFill>
                            <a:latin typeface="Cambria Math" panose="02040503050406030204" pitchFamily="18" charset="0"/>
                            <a:ea typeface="Cambria Math" panose="02040503050406030204" pitchFamily="18" charset="0"/>
                          </a:rPr>
                        </m:ctrlPr>
                      </m:sSupPr>
                      <m:e>
                        <m:r>
                          <a:rPr lang="en-AU" i="1">
                            <a:solidFill>
                              <a:srgbClr val="F7BD19"/>
                            </a:solidFill>
                            <a:latin typeface="Cambria Math" panose="02040503050406030204" pitchFamily="18" charset="0"/>
                            <a:ea typeface="Cambria Math" panose="02040503050406030204" pitchFamily="18" charset="0"/>
                          </a:rPr>
                          <m:t>10</m:t>
                        </m:r>
                      </m:e>
                      <m:sup>
                        <m:r>
                          <a:rPr lang="en-AU" i="1">
                            <a:solidFill>
                              <a:srgbClr val="F7BD19"/>
                            </a:solidFill>
                            <a:latin typeface="Cambria Math" panose="02040503050406030204" pitchFamily="18" charset="0"/>
                            <a:ea typeface="Cambria Math" panose="02040503050406030204" pitchFamily="18" charset="0"/>
                          </a:rPr>
                          <m:t>−</m:t>
                        </m:r>
                        <m:r>
                          <a:rPr lang="en-AU" b="0" i="1" smtClean="0">
                            <a:solidFill>
                              <a:srgbClr val="F7BD19"/>
                            </a:solidFill>
                            <a:latin typeface="Cambria Math" panose="02040503050406030204" pitchFamily="18" charset="0"/>
                            <a:ea typeface="Cambria Math" panose="02040503050406030204" pitchFamily="18" charset="0"/>
                          </a:rPr>
                          <m:t>2</m:t>
                        </m:r>
                      </m:sup>
                    </m:sSup>
                    <m:r>
                      <a:rPr lang="en-AU" b="0" i="1" smtClean="0">
                        <a:solidFill>
                          <a:srgbClr val="F7BD19"/>
                        </a:solidFill>
                        <a:latin typeface="Cambria Math" panose="02040503050406030204" pitchFamily="18" charset="0"/>
                        <a:ea typeface="Cambria Math" panose="02040503050406030204" pitchFamily="18" charset="0"/>
                      </a:rPr>
                      <m:t> </m:t>
                    </m:r>
                    <m:sSub>
                      <m:sSubPr>
                        <m:ctrlPr>
                          <a:rPr lang="en-AU" i="1">
                            <a:solidFill>
                              <a:srgbClr val="F7BD19"/>
                            </a:solidFill>
                            <a:latin typeface="Cambria Math" panose="02040503050406030204" pitchFamily="18" charset="0"/>
                            <a:ea typeface="Cambria Math" panose="02040503050406030204" pitchFamily="18" charset="0"/>
                          </a:rPr>
                        </m:ctrlPr>
                      </m:sSubPr>
                      <m:e>
                        <m:r>
                          <m:rPr>
                            <m:sty m:val="p"/>
                          </m:rPr>
                          <a:rPr lang="en-AU">
                            <a:solidFill>
                              <a:srgbClr val="F7BD19"/>
                            </a:solidFill>
                            <a:latin typeface="Cambria Math" panose="02040503050406030204" pitchFamily="18" charset="0"/>
                            <a:ea typeface="Cambria Math" panose="02040503050406030204" pitchFamily="18" charset="0"/>
                          </a:rPr>
                          <m:t>Z</m:t>
                        </m:r>
                      </m:e>
                      <m:sub>
                        <m:r>
                          <a:rPr lang="en-AU" i="1">
                            <a:solidFill>
                              <a:srgbClr val="F7BD19"/>
                            </a:solidFill>
                            <a:latin typeface="Cambria Math" panose="02040503050406030204" pitchFamily="18" charset="0"/>
                            <a:ea typeface="Cambria Math" panose="02040503050406030204" pitchFamily="18" charset="0"/>
                          </a:rPr>
                          <m:t>⨀</m:t>
                        </m:r>
                      </m:sub>
                    </m:sSub>
                  </m:oMath>
                </a14:m>
                <a:r>
                  <a:rPr lang="en-US" dirty="0">
                    <a:solidFill>
                      <a:schemeClr val="bg1"/>
                    </a:solidFill>
                    <a:latin typeface="Century Gothic" panose="020B0502020202020204" pitchFamily="34" charset="0"/>
                  </a:rPr>
                  <a:t> in Milky Way-type galaxies.</a:t>
                </a:r>
              </a:p>
              <a:p>
                <a:endParaRPr lang="en-US" dirty="0"/>
              </a:p>
            </p:txBody>
          </p:sp>
        </mc:Choice>
        <mc:Fallback xmlns="">
          <p:sp>
            <p:nvSpPr>
              <p:cNvPr id="5" name="Rectangle 4">
                <a:extLst>
                  <a:ext uri="{FF2B5EF4-FFF2-40B4-BE49-F238E27FC236}">
                    <a16:creationId xmlns:a16="http://schemas.microsoft.com/office/drawing/2014/main" id="{CEBF473B-18A6-1694-020D-815E273C4E36}"/>
                  </a:ext>
                </a:extLst>
              </p:cNvPr>
              <p:cNvSpPr>
                <a:spLocks noRot="1" noChangeAspect="1" noMove="1" noResize="1" noEditPoints="1" noAdjustHandles="1" noChangeArrowheads="1" noChangeShapeType="1" noTextEdit="1"/>
              </p:cNvSpPr>
              <p:nvPr/>
            </p:nvSpPr>
            <p:spPr>
              <a:xfrm>
                <a:off x="374592" y="5463833"/>
                <a:ext cx="11316614" cy="657681"/>
              </a:xfrm>
              <a:prstGeom prst="rect">
                <a:avLst/>
              </a:prstGeom>
              <a:blipFill>
                <a:blip r:embed="rId4"/>
                <a:stretch>
                  <a:fillRect t="-3846"/>
                </a:stretch>
              </a:blipFill>
            </p:spPr>
            <p:txBody>
              <a:bodyPr/>
              <a:lstStyle/>
              <a:p>
                <a:r>
                  <a:rPr lang="en-NL">
                    <a:noFill/>
                  </a:rPr>
                  <a:t> </a:t>
                </a:r>
              </a:p>
            </p:txBody>
          </p:sp>
        </mc:Fallback>
      </mc:AlternateContent>
      <p:sp>
        <p:nvSpPr>
          <p:cNvPr id="6" name="Rectangle 5">
            <a:extLst>
              <a:ext uri="{FF2B5EF4-FFF2-40B4-BE49-F238E27FC236}">
                <a16:creationId xmlns:a16="http://schemas.microsoft.com/office/drawing/2014/main" id="{810C7F4C-8378-276C-434D-7EB03F8AAB51}"/>
              </a:ext>
            </a:extLst>
          </p:cNvPr>
          <p:cNvSpPr/>
          <p:nvPr/>
        </p:nvSpPr>
        <p:spPr>
          <a:xfrm>
            <a:off x="8628190" y="6075855"/>
            <a:ext cx="2861681" cy="369332"/>
          </a:xfrm>
          <a:prstGeom prst="rect">
            <a:avLst/>
          </a:prstGeom>
        </p:spPr>
        <p:txBody>
          <a:bodyPr wrap="none">
            <a:spAutoFit/>
          </a:bodyPr>
          <a:lstStyle/>
          <a:p>
            <a:pPr algn="r"/>
            <a:r>
              <a:rPr lang="en-US" dirty="0">
                <a:solidFill>
                  <a:srgbClr val="F7BD19"/>
                </a:solidFill>
                <a:latin typeface="Century Gothic" panose="020B0502020202020204" pitchFamily="34" charset="0"/>
              </a:rPr>
              <a:t>Sharda &amp; </a:t>
            </a:r>
            <a:r>
              <a:rPr lang="en-US" dirty="0" err="1">
                <a:solidFill>
                  <a:srgbClr val="F7BD19"/>
                </a:solidFill>
                <a:latin typeface="Century Gothic" panose="020B0502020202020204" pitchFamily="34" charset="0"/>
              </a:rPr>
              <a:t>Krumholz</a:t>
            </a:r>
            <a:r>
              <a:rPr lang="en-US" dirty="0">
                <a:solidFill>
                  <a:srgbClr val="F7BD19"/>
                </a:solidFill>
                <a:latin typeface="Century Gothic" panose="020B0502020202020204" pitchFamily="34" charset="0"/>
              </a:rPr>
              <a:t> 2022</a:t>
            </a:r>
            <a:endParaRPr lang="en-US" dirty="0">
              <a:solidFill>
                <a:srgbClr val="F7BD19"/>
              </a:solidFill>
            </a:endParaRPr>
          </a:p>
        </p:txBody>
      </p:sp>
      <p:sp>
        <p:nvSpPr>
          <p:cNvPr id="8" name="Rectangle 7">
            <a:extLst>
              <a:ext uri="{FF2B5EF4-FFF2-40B4-BE49-F238E27FC236}">
                <a16:creationId xmlns:a16="http://schemas.microsoft.com/office/drawing/2014/main" id="{13ED92E0-40D5-6A11-344C-B98FE7817288}"/>
              </a:ext>
            </a:extLst>
          </p:cNvPr>
          <p:cNvSpPr/>
          <p:nvPr/>
        </p:nvSpPr>
        <p:spPr>
          <a:xfrm>
            <a:off x="6967319" y="4377656"/>
            <a:ext cx="1770036" cy="369332"/>
          </a:xfrm>
          <a:prstGeom prst="rect">
            <a:avLst/>
          </a:prstGeom>
        </p:spPr>
        <p:txBody>
          <a:bodyPr wrap="none">
            <a:spAutoFit/>
          </a:bodyPr>
          <a:lstStyle/>
          <a:p>
            <a:r>
              <a:rPr lang="en-US" dirty="0">
                <a:latin typeface="Century Gothic" panose="020B0502020202020204" pitchFamily="34" charset="0"/>
              </a:rPr>
              <a:t>Bottom-heavy</a:t>
            </a:r>
            <a:endParaRPr lang="en-US" dirty="0"/>
          </a:p>
        </p:txBody>
      </p:sp>
      <p:sp>
        <p:nvSpPr>
          <p:cNvPr id="9" name="Rectangle 8">
            <a:extLst>
              <a:ext uri="{FF2B5EF4-FFF2-40B4-BE49-F238E27FC236}">
                <a16:creationId xmlns:a16="http://schemas.microsoft.com/office/drawing/2014/main" id="{C9662E77-6373-A55A-33E1-C30D5D1C4642}"/>
              </a:ext>
            </a:extLst>
          </p:cNvPr>
          <p:cNvSpPr/>
          <p:nvPr/>
        </p:nvSpPr>
        <p:spPr>
          <a:xfrm>
            <a:off x="10082748" y="1433121"/>
            <a:ext cx="1367682" cy="369332"/>
          </a:xfrm>
          <a:prstGeom prst="rect">
            <a:avLst/>
          </a:prstGeom>
        </p:spPr>
        <p:txBody>
          <a:bodyPr wrap="none">
            <a:spAutoFit/>
          </a:bodyPr>
          <a:lstStyle/>
          <a:p>
            <a:r>
              <a:rPr lang="en-US" dirty="0">
                <a:latin typeface="Century Gothic" panose="020B0502020202020204" pitchFamily="34" charset="0"/>
              </a:rPr>
              <a:t>Top-heavy</a:t>
            </a:r>
            <a:endParaRPr lang="en-US" dirty="0"/>
          </a:p>
        </p:txBody>
      </p:sp>
      <p:pic>
        <p:nvPicPr>
          <p:cNvPr id="11" name="Picture 10">
            <a:extLst>
              <a:ext uri="{FF2B5EF4-FFF2-40B4-BE49-F238E27FC236}">
                <a16:creationId xmlns:a16="http://schemas.microsoft.com/office/drawing/2014/main" id="{2B393634-D0A5-6CEE-0F8F-061BAD5FD847}"/>
              </a:ext>
            </a:extLst>
          </p:cNvPr>
          <p:cNvPicPr>
            <a:picLocks noChangeAspect="1"/>
          </p:cNvPicPr>
          <p:nvPr/>
        </p:nvPicPr>
        <p:blipFill>
          <a:blip r:embed="rId5"/>
          <a:stretch>
            <a:fillRect/>
          </a:stretch>
        </p:blipFill>
        <p:spPr>
          <a:xfrm>
            <a:off x="614177" y="1327080"/>
            <a:ext cx="5282953" cy="4020744"/>
          </a:xfrm>
          <a:prstGeom prst="rect">
            <a:avLst/>
          </a:prstGeom>
        </p:spPr>
      </p:pic>
      <p:pic>
        <p:nvPicPr>
          <p:cNvPr id="12" name="Picture 11">
            <a:extLst>
              <a:ext uri="{FF2B5EF4-FFF2-40B4-BE49-F238E27FC236}">
                <a16:creationId xmlns:a16="http://schemas.microsoft.com/office/drawing/2014/main" id="{A9B71DBD-4568-EEE7-2790-5588E9B746D6}"/>
              </a:ext>
            </a:extLst>
          </p:cNvPr>
          <p:cNvPicPr>
            <a:picLocks noChangeAspect="1"/>
          </p:cNvPicPr>
          <p:nvPr/>
        </p:nvPicPr>
        <p:blipFill>
          <a:blip r:embed="rId6"/>
          <a:stretch>
            <a:fillRect/>
          </a:stretch>
        </p:blipFill>
        <p:spPr>
          <a:xfrm>
            <a:off x="6160946" y="1328400"/>
            <a:ext cx="5281200" cy="4019410"/>
          </a:xfrm>
          <a:prstGeom prst="rect">
            <a:avLst/>
          </a:prstGeom>
        </p:spPr>
      </p:pic>
    </p:spTree>
    <p:extLst>
      <p:ext uri="{BB962C8B-B14F-4D97-AF65-F5344CB8AC3E}">
        <p14:creationId xmlns:p14="http://schemas.microsoft.com/office/powerpoint/2010/main" val="2950102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FDAD15F-17F4-641D-931F-DA8B1EFDD43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2942D3-7C4D-237A-F8F7-F2F51A0137E0}"/>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DD5B65BC-6AE8-456B-9471-74493AEB48EC}"/>
              </a:ext>
            </a:extLst>
          </p:cNvPr>
          <p:cNvSpPr>
            <a:spLocks noGrp="1"/>
          </p:cNvSpPr>
          <p:nvPr>
            <p:ph type="sldNum" sz="quarter" idx="12"/>
          </p:nvPr>
        </p:nvSpPr>
        <p:spPr/>
        <p:txBody>
          <a:bodyPr/>
          <a:lstStyle/>
          <a:p>
            <a:fld id="{82B03F3E-A471-8240-8003-E0F504E524BD}" type="slidenum">
              <a:rPr lang="en-US" smtClean="0"/>
              <a:t>15</a:t>
            </a:fld>
            <a:endParaRPr lang="en-US"/>
          </a:p>
        </p:txBody>
      </p:sp>
      <p:sp>
        <p:nvSpPr>
          <p:cNvPr id="10" name="Rectangle 9">
            <a:extLst>
              <a:ext uri="{FF2B5EF4-FFF2-40B4-BE49-F238E27FC236}">
                <a16:creationId xmlns:a16="http://schemas.microsoft.com/office/drawing/2014/main" id="{C7E110C5-2E88-8418-32A6-C98C9DD70D9E}"/>
              </a:ext>
            </a:extLst>
          </p:cNvPr>
          <p:cNvSpPr/>
          <p:nvPr/>
        </p:nvSpPr>
        <p:spPr>
          <a:xfrm>
            <a:off x="518988" y="264828"/>
            <a:ext cx="10852651" cy="707886"/>
          </a:xfrm>
          <a:prstGeom prst="rect">
            <a:avLst/>
          </a:prstGeom>
        </p:spPr>
        <p:txBody>
          <a:bodyPr wrap="none">
            <a:spAutoFit/>
          </a:bodyPr>
          <a:lstStyle/>
          <a:p>
            <a:r>
              <a:rPr lang="en-US" sz="4000" dirty="0">
                <a:solidFill>
                  <a:schemeClr val="bg1"/>
                </a:solidFill>
                <a:latin typeface="Century Gothic" panose="020B0502020202020204" pitchFamily="34" charset="0"/>
              </a:rPr>
              <a:t>When did the IMF become bottom-heavy?</a:t>
            </a:r>
            <a:endParaRPr lang="en-US" sz="4000" baseline="-25000" dirty="0">
              <a:solidFill>
                <a:schemeClr val="bg1"/>
              </a:solidFill>
              <a:latin typeface="Century Gothic" panose="020B0502020202020204" pitchFamily="34" charset="0"/>
            </a:endParaRPr>
          </a:p>
        </p:txBody>
      </p:sp>
      <p:sp>
        <p:nvSpPr>
          <p:cNvPr id="3" name="Rectangle 2">
            <a:extLst>
              <a:ext uri="{FF2B5EF4-FFF2-40B4-BE49-F238E27FC236}">
                <a16:creationId xmlns:a16="http://schemas.microsoft.com/office/drawing/2014/main" id="{EE4FF5A1-B1A4-C395-22C9-0D53ED143BB7}"/>
              </a:ext>
            </a:extLst>
          </p:cNvPr>
          <p:cNvSpPr/>
          <p:nvPr/>
        </p:nvSpPr>
        <p:spPr>
          <a:xfrm>
            <a:off x="2193549" y="960491"/>
            <a:ext cx="2060179" cy="369332"/>
          </a:xfrm>
          <a:prstGeom prst="rect">
            <a:avLst/>
          </a:prstGeom>
        </p:spPr>
        <p:txBody>
          <a:bodyPr wrap="none">
            <a:spAutoFit/>
          </a:bodyPr>
          <a:lstStyle/>
          <a:p>
            <a:r>
              <a:rPr lang="en-US" dirty="0">
                <a:solidFill>
                  <a:schemeClr val="bg1"/>
                </a:solidFill>
                <a:latin typeface="Century Gothic" panose="020B0502020202020204" pitchFamily="34" charset="0"/>
              </a:rPr>
              <a:t>Low pressure ISM</a:t>
            </a:r>
            <a:endParaRPr lang="en-US"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F1E33A9-8405-F97F-6BEF-117842BF66A6}"/>
                  </a:ext>
                </a:extLst>
              </p:cNvPr>
              <p:cNvSpPr/>
              <p:nvPr/>
            </p:nvSpPr>
            <p:spPr>
              <a:xfrm>
                <a:off x="374592" y="5463833"/>
                <a:ext cx="11316614" cy="934679"/>
              </a:xfrm>
              <a:prstGeom prst="rect">
                <a:avLst/>
              </a:prstGeom>
            </p:spPr>
            <p:txBody>
              <a:bodyPr wrap="square">
                <a:spAutoFit/>
              </a:bodyPr>
              <a:lstStyle/>
              <a:p>
                <a:pPr algn="ctr"/>
                <a:r>
                  <a:rPr lang="en-US" dirty="0">
                    <a:solidFill>
                      <a:schemeClr val="bg1"/>
                    </a:solidFill>
                    <a:latin typeface="Century Gothic" panose="020B0502020202020204" pitchFamily="34" charset="0"/>
                  </a:rPr>
                  <a:t>The IMF became bottom-heavy between </a:t>
                </a:r>
                <a14:m>
                  <m:oMath xmlns:m="http://schemas.openxmlformats.org/officeDocument/2006/math">
                    <m:sSup>
                      <m:sSupPr>
                        <m:ctrlPr>
                          <a:rPr lang="en-AU" i="1">
                            <a:solidFill>
                              <a:srgbClr val="F7BD19"/>
                            </a:solidFill>
                            <a:latin typeface="Cambria Math" panose="02040503050406030204" pitchFamily="18" charset="0"/>
                            <a:ea typeface="Cambria Math" panose="02040503050406030204" pitchFamily="18" charset="0"/>
                          </a:rPr>
                        </m:ctrlPr>
                      </m:sSupPr>
                      <m:e>
                        <m:r>
                          <a:rPr lang="en-AU" i="1">
                            <a:solidFill>
                              <a:srgbClr val="F7BD19"/>
                            </a:solidFill>
                            <a:latin typeface="Cambria Math" panose="02040503050406030204" pitchFamily="18" charset="0"/>
                            <a:ea typeface="Cambria Math" panose="02040503050406030204" pitchFamily="18" charset="0"/>
                          </a:rPr>
                          <m:t>10</m:t>
                        </m:r>
                      </m:e>
                      <m:sup>
                        <m:r>
                          <a:rPr lang="en-AU" i="1">
                            <a:solidFill>
                              <a:srgbClr val="F7BD19"/>
                            </a:solidFill>
                            <a:latin typeface="Cambria Math" panose="02040503050406030204" pitchFamily="18" charset="0"/>
                            <a:ea typeface="Cambria Math" panose="02040503050406030204" pitchFamily="18" charset="0"/>
                          </a:rPr>
                          <m:t>−</m:t>
                        </m:r>
                        <m:r>
                          <a:rPr lang="en-AU" b="0" i="1" smtClean="0">
                            <a:solidFill>
                              <a:srgbClr val="F7BD19"/>
                            </a:solidFill>
                            <a:latin typeface="Cambria Math" panose="02040503050406030204" pitchFamily="18" charset="0"/>
                            <a:ea typeface="Cambria Math" panose="02040503050406030204" pitchFamily="18" charset="0"/>
                          </a:rPr>
                          <m:t>4</m:t>
                        </m:r>
                      </m:sup>
                    </m:sSup>
                    <m:r>
                      <a:rPr lang="en-AU" b="0" i="1" smtClean="0">
                        <a:solidFill>
                          <a:srgbClr val="F7BD19"/>
                        </a:solidFill>
                        <a:latin typeface="Cambria Math" panose="02040503050406030204" pitchFamily="18" charset="0"/>
                        <a:ea typeface="Cambria Math" panose="02040503050406030204" pitchFamily="18" charset="0"/>
                      </a:rPr>
                      <m:t> </m:t>
                    </m:r>
                    <m:sSub>
                      <m:sSubPr>
                        <m:ctrlPr>
                          <a:rPr lang="en-AU" i="1">
                            <a:solidFill>
                              <a:srgbClr val="F7BD19"/>
                            </a:solidFill>
                            <a:latin typeface="Cambria Math" panose="02040503050406030204" pitchFamily="18" charset="0"/>
                            <a:ea typeface="Cambria Math" panose="02040503050406030204" pitchFamily="18" charset="0"/>
                          </a:rPr>
                        </m:ctrlPr>
                      </m:sSubPr>
                      <m:e>
                        <m:r>
                          <m:rPr>
                            <m:sty m:val="p"/>
                          </m:rPr>
                          <a:rPr lang="en-AU">
                            <a:solidFill>
                              <a:srgbClr val="F7BD19"/>
                            </a:solidFill>
                            <a:latin typeface="Cambria Math" panose="02040503050406030204" pitchFamily="18" charset="0"/>
                            <a:ea typeface="Cambria Math" panose="02040503050406030204" pitchFamily="18" charset="0"/>
                          </a:rPr>
                          <m:t>Z</m:t>
                        </m:r>
                      </m:e>
                      <m:sub>
                        <m:r>
                          <a:rPr lang="en-AU" i="1">
                            <a:solidFill>
                              <a:srgbClr val="F7BD19"/>
                            </a:solidFill>
                            <a:latin typeface="Cambria Math" panose="02040503050406030204" pitchFamily="18" charset="0"/>
                            <a:ea typeface="Cambria Math" panose="02040503050406030204" pitchFamily="18" charset="0"/>
                          </a:rPr>
                          <m:t>⨀</m:t>
                        </m:r>
                      </m:sub>
                    </m:sSub>
                    <m:r>
                      <a:rPr lang="en-AU" b="0" i="1" smtClean="0">
                        <a:solidFill>
                          <a:srgbClr val="F7BD19"/>
                        </a:solidFill>
                        <a:latin typeface="Cambria Math" panose="02040503050406030204" pitchFamily="18" charset="0"/>
                        <a:ea typeface="Cambria Math" panose="02040503050406030204" pitchFamily="18" charset="0"/>
                      </a:rPr>
                      <m:t>−</m:t>
                    </m:r>
                    <m:sSup>
                      <m:sSupPr>
                        <m:ctrlPr>
                          <a:rPr lang="en-AU" i="1">
                            <a:solidFill>
                              <a:srgbClr val="F7BD19"/>
                            </a:solidFill>
                            <a:latin typeface="Cambria Math" panose="02040503050406030204" pitchFamily="18" charset="0"/>
                            <a:ea typeface="Cambria Math" panose="02040503050406030204" pitchFamily="18" charset="0"/>
                          </a:rPr>
                        </m:ctrlPr>
                      </m:sSupPr>
                      <m:e>
                        <m:r>
                          <a:rPr lang="en-AU" i="1">
                            <a:solidFill>
                              <a:srgbClr val="F7BD19"/>
                            </a:solidFill>
                            <a:latin typeface="Cambria Math" panose="02040503050406030204" pitchFamily="18" charset="0"/>
                            <a:ea typeface="Cambria Math" panose="02040503050406030204" pitchFamily="18" charset="0"/>
                          </a:rPr>
                          <m:t>10</m:t>
                        </m:r>
                      </m:e>
                      <m:sup>
                        <m:r>
                          <a:rPr lang="en-AU" i="1">
                            <a:solidFill>
                              <a:srgbClr val="F7BD19"/>
                            </a:solidFill>
                            <a:latin typeface="Cambria Math" panose="02040503050406030204" pitchFamily="18" charset="0"/>
                            <a:ea typeface="Cambria Math" panose="02040503050406030204" pitchFamily="18" charset="0"/>
                          </a:rPr>
                          <m:t>−</m:t>
                        </m:r>
                        <m:r>
                          <a:rPr lang="en-AU" b="0" i="1" smtClean="0">
                            <a:solidFill>
                              <a:srgbClr val="F7BD19"/>
                            </a:solidFill>
                            <a:latin typeface="Cambria Math" panose="02040503050406030204" pitchFamily="18" charset="0"/>
                            <a:ea typeface="Cambria Math" panose="02040503050406030204" pitchFamily="18" charset="0"/>
                          </a:rPr>
                          <m:t>2</m:t>
                        </m:r>
                      </m:sup>
                    </m:sSup>
                    <m:r>
                      <a:rPr lang="en-AU" b="0" i="1" smtClean="0">
                        <a:solidFill>
                          <a:srgbClr val="F7BD19"/>
                        </a:solidFill>
                        <a:latin typeface="Cambria Math" panose="02040503050406030204" pitchFamily="18" charset="0"/>
                        <a:ea typeface="Cambria Math" panose="02040503050406030204" pitchFamily="18" charset="0"/>
                      </a:rPr>
                      <m:t> </m:t>
                    </m:r>
                    <m:sSub>
                      <m:sSubPr>
                        <m:ctrlPr>
                          <a:rPr lang="en-AU" i="1">
                            <a:solidFill>
                              <a:srgbClr val="F7BD19"/>
                            </a:solidFill>
                            <a:latin typeface="Cambria Math" panose="02040503050406030204" pitchFamily="18" charset="0"/>
                            <a:ea typeface="Cambria Math" panose="02040503050406030204" pitchFamily="18" charset="0"/>
                          </a:rPr>
                        </m:ctrlPr>
                      </m:sSubPr>
                      <m:e>
                        <m:r>
                          <m:rPr>
                            <m:sty m:val="p"/>
                          </m:rPr>
                          <a:rPr lang="en-AU">
                            <a:solidFill>
                              <a:srgbClr val="F7BD19"/>
                            </a:solidFill>
                            <a:latin typeface="Cambria Math" panose="02040503050406030204" pitchFamily="18" charset="0"/>
                            <a:ea typeface="Cambria Math" panose="02040503050406030204" pitchFamily="18" charset="0"/>
                          </a:rPr>
                          <m:t>Z</m:t>
                        </m:r>
                      </m:e>
                      <m:sub>
                        <m:r>
                          <a:rPr lang="en-AU" i="1">
                            <a:solidFill>
                              <a:srgbClr val="F7BD19"/>
                            </a:solidFill>
                            <a:latin typeface="Cambria Math" panose="02040503050406030204" pitchFamily="18" charset="0"/>
                            <a:ea typeface="Cambria Math" panose="02040503050406030204" pitchFamily="18" charset="0"/>
                          </a:rPr>
                          <m:t>⨀</m:t>
                        </m:r>
                      </m:sub>
                    </m:sSub>
                  </m:oMath>
                </a14:m>
                <a:r>
                  <a:rPr lang="en-US" dirty="0">
                    <a:solidFill>
                      <a:schemeClr val="bg1"/>
                    </a:solidFill>
                    <a:latin typeface="Century Gothic" panose="020B0502020202020204" pitchFamily="34" charset="0"/>
                  </a:rPr>
                  <a:t> in Milky Way-type galaxies.</a:t>
                </a:r>
              </a:p>
              <a:p>
                <a:pPr algn="ctr"/>
                <a:r>
                  <a:rPr lang="en-US" dirty="0">
                    <a:solidFill>
                      <a:schemeClr val="bg1"/>
                    </a:solidFill>
                    <a:latin typeface="Century Gothic" panose="020B0502020202020204" pitchFamily="34" charset="0"/>
                  </a:rPr>
                  <a:t>Outer galaxy a suitable environment to test IMF variations?</a:t>
                </a:r>
              </a:p>
              <a:p>
                <a:endParaRPr lang="en-US" dirty="0"/>
              </a:p>
            </p:txBody>
          </p:sp>
        </mc:Choice>
        <mc:Fallback xmlns="">
          <p:sp>
            <p:nvSpPr>
              <p:cNvPr id="5" name="Rectangle 4">
                <a:extLst>
                  <a:ext uri="{FF2B5EF4-FFF2-40B4-BE49-F238E27FC236}">
                    <a16:creationId xmlns:a16="http://schemas.microsoft.com/office/drawing/2014/main" id="{4F1E33A9-8405-F97F-6BEF-117842BF66A6}"/>
                  </a:ext>
                </a:extLst>
              </p:cNvPr>
              <p:cNvSpPr>
                <a:spLocks noRot="1" noChangeAspect="1" noMove="1" noResize="1" noEditPoints="1" noAdjustHandles="1" noChangeArrowheads="1" noChangeShapeType="1" noTextEdit="1"/>
              </p:cNvSpPr>
              <p:nvPr/>
            </p:nvSpPr>
            <p:spPr>
              <a:xfrm>
                <a:off x="374592" y="5463833"/>
                <a:ext cx="11316614" cy="934679"/>
              </a:xfrm>
              <a:prstGeom prst="rect">
                <a:avLst/>
              </a:prstGeom>
              <a:blipFill>
                <a:blip r:embed="rId4"/>
                <a:stretch>
                  <a:fillRect t="-2667"/>
                </a:stretch>
              </a:blipFill>
            </p:spPr>
            <p:txBody>
              <a:bodyPr/>
              <a:lstStyle/>
              <a:p>
                <a:r>
                  <a:rPr lang="en-NL">
                    <a:noFill/>
                  </a:rPr>
                  <a:t> </a:t>
                </a:r>
              </a:p>
            </p:txBody>
          </p:sp>
        </mc:Fallback>
      </mc:AlternateContent>
      <p:sp>
        <p:nvSpPr>
          <p:cNvPr id="6" name="Rectangle 5">
            <a:extLst>
              <a:ext uri="{FF2B5EF4-FFF2-40B4-BE49-F238E27FC236}">
                <a16:creationId xmlns:a16="http://schemas.microsoft.com/office/drawing/2014/main" id="{089D5CD4-D41E-C660-B9E6-2FD2239DC655}"/>
              </a:ext>
            </a:extLst>
          </p:cNvPr>
          <p:cNvSpPr/>
          <p:nvPr/>
        </p:nvSpPr>
        <p:spPr>
          <a:xfrm>
            <a:off x="8628190" y="6075855"/>
            <a:ext cx="2861681" cy="369332"/>
          </a:xfrm>
          <a:prstGeom prst="rect">
            <a:avLst/>
          </a:prstGeom>
        </p:spPr>
        <p:txBody>
          <a:bodyPr wrap="none">
            <a:spAutoFit/>
          </a:bodyPr>
          <a:lstStyle/>
          <a:p>
            <a:pPr algn="r"/>
            <a:r>
              <a:rPr lang="en-US" dirty="0">
                <a:solidFill>
                  <a:srgbClr val="F7BD19"/>
                </a:solidFill>
                <a:latin typeface="Century Gothic" panose="020B0502020202020204" pitchFamily="34" charset="0"/>
              </a:rPr>
              <a:t>Sharda &amp; </a:t>
            </a:r>
            <a:r>
              <a:rPr lang="en-US" dirty="0" err="1">
                <a:solidFill>
                  <a:srgbClr val="F7BD19"/>
                </a:solidFill>
                <a:latin typeface="Century Gothic" panose="020B0502020202020204" pitchFamily="34" charset="0"/>
              </a:rPr>
              <a:t>Krumholz</a:t>
            </a:r>
            <a:r>
              <a:rPr lang="en-US" dirty="0">
                <a:solidFill>
                  <a:srgbClr val="F7BD19"/>
                </a:solidFill>
                <a:latin typeface="Century Gothic" panose="020B0502020202020204" pitchFamily="34" charset="0"/>
              </a:rPr>
              <a:t> 2022</a:t>
            </a:r>
            <a:endParaRPr lang="en-US" dirty="0">
              <a:solidFill>
                <a:srgbClr val="F7BD19"/>
              </a:solidFill>
            </a:endParaRPr>
          </a:p>
        </p:txBody>
      </p:sp>
      <p:sp>
        <p:nvSpPr>
          <p:cNvPr id="8" name="Rectangle 7">
            <a:extLst>
              <a:ext uri="{FF2B5EF4-FFF2-40B4-BE49-F238E27FC236}">
                <a16:creationId xmlns:a16="http://schemas.microsoft.com/office/drawing/2014/main" id="{E1766523-DFCB-68D8-BFDE-959760631B39}"/>
              </a:ext>
            </a:extLst>
          </p:cNvPr>
          <p:cNvSpPr/>
          <p:nvPr/>
        </p:nvSpPr>
        <p:spPr>
          <a:xfrm>
            <a:off x="6967319" y="4377656"/>
            <a:ext cx="1770036" cy="369332"/>
          </a:xfrm>
          <a:prstGeom prst="rect">
            <a:avLst/>
          </a:prstGeom>
        </p:spPr>
        <p:txBody>
          <a:bodyPr wrap="none">
            <a:spAutoFit/>
          </a:bodyPr>
          <a:lstStyle/>
          <a:p>
            <a:r>
              <a:rPr lang="en-US" dirty="0">
                <a:latin typeface="Century Gothic" panose="020B0502020202020204" pitchFamily="34" charset="0"/>
              </a:rPr>
              <a:t>Bottom-heavy</a:t>
            </a:r>
            <a:endParaRPr lang="en-US" dirty="0"/>
          </a:p>
        </p:txBody>
      </p:sp>
      <p:sp>
        <p:nvSpPr>
          <p:cNvPr id="9" name="Rectangle 8">
            <a:extLst>
              <a:ext uri="{FF2B5EF4-FFF2-40B4-BE49-F238E27FC236}">
                <a16:creationId xmlns:a16="http://schemas.microsoft.com/office/drawing/2014/main" id="{B16C4687-40FC-844D-3D7B-7431CF2E86C1}"/>
              </a:ext>
            </a:extLst>
          </p:cNvPr>
          <p:cNvSpPr/>
          <p:nvPr/>
        </p:nvSpPr>
        <p:spPr>
          <a:xfrm>
            <a:off x="10082748" y="1433121"/>
            <a:ext cx="1367682" cy="369332"/>
          </a:xfrm>
          <a:prstGeom prst="rect">
            <a:avLst/>
          </a:prstGeom>
        </p:spPr>
        <p:txBody>
          <a:bodyPr wrap="none">
            <a:spAutoFit/>
          </a:bodyPr>
          <a:lstStyle/>
          <a:p>
            <a:r>
              <a:rPr lang="en-US" dirty="0">
                <a:latin typeface="Century Gothic" panose="020B0502020202020204" pitchFamily="34" charset="0"/>
              </a:rPr>
              <a:t>Top-heavy</a:t>
            </a:r>
            <a:endParaRPr lang="en-US" dirty="0"/>
          </a:p>
        </p:txBody>
      </p:sp>
      <p:pic>
        <p:nvPicPr>
          <p:cNvPr id="11" name="Picture 10">
            <a:extLst>
              <a:ext uri="{FF2B5EF4-FFF2-40B4-BE49-F238E27FC236}">
                <a16:creationId xmlns:a16="http://schemas.microsoft.com/office/drawing/2014/main" id="{F7A1FD3A-3DE3-B4DC-4113-A7B4A2FFC871}"/>
              </a:ext>
            </a:extLst>
          </p:cNvPr>
          <p:cNvPicPr>
            <a:picLocks noChangeAspect="1"/>
          </p:cNvPicPr>
          <p:nvPr/>
        </p:nvPicPr>
        <p:blipFill>
          <a:blip r:embed="rId5"/>
          <a:stretch>
            <a:fillRect/>
          </a:stretch>
        </p:blipFill>
        <p:spPr>
          <a:xfrm>
            <a:off x="614177" y="1327080"/>
            <a:ext cx="5282953" cy="4020744"/>
          </a:xfrm>
          <a:prstGeom prst="rect">
            <a:avLst/>
          </a:prstGeom>
        </p:spPr>
      </p:pic>
      <p:pic>
        <p:nvPicPr>
          <p:cNvPr id="13" name="Picture 12">
            <a:extLst>
              <a:ext uri="{FF2B5EF4-FFF2-40B4-BE49-F238E27FC236}">
                <a16:creationId xmlns:a16="http://schemas.microsoft.com/office/drawing/2014/main" id="{AAC21C81-D75D-DD8B-B2D1-412C86C2B8B5}"/>
              </a:ext>
            </a:extLst>
          </p:cNvPr>
          <p:cNvPicPr>
            <a:picLocks noChangeAspect="1"/>
          </p:cNvPicPr>
          <p:nvPr/>
        </p:nvPicPr>
        <p:blipFill>
          <a:blip r:embed="rId6"/>
          <a:stretch>
            <a:fillRect/>
          </a:stretch>
        </p:blipFill>
        <p:spPr>
          <a:xfrm>
            <a:off x="6396637" y="1327079"/>
            <a:ext cx="4996492" cy="4017691"/>
          </a:xfrm>
          <a:prstGeom prst="rect">
            <a:avLst/>
          </a:prstGeom>
        </p:spPr>
      </p:pic>
      <p:sp>
        <p:nvSpPr>
          <p:cNvPr id="14" name="Oval 13">
            <a:extLst>
              <a:ext uri="{FF2B5EF4-FFF2-40B4-BE49-F238E27FC236}">
                <a16:creationId xmlns:a16="http://schemas.microsoft.com/office/drawing/2014/main" id="{B9DD05D6-C562-CC1B-E578-11B9D0133FF4}"/>
              </a:ext>
            </a:extLst>
          </p:cNvPr>
          <p:cNvSpPr/>
          <p:nvPr/>
        </p:nvSpPr>
        <p:spPr>
          <a:xfrm>
            <a:off x="4253728" y="3624943"/>
            <a:ext cx="1156472" cy="1122045"/>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6" name="Straight Arrow Connector 15">
            <a:extLst>
              <a:ext uri="{FF2B5EF4-FFF2-40B4-BE49-F238E27FC236}">
                <a16:creationId xmlns:a16="http://schemas.microsoft.com/office/drawing/2014/main" id="{4702A8C4-4E1E-A963-7B22-C495FD2FF4C5}"/>
              </a:ext>
            </a:extLst>
          </p:cNvPr>
          <p:cNvCxnSpPr>
            <a:cxnSpLocks/>
          </p:cNvCxnSpPr>
          <p:nvPr/>
        </p:nvCxnSpPr>
        <p:spPr>
          <a:xfrm flipV="1">
            <a:off x="5230332" y="1327079"/>
            <a:ext cx="1166305" cy="2492125"/>
          </a:xfrm>
          <a:prstGeom prst="straightConnector1">
            <a:avLst/>
          </a:prstGeom>
          <a:ln w="317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D085727-4B11-9AAD-7BA8-5DEC0C810AA3}"/>
              </a:ext>
            </a:extLst>
          </p:cNvPr>
          <p:cNvCxnSpPr>
            <a:cxnSpLocks/>
          </p:cNvCxnSpPr>
          <p:nvPr/>
        </p:nvCxnSpPr>
        <p:spPr>
          <a:xfrm>
            <a:off x="5295331" y="4562322"/>
            <a:ext cx="1101306" cy="782448"/>
          </a:xfrm>
          <a:prstGeom prst="straightConnector1">
            <a:avLst/>
          </a:prstGeom>
          <a:ln w="317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730FF89-4EFE-4518-F366-19EFFA835AA5}"/>
              </a:ext>
            </a:extLst>
          </p:cNvPr>
          <p:cNvSpPr/>
          <p:nvPr/>
        </p:nvSpPr>
        <p:spPr>
          <a:xfrm>
            <a:off x="8800843" y="926192"/>
            <a:ext cx="2646878" cy="369332"/>
          </a:xfrm>
          <a:prstGeom prst="rect">
            <a:avLst/>
          </a:prstGeom>
        </p:spPr>
        <p:txBody>
          <a:bodyPr wrap="none">
            <a:spAutoFit/>
          </a:bodyPr>
          <a:lstStyle/>
          <a:p>
            <a:pPr algn="r"/>
            <a:r>
              <a:rPr lang="en-US" dirty="0" err="1">
                <a:solidFill>
                  <a:srgbClr val="F7BD19"/>
                </a:solidFill>
                <a:latin typeface="Century Gothic" panose="020B0502020202020204" pitchFamily="34" charset="0"/>
              </a:rPr>
              <a:t>Sazawal</a:t>
            </a:r>
            <a:r>
              <a:rPr lang="en-US" dirty="0">
                <a:solidFill>
                  <a:srgbClr val="F7BD19"/>
                </a:solidFill>
                <a:latin typeface="Century Gothic" panose="020B0502020202020204" pitchFamily="34" charset="0"/>
              </a:rPr>
              <a:t> et al. in prep.</a:t>
            </a:r>
            <a:endParaRPr lang="en-US" dirty="0">
              <a:solidFill>
                <a:srgbClr val="F7BD19"/>
              </a:solidFill>
            </a:endParaRPr>
          </a:p>
        </p:txBody>
      </p:sp>
    </p:spTree>
    <p:extLst>
      <p:ext uri="{BB962C8B-B14F-4D97-AF65-F5344CB8AC3E}">
        <p14:creationId xmlns:p14="http://schemas.microsoft.com/office/powerpoint/2010/main" val="1937834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16</a:t>
            </a:fld>
            <a:endParaRPr lang="en-US"/>
          </a:p>
        </p:txBody>
      </p:sp>
      <p:sp>
        <p:nvSpPr>
          <p:cNvPr id="2" name="Rectangle 1">
            <a:extLst>
              <a:ext uri="{FF2B5EF4-FFF2-40B4-BE49-F238E27FC236}">
                <a16:creationId xmlns:a16="http://schemas.microsoft.com/office/drawing/2014/main" id="{7F6ED86E-1635-C94D-8D16-989391483557}"/>
              </a:ext>
            </a:extLst>
          </p:cNvPr>
          <p:cNvSpPr/>
          <p:nvPr/>
        </p:nvSpPr>
        <p:spPr>
          <a:xfrm>
            <a:off x="518988" y="264828"/>
            <a:ext cx="9700091" cy="707886"/>
          </a:xfrm>
          <a:prstGeom prst="rect">
            <a:avLst/>
          </a:prstGeom>
        </p:spPr>
        <p:txBody>
          <a:bodyPr wrap="none">
            <a:spAutoFit/>
          </a:bodyPr>
          <a:lstStyle/>
          <a:p>
            <a:r>
              <a:rPr lang="en-US" sz="4000" dirty="0">
                <a:solidFill>
                  <a:schemeClr val="bg1"/>
                </a:solidFill>
                <a:latin typeface="Century Gothic" panose="020B0502020202020204" pitchFamily="34" charset="0"/>
              </a:rPr>
              <a:t>Non Solar-scaled abundances matter!</a:t>
            </a:r>
            <a:endParaRPr lang="en-US" sz="4000" baseline="-25000" dirty="0">
              <a:solidFill>
                <a:schemeClr val="bg1"/>
              </a:solidFill>
              <a:latin typeface="Century Gothic" panose="020B0502020202020204" pitchFamily="34" charset="0"/>
            </a:endParaRPr>
          </a:p>
        </p:txBody>
      </p:sp>
      <p:sp>
        <p:nvSpPr>
          <p:cNvPr id="3" name="Rectangle 2">
            <a:extLst>
              <a:ext uri="{FF2B5EF4-FFF2-40B4-BE49-F238E27FC236}">
                <a16:creationId xmlns:a16="http://schemas.microsoft.com/office/drawing/2014/main" id="{5A1AC13E-9830-57C9-B864-24825FD0D951}"/>
              </a:ext>
            </a:extLst>
          </p:cNvPr>
          <p:cNvSpPr/>
          <p:nvPr/>
        </p:nvSpPr>
        <p:spPr>
          <a:xfrm>
            <a:off x="6897361" y="6075855"/>
            <a:ext cx="2342308" cy="369332"/>
          </a:xfrm>
          <a:prstGeom prst="rect">
            <a:avLst/>
          </a:prstGeom>
        </p:spPr>
        <p:txBody>
          <a:bodyPr wrap="none">
            <a:spAutoFit/>
          </a:bodyPr>
          <a:lstStyle/>
          <a:p>
            <a:r>
              <a:rPr lang="en-US" dirty="0">
                <a:solidFill>
                  <a:srgbClr val="F7BD19"/>
                </a:solidFill>
                <a:latin typeface="Century Gothic" panose="020B0502020202020204" pitchFamily="34" charset="0"/>
              </a:rPr>
              <a:t>Sharda et al. 2023a</a:t>
            </a:r>
            <a:endParaRPr lang="en-US" dirty="0">
              <a:solidFill>
                <a:srgbClr val="F7BD19"/>
              </a:solidFill>
            </a:endParaRPr>
          </a:p>
        </p:txBody>
      </p:sp>
      <p:pic>
        <p:nvPicPr>
          <p:cNvPr id="5" name="Picture 4">
            <a:extLst>
              <a:ext uri="{FF2B5EF4-FFF2-40B4-BE49-F238E27FC236}">
                <a16:creationId xmlns:a16="http://schemas.microsoft.com/office/drawing/2014/main" id="{69FA14F9-8001-B364-CBF8-E806025F8DCB}"/>
              </a:ext>
            </a:extLst>
          </p:cNvPr>
          <p:cNvPicPr>
            <a:picLocks noChangeAspect="1"/>
          </p:cNvPicPr>
          <p:nvPr/>
        </p:nvPicPr>
        <p:blipFill>
          <a:blip r:embed="rId4"/>
          <a:stretch>
            <a:fillRect/>
          </a:stretch>
        </p:blipFill>
        <p:spPr>
          <a:xfrm>
            <a:off x="3077719" y="1176089"/>
            <a:ext cx="6036562" cy="4873127"/>
          </a:xfrm>
          <a:prstGeom prst="rect">
            <a:avLst/>
          </a:prstGeom>
        </p:spPr>
      </p:pic>
      <p:cxnSp>
        <p:nvCxnSpPr>
          <p:cNvPr id="6" name="Straight Arrow Connector 5">
            <a:extLst>
              <a:ext uri="{FF2B5EF4-FFF2-40B4-BE49-F238E27FC236}">
                <a16:creationId xmlns:a16="http://schemas.microsoft.com/office/drawing/2014/main" id="{E3628949-8476-BFA9-03F0-01217227C29C}"/>
              </a:ext>
            </a:extLst>
          </p:cNvPr>
          <p:cNvCxnSpPr/>
          <p:nvPr/>
        </p:nvCxnSpPr>
        <p:spPr>
          <a:xfrm>
            <a:off x="4132613" y="4790703"/>
            <a:ext cx="0" cy="273133"/>
          </a:xfrm>
          <a:prstGeom prst="straightConnector1">
            <a:avLst/>
          </a:prstGeom>
          <a:ln w="349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39841A-7D4C-3D59-2D6F-BD82D0C44E99}"/>
              </a:ext>
            </a:extLst>
          </p:cNvPr>
          <p:cNvSpPr txBox="1"/>
          <p:nvPr/>
        </p:nvSpPr>
        <p:spPr>
          <a:xfrm>
            <a:off x="3576452" y="5090556"/>
            <a:ext cx="801823" cy="246221"/>
          </a:xfrm>
          <a:prstGeom prst="rect">
            <a:avLst/>
          </a:prstGeom>
          <a:noFill/>
        </p:spPr>
        <p:txBody>
          <a:bodyPr wrap="none" rtlCol="0">
            <a:spAutoFit/>
          </a:bodyPr>
          <a:lstStyle/>
          <a:p>
            <a:r>
              <a:rPr lang="en-NL" sz="1000" dirty="0">
                <a:solidFill>
                  <a:srgbClr val="FF0000"/>
                </a:solidFill>
                <a:latin typeface="Century Gothic" panose="020B0502020202020204" pitchFamily="34" charset="0"/>
              </a:rPr>
              <a:t>Factor ~ 7</a:t>
            </a:r>
          </a:p>
        </p:txBody>
      </p:sp>
      <p:sp>
        <p:nvSpPr>
          <p:cNvPr id="10" name="TextBox 9">
            <a:extLst>
              <a:ext uri="{FF2B5EF4-FFF2-40B4-BE49-F238E27FC236}">
                <a16:creationId xmlns:a16="http://schemas.microsoft.com/office/drawing/2014/main" id="{C53CDD9A-C570-15A8-A0F6-A98698E3D876}"/>
              </a:ext>
            </a:extLst>
          </p:cNvPr>
          <p:cNvSpPr txBox="1"/>
          <p:nvPr/>
        </p:nvSpPr>
        <p:spPr>
          <a:xfrm>
            <a:off x="288472" y="5911111"/>
            <a:ext cx="1779813" cy="523220"/>
          </a:xfrm>
          <a:prstGeom prst="rect">
            <a:avLst/>
          </a:prstGeom>
          <a:noFill/>
        </p:spPr>
        <p:txBody>
          <a:bodyPr wrap="square">
            <a:spAutoFit/>
          </a:bodyPr>
          <a:lstStyle/>
          <a:p>
            <a:r>
              <a:rPr lang="en-AU" sz="1400" dirty="0">
                <a:solidFill>
                  <a:srgbClr val="F7BD19"/>
                </a:solidFill>
                <a:latin typeface="Century Gothic" panose="020B0502020202020204" pitchFamily="34" charset="0"/>
              </a:rPr>
              <a:t>+Talks by Elisa   </a:t>
            </a:r>
          </a:p>
          <a:p>
            <a:r>
              <a:rPr lang="en-AU" sz="1400" dirty="0">
                <a:solidFill>
                  <a:srgbClr val="F7BD19"/>
                </a:solidFill>
                <a:latin typeface="Century Gothic" panose="020B0502020202020204" pitchFamily="34" charset="0"/>
              </a:rPr>
              <a:t>  and Thomas</a:t>
            </a:r>
            <a:endParaRPr lang="en-NL" sz="1400" dirty="0">
              <a:solidFill>
                <a:srgbClr val="F7BD19"/>
              </a:solidFill>
            </a:endParaRPr>
          </a:p>
        </p:txBody>
      </p:sp>
    </p:spTree>
    <p:extLst>
      <p:ext uri="{BB962C8B-B14F-4D97-AF65-F5344CB8AC3E}">
        <p14:creationId xmlns:p14="http://schemas.microsoft.com/office/powerpoint/2010/main" val="3974984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17</a:t>
            </a:fld>
            <a:endParaRPr lang="en-US"/>
          </a:p>
        </p:txBody>
      </p:sp>
      <p:sp>
        <p:nvSpPr>
          <p:cNvPr id="3" name="TextBox 2">
            <a:extLst>
              <a:ext uri="{FF2B5EF4-FFF2-40B4-BE49-F238E27FC236}">
                <a16:creationId xmlns:a16="http://schemas.microsoft.com/office/drawing/2014/main" id="{0C3A49BE-A8EE-72BE-ECE1-9ECE562748B5}"/>
              </a:ext>
            </a:extLst>
          </p:cNvPr>
          <p:cNvSpPr txBox="1"/>
          <p:nvPr/>
        </p:nvSpPr>
        <p:spPr>
          <a:xfrm>
            <a:off x="1447800" y="3231634"/>
            <a:ext cx="9474200" cy="646331"/>
          </a:xfrm>
          <a:prstGeom prst="rect">
            <a:avLst/>
          </a:prstGeom>
          <a:noFill/>
        </p:spPr>
        <p:txBody>
          <a:bodyPr wrap="square">
            <a:spAutoFit/>
          </a:bodyPr>
          <a:lstStyle/>
          <a:p>
            <a:pPr algn="ctr"/>
            <a:r>
              <a:rPr lang="en-US" dirty="0">
                <a:solidFill>
                  <a:schemeClr val="bg1"/>
                </a:solidFill>
                <a:latin typeface="Century Gothic" panose="020B0502020202020204" pitchFamily="34" charset="0"/>
              </a:rPr>
              <a:t>These models are a pathway to developing simulations that can address </a:t>
            </a:r>
          </a:p>
          <a:p>
            <a:pPr algn="ctr"/>
            <a:r>
              <a:rPr lang="en-US" dirty="0">
                <a:solidFill>
                  <a:schemeClr val="bg1"/>
                </a:solidFill>
                <a:latin typeface="Century Gothic" panose="020B0502020202020204" pitchFamily="34" charset="0"/>
              </a:rPr>
              <a:t>key open questions in low metallicity star formation.</a:t>
            </a:r>
            <a:endParaRPr lang="en-NL" dirty="0"/>
          </a:p>
        </p:txBody>
      </p:sp>
    </p:spTree>
    <p:extLst>
      <p:ext uri="{BB962C8B-B14F-4D97-AF65-F5344CB8AC3E}">
        <p14:creationId xmlns:p14="http://schemas.microsoft.com/office/powerpoint/2010/main" val="2198837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8C4CBD5-ADDE-4AFD-E4FA-394A1E51790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25157BB-C583-EA46-C64F-0D9E9A76AB9B}"/>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943F4AFA-CA6B-8914-251B-6F7BF905533B}"/>
              </a:ext>
            </a:extLst>
          </p:cNvPr>
          <p:cNvSpPr>
            <a:spLocks noGrp="1"/>
          </p:cNvSpPr>
          <p:nvPr>
            <p:ph type="sldNum" sz="quarter" idx="12"/>
          </p:nvPr>
        </p:nvSpPr>
        <p:spPr/>
        <p:txBody>
          <a:bodyPr/>
          <a:lstStyle/>
          <a:p>
            <a:fld id="{82B03F3E-A471-8240-8003-E0F504E524BD}" type="slidenum">
              <a:rPr lang="en-US" smtClean="0"/>
              <a:t>18</a:t>
            </a:fld>
            <a:endParaRPr lang="en-US"/>
          </a:p>
        </p:txBody>
      </p:sp>
      <p:sp>
        <p:nvSpPr>
          <p:cNvPr id="2" name="Rectangle 1">
            <a:extLst>
              <a:ext uri="{FF2B5EF4-FFF2-40B4-BE49-F238E27FC236}">
                <a16:creationId xmlns:a16="http://schemas.microsoft.com/office/drawing/2014/main" id="{AF5851D6-B48E-6066-8961-E365383495D5}"/>
              </a:ext>
            </a:extLst>
          </p:cNvPr>
          <p:cNvSpPr/>
          <p:nvPr/>
        </p:nvSpPr>
        <p:spPr>
          <a:xfrm>
            <a:off x="518988" y="264828"/>
            <a:ext cx="9086142" cy="707886"/>
          </a:xfrm>
          <a:prstGeom prst="rect">
            <a:avLst/>
          </a:prstGeom>
        </p:spPr>
        <p:txBody>
          <a:bodyPr wrap="none">
            <a:spAutoFit/>
          </a:bodyPr>
          <a:lstStyle/>
          <a:p>
            <a:r>
              <a:rPr lang="en-US" sz="4000" dirty="0">
                <a:solidFill>
                  <a:schemeClr val="bg1"/>
                </a:solidFill>
                <a:latin typeface="Century Gothic" panose="020B0502020202020204" pitchFamily="34" charset="0"/>
              </a:rPr>
              <a:t>IMFs from hydrodynamic simulations</a:t>
            </a:r>
            <a:endParaRPr lang="en-US" sz="4000" baseline="-25000" dirty="0">
              <a:solidFill>
                <a:schemeClr val="bg1"/>
              </a:solidFill>
              <a:latin typeface="Century Gothic" panose="020B0502020202020204" pitchFamily="34" charset="0"/>
            </a:endParaRPr>
          </a:p>
        </p:txBody>
      </p:sp>
      <p:pic>
        <p:nvPicPr>
          <p:cNvPr id="6" name="Picture 5" descr="A graph of different colored lines&#10;&#10;Description automatically generated with medium confidence">
            <a:extLst>
              <a:ext uri="{FF2B5EF4-FFF2-40B4-BE49-F238E27FC236}">
                <a16:creationId xmlns:a16="http://schemas.microsoft.com/office/drawing/2014/main" id="{A8D404A2-ABB7-1F30-95D3-F853B193DD92}"/>
              </a:ext>
            </a:extLst>
          </p:cNvPr>
          <p:cNvPicPr>
            <a:picLocks noChangeAspect="1"/>
          </p:cNvPicPr>
          <p:nvPr/>
        </p:nvPicPr>
        <p:blipFill>
          <a:blip r:embed="rId4"/>
          <a:stretch>
            <a:fillRect/>
          </a:stretch>
        </p:blipFill>
        <p:spPr>
          <a:xfrm>
            <a:off x="1763201" y="1263993"/>
            <a:ext cx="8133441" cy="4547731"/>
          </a:xfrm>
          <a:prstGeom prst="rect">
            <a:avLst/>
          </a:prstGeom>
        </p:spPr>
      </p:pic>
      <p:sp>
        <p:nvSpPr>
          <p:cNvPr id="9" name="TextBox 8">
            <a:extLst>
              <a:ext uri="{FF2B5EF4-FFF2-40B4-BE49-F238E27FC236}">
                <a16:creationId xmlns:a16="http://schemas.microsoft.com/office/drawing/2014/main" id="{D4EBA718-BA77-54E1-6F28-22A17DAE2574}"/>
              </a:ext>
            </a:extLst>
          </p:cNvPr>
          <p:cNvSpPr txBox="1"/>
          <p:nvPr/>
        </p:nvSpPr>
        <p:spPr>
          <a:xfrm>
            <a:off x="7717971" y="929535"/>
            <a:ext cx="2291442" cy="369332"/>
          </a:xfrm>
          <a:prstGeom prst="rect">
            <a:avLst/>
          </a:prstGeom>
          <a:noFill/>
        </p:spPr>
        <p:txBody>
          <a:bodyPr wrap="square">
            <a:spAutoFit/>
          </a:bodyPr>
          <a:lstStyle/>
          <a:p>
            <a:pPr algn="r"/>
            <a:r>
              <a:rPr lang="en-US" dirty="0">
                <a:solidFill>
                  <a:srgbClr val="F7BD19"/>
                </a:solidFill>
                <a:latin typeface="Century Gothic" panose="020B0502020202020204" pitchFamily="34" charset="0"/>
              </a:rPr>
              <a:t>Chon et al. 2021</a:t>
            </a:r>
            <a:endParaRPr lang="en-US" dirty="0">
              <a:solidFill>
                <a:srgbClr val="F7BD19"/>
              </a:solidFill>
            </a:endParaRPr>
          </a:p>
        </p:txBody>
      </p:sp>
      <p:sp>
        <p:nvSpPr>
          <p:cNvPr id="11" name="TextBox 10">
            <a:extLst>
              <a:ext uri="{FF2B5EF4-FFF2-40B4-BE49-F238E27FC236}">
                <a16:creationId xmlns:a16="http://schemas.microsoft.com/office/drawing/2014/main" id="{DB4AF714-FCD0-6AC9-4BEE-B0655F098589}"/>
              </a:ext>
            </a:extLst>
          </p:cNvPr>
          <p:cNvSpPr txBox="1"/>
          <p:nvPr/>
        </p:nvSpPr>
        <p:spPr>
          <a:xfrm>
            <a:off x="1339170" y="5864465"/>
            <a:ext cx="8923947" cy="369332"/>
          </a:xfrm>
          <a:prstGeom prst="rect">
            <a:avLst/>
          </a:prstGeom>
          <a:noFill/>
        </p:spPr>
        <p:txBody>
          <a:bodyPr wrap="square">
            <a:spAutoFit/>
          </a:bodyPr>
          <a:lstStyle/>
          <a:p>
            <a:pPr algn="ctr"/>
            <a:r>
              <a:rPr lang="en-US" dirty="0">
                <a:solidFill>
                  <a:schemeClr val="bg1"/>
                </a:solidFill>
                <a:latin typeface="Century Gothic" panose="020B0502020202020204" pitchFamily="34" charset="0"/>
              </a:rPr>
              <a:t>IMFs at low metallicity may look nothing like the IMF at Solar metallicity.</a:t>
            </a:r>
            <a:endParaRPr lang="en-NL" dirty="0"/>
          </a:p>
        </p:txBody>
      </p:sp>
    </p:spTree>
    <p:extLst>
      <p:ext uri="{BB962C8B-B14F-4D97-AF65-F5344CB8AC3E}">
        <p14:creationId xmlns:p14="http://schemas.microsoft.com/office/powerpoint/2010/main" val="1279985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19</a:t>
            </a:fld>
            <a:endParaRPr lang="en-US"/>
          </a:p>
        </p:txBody>
      </p:sp>
      <p:sp>
        <p:nvSpPr>
          <p:cNvPr id="9" name="Rectangle 8">
            <a:extLst>
              <a:ext uri="{FF2B5EF4-FFF2-40B4-BE49-F238E27FC236}">
                <a16:creationId xmlns:a16="http://schemas.microsoft.com/office/drawing/2014/main" id="{2BA1E357-2F21-7C4C-8E4F-1B11635B60F4}"/>
              </a:ext>
            </a:extLst>
          </p:cNvPr>
          <p:cNvSpPr/>
          <p:nvPr/>
        </p:nvSpPr>
        <p:spPr>
          <a:xfrm>
            <a:off x="518988" y="264828"/>
            <a:ext cx="5421677" cy="707886"/>
          </a:xfrm>
          <a:prstGeom prst="rect">
            <a:avLst/>
          </a:prstGeom>
        </p:spPr>
        <p:txBody>
          <a:bodyPr wrap="none">
            <a:spAutoFit/>
          </a:bodyPr>
          <a:lstStyle/>
          <a:p>
            <a:r>
              <a:rPr lang="en-US" sz="4000" dirty="0">
                <a:solidFill>
                  <a:schemeClr val="bg1"/>
                </a:solidFill>
                <a:latin typeface="Century Gothic" panose="020B0502020202020204" pitchFamily="34" charset="0"/>
              </a:rPr>
              <a:t>The POPSICLE Project</a:t>
            </a:r>
            <a:endParaRPr lang="en-US" sz="4000" baseline="-25000" dirty="0">
              <a:solidFill>
                <a:schemeClr val="bg1"/>
              </a:solidFill>
              <a:latin typeface="Century Gothic" panose="020B0502020202020204" pitchFamily="34" charset="0"/>
            </a:endParaRPr>
          </a:p>
        </p:txBody>
      </p:sp>
      <p:sp>
        <p:nvSpPr>
          <p:cNvPr id="6" name="Rectangle 5">
            <a:extLst>
              <a:ext uri="{FF2B5EF4-FFF2-40B4-BE49-F238E27FC236}">
                <a16:creationId xmlns:a16="http://schemas.microsoft.com/office/drawing/2014/main" id="{79C3FB65-D4CF-CA4D-B892-BAF8B031A5D3}"/>
              </a:ext>
            </a:extLst>
          </p:cNvPr>
          <p:cNvSpPr/>
          <p:nvPr/>
        </p:nvSpPr>
        <p:spPr>
          <a:xfrm>
            <a:off x="9361848" y="5653485"/>
            <a:ext cx="2342308" cy="369332"/>
          </a:xfrm>
          <a:prstGeom prst="rect">
            <a:avLst/>
          </a:prstGeom>
        </p:spPr>
        <p:txBody>
          <a:bodyPr wrap="none">
            <a:spAutoFit/>
          </a:bodyPr>
          <a:lstStyle/>
          <a:p>
            <a:pPr algn="r"/>
            <a:r>
              <a:rPr lang="en-US" dirty="0">
                <a:solidFill>
                  <a:srgbClr val="F7BD19"/>
                </a:solidFill>
                <a:latin typeface="Century Gothic" panose="020B0502020202020204" pitchFamily="34" charset="0"/>
              </a:rPr>
              <a:t>Sharda et al. 2024a</a:t>
            </a:r>
          </a:p>
        </p:txBody>
      </p:sp>
      <p:sp>
        <p:nvSpPr>
          <p:cNvPr id="3" name="Rectangle 2">
            <a:extLst>
              <a:ext uri="{FF2B5EF4-FFF2-40B4-BE49-F238E27FC236}">
                <a16:creationId xmlns:a16="http://schemas.microsoft.com/office/drawing/2014/main" id="{37BE3693-B767-AE39-1E03-FBAB19F93125}"/>
              </a:ext>
            </a:extLst>
          </p:cNvPr>
          <p:cNvSpPr/>
          <p:nvPr/>
        </p:nvSpPr>
        <p:spPr>
          <a:xfrm>
            <a:off x="594609" y="1637629"/>
            <a:ext cx="5710657" cy="4801314"/>
          </a:xfrm>
          <a:prstGeom prst="rect">
            <a:avLst/>
          </a:prstGeom>
        </p:spPr>
        <p:txBody>
          <a:bodyPr wrap="square">
            <a:spAutoFit/>
          </a:bodyPr>
          <a:lstStyle/>
          <a:p>
            <a:r>
              <a:rPr lang="en-US" i="1" dirty="0">
                <a:solidFill>
                  <a:srgbClr val="F7BD19"/>
                </a:solidFill>
                <a:latin typeface="Century Gothic" panose="020B0502020202020204" pitchFamily="34" charset="0"/>
              </a:rPr>
              <a:t>Only suite of low metallicity simulations that simultaneously include chemistry, radiation feedback, and MHD.</a:t>
            </a:r>
          </a:p>
          <a:p>
            <a:endParaRPr lang="en-US" dirty="0">
              <a:solidFill>
                <a:schemeClr val="bg1"/>
              </a:solidFill>
              <a:latin typeface="Century Gothic" panose="020B0502020202020204" pitchFamily="34" charset="0"/>
            </a:endParaRPr>
          </a:p>
          <a:p>
            <a:r>
              <a:rPr lang="en-US" dirty="0">
                <a:solidFill>
                  <a:schemeClr val="bg1"/>
                </a:solidFill>
                <a:latin typeface="Century Gothic" panose="020B0502020202020204" pitchFamily="34" charset="0"/>
              </a:rPr>
              <a:t>Non-equilibrium chemistry (including cosmic ray chemistry) and cooling (200 reactions, 37 species). Flexible dust composition and sizes.</a:t>
            </a:r>
          </a:p>
          <a:p>
            <a:endParaRPr lang="en-US" dirty="0">
              <a:solidFill>
                <a:schemeClr val="bg1"/>
              </a:solidFill>
              <a:latin typeface="Century Gothic" panose="020B0502020202020204" pitchFamily="34" charset="0"/>
            </a:endParaRPr>
          </a:p>
          <a:p>
            <a:r>
              <a:rPr lang="en-US" dirty="0">
                <a:solidFill>
                  <a:schemeClr val="bg1"/>
                </a:solidFill>
                <a:latin typeface="Century Gothic" panose="020B0502020202020204" pitchFamily="34" charset="0"/>
              </a:rPr>
              <a:t>Non-local second moment VET radiation scheme</a:t>
            </a:r>
          </a:p>
          <a:p>
            <a:r>
              <a:rPr lang="en-US" dirty="0">
                <a:solidFill>
                  <a:srgbClr val="F7BD19"/>
                </a:solidFill>
                <a:latin typeface="Century Gothic" panose="020B0502020202020204" pitchFamily="34" charset="0"/>
              </a:rPr>
              <a:t>(First 3D AMR non-local RHD scheme).</a:t>
            </a:r>
            <a:endParaRPr lang="en-US" dirty="0">
              <a:solidFill>
                <a:schemeClr val="bg1"/>
              </a:solidFill>
              <a:latin typeface="Century Gothic" panose="020B0502020202020204" pitchFamily="34" charset="0"/>
            </a:endParaRPr>
          </a:p>
          <a:p>
            <a:endParaRPr lang="en-US" dirty="0">
              <a:solidFill>
                <a:schemeClr val="bg1"/>
              </a:solidFill>
              <a:latin typeface="Century Gothic" panose="020B0502020202020204" pitchFamily="34" charset="0"/>
            </a:endParaRPr>
          </a:p>
          <a:p>
            <a:r>
              <a:rPr lang="en-US" dirty="0">
                <a:solidFill>
                  <a:schemeClr val="bg1"/>
                </a:solidFill>
                <a:latin typeface="Century Gothic" panose="020B0502020202020204" pitchFamily="34" charset="0"/>
              </a:rPr>
              <a:t>High Jeans resolution to resolve turbulent and mean field dynamo operation.</a:t>
            </a:r>
          </a:p>
          <a:p>
            <a:endParaRPr lang="en-US" dirty="0">
              <a:solidFill>
                <a:schemeClr val="bg1"/>
              </a:solidFill>
              <a:latin typeface="Century Gothic" panose="020B0502020202020204" pitchFamily="34" charset="0"/>
            </a:endParaRPr>
          </a:p>
          <a:p>
            <a:r>
              <a:rPr lang="en-US" dirty="0">
                <a:solidFill>
                  <a:schemeClr val="bg1"/>
                </a:solidFill>
                <a:latin typeface="Century Gothic" panose="020B0502020202020204" pitchFamily="34" charset="0"/>
              </a:rPr>
              <a:t>Generate the IMF at low metallicities with ~au scale resolution.</a:t>
            </a:r>
          </a:p>
          <a:p>
            <a:endParaRPr lang="en-US" dirty="0">
              <a:solidFill>
                <a:schemeClr val="bg1"/>
              </a:solidFill>
              <a:latin typeface="Century Gothic" panose="020B0502020202020204" pitchFamily="34" charset="0"/>
            </a:endParaRPr>
          </a:p>
        </p:txBody>
      </p:sp>
      <p:sp>
        <p:nvSpPr>
          <p:cNvPr id="10" name="TextBox 9">
            <a:extLst>
              <a:ext uri="{FF2B5EF4-FFF2-40B4-BE49-F238E27FC236}">
                <a16:creationId xmlns:a16="http://schemas.microsoft.com/office/drawing/2014/main" id="{6888D1C3-74C8-755C-B960-AB095967990F}"/>
              </a:ext>
            </a:extLst>
          </p:cNvPr>
          <p:cNvSpPr txBox="1"/>
          <p:nvPr/>
        </p:nvSpPr>
        <p:spPr>
          <a:xfrm>
            <a:off x="594608" y="1036888"/>
            <a:ext cx="9006591" cy="369332"/>
          </a:xfrm>
          <a:prstGeom prst="rect">
            <a:avLst/>
          </a:prstGeom>
          <a:noFill/>
        </p:spPr>
        <p:txBody>
          <a:bodyPr wrap="square">
            <a:spAutoFit/>
          </a:bodyPr>
          <a:lstStyle/>
          <a:p>
            <a:r>
              <a:rPr lang="en-US" dirty="0">
                <a:solidFill>
                  <a:srgbClr val="F7BD19"/>
                </a:solidFill>
                <a:latin typeface="Century Gothic" panose="020B0502020202020204" pitchFamily="34" charset="0"/>
              </a:rPr>
              <a:t>POP</a:t>
            </a:r>
            <a:r>
              <a:rPr lang="en-US" dirty="0">
                <a:solidFill>
                  <a:schemeClr val="bg1"/>
                </a:solidFill>
                <a:latin typeface="Century Gothic" panose="020B0502020202020204" pitchFamily="34" charset="0"/>
              </a:rPr>
              <a:t> II/III </a:t>
            </a:r>
            <a:r>
              <a:rPr lang="en-US" dirty="0">
                <a:solidFill>
                  <a:srgbClr val="F7BD19"/>
                </a:solidFill>
                <a:latin typeface="Century Gothic" panose="020B0502020202020204" pitchFamily="34" charset="0"/>
              </a:rPr>
              <a:t>S</a:t>
            </a:r>
            <a:r>
              <a:rPr lang="en-US" dirty="0">
                <a:solidFill>
                  <a:schemeClr val="bg1"/>
                </a:solidFill>
                <a:latin typeface="Century Gothic" panose="020B0502020202020204" pitchFamily="34" charset="0"/>
              </a:rPr>
              <a:t>imulations </a:t>
            </a:r>
            <a:r>
              <a:rPr lang="en-US" dirty="0">
                <a:solidFill>
                  <a:srgbClr val="F7BD19"/>
                </a:solidFill>
                <a:latin typeface="Century Gothic" panose="020B0502020202020204" pitchFamily="34" charset="0"/>
              </a:rPr>
              <a:t>I</a:t>
            </a:r>
            <a:r>
              <a:rPr lang="en-US" dirty="0">
                <a:solidFill>
                  <a:schemeClr val="bg1"/>
                </a:solidFill>
                <a:latin typeface="Century Gothic" panose="020B0502020202020204" pitchFamily="34" charset="0"/>
              </a:rPr>
              <a:t>ncluding </a:t>
            </a:r>
            <a:r>
              <a:rPr lang="en-US" dirty="0">
                <a:solidFill>
                  <a:srgbClr val="F7BD19"/>
                </a:solidFill>
                <a:latin typeface="Century Gothic" panose="020B0502020202020204" pitchFamily="34" charset="0"/>
              </a:rPr>
              <a:t>C</a:t>
            </a:r>
            <a:r>
              <a:rPr lang="en-US" dirty="0">
                <a:solidFill>
                  <a:schemeClr val="bg1"/>
                </a:solidFill>
                <a:latin typeface="Century Gothic" panose="020B0502020202020204" pitchFamily="34" charset="0"/>
              </a:rPr>
              <a:t>hemistry, </a:t>
            </a:r>
            <a:r>
              <a:rPr lang="en-US" dirty="0">
                <a:solidFill>
                  <a:srgbClr val="F7BD19"/>
                </a:solidFill>
                <a:latin typeface="Century Gothic" panose="020B0502020202020204" pitchFamily="34" charset="0"/>
              </a:rPr>
              <a:t>L</a:t>
            </a:r>
            <a:r>
              <a:rPr lang="en-US" dirty="0">
                <a:solidFill>
                  <a:schemeClr val="bg1"/>
                </a:solidFill>
                <a:latin typeface="Century Gothic" panose="020B0502020202020204" pitchFamily="34" charset="0"/>
              </a:rPr>
              <a:t>uminosity, and </a:t>
            </a:r>
            <a:r>
              <a:rPr lang="en-US" dirty="0">
                <a:solidFill>
                  <a:srgbClr val="F7BD19"/>
                </a:solidFill>
                <a:latin typeface="Century Gothic" panose="020B0502020202020204" pitchFamily="34" charset="0"/>
              </a:rPr>
              <a:t>E</a:t>
            </a:r>
            <a:r>
              <a:rPr lang="en-US" dirty="0">
                <a:solidFill>
                  <a:schemeClr val="bg1"/>
                </a:solidFill>
                <a:latin typeface="Century Gothic" panose="020B0502020202020204" pitchFamily="34" charset="0"/>
              </a:rPr>
              <a:t>lectromagnetism </a:t>
            </a:r>
          </a:p>
        </p:txBody>
      </p:sp>
      <p:pic>
        <p:nvPicPr>
          <p:cNvPr id="5" name="Picture 4" descr="A screenshot of a chart&#10;&#10;Description automatically generated">
            <a:extLst>
              <a:ext uri="{FF2B5EF4-FFF2-40B4-BE49-F238E27FC236}">
                <a16:creationId xmlns:a16="http://schemas.microsoft.com/office/drawing/2014/main" id="{CD114953-5252-1FA5-325F-DBBDD9FA2CC3}"/>
              </a:ext>
            </a:extLst>
          </p:cNvPr>
          <p:cNvPicPr>
            <a:picLocks noChangeAspect="1"/>
          </p:cNvPicPr>
          <p:nvPr/>
        </p:nvPicPr>
        <p:blipFill>
          <a:blip r:embed="rId4"/>
          <a:stretch>
            <a:fillRect/>
          </a:stretch>
        </p:blipFill>
        <p:spPr>
          <a:xfrm>
            <a:off x="7097796" y="1655843"/>
            <a:ext cx="4499595" cy="3980034"/>
          </a:xfrm>
          <a:prstGeom prst="rect">
            <a:avLst/>
          </a:prstGeom>
        </p:spPr>
      </p:pic>
      <p:sp>
        <p:nvSpPr>
          <p:cNvPr id="2" name="TextBox 1">
            <a:extLst>
              <a:ext uri="{FF2B5EF4-FFF2-40B4-BE49-F238E27FC236}">
                <a16:creationId xmlns:a16="http://schemas.microsoft.com/office/drawing/2014/main" id="{3436FB47-839D-9F00-0AE1-D3EB9DA755E6}"/>
              </a:ext>
            </a:extLst>
          </p:cNvPr>
          <p:cNvSpPr txBox="1"/>
          <p:nvPr/>
        </p:nvSpPr>
        <p:spPr>
          <a:xfrm>
            <a:off x="8863696" y="285450"/>
            <a:ext cx="3151413" cy="369332"/>
          </a:xfrm>
          <a:prstGeom prst="rect">
            <a:avLst/>
          </a:prstGeom>
          <a:noFill/>
        </p:spPr>
        <p:txBody>
          <a:bodyPr wrap="square">
            <a:spAutoFit/>
          </a:bodyPr>
          <a:lstStyle/>
          <a:p>
            <a:pPr algn="r"/>
            <a:r>
              <a:rPr lang="en-US" dirty="0">
                <a:solidFill>
                  <a:schemeClr val="bg1"/>
                </a:solidFill>
                <a:latin typeface="Century Gothic" panose="020B0502020202020204" pitchFamily="34" charset="0"/>
              </a:rPr>
              <a:t>Co-PIs: Sharda &amp; Menon</a:t>
            </a:r>
            <a:endParaRPr lang="en-NL" dirty="0"/>
          </a:p>
        </p:txBody>
      </p:sp>
    </p:spTree>
    <p:extLst>
      <p:ext uri="{BB962C8B-B14F-4D97-AF65-F5344CB8AC3E}">
        <p14:creationId xmlns:p14="http://schemas.microsoft.com/office/powerpoint/2010/main" val="1369475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4">
            <a:alphaModFix amt="41000"/>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2</a:t>
            </a:fld>
            <a:endParaRPr lang="en-US"/>
          </a:p>
        </p:txBody>
      </p:sp>
      <p:sp>
        <p:nvSpPr>
          <p:cNvPr id="2" name="Rectangle 1">
            <a:extLst>
              <a:ext uri="{FF2B5EF4-FFF2-40B4-BE49-F238E27FC236}">
                <a16:creationId xmlns:a16="http://schemas.microsoft.com/office/drawing/2014/main" id="{9CDF9B8A-D8FA-2292-F7A0-5481A9640A0C}"/>
              </a:ext>
            </a:extLst>
          </p:cNvPr>
          <p:cNvSpPr/>
          <p:nvPr/>
        </p:nvSpPr>
        <p:spPr>
          <a:xfrm>
            <a:off x="518988" y="1351417"/>
            <a:ext cx="5964940" cy="5355312"/>
          </a:xfrm>
          <a:prstGeom prst="rect">
            <a:avLst/>
          </a:prstGeom>
        </p:spPr>
        <p:txBody>
          <a:bodyPr wrap="square">
            <a:spAutoFit/>
          </a:bodyPr>
          <a:lstStyle/>
          <a:p>
            <a:r>
              <a:rPr lang="en-AU" dirty="0">
                <a:solidFill>
                  <a:schemeClr val="bg1"/>
                </a:solidFill>
                <a:latin typeface="Century Gothic" panose="020B0502020202020204" pitchFamily="34" charset="0"/>
              </a:rPr>
              <a:t>Molecular clouds collapse when gravity dominates other forces.</a:t>
            </a:r>
          </a:p>
          <a:p>
            <a:endParaRPr lang="en-AU" dirty="0">
              <a:solidFill>
                <a:schemeClr val="bg1"/>
              </a:solidFill>
              <a:latin typeface="Century Gothic" panose="020B0502020202020204" pitchFamily="34" charset="0"/>
            </a:endParaRPr>
          </a:p>
          <a:p>
            <a:endParaRPr lang="en-AU" dirty="0">
              <a:solidFill>
                <a:schemeClr val="bg1"/>
              </a:solidFill>
              <a:latin typeface="Century Gothic" panose="020B0502020202020204" pitchFamily="34" charset="0"/>
            </a:endParaRPr>
          </a:p>
          <a:p>
            <a:endParaRPr lang="en-AU" dirty="0">
              <a:solidFill>
                <a:schemeClr val="bg1"/>
              </a:solidFill>
              <a:latin typeface="Century Gothic" panose="020B0502020202020204" pitchFamily="34" charset="0"/>
            </a:endParaRPr>
          </a:p>
          <a:p>
            <a:endParaRPr lang="en-AU" dirty="0">
              <a:solidFill>
                <a:schemeClr val="bg1"/>
              </a:solidFill>
              <a:latin typeface="Century Gothic" panose="020B0502020202020204" pitchFamily="34" charset="0"/>
            </a:endParaRPr>
          </a:p>
          <a:p>
            <a:endParaRPr lang="en-AU" dirty="0">
              <a:solidFill>
                <a:schemeClr val="bg1"/>
              </a:solidFill>
              <a:latin typeface="Century Gothic" panose="020B0502020202020204" pitchFamily="34" charset="0"/>
            </a:endParaRPr>
          </a:p>
          <a:p>
            <a:r>
              <a:rPr lang="en-AU" dirty="0">
                <a:solidFill>
                  <a:schemeClr val="bg1"/>
                </a:solidFill>
                <a:latin typeface="Century Gothic" panose="020B0502020202020204" pitchFamily="34" charset="0"/>
              </a:rPr>
              <a:t>Huge dynamic range of ISM physics from the time clouds start collapsing to the time when stars start forming.</a:t>
            </a:r>
          </a:p>
          <a:p>
            <a:endParaRPr lang="en-AU" dirty="0">
              <a:solidFill>
                <a:schemeClr val="bg1"/>
              </a:solidFill>
              <a:latin typeface="Century Gothic" panose="020B0502020202020204" pitchFamily="34" charset="0"/>
            </a:endParaRPr>
          </a:p>
          <a:p>
            <a:r>
              <a:rPr lang="en-AU" dirty="0">
                <a:solidFill>
                  <a:schemeClr val="bg1"/>
                </a:solidFill>
                <a:latin typeface="Century Gothic" panose="020B0502020202020204" pitchFamily="34" charset="0"/>
              </a:rPr>
              <a:t>Star formation is dictated by chemistry (thermodynamics), turbulence, feedback, magnetic fields, and cosmic rays.</a:t>
            </a:r>
          </a:p>
          <a:p>
            <a:endParaRPr lang="en-AU" dirty="0">
              <a:solidFill>
                <a:schemeClr val="bg1"/>
              </a:solidFill>
              <a:latin typeface="Century Gothic" panose="020B0502020202020204" pitchFamily="34" charset="0"/>
            </a:endParaRPr>
          </a:p>
          <a:p>
            <a:r>
              <a:rPr lang="en-AU" dirty="0">
                <a:solidFill>
                  <a:schemeClr val="bg1"/>
                </a:solidFill>
                <a:latin typeface="Century Gothic" panose="020B0502020202020204" pitchFamily="34" charset="0"/>
              </a:rPr>
              <a:t>All these processes conspire to yield the number and mass of stars that will form in a given environment.</a:t>
            </a:r>
          </a:p>
          <a:p>
            <a:endParaRPr lang="en-AU" dirty="0">
              <a:solidFill>
                <a:schemeClr val="bg1"/>
              </a:solidFill>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C2B1E6F-162F-EF0B-6F90-4B3C5CBA49E0}"/>
                  </a:ext>
                </a:extLst>
              </p:cNvPr>
              <p:cNvSpPr txBox="1"/>
              <p:nvPr/>
            </p:nvSpPr>
            <p:spPr>
              <a:xfrm>
                <a:off x="1364828" y="2080552"/>
                <a:ext cx="4273260" cy="9399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NL" sz="2400" i="1" smtClean="0">
                              <a:solidFill>
                                <a:schemeClr val="bg1"/>
                              </a:solidFill>
                              <a:latin typeface="Cambria Math" panose="02040503050406030204" pitchFamily="18" charset="0"/>
                            </a:rPr>
                          </m:ctrlPr>
                        </m:sSubPr>
                        <m:e>
                          <m:r>
                            <a:rPr lang="en-AU" sz="2400" b="0" i="1" smtClean="0">
                              <a:solidFill>
                                <a:schemeClr val="bg1"/>
                              </a:solidFill>
                              <a:latin typeface="Cambria Math" panose="02040503050406030204" pitchFamily="18" charset="0"/>
                            </a:rPr>
                            <m:t>𝑀</m:t>
                          </m:r>
                        </m:e>
                        <m:sub>
                          <m:r>
                            <m:rPr>
                              <m:sty m:val="p"/>
                            </m:rPr>
                            <a:rPr lang="en-AU" sz="2400" b="0" i="0" smtClean="0">
                              <a:solidFill>
                                <a:schemeClr val="bg1"/>
                              </a:solidFill>
                              <a:latin typeface="Cambria Math" panose="02040503050406030204" pitchFamily="18" charset="0"/>
                            </a:rPr>
                            <m:t>available</m:t>
                          </m:r>
                        </m:sub>
                      </m:sSub>
                      <m:r>
                        <a:rPr lang="en-AU" sz="2400" b="0" i="1" smtClean="0">
                          <a:solidFill>
                            <a:schemeClr val="bg1"/>
                          </a:solidFill>
                          <a:latin typeface="Cambria Math" panose="02040503050406030204" pitchFamily="18" charset="0"/>
                        </a:rPr>
                        <m:t>&gt; </m:t>
                      </m:r>
                      <m:sSub>
                        <m:sSubPr>
                          <m:ctrlPr>
                            <a:rPr lang="en-AU" sz="2400" b="0" i="1" smtClean="0">
                              <a:solidFill>
                                <a:schemeClr val="bg1"/>
                              </a:solidFill>
                              <a:latin typeface="Cambria Math" panose="02040503050406030204" pitchFamily="18" charset="0"/>
                            </a:rPr>
                          </m:ctrlPr>
                        </m:sSubPr>
                        <m:e>
                          <m:r>
                            <a:rPr lang="en-AU" sz="2400" b="0" i="1" smtClean="0">
                              <a:solidFill>
                                <a:schemeClr val="bg1"/>
                              </a:solidFill>
                              <a:latin typeface="Cambria Math" panose="02040503050406030204" pitchFamily="18" charset="0"/>
                            </a:rPr>
                            <m:t>𝑀</m:t>
                          </m:r>
                        </m:e>
                        <m:sub>
                          <m:r>
                            <m:rPr>
                              <m:sty m:val="p"/>
                            </m:rPr>
                            <a:rPr lang="en-AU" sz="2400" b="0" i="0" smtClean="0">
                              <a:solidFill>
                                <a:schemeClr val="bg1"/>
                              </a:solidFill>
                              <a:latin typeface="Cambria Math" panose="02040503050406030204" pitchFamily="18" charset="0"/>
                            </a:rPr>
                            <m:t>Jeans</m:t>
                          </m:r>
                        </m:sub>
                      </m:sSub>
                      <m:r>
                        <a:rPr lang="en-AU" sz="2400" b="0" i="1" smtClean="0">
                          <a:solidFill>
                            <a:schemeClr val="bg1"/>
                          </a:solidFill>
                          <a:latin typeface="Cambria Math" panose="02040503050406030204" pitchFamily="18" charset="0"/>
                        </a:rPr>
                        <m:t> </m:t>
                      </m:r>
                      <m:r>
                        <a:rPr lang="en-AU" sz="2400" b="0" i="1" smtClean="0">
                          <a:solidFill>
                            <a:schemeClr val="bg1"/>
                          </a:solidFill>
                          <a:latin typeface="Cambria Math" panose="02040503050406030204" pitchFamily="18" charset="0"/>
                          <a:ea typeface="Cambria Math" panose="02040503050406030204" pitchFamily="18" charset="0"/>
                        </a:rPr>
                        <m:t>∝ </m:t>
                      </m:r>
                      <m:f>
                        <m:fPr>
                          <m:ctrlPr>
                            <a:rPr lang="en-AU" sz="2400" b="0" i="1" smtClean="0">
                              <a:solidFill>
                                <a:schemeClr val="bg1"/>
                              </a:solidFill>
                              <a:latin typeface="Cambria Math" panose="02040503050406030204" pitchFamily="18" charset="0"/>
                              <a:ea typeface="Cambria Math" panose="02040503050406030204" pitchFamily="18" charset="0"/>
                            </a:rPr>
                          </m:ctrlPr>
                        </m:fPr>
                        <m:num>
                          <m:sSup>
                            <m:sSupPr>
                              <m:ctrlPr>
                                <a:rPr lang="en-AU" sz="2400" b="0" i="1" smtClean="0">
                                  <a:solidFill>
                                    <a:schemeClr val="bg1"/>
                                  </a:solidFill>
                                  <a:latin typeface="Cambria Math" panose="02040503050406030204" pitchFamily="18" charset="0"/>
                                  <a:ea typeface="Cambria Math" panose="02040503050406030204" pitchFamily="18" charset="0"/>
                                </a:rPr>
                              </m:ctrlPr>
                            </m:sSupPr>
                            <m:e>
                              <m:r>
                                <a:rPr lang="en-AU" sz="2400" b="0" i="1" smtClean="0">
                                  <a:solidFill>
                                    <a:schemeClr val="bg1"/>
                                  </a:solidFill>
                                  <a:latin typeface="Cambria Math" panose="02040503050406030204" pitchFamily="18" charset="0"/>
                                  <a:ea typeface="Cambria Math" panose="02040503050406030204" pitchFamily="18" charset="0"/>
                                </a:rPr>
                                <m:t>𝑇</m:t>
                              </m:r>
                            </m:e>
                            <m:sup>
                              <m:r>
                                <a:rPr lang="en-AU" sz="2400" b="0" i="1" smtClean="0">
                                  <a:solidFill>
                                    <a:schemeClr val="bg1"/>
                                  </a:solidFill>
                                  <a:latin typeface="Cambria Math" panose="02040503050406030204" pitchFamily="18" charset="0"/>
                                  <a:ea typeface="Cambria Math" panose="02040503050406030204" pitchFamily="18" charset="0"/>
                                </a:rPr>
                                <m:t>1.5</m:t>
                              </m:r>
                            </m:sup>
                          </m:sSup>
                        </m:num>
                        <m:den>
                          <m:r>
                            <a:rPr lang="en-AU" sz="2400" b="0" i="1" smtClean="0">
                              <a:solidFill>
                                <a:schemeClr val="bg1"/>
                              </a:solidFill>
                              <a:latin typeface="Cambria Math" panose="02040503050406030204" pitchFamily="18" charset="0"/>
                              <a:ea typeface="Cambria Math" panose="02040503050406030204" pitchFamily="18" charset="0"/>
                            </a:rPr>
                            <m:t>√</m:t>
                          </m:r>
                          <m:r>
                            <a:rPr lang="en-AU" sz="2400" b="0" i="1" smtClean="0">
                              <a:solidFill>
                                <a:schemeClr val="bg1"/>
                              </a:solidFill>
                              <a:latin typeface="Cambria Math" panose="02040503050406030204" pitchFamily="18" charset="0"/>
                              <a:ea typeface="Cambria Math" panose="02040503050406030204" pitchFamily="18" charset="0"/>
                            </a:rPr>
                            <m:t>𝜌</m:t>
                          </m:r>
                        </m:den>
                      </m:f>
                    </m:oMath>
                  </m:oMathPara>
                </a14:m>
                <a:endParaRPr lang="en-NL" sz="2400" dirty="0">
                  <a:solidFill>
                    <a:schemeClr val="bg1"/>
                  </a:solidFill>
                </a:endParaRPr>
              </a:p>
            </p:txBody>
          </p:sp>
        </mc:Choice>
        <mc:Fallback xmlns="">
          <p:sp>
            <p:nvSpPr>
              <p:cNvPr id="3" name="TextBox 2">
                <a:extLst>
                  <a:ext uri="{FF2B5EF4-FFF2-40B4-BE49-F238E27FC236}">
                    <a16:creationId xmlns:a16="http://schemas.microsoft.com/office/drawing/2014/main" id="{6C2B1E6F-162F-EF0B-6F90-4B3C5CBA49E0}"/>
                  </a:ext>
                </a:extLst>
              </p:cNvPr>
              <p:cNvSpPr txBox="1">
                <a:spLocks noRot="1" noChangeAspect="1" noMove="1" noResize="1" noEditPoints="1" noAdjustHandles="1" noChangeArrowheads="1" noChangeShapeType="1" noTextEdit="1"/>
              </p:cNvSpPr>
              <p:nvPr/>
            </p:nvSpPr>
            <p:spPr>
              <a:xfrm>
                <a:off x="1364828" y="2080552"/>
                <a:ext cx="4273260" cy="939937"/>
              </a:xfrm>
              <a:prstGeom prst="rect">
                <a:avLst/>
              </a:prstGeom>
              <a:blipFill>
                <a:blip r:embed="rId6"/>
                <a:stretch>
                  <a:fillRect b="-5333"/>
                </a:stretch>
              </a:blipFill>
            </p:spPr>
            <p:txBody>
              <a:bodyPr/>
              <a:lstStyle/>
              <a:p>
                <a:r>
                  <a:rPr lang="en-NL">
                    <a:noFill/>
                  </a:rPr>
                  <a:t> </a:t>
                </a:r>
              </a:p>
            </p:txBody>
          </p:sp>
        </mc:Fallback>
      </mc:AlternateContent>
      <p:pic>
        <p:nvPicPr>
          <p:cNvPr id="5" name="STARFORGE_ The Anvil of Creation.mp4">
            <a:hlinkClick r:id="" action="ppaction://media"/>
            <a:extLst>
              <a:ext uri="{FF2B5EF4-FFF2-40B4-BE49-F238E27FC236}">
                <a16:creationId xmlns:a16="http://schemas.microsoft.com/office/drawing/2014/main" id="{F2149B6B-3525-E297-DA4D-7FAD703907D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328191" y="2086274"/>
            <a:ext cx="5572866" cy="3134737"/>
          </a:xfrm>
          <a:prstGeom prst="rect">
            <a:avLst/>
          </a:prstGeom>
        </p:spPr>
      </p:pic>
      <p:sp>
        <p:nvSpPr>
          <p:cNvPr id="6" name="Rectangle 5">
            <a:extLst>
              <a:ext uri="{FF2B5EF4-FFF2-40B4-BE49-F238E27FC236}">
                <a16:creationId xmlns:a16="http://schemas.microsoft.com/office/drawing/2014/main" id="{AB9941CB-F787-56CC-CDCB-B830E9869F54}"/>
              </a:ext>
            </a:extLst>
          </p:cNvPr>
          <p:cNvSpPr/>
          <p:nvPr/>
        </p:nvSpPr>
        <p:spPr>
          <a:xfrm>
            <a:off x="9841422" y="5207734"/>
            <a:ext cx="2153154" cy="369332"/>
          </a:xfrm>
          <a:prstGeom prst="rect">
            <a:avLst/>
          </a:prstGeom>
        </p:spPr>
        <p:txBody>
          <a:bodyPr wrap="none">
            <a:spAutoFit/>
          </a:bodyPr>
          <a:lstStyle/>
          <a:p>
            <a:pPr algn="r"/>
            <a:r>
              <a:rPr lang="en-US" dirty="0" err="1">
                <a:solidFill>
                  <a:srgbClr val="F7BD19"/>
                </a:solidFill>
                <a:latin typeface="Century Gothic" panose="020B0502020202020204" pitchFamily="34" charset="0"/>
              </a:rPr>
              <a:t>Grudić</a:t>
            </a:r>
            <a:r>
              <a:rPr lang="en-US" dirty="0">
                <a:solidFill>
                  <a:srgbClr val="F7BD19"/>
                </a:solidFill>
                <a:latin typeface="Century Gothic" panose="020B0502020202020204" pitchFamily="34" charset="0"/>
              </a:rPr>
              <a:t> et al. 2021</a:t>
            </a:r>
          </a:p>
        </p:txBody>
      </p:sp>
      <p:sp>
        <p:nvSpPr>
          <p:cNvPr id="14" name="Rectangle 13">
            <a:extLst>
              <a:ext uri="{FF2B5EF4-FFF2-40B4-BE49-F238E27FC236}">
                <a16:creationId xmlns:a16="http://schemas.microsoft.com/office/drawing/2014/main" id="{4C1D65A5-1904-85E8-95A1-2269F49BA1F9}"/>
              </a:ext>
            </a:extLst>
          </p:cNvPr>
          <p:cNvSpPr/>
          <p:nvPr/>
        </p:nvSpPr>
        <p:spPr>
          <a:xfrm>
            <a:off x="518988" y="264828"/>
            <a:ext cx="5261377" cy="707886"/>
          </a:xfrm>
          <a:prstGeom prst="rect">
            <a:avLst/>
          </a:prstGeom>
        </p:spPr>
        <p:txBody>
          <a:bodyPr wrap="none">
            <a:spAutoFit/>
          </a:bodyPr>
          <a:lstStyle/>
          <a:p>
            <a:r>
              <a:rPr lang="en-US" sz="4000" dirty="0">
                <a:solidFill>
                  <a:schemeClr val="bg1"/>
                </a:solidFill>
                <a:latin typeface="Century Gothic" panose="020B0502020202020204" pitchFamily="34" charset="0"/>
              </a:rPr>
              <a:t>When do stars form?</a:t>
            </a:r>
            <a:endParaRPr lang="en-US" sz="4000" baseline="-25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9794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B80625-50D4-A5B5-5D2A-9F5457AACE6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DE78046-9A55-2F66-3E96-A69C027F2DB2}"/>
              </a:ext>
            </a:extLst>
          </p:cNvPr>
          <p:cNvPicPr>
            <a:picLocks noChangeAspect="1"/>
          </p:cNvPicPr>
          <p:nvPr/>
        </p:nvPicPr>
        <p:blipFill>
          <a:blip r:embed="rId6">
            <a:alphaModFix amt="41000"/>
            <a:extLst>
              <a:ext uri="{BEBA8EAE-BF5A-486C-A8C5-ECC9F3942E4B}">
                <a14:imgProps xmlns:a14="http://schemas.microsoft.com/office/drawing/2010/main">
                  <a14:imgLayer r:embed="rId7">
                    <a14:imgEffect>
                      <a14:sharpenSoften amount="-100000"/>
                    </a14:imgEffect>
                  </a14:imgLayer>
                </a14:imgProps>
              </a:ext>
            </a:extLst>
          </a:blip>
          <a:stretch>
            <a:fillRect/>
          </a:stretch>
        </p:blipFill>
        <p:spPr>
          <a:xfrm>
            <a:off x="-15958" y="-17464"/>
            <a:ext cx="12207958" cy="6858001"/>
          </a:xfrm>
          <a:prstGeom prst="rect">
            <a:avLst/>
          </a:prstGeom>
          <a:noFill/>
        </p:spPr>
      </p:pic>
      <p:sp>
        <p:nvSpPr>
          <p:cNvPr id="9" name="Rectangle 8">
            <a:extLst>
              <a:ext uri="{FF2B5EF4-FFF2-40B4-BE49-F238E27FC236}">
                <a16:creationId xmlns:a16="http://schemas.microsoft.com/office/drawing/2014/main" id="{A4756A26-87C1-7469-00A6-9187AB3FBD8C}"/>
              </a:ext>
            </a:extLst>
          </p:cNvPr>
          <p:cNvSpPr/>
          <p:nvPr/>
        </p:nvSpPr>
        <p:spPr>
          <a:xfrm>
            <a:off x="518988" y="264828"/>
            <a:ext cx="10608994" cy="707886"/>
          </a:xfrm>
          <a:prstGeom prst="rect">
            <a:avLst/>
          </a:prstGeom>
        </p:spPr>
        <p:txBody>
          <a:bodyPr wrap="none">
            <a:spAutoFit/>
          </a:bodyPr>
          <a:lstStyle/>
          <a:p>
            <a:r>
              <a:rPr lang="en-US" sz="4000" dirty="0">
                <a:solidFill>
                  <a:schemeClr val="bg1"/>
                </a:solidFill>
                <a:latin typeface="Century Gothic" panose="020B0502020202020204" pitchFamily="34" charset="0"/>
              </a:rPr>
              <a:t>Magnetic fields versus radiation feedback</a:t>
            </a:r>
            <a:endParaRPr lang="en-US" sz="4000" baseline="-25000" dirty="0">
              <a:solidFill>
                <a:schemeClr val="bg1"/>
              </a:solidFill>
              <a:latin typeface="Century Gothic" panose="020B0502020202020204" pitchFamily="34" charset="0"/>
            </a:endParaRPr>
          </a:p>
        </p:txBody>
      </p:sp>
      <p:sp>
        <p:nvSpPr>
          <p:cNvPr id="20" name="Rectangle 19">
            <a:extLst>
              <a:ext uri="{FF2B5EF4-FFF2-40B4-BE49-F238E27FC236}">
                <a16:creationId xmlns:a16="http://schemas.microsoft.com/office/drawing/2014/main" id="{2A8FD812-6B33-5F9F-3D80-9BC39F43F63E}"/>
              </a:ext>
            </a:extLst>
          </p:cNvPr>
          <p:cNvSpPr/>
          <p:nvPr/>
        </p:nvSpPr>
        <p:spPr>
          <a:xfrm>
            <a:off x="1317097" y="5408261"/>
            <a:ext cx="9804790" cy="707886"/>
          </a:xfrm>
          <a:prstGeom prst="rect">
            <a:avLst/>
          </a:prstGeom>
        </p:spPr>
        <p:txBody>
          <a:bodyPr wrap="square">
            <a:spAutoFit/>
          </a:bodyPr>
          <a:lstStyle/>
          <a:p>
            <a:pPr algn="ctr"/>
            <a:r>
              <a:rPr lang="en-AU" sz="2000" dirty="0">
                <a:solidFill>
                  <a:schemeClr val="bg1"/>
                </a:solidFill>
                <a:latin typeface="Century Gothic" panose="020B0502020202020204" pitchFamily="34" charset="0"/>
              </a:rPr>
              <a:t>Magnetic fields have more room to be more impactful at low metallicities. </a:t>
            </a:r>
          </a:p>
          <a:p>
            <a:pPr algn="ctr"/>
            <a:r>
              <a:rPr lang="en-AU" sz="2000" dirty="0">
                <a:solidFill>
                  <a:schemeClr val="bg1"/>
                </a:solidFill>
                <a:latin typeface="Century Gothic" panose="020B0502020202020204" pitchFamily="34" charset="0"/>
              </a:rPr>
              <a:t>Stellar evolution and star formation physics overlaps at low metallicities.</a:t>
            </a:r>
          </a:p>
        </p:txBody>
      </p:sp>
      <p:sp>
        <p:nvSpPr>
          <p:cNvPr id="5" name="TextBox 4">
            <a:extLst>
              <a:ext uri="{FF2B5EF4-FFF2-40B4-BE49-F238E27FC236}">
                <a16:creationId xmlns:a16="http://schemas.microsoft.com/office/drawing/2014/main" id="{D1A2484B-8708-350D-E112-3EAD8D9B85CC}"/>
              </a:ext>
            </a:extLst>
          </p:cNvPr>
          <p:cNvSpPr txBox="1"/>
          <p:nvPr/>
        </p:nvSpPr>
        <p:spPr>
          <a:xfrm>
            <a:off x="6838122" y="6165918"/>
            <a:ext cx="4877448" cy="369332"/>
          </a:xfrm>
          <a:prstGeom prst="rect">
            <a:avLst/>
          </a:prstGeom>
          <a:noFill/>
        </p:spPr>
        <p:txBody>
          <a:bodyPr wrap="square">
            <a:spAutoFit/>
          </a:bodyPr>
          <a:lstStyle/>
          <a:p>
            <a:pPr algn="r"/>
            <a:r>
              <a:rPr lang="en-US" dirty="0">
                <a:solidFill>
                  <a:srgbClr val="F7BD19"/>
                </a:solidFill>
                <a:latin typeface="Century Gothic" panose="020B0502020202020204" pitchFamily="34" charset="0"/>
              </a:rPr>
              <a:t>Sharda et al. in prep.</a:t>
            </a:r>
            <a:endParaRPr lang="en-NL" dirty="0"/>
          </a:p>
        </p:txBody>
      </p:sp>
      <p:pic>
        <p:nvPicPr>
          <p:cNvPr id="7" name="out_acc.mp4">
            <a:hlinkClick r:id="" action="ppaction://media"/>
            <a:extLst>
              <a:ext uri="{FF2B5EF4-FFF2-40B4-BE49-F238E27FC236}">
                <a16:creationId xmlns:a16="http://schemas.microsoft.com/office/drawing/2014/main" id="{FCD8D459-D766-81FE-6E31-BB1053BD5F7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400766" y="1366889"/>
            <a:ext cx="5299320" cy="4024800"/>
          </a:xfrm>
          <a:prstGeom prst="rect">
            <a:avLst/>
          </a:prstGeom>
        </p:spPr>
      </p:pic>
      <p:pic>
        <p:nvPicPr>
          <p:cNvPr id="8" name="out_numdens_commonframes.mp4">
            <a:hlinkClick r:id="" action="ppaction://media"/>
            <a:extLst>
              <a:ext uri="{FF2B5EF4-FFF2-40B4-BE49-F238E27FC236}">
                <a16:creationId xmlns:a16="http://schemas.microsoft.com/office/drawing/2014/main" id="{70D42C5E-CC3F-FE0A-082D-B2C069312C71}"/>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145945" y="1370374"/>
            <a:ext cx="4645290" cy="4024800"/>
          </a:xfrm>
          <a:prstGeom prst="rect">
            <a:avLst/>
          </a:prstGeom>
        </p:spPr>
      </p:pic>
      <p:sp>
        <p:nvSpPr>
          <p:cNvPr id="10" name="TextBox 9">
            <a:extLst>
              <a:ext uri="{FF2B5EF4-FFF2-40B4-BE49-F238E27FC236}">
                <a16:creationId xmlns:a16="http://schemas.microsoft.com/office/drawing/2014/main" id="{F0DCEE55-4A6F-9F32-389F-AD74A6E6F794}"/>
              </a:ext>
            </a:extLst>
          </p:cNvPr>
          <p:cNvSpPr txBox="1"/>
          <p:nvPr/>
        </p:nvSpPr>
        <p:spPr>
          <a:xfrm>
            <a:off x="5647828" y="1036730"/>
            <a:ext cx="843642" cy="369332"/>
          </a:xfrm>
          <a:prstGeom prst="rect">
            <a:avLst/>
          </a:prstGeom>
          <a:noFill/>
        </p:spPr>
        <p:txBody>
          <a:bodyPr wrap="square">
            <a:spAutoFit/>
          </a:bodyPr>
          <a:lstStyle/>
          <a:p>
            <a:r>
              <a:rPr lang="en-US" dirty="0">
                <a:solidFill>
                  <a:schemeClr val="bg1"/>
                </a:solidFill>
                <a:latin typeface="Century Gothic" panose="020B0502020202020204" pitchFamily="34" charset="0"/>
              </a:rPr>
              <a:t>Pop III</a:t>
            </a:r>
            <a:endParaRPr lang="en-NL" dirty="0"/>
          </a:p>
        </p:txBody>
      </p:sp>
    </p:spTree>
    <p:extLst>
      <p:ext uri="{BB962C8B-B14F-4D97-AF65-F5344CB8AC3E}">
        <p14:creationId xmlns:p14="http://schemas.microsoft.com/office/powerpoint/2010/main" val="170553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par>
                                <p:cTn id="7" presetID="2" presetClass="mediacall" presetSubtype="0" fill="hold" nodeType="withEffect">
                                  <p:stCondLst>
                                    <p:cond delay="0"/>
                                  </p:stCondLst>
                                  <p:childTnLst>
                                    <p:cmd type="call" cmd="togglePause">
                                      <p:cBhvr>
                                        <p:cTn id="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video>
              <p:cMediaNode vol="80000">
                <p:cTn id="10" fill="hold" display="0">
                  <p:stCondLst>
                    <p:cond delay="indefinite"/>
                  </p:stCondLst>
                </p:cTn>
                <p:tgtEl>
                  <p:spTgt spid="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85E98E8-7002-277C-91A2-E3860E3194F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E56DB7A-C476-FB47-00D3-20141C610F3B}"/>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9457BA96-0637-1D73-0CD9-B1EFC7B20863}"/>
              </a:ext>
            </a:extLst>
          </p:cNvPr>
          <p:cNvSpPr>
            <a:spLocks noGrp="1"/>
          </p:cNvSpPr>
          <p:nvPr>
            <p:ph type="sldNum" sz="quarter" idx="12"/>
          </p:nvPr>
        </p:nvSpPr>
        <p:spPr/>
        <p:txBody>
          <a:bodyPr/>
          <a:lstStyle/>
          <a:p>
            <a:fld id="{82B03F3E-A471-8240-8003-E0F504E524BD}" type="slidenum">
              <a:rPr lang="en-US" smtClean="0"/>
              <a:t>21</a:t>
            </a:fld>
            <a:endParaRPr lang="en-US"/>
          </a:p>
        </p:txBody>
      </p:sp>
      <p:sp>
        <p:nvSpPr>
          <p:cNvPr id="2" name="Rectangle 1">
            <a:extLst>
              <a:ext uri="{FF2B5EF4-FFF2-40B4-BE49-F238E27FC236}">
                <a16:creationId xmlns:a16="http://schemas.microsoft.com/office/drawing/2014/main" id="{D3761EC6-803A-64D3-7790-33014EC9A114}"/>
              </a:ext>
            </a:extLst>
          </p:cNvPr>
          <p:cNvSpPr/>
          <p:nvPr/>
        </p:nvSpPr>
        <p:spPr>
          <a:xfrm>
            <a:off x="518988" y="264828"/>
            <a:ext cx="4697120" cy="707886"/>
          </a:xfrm>
          <a:prstGeom prst="rect">
            <a:avLst/>
          </a:prstGeom>
        </p:spPr>
        <p:txBody>
          <a:bodyPr wrap="none">
            <a:spAutoFit/>
          </a:bodyPr>
          <a:lstStyle/>
          <a:p>
            <a:r>
              <a:rPr lang="en-US" sz="4000" dirty="0">
                <a:solidFill>
                  <a:schemeClr val="bg1"/>
                </a:solidFill>
                <a:latin typeface="Century Gothic" panose="020B0502020202020204" pitchFamily="34" charset="0"/>
              </a:rPr>
              <a:t>Upper mass cutoff</a:t>
            </a:r>
            <a:endParaRPr lang="en-US" sz="4000" baseline="-25000" dirty="0">
              <a:solidFill>
                <a:schemeClr val="bg1"/>
              </a:solidFill>
              <a:latin typeface="Century Gothic" panose="020B0502020202020204" pitchFamily="34" charset="0"/>
            </a:endParaRPr>
          </a:p>
        </p:txBody>
      </p:sp>
      <p:pic>
        <p:nvPicPr>
          <p:cNvPr id="1026" name="Picture 2">
            <a:extLst>
              <a:ext uri="{FF2B5EF4-FFF2-40B4-BE49-F238E27FC236}">
                <a16:creationId xmlns:a16="http://schemas.microsoft.com/office/drawing/2014/main" id="{A02A94CC-2AE4-671C-11BC-3977A896C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6283" y="999223"/>
            <a:ext cx="8643476" cy="48595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3D473B8-A214-DBAB-C4EA-89F046A8DA5F}"/>
              </a:ext>
            </a:extLst>
          </p:cNvPr>
          <p:cNvSpPr/>
          <p:nvPr/>
        </p:nvSpPr>
        <p:spPr>
          <a:xfrm>
            <a:off x="1317097" y="5974319"/>
            <a:ext cx="9804790" cy="400110"/>
          </a:xfrm>
          <a:prstGeom prst="rect">
            <a:avLst/>
          </a:prstGeom>
        </p:spPr>
        <p:txBody>
          <a:bodyPr wrap="square">
            <a:spAutoFit/>
          </a:bodyPr>
          <a:lstStyle/>
          <a:p>
            <a:pPr algn="ctr"/>
            <a:r>
              <a:rPr lang="en-AU" sz="2000" dirty="0">
                <a:solidFill>
                  <a:schemeClr val="bg1"/>
                </a:solidFill>
                <a:latin typeface="Century Gothic" panose="020B0502020202020204" pitchFamily="34" charset="0"/>
              </a:rPr>
              <a:t>Upper mass cutoff degenerate with other IMF parameters</a:t>
            </a:r>
            <a:endParaRPr lang="en-US" sz="2000" baseline="-25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94446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22</a:t>
            </a:fld>
            <a:endParaRPr lang="en-US"/>
          </a:p>
        </p:txBody>
      </p:sp>
      <p:pic>
        <p:nvPicPr>
          <p:cNvPr id="2" name="Picture 1">
            <a:extLst>
              <a:ext uri="{FF2B5EF4-FFF2-40B4-BE49-F238E27FC236}">
                <a16:creationId xmlns:a16="http://schemas.microsoft.com/office/drawing/2014/main" id="{44BE5B8C-8DCF-1F5F-AF77-0A1793384994}"/>
              </a:ext>
            </a:extLst>
          </p:cNvPr>
          <p:cNvPicPr>
            <a:picLocks noChangeAspect="1"/>
          </p:cNvPicPr>
          <p:nvPr/>
        </p:nvPicPr>
        <p:blipFill>
          <a:blip r:embed="rId4"/>
          <a:stretch>
            <a:fillRect/>
          </a:stretch>
        </p:blipFill>
        <p:spPr>
          <a:xfrm>
            <a:off x="1970314" y="358745"/>
            <a:ext cx="8266220" cy="5621433"/>
          </a:xfrm>
          <a:prstGeom prst="rect">
            <a:avLst/>
          </a:prstGeom>
        </p:spPr>
      </p:pic>
      <p:sp>
        <p:nvSpPr>
          <p:cNvPr id="5" name="Rectangle 4">
            <a:extLst>
              <a:ext uri="{FF2B5EF4-FFF2-40B4-BE49-F238E27FC236}">
                <a16:creationId xmlns:a16="http://schemas.microsoft.com/office/drawing/2014/main" id="{3D62025E-5869-1751-47D0-26EF3AFCB192}"/>
              </a:ext>
            </a:extLst>
          </p:cNvPr>
          <p:cNvSpPr/>
          <p:nvPr/>
        </p:nvSpPr>
        <p:spPr>
          <a:xfrm rot="16200000">
            <a:off x="564174" y="3226870"/>
            <a:ext cx="2342308" cy="369332"/>
          </a:xfrm>
          <a:prstGeom prst="rect">
            <a:avLst/>
          </a:prstGeom>
        </p:spPr>
        <p:txBody>
          <a:bodyPr wrap="none">
            <a:spAutoFit/>
          </a:bodyPr>
          <a:lstStyle/>
          <a:p>
            <a:pPr algn="r"/>
            <a:r>
              <a:rPr lang="en-US" dirty="0">
                <a:solidFill>
                  <a:srgbClr val="F7BD19"/>
                </a:solidFill>
                <a:latin typeface="Century Gothic" panose="020B0502020202020204" pitchFamily="34" charset="0"/>
              </a:rPr>
              <a:t>Sharda et al. 2020b</a:t>
            </a:r>
          </a:p>
        </p:txBody>
      </p:sp>
      <p:sp>
        <p:nvSpPr>
          <p:cNvPr id="3" name="Rectangle 2">
            <a:extLst>
              <a:ext uri="{FF2B5EF4-FFF2-40B4-BE49-F238E27FC236}">
                <a16:creationId xmlns:a16="http://schemas.microsoft.com/office/drawing/2014/main" id="{38F0457B-94C6-F33E-EA73-309BAE776B17}"/>
              </a:ext>
            </a:extLst>
          </p:cNvPr>
          <p:cNvSpPr/>
          <p:nvPr/>
        </p:nvSpPr>
        <p:spPr>
          <a:xfrm>
            <a:off x="1317097" y="5974319"/>
            <a:ext cx="9804790" cy="707886"/>
          </a:xfrm>
          <a:prstGeom prst="rect">
            <a:avLst/>
          </a:prstGeom>
        </p:spPr>
        <p:txBody>
          <a:bodyPr wrap="square">
            <a:spAutoFit/>
          </a:bodyPr>
          <a:lstStyle/>
          <a:p>
            <a:pPr algn="ctr"/>
            <a:r>
              <a:rPr lang="en-AU" sz="2000" dirty="0">
                <a:solidFill>
                  <a:schemeClr val="bg1"/>
                </a:solidFill>
                <a:latin typeface="Century Gothic" panose="020B0502020202020204" pitchFamily="34" charset="0"/>
              </a:rPr>
              <a:t>Need a large suite of simulations to overcome stochasticity due to </a:t>
            </a:r>
          </a:p>
          <a:p>
            <a:pPr algn="ctr"/>
            <a:r>
              <a:rPr lang="en-AU" sz="2000" dirty="0">
                <a:solidFill>
                  <a:schemeClr val="bg1"/>
                </a:solidFill>
                <a:latin typeface="Century Gothic" panose="020B0502020202020204" pitchFamily="34" charset="0"/>
              </a:rPr>
              <a:t>turbulence and fragmentation</a:t>
            </a:r>
            <a:endParaRPr lang="en-US" sz="2000" baseline="-25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25652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23</a:t>
            </a:fld>
            <a:endParaRPr lang="en-US"/>
          </a:p>
        </p:txBody>
      </p:sp>
      <p:sp>
        <p:nvSpPr>
          <p:cNvPr id="2" name="Rectangle 1">
            <a:extLst>
              <a:ext uri="{FF2B5EF4-FFF2-40B4-BE49-F238E27FC236}">
                <a16:creationId xmlns:a16="http://schemas.microsoft.com/office/drawing/2014/main" id="{4514B25F-6DE3-5D78-0AA7-56DCCBF919E0}"/>
              </a:ext>
            </a:extLst>
          </p:cNvPr>
          <p:cNvSpPr/>
          <p:nvPr/>
        </p:nvSpPr>
        <p:spPr>
          <a:xfrm>
            <a:off x="518988" y="264828"/>
            <a:ext cx="4655442" cy="707886"/>
          </a:xfrm>
          <a:prstGeom prst="rect">
            <a:avLst/>
          </a:prstGeom>
        </p:spPr>
        <p:txBody>
          <a:bodyPr wrap="none">
            <a:spAutoFit/>
          </a:bodyPr>
          <a:lstStyle/>
          <a:p>
            <a:r>
              <a:rPr lang="en-US" sz="4000" dirty="0">
                <a:solidFill>
                  <a:schemeClr val="bg1"/>
                </a:solidFill>
                <a:latin typeface="Century Gothic" panose="020B0502020202020204" pitchFamily="34" charset="0"/>
              </a:rPr>
              <a:t>Pop I vs Pop III IMF</a:t>
            </a:r>
            <a:endParaRPr lang="en-US" sz="4000" baseline="-25000" dirty="0">
              <a:solidFill>
                <a:schemeClr val="bg1"/>
              </a:solidFill>
              <a:latin typeface="Century Gothic" panose="020B0502020202020204" pitchFamily="34" charset="0"/>
            </a:endParaRPr>
          </a:p>
        </p:txBody>
      </p:sp>
      <p:sp>
        <p:nvSpPr>
          <p:cNvPr id="3" name="Rectangle 2">
            <a:extLst>
              <a:ext uri="{FF2B5EF4-FFF2-40B4-BE49-F238E27FC236}">
                <a16:creationId xmlns:a16="http://schemas.microsoft.com/office/drawing/2014/main" id="{6D5C0726-19C3-02C4-E15E-D09C076CFB5F}"/>
              </a:ext>
            </a:extLst>
          </p:cNvPr>
          <p:cNvSpPr/>
          <p:nvPr/>
        </p:nvSpPr>
        <p:spPr>
          <a:xfrm>
            <a:off x="2372884" y="973778"/>
            <a:ext cx="1621053" cy="369332"/>
          </a:xfrm>
          <a:prstGeom prst="rect">
            <a:avLst/>
          </a:prstGeom>
        </p:spPr>
        <p:txBody>
          <a:bodyPr wrap="square">
            <a:spAutoFit/>
          </a:bodyPr>
          <a:lstStyle/>
          <a:p>
            <a:pPr algn="ctr"/>
            <a:r>
              <a:rPr lang="en-US" dirty="0">
                <a:solidFill>
                  <a:schemeClr val="bg1"/>
                </a:solidFill>
                <a:latin typeface="Century Gothic" panose="020B0502020202020204" pitchFamily="34" charset="0"/>
              </a:rPr>
              <a:t>Pop I</a:t>
            </a:r>
          </a:p>
        </p:txBody>
      </p:sp>
      <p:sp>
        <p:nvSpPr>
          <p:cNvPr id="5" name="Rectangle 4">
            <a:extLst>
              <a:ext uri="{FF2B5EF4-FFF2-40B4-BE49-F238E27FC236}">
                <a16:creationId xmlns:a16="http://schemas.microsoft.com/office/drawing/2014/main" id="{7E5CF5D7-2FC9-9D91-FF82-EB2153EA4421}"/>
              </a:ext>
            </a:extLst>
          </p:cNvPr>
          <p:cNvSpPr/>
          <p:nvPr/>
        </p:nvSpPr>
        <p:spPr>
          <a:xfrm>
            <a:off x="7908923" y="986696"/>
            <a:ext cx="1621053" cy="369332"/>
          </a:xfrm>
          <a:prstGeom prst="rect">
            <a:avLst/>
          </a:prstGeom>
        </p:spPr>
        <p:txBody>
          <a:bodyPr wrap="square">
            <a:spAutoFit/>
          </a:bodyPr>
          <a:lstStyle/>
          <a:p>
            <a:pPr algn="ctr"/>
            <a:r>
              <a:rPr lang="en-US" dirty="0">
                <a:solidFill>
                  <a:schemeClr val="bg1"/>
                </a:solidFill>
                <a:latin typeface="Century Gothic" panose="020B0502020202020204" pitchFamily="34" charset="0"/>
              </a:rPr>
              <a:t>Pop III</a:t>
            </a:r>
          </a:p>
        </p:txBody>
      </p:sp>
      <p:pic>
        <p:nvPicPr>
          <p:cNvPr id="6" name="Picture 5">
            <a:extLst>
              <a:ext uri="{FF2B5EF4-FFF2-40B4-BE49-F238E27FC236}">
                <a16:creationId xmlns:a16="http://schemas.microsoft.com/office/drawing/2014/main" id="{36727904-F8ED-F1FF-BF73-9CC74B6A1A9F}"/>
              </a:ext>
            </a:extLst>
          </p:cNvPr>
          <p:cNvPicPr>
            <a:picLocks noChangeAspect="1"/>
          </p:cNvPicPr>
          <p:nvPr/>
        </p:nvPicPr>
        <p:blipFill>
          <a:blip r:embed="rId4"/>
          <a:stretch>
            <a:fillRect/>
          </a:stretch>
        </p:blipFill>
        <p:spPr>
          <a:xfrm>
            <a:off x="601670" y="1356028"/>
            <a:ext cx="4966855" cy="3841125"/>
          </a:xfrm>
          <a:prstGeom prst="rect">
            <a:avLst/>
          </a:prstGeom>
        </p:spPr>
      </p:pic>
      <p:pic>
        <p:nvPicPr>
          <p:cNvPr id="9" name="Picture 8">
            <a:extLst>
              <a:ext uri="{FF2B5EF4-FFF2-40B4-BE49-F238E27FC236}">
                <a16:creationId xmlns:a16="http://schemas.microsoft.com/office/drawing/2014/main" id="{E44E3777-0683-CE88-3752-CE04F0BA06DE}"/>
              </a:ext>
            </a:extLst>
          </p:cNvPr>
          <p:cNvPicPr>
            <a:picLocks noChangeAspect="1"/>
          </p:cNvPicPr>
          <p:nvPr/>
        </p:nvPicPr>
        <p:blipFill>
          <a:blip r:embed="rId5"/>
          <a:stretch>
            <a:fillRect/>
          </a:stretch>
        </p:blipFill>
        <p:spPr>
          <a:xfrm>
            <a:off x="6095410" y="1343110"/>
            <a:ext cx="5258390" cy="3895360"/>
          </a:xfrm>
          <a:prstGeom prst="rect">
            <a:avLst/>
          </a:prstGeom>
        </p:spPr>
      </p:pic>
      <p:pic>
        <p:nvPicPr>
          <p:cNvPr id="10" name="Picture 8" descr="Work in progress... - 3D Wens Shop">
            <a:extLst>
              <a:ext uri="{FF2B5EF4-FFF2-40B4-BE49-F238E27FC236}">
                <a16:creationId xmlns:a16="http://schemas.microsoft.com/office/drawing/2014/main" id="{5FD0E4D1-902E-513D-F32B-0ECB0BFCF8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4525" y="289098"/>
            <a:ext cx="834052" cy="8340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D610688-07C9-8927-AC07-3418F83DDE0B}"/>
              </a:ext>
            </a:extLst>
          </p:cNvPr>
          <p:cNvSpPr txBox="1"/>
          <p:nvPr/>
        </p:nvSpPr>
        <p:spPr>
          <a:xfrm>
            <a:off x="1213163" y="5292168"/>
            <a:ext cx="9871362" cy="923330"/>
          </a:xfrm>
          <a:prstGeom prst="rect">
            <a:avLst/>
          </a:prstGeom>
          <a:noFill/>
        </p:spPr>
        <p:txBody>
          <a:bodyPr wrap="square">
            <a:spAutoFit/>
          </a:bodyPr>
          <a:lstStyle/>
          <a:p>
            <a:pPr algn="ctr"/>
            <a:r>
              <a:rPr lang="en-AU" dirty="0">
                <a:solidFill>
                  <a:schemeClr val="bg1"/>
                </a:solidFill>
                <a:latin typeface="Century Gothic" panose="020B0502020202020204" pitchFamily="34" charset="0"/>
              </a:rPr>
              <a:t>The role of different physical processes in shaping the IMF can be </a:t>
            </a:r>
          </a:p>
          <a:p>
            <a:pPr algn="ctr"/>
            <a:r>
              <a:rPr lang="en-AU" dirty="0">
                <a:solidFill>
                  <a:schemeClr val="bg1"/>
                </a:solidFill>
                <a:latin typeface="Century Gothic" panose="020B0502020202020204" pitchFamily="34" charset="0"/>
              </a:rPr>
              <a:t>completely different at low metallicities.</a:t>
            </a:r>
            <a:endParaRPr lang="en-NL" dirty="0">
              <a:solidFill>
                <a:schemeClr val="bg1"/>
              </a:solidFill>
            </a:endParaRPr>
          </a:p>
          <a:p>
            <a:endParaRPr lang="en-NL" dirty="0">
              <a:solidFill>
                <a:schemeClr val="bg1"/>
              </a:solidFill>
            </a:endParaRPr>
          </a:p>
        </p:txBody>
      </p:sp>
    </p:spTree>
    <p:extLst>
      <p:ext uri="{BB962C8B-B14F-4D97-AF65-F5344CB8AC3E}">
        <p14:creationId xmlns:p14="http://schemas.microsoft.com/office/powerpoint/2010/main" val="877788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DFDADF-2AC0-F439-593B-FA71DF9CF20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32A78A2-92C3-2813-6A74-70E1087AF737}"/>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2" name="Rectangle 1">
            <a:extLst>
              <a:ext uri="{FF2B5EF4-FFF2-40B4-BE49-F238E27FC236}">
                <a16:creationId xmlns:a16="http://schemas.microsoft.com/office/drawing/2014/main" id="{F8B0C667-1492-E6F4-02C0-7ABA4822241B}"/>
              </a:ext>
            </a:extLst>
          </p:cNvPr>
          <p:cNvSpPr/>
          <p:nvPr/>
        </p:nvSpPr>
        <p:spPr>
          <a:xfrm>
            <a:off x="518988" y="264828"/>
            <a:ext cx="2292615" cy="707886"/>
          </a:xfrm>
          <a:prstGeom prst="rect">
            <a:avLst/>
          </a:prstGeom>
        </p:spPr>
        <p:txBody>
          <a:bodyPr wrap="none">
            <a:spAutoFit/>
          </a:bodyPr>
          <a:lstStyle/>
          <a:p>
            <a:r>
              <a:rPr lang="en-US" sz="4000" dirty="0">
                <a:solidFill>
                  <a:schemeClr val="bg1"/>
                </a:solidFill>
                <a:latin typeface="Century Gothic" panose="020B0502020202020204" pitchFamily="34" charset="0"/>
              </a:rPr>
              <a:t>Caveats</a:t>
            </a:r>
          </a:p>
        </p:txBody>
      </p:sp>
      <p:sp>
        <p:nvSpPr>
          <p:cNvPr id="7" name="Rectangle 6">
            <a:extLst>
              <a:ext uri="{FF2B5EF4-FFF2-40B4-BE49-F238E27FC236}">
                <a16:creationId xmlns:a16="http://schemas.microsoft.com/office/drawing/2014/main" id="{370B9E72-A3A2-C6F2-69B2-4A1DB641E86D}"/>
              </a:ext>
            </a:extLst>
          </p:cNvPr>
          <p:cNvSpPr/>
          <p:nvPr/>
        </p:nvSpPr>
        <p:spPr>
          <a:xfrm>
            <a:off x="594609" y="1698285"/>
            <a:ext cx="11133565" cy="1754326"/>
          </a:xfrm>
          <a:prstGeom prst="rect">
            <a:avLst/>
          </a:prstGeom>
        </p:spPr>
        <p:txBody>
          <a:bodyPr wrap="square">
            <a:spAutoFit/>
          </a:bodyPr>
          <a:lstStyle/>
          <a:p>
            <a:r>
              <a:rPr lang="en-US" dirty="0">
                <a:solidFill>
                  <a:schemeClr val="bg1"/>
                </a:solidFill>
                <a:latin typeface="Century Gothic" panose="020B0502020202020204" pitchFamily="34" charset="0"/>
              </a:rPr>
              <a:t>Computationally expensive to simulate for long time periods.</a:t>
            </a:r>
          </a:p>
          <a:p>
            <a:endParaRPr lang="en-US" dirty="0">
              <a:solidFill>
                <a:schemeClr val="bg1"/>
              </a:solidFill>
              <a:latin typeface="Century Gothic" panose="020B0502020202020204" pitchFamily="34" charset="0"/>
            </a:endParaRPr>
          </a:p>
          <a:p>
            <a:r>
              <a:rPr lang="en-US" dirty="0">
                <a:solidFill>
                  <a:schemeClr val="bg1"/>
                </a:solidFill>
                <a:latin typeface="Century Gothic" panose="020B0502020202020204" pitchFamily="34" charset="0"/>
              </a:rPr>
              <a:t>Lack of observational constraints: need sub-au resolution for </a:t>
            </a:r>
            <a:r>
              <a:rPr lang="en-US" dirty="0" err="1">
                <a:solidFill>
                  <a:schemeClr val="bg1"/>
                </a:solidFill>
                <a:latin typeface="Century Gothic" panose="020B0502020202020204" pitchFamily="34" charset="0"/>
              </a:rPr>
              <a:t>protostellar</a:t>
            </a:r>
            <a:r>
              <a:rPr lang="en-US" dirty="0">
                <a:solidFill>
                  <a:schemeClr val="bg1"/>
                </a:solidFill>
                <a:latin typeface="Century Gothic" panose="020B0502020202020204" pitchFamily="34" charset="0"/>
              </a:rPr>
              <a:t> outflows and H II region expansion.</a:t>
            </a:r>
          </a:p>
          <a:p>
            <a:endParaRPr lang="en-US" dirty="0">
              <a:solidFill>
                <a:schemeClr val="bg1"/>
              </a:solidFill>
              <a:latin typeface="Century Gothic" panose="020B0502020202020204" pitchFamily="34" charset="0"/>
            </a:endParaRPr>
          </a:p>
          <a:p>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42695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4">
            <a:alphaModFix amt="41000"/>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15958" y="-17464"/>
            <a:ext cx="12207958" cy="6858001"/>
          </a:xfrm>
          <a:prstGeom prst="rect">
            <a:avLst/>
          </a:prstGeom>
          <a:noFill/>
        </p:spPr>
      </p:pic>
      <p:sp>
        <p:nvSpPr>
          <p:cNvPr id="2" name="Slide Number Placeholder 6">
            <a:extLst>
              <a:ext uri="{FF2B5EF4-FFF2-40B4-BE49-F238E27FC236}">
                <a16:creationId xmlns:a16="http://schemas.microsoft.com/office/drawing/2014/main" id="{113A7ADC-64EB-4BFB-219F-8A05A233DC3E}"/>
              </a:ext>
            </a:extLst>
          </p:cNvPr>
          <p:cNvSpPr>
            <a:spLocks noGrp="1"/>
          </p:cNvSpPr>
          <p:nvPr>
            <p:ph type="sldNum" sz="quarter" idx="12"/>
          </p:nvPr>
        </p:nvSpPr>
        <p:spPr>
          <a:xfrm>
            <a:off x="8610600" y="6356350"/>
            <a:ext cx="2743200" cy="365125"/>
          </a:xfrm>
        </p:spPr>
        <p:txBody>
          <a:bodyPr/>
          <a:lstStyle/>
          <a:p>
            <a:fld id="{82B03F3E-A471-8240-8003-E0F504E524BD}" type="slidenum">
              <a:rPr lang="en-US" smtClean="0"/>
              <a:t>25</a:t>
            </a:fld>
            <a:endParaRPr lang="en-US"/>
          </a:p>
        </p:txBody>
      </p:sp>
      <p:sp>
        <p:nvSpPr>
          <p:cNvPr id="3" name="Rectangle 2">
            <a:extLst>
              <a:ext uri="{FF2B5EF4-FFF2-40B4-BE49-F238E27FC236}">
                <a16:creationId xmlns:a16="http://schemas.microsoft.com/office/drawing/2014/main" id="{9F38FF3E-6257-C910-9339-245A7254AE43}"/>
              </a:ext>
            </a:extLst>
          </p:cNvPr>
          <p:cNvSpPr/>
          <p:nvPr/>
        </p:nvSpPr>
        <p:spPr>
          <a:xfrm>
            <a:off x="518988" y="264828"/>
            <a:ext cx="10794943" cy="707886"/>
          </a:xfrm>
          <a:prstGeom prst="rect">
            <a:avLst/>
          </a:prstGeom>
        </p:spPr>
        <p:txBody>
          <a:bodyPr wrap="none">
            <a:spAutoFit/>
          </a:bodyPr>
          <a:lstStyle/>
          <a:p>
            <a:r>
              <a:rPr lang="en-US" sz="4000" dirty="0">
                <a:solidFill>
                  <a:schemeClr val="bg1"/>
                </a:solidFill>
                <a:latin typeface="Century Gothic" panose="020B0502020202020204" pitchFamily="34" charset="0"/>
              </a:rPr>
              <a:t>Future: GPU-accelerated hydro simulations</a:t>
            </a:r>
          </a:p>
        </p:txBody>
      </p:sp>
      <p:sp>
        <p:nvSpPr>
          <p:cNvPr id="5" name="TextBox 4">
            <a:extLst>
              <a:ext uri="{FF2B5EF4-FFF2-40B4-BE49-F238E27FC236}">
                <a16:creationId xmlns:a16="http://schemas.microsoft.com/office/drawing/2014/main" id="{6D823BD9-2921-6F34-DEAC-E05A4193B8A2}"/>
              </a:ext>
            </a:extLst>
          </p:cNvPr>
          <p:cNvSpPr txBox="1"/>
          <p:nvPr/>
        </p:nvSpPr>
        <p:spPr>
          <a:xfrm>
            <a:off x="590239" y="990968"/>
            <a:ext cx="9102994" cy="646331"/>
          </a:xfrm>
          <a:prstGeom prst="rect">
            <a:avLst/>
          </a:prstGeom>
          <a:noFill/>
        </p:spPr>
        <p:txBody>
          <a:bodyPr wrap="square" rtlCol="0">
            <a:spAutoFit/>
          </a:bodyPr>
          <a:lstStyle/>
          <a:p>
            <a:r>
              <a:rPr lang="en-US" dirty="0">
                <a:solidFill>
                  <a:srgbClr val="F7BD19"/>
                </a:solidFill>
                <a:latin typeface="Century Gothic" panose="020B0502020202020204" pitchFamily="34" charset="0"/>
              </a:rPr>
              <a:t>Quokka</a:t>
            </a:r>
            <a:r>
              <a:rPr lang="en-US" dirty="0">
                <a:solidFill>
                  <a:schemeClr val="bg1"/>
                </a:solidFill>
                <a:latin typeface="Century Gothic" panose="020B0502020202020204" pitchFamily="34" charset="0"/>
              </a:rPr>
              <a:t>: new code for GPU-accelerated hydrodynamic simulations with </a:t>
            </a:r>
          </a:p>
          <a:p>
            <a:r>
              <a:rPr lang="en-US" dirty="0">
                <a:solidFill>
                  <a:schemeClr val="bg1"/>
                </a:solidFill>
                <a:latin typeface="Century Gothic" panose="020B0502020202020204" pitchFamily="34" charset="0"/>
              </a:rPr>
              <a:t>                chemistry and multi-group radiation</a:t>
            </a:r>
          </a:p>
        </p:txBody>
      </p:sp>
      <p:sp>
        <p:nvSpPr>
          <p:cNvPr id="11" name="Rectangle 10">
            <a:extLst>
              <a:ext uri="{FF2B5EF4-FFF2-40B4-BE49-F238E27FC236}">
                <a16:creationId xmlns:a16="http://schemas.microsoft.com/office/drawing/2014/main" id="{59FF530C-291A-0310-DDD1-762115A27E63}"/>
              </a:ext>
            </a:extLst>
          </p:cNvPr>
          <p:cNvSpPr/>
          <p:nvPr/>
        </p:nvSpPr>
        <p:spPr>
          <a:xfrm>
            <a:off x="588389" y="5775549"/>
            <a:ext cx="3533340" cy="369332"/>
          </a:xfrm>
          <a:prstGeom prst="rect">
            <a:avLst/>
          </a:prstGeom>
        </p:spPr>
        <p:txBody>
          <a:bodyPr wrap="none">
            <a:spAutoFit/>
          </a:bodyPr>
          <a:lstStyle/>
          <a:p>
            <a:r>
              <a:rPr lang="en-US" dirty="0">
                <a:solidFill>
                  <a:srgbClr val="F7BD19"/>
                </a:solidFill>
                <a:latin typeface="Century Gothic" panose="020B0502020202020204" pitchFamily="34" charset="0"/>
              </a:rPr>
              <a:t>Sharda, </a:t>
            </a:r>
            <a:r>
              <a:rPr lang="en-US" dirty="0" err="1">
                <a:solidFill>
                  <a:srgbClr val="F7BD19"/>
                </a:solidFill>
                <a:latin typeface="Century Gothic" panose="020B0502020202020204" pitchFamily="34" charset="0"/>
              </a:rPr>
              <a:t>Wibking</a:t>
            </a:r>
            <a:r>
              <a:rPr lang="en-US" dirty="0">
                <a:solidFill>
                  <a:srgbClr val="F7BD19"/>
                </a:solidFill>
                <a:latin typeface="Century Gothic" panose="020B0502020202020204" pitchFamily="34" charset="0"/>
              </a:rPr>
              <a:t> et al. in prep.</a:t>
            </a:r>
          </a:p>
        </p:txBody>
      </p:sp>
      <p:graphicFrame>
        <p:nvGraphicFramePr>
          <p:cNvPr id="8" name="Table 7">
            <a:extLst>
              <a:ext uri="{FF2B5EF4-FFF2-40B4-BE49-F238E27FC236}">
                <a16:creationId xmlns:a16="http://schemas.microsoft.com/office/drawing/2014/main" id="{D47D4AC1-76AA-A310-7F00-5992B2778E08}"/>
              </a:ext>
            </a:extLst>
          </p:cNvPr>
          <p:cNvGraphicFramePr>
            <a:graphicFrameLocks noGrp="1"/>
          </p:cNvGraphicFramePr>
          <p:nvPr>
            <p:extLst>
              <p:ext uri="{D42A27DB-BD31-4B8C-83A1-F6EECF244321}">
                <p14:modId xmlns:p14="http://schemas.microsoft.com/office/powerpoint/2010/main" val="3061058756"/>
              </p:ext>
            </p:extLst>
          </p:nvPr>
        </p:nvGraphicFramePr>
        <p:xfrm>
          <a:off x="6740741" y="1878884"/>
          <a:ext cx="4607449" cy="1112520"/>
        </p:xfrm>
        <a:graphic>
          <a:graphicData uri="http://schemas.openxmlformats.org/drawingml/2006/table">
            <a:tbl>
              <a:tblPr firstRow="1" bandRow="1">
                <a:tableStyleId>{5C22544A-7EE6-4342-B048-85BDC9FD1C3A}</a:tableStyleId>
              </a:tblPr>
              <a:tblGrid>
                <a:gridCol w="1221867">
                  <a:extLst>
                    <a:ext uri="{9D8B030D-6E8A-4147-A177-3AD203B41FA5}">
                      <a16:colId xmlns:a16="http://schemas.microsoft.com/office/drawing/2014/main" val="3393502061"/>
                    </a:ext>
                  </a:extLst>
                </a:gridCol>
                <a:gridCol w="1384562">
                  <a:extLst>
                    <a:ext uri="{9D8B030D-6E8A-4147-A177-3AD203B41FA5}">
                      <a16:colId xmlns:a16="http://schemas.microsoft.com/office/drawing/2014/main" val="753797521"/>
                    </a:ext>
                  </a:extLst>
                </a:gridCol>
                <a:gridCol w="2001020">
                  <a:extLst>
                    <a:ext uri="{9D8B030D-6E8A-4147-A177-3AD203B41FA5}">
                      <a16:colId xmlns:a16="http://schemas.microsoft.com/office/drawing/2014/main" val="3375799261"/>
                    </a:ext>
                  </a:extLst>
                </a:gridCol>
              </a:tblGrid>
              <a:tr h="370840">
                <a:tc>
                  <a:txBody>
                    <a:bodyPr/>
                    <a:lstStyle/>
                    <a:p>
                      <a:r>
                        <a:rPr lang="en-NL" dirty="0"/>
                        <a:t>Metric</a:t>
                      </a:r>
                    </a:p>
                  </a:txBody>
                  <a:tcPr/>
                </a:tc>
                <a:tc>
                  <a:txBody>
                    <a:bodyPr/>
                    <a:lstStyle/>
                    <a:p>
                      <a:pPr algn="ctr"/>
                      <a:r>
                        <a:rPr lang="en-NL" dirty="0"/>
                        <a:t>FLASH (CPU)</a:t>
                      </a:r>
                    </a:p>
                  </a:txBody>
                  <a:tcPr/>
                </a:tc>
                <a:tc>
                  <a:txBody>
                    <a:bodyPr/>
                    <a:lstStyle/>
                    <a:p>
                      <a:pPr algn="ctr"/>
                      <a:r>
                        <a:rPr lang="en-NL" dirty="0"/>
                        <a:t>Quokka (GPU)</a:t>
                      </a:r>
                    </a:p>
                  </a:txBody>
                  <a:tcPr/>
                </a:tc>
                <a:extLst>
                  <a:ext uri="{0D108BD9-81ED-4DB2-BD59-A6C34878D82A}">
                    <a16:rowId xmlns:a16="http://schemas.microsoft.com/office/drawing/2014/main" val="4130390721"/>
                  </a:ext>
                </a:extLst>
              </a:tr>
              <a:tr h="370840">
                <a:tc>
                  <a:txBody>
                    <a:bodyPr/>
                    <a:lstStyle/>
                    <a:p>
                      <a:r>
                        <a:rPr lang="en-NL" dirty="0"/>
                        <a:t>Resources</a:t>
                      </a:r>
                    </a:p>
                  </a:txBody>
                  <a:tcPr/>
                </a:tc>
                <a:tc>
                  <a:txBody>
                    <a:bodyPr/>
                    <a:lstStyle/>
                    <a:p>
                      <a:pPr algn="ctr"/>
                      <a:r>
                        <a:rPr lang="en-NL" i="0" dirty="0"/>
                        <a:t>400 CPUs</a:t>
                      </a:r>
                    </a:p>
                  </a:txBody>
                  <a:tcPr/>
                </a:tc>
                <a:tc>
                  <a:txBody>
                    <a:bodyPr/>
                    <a:lstStyle/>
                    <a:p>
                      <a:pPr algn="ctr"/>
                      <a:r>
                        <a:rPr lang="en-NL" dirty="0"/>
                        <a:t>1 GPU</a:t>
                      </a:r>
                    </a:p>
                  </a:txBody>
                  <a:tcPr/>
                </a:tc>
                <a:extLst>
                  <a:ext uri="{0D108BD9-81ED-4DB2-BD59-A6C34878D82A}">
                    <a16:rowId xmlns:a16="http://schemas.microsoft.com/office/drawing/2014/main" val="1772190705"/>
                  </a:ext>
                </a:extLst>
              </a:tr>
              <a:tr h="370840">
                <a:tc>
                  <a:txBody>
                    <a:bodyPr/>
                    <a:lstStyle/>
                    <a:p>
                      <a:r>
                        <a:rPr lang="en-NL" dirty="0">
                          <a:solidFill>
                            <a:schemeClr val="tx1"/>
                          </a:solidFill>
                        </a:rPr>
                        <a:t>Time</a:t>
                      </a:r>
                    </a:p>
                  </a:txBody>
                  <a:tcPr/>
                </a:tc>
                <a:tc>
                  <a:txBody>
                    <a:bodyPr/>
                    <a:lstStyle/>
                    <a:p>
                      <a:pPr algn="ctr"/>
                      <a:r>
                        <a:rPr lang="en-NL" i="0" dirty="0"/>
                        <a:t>48 hours</a:t>
                      </a:r>
                    </a:p>
                  </a:txBody>
                  <a:tcPr/>
                </a:tc>
                <a:tc>
                  <a:txBody>
                    <a:bodyPr/>
                    <a:lstStyle/>
                    <a:p>
                      <a:pPr algn="ctr"/>
                      <a:r>
                        <a:rPr lang="en-NL" dirty="0"/>
                        <a:t>12 hours</a:t>
                      </a:r>
                    </a:p>
                  </a:txBody>
                  <a:tcPr/>
                </a:tc>
                <a:extLst>
                  <a:ext uri="{0D108BD9-81ED-4DB2-BD59-A6C34878D82A}">
                    <a16:rowId xmlns:a16="http://schemas.microsoft.com/office/drawing/2014/main" val="383753794"/>
                  </a:ext>
                </a:extLst>
              </a:tr>
            </a:tbl>
          </a:graphicData>
        </a:graphic>
      </p:graphicFrame>
      <p:sp>
        <p:nvSpPr>
          <p:cNvPr id="13" name="TextBox 12">
            <a:extLst>
              <a:ext uri="{FF2B5EF4-FFF2-40B4-BE49-F238E27FC236}">
                <a16:creationId xmlns:a16="http://schemas.microsoft.com/office/drawing/2014/main" id="{3C171774-C55E-1083-67BF-BEBB8B243DCE}"/>
              </a:ext>
            </a:extLst>
          </p:cNvPr>
          <p:cNvSpPr txBox="1"/>
          <p:nvPr/>
        </p:nvSpPr>
        <p:spPr>
          <a:xfrm>
            <a:off x="6610109" y="4376447"/>
            <a:ext cx="4825330" cy="1477328"/>
          </a:xfrm>
          <a:prstGeom prst="rect">
            <a:avLst/>
          </a:prstGeom>
          <a:noFill/>
        </p:spPr>
        <p:txBody>
          <a:bodyPr wrap="square">
            <a:spAutoFit/>
          </a:bodyPr>
          <a:lstStyle/>
          <a:p>
            <a:pPr algn="ctr"/>
            <a:r>
              <a:rPr lang="en-US" dirty="0">
                <a:solidFill>
                  <a:srgbClr val="F7BD19"/>
                </a:solidFill>
                <a:latin typeface="Century Gothic" panose="020B0502020202020204" pitchFamily="34" charset="0"/>
              </a:rPr>
              <a:t>13x</a:t>
            </a:r>
            <a:r>
              <a:rPr lang="en-US" dirty="0">
                <a:solidFill>
                  <a:schemeClr val="bg1"/>
                </a:solidFill>
                <a:latin typeface="Century Gothic" panose="020B0502020202020204" pitchFamily="34" charset="0"/>
              </a:rPr>
              <a:t> performance improvement </a:t>
            </a:r>
          </a:p>
          <a:p>
            <a:pPr algn="ctr"/>
            <a:r>
              <a:rPr lang="en-US" dirty="0">
                <a:solidFill>
                  <a:schemeClr val="bg1"/>
                </a:solidFill>
                <a:latin typeface="Century Gothic" panose="020B0502020202020204" pitchFamily="34" charset="0"/>
              </a:rPr>
              <a:t>from CPU to GPU</a:t>
            </a:r>
          </a:p>
          <a:p>
            <a:pPr algn="ctr"/>
            <a:endParaRPr lang="en-US" dirty="0">
              <a:solidFill>
                <a:schemeClr val="bg1"/>
              </a:solidFill>
              <a:latin typeface="Century Gothic" panose="020B0502020202020204" pitchFamily="34" charset="0"/>
            </a:endParaRPr>
          </a:p>
          <a:p>
            <a:pPr algn="ctr"/>
            <a:r>
              <a:rPr lang="en-US" b="1" dirty="0">
                <a:solidFill>
                  <a:srgbClr val="F7BD19"/>
                </a:solidFill>
                <a:latin typeface="Century Gothic" panose="020B0502020202020204" pitchFamily="34" charset="0"/>
              </a:rPr>
              <a:t>Resolve the entire star formation cascade from cloud to stellar scales! </a:t>
            </a:r>
            <a:endParaRPr lang="en-NL" b="1" dirty="0">
              <a:solidFill>
                <a:srgbClr val="F7BD19"/>
              </a:solidFill>
            </a:endParaRPr>
          </a:p>
        </p:txBody>
      </p:sp>
      <p:graphicFrame>
        <p:nvGraphicFramePr>
          <p:cNvPr id="14" name="Table 13">
            <a:extLst>
              <a:ext uri="{FF2B5EF4-FFF2-40B4-BE49-F238E27FC236}">
                <a16:creationId xmlns:a16="http://schemas.microsoft.com/office/drawing/2014/main" id="{BBCE468B-7679-4925-47B5-7EE5DDBB4674}"/>
              </a:ext>
            </a:extLst>
          </p:cNvPr>
          <p:cNvGraphicFramePr>
            <a:graphicFrameLocks noGrp="1"/>
          </p:cNvGraphicFramePr>
          <p:nvPr>
            <p:extLst>
              <p:ext uri="{D42A27DB-BD31-4B8C-83A1-F6EECF244321}">
                <p14:modId xmlns:p14="http://schemas.microsoft.com/office/powerpoint/2010/main" val="3918078623"/>
              </p:ext>
            </p:extLst>
          </p:nvPr>
        </p:nvGraphicFramePr>
        <p:xfrm>
          <a:off x="6742894" y="3086122"/>
          <a:ext cx="4607449" cy="1280160"/>
        </p:xfrm>
        <a:graphic>
          <a:graphicData uri="http://schemas.openxmlformats.org/drawingml/2006/table">
            <a:tbl>
              <a:tblPr firstRow="1" bandRow="1">
                <a:tableStyleId>{5C22544A-7EE6-4342-B048-85BDC9FD1C3A}</a:tableStyleId>
              </a:tblPr>
              <a:tblGrid>
                <a:gridCol w="1221867">
                  <a:extLst>
                    <a:ext uri="{9D8B030D-6E8A-4147-A177-3AD203B41FA5}">
                      <a16:colId xmlns:a16="http://schemas.microsoft.com/office/drawing/2014/main" val="3393502061"/>
                    </a:ext>
                  </a:extLst>
                </a:gridCol>
                <a:gridCol w="1384562">
                  <a:extLst>
                    <a:ext uri="{9D8B030D-6E8A-4147-A177-3AD203B41FA5}">
                      <a16:colId xmlns:a16="http://schemas.microsoft.com/office/drawing/2014/main" val="753797521"/>
                    </a:ext>
                  </a:extLst>
                </a:gridCol>
                <a:gridCol w="2001020">
                  <a:extLst>
                    <a:ext uri="{9D8B030D-6E8A-4147-A177-3AD203B41FA5}">
                      <a16:colId xmlns:a16="http://schemas.microsoft.com/office/drawing/2014/main" val="3375799261"/>
                    </a:ext>
                  </a:extLst>
                </a:gridCol>
              </a:tblGrid>
              <a:tr h="370840">
                <a:tc>
                  <a:txBody>
                    <a:bodyPr/>
                    <a:lstStyle/>
                    <a:p>
                      <a:r>
                        <a:rPr lang="en-NL" b="0" dirty="0">
                          <a:solidFill>
                            <a:schemeClr val="tx1"/>
                          </a:solidFill>
                        </a:rPr>
                        <a:t>Spatial</a:t>
                      </a:r>
                    </a:p>
                    <a:p>
                      <a:r>
                        <a:rPr lang="en-NL" b="0" dirty="0">
                          <a:solidFill>
                            <a:schemeClr val="tx1"/>
                          </a:solidFill>
                        </a:rPr>
                        <a:t>Resolution</a:t>
                      </a:r>
                    </a:p>
                  </a:txBody>
                  <a:tcPr>
                    <a:solidFill>
                      <a:srgbClr val="D5E1F2"/>
                    </a:solidFill>
                  </a:tcPr>
                </a:tc>
                <a:tc>
                  <a:txBody>
                    <a:bodyPr/>
                    <a:lstStyle/>
                    <a:p>
                      <a:pPr algn="ctr"/>
                      <a:r>
                        <a:rPr lang="en-NL" b="0" i="0" dirty="0">
                          <a:solidFill>
                            <a:schemeClr val="tx1"/>
                          </a:solidFill>
                        </a:rPr>
                        <a:t>7 au</a:t>
                      </a:r>
                    </a:p>
                  </a:txBody>
                  <a:tcPr>
                    <a:solidFill>
                      <a:srgbClr val="D5E1F2"/>
                    </a:solidFill>
                  </a:tcPr>
                </a:tc>
                <a:tc>
                  <a:txBody>
                    <a:bodyPr/>
                    <a:lstStyle/>
                    <a:p>
                      <a:pPr algn="ctr"/>
                      <a:r>
                        <a:rPr lang="en-NL" b="0" dirty="0">
                          <a:solidFill>
                            <a:schemeClr val="tx1"/>
                          </a:solidFill>
                        </a:rPr>
                        <a:t>0.004 au </a:t>
                      </a:r>
                    </a:p>
                    <a:p>
                      <a:pPr algn="ctr"/>
                      <a:r>
                        <a:rPr lang="en-NL" b="0" dirty="0">
                          <a:solidFill>
                            <a:schemeClr val="tx1"/>
                          </a:solidFill>
                        </a:rPr>
                        <a:t>(= 1 Solar radius)</a:t>
                      </a:r>
                    </a:p>
                  </a:txBody>
                  <a:tcPr>
                    <a:solidFill>
                      <a:srgbClr val="D5E1F2"/>
                    </a:solidFill>
                  </a:tcPr>
                </a:tc>
                <a:extLst>
                  <a:ext uri="{0D108BD9-81ED-4DB2-BD59-A6C34878D82A}">
                    <a16:rowId xmlns:a16="http://schemas.microsoft.com/office/drawing/2014/main" val="2212016147"/>
                  </a:ext>
                </a:extLst>
              </a:tr>
              <a:tr h="370840">
                <a:tc>
                  <a:txBody>
                    <a:bodyPr/>
                    <a:lstStyle/>
                    <a:p>
                      <a:r>
                        <a:rPr lang="en-NL" dirty="0"/>
                        <a:t>Density</a:t>
                      </a:r>
                    </a:p>
                    <a:p>
                      <a:r>
                        <a:rPr lang="en-NL" dirty="0"/>
                        <a:t>Coverage</a:t>
                      </a:r>
                    </a:p>
                  </a:txBody>
                  <a:tcPr>
                    <a:solidFill>
                      <a:srgbClr val="CBD4EB"/>
                    </a:solidFill>
                  </a:tcPr>
                </a:tc>
                <a:tc>
                  <a:txBody>
                    <a:bodyPr/>
                    <a:lstStyle/>
                    <a:p>
                      <a:pPr algn="ctr"/>
                      <a:r>
                        <a:rPr lang="en-NL" i="0" dirty="0"/>
                        <a:t>10</a:t>
                      </a:r>
                      <a:r>
                        <a:rPr lang="en-NL" i="0" baseline="30000" dirty="0"/>
                        <a:t>3</a:t>
                      </a:r>
                      <a:r>
                        <a:rPr lang="en-NL" i="0" dirty="0"/>
                        <a:t> – 10</a:t>
                      </a:r>
                      <a:r>
                        <a:rPr lang="en-NL" i="0" baseline="30000" dirty="0"/>
                        <a:t>13</a:t>
                      </a:r>
                      <a:r>
                        <a:rPr lang="en-NL" i="0" dirty="0"/>
                        <a:t> cm</a:t>
                      </a:r>
                      <a:r>
                        <a:rPr lang="en-NL" i="0" baseline="30000" dirty="0"/>
                        <a:t>-3</a:t>
                      </a:r>
                    </a:p>
                  </a:txBody>
                  <a:tcPr/>
                </a:tc>
                <a:tc>
                  <a:txBody>
                    <a:bodyPr/>
                    <a:lstStyle/>
                    <a:p>
                      <a:pPr algn="ctr"/>
                      <a:r>
                        <a:rPr lang="en-NL" dirty="0"/>
                        <a:t>10</a:t>
                      </a:r>
                      <a:r>
                        <a:rPr lang="en-NL" baseline="30000" dirty="0"/>
                        <a:t>3</a:t>
                      </a:r>
                      <a:r>
                        <a:rPr lang="en-NL" dirty="0"/>
                        <a:t> – 10</a:t>
                      </a:r>
                      <a:r>
                        <a:rPr lang="en-NL" baseline="30000" dirty="0"/>
                        <a:t>18</a:t>
                      </a:r>
                      <a:r>
                        <a:rPr lang="en-NL" dirty="0"/>
                        <a:t> </a:t>
                      </a:r>
                    </a:p>
                    <a:p>
                      <a:pPr algn="ctr"/>
                      <a:r>
                        <a:rPr lang="en-NL" dirty="0"/>
                        <a:t>cm</a:t>
                      </a:r>
                      <a:r>
                        <a:rPr lang="en-NL" baseline="30000" dirty="0"/>
                        <a:t>-3</a:t>
                      </a:r>
                    </a:p>
                  </a:txBody>
                  <a:tcPr/>
                </a:tc>
                <a:extLst>
                  <a:ext uri="{0D108BD9-81ED-4DB2-BD59-A6C34878D82A}">
                    <a16:rowId xmlns:a16="http://schemas.microsoft.com/office/drawing/2014/main" val="2295400029"/>
                  </a:ext>
                </a:extLst>
              </a:tr>
            </a:tbl>
          </a:graphicData>
        </a:graphic>
      </p:graphicFrame>
      <p:pic>
        <p:nvPicPr>
          <p:cNvPr id="6" name="out.mp4">
            <a:hlinkClick r:id="" action="ppaction://media"/>
            <a:extLst>
              <a:ext uri="{FF2B5EF4-FFF2-40B4-BE49-F238E27FC236}">
                <a16:creationId xmlns:a16="http://schemas.microsoft.com/office/drawing/2014/main" id="{A12D0B19-5DDB-2DB2-10E8-6A51041E24D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5476" y="1848404"/>
            <a:ext cx="4671260" cy="3961493"/>
          </a:xfrm>
          <a:prstGeom prst="rect">
            <a:avLst/>
          </a:prstGeom>
        </p:spPr>
      </p:pic>
    </p:spTree>
    <p:extLst>
      <p:ext uri="{BB962C8B-B14F-4D97-AF65-F5344CB8AC3E}">
        <p14:creationId xmlns:p14="http://schemas.microsoft.com/office/powerpoint/2010/main" val="210790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9044126C-4234-0880-46C3-69F12D7859DF}"/>
              </a:ext>
            </a:extLst>
          </p:cNvPr>
          <p:cNvSpPr/>
          <p:nvPr/>
        </p:nvSpPr>
        <p:spPr>
          <a:xfrm>
            <a:off x="633847" y="5743329"/>
            <a:ext cx="4236795" cy="8498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3">
            <a:alphaModFix amt="41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0" y="26581"/>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26</a:t>
            </a:fld>
            <a:endParaRPr lang="en-US"/>
          </a:p>
        </p:txBody>
      </p:sp>
      <p:sp>
        <p:nvSpPr>
          <p:cNvPr id="13" name="Rectangle 12">
            <a:extLst>
              <a:ext uri="{FF2B5EF4-FFF2-40B4-BE49-F238E27FC236}">
                <a16:creationId xmlns:a16="http://schemas.microsoft.com/office/drawing/2014/main" id="{0F21F5C9-9587-BC46-8DDD-0ECAE73BC5F7}"/>
              </a:ext>
            </a:extLst>
          </p:cNvPr>
          <p:cNvSpPr/>
          <p:nvPr/>
        </p:nvSpPr>
        <p:spPr>
          <a:xfrm>
            <a:off x="518988" y="264828"/>
            <a:ext cx="2494594" cy="707886"/>
          </a:xfrm>
          <a:prstGeom prst="rect">
            <a:avLst/>
          </a:prstGeom>
        </p:spPr>
        <p:txBody>
          <a:bodyPr wrap="none">
            <a:spAutoFit/>
          </a:bodyPr>
          <a:lstStyle/>
          <a:p>
            <a:r>
              <a:rPr lang="en-US" sz="4000" dirty="0">
                <a:solidFill>
                  <a:srgbClr val="F7BD19"/>
                </a:solidFill>
                <a:latin typeface="Century Gothic" panose="020B0502020202020204" pitchFamily="34" charset="0"/>
              </a:rPr>
              <a:t>Summary</a:t>
            </a:r>
          </a:p>
        </p:txBody>
      </p:sp>
      <p:sp>
        <p:nvSpPr>
          <p:cNvPr id="8" name="Rectangle 7">
            <a:extLst>
              <a:ext uri="{FF2B5EF4-FFF2-40B4-BE49-F238E27FC236}">
                <a16:creationId xmlns:a16="http://schemas.microsoft.com/office/drawing/2014/main" id="{6402508A-6EA6-E138-0B87-138DD75F44E3}"/>
              </a:ext>
            </a:extLst>
          </p:cNvPr>
          <p:cNvSpPr/>
          <p:nvPr/>
        </p:nvSpPr>
        <p:spPr>
          <a:xfrm>
            <a:off x="867553" y="5974131"/>
            <a:ext cx="3772186" cy="369332"/>
          </a:xfrm>
          <a:prstGeom prst="rect">
            <a:avLst/>
          </a:prstGeom>
        </p:spPr>
        <p:txBody>
          <a:bodyPr wrap="none">
            <a:spAutoFit/>
          </a:bodyPr>
          <a:lstStyle/>
          <a:p>
            <a:pPr algn="ctr"/>
            <a:r>
              <a:rPr lang="en-US" dirty="0">
                <a:latin typeface="Century Gothic" panose="020B0502020202020204" pitchFamily="34" charset="0"/>
              </a:rPr>
              <a:t>Email: </a:t>
            </a:r>
            <a:r>
              <a:rPr lang="en-US" dirty="0">
                <a:latin typeface="Century Gothic" panose="020B0502020202020204" pitchFamily="34" charset="0"/>
                <a:hlinkClick r:id="rId5"/>
              </a:rPr>
              <a:t>sharda@strw.leidenuniv.nl</a:t>
            </a:r>
            <a:endParaRPr lang="en-US" dirty="0">
              <a:latin typeface="Century Gothic" panose="020B0502020202020204" pitchFamily="34" charset="0"/>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E7FFEC32-D7E6-E8F8-045B-083EFA247DB6}"/>
                  </a:ext>
                </a:extLst>
              </p:cNvPr>
              <p:cNvSpPr txBox="1"/>
              <p:nvPr/>
            </p:nvSpPr>
            <p:spPr>
              <a:xfrm>
                <a:off x="518988" y="1106772"/>
                <a:ext cx="10834812" cy="3981667"/>
              </a:xfrm>
              <a:prstGeom prst="rect">
                <a:avLst/>
              </a:prstGeom>
              <a:noFill/>
            </p:spPr>
            <p:txBody>
              <a:bodyPr wrap="square" rtlCol="0">
                <a:spAutoFit/>
              </a:bodyPr>
              <a:lstStyle/>
              <a:p>
                <a:r>
                  <a:rPr lang="en-US" dirty="0">
                    <a:solidFill>
                      <a:schemeClr val="bg1"/>
                    </a:solidFill>
                    <a:latin typeface="Century Gothic" panose="020B0502020202020204" pitchFamily="34" charset="0"/>
                  </a:rPr>
                  <a:t>Models suggests that </a:t>
                </a:r>
                <a:r>
                  <a:rPr lang="en-US" dirty="0">
                    <a:solidFill>
                      <a:srgbClr val="F7BD19"/>
                    </a:solidFill>
                    <a:latin typeface="Century Gothic" panose="020B0502020202020204" pitchFamily="34" charset="0"/>
                  </a:rPr>
                  <a:t>the IMF became bottom-heavy between </a:t>
                </a:r>
                <a14:m>
                  <m:oMath xmlns:m="http://schemas.openxmlformats.org/officeDocument/2006/math">
                    <m:r>
                      <a:rPr lang="en-AU" i="1">
                        <a:solidFill>
                          <a:srgbClr val="F7BD19"/>
                        </a:solidFill>
                        <a:latin typeface="Cambria Math" panose="02040503050406030204" pitchFamily="18" charset="0"/>
                      </a:rPr>
                      <m:t>𝑍</m:t>
                    </m:r>
                    <m:r>
                      <a:rPr lang="en-AU" i="1">
                        <a:solidFill>
                          <a:srgbClr val="F7BD19"/>
                        </a:solidFill>
                        <a:latin typeface="Cambria Math" panose="02040503050406030204" pitchFamily="18" charset="0"/>
                      </a:rPr>
                      <m:t> ~ </m:t>
                    </m:r>
                    <m:sSup>
                      <m:sSupPr>
                        <m:ctrlPr>
                          <a:rPr lang="en-AU" i="1">
                            <a:solidFill>
                              <a:srgbClr val="F7BD19"/>
                            </a:solidFill>
                            <a:latin typeface="Cambria Math" panose="02040503050406030204" pitchFamily="18" charset="0"/>
                            <a:ea typeface="Cambria Math" panose="02040503050406030204" pitchFamily="18" charset="0"/>
                          </a:rPr>
                        </m:ctrlPr>
                      </m:sSupPr>
                      <m:e>
                        <m:r>
                          <a:rPr lang="en-AU" i="1">
                            <a:solidFill>
                              <a:srgbClr val="F7BD19"/>
                            </a:solidFill>
                            <a:latin typeface="Cambria Math" panose="02040503050406030204" pitchFamily="18" charset="0"/>
                            <a:ea typeface="Cambria Math" panose="02040503050406030204" pitchFamily="18" charset="0"/>
                          </a:rPr>
                          <m:t>10</m:t>
                        </m:r>
                      </m:e>
                      <m:sup>
                        <m:r>
                          <a:rPr lang="en-AU" i="1">
                            <a:solidFill>
                              <a:srgbClr val="F7BD19"/>
                            </a:solidFill>
                            <a:latin typeface="Cambria Math" panose="02040503050406030204" pitchFamily="18" charset="0"/>
                            <a:ea typeface="Cambria Math" panose="02040503050406030204" pitchFamily="18" charset="0"/>
                          </a:rPr>
                          <m:t>−</m:t>
                        </m:r>
                        <m:r>
                          <a:rPr lang="en-AU" b="0" i="1" smtClean="0">
                            <a:solidFill>
                              <a:srgbClr val="F7BD19"/>
                            </a:solidFill>
                            <a:latin typeface="Cambria Math" panose="02040503050406030204" pitchFamily="18" charset="0"/>
                            <a:ea typeface="Cambria Math" panose="02040503050406030204" pitchFamily="18" charset="0"/>
                          </a:rPr>
                          <m:t>4</m:t>
                        </m:r>
                      </m:sup>
                    </m:sSup>
                    <m:r>
                      <a:rPr lang="en-AU" i="1">
                        <a:solidFill>
                          <a:srgbClr val="F7BD19"/>
                        </a:solidFill>
                        <a:latin typeface="Cambria Math" panose="02040503050406030204" pitchFamily="18" charset="0"/>
                        <a:ea typeface="Cambria Math" panose="02040503050406030204" pitchFamily="18" charset="0"/>
                      </a:rPr>
                      <m:t> </m:t>
                    </m:r>
                    <m:sSub>
                      <m:sSubPr>
                        <m:ctrlPr>
                          <a:rPr lang="en-AU" i="1">
                            <a:solidFill>
                              <a:srgbClr val="F7BD19"/>
                            </a:solidFill>
                            <a:latin typeface="Cambria Math" panose="02040503050406030204" pitchFamily="18" charset="0"/>
                            <a:ea typeface="Cambria Math" panose="02040503050406030204" pitchFamily="18" charset="0"/>
                          </a:rPr>
                        </m:ctrlPr>
                      </m:sSubPr>
                      <m:e>
                        <m:r>
                          <m:rPr>
                            <m:sty m:val="p"/>
                          </m:rPr>
                          <a:rPr lang="en-AU">
                            <a:solidFill>
                              <a:srgbClr val="F7BD19"/>
                            </a:solidFill>
                            <a:latin typeface="Cambria Math" panose="02040503050406030204" pitchFamily="18" charset="0"/>
                            <a:ea typeface="Cambria Math" panose="02040503050406030204" pitchFamily="18" charset="0"/>
                          </a:rPr>
                          <m:t>Z</m:t>
                        </m:r>
                      </m:e>
                      <m:sub>
                        <m:r>
                          <a:rPr lang="en-AU" i="1">
                            <a:solidFill>
                              <a:srgbClr val="F7BD19"/>
                            </a:solidFill>
                            <a:latin typeface="Cambria Math" panose="02040503050406030204" pitchFamily="18" charset="0"/>
                            <a:ea typeface="Cambria Math" panose="02040503050406030204" pitchFamily="18" charset="0"/>
                          </a:rPr>
                          <m:t>⨀</m:t>
                        </m:r>
                      </m:sub>
                    </m:sSub>
                  </m:oMath>
                </a14:m>
                <a:r>
                  <a:rPr lang="en-US" dirty="0">
                    <a:solidFill>
                      <a:srgbClr val="F7BD19"/>
                    </a:solidFill>
                    <a:latin typeface="Century Gothic" panose="020B0502020202020204" pitchFamily="34" charset="0"/>
                  </a:rPr>
                  <a:t> to </a:t>
                </a:r>
                <a14:m>
                  <m:oMath xmlns:m="http://schemas.openxmlformats.org/officeDocument/2006/math">
                    <m:sSup>
                      <m:sSupPr>
                        <m:ctrlPr>
                          <a:rPr lang="en-AU" i="1" smtClean="0">
                            <a:solidFill>
                              <a:srgbClr val="F7BD19"/>
                            </a:solidFill>
                            <a:latin typeface="Cambria Math" panose="02040503050406030204" pitchFamily="18" charset="0"/>
                            <a:ea typeface="Cambria Math" panose="02040503050406030204" pitchFamily="18" charset="0"/>
                          </a:rPr>
                        </m:ctrlPr>
                      </m:sSupPr>
                      <m:e>
                        <m:r>
                          <a:rPr lang="en-AU" i="1">
                            <a:solidFill>
                              <a:srgbClr val="F7BD19"/>
                            </a:solidFill>
                            <a:latin typeface="Cambria Math" panose="02040503050406030204" pitchFamily="18" charset="0"/>
                            <a:ea typeface="Cambria Math" panose="02040503050406030204" pitchFamily="18" charset="0"/>
                          </a:rPr>
                          <m:t>10</m:t>
                        </m:r>
                      </m:e>
                      <m:sup>
                        <m:r>
                          <a:rPr lang="en-AU" i="1">
                            <a:solidFill>
                              <a:srgbClr val="F7BD19"/>
                            </a:solidFill>
                            <a:latin typeface="Cambria Math" panose="02040503050406030204" pitchFamily="18" charset="0"/>
                            <a:ea typeface="Cambria Math" panose="02040503050406030204" pitchFamily="18" charset="0"/>
                          </a:rPr>
                          <m:t>−</m:t>
                        </m:r>
                        <m:r>
                          <a:rPr lang="en-AU" b="0" i="1" smtClean="0">
                            <a:solidFill>
                              <a:srgbClr val="F7BD19"/>
                            </a:solidFill>
                            <a:latin typeface="Cambria Math" panose="02040503050406030204" pitchFamily="18" charset="0"/>
                            <a:ea typeface="Cambria Math" panose="02040503050406030204" pitchFamily="18" charset="0"/>
                          </a:rPr>
                          <m:t>2</m:t>
                        </m:r>
                      </m:sup>
                    </m:sSup>
                    <m:r>
                      <a:rPr lang="en-AU" i="1">
                        <a:solidFill>
                          <a:srgbClr val="F7BD19"/>
                        </a:solidFill>
                        <a:latin typeface="Cambria Math" panose="02040503050406030204" pitchFamily="18" charset="0"/>
                        <a:ea typeface="Cambria Math" panose="02040503050406030204" pitchFamily="18" charset="0"/>
                      </a:rPr>
                      <m:t> </m:t>
                    </m:r>
                    <m:sSub>
                      <m:sSubPr>
                        <m:ctrlPr>
                          <a:rPr lang="en-AU" i="1">
                            <a:solidFill>
                              <a:srgbClr val="F7BD19"/>
                            </a:solidFill>
                            <a:latin typeface="Cambria Math" panose="02040503050406030204" pitchFamily="18" charset="0"/>
                            <a:ea typeface="Cambria Math" panose="02040503050406030204" pitchFamily="18" charset="0"/>
                          </a:rPr>
                        </m:ctrlPr>
                      </m:sSubPr>
                      <m:e>
                        <m:r>
                          <m:rPr>
                            <m:sty m:val="p"/>
                          </m:rPr>
                          <a:rPr lang="en-AU">
                            <a:solidFill>
                              <a:srgbClr val="F7BD19"/>
                            </a:solidFill>
                            <a:latin typeface="Cambria Math" panose="02040503050406030204" pitchFamily="18" charset="0"/>
                            <a:ea typeface="Cambria Math" panose="02040503050406030204" pitchFamily="18" charset="0"/>
                          </a:rPr>
                          <m:t>Z</m:t>
                        </m:r>
                      </m:e>
                      <m:sub>
                        <m:r>
                          <a:rPr lang="en-AU" i="1">
                            <a:solidFill>
                              <a:srgbClr val="F7BD19"/>
                            </a:solidFill>
                            <a:latin typeface="Cambria Math" panose="02040503050406030204" pitchFamily="18" charset="0"/>
                            <a:ea typeface="Cambria Math" panose="02040503050406030204" pitchFamily="18" charset="0"/>
                          </a:rPr>
                          <m:t>⨀</m:t>
                        </m:r>
                      </m:sub>
                    </m:sSub>
                    <m:r>
                      <a:rPr lang="en-AU" b="0" i="0" smtClean="0">
                        <a:solidFill>
                          <a:srgbClr val="F7BD19"/>
                        </a:solidFill>
                        <a:latin typeface="Cambria Math" panose="02040503050406030204" pitchFamily="18" charset="0"/>
                        <a:ea typeface="Cambria Math" panose="02040503050406030204" pitchFamily="18" charset="0"/>
                      </a:rPr>
                      <m:t>.</m:t>
                    </m:r>
                  </m:oMath>
                </a14:m>
                <a:r>
                  <a:rPr lang="en-US" dirty="0">
                    <a:solidFill>
                      <a:srgbClr val="F7BD19"/>
                    </a:solidFill>
                    <a:latin typeface="Century Gothic" panose="020B0502020202020204" pitchFamily="34" charset="0"/>
                  </a:rPr>
                  <a:t> </a:t>
                </a:r>
                <a:r>
                  <a:rPr lang="en-US" dirty="0">
                    <a:solidFill>
                      <a:schemeClr val="bg1"/>
                    </a:solidFill>
                    <a:latin typeface="Century Gothic" panose="020B0502020202020204" pitchFamily="34" charset="0"/>
                  </a:rPr>
                  <a:t>Exact transition depends on other ISM properties (density, turbulence, dust, elemental abundances). Outer Galaxy could be an ideal location to test IMF variations.</a:t>
                </a:r>
              </a:p>
              <a:p>
                <a:endParaRPr lang="en-AU" dirty="0">
                  <a:solidFill>
                    <a:schemeClr val="bg1"/>
                  </a:solidFill>
                  <a:latin typeface="Century Gothic" panose="020B0502020202020204" pitchFamily="34" charset="0"/>
                </a:endParaRPr>
              </a:p>
              <a:p>
                <a:r>
                  <a:rPr lang="en-AU" dirty="0">
                    <a:solidFill>
                      <a:schemeClr val="bg1"/>
                    </a:solidFill>
                    <a:latin typeface="Century Gothic" panose="020B0502020202020204" pitchFamily="34" charset="0"/>
                  </a:rPr>
                  <a:t>The role of magnetic fields and </a:t>
                </a:r>
                <a:r>
                  <a:rPr lang="en-AU" dirty="0" err="1">
                    <a:solidFill>
                      <a:schemeClr val="bg1"/>
                    </a:solidFill>
                    <a:latin typeface="Century Gothic" panose="020B0502020202020204" pitchFamily="34" charset="0"/>
                  </a:rPr>
                  <a:t>protostellar</a:t>
                </a:r>
                <a:r>
                  <a:rPr lang="en-AU" dirty="0">
                    <a:solidFill>
                      <a:schemeClr val="bg1"/>
                    </a:solidFill>
                    <a:latin typeface="Century Gothic" panose="020B0502020202020204" pitchFamily="34" charset="0"/>
                  </a:rPr>
                  <a:t> radiation feedback can be significantly different in setting the low metallicity IMF, as compared to the IMF in the Solar neighbourhood.</a:t>
                </a:r>
              </a:p>
              <a:p>
                <a:endParaRPr lang="en-AU" dirty="0">
                  <a:solidFill>
                    <a:schemeClr val="bg1"/>
                  </a:solidFill>
                  <a:latin typeface="Century Gothic" panose="020B0502020202020204" pitchFamily="34" charset="0"/>
                </a:endParaRPr>
              </a:p>
              <a:p>
                <a:r>
                  <a:rPr lang="en-AU" dirty="0">
                    <a:solidFill>
                      <a:schemeClr val="bg1"/>
                    </a:solidFill>
                    <a:latin typeface="Century Gothic" panose="020B0502020202020204" pitchFamily="34" charset="0"/>
                  </a:rPr>
                  <a:t>The </a:t>
                </a:r>
                <a:r>
                  <a:rPr lang="en-AU" dirty="0">
                    <a:solidFill>
                      <a:srgbClr val="F7BD19"/>
                    </a:solidFill>
                    <a:latin typeface="Century Gothic" panose="020B0502020202020204" pitchFamily="34" charset="0"/>
                  </a:rPr>
                  <a:t>POPSICLE Project</a:t>
                </a:r>
                <a:r>
                  <a:rPr lang="en-AU" dirty="0">
                    <a:solidFill>
                      <a:schemeClr val="bg1"/>
                    </a:solidFill>
                    <a:latin typeface="Century Gothic" panose="020B0502020202020204" pitchFamily="34" charset="0"/>
                  </a:rPr>
                  <a:t> is aiming to produce chemo-radiation-MHD simulations to study the IMF and physics of star formation at low metallicities.</a:t>
                </a:r>
              </a:p>
              <a:p>
                <a:endParaRPr lang="en-US" dirty="0">
                  <a:solidFill>
                    <a:schemeClr val="bg1"/>
                  </a:solidFill>
                  <a:latin typeface="Century Gothic" panose="020B0502020202020204" pitchFamily="34" charset="0"/>
                </a:endParaRPr>
              </a:p>
              <a:p>
                <a:r>
                  <a:rPr lang="en-US" dirty="0">
                    <a:solidFill>
                      <a:schemeClr val="bg1"/>
                    </a:solidFill>
                    <a:latin typeface="Century Gothic" panose="020B0502020202020204" pitchFamily="34" charset="0"/>
                  </a:rPr>
                  <a:t>GPU-accelerated simulations can resolve star formation from cloud to </a:t>
                </a:r>
                <a:r>
                  <a:rPr lang="en-US" dirty="0">
                    <a:solidFill>
                      <a:srgbClr val="F7BD19"/>
                    </a:solidFill>
                    <a:latin typeface="Century Gothic" panose="020B0502020202020204" pitchFamily="34" charset="0"/>
                  </a:rPr>
                  <a:t>stellar</a:t>
                </a:r>
                <a:r>
                  <a:rPr lang="en-US" dirty="0">
                    <a:solidFill>
                      <a:schemeClr val="bg1"/>
                    </a:solidFill>
                    <a:latin typeface="Century Gothic" panose="020B0502020202020204" pitchFamily="34" charset="0"/>
                  </a:rPr>
                  <a:t> scales, with the potential to revolutionize our understanding of how stars form</a:t>
                </a:r>
              </a:p>
              <a:p>
                <a:endParaRPr lang="en-US" dirty="0">
                  <a:solidFill>
                    <a:schemeClr val="bg1"/>
                  </a:solidFill>
                  <a:latin typeface="Century Gothic" panose="020B0502020202020204" pitchFamily="34" charset="0"/>
                </a:endParaRPr>
              </a:p>
              <a:p>
                <a:endParaRPr lang="en-US" dirty="0">
                  <a:solidFill>
                    <a:schemeClr val="bg1"/>
                  </a:solidFill>
                  <a:latin typeface="Century Gothic" panose="020B0502020202020204" pitchFamily="34" charset="0"/>
                </a:endParaRPr>
              </a:p>
            </p:txBody>
          </p:sp>
        </mc:Choice>
        <mc:Fallback>
          <p:sp>
            <p:nvSpPr>
              <p:cNvPr id="11" name="TextBox 10">
                <a:extLst>
                  <a:ext uri="{FF2B5EF4-FFF2-40B4-BE49-F238E27FC236}">
                    <a16:creationId xmlns:a16="http://schemas.microsoft.com/office/drawing/2014/main" id="{E7FFEC32-D7E6-E8F8-045B-083EFA247DB6}"/>
                  </a:ext>
                </a:extLst>
              </p:cNvPr>
              <p:cNvSpPr txBox="1">
                <a:spLocks noRot="1" noChangeAspect="1" noMove="1" noResize="1" noEditPoints="1" noAdjustHandles="1" noChangeArrowheads="1" noChangeShapeType="1" noTextEdit="1"/>
              </p:cNvSpPr>
              <p:nvPr/>
            </p:nvSpPr>
            <p:spPr>
              <a:xfrm>
                <a:off x="518988" y="1106772"/>
                <a:ext cx="10834812" cy="3981667"/>
              </a:xfrm>
              <a:prstGeom prst="rect">
                <a:avLst/>
              </a:prstGeom>
              <a:blipFill>
                <a:blip r:embed="rId6"/>
                <a:stretch>
                  <a:fillRect l="-468" t="-955"/>
                </a:stretch>
              </a:blipFill>
            </p:spPr>
            <p:txBody>
              <a:bodyPr/>
              <a:lstStyle/>
              <a:p>
                <a:r>
                  <a:rPr lang="en-NL">
                    <a:noFill/>
                  </a:rPr>
                  <a:t> </a:t>
                </a:r>
              </a:p>
            </p:txBody>
          </p:sp>
        </mc:Fallback>
      </mc:AlternateContent>
      <p:sp>
        <p:nvSpPr>
          <p:cNvPr id="3" name="TextBox 2">
            <a:extLst>
              <a:ext uri="{FF2B5EF4-FFF2-40B4-BE49-F238E27FC236}">
                <a16:creationId xmlns:a16="http://schemas.microsoft.com/office/drawing/2014/main" id="{CECF7C74-E2D0-8B74-D9BD-C28071FB56FA}"/>
              </a:ext>
            </a:extLst>
          </p:cNvPr>
          <p:cNvSpPr txBox="1"/>
          <p:nvPr/>
        </p:nvSpPr>
        <p:spPr>
          <a:xfrm>
            <a:off x="4609507" y="4752021"/>
            <a:ext cx="3467100" cy="369332"/>
          </a:xfrm>
          <a:prstGeom prst="rect">
            <a:avLst/>
          </a:prstGeom>
          <a:noFill/>
        </p:spPr>
        <p:txBody>
          <a:bodyPr wrap="square">
            <a:spAutoFit/>
          </a:bodyPr>
          <a:lstStyle/>
          <a:p>
            <a:r>
              <a:rPr lang="en-US" i="1" dirty="0">
                <a:solidFill>
                  <a:schemeClr val="bg1"/>
                </a:solidFill>
                <a:latin typeface="Century Gothic" panose="020B0502020202020204" pitchFamily="34" charset="0"/>
              </a:rPr>
              <a:t>Lo metallicities, </a:t>
            </a:r>
            <a:r>
              <a:rPr lang="en-US" i="1" dirty="0" err="1">
                <a:solidFill>
                  <a:schemeClr val="bg1"/>
                </a:solidFill>
                <a:latin typeface="Century Gothic" panose="020B0502020202020204" pitchFamily="34" charset="0"/>
              </a:rPr>
              <a:t>mo</a:t>
            </a:r>
            <a:r>
              <a:rPr lang="en-US" i="1" dirty="0">
                <a:solidFill>
                  <a:schemeClr val="bg1"/>
                </a:solidFill>
                <a:latin typeface="Century Gothic" panose="020B0502020202020204" pitchFamily="34" charset="0"/>
              </a:rPr>
              <a:t> problems</a:t>
            </a:r>
            <a:endParaRPr lang="en-NL" i="1" dirty="0"/>
          </a:p>
        </p:txBody>
      </p:sp>
    </p:spTree>
    <p:extLst>
      <p:ext uri="{BB962C8B-B14F-4D97-AF65-F5344CB8AC3E}">
        <p14:creationId xmlns:p14="http://schemas.microsoft.com/office/powerpoint/2010/main" val="4258234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27</a:t>
            </a:fld>
            <a:endParaRPr lang="en-US"/>
          </a:p>
        </p:txBody>
      </p:sp>
    </p:spTree>
    <p:extLst>
      <p:ext uri="{BB962C8B-B14F-4D97-AF65-F5344CB8AC3E}">
        <p14:creationId xmlns:p14="http://schemas.microsoft.com/office/powerpoint/2010/main" val="4195094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9" name="Rectangle 8">
            <a:extLst>
              <a:ext uri="{FF2B5EF4-FFF2-40B4-BE49-F238E27FC236}">
                <a16:creationId xmlns:a16="http://schemas.microsoft.com/office/drawing/2014/main" id="{2BA1E357-2F21-7C4C-8E4F-1B11635B60F4}"/>
              </a:ext>
            </a:extLst>
          </p:cNvPr>
          <p:cNvSpPr/>
          <p:nvPr/>
        </p:nvSpPr>
        <p:spPr>
          <a:xfrm>
            <a:off x="518988" y="264828"/>
            <a:ext cx="6067687" cy="707886"/>
          </a:xfrm>
          <a:prstGeom prst="rect">
            <a:avLst/>
          </a:prstGeom>
        </p:spPr>
        <p:txBody>
          <a:bodyPr wrap="none">
            <a:spAutoFit/>
          </a:bodyPr>
          <a:lstStyle/>
          <a:p>
            <a:r>
              <a:rPr lang="en-US" sz="4000" dirty="0">
                <a:solidFill>
                  <a:schemeClr val="bg1"/>
                </a:solidFill>
                <a:latin typeface="Century Gothic" panose="020B0502020202020204" pitchFamily="34" charset="0"/>
              </a:rPr>
              <a:t>Significance of statistics</a:t>
            </a:r>
            <a:endParaRPr lang="en-US" sz="4000" baseline="-25000" dirty="0">
              <a:solidFill>
                <a:schemeClr val="bg1"/>
              </a:solidFill>
              <a:latin typeface="Century Gothic" panose="020B0502020202020204" pitchFamily="34" charset="0"/>
            </a:endParaRPr>
          </a:p>
        </p:txBody>
      </p:sp>
      <p:sp>
        <p:nvSpPr>
          <p:cNvPr id="6" name="Rectangle 5">
            <a:extLst>
              <a:ext uri="{FF2B5EF4-FFF2-40B4-BE49-F238E27FC236}">
                <a16:creationId xmlns:a16="http://schemas.microsoft.com/office/drawing/2014/main" id="{79C3FB65-D4CF-CA4D-B892-BAF8B031A5D3}"/>
              </a:ext>
            </a:extLst>
          </p:cNvPr>
          <p:cNvSpPr/>
          <p:nvPr/>
        </p:nvSpPr>
        <p:spPr>
          <a:xfrm>
            <a:off x="8533623" y="1344963"/>
            <a:ext cx="3140603" cy="369332"/>
          </a:xfrm>
          <a:prstGeom prst="rect">
            <a:avLst/>
          </a:prstGeom>
        </p:spPr>
        <p:txBody>
          <a:bodyPr wrap="none">
            <a:spAutoFit/>
          </a:bodyPr>
          <a:lstStyle/>
          <a:p>
            <a:pPr algn="r"/>
            <a:r>
              <a:rPr lang="en-US" dirty="0">
                <a:solidFill>
                  <a:srgbClr val="F7BD19"/>
                </a:solidFill>
                <a:latin typeface="Century Gothic" panose="020B0502020202020204" pitchFamily="34" charset="0"/>
              </a:rPr>
              <a:t>Sharda et al. 2020b, 2021a</a:t>
            </a:r>
          </a:p>
        </p:txBody>
      </p:sp>
      <p:sp>
        <p:nvSpPr>
          <p:cNvPr id="20" name="Rectangle 19">
            <a:extLst>
              <a:ext uri="{FF2B5EF4-FFF2-40B4-BE49-F238E27FC236}">
                <a16:creationId xmlns:a16="http://schemas.microsoft.com/office/drawing/2014/main" id="{89B405C4-0842-914E-9341-878DA769F7FD}"/>
              </a:ext>
            </a:extLst>
          </p:cNvPr>
          <p:cNvSpPr/>
          <p:nvPr/>
        </p:nvSpPr>
        <p:spPr>
          <a:xfrm>
            <a:off x="1317097" y="5408261"/>
            <a:ext cx="9804790" cy="707886"/>
          </a:xfrm>
          <a:prstGeom prst="rect">
            <a:avLst/>
          </a:prstGeom>
        </p:spPr>
        <p:txBody>
          <a:bodyPr wrap="square">
            <a:spAutoFit/>
          </a:bodyPr>
          <a:lstStyle/>
          <a:p>
            <a:pPr algn="ctr"/>
            <a:r>
              <a:rPr lang="en-AU" sz="2000" dirty="0">
                <a:solidFill>
                  <a:schemeClr val="bg1"/>
                </a:solidFill>
                <a:latin typeface="Century Gothic" panose="020B0502020202020204" pitchFamily="34" charset="0"/>
              </a:rPr>
              <a:t>Need a large suite of simulations to overcome stochasticity due to </a:t>
            </a:r>
          </a:p>
          <a:p>
            <a:pPr algn="ctr"/>
            <a:r>
              <a:rPr lang="en-AU" sz="2000" dirty="0">
                <a:solidFill>
                  <a:schemeClr val="bg1"/>
                </a:solidFill>
                <a:latin typeface="Century Gothic" panose="020B0502020202020204" pitchFamily="34" charset="0"/>
              </a:rPr>
              <a:t>turbulence and fragmentation</a:t>
            </a:r>
            <a:endParaRPr lang="en-US" sz="2000" baseline="-25000" dirty="0">
              <a:solidFill>
                <a:schemeClr val="bg1"/>
              </a:solidFill>
              <a:latin typeface="Century Gothic" panose="020B0502020202020204" pitchFamily="34" charset="0"/>
            </a:endParaRPr>
          </a:p>
        </p:txBody>
      </p:sp>
      <p:pic>
        <p:nvPicPr>
          <p:cNvPr id="21" name="Picture 20">
            <a:extLst>
              <a:ext uri="{FF2B5EF4-FFF2-40B4-BE49-F238E27FC236}">
                <a16:creationId xmlns:a16="http://schemas.microsoft.com/office/drawing/2014/main" id="{06DF0B05-8ABF-DE4C-BAAB-948B34937149}"/>
              </a:ext>
            </a:extLst>
          </p:cNvPr>
          <p:cNvPicPr>
            <a:picLocks noChangeAspect="1"/>
          </p:cNvPicPr>
          <p:nvPr/>
        </p:nvPicPr>
        <p:blipFill>
          <a:blip r:embed="rId4"/>
          <a:stretch>
            <a:fillRect/>
          </a:stretch>
        </p:blipFill>
        <p:spPr>
          <a:xfrm>
            <a:off x="6487669" y="1694415"/>
            <a:ext cx="5110410" cy="3423600"/>
          </a:xfrm>
          <a:prstGeom prst="rect">
            <a:avLst/>
          </a:prstGeom>
        </p:spPr>
      </p:pic>
      <p:sp>
        <p:nvSpPr>
          <p:cNvPr id="5" name="TextBox 4">
            <a:extLst>
              <a:ext uri="{FF2B5EF4-FFF2-40B4-BE49-F238E27FC236}">
                <a16:creationId xmlns:a16="http://schemas.microsoft.com/office/drawing/2014/main" id="{F284688F-187D-D449-FA23-935BC2247C13}"/>
              </a:ext>
            </a:extLst>
          </p:cNvPr>
          <p:cNvSpPr txBox="1"/>
          <p:nvPr/>
        </p:nvSpPr>
        <p:spPr>
          <a:xfrm>
            <a:off x="6838122" y="6165918"/>
            <a:ext cx="4877448" cy="369332"/>
          </a:xfrm>
          <a:prstGeom prst="rect">
            <a:avLst/>
          </a:prstGeom>
          <a:noFill/>
        </p:spPr>
        <p:txBody>
          <a:bodyPr wrap="square">
            <a:spAutoFit/>
          </a:bodyPr>
          <a:lstStyle/>
          <a:p>
            <a:pPr algn="r"/>
            <a:r>
              <a:rPr lang="en-US" dirty="0">
                <a:solidFill>
                  <a:srgbClr val="F7BD19"/>
                </a:solidFill>
                <a:latin typeface="Century Gothic" panose="020B0502020202020204" pitchFamily="34" charset="0"/>
              </a:rPr>
              <a:t>+ </a:t>
            </a:r>
            <a:r>
              <a:rPr lang="en-US" dirty="0" err="1">
                <a:solidFill>
                  <a:srgbClr val="F7BD19"/>
                </a:solidFill>
                <a:latin typeface="Century Gothic" panose="020B0502020202020204" pitchFamily="34" charset="0"/>
              </a:rPr>
              <a:t>Wollenberg</a:t>
            </a:r>
            <a:r>
              <a:rPr lang="en-US" dirty="0">
                <a:solidFill>
                  <a:srgbClr val="F7BD19"/>
                </a:solidFill>
                <a:latin typeface="Century Gothic" panose="020B0502020202020204" pitchFamily="34" charset="0"/>
              </a:rPr>
              <a:t> et al. 2021</a:t>
            </a:r>
            <a:endParaRPr lang="en-NL" dirty="0"/>
          </a:p>
        </p:txBody>
      </p:sp>
      <p:pic>
        <p:nvPicPr>
          <p:cNvPr id="3" name="Picture 2">
            <a:extLst>
              <a:ext uri="{FF2B5EF4-FFF2-40B4-BE49-F238E27FC236}">
                <a16:creationId xmlns:a16="http://schemas.microsoft.com/office/drawing/2014/main" id="{B4A75CAB-415F-C2F3-2252-533AA8A134EF}"/>
              </a:ext>
            </a:extLst>
          </p:cNvPr>
          <p:cNvPicPr>
            <a:picLocks noChangeAspect="1"/>
          </p:cNvPicPr>
          <p:nvPr/>
        </p:nvPicPr>
        <p:blipFill>
          <a:blip r:embed="rId5"/>
          <a:stretch>
            <a:fillRect/>
          </a:stretch>
        </p:blipFill>
        <p:spPr>
          <a:xfrm>
            <a:off x="894736" y="1658051"/>
            <a:ext cx="4809596" cy="3459964"/>
          </a:xfrm>
          <a:prstGeom prst="rect">
            <a:avLst/>
          </a:prstGeom>
        </p:spPr>
      </p:pic>
    </p:spTree>
    <p:extLst>
      <p:ext uri="{BB962C8B-B14F-4D97-AF65-F5344CB8AC3E}">
        <p14:creationId xmlns:p14="http://schemas.microsoft.com/office/powerpoint/2010/main" val="967950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BEC5CEB-B808-65F2-7705-CA7959CCBEA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923C8A4-9DB5-14E1-0EAB-427E43FA2AF2}"/>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C6A41D62-C5CC-2FA3-667E-DFE19387849C}"/>
              </a:ext>
            </a:extLst>
          </p:cNvPr>
          <p:cNvSpPr>
            <a:spLocks noGrp="1"/>
          </p:cNvSpPr>
          <p:nvPr>
            <p:ph type="sldNum" sz="quarter" idx="12"/>
          </p:nvPr>
        </p:nvSpPr>
        <p:spPr/>
        <p:txBody>
          <a:bodyPr/>
          <a:lstStyle/>
          <a:p>
            <a:fld id="{82B03F3E-A471-8240-8003-E0F504E524BD}" type="slidenum">
              <a:rPr lang="en-US" smtClean="0"/>
              <a:t>29</a:t>
            </a:fld>
            <a:endParaRPr lang="en-US"/>
          </a:p>
        </p:txBody>
      </p:sp>
      <p:sp>
        <p:nvSpPr>
          <p:cNvPr id="2" name="Rectangle 1">
            <a:extLst>
              <a:ext uri="{FF2B5EF4-FFF2-40B4-BE49-F238E27FC236}">
                <a16:creationId xmlns:a16="http://schemas.microsoft.com/office/drawing/2014/main" id="{55FC1678-1742-9110-C62B-F8A86A86A65C}"/>
              </a:ext>
            </a:extLst>
          </p:cNvPr>
          <p:cNvSpPr/>
          <p:nvPr/>
        </p:nvSpPr>
        <p:spPr>
          <a:xfrm>
            <a:off x="518988" y="264828"/>
            <a:ext cx="5673348" cy="707886"/>
          </a:xfrm>
          <a:prstGeom prst="rect">
            <a:avLst/>
          </a:prstGeom>
        </p:spPr>
        <p:txBody>
          <a:bodyPr wrap="none">
            <a:spAutoFit/>
          </a:bodyPr>
          <a:lstStyle/>
          <a:p>
            <a:r>
              <a:rPr lang="en-US" sz="4000" dirty="0">
                <a:solidFill>
                  <a:schemeClr val="bg1"/>
                </a:solidFill>
                <a:latin typeface="Century Gothic" panose="020B0502020202020204" pitchFamily="34" charset="0"/>
              </a:rPr>
              <a:t>Impact of cosmic rays</a:t>
            </a:r>
            <a:endParaRPr lang="en-US" sz="4000" baseline="-25000" dirty="0">
              <a:solidFill>
                <a:schemeClr val="bg1"/>
              </a:solidFill>
              <a:latin typeface="Century Gothic" panose="020B0502020202020204" pitchFamily="34" charset="0"/>
            </a:endParaRPr>
          </a:p>
        </p:txBody>
      </p:sp>
      <p:pic>
        <p:nvPicPr>
          <p:cNvPr id="5" name="Picture 4" descr="A graph of different colored lines&#10;&#10;Description automatically generated">
            <a:extLst>
              <a:ext uri="{FF2B5EF4-FFF2-40B4-BE49-F238E27FC236}">
                <a16:creationId xmlns:a16="http://schemas.microsoft.com/office/drawing/2014/main" id="{6AD3D864-AA39-A214-B78A-227C01D8262D}"/>
              </a:ext>
            </a:extLst>
          </p:cNvPr>
          <p:cNvPicPr>
            <a:picLocks noChangeAspect="1"/>
          </p:cNvPicPr>
          <p:nvPr/>
        </p:nvPicPr>
        <p:blipFill>
          <a:blip r:embed="rId4"/>
          <a:stretch>
            <a:fillRect/>
          </a:stretch>
        </p:blipFill>
        <p:spPr>
          <a:xfrm>
            <a:off x="2201821" y="1097223"/>
            <a:ext cx="7772400" cy="4942642"/>
          </a:xfrm>
          <a:prstGeom prst="rect">
            <a:avLst/>
          </a:prstGeom>
        </p:spPr>
      </p:pic>
      <p:sp>
        <p:nvSpPr>
          <p:cNvPr id="8" name="TextBox 7">
            <a:extLst>
              <a:ext uri="{FF2B5EF4-FFF2-40B4-BE49-F238E27FC236}">
                <a16:creationId xmlns:a16="http://schemas.microsoft.com/office/drawing/2014/main" id="{3E29543E-5416-D7EC-4674-38A3AC90779E}"/>
              </a:ext>
            </a:extLst>
          </p:cNvPr>
          <p:cNvSpPr txBox="1"/>
          <p:nvPr/>
        </p:nvSpPr>
        <p:spPr>
          <a:xfrm>
            <a:off x="2551066" y="6070869"/>
            <a:ext cx="7539992" cy="369332"/>
          </a:xfrm>
          <a:prstGeom prst="rect">
            <a:avLst/>
          </a:prstGeom>
          <a:noFill/>
        </p:spPr>
        <p:txBody>
          <a:bodyPr wrap="square">
            <a:spAutoFit/>
          </a:bodyPr>
          <a:lstStyle/>
          <a:p>
            <a:r>
              <a:rPr lang="en-US" dirty="0">
                <a:solidFill>
                  <a:schemeClr val="bg1"/>
                </a:solidFill>
                <a:latin typeface="Century Gothic" panose="020B0502020202020204" pitchFamily="34" charset="0"/>
              </a:rPr>
              <a:t>Cosmic rays lead to more </a:t>
            </a:r>
            <a:r>
              <a:rPr lang="en-US" i="1" dirty="0">
                <a:solidFill>
                  <a:srgbClr val="F7BD19"/>
                </a:solidFill>
                <a:latin typeface="Century Gothic" panose="020B0502020202020204" pitchFamily="34" charset="0"/>
              </a:rPr>
              <a:t>cooling</a:t>
            </a:r>
            <a:r>
              <a:rPr lang="en-US" i="1" dirty="0">
                <a:solidFill>
                  <a:schemeClr val="bg1"/>
                </a:solidFill>
                <a:latin typeface="Century Gothic" panose="020B0502020202020204" pitchFamily="34" charset="0"/>
              </a:rPr>
              <a:t> </a:t>
            </a:r>
            <a:r>
              <a:rPr lang="en-US" dirty="0">
                <a:solidFill>
                  <a:schemeClr val="bg1"/>
                </a:solidFill>
                <a:latin typeface="Century Gothic" panose="020B0502020202020204" pitchFamily="34" charset="0"/>
              </a:rPr>
              <a:t>at sufficiently low metallicities.</a:t>
            </a:r>
            <a:endParaRPr lang="en-NL" dirty="0"/>
          </a:p>
        </p:txBody>
      </p:sp>
    </p:spTree>
    <p:extLst>
      <p:ext uri="{BB962C8B-B14F-4D97-AF65-F5344CB8AC3E}">
        <p14:creationId xmlns:p14="http://schemas.microsoft.com/office/powerpoint/2010/main" val="2079198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BE08E67-AB37-F88A-22B7-B228049B67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8748F4F-0EEC-7351-D22B-EA4FEEFB2B76}"/>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03652857-418E-E53E-5DC1-750442DA7C4A}"/>
              </a:ext>
            </a:extLst>
          </p:cNvPr>
          <p:cNvSpPr>
            <a:spLocks noGrp="1"/>
          </p:cNvSpPr>
          <p:nvPr>
            <p:ph type="sldNum" sz="quarter" idx="12"/>
          </p:nvPr>
        </p:nvSpPr>
        <p:spPr/>
        <p:txBody>
          <a:bodyPr/>
          <a:lstStyle/>
          <a:p>
            <a:fld id="{82B03F3E-A471-8240-8003-E0F504E524BD}" type="slidenum">
              <a:rPr lang="en-US" smtClean="0"/>
              <a:t>3</a:t>
            </a:fld>
            <a:endParaRPr lang="en-US"/>
          </a:p>
        </p:txBody>
      </p:sp>
      <p:sp>
        <p:nvSpPr>
          <p:cNvPr id="2" name="Rectangle 1">
            <a:extLst>
              <a:ext uri="{FF2B5EF4-FFF2-40B4-BE49-F238E27FC236}">
                <a16:creationId xmlns:a16="http://schemas.microsoft.com/office/drawing/2014/main" id="{9F5755E8-49F4-BED1-BD51-B96334336D6D}"/>
              </a:ext>
            </a:extLst>
          </p:cNvPr>
          <p:cNvSpPr/>
          <p:nvPr/>
        </p:nvSpPr>
        <p:spPr>
          <a:xfrm>
            <a:off x="758771" y="2765205"/>
            <a:ext cx="10674457" cy="646331"/>
          </a:xfrm>
          <a:prstGeom prst="rect">
            <a:avLst/>
          </a:prstGeom>
        </p:spPr>
        <p:txBody>
          <a:bodyPr wrap="square">
            <a:spAutoFit/>
          </a:bodyPr>
          <a:lstStyle/>
          <a:p>
            <a:pPr algn="ctr"/>
            <a:r>
              <a:rPr lang="en-GB" i="1" dirty="0">
                <a:solidFill>
                  <a:schemeClr val="bg1"/>
                </a:solidFill>
                <a:latin typeface="Century Gothic" panose="020B0502020202020204" pitchFamily="34" charset="0"/>
              </a:rPr>
              <a:t>“Fundamental arguments suggest that the initial mass function (IMF) </a:t>
            </a:r>
            <a:r>
              <a:rPr lang="en-GB" i="1" dirty="0">
                <a:solidFill>
                  <a:srgbClr val="F7BD19"/>
                </a:solidFill>
                <a:latin typeface="Century Gothic" panose="020B0502020202020204" pitchFamily="34" charset="0"/>
              </a:rPr>
              <a:t>should </a:t>
            </a:r>
            <a:r>
              <a:rPr lang="en-GB" i="1" dirty="0">
                <a:solidFill>
                  <a:schemeClr val="bg1"/>
                </a:solidFill>
                <a:latin typeface="Century Gothic" panose="020B0502020202020204" pitchFamily="34" charset="0"/>
              </a:rPr>
              <a:t>vary with the pressure and temperature of the star forming cloud...</a:t>
            </a:r>
            <a:r>
              <a:rPr lang="en-GB" dirty="0">
                <a:solidFill>
                  <a:schemeClr val="bg1"/>
                </a:solidFill>
                <a:latin typeface="Century Gothic" panose="020B0502020202020204" pitchFamily="34" charset="0"/>
              </a:rPr>
              <a:t>”</a:t>
            </a:r>
            <a:endParaRPr lang="en-US" i="1"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BAE3D6F5-2EA6-DE54-0BAD-2C3B9D46164A}"/>
              </a:ext>
            </a:extLst>
          </p:cNvPr>
          <p:cNvSpPr/>
          <p:nvPr/>
        </p:nvSpPr>
        <p:spPr>
          <a:xfrm>
            <a:off x="5324832" y="3885053"/>
            <a:ext cx="1572866" cy="369332"/>
          </a:xfrm>
          <a:prstGeom prst="rect">
            <a:avLst/>
          </a:prstGeom>
        </p:spPr>
        <p:txBody>
          <a:bodyPr wrap="none">
            <a:spAutoFit/>
          </a:bodyPr>
          <a:lstStyle/>
          <a:p>
            <a:pPr algn="r"/>
            <a:r>
              <a:rPr lang="en-US" dirty="0" err="1">
                <a:solidFill>
                  <a:srgbClr val="F7BD19"/>
                </a:solidFill>
                <a:latin typeface="Century Gothic" panose="020B0502020202020204" pitchFamily="34" charset="0"/>
              </a:rPr>
              <a:t>Kroupa</a:t>
            </a:r>
            <a:r>
              <a:rPr lang="en-US" dirty="0">
                <a:solidFill>
                  <a:srgbClr val="F7BD19"/>
                </a:solidFill>
                <a:latin typeface="Century Gothic" panose="020B0502020202020204" pitchFamily="34" charset="0"/>
              </a:rPr>
              <a:t> 2001</a:t>
            </a:r>
          </a:p>
        </p:txBody>
      </p:sp>
    </p:spTree>
    <p:extLst>
      <p:ext uri="{BB962C8B-B14F-4D97-AF65-F5344CB8AC3E}">
        <p14:creationId xmlns:p14="http://schemas.microsoft.com/office/powerpoint/2010/main" val="2726211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22A7B31-C4EE-C74D-E284-737E48AC773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6CE8FA7-391B-E2EF-62F7-1D449477B0D5}"/>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D50415A0-6F07-8D82-F032-38EC40E62CC1}"/>
              </a:ext>
            </a:extLst>
          </p:cNvPr>
          <p:cNvSpPr>
            <a:spLocks noGrp="1"/>
          </p:cNvSpPr>
          <p:nvPr>
            <p:ph type="sldNum" sz="quarter" idx="12"/>
          </p:nvPr>
        </p:nvSpPr>
        <p:spPr/>
        <p:txBody>
          <a:bodyPr/>
          <a:lstStyle/>
          <a:p>
            <a:fld id="{82B03F3E-A471-8240-8003-E0F504E524BD}" type="slidenum">
              <a:rPr lang="en-US" smtClean="0"/>
              <a:t>30</a:t>
            </a:fld>
            <a:endParaRPr lang="en-US"/>
          </a:p>
        </p:txBody>
      </p:sp>
      <p:sp>
        <p:nvSpPr>
          <p:cNvPr id="2" name="Rectangle 1">
            <a:extLst>
              <a:ext uri="{FF2B5EF4-FFF2-40B4-BE49-F238E27FC236}">
                <a16:creationId xmlns:a16="http://schemas.microsoft.com/office/drawing/2014/main" id="{5EC666F5-D8A5-B8D8-72E4-34F27FD80A80}"/>
              </a:ext>
            </a:extLst>
          </p:cNvPr>
          <p:cNvSpPr/>
          <p:nvPr/>
        </p:nvSpPr>
        <p:spPr>
          <a:xfrm>
            <a:off x="518988" y="264828"/>
            <a:ext cx="6639959" cy="707886"/>
          </a:xfrm>
          <a:prstGeom prst="rect">
            <a:avLst/>
          </a:prstGeom>
        </p:spPr>
        <p:txBody>
          <a:bodyPr wrap="none">
            <a:spAutoFit/>
          </a:bodyPr>
          <a:lstStyle/>
          <a:p>
            <a:r>
              <a:rPr lang="en-US" sz="4000" dirty="0">
                <a:solidFill>
                  <a:schemeClr val="bg1"/>
                </a:solidFill>
                <a:latin typeface="Century Gothic" panose="020B0502020202020204" pitchFamily="34" charset="0"/>
              </a:rPr>
              <a:t>Impact of photochemistry</a:t>
            </a:r>
            <a:endParaRPr lang="en-US" sz="4000" baseline="-25000" dirty="0">
              <a:solidFill>
                <a:schemeClr val="bg1"/>
              </a:solidFill>
              <a:latin typeface="Century Gothic" panose="020B0502020202020204" pitchFamily="34" charset="0"/>
            </a:endParaRPr>
          </a:p>
        </p:txBody>
      </p:sp>
      <p:pic>
        <p:nvPicPr>
          <p:cNvPr id="6" name="Picture 5" descr="A graph of different colored lines&#10;&#10;Description automatically generated">
            <a:extLst>
              <a:ext uri="{FF2B5EF4-FFF2-40B4-BE49-F238E27FC236}">
                <a16:creationId xmlns:a16="http://schemas.microsoft.com/office/drawing/2014/main" id="{4525F0A2-6374-C07B-C049-5042ED98AA54}"/>
              </a:ext>
            </a:extLst>
          </p:cNvPr>
          <p:cNvPicPr>
            <a:picLocks noChangeAspect="1"/>
          </p:cNvPicPr>
          <p:nvPr/>
        </p:nvPicPr>
        <p:blipFill>
          <a:blip r:embed="rId4"/>
          <a:stretch>
            <a:fillRect/>
          </a:stretch>
        </p:blipFill>
        <p:spPr>
          <a:xfrm>
            <a:off x="2203200" y="1098000"/>
            <a:ext cx="7913603" cy="4942800"/>
          </a:xfrm>
          <a:prstGeom prst="rect">
            <a:avLst/>
          </a:prstGeom>
        </p:spPr>
      </p:pic>
    </p:spTree>
    <p:extLst>
      <p:ext uri="{BB962C8B-B14F-4D97-AF65-F5344CB8AC3E}">
        <p14:creationId xmlns:p14="http://schemas.microsoft.com/office/powerpoint/2010/main" val="274020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31</a:t>
            </a:fld>
            <a:endParaRPr lang="en-US"/>
          </a:p>
        </p:txBody>
      </p:sp>
      <p:sp>
        <p:nvSpPr>
          <p:cNvPr id="6" name="Rectangle 5">
            <a:extLst>
              <a:ext uri="{FF2B5EF4-FFF2-40B4-BE49-F238E27FC236}">
                <a16:creationId xmlns:a16="http://schemas.microsoft.com/office/drawing/2014/main" id="{FF70C050-6AB2-1DAD-D33A-B599B6A51DB4}"/>
              </a:ext>
            </a:extLst>
          </p:cNvPr>
          <p:cNvSpPr/>
          <p:nvPr/>
        </p:nvSpPr>
        <p:spPr>
          <a:xfrm>
            <a:off x="944502" y="1642631"/>
            <a:ext cx="5002411" cy="3693319"/>
          </a:xfrm>
          <a:prstGeom prst="rect">
            <a:avLst/>
          </a:prstGeom>
        </p:spPr>
        <p:txBody>
          <a:bodyPr wrap="square">
            <a:spAutoFit/>
          </a:bodyPr>
          <a:lstStyle/>
          <a:p>
            <a:pPr algn="ctr"/>
            <a:r>
              <a:rPr lang="en-AU" dirty="0">
                <a:solidFill>
                  <a:schemeClr val="bg1"/>
                </a:solidFill>
                <a:latin typeface="Century Gothic" panose="020B0502020202020204" pitchFamily="34" charset="0"/>
              </a:rPr>
              <a:t>Compact sizes (few 10 pc)</a:t>
            </a:r>
          </a:p>
          <a:p>
            <a:pPr algn="ctr"/>
            <a:endParaRPr lang="en-AU" dirty="0">
              <a:solidFill>
                <a:schemeClr val="bg1"/>
              </a:solidFill>
              <a:latin typeface="Century Gothic" panose="020B0502020202020204" pitchFamily="34" charset="0"/>
            </a:endParaRPr>
          </a:p>
          <a:p>
            <a:pPr algn="ctr"/>
            <a:r>
              <a:rPr lang="en-AU" dirty="0">
                <a:solidFill>
                  <a:schemeClr val="bg1"/>
                </a:solidFill>
                <a:latin typeface="Century Gothic" panose="020B0502020202020204" pitchFamily="34" charset="0"/>
              </a:rPr>
              <a:t>High surface densities (10</a:t>
            </a:r>
            <a:r>
              <a:rPr lang="en-AU" baseline="30000" dirty="0">
                <a:solidFill>
                  <a:schemeClr val="bg1"/>
                </a:solidFill>
                <a:latin typeface="Century Gothic" panose="020B0502020202020204" pitchFamily="34" charset="0"/>
              </a:rPr>
              <a:t>3</a:t>
            </a:r>
            <a:r>
              <a:rPr lang="en-AU" dirty="0">
                <a:solidFill>
                  <a:schemeClr val="bg1"/>
                </a:solidFill>
                <a:latin typeface="Century Gothic" panose="020B0502020202020204" pitchFamily="34" charset="0"/>
              </a:rPr>
              <a:t> Milky Way)</a:t>
            </a:r>
          </a:p>
          <a:p>
            <a:pPr algn="ctr"/>
            <a:endParaRPr lang="en-AU" dirty="0">
              <a:solidFill>
                <a:schemeClr val="bg1"/>
              </a:solidFill>
              <a:latin typeface="Century Gothic" panose="020B0502020202020204" pitchFamily="34" charset="0"/>
            </a:endParaRPr>
          </a:p>
          <a:p>
            <a:pPr algn="ctr"/>
            <a:r>
              <a:rPr lang="en-AU" dirty="0">
                <a:solidFill>
                  <a:schemeClr val="bg1"/>
                </a:solidFill>
                <a:latin typeface="Century Gothic" panose="020B0502020202020204" pitchFamily="34" charset="0"/>
              </a:rPr>
              <a:t>Extreme radiation fields (10</a:t>
            </a:r>
            <a:r>
              <a:rPr lang="en-AU" baseline="30000" dirty="0">
                <a:solidFill>
                  <a:schemeClr val="bg1"/>
                </a:solidFill>
                <a:latin typeface="Century Gothic" panose="020B0502020202020204" pitchFamily="34" charset="0"/>
              </a:rPr>
              <a:t>5</a:t>
            </a:r>
            <a:r>
              <a:rPr lang="en-AU" dirty="0">
                <a:solidFill>
                  <a:schemeClr val="bg1"/>
                </a:solidFill>
                <a:latin typeface="Century Gothic" panose="020B0502020202020204" pitchFamily="34" charset="0"/>
              </a:rPr>
              <a:t> Milky Way)</a:t>
            </a:r>
          </a:p>
          <a:p>
            <a:pPr algn="ctr"/>
            <a:endParaRPr lang="en-AU" dirty="0">
              <a:solidFill>
                <a:schemeClr val="bg1"/>
              </a:solidFill>
              <a:latin typeface="Century Gothic" panose="020B0502020202020204" pitchFamily="34" charset="0"/>
            </a:endParaRPr>
          </a:p>
          <a:p>
            <a:pPr algn="ctr"/>
            <a:r>
              <a:rPr lang="en-AU" dirty="0">
                <a:solidFill>
                  <a:schemeClr val="bg1"/>
                </a:solidFill>
                <a:latin typeface="Century Gothic" panose="020B0502020202020204" pitchFamily="34" charset="0"/>
              </a:rPr>
              <a:t>Normal star formation rates (~ Milky Way)</a:t>
            </a:r>
          </a:p>
          <a:p>
            <a:pPr algn="ctr"/>
            <a:endParaRPr lang="en-AU" dirty="0">
              <a:solidFill>
                <a:schemeClr val="bg1"/>
              </a:solidFill>
              <a:latin typeface="Century Gothic" panose="020B0502020202020204" pitchFamily="34" charset="0"/>
            </a:endParaRPr>
          </a:p>
          <a:p>
            <a:pPr algn="ctr"/>
            <a:r>
              <a:rPr lang="en-AU" dirty="0">
                <a:solidFill>
                  <a:schemeClr val="bg1"/>
                </a:solidFill>
                <a:latin typeface="Century Gothic" panose="020B0502020202020204" pitchFamily="34" charset="0"/>
              </a:rPr>
              <a:t>Little dust</a:t>
            </a:r>
          </a:p>
          <a:p>
            <a:pPr algn="ctr"/>
            <a:endParaRPr lang="en-AU" dirty="0">
              <a:solidFill>
                <a:schemeClr val="bg1"/>
              </a:solidFill>
              <a:latin typeface="Century Gothic" panose="020B0502020202020204" pitchFamily="34" charset="0"/>
            </a:endParaRPr>
          </a:p>
          <a:p>
            <a:pPr algn="ctr"/>
            <a:r>
              <a:rPr lang="en-AU" dirty="0">
                <a:solidFill>
                  <a:schemeClr val="bg1"/>
                </a:solidFill>
                <a:latin typeface="Century Gothic" panose="020B0502020202020204" pitchFamily="34" charset="0"/>
              </a:rPr>
              <a:t>Low metallicity (0 - 1% Solar)</a:t>
            </a:r>
          </a:p>
          <a:p>
            <a:pPr algn="ctr"/>
            <a:endParaRPr lang="en-AU" dirty="0">
              <a:solidFill>
                <a:schemeClr val="bg1"/>
              </a:solidFill>
              <a:latin typeface="Century Gothic" panose="020B0502020202020204" pitchFamily="34" charset="0"/>
            </a:endParaRPr>
          </a:p>
          <a:p>
            <a:pPr algn="ctr"/>
            <a:r>
              <a:rPr lang="en-AU" dirty="0">
                <a:solidFill>
                  <a:schemeClr val="bg1"/>
                </a:solidFill>
                <a:latin typeface="Century Gothic" panose="020B0502020202020204" pitchFamily="34" charset="0"/>
              </a:rPr>
              <a:t>Massive black holes</a:t>
            </a:r>
          </a:p>
        </p:txBody>
      </p:sp>
      <p:sp>
        <p:nvSpPr>
          <p:cNvPr id="9" name="Rectangle 8">
            <a:extLst>
              <a:ext uri="{FF2B5EF4-FFF2-40B4-BE49-F238E27FC236}">
                <a16:creationId xmlns:a16="http://schemas.microsoft.com/office/drawing/2014/main" id="{FAA93A46-FC24-ABAD-9174-A47D9155B8C3}"/>
              </a:ext>
            </a:extLst>
          </p:cNvPr>
          <p:cNvSpPr/>
          <p:nvPr/>
        </p:nvSpPr>
        <p:spPr>
          <a:xfrm>
            <a:off x="6591257" y="4083006"/>
            <a:ext cx="5248553" cy="292388"/>
          </a:xfrm>
          <a:prstGeom prst="rect">
            <a:avLst/>
          </a:prstGeom>
        </p:spPr>
        <p:txBody>
          <a:bodyPr wrap="square">
            <a:spAutoFit/>
          </a:bodyPr>
          <a:lstStyle/>
          <a:p>
            <a:pPr algn="r"/>
            <a:r>
              <a:rPr lang="en-US" sz="1300" dirty="0">
                <a:solidFill>
                  <a:srgbClr val="F7BD19"/>
                </a:solidFill>
                <a:latin typeface="Century Gothic" panose="020B0502020202020204" pitchFamily="34" charset="0"/>
              </a:rPr>
              <a:t>Bunker et al. 2023 + 100 others</a:t>
            </a:r>
          </a:p>
        </p:txBody>
      </p:sp>
      <p:sp>
        <p:nvSpPr>
          <p:cNvPr id="16" name="Rectangle 15">
            <a:extLst>
              <a:ext uri="{FF2B5EF4-FFF2-40B4-BE49-F238E27FC236}">
                <a16:creationId xmlns:a16="http://schemas.microsoft.com/office/drawing/2014/main" id="{4264E4D7-2BC9-C875-033E-28584D8BE624}"/>
              </a:ext>
            </a:extLst>
          </p:cNvPr>
          <p:cNvSpPr/>
          <p:nvPr/>
        </p:nvSpPr>
        <p:spPr>
          <a:xfrm>
            <a:off x="518988" y="264828"/>
            <a:ext cx="11615680" cy="707886"/>
          </a:xfrm>
          <a:prstGeom prst="rect">
            <a:avLst/>
          </a:prstGeom>
        </p:spPr>
        <p:txBody>
          <a:bodyPr wrap="none">
            <a:spAutoFit/>
          </a:bodyPr>
          <a:lstStyle/>
          <a:p>
            <a:r>
              <a:rPr lang="en-US" sz="4000" dirty="0">
                <a:solidFill>
                  <a:schemeClr val="bg1"/>
                </a:solidFill>
                <a:latin typeface="Century Gothic" panose="020B0502020202020204" pitchFamily="34" charset="0"/>
              </a:rPr>
              <a:t>What is JWST telling us about the first galaxies?</a:t>
            </a:r>
            <a:endParaRPr lang="en-US" sz="4000" baseline="-25000" dirty="0">
              <a:solidFill>
                <a:schemeClr val="bg1"/>
              </a:solidFill>
              <a:latin typeface="Century Gothic" panose="020B0502020202020204" pitchFamily="34" charset="0"/>
            </a:endParaRPr>
          </a:p>
        </p:txBody>
      </p:sp>
      <p:pic>
        <p:nvPicPr>
          <p:cNvPr id="1026" name="Picture 2" descr="GNz-11 | In the Dark">
            <a:extLst>
              <a:ext uri="{FF2B5EF4-FFF2-40B4-BE49-F238E27FC236}">
                <a16:creationId xmlns:a16="http://schemas.microsoft.com/office/drawing/2014/main" id="{413E8978-A9F1-8A55-21CB-5DF9BEBF6C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0856" y="2453792"/>
            <a:ext cx="3909393" cy="15637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41E702-E915-9262-E5F3-7EF123691A3D}"/>
              </a:ext>
            </a:extLst>
          </p:cNvPr>
          <p:cNvSpPr txBox="1"/>
          <p:nvPr/>
        </p:nvSpPr>
        <p:spPr>
          <a:xfrm>
            <a:off x="568399" y="5498628"/>
            <a:ext cx="6662057" cy="369332"/>
          </a:xfrm>
          <a:prstGeom prst="rect">
            <a:avLst/>
          </a:prstGeom>
          <a:noFill/>
        </p:spPr>
        <p:txBody>
          <a:bodyPr wrap="square">
            <a:spAutoFit/>
          </a:bodyPr>
          <a:lstStyle/>
          <a:p>
            <a:pPr algn="ctr"/>
            <a:r>
              <a:rPr lang="en-US" i="1" dirty="0">
                <a:solidFill>
                  <a:srgbClr val="F7BD19"/>
                </a:solidFill>
                <a:latin typeface="Century Gothic" panose="020B0502020202020204" pitchFamily="34" charset="0"/>
              </a:rPr>
              <a:t>We need to understand star formation in these conditions</a:t>
            </a:r>
            <a:endParaRPr lang="en-NL" i="1" dirty="0">
              <a:solidFill>
                <a:srgbClr val="F7BD19"/>
              </a:solidFill>
            </a:endParaRPr>
          </a:p>
        </p:txBody>
      </p:sp>
    </p:spTree>
    <p:extLst>
      <p:ext uri="{BB962C8B-B14F-4D97-AF65-F5344CB8AC3E}">
        <p14:creationId xmlns:p14="http://schemas.microsoft.com/office/powerpoint/2010/main" val="559327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4">
            <a:alphaModFix amt="41000"/>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32</a:t>
            </a:fld>
            <a:endParaRPr lang="en-US"/>
          </a:p>
        </p:txBody>
      </p:sp>
      <p:sp>
        <p:nvSpPr>
          <p:cNvPr id="2" name="Rectangle 1">
            <a:extLst>
              <a:ext uri="{FF2B5EF4-FFF2-40B4-BE49-F238E27FC236}">
                <a16:creationId xmlns:a16="http://schemas.microsoft.com/office/drawing/2014/main" id="{6F863584-8E86-C2F9-23CD-BEE1E09737FA}"/>
              </a:ext>
            </a:extLst>
          </p:cNvPr>
          <p:cNvSpPr/>
          <p:nvPr/>
        </p:nvSpPr>
        <p:spPr>
          <a:xfrm>
            <a:off x="518988" y="264828"/>
            <a:ext cx="9089348" cy="707886"/>
          </a:xfrm>
          <a:prstGeom prst="rect">
            <a:avLst/>
          </a:prstGeom>
        </p:spPr>
        <p:txBody>
          <a:bodyPr wrap="none">
            <a:spAutoFit/>
          </a:bodyPr>
          <a:lstStyle/>
          <a:p>
            <a:r>
              <a:rPr lang="en-US" sz="4000" dirty="0">
                <a:solidFill>
                  <a:schemeClr val="bg1"/>
                </a:solidFill>
                <a:latin typeface="Century Gothic" panose="020B0502020202020204" pitchFamily="34" charset="0"/>
              </a:rPr>
              <a:t>Chemo-Radiation-MHD Simulations</a:t>
            </a:r>
            <a:endParaRPr lang="en-US" sz="4000" baseline="-25000" dirty="0">
              <a:solidFill>
                <a:schemeClr val="bg1"/>
              </a:solidFill>
              <a:latin typeface="Century Gothic" panose="020B0502020202020204" pitchFamily="34" charset="0"/>
            </a:endParaRPr>
          </a:p>
        </p:txBody>
      </p:sp>
      <p:sp>
        <p:nvSpPr>
          <p:cNvPr id="3" name="Rectangle 2">
            <a:extLst>
              <a:ext uri="{FF2B5EF4-FFF2-40B4-BE49-F238E27FC236}">
                <a16:creationId xmlns:a16="http://schemas.microsoft.com/office/drawing/2014/main" id="{B569E82C-C83E-CFD7-317E-D92CD27EE64A}"/>
              </a:ext>
            </a:extLst>
          </p:cNvPr>
          <p:cNvSpPr/>
          <p:nvPr/>
        </p:nvSpPr>
        <p:spPr>
          <a:xfrm>
            <a:off x="1315782" y="4565014"/>
            <a:ext cx="9768743" cy="1754326"/>
          </a:xfrm>
          <a:prstGeom prst="rect">
            <a:avLst/>
          </a:prstGeom>
        </p:spPr>
        <p:txBody>
          <a:bodyPr wrap="square">
            <a:spAutoFit/>
          </a:bodyPr>
          <a:lstStyle/>
          <a:p>
            <a:pPr algn="ctr"/>
            <a:r>
              <a:rPr lang="en-US" dirty="0">
                <a:solidFill>
                  <a:schemeClr val="bg1"/>
                </a:solidFill>
                <a:latin typeface="Century Gothic" panose="020B0502020202020204" pitchFamily="34" charset="0"/>
              </a:rPr>
              <a:t>Magnetic fields dominant over (ionizing) radiation feedback.</a:t>
            </a:r>
          </a:p>
          <a:p>
            <a:pPr algn="ctr"/>
            <a:endParaRPr lang="en-US" dirty="0">
              <a:solidFill>
                <a:schemeClr val="bg1"/>
              </a:solidFill>
              <a:latin typeface="Century Gothic" panose="020B0502020202020204" pitchFamily="34" charset="0"/>
            </a:endParaRPr>
          </a:p>
          <a:p>
            <a:pPr algn="ctr"/>
            <a:r>
              <a:rPr lang="en-US" dirty="0">
                <a:solidFill>
                  <a:schemeClr val="bg1"/>
                </a:solidFill>
                <a:latin typeface="Century Gothic" panose="020B0502020202020204" pitchFamily="34" charset="0"/>
              </a:rPr>
              <a:t>(Ionizing) radiation feedback unable to halt the growth of massive first stars.</a:t>
            </a:r>
          </a:p>
          <a:p>
            <a:pPr algn="ctr"/>
            <a:endParaRPr lang="en-US" dirty="0">
              <a:solidFill>
                <a:schemeClr val="bg1"/>
              </a:solidFill>
              <a:latin typeface="Century Gothic" panose="020B0502020202020204" pitchFamily="34" charset="0"/>
            </a:endParaRPr>
          </a:p>
          <a:p>
            <a:pPr algn="ctr"/>
            <a:r>
              <a:rPr lang="en-US" i="1" dirty="0">
                <a:solidFill>
                  <a:srgbClr val="F7BD19"/>
                </a:solidFill>
                <a:latin typeface="Century Gothic" panose="020B0502020202020204" pitchFamily="34" charset="0"/>
              </a:rPr>
              <a:t>Only chemo-RMHD simulations of </a:t>
            </a:r>
            <a:r>
              <a:rPr lang="en-US" i="1" dirty="0" err="1">
                <a:solidFill>
                  <a:srgbClr val="F7BD19"/>
                </a:solidFill>
                <a:latin typeface="Century Gothic" panose="020B0502020202020204" pitchFamily="34" charset="0"/>
              </a:rPr>
              <a:t>PopIII</a:t>
            </a:r>
            <a:r>
              <a:rPr lang="en-US" i="1" dirty="0">
                <a:solidFill>
                  <a:srgbClr val="F7BD19"/>
                </a:solidFill>
                <a:latin typeface="Century Gothic" panose="020B0502020202020204" pitchFamily="34" charset="0"/>
              </a:rPr>
              <a:t> star formation</a:t>
            </a:r>
          </a:p>
          <a:p>
            <a:endParaRPr lang="en-US" dirty="0">
              <a:solidFill>
                <a:schemeClr val="bg1"/>
              </a:solidFill>
              <a:latin typeface="Century Gothic" panose="020B0502020202020204" pitchFamily="34" charset="0"/>
            </a:endParaRPr>
          </a:p>
        </p:txBody>
      </p:sp>
      <p:pic>
        <p:nvPicPr>
          <p:cNvPr id="5" name="Picture 8" descr="Work in progress... - 3D Wens Shop">
            <a:extLst>
              <a:ext uri="{FF2B5EF4-FFF2-40B4-BE49-F238E27FC236}">
                <a16:creationId xmlns:a16="http://schemas.microsoft.com/office/drawing/2014/main" id="{87D642E2-F776-1B64-A23A-4402BB74AB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4525" y="289098"/>
            <a:ext cx="834052" cy="834052"/>
          </a:xfrm>
          <a:prstGeom prst="rect">
            <a:avLst/>
          </a:prstGeom>
          <a:noFill/>
          <a:extLst>
            <a:ext uri="{909E8E84-426E-40DD-AFC4-6F175D3DCCD1}">
              <a14:hiddenFill xmlns:a14="http://schemas.microsoft.com/office/drawing/2010/main">
                <a:solidFill>
                  <a:srgbClr val="FFFFFF"/>
                </a:solidFill>
              </a14:hiddenFill>
            </a:ext>
          </a:extLst>
        </p:spPr>
      </p:pic>
      <p:pic>
        <p:nvPicPr>
          <p:cNvPr id="6" name="out_dens_5.mp4">
            <a:hlinkClick r:id="" action="ppaction://media"/>
            <a:extLst>
              <a:ext uri="{FF2B5EF4-FFF2-40B4-BE49-F238E27FC236}">
                <a16:creationId xmlns:a16="http://schemas.microsoft.com/office/drawing/2014/main" id="{3B68FA64-E48D-47C5-7D21-AA7F6EE78CA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71600" y="1494298"/>
            <a:ext cx="9608771" cy="2922668"/>
          </a:xfrm>
          <a:prstGeom prst="rect">
            <a:avLst/>
          </a:prstGeom>
        </p:spPr>
      </p:pic>
    </p:spTree>
    <p:extLst>
      <p:ext uri="{BB962C8B-B14F-4D97-AF65-F5344CB8AC3E}">
        <p14:creationId xmlns:p14="http://schemas.microsoft.com/office/powerpoint/2010/main" val="163909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33</a:t>
            </a:fld>
            <a:endParaRPr lang="en-US"/>
          </a:p>
        </p:txBody>
      </p:sp>
      <p:sp>
        <p:nvSpPr>
          <p:cNvPr id="2" name="Rectangle 1">
            <a:extLst>
              <a:ext uri="{FF2B5EF4-FFF2-40B4-BE49-F238E27FC236}">
                <a16:creationId xmlns:a16="http://schemas.microsoft.com/office/drawing/2014/main" id="{BCB6766C-9027-D3A9-3E43-DBD860D75204}"/>
              </a:ext>
            </a:extLst>
          </p:cNvPr>
          <p:cNvSpPr/>
          <p:nvPr/>
        </p:nvSpPr>
        <p:spPr>
          <a:xfrm>
            <a:off x="518988" y="264828"/>
            <a:ext cx="3970959" cy="707886"/>
          </a:xfrm>
          <a:prstGeom prst="rect">
            <a:avLst/>
          </a:prstGeom>
        </p:spPr>
        <p:txBody>
          <a:bodyPr wrap="none">
            <a:spAutoFit/>
          </a:bodyPr>
          <a:lstStyle/>
          <a:p>
            <a:r>
              <a:rPr lang="en-AU" sz="4000" dirty="0">
                <a:solidFill>
                  <a:schemeClr val="bg1"/>
                </a:solidFill>
                <a:latin typeface="Century Gothic" panose="020B0502020202020204" pitchFamily="34" charset="0"/>
              </a:rPr>
              <a:t>Non-ideal MHD</a:t>
            </a:r>
            <a:endParaRPr lang="en-US" sz="4000" baseline="-25000" dirty="0">
              <a:solidFill>
                <a:schemeClr val="bg1"/>
              </a:solidFill>
              <a:latin typeface="Century Gothic" panose="020B0502020202020204" pitchFamily="34" charset="0"/>
            </a:endParaRPr>
          </a:p>
        </p:txBody>
      </p:sp>
      <p:pic>
        <p:nvPicPr>
          <p:cNvPr id="3" name="Picture 2">
            <a:extLst>
              <a:ext uri="{FF2B5EF4-FFF2-40B4-BE49-F238E27FC236}">
                <a16:creationId xmlns:a16="http://schemas.microsoft.com/office/drawing/2014/main" id="{E450EF63-5726-284B-1B19-5E3C96FF2863}"/>
              </a:ext>
            </a:extLst>
          </p:cNvPr>
          <p:cNvPicPr>
            <a:picLocks noChangeAspect="1"/>
          </p:cNvPicPr>
          <p:nvPr/>
        </p:nvPicPr>
        <p:blipFill>
          <a:blip r:embed="rId4"/>
          <a:stretch>
            <a:fillRect/>
          </a:stretch>
        </p:blipFill>
        <p:spPr>
          <a:xfrm>
            <a:off x="5651500" y="1028700"/>
            <a:ext cx="5918200" cy="4800600"/>
          </a:xfrm>
          <a:prstGeom prst="rect">
            <a:avLst/>
          </a:prstGeom>
        </p:spPr>
      </p:pic>
      <p:sp>
        <p:nvSpPr>
          <p:cNvPr id="5" name="Content Placeholder 8">
            <a:extLst>
              <a:ext uri="{FF2B5EF4-FFF2-40B4-BE49-F238E27FC236}">
                <a16:creationId xmlns:a16="http://schemas.microsoft.com/office/drawing/2014/main" id="{B83B5CA3-DEA6-0C5A-69AC-0DD3B94A30C6}"/>
              </a:ext>
            </a:extLst>
          </p:cNvPr>
          <p:cNvSpPr>
            <a:spLocks noGrp="1"/>
          </p:cNvSpPr>
          <p:nvPr>
            <p:ph idx="1"/>
          </p:nvPr>
        </p:nvSpPr>
        <p:spPr>
          <a:xfrm>
            <a:off x="518988" y="1281908"/>
            <a:ext cx="4596709" cy="4586048"/>
          </a:xfrm>
        </p:spPr>
        <p:txBody>
          <a:bodyPr>
            <a:normAutofit fontScale="92500" lnSpcReduction="10000"/>
          </a:bodyPr>
          <a:lstStyle/>
          <a:p>
            <a:pPr marL="0" indent="0">
              <a:buNone/>
            </a:pPr>
            <a:r>
              <a:rPr lang="en-US" sz="1900" dirty="0">
                <a:solidFill>
                  <a:schemeClr val="bg1"/>
                </a:solidFill>
                <a:latin typeface="Century Gothic" panose="020B0502020202020204" pitchFamily="34" charset="0"/>
              </a:rPr>
              <a:t>Ambipolar diffusion is the most significant of the three.</a:t>
            </a:r>
          </a:p>
          <a:p>
            <a:pPr marL="0" indent="0">
              <a:buNone/>
            </a:pPr>
            <a:endParaRPr lang="en-US" sz="1900" dirty="0">
              <a:solidFill>
                <a:schemeClr val="bg1"/>
              </a:solidFill>
              <a:latin typeface="Century Gothic" panose="020B0502020202020204" pitchFamily="34" charset="0"/>
            </a:endParaRPr>
          </a:p>
          <a:p>
            <a:pPr marL="0" indent="0">
              <a:buNone/>
            </a:pPr>
            <a:r>
              <a:rPr lang="en-US" sz="1900" dirty="0">
                <a:solidFill>
                  <a:schemeClr val="bg1"/>
                </a:solidFill>
                <a:latin typeface="Century Gothic" panose="020B0502020202020204" pitchFamily="34" charset="0"/>
              </a:rPr>
              <a:t>Higher the diffusivity, lower is the field amplification.</a:t>
            </a:r>
          </a:p>
          <a:p>
            <a:pPr marL="0" indent="0">
              <a:buNone/>
            </a:pPr>
            <a:endParaRPr lang="en-US" sz="1900" dirty="0">
              <a:solidFill>
                <a:schemeClr val="bg1"/>
              </a:solidFill>
              <a:latin typeface="Century Gothic" panose="020B0502020202020204" pitchFamily="34" charset="0"/>
            </a:endParaRPr>
          </a:p>
          <a:p>
            <a:pPr marL="0" indent="0">
              <a:buNone/>
            </a:pPr>
            <a:r>
              <a:rPr lang="en-US" sz="1900" dirty="0">
                <a:solidFill>
                  <a:schemeClr val="bg1"/>
                </a:solidFill>
                <a:latin typeface="Century Gothic" panose="020B0502020202020204" pitchFamily="34" charset="0"/>
              </a:rPr>
              <a:t>Diffusivity due to ambipolar diffusion is almost near the critical value needed for the large-scale dynamo to act.</a:t>
            </a:r>
          </a:p>
          <a:p>
            <a:pPr marL="0" indent="0">
              <a:buNone/>
            </a:pPr>
            <a:endParaRPr lang="en-US" sz="1900" dirty="0">
              <a:solidFill>
                <a:schemeClr val="bg1"/>
              </a:solidFill>
              <a:latin typeface="Century Gothic" panose="020B0502020202020204" pitchFamily="34" charset="0"/>
            </a:endParaRPr>
          </a:p>
          <a:p>
            <a:pPr marL="0" indent="0">
              <a:buNone/>
            </a:pPr>
            <a:r>
              <a:rPr lang="en-US" sz="1900" dirty="0">
                <a:solidFill>
                  <a:schemeClr val="bg1"/>
                </a:solidFill>
                <a:latin typeface="Century Gothic" panose="020B0502020202020204" pitchFamily="34" charset="0"/>
              </a:rPr>
              <a:t>As the densities increase further, effects of non-ideal MHD drop down.</a:t>
            </a:r>
          </a:p>
          <a:p>
            <a:pPr marL="0" indent="0">
              <a:buNone/>
            </a:pPr>
            <a:endParaRPr lang="en-US" sz="1900" dirty="0">
              <a:solidFill>
                <a:schemeClr val="bg1"/>
              </a:solidFill>
              <a:latin typeface="Century Gothic" panose="020B0502020202020204" pitchFamily="34" charset="0"/>
            </a:endParaRPr>
          </a:p>
          <a:p>
            <a:pPr marL="0" indent="0">
              <a:buNone/>
            </a:pPr>
            <a:r>
              <a:rPr lang="en-US" sz="1900" dirty="0">
                <a:solidFill>
                  <a:schemeClr val="bg1"/>
                </a:solidFill>
                <a:latin typeface="Century Gothic" panose="020B0502020202020204" pitchFamily="34" charset="0"/>
              </a:rPr>
              <a:t>Small-scale dynamo remains unaffected.</a:t>
            </a:r>
          </a:p>
          <a:p>
            <a:pPr marL="0" indent="0">
              <a:buNone/>
            </a:pPr>
            <a:endParaRPr lang="en-US" sz="2000" dirty="0">
              <a:solidFill>
                <a:schemeClr val="bg1"/>
              </a:solidFill>
              <a:latin typeface="Century Gothic" panose="020B0502020202020204" pitchFamily="34" charset="0"/>
            </a:endParaRPr>
          </a:p>
          <a:p>
            <a:pPr marL="0" indent="0">
              <a:buNone/>
            </a:pPr>
            <a:endParaRPr lang="en-US" sz="2000" dirty="0">
              <a:solidFill>
                <a:schemeClr val="bg1"/>
              </a:solidFill>
              <a:latin typeface="Century Gothic" panose="020B0502020202020204" pitchFamily="34" charset="0"/>
            </a:endParaRPr>
          </a:p>
        </p:txBody>
      </p:sp>
      <p:sp>
        <p:nvSpPr>
          <p:cNvPr id="6" name="Rectangle 5">
            <a:extLst>
              <a:ext uri="{FF2B5EF4-FFF2-40B4-BE49-F238E27FC236}">
                <a16:creationId xmlns:a16="http://schemas.microsoft.com/office/drawing/2014/main" id="{FE2DECAC-59A7-3B53-0EC4-2448D8750AC2}"/>
              </a:ext>
            </a:extLst>
          </p:cNvPr>
          <p:cNvSpPr/>
          <p:nvPr/>
        </p:nvSpPr>
        <p:spPr>
          <a:xfrm>
            <a:off x="9207209" y="5829300"/>
            <a:ext cx="2465803" cy="646331"/>
          </a:xfrm>
          <a:prstGeom prst="rect">
            <a:avLst/>
          </a:prstGeom>
        </p:spPr>
        <p:txBody>
          <a:bodyPr wrap="none">
            <a:spAutoFit/>
          </a:bodyPr>
          <a:lstStyle/>
          <a:p>
            <a:pPr algn="r"/>
            <a:r>
              <a:rPr lang="en-US" dirty="0" err="1">
                <a:solidFill>
                  <a:srgbClr val="F7BD19"/>
                </a:solidFill>
                <a:latin typeface="Century Gothic" panose="020B0502020202020204" pitchFamily="34" charset="0"/>
              </a:rPr>
              <a:t>Nakauchi</a:t>
            </a:r>
            <a:r>
              <a:rPr lang="en-US" dirty="0">
                <a:solidFill>
                  <a:srgbClr val="F7BD19"/>
                </a:solidFill>
                <a:latin typeface="Century Gothic" panose="020B0502020202020204" pitchFamily="34" charset="0"/>
              </a:rPr>
              <a:t> et al. 2019</a:t>
            </a:r>
          </a:p>
          <a:p>
            <a:pPr algn="r"/>
            <a:r>
              <a:rPr lang="en-US" dirty="0">
                <a:solidFill>
                  <a:srgbClr val="F7BD19"/>
                </a:solidFill>
                <a:latin typeface="Century Gothic" panose="020B0502020202020204" pitchFamily="34" charset="0"/>
              </a:rPr>
              <a:t>McKee et al. 2020</a:t>
            </a:r>
          </a:p>
        </p:txBody>
      </p:sp>
    </p:spTree>
    <p:extLst>
      <p:ext uri="{BB962C8B-B14F-4D97-AF65-F5344CB8AC3E}">
        <p14:creationId xmlns:p14="http://schemas.microsoft.com/office/powerpoint/2010/main" val="326159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7979" y="-264829"/>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34</a:t>
            </a:fld>
            <a:endParaRPr lang="en-US"/>
          </a:p>
        </p:txBody>
      </p:sp>
      <p:sp>
        <p:nvSpPr>
          <p:cNvPr id="9" name="Rectangle 8">
            <a:extLst>
              <a:ext uri="{FF2B5EF4-FFF2-40B4-BE49-F238E27FC236}">
                <a16:creationId xmlns:a16="http://schemas.microsoft.com/office/drawing/2014/main" id="{2BA1E357-2F21-7C4C-8E4F-1B11635B60F4}"/>
              </a:ext>
            </a:extLst>
          </p:cNvPr>
          <p:cNvSpPr/>
          <p:nvPr/>
        </p:nvSpPr>
        <p:spPr>
          <a:xfrm>
            <a:off x="518988" y="264828"/>
            <a:ext cx="8074646" cy="707886"/>
          </a:xfrm>
          <a:prstGeom prst="rect">
            <a:avLst/>
          </a:prstGeom>
        </p:spPr>
        <p:txBody>
          <a:bodyPr wrap="none">
            <a:spAutoFit/>
          </a:bodyPr>
          <a:lstStyle/>
          <a:p>
            <a:r>
              <a:rPr lang="en-US" sz="4000" dirty="0">
                <a:solidFill>
                  <a:schemeClr val="bg1"/>
                </a:solidFill>
                <a:latin typeface="Century Gothic" panose="020B0502020202020204" pitchFamily="34" charset="0"/>
              </a:rPr>
              <a:t>Amplification of magnetic fields</a:t>
            </a:r>
            <a:endParaRPr lang="en-US" sz="4000" baseline="-25000" dirty="0">
              <a:solidFill>
                <a:schemeClr val="bg1"/>
              </a:solidFill>
              <a:latin typeface="Century Gothic" panose="020B0502020202020204" pitchFamily="34" charset="0"/>
            </a:endParaRPr>
          </a:p>
        </p:txBody>
      </p:sp>
      <p:sp>
        <p:nvSpPr>
          <p:cNvPr id="6" name="Rectangle 5">
            <a:extLst>
              <a:ext uri="{FF2B5EF4-FFF2-40B4-BE49-F238E27FC236}">
                <a16:creationId xmlns:a16="http://schemas.microsoft.com/office/drawing/2014/main" id="{79C3FB65-D4CF-CA4D-B892-BAF8B031A5D3}"/>
              </a:ext>
            </a:extLst>
          </p:cNvPr>
          <p:cNvSpPr/>
          <p:nvPr/>
        </p:nvSpPr>
        <p:spPr>
          <a:xfrm>
            <a:off x="9259807" y="601069"/>
            <a:ext cx="2342309" cy="369332"/>
          </a:xfrm>
          <a:prstGeom prst="rect">
            <a:avLst/>
          </a:prstGeom>
        </p:spPr>
        <p:txBody>
          <a:bodyPr wrap="none">
            <a:spAutoFit/>
          </a:bodyPr>
          <a:lstStyle/>
          <a:p>
            <a:pPr algn="r"/>
            <a:r>
              <a:rPr lang="en-US" dirty="0">
                <a:solidFill>
                  <a:srgbClr val="F7BD19"/>
                </a:solidFill>
                <a:latin typeface="Century Gothic" panose="020B0502020202020204" pitchFamily="34" charset="0"/>
              </a:rPr>
              <a:t>Sharda et al. 2021a</a:t>
            </a:r>
          </a:p>
        </p:txBody>
      </p:sp>
      <p:pic>
        <p:nvPicPr>
          <p:cNvPr id="10" name="Picture 9">
            <a:extLst>
              <a:ext uri="{FF2B5EF4-FFF2-40B4-BE49-F238E27FC236}">
                <a16:creationId xmlns:a16="http://schemas.microsoft.com/office/drawing/2014/main" id="{78017E79-33B2-4045-A3AC-EC8BE611F627}"/>
              </a:ext>
            </a:extLst>
          </p:cNvPr>
          <p:cNvPicPr>
            <a:picLocks noChangeAspect="1"/>
          </p:cNvPicPr>
          <p:nvPr/>
        </p:nvPicPr>
        <p:blipFill>
          <a:blip r:embed="rId4"/>
          <a:stretch>
            <a:fillRect/>
          </a:stretch>
        </p:blipFill>
        <p:spPr>
          <a:xfrm>
            <a:off x="6088021" y="972714"/>
            <a:ext cx="5472175" cy="5700454"/>
          </a:xfrm>
          <a:prstGeom prst="rect">
            <a:avLst/>
          </a:prstGeom>
        </p:spPr>
      </p:pic>
      <p:sp>
        <p:nvSpPr>
          <p:cNvPr id="11" name="Rectangle 10">
            <a:extLst>
              <a:ext uri="{FF2B5EF4-FFF2-40B4-BE49-F238E27FC236}">
                <a16:creationId xmlns:a16="http://schemas.microsoft.com/office/drawing/2014/main" id="{2FB1AB7D-C2D2-924B-A02C-30B83D02D057}"/>
              </a:ext>
            </a:extLst>
          </p:cNvPr>
          <p:cNvSpPr/>
          <p:nvPr/>
        </p:nvSpPr>
        <p:spPr>
          <a:xfrm rot="16200000">
            <a:off x="4730258" y="2149562"/>
            <a:ext cx="2345482" cy="369332"/>
          </a:xfrm>
          <a:prstGeom prst="rect">
            <a:avLst/>
          </a:prstGeom>
          <a:solidFill>
            <a:schemeClr val="bg1"/>
          </a:solidFill>
        </p:spPr>
        <p:txBody>
          <a:bodyPr wrap="square">
            <a:spAutoFit/>
          </a:bodyPr>
          <a:lstStyle/>
          <a:p>
            <a:pPr algn="ctr"/>
            <a:r>
              <a:rPr lang="en-US" dirty="0">
                <a:latin typeface="Century Gothic" panose="020B0502020202020204" pitchFamily="34" charset="0"/>
              </a:rPr>
              <a:t>Field amplification</a:t>
            </a:r>
          </a:p>
        </p:txBody>
      </p:sp>
      <p:sp>
        <p:nvSpPr>
          <p:cNvPr id="12" name="Rectangle 11">
            <a:extLst>
              <a:ext uri="{FF2B5EF4-FFF2-40B4-BE49-F238E27FC236}">
                <a16:creationId xmlns:a16="http://schemas.microsoft.com/office/drawing/2014/main" id="{DA053CB5-6C92-7446-BB30-4C806BA97F62}"/>
              </a:ext>
            </a:extLst>
          </p:cNvPr>
          <p:cNvSpPr/>
          <p:nvPr/>
        </p:nvSpPr>
        <p:spPr>
          <a:xfrm rot="16200000">
            <a:off x="4754121" y="4929410"/>
            <a:ext cx="2345482" cy="369332"/>
          </a:xfrm>
          <a:prstGeom prst="rect">
            <a:avLst/>
          </a:prstGeom>
          <a:solidFill>
            <a:schemeClr val="bg1"/>
          </a:solidFill>
        </p:spPr>
        <p:txBody>
          <a:bodyPr wrap="square">
            <a:spAutoFit/>
          </a:bodyPr>
          <a:lstStyle/>
          <a:p>
            <a:pPr algn="ctr"/>
            <a:r>
              <a:rPr lang="en-US" dirty="0">
                <a:latin typeface="Century Gothic" panose="020B0502020202020204" pitchFamily="34" charset="0"/>
              </a:rPr>
              <a:t>Field saturation</a:t>
            </a:r>
          </a:p>
        </p:txBody>
      </p:sp>
      <p:sp>
        <p:nvSpPr>
          <p:cNvPr id="13" name="Rectangle 12">
            <a:extLst>
              <a:ext uri="{FF2B5EF4-FFF2-40B4-BE49-F238E27FC236}">
                <a16:creationId xmlns:a16="http://schemas.microsoft.com/office/drawing/2014/main" id="{6576D666-6BC9-994E-A1A2-C15D1848AFB2}"/>
              </a:ext>
            </a:extLst>
          </p:cNvPr>
          <p:cNvSpPr/>
          <p:nvPr/>
        </p:nvSpPr>
        <p:spPr>
          <a:xfrm>
            <a:off x="690206" y="2251753"/>
            <a:ext cx="4420186" cy="2862322"/>
          </a:xfrm>
          <a:prstGeom prst="rect">
            <a:avLst/>
          </a:prstGeom>
        </p:spPr>
        <p:txBody>
          <a:bodyPr wrap="square">
            <a:spAutoFit/>
          </a:bodyPr>
          <a:lstStyle/>
          <a:p>
            <a:r>
              <a:rPr lang="en-AU" dirty="0">
                <a:solidFill>
                  <a:schemeClr val="bg1"/>
                </a:solidFill>
                <a:latin typeface="Century Gothic" panose="020B0502020202020204" pitchFamily="34" charset="0"/>
              </a:rPr>
              <a:t>Given sufficient resolution, even initially weak field gets exponentially  amplified to near saturation values.</a:t>
            </a:r>
            <a:endParaRPr lang="en-US" dirty="0">
              <a:solidFill>
                <a:schemeClr val="bg1"/>
              </a:solidFill>
              <a:latin typeface="Century Gothic" panose="020B0502020202020204" pitchFamily="34" charset="0"/>
            </a:endParaRPr>
          </a:p>
          <a:p>
            <a:endParaRPr lang="en-US" dirty="0">
              <a:solidFill>
                <a:schemeClr val="bg1"/>
              </a:solidFill>
              <a:latin typeface="Century Gothic" panose="020B0502020202020204" pitchFamily="34" charset="0"/>
            </a:endParaRPr>
          </a:p>
          <a:p>
            <a:r>
              <a:rPr lang="en-AU" dirty="0">
                <a:solidFill>
                  <a:schemeClr val="bg1"/>
                </a:solidFill>
                <a:latin typeface="Century Gothic" panose="020B0502020202020204" pitchFamily="34" charset="0"/>
              </a:rPr>
              <a:t>This amplification primarily occurs</a:t>
            </a:r>
          </a:p>
          <a:p>
            <a:r>
              <a:rPr lang="en-AU" dirty="0">
                <a:solidFill>
                  <a:schemeClr val="bg1"/>
                </a:solidFill>
                <a:latin typeface="Century Gothic" panose="020B0502020202020204" pitchFamily="34" charset="0"/>
              </a:rPr>
              <a:t>due to small-scale turbulent dynamo.</a:t>
            </a:r>
          </a:p>
          <a:p>
            <a:endParaRPr lang="en-AU" dirty="0">
              <a:solidFill>
                <a:schemeClr val="bg1"/>
              </a:solidFill>
              <a:latin typeface="Century Gothic" panose="020B0502020202020204" pitchFamily="34" charset="0"/>
            </a:endParaRPr>
          </a:p>
          <a:p>
            <a:r>
              <a:rPr lang="en-AU" dirty="0">
                <a:solidFill>
                  <a:schemeClr val="bg1"/>
                </a:solidFill>
                <a:latin typeface="Century Gothic" panose="020B0502020202020204" pitchFamily="34" charset="0"/>
              </a:rPr>
              <a:t>Strong magnetic field provides support against gravitational collapse and hinders fragmentation.</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63619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4">
            <a:alphaModFix amt="41000"/>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4</a:t>
            </a:fld>
            <a:endParaRPr lang="en-US"/>
          </a:p>
        </p:txBody>
      </p:sp>
      <p:sp>
        <p:nvSpPr>
          <p:cNvPr id="2" name="Slide Number Placeholder 6">
            <a:extLst>
              <a:ext uri="{FF2B5EF4-FFF2-40B4-BE49-F238E27FC236}">
                <a16:creationId xmlns:a16="http://schemas.microsoft.com/office/drawing/2014/main" id="{DB4A68E6-30AD-38E2-0A2F-4E2618F44BC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B03F3E-A471-8240-8003-E0F504E524BD}" type="slidenum">
              <a:rPr lang="en-US" smtClean="0"/>
              <a:pPr/>
              <a:t>4</a:t>
            </a:fld>
            <a:endParaRPr lang="en-US"/>
          </a:p>
        </p:txBody>
      </p:sp>
      <p:sp>
        <p:nvSpPr>
          <p:cNvPr id="3" name="Rectangle 2">
            <a:extLst>
              <a:ext uri="{FF2B5EF4-FFF2-40B4-BE49-F238E27FC236}">
                <a16:creationId xmlns:a16="http://schemas.microsoft.com/office/drawing/2014/main" id="{4E75C2A2-64BC-5016-FF77-597C391CCC67}"/>
              </a:ext>
            </a:extLst>
          </p:cNvPr>
          <p:cNvSpPr/>
          <p:nvPr/>
        </p:nvSpPr>
        <p:spPr>
          <a:xfrm>
            <a:off x="518988" y="264828"/>
            <a:ext cx="9589485" cy="707886"/>
          </a:xfrm>
          <a:prstGeom prst="rect">
            <a:avLst/>
          </a:prstGeom>
        </p:spPr>
        <p:txBody>
          <a:bodyPr wrap="none">
            <a:spAutoFit/>
          </a:bodyPr>
          <a:lstStyle/>
          <a:p>
            <a:r>
              <a:rPr lang="en-US" sz="4000" dirty="0">
                <a:solidFill>
                  <a:schemeClr val="bg1"/>
                </a:solidFill>
                <a:latin typeface="Century Gothic" panose="020B0502020202020204" pitchFamily="34" charset="0"/>
              </a:rPr>
              <a:t>Star formation at different metallicities</a:t>
            </a:r>
            <a:endParaRPr lang="en-US" sz="4000" baseline="-25000" dirty="0">
              <a:solidFill>
                <a:schemeClr val="bg1"/>
              </a:solidFill>
              <a:latin typeface="Century Gothic" panose="020B0502020202020204" pitchFamily="34" charset="0"/>
            </a:endParaRPr>
          </a:p>
        </p:txBody>
      </p:sp>
      <p:sp>
        <p:nvSpPr>
          <p:cNvPr id="6" name="Rectangle 5">
            <a:extLst>
              <a:ext uri="{FF2B5EF4-FFF2-40B4-BE49-F238E27FC236}">
                <a16:creationId xmlns:a16="http://schemas.microsoft.com/office/drawing/2014/main" id="{3E20FC67-19B4-54F9-EC20-B0E8FDF673CA}"/>
              </a:ext>
            </a:extLst>
          </p:cNvPr>
          <p:cNvSpPr/>
          <p:nvPr/>
        </p:nvSpPr>
        <p:spPr>
          <a:xfrm>
            <a:off x="7104582" y="1243851"/>
            <a:ext cx="4729180" cy="369332"/>
          </a:xfrm>
          <a:prstGeom prst="rect">
            <a:avLst/>
          </a:prstGeom>
        </p:spPr>
        <p:txBody>
          <a:bodyPr wrap="none">
            <a:spAutoFit/>
          </a:bodyPr>
          <a:lstStyle/>
          <a:p>
            <a:pPr algn="r"/>
            <a:r>
              <a:rPr lang="en-US" dirty="0">
                <a:solidFill>
                  <a:srgbClr val="F7BD19"/>
                </a:solidFill>
                <a:latin typeface="Century Gothic" panose="020B0502020202020204" pitchFamily="34" charset="0"/>
              </a:rPr>
              <a:t>Omukai et al. 2005, Sharda et al. in prep.</a:t>
            </a:r>
          </a:p>
        </p:txBody>
      </p:sp>
      <p:sp>
        <p:nvSpPr>
          <p:cNvPr id="17" name="Rectangle 16">
            <a:extLst>
              <a:ext uri="{FF2B5EF4-FFF2-40B4-BE49-F238E27FC236}">
                <a16:creationId xmlns:a16="http://schemas.microsoft.com/office/drawing/2014/main" id="{AC8C9CCD-A8CD-314A-70BE-C83C9741E68F}"/>
              </a:ext>
            </a:extLst>
          </p:cNvPr>
          <p:cNvSpPr/>
          <p:nvPr/>
        </p:nvSpPr>
        <p:spPr>
          <a:xfrm>
            <a:off x="640708" y="2245735"/>
            <a:ext cx="4028092" cy="2862322"/>
          </a:xfrm>
          <a:prstGeom prst="rect">
            <a:avLst/>
          </a:prstGeom>
        </p:spPr>
        <p:txBody>
          <a:bodyPr wrap="square">
            <a:spAutoFit/>
          </a:bodyPr>
          <a:lstStyle/>
          <a:p>
            <a:r>
              <a:rPr lang="en-AU" dirty="0">
                <a:solidFill>
                  <a:schemeClr val="bg1"/>
                </a:solidFill>
                <a:latin typeface="Century Gothic" panose="020B0502020202020204" pitchFamily="34" charset="0"/>
              </a:rPr>
              <a:t>Cooling is very inefficient in the absence of metals and dust in the ISM. Chemistry is not in a steady state.</a:t>
            </a:r>
          </a:p>
          <a:p>
            <a:endParaRPr lang="en-AU" dirty="0">
              <a:solidFill>
                <a:schemeClr val="bg1"/>
              </a:solidFill>
              <a:latin typeface="Century Gothic" panose="020B0502020202020204" pitchFamily="34" charset="0"/>
            </a:endParaRPr>
          </a:p>
          <a:p>
            <a:r>
              <a:rPr lang="en-AU" dirty="0">
                <a:solidFill>
                  <a:schemeClr val="bg1"/>
                </a:solidFill>
                <a:latin typeface="Century Gothic" panose="020B0502020202020204" pitchFamily="34" charset="0"/>
              </a:rPr>
              <a:t>Low metallicity ISM chemistry significantly impacts star formation, the IMF, and subsequent metal production.</a:t>
            </a:r>
          </a:p>
          <a:p>
            <a:endParaRPr lang="en-AU" dirty="0">
              <a:solidFill>
                <a:schemeClr val="bg1"/>
              </a:solidFill>
              <a:latin typeface="Century Gothic" panose="020B0502020202020204" pitchFamily="34" charset="0"/>
            </a:endParaRPr>
          </a:p>
        </p:txBody>
      </p:sp>
      <p:pic>
        <p:nvPicPr>
          <p:cNvPr id="11" name="out_omu.mp4">
            <a:hlinkClick r:id="" action="ppaction://media"/>
            <a:extLst>
              <a:ext uri="{FF2B5EF4-FFF2-40B4-BE49-F238E27FC236}">
                <a16:creationId xmlns:a16="http://schemas.microsoft.com/office/drawing/2014/main" id="{96D44685-DA89-84BE-B7CC-145B08F53A5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88800" y="1612800"/>
            <a:ext cx="6905750" cy="432360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A445E99-53A1-1AE1-89DB-675ADE0B744E}"/>
                  </a:ext>
                </a:extLst>
              </p:cNvPr>
              <p:cNvSpPr txBox="1"/>
              <p:nvPr/>
            </p:nvSpPr>
            <p:spPr>
              <a:xfrm>
                <a:off x="9986814" y="3868712"/>
                <a:ext cx="1577347" cy="727956"/>
              </a:xfrm>
              <a:prstGeom prst="rect">
                <a:avLst/>
              </a:prstGeom>
              <a:solidFill>
                <a:srgbClr val="F7BD1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tx1"/>
                              </a:solidFill>
                              <a:latin typeface="Cambria Math" panose="02040503050406030204" pitchFamily="18" charset="0"/>
                            </a:rPr>
                          </m:ctrlPr>
                        </m:sSubPr>
                        <m:e>
                          <m:r>
                            <a:rPr lang="en-AU" b="0" i="1" smtClean="0">
                              <a:solidFill>
                                <a:schemeClr val="tx1"/>
                              </a:solidFill>
                              <a:latin typeface="Cambria Math" panose="02040503050406030204" pitchFamily="18" charset="0"/>
                            </a:rPr>
                            <m:t>𝑀</m:t>
                          </m:r>
                        </m:e>
                        <m:sub>
                          <m:r>
                            <m:rPr>
                              <m:sty m:val="p"/>
                            </m:rPr>
                            <a:rPr lang="en-AU" b="0" i="0" smtClean="0">
                              <a:solidFill>
                                <a:schemeClr val="tx1"/>
                              </a:solidFill>
                              <a:latin typeface="Cambria Math" panose="02040503050406030204" pitchFamily="18" charset="0"/>
                            </a:rPr>
                            <m:t>Jeans</m:t>
                          </m:r>
                        </m:sub>
                      </m:sSub>
                      <m:r>
                        <a:rPr lang="en-AU" b="0" i="1" smtClean="0">
                          <a:solidFill>
                            <a:schemeClr val="tx1"/>
                          </a:solidFill>
                          <a:latin typeface="Cambria Math" panose="02040503050406030204" pitchFamily="18" charset="0"/>
                        </a:rPr>
                        <m:t> </m:t>
                      </m:r>
                      <m:r>
                        <a:rPr lang="en-AU" b="0" i="1" smtClean="0">
                          <a:solidFill>
                            <a:schemeClr val="tx1"/>
                          </a:solidFill>
                          <a:latin typeface="Cambria Math" panose="02040503050406030204" pitchFamily="18" charset="0"/>
                          <a:ea typeface="Cambria Math" panose="02040503050406030204" pitchFamily="18" charset="0"/>
                        </a:rPr>
                        <m:t>∝ </m:t>
                      </m:r>
                      <m:f>
                        <m:fPr>
                          <m:ctrlPr>
                            <a:rPr lang="en-AU" b="0" i="1" smtClean="0">
                              <a:solidFill>
                                <a:schemeClr val="tx1"/>
                              </a:solidFill>
                              <a:latin typeface="Cambria Math" panose="02040503050406030204" pitchFamily="18" charset="0"/>
                              <a:ea typeface="Cambria Math" panose="02040503050406030204" pitchFamily="18" charset="0"/>
                            </a:rPr>
                          </m:ctrlPr>
                        </m:fPr>
                        <m:num>
                          <m:sSup>
                            <m:sSupPr>
                              <m:ctrlPr>
                                <a:rPr lang="en-AU" b="0" i="1" smtClean="0">
                                  <a:solidFill>
                                    <a:schemeClr val="tx1"/>
                                  </a:solidFill>
                                  <a:latin typeface="Cambria Math" panose="02040503050406030204" pitchFamily="18" charset="0"/>
                                  <a:ea typeface="Cambria Math" panose="02040503050406030204" pitchFamily="18" charset="0"/>
                                </a:rPr>
                              </m:ctrlPr>
                            </m:sSupPr>
                            <m:e>
                              <m:r>
                                <a:rPr lang="en-AU" b="0" i="1" smtClean="0">
                                  <a:solidFill>
                                    <a:schemeClr val="tx1"/>
                                  </a:solidFill>
                                  <a:latin typeface="Cambria Math" panose="02040503050406030204" pitchFamily="18" charset="0"/>
                                  <a:ea typeface="Cambria Math" panose="02040503050406030204" pitchFamily="18" charset="0"/>
                                </a:rPr>
                                <m:t>𝑇</m:t>
                              </m:r>
                            </m:e>
                            <m:sup>
                              <m:r>
                                <a:rPr lang="en-AU" b="0" i="1" smtClean="0">
                                  <a:solidFill>
                                    <a:schemeClr val="tx1"/>
                                  </a:solidFill>
                                  <a:latin typeface="Cambria Math" panose="02040503050406030204" pitchFamily="18" charset="0"/>
                                  <a:ea typeface="Cambria Math" panose="02040503050406030204" pitchFamily="18" charset="0"/>
                                </a:rPr>
                                <m:t>1.5</m:t>
                              </m:r>
                            </m:sup>
                          </m:sSup>
                        </m:num>
                        <m:den>
                          <m:r>
                            <a:rPr lang="en-AU" b="0" i="1" smtClean="0">
                              <a:solidFill>
                                <a:schemeClr val="tx1"/>
                              </a:solidFill>
                              <a:latin typeface="Cambria Math" panose="02040503050406030204" pitchFamily="18" charset="0"/>
                              <a:ea typeface="Cambria Math" panose="02040503050406030204" pitchFamily="18" charset="0"/>
                            </a:rPr>
                            <m:t>√</m:t>
                          </m:r>
                          <m:r>
                            <a:rPr lang="en-AU" b="0" i="1" smtClean="0">
                              <a:solidFill>
                                <a:schemeClr val="tx1"/>
                              </a:solidFill>
                              <a:latin typeface="Cambria Math" panose="02040503050406030204" pitchFamily="18" charset="0"/>
                              <a:ea typeface="Cambria Math" panose="02040503050406030204" pitchFamily="18" charset="0"/>
                            </a:rPr>
                            <m:t>𝜌</m:t>
                          </m:r>
                        </m:den>
                      </m:f>
                    </m:oMath>
                  </m:oMathPara>
                </a14:m>
                <a:endParaRPr lang="en-NL" dirty="0">
                  <a:solidFill>
                    <a:schemeClr val="tx1"/>
                  </a:solidFill>
                </a:endParaRPr>
              </a:p>
            </p:txBody>
          </p:sp>
        </mc:Choice>
        <mc:Fallback xmlns="">
          <p:sp>
            <p:nvSpPr>
              <p:cNvPr id="12" name="TextBox 11">
                <a:extLst>
                  <a:ext uri="{FF2B5EF4-FFF2-40B4-BE49-F238E27FC236}">
                    <a16:creationId xmlns:a16="http://schemas.microsoft.com/office/drawing/2014/main" id="{FA445E99-53A1-1AE1-89DB-675ADE0B744E}"/>
                  </a:ext>
                </a:extLst>
              </p:cNvPr>
              <p:cNvSpPr txBox="1">
                <a:spLocks noRot="1" noChangeAspect="1" noMove="1" noResize="1" noEditPoints="1" noAdjustHandles="1" noChangeArrowheads="1" noChangeShapeType="1" noTextEdit="1"/>
              </p:cNvSpPr>
              <p:nvPr/>
            </p:nvSpPr>
            <p:spPr>
              <a:xfrm>
                <a:off x="9986814" y="3868712"/>
                <a:ext cx="1577347" cy="727956"/>
              </a:xfrm>
              <a:prstGeom prst="rect">
                <a:avLst/>
              </a:prstGeom>
              <a:blipFill>
                <a:blip r:embed="rId7"/>
                <a:stretch>
                  <a:fillRect b="-1724"/>
                </a:stretch>
              </a:blipFill>
            </p:spPr>
            <p:txBody>
              <a:bodyPr/>
              <a:lstStyle/>
              <a:p>
                <a:r>
                  <a:rPr lang="en-NL">
                    <a:noFill/>
                  </a:rPr>
                  <a:t> </a:t>
                </a:r>
              </a:p>
            </p:txBody>
          </p:sp>
        </mc:Fallback>
      </mc:AlternateContent>
      <p:sp>
        <p:nvSpPr>
          <p:cNvPr id="5" name="TextBox 4">
            <a:extLst>
              <a:ext uri="{FF2B5EF4-FFF2-40B4-BE49-F238E27FC236}">
                <a16:creationId xmlns:a16="http://schemas.microsoft.com/office/drawing/2014/main" id="{B3621567-BB85-5523-3B0D-EBF33961BE51}"/>
              </a:ext>
            </a:extLst>
          </p:cNvPr>
          <p:cNvSpPr txBox="1"/>
          <p:nvPr/>
        </p:nvSpPr>
        <p:spPr>
          <a:xfrm>
            <a:off x="288472" y="5911111"/>
            <a:ext cx="1779813" cy="307777"/>
          </a:xfrm>
          <a:prstGeom prst="rect">
            <a:avLst/>
          </a:prstGeom>
          <a:noFill/>
        </p:spPr>
        <p:txBody>
          <a:bodyPr wrap="square">
            <a:spAutoFit/>
          </a:bodyPr>
          <a:lstStyle/>
          <a:p>
            <a:r>
              <a:rPr lang="en-AU" sz="1400" dirty="0">
                <a:solidFill>
                  <a:srgbClr val="F7BD19"/>
                </a:solidFill>
                <a:latin typeface="Century Gothic" panose="020B0502020202020204" pitchFamily="34" charset="0"/>
              </a:rPr>
              <a:t>+Talk by Serena</a:t>
            </a:r>
            <a:endParaRPr lang="en-NL" sz="1400" dirty="0">
              <a:solidFill>
                <a:srgbClr val="F7BD19"/>
              </a:solidFill>
            </a:endParaRPr>
          </a:p>
        </p:txBody>
      </p:sp>
    </p:spTree>
    <p:extLst>
      <p:ext uri="{BB962C8B-B14F-4D97-AF65-F5344CB8AC3E}">
        <p14:creationId xmlns:p14="http://schemas.microsoft.com/office/powerpoint/2010/main" val="177368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6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5</a:t>
            </a:fld>
            <a:endParaRPr lang="en-US"/>
          </a:p>
        </p:txBody>
      </p:sp>
      <p:sp>
        <p:nvSpPr>
          <p:cNvPr id="2" name="Slide Number Placeholder 6">
            <a:extLst>
              <a:ext uri="{FF2B5EF4-FFF2-40B4-BE49-F238E27FC236}">
                <a16:creationId xmlns:a16="http://schemas.microsoft.com/office/drawing/2014/main" id="{DB4A68E6-30AD-38E2-0A2F-4E2618F44BC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B03F3E-A471-8240-8003-E0F504E524BD}" type="slidenum">
              <a:rPr lang="en-US" smtClean="0"/>
              <a:pPr/>
              <a:t>5</a:t>
            </a:fld>
            <a:endParaRPr lang="en-US"/>
          </a:p>
        </p:txBody>
      </p:sp>
      <p:sp>
        <p:nvSpPr>
          <p:cNvPr id="3" name="Rectangle 2">
            <a:extLst>
              <a:ext uri="{FF2B5EF4-FFF2-40B4-BE49-F238E27FC236}">
                <a16:creationId xmlns:a16="http://schemas.microsoft.com/office/drawing/2014/main" id="{4E75C2A2-64BC-5016-FF77-597C391CCC67}"/>
              </a:ext>
            </a:extLst>
          </p:cNvPr>
          <p:cNvSpPr/>
          <p:nvPr/>
        </p:nvSpPr>
        <p:spPr>
          <a:xfrm>
            <a:off x="518988" y="264828"/>
            <a:ext cx="9589485" cy="707886"/>
          </a:xfrm>
          <a:prstGeom prst="rect">
            <a:avLst/>
          </a:prstGeom>
        </p:spPr>
        <p:txBody>
          <a:bodyPr wrap="none">
            <a:spAutoFit/>
          </a:bodyPr>
          <a:lstStyle/>
          <a:p>
            <a:r>
              <a:rPr lang="en-US" sz="4000" dirty="0">
                <a:solidFill>
                  <a:schemeClr val="bg1"/>
                </a:solidFill>
                <a:latin typeface="Century Gothic" panose="020B0502020202020204" pitchFamily="34" charset="0"/>
              </a:rPr>
              <a:t>Star formation at different metallicities</a:t>
            </a:r>
            <a:endParaRPr lang="en-US" sz="4000" baseline="-25000" dirty="0">
              <a:solidFill>
                <a:schemeClr val="bg1"/>
              </a:solidFill>
              <a:latin typeface="Century Gothic" panose="020B0502020202020204" pitchFamily="34" charset="0"/>
            </a:endParaRPr>
          </a:p>
        </p:txBody>
      </p:sp>
      <p:sp>
        <p:nvSpPr>
          <p:cNvPr id="6" name="Rectangle 5">
            <a:extLst>
              <a:ext uri="{FF2B5EF4-FFF2-40B4-BE49-F238E27FC236}">
                <a16:creationId xmlns:a16="http://schemas.microsoft.com/office/drawing/2014/main" id="{3E20FC67-19B4-54F9-EC20-B0E8FDF673CA}"/>
              </a:ext>
            </a:extLst>
          </p:cNvPr>
          <p:cNvSpPr/>
          <p:nvPr/>
        </p:nvSpPr>
        <p:spPr>
          <a:xfrm>
            <a:off x="7104582" y="1243851"/>
            <a:ext cx="4729180" cy="369332"/>
          </a:xfrm>
          <a:prstGeom prst="rect">
            <a:avLst/>
          </a:prstGeom>
        </p:spPr>
        <p:txBody>
          <a:bodyPr wrap="none">
            <a:spAutoFit/>
          </a:bodyPr>
          <a:lstStyle/>
          <a:p>
            <a:pPr algn="r"/>
            <a:r>
              <a:rPr lang="en-US" dirty="0">
                <a:solidFill>
                  <a:srgbClr val="F7BD19"/>
                </a:solidFill>
                <a:latin typeface="Century Gothic" panose="020B0502020202020204" pitchFamily="34" charset="0"/>
              </a:rPr>
              <a:t>Omukai et al. 2005, Sharda et al. in prep.</a:t>
            </a:r>
          </a:p>
        </p:txBody>
      </p:sp>
      <p:sp>
        <p:nvSpPr>
          <p:cNvPr id="17" name="Rectangle 16">
            <a:extLst>
              <a:ext uri="{FF2B5EF4-FFF2-40B4-BE49-F238E27FC236}">
                <a16:creationId xmlns:a16="http://schemas.microsoft.com/office/drawing/2014/main" id="{AC8C9CCD-A8CD-314A-70BE-C83C9741E68F}"/>
              </a:ext>
            </a:extLst>
          </p:cNvPr>
          <p:cNvSpPr/>
          <p:nvPr/>
        </p:nvSpPr>
        <p:spPr>
          <a:xfrm>
            <a:off x="640708" y="2017135"/>
            <a:ext cx="4028092" cy="3693319"/>
          </a:xfrm>
          <a:prstGeom prst="rect">
            <a:avLst/>
          </a:prstGeom>
        </p:spPr>
        <p:txBody>
          <a:bodyPr wrap="square">
            <a:spAutoFit/>
          </a:bodyPr>
          <a:lstStyle/>
          <a:p>
            <a:r>
              <a:rPr lang="en-AU" dirty="0">
                <a:solidFill>
                  <a:schemeClr val="bg1"/>
                </a:solidFill>
                <a:latin typeface="Century Gothic" panose="020B0502020202020204" pitchFamily="34" charset="0"/>
              </a:rPr>
              <a:t>Cooling is very inefficient in the absence of metals and dust in the ISM. Chemistry is not in a steady state.</a:t>
            </a:r>
          </a:p>
          <a:p>
            <a:endParaRPr lang="en-AU" dirty="0">
              <a:solidFill>
                <a:schemeClr val="bg1"/>
              </a:solidFill>
              <a:latin typeface="Century Gothic" panose="020B0502020202020204" pitchFamily="34" charset="0"/>
            </a:endParaRPr>
          </a:p>
          <a:p>
            <a:r>
              <a:rPr lang="en-AU" dirty="0">
                <a:solidFill>
                  <a:schemeClr val="bg1"/>
                </a:solidFill>
                <a:latin typeface="Century Gothic" panose="020B0502020202020204" pitchFamily="34" charset="0"/>
              </a:rPr>
              <a:t>Low metallicity ISM chemistry significantly impacts star formation, the IMF, and subsequent metal production.</a:t>
            </a:r>
          </a:p>
          <a:p>
            <a:endParaRPr lang="en-AU" dirty="0">
              <a:solidFill>
                <a:schemeClr val="bg1"/>
              </a:solidFill>
              <a:latin typeface="Century Gothic" panose="020B0502020202020204" pitchFamily="34" charset="0"/>
            </a:endParaRPr>
          </a:p>
          <a:p>
            <a:r>
              <a:rPr lang="en-AU" dirty="0">
                <a:solidFill>
                  <a:schemeClr val="bg1"/>
                </a:solidFill>
                <a:latin typeface="Century Gothic" panose="020B0502020202020204" pitchFamily="34" charset="0"/>
              </a:rPr>
              <a:t>It is not easy to simulate the entire star formation cascade.</a:t>
            </a:r>
          </a:p>
          <a:p>
            <a:endParaRPr lang="en-AU" dirty="0">
              <a:solidFill>
                <a:schemeClr val="bg1"/>
              </a:solidFill>
              <a:latin typeface="Century Gothic" panose="020B0502020202020204" pitchFamily="34" charset="0"/>
            </a:endParaRPr>
          </a:p>
        </p:txBody>
      </p:sp>
      <p:pic>
        <p:nvPicPr>
          <p:cNvPr id="9" name="Picture 8" descr="A graph of different colored lines&#10;&#10;Description automatically generated">
            <a:extLst>
              <a:ext uri="{FF2B5EF4-FFF2-40B4-BE49-F238E27FC236}">
                <a16:creationId xmlns:a16="http://schemas.microsoft.com/office/drawing/2014/main" id="{BD6691A7-7E47-2741-DDD4-84CE3A3E246B}"/>
              </a:ext>
            </a:extLst>
          </p:cNvPr>
          <p:cNvPicPr>
            <a:picLocks noChangeAspect="1"/>
          </p:cNvPicPr>
          <p:nvPr/>
        </p:nvPicPr>
        <p:blipFill>
          <a:blip r:embed="rId4"/>
          <a:stretch>
            <a:fillRect/>
          </a:stretch>
        </p:blipFill>
        <p:spPr>
          <a:xfrm>
            <a:off x="4888800" y="1612800"/>
            <a:ext cx="6911041" cy="4323600"/>
          </a:xfrm>
          <a:prstGeom prst="rect">
            <a:avLst/>
          </a:prstGeom>
        </p:spPr>
      </p:pic>
      <p:sp>
        <p:nvSpPr>
          <p:cNvPr id="10" name="Down Arrow 9">
            <a:extLst>
              <a:ext uri="{FF2B5EF4-FFF2-40B4-BE49-F238E27FC236}">
                <a16:creationId xmlns:a16="http://schemas.microsoft.com/office/drawing/2014/main" id="{5163B10C-97F8-0074-F773-D4ED362566C6}"/>
              </a:ext>
            </a:extLst>
          </p:cNvPr>
          <p:cNvSpPr/>
          <p:nvPr/>
        </p:nvSpPr>
        <p:spPr>
          <a:xfrm rot="10800000">
            <a:off x="7095503" y="5589092"/>
            <a:ext cx="332509" cy="816027"/>
          </a:xfrm>
          <a:prstGeom prst="downArrow">
            <a:avLst>
              <a:gd name="adj1" fmla="val 42857"/>
              <a:gd name="adj2" fmla="val 50000"/>
            </a:avLst>
          </a:prstGeom>
          <a:solidFill>
            <a:srgbClr val="F7BD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Down Arrow 10">
            <a:extLst>
              <a:ext uri="{FF2B5EF4-FFF2-40B4-BE49-F238E27FC236}">
                <a16:creationId xmlns:a16="http://schemas.microsoft.com/office/drawing/2014/main" id="{E8BE3956-1B11-461F-ABB0-FBE2ABE7A6DD}"/>
              </a:ext>
            </a:extLst>
          </p:cNvPr>
          <p:cNvSpPr/>
          <p:nvPr/>
        </p:nvSpPr>
        <p:spPr>
          <a:xfrm rot="10800000">
            <a:off x="7746666" y="5589092"/>
            <a:ext cx="332509" cy="816027"/>
          </a:xfrm>
          <a:prstGeom prst="downArrow">
            <a:avLst>
              <a:gd name="adj1" fmla="val 42857"/>
              <a:gd name="adj2" fmla="val 50000"/>
            </a:avLst>
          </a:prstGeom>
          <a:solidFill>
            <a:srgbClr val="F7BD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Down Arrow 11">
            <a:extLst>
              <a:ext uri="{FF2B5EF4-FFF2-40B4-BE49-F238E27FC236}">
                <a16:creationId xmlns:a16="http://schemas.microsoft.com/office/drawing/2014/main" id="{3C734198-0A29-9094-C889-5C2FC342E754}"/>
              </a:ext>
            </a:extLst>
          </p:cNvPr>
          <p:cNvSpPr/>
          <p:nvPr/>
        </p:nvSpPr>
        <p:spPr>
          <a:xfrm rot="10800000">
            <a:off x="8435433" y="5589093"/>
            <a:ext cx="332509" cy="816027"/>
          </a:xfrm>
          <a:prstGeom prst="downArrow">
            <a:avLst>
              <a:gd name="adj1" fmla="val 42857"/>
              <a:gd name="adj2" fmla="val 50000"/>
            </a:avLst>
          </a:prstGeom>
          <a:solidFill>
            <a:srgbClr val="F7BD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Down Arrow 12">
            <a:extLst>
              <a:ext uri="{FF2B5EF4-FFF2-40B4-BE49-F238E27FC236}">
                <a16:creationId xmlns:a16="http://schemas.microsoft.com/office/drawing/2014/main" id="{0D296589-E730-81B5-846C-652DFAE53EDD}"/>
              </a:ext>
            </a:extLst>
          </p:cNvPr>
          <p:cNvSpPr/>
          <p:nvPr/>
        </p:nvSpPr>
        <p:spPr>
          <a:xfrm rot="10800000">
            <a:off x="9130180" y="5589092"/>
            <a:ext cx="332509" cy="816027"/>
          </a:xfrm>
          <a:prstGeom prst="downArrow">
            <a:avLst>
              <a:gd name="adj1" fmla="val 42857"/>
              <a:gd name="adj2" fmla="val 50000"/>
            </a:avLst>
          </a:prstGeom>
          <a:solidFill>
            <a:srgbClr val="F7BD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TextBox 13">
            <a:extLst>
              <a:ext uri="{FF2B5EF4-FFF2-40B4-BE49-F238E27FC236}">
                <a16:creationId xmlns:a16="http://schemas.microsoft.com/office/drawing/2014/main" id="{C0C3495E-F831-F1D2-FBB2-37AA8922ADBA}"/>
              </a:ext>
            </a:extLst>
          </p:cNvPr>
          <p:cNvSpPr txBox="1"/>
          <p:nvPr/>
        </p:nvSpPr>
        <p:spPr>
          <a:xfrm>
            <a:off x="6858741" y="6400948"/>
            <a:ext cx="804200" cy="307777"/>
          </a:xfrm>
          <a:prstGeom prst="rect">
            <a:avLst/>
          </a:prstGeom>
          <a:noFill/>
        </p:spPr>
        <p:txBody>
          <a:bodyPr wrap="square">
            <a:spAutoFit/>
          </a:bodyPr>
          <a:lstStyle/>
          <a:p>
            <a:r>
              <a:rPr lang="en-AU" sz="1400" dirty="0">
                <a:solidFill>
                  <a:schemeClr val="bg1"/>
                </a:solidFill>
                <a:latin typeface="Century Gothic" panose="020B0502020202020204" pitchFamily="34" charset="0"/>
              </a:rPr>
              <a:t>Cosmo</a:t>
            </a:r>
            <a:endParaRPr lang="en-NL" sz="1400" dirty="0"/>
          </a:p>
        </p:txBody>
      </p:sp>
      <p:sp>
        <p:nvSpPr>
          <p:cNvPr id="15" name="TextBox 14">
            <a:extLst>
              <a:ext uri="{FF2B5EF4-FFF2-40B4-BE49-F238E27FC236}">
                <a16:creationId xmlns:a16="http://schemas.microsoft.com/office/drawing/2014/main" id="{9D949E34-202B-7598-F0FD-139CD28BA8B0}"/>
              </a:ext>
            </a:extLst>
          </p:cNvPr>
          <p:cNvSpPr txBox="1"/>
          <p:nvPr/>
        </p:nvSpPr>
        <p:spPr>
          <a:xfrm>
            <a:off x="7558394" y="6402686"/>
            <a:ext cx="809625" cy="307777"/>
          </a:xfrm>
          <a:prstGeom prst="rect">
            <a:avLst/>
          </a:prstGeom>
          <a:noFill/>
        </p:spPr>
        <p:txBody>
          <a:bodyPr wrap="square">
            <a:spAutoFit/>
          </a:bodyPr>
          <a:lstStyle/>
          <a:p>
            <a:r>
              <a:rPr lang="en-AU" sz="1400" dirty="0">
                <a:solidFill>
                  <a:schemeClr val="bg1"/>
                </a:solidFill>
                <a:latin typeface="Century Gothic" panose="020B0502020202020204" pitchFamily="34" charset="0"/>
              </a:rPr>
              <a:t>Galaxy</a:t>
            </a:r>
            <a:endParaRPr lang="en-NL" sz="1400" dirty="0"/>
          </a:p>
        </p:txBody>
      </p:sp>
      <p:sp>
        <p:nvSpPr>
          <p:cNvPr id="16" name="TextBox 15">
            <a:extLst>
              <a:ext uri="{FF2B5EF4-FFF2-40B4-BE49-F238E27FC236}">
                <a16:creationId xmlns:a16="http://schemas.microsoft.com/office/drawing/2014/main" id="{95F6C64C-6890-DC5D-F6AE-0BA9D2F2AB47}"/>
              </a:ext>
            </a:extLst>
          </p:cNvPr>
          <p:cNvSpPr txBox="1"/>
          <p:nvPr/>
        </p:nvSpPr>
        <p:spPr>
          <a:xfrm>
            <a:off x="8342040" y="6402686"/>
            <a:ext cx="647064" cy="307777"/>
          </a:xfrm>
          <a:prstGeom prst="rect">
            <a:avLst/>
          </a:prstGeom>
          <a:noFill/>
        </p:spPr>
        <p:txBody>
          <a:bodyPr wrap="square">
            <a:spAutoFit/>
          </a:bodyPr>
          <a:lstStyle/>
          <a:p>
            <a:r>
              <a:rPr lang="en-AU" sz="1400" dirty="0">
                <a:solidFill>
                  <a:schemeClr val="bg1"/>
                </a:solidFill>
                <a:latin typeface="Century Gothic" panose="020B0502020202020204" pitchFamily="34" charset="0"/>
              </a:rPr>
              <a:t>GMC</a:t>
            </a:r>
            <a:endParaRPr lang="en-NL" sz="1400" dirty="0"/>
          </a:p>
        </p:txBody>
      </p:sp>
      <p:sp>
        <p:nvSpPr>
          <p:cNvPr id="19" name="TextBox 18">
            <a:extLst>
              <a:ext uri="{FF2B5EF4-FFF2-40B4-BE49-F238E27FC236}">
                <a16:creationId xmlns:a16="http://schemas.microsoft.com/office/drawing/2014/main" id="{F4D5826B-FEA1-D9F8-5780-1B67DDA84028}"/>
              </a:ext>
            </a:extLst>
          </p:cNvPr>
          <p:cNvSpPr txBox="1"/>
          <p:nvPr/>
        </p:nvSpPr>
        <p:spPr>
          <a:xfrm>
            <a:off x="8989104" y="6402686"/>
            <a:ext cx="725632" cy="307777"/>
          </a:xfrm>
          <a:prstGeom prst="rect">
            <a:avLst/>
          </a:prstGeom>
          <a:noFill/>
        </p:spPr>
        <p:txBody>
          <a:bodyPr wrap="square">
            <a:spAutoFit/>
          </a:bodyPr>
          <a:lstStyle/>
          <a:p>
            <a:r>
              <a:rPr lang="en-AU" sz="1400" dirty="0">
                <a:solidFill>
                  <a:schemeClr val="bg1"/>
                </a:solidFill>
                <a:latin typeface="Century Gothic" panose="020B0502020202020204" pitchFamily="34" charset="0"/>
              </a:rPr>
              <a:t>Cloud</a:t>
            </a:r>
            <a:endParaRPr lang="en-NL" sz="1400" dirty="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9377BD8-A15B-8AD2-8E21-02F2F01B1797}"/>
                  </a:ext>
                </a:extLst>
              </p:cNvPr>
              <p:cNvSpPr txBox="1"/>
              <p:nvPr/>
            </p:nvSpPr>
            <p:spPr>
              <a:xfrm>
                <a:off x="9986814" y="3868712"/>
                <a:ext cx="1577347" cy="727956"/>
              </a:xfrm>
              <a:prstGeom prst="rect">
                <a:avLst/>
              </a:prstGeom>
              <a:solidFill>
                <a:srgbClr val="F7BD1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tx1"/>
                              </a:solidFill>
                              <a:latin typeface="Cambria Math" panose="02040503050406030204" pitchFamily="18" charset="0"/>
                            </a:rPr>
                          </m:ctrlPr>
                        </m:sSubPr>
                        <m:e>
                          <m:r>
                            <a:rPr lang="en-AU" b="0" i="1" smtClean="0">
                              <a:solidFill>
                                <a:schemeClr val="tx1"/>
                              </a:solidFill>
                              <a:latin typeface="Cambria Math" panose="02040503050406030204" pitchFamily="18" charset="0"/>
                            </a:rPr>
                            <m:t>𝑀</m:t>
                          </m:r>
                        </m:e>
                        <m:sub>
                          <m:r>
                            <m:rPr>
                              <m:sty m:val="p"/>
                            </m:rPr>
                            <a:rPr lang="en-AU" b="0" i="0" smtClean="0">
                              <a:solidFill>
                                <a:schemeClr val="tx1"/>
                              </a:solidFill>
                              <a:latin typeface="Cambria Math" panose="02040503050406030204" pitchFamily="18" charset="0"/>
                            </a:rPr>
                            <m:t>Jeans</m:t>
                          </m:r>
                        </m:sub>
                      </m:sSub>
                      <m:r>
                        <a:rPr lang="en-AU" b="0" i="1" smtClean="0">
                          <a:solidFill>
                            <a:schemeClr val="tx1"/>
                          </a:solidFill>
                          <a:latin typeface="Cambria Math" panose="02040503050406030204" pitchFamily="18" charset="0"/>
                        </a:rPr>
                        <m:t> </m:t>
                      </m:r>
                      <m:r>
                        <a:rPr lang="en-AU" b="0" i="1" smtClean="0">
                          <a:solidFill>
                            <a:schemeClr val="tx1"/>
                          </a:solidFill>
                          <a:latin typeface="Cambria Math" panose="02040503050406030204" pitchFamily="18" charset="0"/>
                          <a:ea typeface="Cambria Math" panose="02040503050406030204" pitchFamily="18" charset="0"/>
                        </a:rPr>
                        <m:t>∝ </m:t>
                      </m:r>
                      <m:f>
                        <m:fPr>
                          <m:ctrlPr>
                            <a:rPr lang="en-AU" b="0" i="1" smtClean="0">
                              <a:solidFill>
                                <a:schemeClr val="tx1"/>
                              </a:solidFill>
                              <a:latin typeface="Cambria Math" panose="02040503050406030204" pitchFamily="18" charset="0"/>
                              <a:ea typeface="Cambria Math" panose="02040503050406030204" pitchFamily="18" charset="0"/>
                            </a:rPr>
                          </m:ctrlPr>
                        </m:fPr>
                        <m:num>
                          <m:sSup>
                            <m:sSupPr>
                              <m:ctrlPr>
                                <a:rPr lang="en-AU" b="0" i="1" smtClean="0">
                                  <a:solidFill>
                                    <a:schemeClr val="tx1"/>
                                  </a:solidFill>
                                  <a:latin typeface="Cambria Math" panose="02040503050406030204" pitchFamily="18" charset="0"/>
                                  <a:ea typeface="Cambria Math" panose="02040503050406030204" pitchFamily="18" charset="0"/>
                                </a:rPr>
                              </m:ctrlPr>
                            </m:sSupPr>
                            <m:e>
                              <m:r>
                                <a:rPr lang="en-AU" b="0" i="1" smtClean="0">
                                  <a:solidFill>
                                    <a:schemeClr val="tx1"/>
                                  </a:solidFill>
                                  <a:latin typeface="Cambria Math" panose="02040503050406030204" pitchFamily="18" charset="0"/>
                                  <a:ea typeface="Cambria Math" panose="02040503050406030204" pitchFamily="18" charset="0"/>
                                </a:rPr>
                                <m:t>𝑇</m:t>
                              </m:r>
                            </m:e>
                            <m:sup>
                              <m:r>
                                <a:rPr lang="en-AU" b="0" i="1" smtClean="0">
                                  <a:solidFill>
                                    <a:schemeClr val="tx1"/>
                                  </a:solidFill>
                                  <a:latin typeface="Cambria Math" panose="02040503050406030204" pitchFamily="18" charset="0"/>
                                  <a:ea typeface="Cambria Math" panose="02040503050406030204" pitchFamily="18" charset="0"/>
                                </a:rPr>
                                <m:t>1.5</m:t>
                              </m:r>
                            </m:sup>
                          </m:sSup>
                        </m:num>
                        <m:den>
                          <m:r>
                            <a:rPr lang="en-AU" b="0" i="1" smtClean="0">
                              <a:solidFill>
                                <a:schemeClr val="tx1"/>
                              </a:solidFill>
                              <a:latin typeface="Cambria Math" panose="02040503050406030204" pitchFamily="18" charset="0"/>
                              <a:ea typeface="Cambria Math" panose="02040503050406030204" pitchFamily="18" charset="0"/>
                            </a:rPr>
                            <m:t>√</m:t>
                          </m:r>
                          <m:r>
                            <a:rPr lang="en-AU" b="0" i="1" smtClean="0">
                              <a:solidFill>
                                <a:schemeClr val="tx1"/>
                              </a:solidFill>
                              <a:latin typeface="Cambria Math" panose="02040503050406030204" pitchFamily="18" charset="0"/>
                              <a:ea typeface="Cambria Math" panose="02040503050406030204" pitchFamily="18" charset="0"/>
                            </a:rPr>
                            <m:t>𝜌</m:t>
                          </m:r>
                        </m:den>
                      </m:f>
                    </m:oMath>
                  </m:oMathPara>
                </a14:m>
                <a:endParaRPr lang="en-NL" dirty="0">
                  <a:solidFill>
                    <a:schemeClr val="tx1"/>
                  </a:solidFill>
                </a:endParaRPr>
              </a:p>
            </p:txBody>
          </p:sp>
        </mc:Choice>
        <mc:Fallback xmlns="">
          <p:sp>
            <p:nvSpPr>
              <p:cNvPr id="20" name="TextBox 19">
                <a:extLst>
                  <a:ext uri="{FF2B5EF4-FFF2-40B4-BE49-F238E27FC236}">
                    <a16:creationId xmlns:a16="http://schemas.microsoft.com/office/drawing/2014/main" id="{69377BD8-A15B-8AD2-8E21-02F2F01B1797}"/>
                  </a:ext>
                </a:extLst>
              </p:cNvPr>
              <p:cNvSpPr txBox="1">
                <a:spLocks noRot="1" noChangeAspect="1" noMove="1" noResize="1" noEditPoints="1" noAdjustHandles="1" noChangeArrowheads="1" noChangeShapeType="1" noTextEdit="1"/>
              </p:cNvSpPr>
              <p:nvPr/>
            </p:nvSpPr>
            <p:spPr>
              <a:xfrm>
                <a:off x="9986814" y="3868712"/>
                <a:ext cx="1577347" cy="727956"/>
              </a:xfrm>
              <a:prstGeom prst="rect">
                <a:avLst/>
              </a:prstGeom>
              <a:blipFill>
                <a:blip r:embed="rId5"/>
                <a:stretch>
                  <a:fillRect b="-1724"/>
                </a:stretch>
              </a:blipFill>
            </p:spPr>
            <p:txBody>
              <a:bodyPr/>
              <a:lstStyle/>
              <a:p>
                <a:r>
                  <a:rPr lang="en-NL">
                    <a:noFill/>
                  </a:rPr>
                  <a:t> </a:t>
                </a:r>
              </a:p>
            </p:txBody>
          </p:sp>
        </mc:Fallback>
      </mc:AlternateContent>
      <p:sp>
        <p:nvSpPr>
          <p:cNvPr id="5" name="TextBox 4">
            <a:extLst>
              <a:ext uri="{FF2B5EF4-FFF2-40B4-BE49-F238E27FC236}">
                <a16:creationId xmlns:a16="http://schemas.microsoft.com/office/drawing/2014/main" id="{41B2B4DD-FD16-FD62-7631-81C424C703B8}"/>
              </a:ext>
            </a:extLst>
          </p:cNvPr>
          <p:cNvSpPr txBox="1"/>
          <p:nvPr/>
        </p:nvSpPr>
        <p:spPr>
          <a:xfrm>
            <a:off x="288472" y="5911111"/>
            <a:ext cx="1779813" cy="307777"/>
          </a:xfrm>
          <a:prstGeom prst="rect">
            <a:avLst/>
          </a:prstGeom>
          <a:noFill/>
        </p:spPr>
        <p:txBody>
          <a:bodyPr wrap="square">
            <a:spAutoFit/>
          </a:bodyPr>
          <a:lstStyle/>
          <a:p>
            <a:r>
              <a:rPr lang="en-AU" sz="1400" dirty="0">
                <a:solidFill>
                  <a:srgbClr val="F7BD19"/>
                </a:solidFill>
                <a:latin typeface="Century Gothic" panose="020B0502020202020204" pitchFamily="34" charset="0"/>
              </a:rPr>
              <a:t>+Talk by Serena</a:t>
            </a:r>
            <a:endParaRPr lang="en-NL" sz="1400" dirty="0">
              <a:solidFill>
                <a:srgbClr val="F7BD19"/>
              </a:solidFill>
            </a:endParaRPr>
          </a:p>
        </p:txBody>
      </p:sp>
    </p:spTree>
    <p:extLst>
      <p:ext uri="{BB962C8B-B14F-4D97-AF65-F5344CB8AC3E}">
        <p14:creationId xmlns:p14="http://schemas.microsoft.com/office/powerpoint/2010/main" val="2050352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6</a:t>
            </a:fld>
            <a:endParaRPr lang="en-US"/>
          </a:p>
        </p:txBody>
      </p:sp>
      <p:sp>
        <p:nvSpPr>
          <p:cNvPr id="33" name="Rectangle 32">
            <a:extLst>
              <a:ext uri="{FF2B5EF4-FFF2-40B4-BE49-F238E27FC236}">
                <a16:creationId xmlns:a16="http://schemas.microsoft.com/office/drawing/2014/main" id="{4C477440-C6B1-4B42-A258-F66342B5F06B}"/>
              </a:ext>
            </a:extLst>
          </p:cNvPr>
          <p:cNvSpPr/>
          <p:nvPr/>
        </p:nvSpPr>
        <p:spPr>
          <a:xfrm>
            <a:off x="518988" y="264828"/>
            <a:ext cx="8954695" cy="707886"/>
          </a:xfrm>
          <a:prstGeom prst="rect">
            <a:avLst/>
          </a:prstGeom>
        </p:spPr>
        <p:txBody>
          <a:bodyPr wrap="none">
            <a:spAutoFit/>
          </a:bodyPr>
          <a:lstStyle/>
          <a:p>
            <a:r>
              <a:rPr lang="en-US" sz="4000" dirty="0">
                <a:solidFill>
                  <a:schemeClr val="bg1"/>
                </a:solidFill>
                <a:latin typeface="Century Gothic" panose="020B0502020202020204" pitchFamily="34" charset="0"/>
              </a:rPr>
              <a:t>Variations in the IMF with metallicity</a:t>
            </a:r>
            <a:endParaRPr lang="en-US" sz="4000" baseline="-25000" dirty="0">
              <a:solidFill>
                <a:schemeClr val="bg1"/>
              </a:solidFill>
              <a:latin typeface="Century Gothic" panose="020B0502020202020204" pitchFamily="34" charset="0"/>
            </a:endParaRPr>
          </a:p>
        </p:txBody>
      </p:sp>
      <p:cxnSp>
        <p:nvCxnSpPr>
          <p:cNvPr id="3" name="Straight Connector 2">
            <a:extLst>
              <a:ext uri="{FF2B5EF4-FFF2-40B4-BE49-F238E27FC236}">
                <a16:creationId xmlns:a16="http://schemas.microsoft.com/office/drawing/2014/main" id="{8409E610-AD2A-A817-A8C8-DBF1D4695CF3}"/>
              </a:ext>
            </a:extLst>
          </p:cNvPr>
          <p:cNvCxnSpPr>
            <a:cxnSpLocks/>
          </p:cNvCxnSpPr>
          <p:nvPr/>
        </p:nvCxnSpPr>
        <p:spPr>
          <a:xfrm flipV="1">
            <a:off x="1420121" y="1546625"/>
            <a:ext cx="9247879" cy="10258"/>
          </a:xfrm>
          <a:prstGeom prst="line">
            <a:avLst/>
          </a:prstGeom>
          <a:ln w="73025">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77ABAF5-C1EF-BD16-923A-F90748307691}"/>
                  </a:ext>
                </a:extLst>
              </p:cNvPr>
              <p:cNvSpPr/>
              <p:nvPr/>
            </p:nvSpPr>
            <p:spPr>
              <a:xfrm>
                <a:off x="2799079" y="1187295"/>
                <a:ext cx="909160" cy="375167"/>
              </a:xfrm>
              <a:prstGeom prst="rect">
                <a:avLst/>
              </a:prstGeom>
            </p:spPr>
            <p:txBody>
              <a:bodyPr wrap="none">
                <a:spAutoFit/>
              </a:bodyPr>
              <a:lstStyle/>
              <a:p>
                <a:r>
                  <a:rPr lang="en-US" dirty="0">
                    <a:solidFill>
                      <a:schemeClr val="bg1"/>
                    </a:solidFill>
                    <a:latin typeface="Century Gothic" panose="020B0502020202020204" pitchFamily="34" charset="0"/>
                  </a:rPr>
                  <a:t>10</a:t>
                </a:r>
                <a:r>
                  <a:rPr lang="en-US" baseline="30000" dirty="0">
                    <a:solidFill>
                      <a:schemeClr val="bg1"/>
                    </a:solidFill>
                    <a:latin typeface="Century Gothic" panose="020B0502020202020204" pitchFamily="34" charset="0"/>
                  </a:rPr>
                  <a:t>-4</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9" name="Rectangle 8">
                <a:extLst>
                  <a:ext uri="{FF2B5EF4-FFF2-40B4-BE49-F238E27FC236}">
                    <a16:creationId xmlns:a16="http://schemas.microsoft.com/office/drawing/2014/main" id="{077ABAF5-C1EF-BD16-923A-F90748307691}"/>
                  </a:ext>
                </a:extLst>
              </p:cNvPr>
              <p:cNvSpPr>
                <a:spLocks noRot="1" noChangeAspect="1" noMove="1" noResize="1" noEditPoints="1" noAdjustHandles="1" noChangeArrowheads="1" noChangeShapeType="1" noTextEdit="1"/>
              </p:cNvSpPr>
              <p:nvPr/>
            </p:nvSpPr>
            <p:spPr>
              <a:xfrm>
                <a:off x="2799079" y="1187295"/>
                <a:ext cx="909160" cy="375167"/>
              </a:xfrm>
              <a:prstGeom prst="rect">
                <a:avLst/>
              </a:prstGeom>
              <a:blipFill>
                <a:blip r:embed="rId4"/>
                <a:stretch>
                  <a:fillRect l="-5556" t="-10000" b="-2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10998BF-C96C-8D6D-9115-8C8D330EFD2A}"/>
                  </a:ext>
                </a:extLst>
              </p:cNvPr>
              <p:cNvSpPr/>
              <p:nvPr/>
            </p:nvSpPr>
            <p:spPr>
              <a:xfrm>
                <a:off x="4996335" y="1162301"/>
                <a:ext cx="909160" cy="375167"/>
              </a:xfrm>
              <a:prstGeom prst="rect">
                <a:avLst/>
              </a:prstGeom>
            </p:spPr>
            <p:txBody>
              <a:bodyPr wrap="none">
                <a:spAutoFit/>
              </a:bodyPr>
              <a:lstStyle/>
              <a:p>
                <a:r>
                  <a:rPr lang="en-US" dirty="0">
                    <a:solidFill>
                      <a:schemeClr val="bg1"/>
                    </a:solidFill>
                    <a:latin typeface="Century Gothic" panose="020B0502020202020204" pitchFamily="34" charset="0"/>
                  </a:rPr>
                  <a:t>10</a:t>
                </a:r>
                <a:r>
                  <a:rPr lang="en-US" baseline="30000" dirty="0">
                    <a:solidFill>
                      <a:schemeClr val="bg1"/>
                    </a:solidFill>
                    <a:latin typeface="Century Gothic" panose="020B0502020202020204" pitchFamily="34" charset="0"/>
                  </a:rPr>
                  <a:t>-2</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10" name="Rectangle 9">
                <a:extLst>
                  <a:ext uri="{FF2B5EF4-FFF2-40B4-BE49-F238E27FC236}">
                    <a16:creationId xmlns:a16="http://schemas.microsoft.com/office/drawing/2014/main" id="{910998BF-C96C-8D6D-9115-8C8D330EFD2A}"/>
                  </a:ext>
                </a:extLst>
              </p:cNvPr>
              <p:cNvSpPr>
                <a:spLocks noRot="1" noChangeAspect="1" noMove="1" noResize="1" noEditPoints="1" noAdjustHandles="1" noChangeArrowheads="1" noChangeShapeType="1" noTextEdit="1"/>
              </p:cNvSpPr>
              <p:nvPr/>
            </p:nvSpPr>
            <p:spPr>
              <a:xfrm>
                <a:off x="4996335" y="1162301"/>
                <a:ext cx="909160" cy="375167"/>
              </a:xfrm>
              <a:prstGeom prst="rect">
                <a:avLst/>
              </a:prstGeom>
              <a:blipFill>
                <a:blip r:embed="rId5"/>
                <a:stretch>
                  <a:fillRect l="-5479" t="-10000" b="-2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978B1621-3955-21CE-3402-A8904E5F5633}"/>
                  </a:ext>
                </a:extLst>
              </p:cNvPr>
              <p:cNvSpPr/>
              <p:nvPr/>
            </p:nvSpPr>
            <p:spPr>
              <a:xfrm>
                <a:off x="6811227" y="1171458"/>
                <a:ext cx="1037400" cy="375167"/>
              </a:xfrm>
              <a:prstGeom prst="rect">
                <a:avLst/>
              </a:prstGeom>
            </p:spPr>
            <p:txBody>
              <a:bodyPr wrap="none">
                <a:spAutoFit/>
              </a:bodyPr>
              <a:lstStyle/>
              <a:p>
                <a:r>
                  <a:rPr lang="en-US" dirty="0">
                    <a:solidFill>
                      <a:schemeClr val="bg1"/>
                    </a:solidFill>
                    <a:latin typeface="Century Gothic" panose="020B0502020202020204" pitchFamily="34" charset="0"/>
                  </a:rPr>
                  <a:t>10</a:t>
                </a:r>
                <a:r>
                  <a:rPr lang="en-US" baseline="30000" dirty="0">
                    <a:solidFill>
                      <a:schemeClr val="bg1"/>
                    </a:solidFill>
                    <a:latin typeface="Century Gothic" panose="020B0502020202020204" pitchFamily="34" charset="0"/>
                  </a:rPr>
                  <a:t>-1.5</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21" name="Rectangle 20">
                <a:extLst>
                  <a:ext uri="{FF2B5EF4-FFF2-40B4-BE49-F238E27FC236}">
                    <a16:creationId xmlns:a16="http://schemas.microsoft.com/office/drawing/2014/main" id="{978B1621-3955-21CE-3402-A8904E5F5633}"/>
                  </a:ext>
                </a:extLst>
              </p:cNvPr>
              <p:cNvSpPr>
                <a:spLocks noRot="1" noChangeAspect="1" noMove="1" noResize="1" noEditPoints="1" noAdjustHandles="1" noChangeArrowheads="1" noChangeShapeType="1" noTextEdit="1"/>
              </p:cNvSpPr>
              <p:nvPr/>
            </p:nvSpPr>
            <p:spPr>
              <a:xfrm>
                <a:off x="6811227" y="1171458"/>
                <a:ext cx="1037400" cy="375167"/>
              </a:xfrm>
              <a:prstGeom prst="rect">
                <a:avLst/>
              </a:prstGeom>
              <a:blipFill>
                <a:blip r:embed="rId6"/>
                <a:stretch>
                  <a:fillRect l="-4819" t="-10000" b="-2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A27AF926-36EB-E9C5-B5E2-A3806587F053}"/>
                  </a:ext>
                </a:extLst>
              </p:cNvPr>
              <p:cNvSpPr/>
              <p:nvPr/>
            </p:nvSpPr>
            <p:spPr>
              <a:xfrm>
                <a:off x="8151999" y="1157599"/>
                <a:ext cx="909160" cy="375167"/>
              </a:xfrm>
              <a:prstGeom prst="rect">
                <a:avLst/>
              </a:prstGeom>
            </p:spPr>
            <p:txBody>
              <a:bodyPr wrap="none">
                <a:spAutoFit/>
              </a:bodyPr>
              <a:lstStyle/>
              <a:p>
                <a:r>
                  <a:rPr lang="en-US" dirty="0">
                    <a:solidFill>
                      <a:schemeClr val="bg1"/>
                    </a:solidFill>
                    <a:latin typeface="Century Gothic" panose="020B0502020202020204" pitchFamily="34" charset="0"/>
                  </a:rPr>
                  <a:t>10</a:t>
                </a:r>
                <a:r>
                  <a:rPr lang="en-US" baseline="30000" dirty="0">
                    <a:solidFill>
                      <a:schemeClr val="bg1"/>
                    </a:solidFill>
                    <a:latin typeface="Century Gothic" panose="020B0502020202020204" pitchFamily="34" charset="0"/>
                  </a:rPr>
                  <a:t>-1</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23" name="Rectangle 22">
                <a:extLst>
                  <a:ext uri="{FF2B5EF4-FFF2-40B4-BE49-F238E27FC236}">
                    <a16:creationId xmlns:a16="http://schemas.microsoft.com/office/drawing/2014/main" id="{A27AF926-36EB-E9C5-B5E2-A3806587F053}"/>
                  </a:ext>
                </a:extLst>
              </p:cNvPr>
              <p:cNvSpPr>
                <a:spLocks noRot="1" noChangeAspect="1" noMove="1" noResize="1" noEditPoints="1" noAdjustHandles="1" noChangeArrowheads="1" noChangeShapeType="1" noTextEdit="1"/>
              </p:cNvSpPr>
              <p:nvPr/>
            </p:nvSpPr>
            <p:spPr>
              <a:xfrm>
                <a:off x="8151999" y="1157599"/>
                <a:ext cx="909160" cy="375167"/>
              </a:xfrm>
              <a:prstGeom prst="rect">
                <a:avLst/>
              </a:prstGeom>
              <a:blipFill>
                <a:blip r:embed="rId7"/>
                <a:stretch>
                  <a:fillRect l="-5479" t="-13333" b="-2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EC744043-3F6B-E230-6AB7-768D4D503FE3}"/>
                  </a:ext>
                </a:extLst>
              </p:cNvPr>
              <p:cNvSpPr/>
              <p:nvPr/>
            </p:nvSpPr>
            <p:spPr>
              <a:xfrm>
                <a:off x="9277469" y="1144124"/>
                <a:ext cx="516423" cy="3751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37" name="Rectangle 36">
                <a:extLst>
                  <a:ext uri="{FF2B5EF4-FFF2-40B4-BE49-F238E27FC236}">
                    <a16:creationId xmlns:a16="http://schemas.microsoft.com/office/drawing/2014/main" id="{EC744043-3F6B-E230-6AB7-768D4D503FE3}"/>
                  </a:ext>
                </a:extLst>
              </p:cNvPr>
              <p:cNvSpPr>
                <a:spLocks noRot="1" noChangeAspect="1" noMove="1" noResize="1" noEditPoints="1" noAdjustHandles="1" noChangeArrowheads="1" noChangeShapeType="1" noTextEdit="1"/>
              </p:cNvSpPr>
              <p:nvPr/>
            </p:nvSpPr>
            <p:spPr>
              <a:xfrm>
                <a:off x="9277469" y="1144124"/>
                <a:ext cx="516423" cy="375167"/>
              </a:xfrm>
              <a:prstGeom prst="rect">
                <a:avLst/>
              </a:prstGeom>
              <a:blipFill>
                <a:blip r:embed="rId8"/>
                <a:stretch>
                  <a:fillRect b="-666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DBABC86D-BD99-A631-F17A-B89E2E87BA86}"/>
                  </a:ext>
                </a:extLst>
              </p:cNvPr>
              <p:cNvSpPr/>
              <p:nvPr/>
            </p:nvSpPr>
            <p:spPr>
              <a:xfrm>
                <a:off x="10242013" y="1118103"/>
                <a:ext cx="644664" cy="375167"/>
              </a:xfrm>
              <a:prstGeom prst="rect">
                <a:avLst/>
              </a:prstGeom>
            </p:spPr>
            <p:txBody>
              <a:bodyPr wrap="none">
                <a:spAutoFit/>
              </a:bodyPr>
              <a:lstStyle/>
              <a:p>
                <a:r>
                  <a:rPr lang="en-US" dirty="0">
                    <a:solidFill>
                      <a:schemeClr val="bg1"/>
                    </a:solidFill>
                    <a:latin typeface="Century Gothic" panose="020B0502020202020204" pitchFamily="34" charset="0"/>
                  </a:rPr>
                  <a:t>2</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40" name="Rectangle 39">
                <a:extLst>
                  <a:ext uri="{FF2B5EF4-FFF2-40B4-BE49-F238E27FC236}">
                    <a16:creationId xmlns:a16="http://schemas.microsoft.com/office/drawing/2014/main" id="{DBABC86D-BD99-A631-F17A-B89E2E87BA86}"/>
                  </a:ext>
                </a:extLst>
              </p:cNvPr>
              <p:cNvSpPr>
                <a:spLocks noRot="1" noChangeAspect="1" noMove="1" noResize="1" noEditPoints="1" noAdjustHandles="1" noChangeArrowheads="1" noChangeShapeType="1" noTextEdit="1"/>
              </p:cNvSpPr>
              <p:nvPr/>
            </p:nvSpPr>
            <p:spPr>
              <a:xfrm>
                <a:off x="10242013" y="1118103"/>
                <a:ext cx="644664" cy="375167"/>
              </a:xfrm>
              <a:prstGeom prst="rect">
                <a:avLst/>
              </a:prstGeom>
              <a:blipFill>
                <a:blip r:embed="rId9"/>
                <a:stretch>
                  <a:fillRect l="-7692" t="-9677" b="-19355"/>
                </a:stretch>
              </a:blipFill>
            </p:spPr>
            <p:txBody>
              <a:bodyPr/>
              <a:lstStyle/>
              <a:p>
                <a:r>
                  <a:rPr lang="en-NL">
                    <a:noFill/>
                  </a:rPr>
                  <a:t> </a:t>
                </a:r>
              </a:p>
            </p:txBody>
          </p:sp>
        </mc:Fallback>
      </mc:AlternateContent>
      <p:sp>
        <p:nvSpPr>
          <p:cNvPr id="53" name="Rectangle 52">
            <a:extLst>
              <a:ext uri="{FF2B5EF4-FFF2-40B4-BE49-F238E27FC236}">
                <a16:creationId xmlns:a16="http://schemas.microsoft.com/office/drawing/2014/main" id="{BA1CDD44-E111-0CE0-ABB6-A43D4F387229}"/>
              </a:ext>
            </a:extLst>
          </p:cNvPr>
          <p:cNvSpPr/>
          <p:nvPr/>
        </p:nvSpPr>
        <p:spPr>
          <a:xfrm>
            <a:off x="1325120" y="1208425"/>
            <a:ext cx="312906" cy="369332"/>
          </a:xfrm>
          <a:prstGeom prst="rect">
            <a:avLst/>
          </a:prstGeom>
        </p:spPr>
        <p:txBody>
          <a:bodyPr wrap="none">
            <a:spAutoFit/>
          </a:bodyPr>
          <a:lstStyle/>
          <a:p>
            <a:r>
              <a:rPr lang="en-AU" dirty="0">
                <a:solidFill>
                  <a:schemeClr val="bg1"/>
                </a:solidFill>
                <a:latin typeface="Century Gothic" panose="020B0502020202020204" pitchFamily="34" charset="0"/>
              </a:rPr>
              <a:t>0</a:t>
            </a:r>
            <a:endParaRPr lang="en-US" dirty="0"/>
          </a:p>
        </p:txBody>
      </p:sp>
    </p:spTree>
    <p:extLst>
      <p:ext uri="{BB962C8B-B14F-4D97-AF65-F5344CB8AC3E}">
        <p14:creationId xmlns:p14="http://schemas.microsoft.com/office/powerpoint/2010/main" val="1969511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7</a:t>
            </a:fld>
            <a:endParaRPr lang="en-US"/>
          </a:p>
        </p:txBody>
      </p:sp>
      <p:pic>
        <p:nvPicPr>
          <p:cNvPr id="5" name="Picture 2">
            <a:extLst>
              <a:ext uri="{FF2B5EF4-FFF2-40B4-BE49-F238E27FC236}">
                <a16:creationId xmlns:a16="http://schemas.microsoft.com/office/drawing/2014/main" id="{7ACD3EE6-B6A6-6042-9BC9-62E7E46613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43" y="2932259"/>
            <a:ext cx="4092495" cy="3166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E6FFF63-BC2D-F546-A09A-7269B3AD11D3}"/>
              </a:ext>
            </a:extLst>
          </p:cNvPr>
          <p:cNvSpPr/>
          <p:nvPr/>
        </p:nvSpPr>
        <p:spPr>
          <a:xfrm>
            <a:off x="10118564" y="6094768"/>
            <a:ext cx="1619354" cy="369332"/>
          </a:xfrm>
          <a:prstGeom prst="rect">
            <a:avLst/>
          </a:prstGeom>
        </p:spPr>
        <p:txBody>
          <a:bodyPr wrap="none">
            <a:spAutoFit/>
          </a:bodyPr>
          <a:lstStyle/>
          <a:p>
            <a:pPr algn="r"/>
            <a:r>
              <a:rPr lang="en-US" dirty="0">
                <a:solidFill>
                  <a:srgbClr val="F7BD19"/>
                </a:solidFill>
                <a:latin typeface="Century Gothic" panose="020B0502020202020204" pitchFamily="34" charset="0"/>
              </a:rPr>
              <a:t>Hopkins 2018</a:t>
            </a:r>
          </a:p>
        </p:txBody>
      </p:sp>
      <p:sp>
        <p:nvSpPr>
          <p:cNvPr id="19" name="Rectangle 18">
            <a:extLst>
              <a:ext uri="{FF2B5EF4-FFF2-40B4-BE49-F238E27FC236}">
                <a16:creationId xmlns:a16="http://schemas.microsoft.com/office/drawing/2014/main" id="{4F880811-E79B-034D-9D0C-EE68AA17A683}"/>
              </a:ext>
            </a:extLst>
          </p:cNvPr>
          <p:cNvSpPr/>
          <p:nvPr/>
        </p:nvSpPr>
        <p:spPr>
          <a:xfrm>
            <a:off x="8720983" y="3590661"/>
            <a:ext cx="329254" cy="1999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C477440-C6B1-4B42-A258-F66342B5F06B}"/>
              </a:ext>
            </a:extLst>
          </p:cNvPr>
          <p:cNvSpPr/>
          <p:nvPr/>
        </p:nvSpPr>
        <p:spPr>
          <a:xfrm>
            <a:off x="518988" y="264828"/>
            <a:ext cx="8954695" cy="707886"/>
          </a:xfrm>
          <a:prstGeom prst="rect">
            <a:avLst/>
          </a:prstGeom>
        </p:spPr>
        <p:txBody>
          <a:bodyPr wrap="none">
            <a:spAutoFit/>
          </a:bodyPr>
          <a:lstStyle/>
          <a:p>
            <a:r>
              <a:rPr lang="en-US" sz="4000" dirty="0">
                <a:solidFill>
                  <a:schemeClr val="bg1"/>
                </a:solidFill>
                <a:latin typeface="Century Gothic" panose="020B0502020202020204" pitchFamily="34" charset="0"/>
              </a:rPr>
              <a:t>Variations in the IMF with metallicity</a:t>
            </a:r>
            <a:endParaRPr lang="en-US" sz="4000" baseline="-25000" dirty="0">
              <a:solidFill>
                <a:schemeClr val="bg1"/>
              </a:solidFill>
              <a:latin typeface="Century Gothic" panose="020B0502020202020204" pitchFamily="34" charset="0"/>
            </a:endParaRPr>
          </a:p>
        </p:txBody>
      </p:sp>
      <p:cxnSp>
        <p:nvCxnSpPr>
          <p:cNvPr id="3" name="Straight Connector 2">
            <a:extLst>
              <a:ext uri="{FF2B5EF4-FFF2-40B4-BE49-F238E27FC236}">
                <a16:creationId xmlns:a16="http://schemas.microsoft.com/office/drawing/2014/main" id="{8409E610-AD2A-A817-A8C8-DBF1D4695CF3}"/>
              </a:ext>
            </a:extLst>
          </p:cNvPr>
          <p:cNvCxnSpPr>
            <a:cxnSpLocks/>
          </p:cNvCxnSpPr>
          <p:nvPr/>
        </p:nvCxnSpPr>
        <p:spPr>
          <a:xfrm flipV="1">
            <a:off x="1420121" y="1546625"/>
            <a:ext cx="9247879" cy="10258"/>
          </a:xfrm>
          <a:prstGeom prst="line">
            <a:avLst/>
          </a:prstGeom>
          <a:ln w="73025">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77ABAF5-C1EF-BD16-923A-F90748307691}"/>
                  </a:ext>
                </a:extLst>
              </p:cNvPr>
              <p:cNvSpPr/>
              <p:nvPr/>
            </p:nvSpPr>
            <p:spPr>
              <a:xfrm>
                <a:off x="2799079" y="1187295"/>
                <a:ext cx="909160" cy="375167"/>
              </a:xfrm>
              <a:prstGeom prst="rect">
                <a:avLst/>
              </a:prstGeom>
            </p:spPr>
            <p:txBody>
              <a:bodyPr wrap="none">
                <a:spAutoFit/>
              </a:bodyPr>
              <a:lstStyle/>
              <a:p>
                <a:r>
                  <a:rPr lang="en-US" dirty="0">
                    <a:solidFill>
                      <a:schemeClr val="bg1"/>
                    </a:solidFill>
                    <a:latin typeface="Century Gothic" panose="020B0502020202020204" pitchFamily="34" charset="0"/>
                  </a:rPr>
                  <a:t>10</a:t>
                </a:r>
                <a:r>
                  <a:rPr lang="en-US" baseline="30000" dirty="0">
                    <a:solidFill>
                      <a:schemeClr val="bg1"/>
                    </a:solidFill>
                    <a:latin typeface="Century Gothic" panose="020B0502020202020204" pitchFamily="34" charset="0"/>
                  </a:rPr>
                  <a:t>-4</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9" name="Rectangle 8">
                <a:extLst>
                  <a:ext uri="{FF2B5EF4-FFF2-40B4-BE49-F238E27FC236}">
                    <a16:creationId xmlns:a16="http://schemas.microsoft.com/office/drawing/2014/main" id="{077ABAF5-C1EF-BD16-923A-F90748307691}"/>
                  </a:ext>
                </a:extLst>
              </p:cNvPr>
              <p:cNvSpPr>
                <a:spLocks noRot="1" noChangeAspect="1" noMove="1" noResize="1" noEditPoints="1" noAdjustHandles="1" noChangeArrowheads="1" noChangeShapeType="1" noTextEdit="1"/>
              </p:cNvSpPr>
              <p:nvPr/>
            </p:nvSpPr>
            <p:spPr>
              <a:xfrm>
                <a:off x="2799079" y="1187295"/>
                <a:ext cx="909160" cy="375167"/>
              </a:xfrm>
              <a:prstGeom prst="rect">
                <a:avLst/>
              </a:prstGeom>
              <a:blipFill>
                <a:blip r:embed="rId5"/>
                <a:stretch>
                  <a:fillRect l="-5556" t="-10000" b="-2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10998BF-C96C-8D6D-9115-8C8D330EFD2A}"/>
                  </a:ext>
                </a:extLst>
              </p:cNvPr>
              <p:cNvSpPr/>
              <p:nvPr/>
            </p:nvSpPr>
            <p:spPr>
              <a:xfrm>
                <a:off x="4996335" y="1162301"/>
                <a:ext cx="909160" cy="375167"/>
              </a:xfrm>
              <a:prstGeom prst="rect">
                <a:avLst/>
              </a:prstGeom>
            </p:spPr>
            <p:txBody>
              <a:bodyPr wrap="none">
                <a:spAutoFit/>
              </a:bodyPr>
              <a:lstStyle/>
              <a:p>
                <a:r>
                  <a:rPr lang="en-US" dirty="0">
                    <a:solidFill>
                      <a:schemeClr val="bg1"/>
                    </a:solidFill>
                    <a:latin typeface="Century Gothic" panose="020B0502020202020204" pitchFamily="34" charset="0"/>
                  </a:rPr>
                  <a:t>10</a:t>
                </a:r>
                <a:r>
                  <a:rPr lang="en-US" baseline="30000" dirty="0">
                    <a:solidFill>
                      <a:schemeClr val="bg1"/>
                    </a:solidFill>
                    <a:latin typeface="Century Gothic" panose="020B0502020202020204" pitchFamily="34" charset="0"/>
                  </a:rPr>
                  <a:t>-2</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10" name="Rectangle 9">
                <a:extLst>
                  <a:ext uri="{FF2B5EF4-FFF2-40B4-BE49-F238E27FC236}">
                    <a16:creationId xmlns:a16="http://schemas.microsoft.com/office/drawing/2014/main" id="{910998BF-C96C-8D6D-9115-8C8D330EFD2A}"/>
                  </a:ext>
                </a:extLst>
              </p:cNvPr>
              <p:cNvSpPr>
                <a:spLocks noRot="1" noChangeAspect="1" noMove="1" noResize="1" noEditPoints="1" noAdjustHandles="1" noChangeArrowheads="1" noChangeShapeType="1" noTextEdit="1"/>
              </p:cNvSpPr>
              <p:nvPr/>
            </p:nvSpPr>
            <p:spPr>
              <a:xfrm>
                <a:off x="4996335" y="1162301"/>
                <a:ext cx="909160" cy="375167"/>
              </a:xfrm>
              <a:prstGeom prst="rect">
                <a:avLst/>
              </a:prstGeom>
              <a:blipFill>
                <a:blip r:embed="rId6"/>
                <a:stretch>
                  <a:fillRect l="-5479" t="-10000" b="-2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978B1621-3955-21CE-3402-A8904E5F5633}"/>
                  </a:ext>
                </a:extLst>
              </p:cNvPr>
              <p:cNvSpPr/>
              <p:nvPr/>
            </p:nvSpPr>
            <p:spPr>
              <a:xfrm>
                <a:off x="6811227" y="1171458"/>
                <a:ext cx="1037400" cy="375167"/>
              </a:xfrm>
              <a:prstGeom prst="rect">
                <a:avLst/>
              </a:prstGeom>
            </p:spPr>
            <p:txBody>
              <a:bodyPr wrap="none">
                <a:spAutoFit/>
              </a:bodyPr>
              <a:lstStyle/>
              <a:p>
                <a:r>
                  <a:rPr lang="en-US" dirty="0">
                    <a:solidFill>
                      <a:schemeClr val="bg1"/>
                    </a:solidFill>
                    <a:latin typeface="Century Gothic" panose="020B0502020202020204" pitchFamily="34" charset="0"/>
                  </a:rPr>
                  <a:t>10</a:t>
                </a:r>
                <a:r>
                  <a:rPr lang="en-US" baseline="30000" dirty="0">
                    <a:solidFill>
                      <a:schemeClr val="bg1"/>
                    </a:solidFill>
                    <a:latin typeface="Century Gothic" panose="020B0502020202020204" pitchFamily="34" charset="0"/>
                  </a:rPr>
                  <a:t>-1.5</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21" name="Rectangle 20">
                <a:extLst>
                  <a:ext uri="{FF2B5EF4-FFF2-40B4-BE49-F238E27FC236}">
                    <a16:creationId xmlns:a16="http://schemas.microsoft.com/office/drawing/2014/main" id="{978B1621-3955-21CE-3402-A8904E5F5633}"/>
                  </a:ext>
                </a:extLst>
              </p:cNvPr>
              <p:cNvSpPr>
                <a:spLocks noRot="1" noChangeAspect="1" noMove="1" noResize="1" noEditPoints="1" noAdjustHandles="1" noChangeArrowheads="1" noChangeShapeType="1" noTextEdit="1"/>
              </p:cNvSpPr>
              <p:nvPr/>
            </p:nvSpPr>
            <p:spPr>
              <a:xfrm>
                <a:off x="6811227" y="1171458"/>
                <a:ext cx="1037400" cy="375167"/>
              </a:xfrm>
              <a:prstGeom prst="rect">
                <a:avLst/>
              </a:prstGeom>
              <a:blipFill>
                <a:blip r:embed="rId7"/>
                <a:stretch>
                  <a:fillRect l="-4819" t="-10000" b="-2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A27AF926-36EB-E9C5-B5E2-A3806587F053}"/>
                  </a:ext>
                </a:extLst>
              </p:cNvPr>
              <p:cNvSpPr/>
              <p:nvPr/>
            </p:nvSpPr>
            <p:spPr>
              <a:xfrm>
                <a:off x="8151999" y="1157599"/>
                <a:ext cx="909160" cy="375167"/>
              </a:xfrm>
              <a:prstGeom prst="rect">
                <a:avLst/>
              </a:prstGeom>
            </p:spPr>
            <p:txBody>
              <a:bodyPr wrap="none">
                <a:spAutoFit/>
              </a:bodyPr>
              <a:lstStyle/>
              <a:p>
                <a:r>
                  <a:rPr lang="en-US" dirty="0">
                    <a:solidFill>
                      <a:schemeClr val="bg1"/>
                    </a:solidFill>
                    <a:latin typeface="Century Gothic" panose="020B0502020202020204" pitchFamily="34" charset="0"/>
                  </a:rPr>
                  <a:t>10</a:t>
                </a:r>
                <a:r>
                  <a:rPr lang="en-US" baseline="30000" dirty="0">
                    <a:solidFill>
                      <a:schemeClr val="bg1"/>
                    </a:solidFill>
                    <a:latin typeface="Century Gothic" panose="020B0502020202020204" pitchFamily="34" charset="0"/>
                  </a:rPr>
                  <a:t>-1</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23" name="Rectangle 22">
                <a:extLst>
                  <a:ext uri="{FF2B5EF4-FFF2-40B4-BE49-F238E27FC236}">
                    <a16:creationId xmlns:a16="http://schemas.microsoft.com/office/drawing/2014/main" id="{A27AF926-36EB-E9C5-B5E2-A3806587F053}"/>
                  </a:ext>
                </a:extLst>
              </p:cNvPr>
              <p:cNvSpPr>
                <a:spLocks noRot="1" noChangeAspect="1" noMove="1" noResize="1" noEditPoints="1" noAdjustHandles="1" noChangeArrowheads="1" noChangeShapeType="1" noTextEdit="1"/>
              </p:cNvSpPr>
              <p:nvPr/>
            </p:nvSpPr>
            <p:spPr>
              <a:xfrm>
                <a:off x="8151999" y="1157599"/>
                <a:ext cx="909160" cy="375167"/>
              </a:xfrm>
              <a:prstGeom prst="rect">
                <a:avLst/>
              </a:prstGeom>
              <a:blipFill>
                <a:blip r:embed="rId8"/>
                <a:stretch>
                  <a:fillRect l="-5479" t="-13333" b="-2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EC744043-3F6B-E230-6AB7-768D4D503FE3}"/>
                  </a:ext>
                </a:extLst>
              </p:cNvPr>
              <p:cNvSpPr/>
              <p:nvPr/>
            </p:nvSpPr>
            <p:spPr>
              <a:xfrm>
                <a:off x="9277469" y="1144124"/>
                <a:ext cx="516423" cy="3751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37" name="Rectangle 36">
                <a:extLst>
                  <a:ext uri="{FF2B5EF4-FFF2-40B4-BE49-F238E27FC236}">
                    <a16:creationId xmlns:a16="http://schemas.microsoft.com/office/drawing/2014/main" id="{EC744043-3F6B-E230-6AB7-768D4D503FE3}"/>
                  </a:ext>
                </a:extLst>
              </p:cNvPr>
              <p:cNvSpPr>
                <a:spLocks noRot="1" noChangeAspect="1" noMove="1" noResize="1" noEditPoints="1" noAdjustHandles="1" noChangeArrowheads="1" noChangeShapeType="1" noTextEdit="1"/>
              </p:cNvSpPr>
              <p:nvPr/>
            </p:nvSpPr>
            <p:spPr>
              <a:xfrm>
                <a:off x="9277469" y="1144124"/>
                <a:ext cx="516423" cy="375167"/>
              </a:xfrm>
              <a:prstGeom prst="rect">
                <a:avLst/>
              </a:prstGeom>
              <a:blipFill>
                <a:blip r:embed="rId9"/>
                <a:stretch>
                  <a:fillRect b="-666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DBABC86D-BD99-A631-F17A-B89E2E87BA86}"/>
                  </a:ext>
                </a:extLst>
              </p:cNvPr>
              <p:cNvSpPr/>
              <p:nvPr/>
            </p:nvSpPr>
            <p:spPr>
              <a:xfrm>
                <a:off x="10242013" y="1118103"/>
                <a:ext cx="644664" cy="375167"/>
              </a:xfrm>
              <a:prstGeom prst="rect">
                <a:avLst/>
              </a:prstGeom>
            </p:spPr>
            <p:txBody>
              <a:bodyPr wrap="none">
                <a:spAutoFit/>
              </a:bodyPr>
              <a:lstStyle/>
              <a:p>
                <a:r>
                  <a:rPr lang="en-US" dirty="0">
                    <a:solidFill>
                      <a:schemeClr val="bg1"/>
                    </a:solidFill>
                    <a:latin typeface="Century Gothic" panose="020B0502020202020204" pitchFamily="34" charset="0"/>
                  </a:rPr>
                  <a:t>2</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40" name="Rectangle 39">
                <a:extLst>
                  <a:ext uri="{FF2B5EF4-FFF2-40B4-BE49-F238E27FC236}">
                    <a16:creationId xmlns:a16="http://schemas.microsoft.com/office/drawing/2014/main" id="{DBABC86D-BD99-A631-F17A-B89E2E87BA86}"/>
                  </a:ext>
                </a:extLst>
              </p:cNvPr>
              <p:cNvSpPr>
                <a:spLocks noRot="1" noChangeAspect="1" noMove="1" noResize="1" noEditPoints="1" noAdjustHandles="1" noChangeArrowheads="1" noChangeShapeType="1" noTextEdit="1"/>
              </p:cNvSpPr>
              <p:nvPr/>
            </p:nvSpPr>
            <p:spPr>
              <a:xfrm>
                <a:off x="10242013" y="1118103"/>
                <a:ext cx="644664" cy="375167"/>
              </a:xfrm>
              <a:prstGeom prst="rect">
                <a:avLst/>
              </a:prstGeom>
              <a:blipFill>
                <a:blip r:embed="rId10"/>
                <a:stretch>
                  <a:fillRect l="-7692" t="-9677" b="-19355"/>
                </a:stretch>
              </a:blipFill>
            </p:spPr>
            <p:txBody>
              <a:bodyPr/>
              <a:lstStyle/>
              <a:p>
                <a:r>
                  <a:rPr lang="en-NL">
                    <a:noFill/>
                  </a:rPr>
                  <a:t> </a:t>
                </a:r>
              </a:p>
            </p:txBody>
          </p:sp>
        </mc:Fallback>
      </mc:AlternateContent>
      <p:sp>
        <p:nvSpPr>
          <p:cNvPr id="50" name="Rectangle 49">
            <a:extLst>
              <a:ext uri="{FF2B5EF4-FFF2-40B4-BE49-F238E27FC236}">
                <a16:creationId xmlns:a16="http://schemas.microsoft.com/office/drawing/2014/main" id="{DBF89456-BB19-B1F1-83B7-20F3725CA0D0}"/>
              </a:ext>
            </a:extLst>
          </p:cNvPr>
          <p:cNvSpPr/>
          <p:nvPr/>
        </p:nvSpPr>
        <p:spPr>
          <a:xfrm>
            <a:off x="9297818" y="1911346"/>
            <a:ext cx="1853150" cy="584775"/>
          </a:xfrm>
          <a:prstGeom prst="rect">
            <a:avLst/>
          </a:prstGeom>
        </p:spPr>
        <p:txBody>
          <a:bodyPr wrap="square">
            <a:spAutoFit/>
          </a:bodyPr>
          <a:lstStyle/>
          <a:p>
            <a:r>
              <a:rPr lang="en-US" sz="1600" dirty="0">
                <a:solidFill>
                  <a:schemeClr val="bg1"/>
                </a:solidFill>
                <a:latin typeface="Century Gothic" panose="020B0502020202020204" pitchFamily="34" charset="0"/>
              </a:rPr>
              <a:t>Solar</a:t>
            </a:r>
          </a:p>
          <a:p>
            <a:r>
              <a:rPr lang="en-US" sz="1600" dirty="0" err="1">
                <a:solidFill>
                  <a:schemeClr val="bg1"/>
                </a:solidFill>
                <a:latin typeface="Century Gothic" panose="020B0502020202020204" pitchFamily="34" charset="0"/>
              </a:rPr>
              <a:t>Negh</a:t>
            </a:r>
            <a:r>
              <a:rPr lang="en-US" sz="1600" dirty="0">
                <a:solidFill>
                  <a:schemeClr val="bg1"/>
                </a:solidFill>
                <a:latin typeface="Century Gothic" panose="020B0502020202020204" pitchFamily="34" charset="0"/>
              </a:rPr>
              <a:t>.</a:t>
            </a:r>
            <a:endParaRPr lang="en-US" dirty="0">
              <a:solidFill>
                <a:schemeClr val="bg1"/>
              </a:solidFill>
              <a:latin typeface="Century Gothic" panose="020B0502020202020204" pitchFamily="34" charset="0"/>
            </a:endParaRPr>
          </a:p>
        </p:txBody>
      </p:sp>
      <p:sp>
        <p:nvSpPr>
          <p:cNvPr id="52" name="Down Arrow 51">
            <a:extLst>
              <a:ext uri="{FF2B5EF4-FFF2-40B4-BE49-F238E27FC236}">
                <a16:creationId xmlns:a16="http://schemas.microsoft.com/office/drawing/2014/main" id="{B9A32EF6-AF8B-B8B4-797B-0EE7F71BF248}"/>
              </a:ext>
            </a:extLst>
          </p:cNvPr>
          <p:cNvSpPr/>
          <p:nvPr/>
        </p:nvSpPr>
        <p:spPr>
          <a:xfrm>
            <a:off x="9456539" y="1556883"/>
            <a:ext cx="183652" cy="375167"/>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A1CDD44-E111-0CE0-ABB6-A43D4F387229}"/>
              </a:ext>
            </a:extLst>
          </p:cNvPr>
          <p:cNvSpPr/>
          <p:nvPr/>
        </p:nvSpPr>
        <p:spPr>
          <a:xfrm>
            <a:off x="1325120" y="1208425"/>
            <a:ext cx="312906" cy="369332"/>
          </a:xfrm>
          <a:prstGeom prst="rect">
            <a:avLst/>
          </a:prstGeom>
        </p:spPr>
        <p:txBody>
          <a:bodyPr wrap="none">
            <a:spAutoFit/>
          </a:bodyPr>
          <a:lstStyle/>
          <a:p>
            <a:r>
              <a:rPr lang="en-AU" dirty="0">
                <a:solidFill>
                  <a:schemeClr val="bg1"/>
                </a:solidFill>
                <a:latin typeface="Century Gothic" panose="020B0502020202020204" pitchFamily="34" charset="0"/>
              </a:rPr>
              <a:t>0</a:t>
            </a:r>
            <a:endParaRPr lang="en-US" dirty="0"/>
          </a:p>
        </p:txBody>
      </p:sp>
      <p:sp>
        <p:nvSpPr>
          <p:cNvPr id="56" name="Down Arrow 55">
            <a:extLst>
              <a:ext uri="{FF2B5EF4-FFF2-40B4-BE49-F238E27FC236}">
                <a16:creationId xmlns:a16="http://schemas.microsoft.com/office/drawing/2014/main" id="{7B00A4FB-C381-B9CC-AA21-E86D2B51FE38}"/>
              </a:ext>
            </a:extLst>
          </p:cNvPr>
          <p:cNvSpPr/>
          <p:nvPr/>
        </p:nvSpPr>
        <p:spPr>
          <a:xfrm>
            <a:off x="9457200" y="2511472"/>
            <a:ext cx="183652" cy="375167"/>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1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8</a:t>
            </a:fld>
            <a:endParaRPr lang="en-US"/>
          </a:p>
        </p:txBody>
      </p:sp>
      <p:pic>
        <p:nvPicPr>
          <p:cNvPr id="5" name="Picture 2">
            <a:extLst>
              <a:ext uri="{FF2B5EF4-FFF2-40B4-BE49-F238E27FC236}">
                <a16:creationId xmlns:a16="http://schemas.microsoft.com/office/drawing/2014/main" id="{7ACD3EE6-B6A6-6042-9BC9-62E7E46613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43" y="2932259"/>
            <a:ext cx="4092495" cy="3166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E6FFF63-BC2D-F546-A09A-7269B3AD11D3}"/>
              </a:ext>
            </a:extLst>
          </p:cNvPr>
          <p:cNvSpPr/>
          <p:nvPr/>
        </p:nvSpPr>
        <p:spPr>
          <a:xfrm>
            <a:off x="10118564" y="6094768"/>
            <a:ext cx="1619354" cy="369332"/>
          </a:xfrm>
          <a:prstGeom prst="rect">
            <a:avLst/>
          </a:prstGeom>
        </p:spPr>
        <p:txBody>
          <a:bodyPr wrap="none">
            <a:spAutoFit/>
          </a:bodyPr>
          <a:lstStyle/>
          <a:p>
            <a:pPr algn="r"/>
            <a:r>
              <a:rPr lang="en-US" dirty="0">
                <a:solidFill>
                  <a:srgbClr val="F7BD19"/>
                </a:solidFill>
                <a:latin typeface="Century Gothic" panose="020B0502020202020204" pitchFamily="34" charset="0"/>
              </a:rPr>
              <a:t>Hopkins 2018</a:t>
            </a:r>
          </a:p>
        </p:txBody>
      </p:sp>
      <p:sp>
        <p:nvSpPr>
          <p:cNvPr id="19" name="Rectangle 18">
            <a:extLst>
              <a:ext uri="{FF2B5EF4-FFF2-40B4-BE49-F238E27FC236}">
                <a16:creationId xmlns:a16="http://schemas.microsoft.com/office/drawing/2014/main" id="{4F880811-E79B-034D-9D0C-EE68AA17A683}"/>
              </a:ext>
            </a:extLst>
          </p:cNvPr>
          <p:cNvSpPr/>
          <p:nvPr/>
        </p:nvSpPr>
        <p:spPr>
          <a:xfrm>
            <a:off x="8720983" y="3590661"/>
            <a:ext cx="329254" cy="1999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C477440-C6B1-4B42-A258-F66342B5F06B}"/>
              </a:ext>
            </a:extLst>
          </p:cNvPr>
          <p:cNvSpPr/>
          <p:nvPr/>
        </p:nvSpPr>
        <p:spPr>
          <a:xfrm>
            <a:off x="518988" y="264828"/>
            <a:ext cx="8954695" cy="707886"/>
          </a:xfrm>
          <a:prstGeom prst="rect">
            <a:avLst/>
          </a:prstGeom>
        </p:spPr>
        <p:txBody>
          <a:bodyPr wrap="none">
            <a:spAutoFit/>
          </a:bodyPr>
          <a:lstStyle/>
          <a:p>
            <a:r>
              <a:rPr lang="en-US" sz="4000" dirty="0">
                <a:solidFill>
                  <a:schemeClr val="bg1"/>
                </a:solidFill>
                <a:latin typeface="Century Gothic" panose="020B0502020202020204" pitchFamily="34" charset="0"/>
              </a:rPr>
              <a:t>Variations in the IMF with metallicity</a:t>
            </a:r>
            <a:endParaRPr lang="en-US" sz="4000" baseline="-25000" dirty="0">
              <a:solidFill>
                <a:schemeClr val="bg1"/>
              </a:solidFill>
              <a:latin typeface="Century Gothic" panose="020B0502020202020204" pitchFamily="34" charset="0"/>
            </a:endParaRPr>
          </a:p>
        </p:txBody>
      </p:sp>
      <p:sp>
        <p:nvSpPr>
          <p:cNvPr id="2" name="Rectangle 1">
            <a:extLst>
              <a:ext uri="{FF2B5EF4-FFF2-40B4-BE49-F238E27FC236}">
                <a16:creationId xmlns:a16="http://schemas.microsoft.com/office/drawing/2014/main" id="{E8E394BB-7500-63BF-D07B-5736C237A476}"/>
              </a:ext>
            </a:extLst>
          </p:cNvPr>
          <p:cNvSpPr/>
          <p:nvPr/>
        </p:nvSpPr>
        <p:spPr>
          <a:xfrm>
            <a:off x="864449" y="1908189"/>
            <a:ext cx="1295329" cy="861774"/>
          </a:xfrm>
          <a:prstGeom prst="rect">
            <a:avLst/>
          </a:prstGeom>
        </p:spPr>
        <p:txBody>
          <a:bodyPr wrap="square">
            <a:spAutoFit/>
          </a:bodyPr>
          <a:lstStyle/>
          <a:p>
            <a:pPr algn="ctr"/>
            <a:r>
              <a:rPr lang="en-US" sz="1600" dirty="0">
                <a:solidFill>
                  <a:schemeClr val="bg1"/>
                </a:solidFill>
                <a:latin typeface="Century Gothic" panose="020B0502020202020204" pitchFamily="34" charset="0"/>
              </a:rPr>
              <a:t>First </a:t>
            </a:r>
          </a:p>
          <a:p>
            <a:pPr algn="ctr"/>
            <a:r>
              <a:rPr lang="en-US" sz="1600" dirty="0">
                <a:solidFill>
                  <a:schemeClr val="bg1"/>
                </a:solidFill>
                <a:latin typeface="Century Gothic" panose="020B0502020202020204" pitchFamily="34" charset="0"/>
              </a:rPr>
              <a:t>stars</a:t>
            </a:r>
          </a:p>
          <a:p>
            <a:endParaRPr lang="en-US" dirty="0">
              <a:solidFill>
                <a:schemeClr val="bg1"/>
              </a:solidFill>
              <a:latin typeface="Century Gothic" panose="020B0502020202020204" pitchFamily="34" charset="0"/>
            </a:endParaRPr>
          </a:p>
        </p:txBody>
      </p:sp>
      <p:cxnSp>
        <p:nvCxnSpPr>
          <p:cNvPr id="3" name="Straight Connector 2">
            <a:extLst>
              <a:ext uri="{FF2B5EF4-FFF2-40B4-BE49-F238E27FC236}">
                <a16:creationId xmlns:a16="http://schemas.microsoft.com/office/drawing/2014/main" id="{8409E610-AD2A-A817-A8C8-DBF1D4695CF3}"/>
              </a:ext>
            </a:extLst>
          </p:cNvPr>
          <p:cNvCxnSpPr>
            <a:cxnSpLocks/>
          </p:cNvCxnSpPr>
          <p:nvPr/>
        </p:nvCxnSpPr>
        <p:spPr>
          <a:xfrm flipV="1">
            <a:off x="1420121" y="1546625"/>
            <a:ext cx="9247879" cy="10258"/>
          </a:xfrm>
          <a:prstGeom prst="line">
            <a:avLst/>
          </a:prstGeom>
          <a:ln w="73025">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77ABAF5-C1EF-BD16-923A-F90748307691}"/>
                  </a:ext>
                </a:extLst>
              </p:cNvPr>
              <p:cNvSpPr/>
              <p:nvPr/>
            </p:nvSpPr>
            <p:spPr>
              <a:xfrm>
                <a:off x="2799079" y="1187295"/>
                <a:ext cx="909160" cy="375167"/>
              </a:xfrm>
              <a:prstGeom prst="rect">
                <a:avLst/>
              </a:prstGeom>
            </p:spPr>
            <p:txBody>
              <a:bodyPr wrap="none">
                <a:spAutoFit/>
              </a:bodyPr>
              <a:lstStyle/>
              <a:p>
                <a:r>
                  <a:rPr lang="en-US" dirty="0">
                    <a:solidFill>
                      <a:schemeClr val="bg1"/>
                    </a:solidFill>
                    <a:latin typeface="Century Gothic" panose="020B0502020202020204" pitchFamily="34" charset="0"/>
                  </a:rPr>
                  <a:t>10</a:t>
                </a:r>
                <a:r>
                  <a:rPr lang="en-US" baseline="30000" dirty="0">
                    <a:solidFill>
                      <a:schemeClr val="bg1"/>
                    </a:solidFill>
                    <a:latin typeface="Century Gothic" panose="020B0502020202020204" pitchFamily="34" charset="0"/>
                  </a:rPr>
                  <a:t>-4</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9" name="Rectangle 8">
                <a:extLst>
                  <a:ext uri="{FF2B5EF4-FFF2-40B4-BE49-F238E27FC236}">
                    <a16:creationId xmlns:a16="http://schemas.microsoft.com/office/drawing/2014/main" id="{077ABAF5-C1EF-BD16-923A-F90748307691}"/>
                  </a:ext>
                </a:extLst>
              </p:cNvPr>
              <p:cNvSpPr>
                <a:spLocks noRot="1" noChangeAspect="1" noMove="1" noResize="1" noEditPoints="1" noAdjustHandles="1" noChangeArrowheads="1" noChangeShapeType="1" noTextEdit="1"/>
              </p:cNvSpPr>
              <p:nvPr/>
            </p:nvSpPr>
            <p:spPr>
              <a:xfrm>
                <a:off x="2799079" y="1187295"/>
                <a:ext cx="909160" cy="375167"/>
              </a:xfrm>
              <a:prstGeom prst="rect">
                <a:avLst/>
              </a:prstGeom>
              <a:blipFill>
                <a:blip r:embed="rId5"/>
                <a:stretch>
                  <a:fillRect l="-5556" t="-10000" b="-2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10998BF-C96C-8D6D-9115-8C8D330EFD2A}"/>
                  </a:ext>
                </a:extLst>
              </p:cNvPr>
              <p:cNvSpPr/>
              <p:nvPr/>
            </p:nvSpPr>
            <p:spPr>
              <a:xfrm>
                <a:off x="4996335" y="1162301"/>
                <a:ext cx="909160" cy="375167"/>
              </a:xfrm>
              <a:prstGeom prst="rect">
                <a:avLst/>
              </a:prstGeom>
            </p:spPr>
            <p:txBody>
              <a:bodyPr wrap="none">
                <a:spAutoFit/>
              </a:bodyPr>
              <a:lstStyle/>
              <a:p>
                <a:r>
                  <a:rPr lang="en-US" dirty="0">
                    <a:solidFill>
                      <a:schemeClr val="bg1"/>
                    </a:solidFill>
                    <a:latin typeface="Century Gothic" panose="020B0502020202020204" pitchFamily="34" charset="0"/>
                  </a:rPr>
                  <a:t>10</a:t>
                </a:r>
                <a:r>
                  <a:rPr lang="en-US" baseline="30000" dirty="0">
                    <a:solidFill>
                      <a:schemeClr val="bg1"/>
                    </a:solidFill>
                    <a:latin typeface="Century Gothic" panose="020B0502020202020204" pitchFamily="34" charset="0"/>
                  </a:rPr>
                  <a:t>-2</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10" name="Rectangle 9">
                <a:extLst>
                  <a:ext uri="{FF2B5EF4-FFF2-40B4-BE49-F238E27FC236}">
                    <a16:creationId xmlns:a16="http://schemas.microsoft.com/office/drawing/2014/main" id="{910998BF-C96C-8D6D-9115-8C8D330EFD2A}"/>
                  </a:ext>
                </a:extLst>
              </p:cNvPr>
              <p:cNvSpPr>
                <a:spLocks noRot="1" noChangeAspect="1" noMove="1" noResize="1" noEditPoints="1" noAdjustHandles="1" noChangeArrowheads="1" noChangeShapeType="1" noTextEdit="1"/>
              </p:cNvSpPr>
              <p:nvPr/>
            </p:nvSpPr>
            <p:spPr>
              <a:xfrm>
                <a:off x="4996335" y="1162301"/>
                <a:ext cx="909160" cy="375167"/>
              </a:xfrm>
              <a:prstGeom prst="rect">
                <a:avLst/>
              </a:prstGeom>
              <a:blipFill>
                <a:blip r:embed="rId6"/>
                <a:stretch>
                  <a:fillRect l="-5479" t="-10000" b="-2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978B1621-3955-21CE-3402-A8904E5F5633}"/>
                  </a:ext>
                </a:extLst>
              </p:cNvPr>
              <p:cNvSpPr/>
              <p:nvPr/>
            </p:nvSpPr>
            <p:spPr>
              <a:xfrm>
                <a:off x="6811227" y="1171458"/>
                <a:ext cx="1037400" cy="375167"/>
              </a:xfrm>
              <a:prstGeom prst="rect">
                <a:avLst/>
              </a:prstGeom>
            </p:spPr>
            <p:txBody>
              <a:bodyPr wrap="none">
                <a:spAutoFit/>
              </a:bodyPr>
              <a:lstStyle/>
              <a:p>
                <a:r>
                  <a:rPr lang="en-US" dirty="0">
                    <a:solidFill>
                      <a:schemeClr val="bg1"/>
                    </a:solidFill>
                    <a:latin typeface="Century Gothic" panose="020B0502020202020204" pitchFamily="34" charset="0"/>
                  </a:rPr>
                  <a:t>10</a:t>
                </a:r>
                <a:r>
                  <a:rPr lang="en-US" baseline="30000" dirty="0">
                    <a:solidFill>
                      <a:schemeClr val="bg1"/>
                    </a:solidFill>
                    <a:latin typeface="Century Gothic" panose="020B0502020202020204" pitchFamily="34" charset="0"/>
                  </a:rPr>
                  <a:t>-1.5</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21" name="Rectangle 20">
                <a:extLst>
                  <a:ext uri="{FF2B5EF4-FFF2-40B4-BE49-F238E27FC236}">
                    <a16:creationId xmlns:a16="http://schemas.microsoft.com/office/drawing/2014/main" id="{978B1621-3955-21CE-3402-A8904E5F5633}"/>
                  </a:ext>
                </a:extLst>
              </p:cNvPr>
              <p:cNvSpPr>
                <a:spLocks noRot="1" noChangeAspect="1" noMove="1" noResize="1" noEditPoints="1" noAdjustHandles="1" noChangeArrowheads="1" noChangeShapeType="1" noTextEdit="1"/>
              </p:cNvSpPr>
              <p:nvPr/>
            </p:nvSpPr>
            <p:spPr>
              <a:xfrm>
                <a:off x="6811227" y="1171458"/>
                <a:ext cx="1037400" cy="375167"/>
              </a:xfrm>
              <a:prstGeom prst="rect">
                <a:avLst/>
              </a:prstGeom>
              <a:blipFill>
                <a:blip r:embed="rId7"/>
                <a:stretch>
                  <a:fillRect l="-4819" t="-10000" b="-2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A27AF926-36EB-E9C5-B5E2-A3806587F053}"/>
                  </a:ext>
                </a:extLst>
              </p:cNvPr>
              <p:cNvSpPr/>
              <p:nvPr/>
            </p:nvSpPr>
            <p:spPr>
              <a:xfrm>
                <a:off x="8151999" y="1157599"/>
                <a:ext cx="909160" cy="375167"/>
              </a:xfrm>
              <a:prstGeom prst="rect">
                <a:avLst/>
              </a:prstGeom>
            </p:spPr>
            <p:txBody>
              <a:bodyPr wrap="none">
                <a:spAutoFit/>
              </a:bodyPr>
              <a:lstStyle/>
              <a:p>
                <a:r>
                  <a:rPr lang="en-US" dirty="0">
                    <a:solidFill>
                      <a:schemeClr val="bg1"/>
                    </a:solidFill>
                    <a:latin typeface="Century Gothic" panose="020B0502020202020204" pitchFamily="34" charset="0"/>
                  </a:rPr>
                  <a:t>10</a:t>
                </a:r>
                <a:r>
                  <a:rPr lang="en-US" baseline="30000" dirty="0">
                    <a:solidFill>
                      <a:schemeClr val="bg1"/>
                    </a:solidFill>
                    <a:latin typeface="Century Gothic" panose="020B0502020202020204" pitchFamily="34" charset="0"/>
                  </a:rPr>
                  <a:t>-1</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23" name="Rectangle 22">
                <a:extLst>
                  <a:ext uri="{FF2B5EF4-FFF2-40B4-BE49-F238E27FC236}">
                    <a16:creationId xmlns:a16="http://schemas.microsoft.com/office/drawing/2014/main" id="{A27AF926-36EB-E9C5-B5E2-A3806587F053}"/>
                  </a:ext>
                </a:extLst>
              </p:cNvPr>
              <p:cNvSpPr>
                <a:spLocks noRot="1" noChangeAspect="1" noMove="1" noResize="1" noEditPoints="1" noAdjustHandles="1" noChangeArrowheads="1" noChangeShapeType="1" noTextEdit="1"/>
              </p:cNvSpPr>
              <p:nvPr/>
            </p:nvSpPr>
            <p:spPr>
              <a:xfrm>
                <a:off x="8151999" y="1157599"/>
                <a:ext cx="909160" cy="375167"/>
              </a:xfrm>
              <a:prstGeom prst="rect">
                <a:avLst/>
              </a:prstGeom>
              <a:blipFill>
                <a:blip r:embed="rId8"/>
                <a:stretch>
                  <a:fillRect l="-5479" t="-13333" b="-2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EC744043-3F6B-E230-6AB7-768D4D503FE3}"/>
                  </a:ext>
                </a:extLst>
              </p:cNvPr>
              <p:cNvSpPr/>
              <p:nvPr/>
            </p:nvSpPr>
            <p:spPr>
              <a:xfrm>
                <a:off x="9277469" y="1144124"/>
                <a:ext cx="516423" cy="3751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37" name="Rectangle 36">
                <a:extLst>
                  <a:ext uri="{FF2B5EF4-FFF2-40B4-BE49-F238E27FC236}">
                    <a16:creationId xmlns:a16="http://schemas.microsoft.com/office/drawing/2014/main" id="{EC744043-3F6B-E230-6AB7-768D4D503FE3}"/>
                  </a:ext>
                </a:extLst>
              </p:cNvPr>
              <p:cNvSpPr>
                <a:spLocks noRot="1" noChangeAspect="1" noMove="1" noResize="1" noEditPoints="1" noAdjustHandles="1" noChangeArrowheads="1" noChangeShapeType="1" noTextEdit="1"/>
              </p:cNvSpPr>
              <p:nvPr/>
            </p:nvSpPr>
            <p:spPr>
              <a:xfrm>
                <a:off x="9277469" y="1144124"/>
                <a:ext cx="516423" cy="375167"/>
              </a:xfrm>
              <a:prstGeom prst="rect">
                <a:avLst/>
              </a:prstGeom>
              <a:blipFill>
                <a:blip r:embed="rId9"/>
                <a:stretch>
                  <a:fillRect b="-666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DBABC86D-BD99-A631-F17A-B89E2E87BA86}"/>
                  </a:ext>
                </a:extLst>
              </p:cNvPr>
              <p:cNvSpPr/>
              <p:nvPr/>
            </p:nvSpPr>
            <p:spPr>
              <a:xfrm>
                <a:off x="10242013" y="1118103"/>
                <a:ext cx="644664" cy="375167"/>
              </a:xfrm>
              <a:prstGeom prst="rect">
                <a:avLst/>
              </a:prstGeom>
            </p:spPr>
            <p:txBody>
              <a:bodyPr wrap="none">
                <a:spAutoFit/>
              </a:bodyPr>
              <a:lstStyle/>
              <a:p>
                <a:r>
                  <a:rPr lang="en-US" dirty="0">
                    <a:solidFill>
                      <a:schemeClr val="bg1"/>
                    </a:solidFill>
                    <a:latin typeface="Century Gothic" panose="020B0502020202020204" pitchFamily="34" charset="0"/>
                  </a:rPr>
                  <a:t>2</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40" name="Rectangle 39">
                <a:extLst>
                  <a:ext uri="{FF2B5EF4-FFF2-40B4-BE49-F238E27FC236}">
                    <a16:creationId xmlns:a16="http://schemas.microsoft.com/office/drawing/2014/main" id="{DBABC86D-BD99-A631-F17A-B89E2E87BA86}"/>
                  </a:ext>
                </a:extLst>
              </p:cNvPr>
              <p:cNvSpPr>
                <a:spLocks noRot="1" noChangeAspect="1" noMove="1" noResize="1" noEditPoints="1" noAdjustHandles="1" noChangeArrowheads="1" noChangeShapeType="1" noTextEdit="1"/>
              </p:cNvSpPr>
              <p:nvPr/>
            </p:nvSpPr>
            <p:spPr>
              <a:xfrm>
                <a:off x="10242013" y="1118103"/>
                <a:ext cx="644664" cy="375167"/>
              </a:xfrm>
              <a:prstGeom prst="rect">
                <a:avLst/>
              </a:prstGeom>
              <a:blipFill>
                <a:blip r:embed="rId10"/>
                <a:stretch>
                  <a:fillRect l="-7692" t="-9677" b="-19355"/>
                </a:stretch>
              </a:blipFill>
            </p:spPr>
            <p:txBody>
              <a:bodyPr/>
              <a:lstStyle/>
              <a:p>
                <a:r>
                  <a:rPr lang="en-NL">
                    <a:noFill/>
                  </a:rPr>
                  <a:t> </a:t>
                </a:r>
              </a:p>
            </p:txBody>
          </p:sp>
        </mc:Fallback>
      </mc:AlternateContent>
      <p:sp>
        <p:nvSpPr>
          <p:cNvPr id="50" name="Rectangle 49">
            <a:extLst>
              <a:ext uri="{FF2B5EF4-FFF2-40B4-BE49-F238E27FC236}">
                <a16:creationId xmlns:a16="http://schemas.microsoft.com/office/drawing/2014/main" id="{DBF89456-BB19-B1F1-83B7-20F3725CA0D0}"/>
              </a:ext>
            </a:extLst>
          </p:cNvPr>
          <p:cNvSpPr/>
          <p:nvPr/>
        </p:nvSpPr>
        <p:spPr>
          <a:xfrm>
            <a:off x="9297818" y="1911346"/>
            <a:ext cx="1853150" cy="584775"/>
          </a:xfrm>
          <a:prstGeom prst="rect">
            <a:avLst/>
          </a:prstGeom>
        </p:spPr>
        <p:txBody>
          <a:bodyPr wrap="square">
            <a:spAutoFit/>
          </a:bodyPr>
          <a:lstStyle/>
          <a:p>
            <a:r>
              <a:rPr lang="en-US" sz="1600" dirty="0">
                <a:solidFill>
                  <a:schemeClr val="bg1"/>
                </a:solidFill>
                <a:latin typeface="Century Gothic" panose="020B0502020202020204" pitchFamily="34" charset="0"/>
              </a:rPr>
              <a:t>Solar</a:t>
            </a:r>
          </a:p>
          <a:p>
            <a:r>
              <a:rPr lang="en-US" sz="1600" dirty="0" err="1">
                <a:solidFill>
                  <a:schemeClr val="bg1"/>
                </a:solidFill>
                <a:latin typeface="Century Gothic" panose="020B0502020202020204" pitchFamily="34" charset="0"/>
              </a:rPr>
              <a:t>Negh</a:t>
            </a:r>
            <a:r>
              <a:rPr lang="en-US" sz="1600" dirty="0">
                <a:solidFill>
                  <a:schemeClr val="bg1"/>
                </a:solidFill>
                <a:latin typeface="Century Gothic" panose="020B0502020202020204" pitchFamily="34" charset="0"/>
              </a:rPr>
              <a:t>.</a:t>
            </a:r>
            <a:endParaRPr lang="en-US" dirty="0">
              <a:solidFill>
                <a:schemeClr val="bg1"/>
              </a:solidFill>
              <a:latin typeface="Century Gothic" panose="020B0502020202020204" pitchFamily="34" charset="0"/>
            </a:endParaRPr>
          </a:p>
        </p:txBody>
      </p:sp>
      <p:sp>
        <p:nvSpPr>
          <p:cNvPr id="51" name="Down Arrow 50">
            <a:extLst>
              <a:ext uri="{FF2B5EF4-FFF2-40B4-BE49-F238E27FC236}">
                <a16:creationId xmlns:a16="http://schemas.microsoft.com/office/drawing/2014/main" id="{56D7C9DB-8BB7-B15A-B8B2-DDE76079839C}"/>
              </a:ext>
            </a:extLst>
          </p:cNvPr>
          <p:cNvSpPr/>
          <p:nvPr/>
        </p:nvSpPr>
        <p:spPr>
          <a:xfrm>
            <a:off x="1380151" y="1575911"/>
            <a:ext cx="183652" cy="375167"/>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own Arrow 51">
            <a:extLst>
              <a:ext uri="{FF2B5EF4-FFF2-40B4-BE49-F238E27FC236}">
                <a16:creationId xmlns:a16="http://schemas.microsoft.com/office/drawing/2014/main" id="{B9A32EF6-AF8B-B8B4-797B-0EE7F71BF248}"/>
              </a:ext>
            </a:extLst>
          </p:cNvPr>
          <p:cNvSpPr/>
          <p:nvPr/>
        </p:nvSpPr>
        <p:spPr>
          <a:xfrm>
            <a:off x="9456539" y="1556883"/>
            <a:ext cx="183652" cy="375167"/>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A1CDD44-E111-0CE0-ABB6-A43D4F387229}"/>
              </a:ext>
            </a:extLst>
          </p:cNvPr>
          <p:cNvSpPr/>
          <p:nvPr/>
        </p:nvSpPr>
        <p:spPr>
          <a:xfrm>
            <a:off x="1325120" y="1208425"/>
            <a:ext cx="312906" cy="369332"/>
          </a:xfrm>
          <a:prstGeom prst="rect">
            <a:avLst/>
          </a:prstGeom>
        </p:spPr>
        <p:txBody>
          <a:bodyPr wrap="none">
            <a:spAutoFit/>
          </a:bodyPr>
          <a:lstStyle/>
          <a:p>
            <a:r>
              <a:rPr lang="en-AU" dirty="0">
                <a:solidFill>
                  <a:schemeClr val="bg1"/>
                </a:solidFill>
                <a:latin typeface="Century Gothic" panose="020B0502020202020204" pitchFamily="34" charset="0"/>
              </a:rPr>
              <a:t>0</a:t>
            </a:r>
            <a:endParaRPr lang="en-US" dirty="0"/>
          </a:p>
        </p:txBody>
      </p:sp>
      <p:sp>
        <p:nvSpPr>
          <p:cNvPr id="56" name="Down Arrow 55">
            <a:extLst>
              <a:ext uri="{FF2B5EF4-FFF2-40B4-BE49-F238E27FC236}">
                <a16:creationId xmlns:a16="http://schemas.microsoft.com/office/drawing/2014/main" id="{7B00A4FB-C381-B9CC-AA21-E86D2B51FE38}"/>
              </a:ext>
            </a:extLst>
          </p:cNvPr>
          <p:cNvSpPr/>
          <p:nvPr/>
        </p:nvSpPr>
        <p:spPr>
          <a:xfrm>
            <a:off x="9457200" y="2511472"/>
            <a:ext cx="183652" cy="375167"/>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own Arrow 56">
            <a:extLst>
              <a:ext uri="{FF2B5EF4-FFF2-40B4-BE49-F238E27FC236}">
                <a16:creationId xmlns:a16="http://schemas.microsoft.com/office/drawing/2014/main" id="{D86065B3-62A7-1157-823C-86EABBF8A47C}"/>
              </a:ext>
            </a:extLst>
          </p:cNvPr>
          <p:cNvSpPr/>
          <p:nvPr/>
        </p:nvSpPr>
        <p:spPr>
          <a:xfrm>
            <a:off x="1389747" y="2582379"/>
            <a:ext cx="183652" cy="375167"/>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75676AF9-58EC-89CE-AE4E-6E6355D45D4F}"/>
              </a:ext>
            </a:extLst>
          </p:cNvPr>
          <p:cNvSpPr/>
          <p:nvPr/>
        </p:nvSpPr>
        <p:spPr>
          <a:xfrm>
            <a:off x="406871" y="3065627"/>
            <a:ext cx="2210484" cy="369332"/>
          </a:xfrm>
          <a:prstGeom prst="rect">
            <a:avLst/>
          </a:prstGeom>
        </p:spPr>
        <p:txBody>
          <a:bodyPr wrap="square">
            <a:spAutoFit/>
          </a:bodyPr>
          <a:lstStyle/>
          <a:p>
            <a:pPr algn="ctr"/>
            <a:r>
              <a:rPr lang="en-US" dirty="0">
                <a:solidFill>
                  <a:schemeClr val="bg1"/>
                </a:solidFill>
                <a:latin typeface="Century Gothic" panose="020B0502020202020204" pitchFamily="34" charset="0"/>
              </a:rPr>
              <a:t>Top-heavy</a:t>
            </a:r>
          </a:p>
        </p:txBody>
      </p:sp>
    </p:spTree>
    <p:extLst>
      <p:ext uri="{BB962C8B-B14F-4D97-AF65-F5344CB8AC3E}">
        <p14:creationId xmlns:p14="http://schemas.microsoft.com/office/powerpoint/2010/main" val="919104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BF24-66D4-574D-967D-DF3696671EFF}"/>
              </a:ext>
            </a:extLst>
          </p:cNvPr>
          <p:cNvPicPr>
            <a:picLocks noChangeAspect="1"/>
          </p:cNvPicPr>
          <p:nvPr/>
        </p:nvPicPr>
        <p:blipFill>
          <a:blip r:embed="rId2">
            <a:alphaModFix amt="41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5958" y="-17464"/>
            <a:ext cx="12207958" cy="6858001"/>
          </a:xfrm>
          <a:prstGeom prst="rect">
            <a:avLst/>
          </a:prstGeom>
          <a:noFill/>
        </p:spPr>
      </p:pic>
      <p:sp>
        <p:nvSpPr>
          <p:cNvPr id="7" name="Slide Number Placeholder 6">
            <a:extLst>
              <a:ext uri="{FF2B5EF4-FFF2-40B4-BE49-F238E27FC236}">
                <a16:creationId xmlns:a16="http://schemas.microsoft.com/office/drawing/2014/main" id="{8B13C334-FC87-534A-93EF-B98B373852A8}"/>
              </a:ext>
            </a:extLst>
          </p:cNvPr>
          <p:cNvSpPr>
            <a:spLocks noGrp="1"/>
          </p:cNvSpPr>
          <p:nvPr>
            <p:ph type="sldNum" sz="quarter" idx="12"/>
          </p:nvPr>
        </p:nvSpPr>
        <p:spPr/>
        <p:txBody>
          <a:bodyPr/>
          <a:lstStyle/>
          <a:p>
            <a:fld id="{82B03F3E-A471-8240-8003-E0F504E524BD}" type="slidenum">
              <a:rPr lang="en-US" smtClean="0"/>
              <a:t>9</a:t>
            </a:fld>
            <a:endParaRPr lang="en-US"/>
          </a:p>
        </p:txBody>
      </p:sp>
      <p:pic>
        <p:nvPicPr>
          <p:cNvPr id="5" name="Picture 2">
            <a:extLst>
              <a:ext uri="{FF2B5EF4-FFF2-40B4-BE49-F238E27FC236}">
                <a16:creationId xmlns:a16="http://schemas.microsoft.com/office/drawing/2014/main" id="{7ACD3EE6-B6A6-6042-9BC9-62E7E46613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43" y="2932259"/>
            <a:ext cx="4092495" cy="3166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E6FFF63-BC2D-F546-A09A-7269B3AD11D3}"/>
              </a:ext>
            </a:extLst>
          </p:cNvPr>
          <p:cNvSpPr/>
          <p:nvPr/>
        </p:nvSpPr>
        <p:spPr>
          <a:xfrm>
            <a:off x="10118564" y="6094768"/>
            <a:ext cx="1619354" cy="369332"/>
          </a:xfrm>
          <a:prstGeom prst="rect">
            <a:avLst/>
          </a:prstGeom>
        </p:spPr>
        <p:txBody>
          <a:bodyPr wrap="none">
            <a:spAutoFit/>
          </a:bodyPr>
          <a:lstStyle/>
          <a:p>
            <a:pPr algn="r"/>
            <a:r>
              <a:rPr lang="en-US" dirty="0">
                <a:solidFill>
                  <a:srgbClr val="F7BD19"/>
                </a:solidFill>
                <a:latin typeface="Century Gothic" panose="020B0502020202020204" pitchFamily="34" charset="0"/>
              </a:rPr>
              <a:t>Hopkins 2018</a:t>
            </a:r>
          </a:p>
        </p:txBody>
      </p:sp>
      <p:sp>
        <p:nvSpPr>
          <p:cNvPr id="19" name="Rectangle 18">
            <a:extLst>
              <a:ext uri="{FF2B5EF4-FFF2-40B4-BE49-F238E27FC236}">
                <a16:creationId xmlns:a16="http://schemas.microsoft.com/office/drawing/2014/main" id="{4F880811-E79B-034D-9D0C-EE68AA17A683}"/>
              </a:ext>
            </a:extLst>
          </p:cNvPr>
          <p:cNvSpPr/>
          <p:nvPr/>
        </p:nvSpPr>
        <p:spPr>
          <a:xfrm>
            <a:off x="8720983" y="3590661"/>
            <a:ext cx="329254" cy="1999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C477440-C6B1-4B42-A258-F66342B5F06B}"/>
              </a:ext>
            </a:extLst>
          </p:cNvPr>
          <p:cNvSpPr/>
          <p:nvPr/>
        </p:nvSpPr>
        <p:spPr>
          <a:xfrm>
            <a:off x="518988" y="264828"/>
            <a:ext cx="8954695" cy="707886"/>
          </a:xfrm>
          <a:prstGeom prst="rect">
            <a:avLst/>
          </a:prstGeom>
        </p:spPr>
        <p:txBody>
          <a:bodyPr wrap="none">
            <a:spAutoFit/>
          </a:bodyPr>
          <a:lstStyle/>
          <a:p>
            <a:r>
              <a:rPr lang="en-US" sz="4000" dirty="0">
                <a:solidFill>
                  <a:schemeClr val="bg1"/>
                </a:solidFill>
                <a:latin typeface="Century Gothic" panose="020B0502020202020204" pitchFamily="34" charset="0"/>
              </a:rPr>
              <a:t>Variations in the IMF with metallicity</a:t>
            </a:r>
            <a:endParaRPr lang="en-US" sz="4000" baseline="-25000" dirty="0">
              <a:solidFill>
                <a:schemeClr val="bg1"/>
              </a:solidFill>
              <a:latin typeface="Century Gothic" panose="020B0502020202020204" pitchFamily="34" charset="0"/>
            </a:endParaRPr>
          </a:p>
        </p:txBody>
      </p:sp>
      <p:sp>
        <p:nvSpPr>
          <p:cNvPr id="2" name="Rectangle 1">
            <a:extLst>
              <a:ext uri="{FF2B5EF4-FFF2-40B4-BE49-F238E27FC236}">
                <a16:creationId xmlns:a16="http://schemas.microsoft.com/office/drawing/2014/main" id="{E8E394BB-7500-63BF-D07B-5736C237A476}"/>
              </a:ext>
            </a:extLst>
          </p:cNvPr>
          <p:cNvSpPr/>
          <p:nvPr/>
        </p:nvSpPr>
        <p:spPr>
          <a:xfrm>
            <a:off x="864449" y="1908189"/>
            <a:ext cx="1295329" cy="861774"/>
          </a:xfrm>
          <a:prstGeom prst="rect">
            <a:avLst/>
          </a:prstGeom>
        </p:spPr>
        <p:txBody>
          <a:bodyPr wrap="square">
            <a:spAutoFit/>
          </a:bodyPr>
          <a:lstStyle/>
          <a:p>
            <a:pPr algn="ctr"/>
            <a:r>
              <a:rPr lang="en-US" sz="1600" dirty="0">
                <a:solidFill>
                  <a:schemeClr val="bg1"/>
                </a:solidFill>
                <a:latin typeface="Century Gothic" panose="020B0502020202020204" pitchFamily="34" charset="0"/>
              </a:rPr>
              <a:t>First </a:t>
            </a:r>
          </a:p>
          <a:p>
            <a:pPr algn="ctr"/>
            <a:r>
              <a:rPr lang="en-US" sz="1600" dirty="0">
                <a:solidFill>
                  <a:schemeClr val="bg1"/>
                </a:solidFill>
                <a:latin typeface="Century Gothic" panose="020B0502020202020204" pitchFamily="34" charset="0"/>
              </a:rPr>
              <a:t>stars</a:t>
            </a:r>
          </a:p>
          <a:p>
            <a:endParaRPr lang="en-US" dirty="0">
              <a:solidFill>
                <a:schemeClr val="bg1"/>
              </a:solidFill>
              <a:latin typeface="Century Gothic" panose="020B0502020202020204" pitchFamily="34" charset="0"/>
            </a:endParaRPr>
          </a:p>
        </p:txBody>
      </p:sp>
      <p:cxnSp>
        <p:nvCxnSpPr>
          <p:cNvPr id="3" name="Straight Connector 2">
            <a:extLst>
              <a:ext uri="{FF2B5EF4-FFF2-40B4-BE49-F238E27FC236}">
                <a16:creationId xmlns:a16="http://schemas.microsoft.com/office/drawing/2014/main" id="{8409E610-AD2A-A817-A8C8-DBF1D4695CF3}"/>
              </a:ext>
            </a:extLst>
          </p:cNvPr>
          <p:cNvCxnSpPr>
            <a:cxnSpLocks/>
          </p:cNvCxnSpPr>
          <p:nvPr/>
        </p:nvCxnSpPr>
        <p:spPr>
          <a:xfrm flipV="1">
            <a:off x="1420121" y="1546625"/>
            <a:ext cx="9247879" cy="10258"/>
          </a:xfrm>
          <a:prstGeom prst="line">
            <a:avLst/>
          </a:prstGeom>
          <a:ln w="73025">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77ABAF5-C1EF-BD16-923A-F90748307691}"/>
                  </a:ext>
                </a:extLst>
              </p:cNvPr>
              <p:cNvSpPr/>
              <p:nvPr/>
            </p:nvSpPr>
            <p:spPr>
              <a:xfrm>
                <a:off x="2799079" y="1187295"/>
                <a:ext cx="909160" cy="375167"/>
              </a:xfrm>
              <a:prstGeom prst="rect">
                <a:avLst/>
              </a:prstGeom>
            </p:spPr>
            <p:txBody>
              <a:bodyPr wrap="none">
                <a:spAutoFit/>
              </a:bodyPr>
              <a:lstStyle/>
              <a:p>
                <a:r>
                  <a:rPr lang="en-US" dirty="0">
                    <a:solidFill>
                      <a:schemeClr val="bg1"/>
                    </a:solidFill>
                    <a:latin typeface="Century Gothic" panose="020B0502020202020204" pitchFamily="34" charset="0"/>
                  </a:rPr>
                  <a:t>10</a:t>
                </a:r>
                <a:r>
                  <a:rPr lang="en-US" baseline="30000" dirty="0">
                    <a:solidFill>
                      <a:schemeClr val="bg1"/>
                    </a:solidFill>
                    <a:latin typeface="Century Gothic" panose="020B0502020202020204" pitchFamily="34" charset="0"/>
                  </a:rPr>
                  <a:t>-4</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9" name="Rectangle 8">
                <a:extLst>
                  <a:ext uri="{FF2B5EF4-FFF2-40B4-BE49-F238E27FC236}">
                    <a16:creationId xmlns:a16="http://schemas.microsoft.com/office/drawing/2014/main" id="{077ABAF5-C1EF-BD16-923A-F90748307691}"/>
                  </a:ext>
                </a:extLst>
              </p:cNvPr>
              <p:cNvSpPr>
                <a:spLocks noRot="1" noChangeAspect="1" noMove="1" noResize="1" noEditPoints="1" noAdjustHandles="1" noChangeArrowheads="1" noChangeShapeType="1" noTextEdit="1"/>
              </p:cNvSpPr>
              <p:nvPr/>
            </p:nvSpPr>
            <p:spPr>
              <a:xfrm>
                <a:off x="2799079" y="1187295"/>
                <a:ext cx="909160" cy="375167"/>
              </a:xfrm>
              <a:prstGeom prst="rect">
                <a:avLst/>
              </a:prstGeom>
              <a:blipFill>
                <a:blip r:embed="rId5"/>
                <a:stretch>
                  <a:fillRect l="-5556" t="-10000" b="-2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10998BF-C96C-8D6D-9115-8C8D330EFD2A}"/>
                  </a:ext>
                </a:extLst>
              </p:cNvPr>
              <p:cNvSpPr/>
              <p:nvPr/>
            </p:nvSpPr>
            <p:spPr>
              <a:xfrm>
                <a:off x="4996335" y="1162301"/>
                <a:ext cx="909160" cy="375167"/>
              </a:xfrm>
              <a:prstGeom prst="rect">
                <a:avLst/>
              </a:prstGeom>
            </p:spPr>
            <p:txBody>
              <a:bodyPr wrap="none">
                <a:spAutoFit/>
              </a:bodyPr>
              <a:lstStyle/>
              <a:p>
                <a:r>
                  <a:rPr lang="en-US" dirty="0">
                    <a:solidFill>
                      <a:schemeClr val="bg1"/>
                    </a:solidFill>
                    <a:latin typeface="Century Gothic" panose="020B0502020202020204" pitchFamily="34" charset="0"/>
                  </a:rPr>
                  <a:t>10</a:t>
                </a:r>
                <a:r>
                  <a:rPr lang="en-US" baseline="30000" dirty="0">
                    <a:solidFill>
                      <a:schemeClr val="bg1"/>
                    </a:solidFill>
                    <a:latin typeface="Century Gothic" panose="020B0502020202020204" pitchFamily="34" charset="0"/>
                  </a:rPr>
                  <a:t>-2</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10" name="Rectangle 9">
                <a:extLst>
                  <a:ext uri="{FF2B5EF4-FFF2-40B4-BE49-F238E27FC236}">
                    <a16:creationId xmlns:a16="http://schemas.microsoft.com/office/drawing/2014/main" id="{910998BF-C96C-8D6D-9115-8C8D330EFD2A}"/>
                  </a:ext>
                </a:extLst>
              </p:cNvPr>
              <p:cNvSpPr>
                <a:spLocks noRot="1" noChangeAspect="1" noMove="1" noResize="1" noEditPoints="1" noAdjustHandles="1" noChangeArrowheads="1" noChangeShapeType="1" noTextEdit="1"/>
              </p:cNvSpPr>
              <p:nvPr/>
            </p:nvSpPr>
            <p:spPr>
              <a:xfrm>
                <a:off x="4996335" y="1162301"/>
                <a:ext cx="909160" cy="375167"/>
              </a:xfrm>
              <a:prstGeom prst="rect">
                <a:avLst/>
              </a:prstGeom>
              <a:blipFill>
                <a:blip r:embed="rId6"/>
                <a:stretch>
                  <a:fillRect l="-5479" t="-10000" b="-2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978B1621-3955-21CE-3402-A8904E5F5633}"/>
                  </a:ext>
                </a:extLst>
              </p:cNvPr>
              <p:cNvSpPr/>
              <p:nvPr/>
            </p:nvSpPr>
            <p:spPr>
              <a:xfrm>
                <a:off x="6811227" y="1171458"/>
                <a:ext cx="1037400" cy="375167"/>
              </a:xfrm>
              <a:prstGeom prst="rect">
                <a:avLst/>
              </a:prstGeom>
            </p:spPr>
            <p:txBody>
              <a:bodyPr wrap="none">
                <a:spAutoFit/>
              </a:bodyPr>
              <a:lstStyle/>
              <a:p>
                <a:r>
                  <a:rPr lang="en-US" dirty="0">
                    <a:solidFill>
                      <a:schemeClr val="bg1"/>
                    </a:solidFill>
                    <a:latin typeface="Century Gothic" panose="020B0502020202020204" pitchFamily="34" charset="0"/>
                  </a:rPr>
                  <a:t>10</a:t>
                </a:r>
                <a:r>
                  <a:rPr lang="en-US" baseline="30000" dirty="0">
                    <a:solidFill>
                      <a:schemeClr val="bg1"/>
                    </a:solidFill>
                    <a:latin typeface="Century Gothic" panose="020B0502020202020204" pitchFamily="34" charset="0"/>
                  </a:rPr>
                  <a:t>-1.5</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21" name="Rectangle 20">
                <a:extLst>
                  <a:ext uri="{FF2B5EF4-FFF2-40B4-BE49-F238E27FC236}">
                    <a16:creationId xmlns:a16="http://schemas.microsoft.com/office/drawing/2014/main" id="{978B1621-3955-21CE-3402-A8904E5F5633}"/>
                  </a:ext>
                </a:extLst>
              </p:cNvPr>
              <p:cNvSpPr>
                <a:spLocks noRot="1" noChangeAspect="1" noMove="1" noResize="1" noEditPoints="1" noAdjustHandles="1" noChangeArrowheads="1" noChangeShapeType="1" noTextEdit="1"/>
              </p:cNvSpPr>
              <p:nvPr/>
            </p:nvSpPr>
            <p:spPr>
              <a:xfrm>
                <a:off x="6811227" y="1171458"/>
                <a:ext cx="1037400" cy="375167"/>
              </a:xfrm>
              <a:prstGeom prst="rect">
                <a:avLst/>
              </a:prstGeom>
              <a:blipFill>
                <a:blip r:embed="rId7"/>
                <a:stretch>
                  <a:fillRect l="-4819" t="-10000" b="-2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A27AF926-36EB-E9C5-B5E2-A3806587F053}"/>
                  </a:ext>
                </a:extLst>
              </p:cNvPr>
              <p:cNvSpPr/>
              <p:nvPr/>
            </p:nvSpPr>
            <p:spPr>
              <a:xfrm>
                <a:off x="8151999" y="1157599"/>
                <a:ext cx="909160" cy="375167"/>
              </a:xfrm>
              <a:prstGeom prst="rect">
                <a:avLst/>
              </a:prstGeom>
            </p:spPr>
            <p:txBody>
              <a:bodyPr wrap="none">
                <a:spAutoFit/>
              </a:bodyPr>
              <a:lstStyle/>
              <a:p>
                <a:r>
                  <a:rPr lang="en-US" dirty="0">
                    <a:solidFill>
                      <a:schemeClr val="bg1"/>
                    </a:solidFill>
                    <a:latin typeface="Century Gothic" panose="020B0502020202020204" pitchFamily="34" charset="0"/>
                  </a:rPr>
                  <a:t>10</a:t>
                </a:r>
                <a:r>
                  <a:rPr lang="en-US" baseline="30000" dirty="0">
                    <a:solidFill>
                      <a:schemeClr val="bg1"/>
                    </a:solidFill>
                    <a:latin typeface="Century Gothic" panose="020B0502020202020204" pitchFamily="34" charset="0"/>
                  </a:rPr>
                  <a:t>-1</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23" name="Rectangle 22">
                <a:extLst>
                  <a:ext uri="{FF2B5EF4-FFF2-40B4-BE49-F238E27FC236}">
                    <a16:creationId xmlns:a16="http://schemas.microsoft.com/office/drawing/2014/main" id="{A27AF926-36EB-E9C5-B5E2-A3806587F053}"/>
                  </a:ext>
                </a:extLst>
              </p:cNvPr>
              <p:cNvSpPr>
                <a:spLocks noRot="1" noChangeAspect="1" noMove="1" noResize="1" noEditPoints="1" noAdjustHandles="1" noChangeArrowheads="1" noChangeShapeType="1" noTextEdit="1"/>
              </p:cNvSpPr>
              <p:nvPr/>
            </p:nvSpPr>
            <p:spPr>
              <a:xfrm>
                <a:off x="8151999" y="1157599"/>
                <a:ext cx="909160" cy="375167"/>
              </a:xfrm>
              <a:prstGeom prst="rect">
                <a:avLst/>
              </a:prstGeom>
              <a:blipFill>
                <a:blip r:embed="rId8"/>
                <a:stretch>
                  <a:fillRect l="-5479" t="-13333" b="-23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EC744043-3F6B-E230-6AB7-768D4D503FE3}"/>
                  </a:ext>
                </a:extLst>
              </p:cNvPr>
              <p:cNvSpPr/>
              <p:nvPr/>
            </p:nvSpPr>
            <p:spPr>
              <a:xfrm>
                <a:off x="9277469" y="1144124"/>
                <a:ext cx="516423" cy="3751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37" name="Rectangle 36">
                <a:extLst>
                  <a:ext uri="{FF2B5EF4-FFF2-40B4-BE49-F238E27FC236}">
                    <a16:creationId xmlns:a16="http://schemas.microsoft.com/office/drawing/2014/main" id="{EC744043-3F6B-E230-6AB7-768D4D503FE3}"/>
                  </a:ext>
                </a:extLst>
              </p:cNvPr>
              <p:cNvSpPr>
                <a:spLocks noRot="1" noChangeAspect="1" noMove="1" noResize="1" noEditPoints="1" noAdjustHandles="1" noChangeArrowheads="1" noChangeShapeType="1" noTextEdit="1"/>
              </p:cNvSpPr>
              <p:nvPr/>
            </p:nvSpPr>
            <p:spPr>
              <a:xfrm>
                <a:off x="9277469" y="1144124"/>
                <a:ext cx="516423" cy="375167"/>
              </a:xfrm>
              <a:prstGeom prst="rect">
                <a:avLst/>
              </a:prstGeom>
              <a:blipFill>
                <a:blip r:embed="rId9"/>
                <a:stretch>
                  <a:fillRect b="-666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DBABC86D-BD99-A631-F17A-B89E2E87BA86}"/>
                  </a:ext>
                </a:extLst>
              </p:cNvPr>
              <p:cNvSpPr/>
              <p:nvPr/>
            </p:nvSpPr>
            <p:spPr>
              <a:xfrm>
                <a:off x="10242013" y="1118103"/>
                <a:ext cx="644664" cy="375167"/>
              </a:xfrm>
              <a:prstGeom prst="rect">
                <a:avLst/>
              </a:prstGeom>
            </p:spPr>
            <p:txBody>
              <a:bodyPr wrap="none">
                <a:spAutoFit/>
              </a:bodyPr>
              <a:lstStyle/>
              <a:p>
                <a:r>
                  <a:rPr lang="en-US" dirty="0">
                    <a:solidFill>
                      <a:schemeClr val="bg1"/>
                    </a:solidFill>
                    <a:latin typeface="Century Gothic" panose="020B0502020202020204" pitchFamily="34" charset="0"/>
                  </a:rPr>
                  <a:t>2</a:t>
                </a:r>
                <a:r>
                  <a:rPr lang="en-US" dirty="0">
                    <a:solidFill>
                      <a:schemeClr val="bg1"/>
                    </a:solidFill>
                  </a:rPr>
                  <a:t> </a:t>
                </a:r>
                <a14:m>
                  <m:oMath xmlns:m="http://schemas.openxmlformats.org/officeDocument/2006/math">
                    <m:sSub>
                      <m:sSubPr>
                        <m:ctrlPr>
                          <a:rPr lang="en-US" i="1" dirty="0">
                            <a:solidFill>
                              <a:schemeClr val="bg1"/>
                            </a:solidFill>
                            <a:latin typeface="Cambria Math" panose="02040503050406030204" pitchFamily="18" charset="0"/>
                          </a:rPr>
                        </m:ctrlPr>
                      </m:sSubPr>
                      <m:e>
                        <m:r>
                          <m:rPr>
                            <m:sty m:val="p"/>
                          </m:rPr>
                          <a:rPr lang="en-AU" dirty="0">
                            <a:solidFill>
                              <a:schemeClr val="bg1"/>
                            </a:solidFill>
                            <a:latin typeface="Cambria Math" panose="02040503050406030204" pitchFamily="18" charset="0"/>
                          </a:rPr>
                          <m:t>Z</m:t>
                        </m:r>
                      </m:e>
                      <m:sub>
                        <m:r>
                          <a:rPr lang="en-US" i="1" dirty="0">
                            <a:solidFill>
                              <a:schemeClr val="bg1"/>
                            </a:solidFill>
                            <a:latin typeface="Cambria Math" panose="02040503050406030204" pitchFamily="18" charset="0"/>
                            <a:ea typeface="Cambria Math" panose="02040503050406030204" pitchFamily="18" charset="0"/>
                          </a:rPr>
                          <m:t>⨀</m:t>
                        </m:r>
                      </m:sub>
                    </m:sSub>
                  </m:oMath>
                </a14:m>
                <a:endParaRPr lang="en-US" dirty="0"/>
              </a:p>
            </p:txBody>
          </p:sp>
        </mc:Choice>
        <mc:Fallback xmlns="">
          <p:sp>
            <p:nvSpPr>
              <p:cNvPr id="40" name="Rectangle 39">
                <a:extLst>
                  <a:ext uri="{FF2B5EF4-FFF2-40B4-BE49-F238E27FC236}">
                    <a16:creationId xmlns:a16="http://schemas.microsoft.com/office/drawing/2014/main" id="{DBABC86D-BD99-A631-F17A-B89E2E87BA86}"/>
                  </a:ext>
                </a:extLst>
              </p:cNvPr>
              <p:cNvSpPr>
                <a:spLocks noRot="1" noChangeAspect="1" noMove="1" noResize="1" noEditPoints="1" noAdjustHandles="1" noChangeArrowheads="1" noChangeShapeType="1" noTextEdit="1"/>
              </p:cNvSpPr>
              <p:nvPr/>
            </p:nvSpPr>
            <p:spPr>
              <a:xfrm>
                <a:off x="10242013" y="1118103"/>
                <a:ext cx="644664" cy="375167"/>
              </a:xfrm>
              <a:prstGeom prst="rect">
                <a:avLst/>
              </a:prstGeom>
              <a:blipFill>
                <a:blip r:embed="rId10"/>
                <a:stretch>
                  <a:fillRect l="-7692" t="-9677" b="-19355"/>
                </a:stretch>
              </a:blipFill>
            </p:spPr>
            <p:txBody>
              <a:bodyPr/>
              <a:lstStyle/>
              <a:p>
                <a:r>
                  <a:rPr lang="en-NL">
                    <a:noFill/>
                  </a:rPr>
                  <a:t> </a:t>
                </a:r>
              </a:p>
            </p:txBody>
          </p:sp>
        </mc:Fallback>
      </mc:AlternateContent>
      <p:sp>
        <p:nvSpPr>
          <p:cNvPr id="41" name="Rectangle 40">
            <a:extLst>
              <a:ext uri="{FF2B5EF4-FFF2-40B4-BE49-F238E27FC236}">
                <a16:creationId xmlns:a16="http://schemas.microsoft.com/office/drawing/2014/main" id="{98F15173-B200-CA70-1C1C-2947BDDA6BB7}"/>
              </a:ext>
            </a:extLst>
          </p:cNvPr>
          <p:cNvSpPr/>
          <p:nvPr/>
        </p:nvSpPr>
        <p:spPr>
          <a:xfrm>
            <a:off x="1930286" y="1908189"/>
            <a:ext cx="2798501" cy="861774"/>
          </a:xfrm>
          <a:prstGeom prst="rect">
            <a:avLst/>
          </a:prstGeom>
        </p:spPr>
        <p:txBody>
          <a:bodyPr wrap="square">
            <a:spAutoFit/>
          </a:bodyPr>
          <a:lstStyle/>
          <a:p>
            <a:pPr algn="ctr"/>
            <a:r>
              <a:rPr lang="en-US" sz="1600" dirty="0">
                <a:solidFill>
                  <a:schemeClr val="bg1"/>
                </a:solidFill>
                <a:latin typeface="Century Gothic" panose="020B0502020202020204" pitchFamily="34" charset="0"/>
              </a:rPr>
              <a:t>Metal-poor stars </a:t>
            </a:r>
          </a:p>
          <a:p>
            <a:pPr algn="ctr"/>
            <a:r>
              <a:rPr lang="en-US" sz="1600" dirty="0">
                <a:solidFill>
                  <a:schemeClr val="bg1"/>
                </a:solidFill>
                <a:latin typeface="Century Gothic" panose="020B0502020202020204" pitchFamily="34" charset="0"/>
              </a:rPr>
              <a:t> </a:t>
            </a:r>
          </a:p>
          <a:p>
            <a:endParaRPr lang="en-US" dirty="0">
              <a:solidFill>
                <a:schemeClr val="bg1"/>
              </a:solidFill>
              <a:latin typeface="Century Gothic" panose="020B0502020202020204" pitchFamily="34" charset="0"/>
            </a:endParaRPr>
          </a:p>
        </p:txBody>
      </p:sp>
      <p:sp>
        <p:nvSpPr>
          <p:cNvPr id="42" name="Rectangle 41">
            <a:extLst>
              <a:ext uri="{FF2B5EF4-FFF2-40B4-BE49-F238E27FC236}">
                <a16:creationId xmlns:a16="http://schemas.microsoft.com/office/drawing/2014/main" id="{C9F759FD-9A84-D162-9346-9149340B53F1}"/>
              </a:ext>
            </a:extLst>
          </p:cNvPr>
          <p:cNvSpPr/>
          <p:nvPr/>
        </p:nvSpPr>
        <p:spPr>
          <a:xfrm>
            <a:off x="3930308" y="1921795"/>
            <a:ext cx="2798501" cy="1107996"/>
          </a:xfrm>
          <a:prstGeom prst="rect">
            <a:avLst/>
          </a:prstGeom>
        </p:spPr>
        <p:txBody>
          <a:bodyPr wrap="square">
            <a:spAutoFit/>
          </a:bodyPr>
          <a:lstStyle/>
          <a:p>
            <a:pPr algn="ctr"/>
            <a:r>
              <a:rPr lang="en-US" sz="1600" dirty="0">
                <a:solidFill>
                  <a:schemeClr val="bg1"/>
                </a:solidFill>
                <a:latin typeface="Century Gothic" panose="020B0502020202020204" pitchFamily="34" charset="0"/>
              </a:rPr>
              <a:t>First galaxies/</a:t>
            </a:r>
          </a:p>
          <a:p>
            <a:pPr algn="ctr"/>
            <a:r>
              <a:rPr lang="en-US" sz="1600" dirty="0">
                <a:solidFill>
                  <a:schemeClr val="bg1"/>
                </a:solidFill>
                <a:latin typeface="Century Gothic" panose="020B0502020202020204" pitchFamily="34" charset="0"/>
              </a:rPr>
              <a:t>Ultra-compact</a:t>
            </a:r>
          </a:p>
          <a:p>
            <a:pPr algn="ctr"/>
            <a:r>
              <a:rPr lang="en-US" sz="1600" dirty="0">
                <a:solidFill>
                  <a:schemeClr val="bg1"/>
                </a:solidFill>
                <a:latin typeface="Century Gothic" panose="020B0502020202020204" pitchFamily="34" charset="0"/>
              </a:rPr>
              <a:t>dwarf galaxies</a:t>
            </a:r>
          </a:p>
          <a:p>
            <a:endParaRPr lang="en-US" dirty="0">
              <a:solidFill>
                <a:schemeClr val="bg1"/>
              </a:solidFill>
              <a:latin typeface="Century Gothic" panose="020B0502020202020204" pitchFamily="34" charset="0"/>
            </a:endParaRPr>
          </a:p>
        </p:txBody>
      </p:sp>
      <p:sp>
        <p:nvSpPr>
          <p:cNvPr id="43" name="Down Arrow 42">
            <a:extLst>
              <a:ext uri="{FF2B5EF4-FFF2-40B4-BE49-F238E27FC236}">
                <a16:creationId xmlns:a16="http://schemas.microsoft.com/office/drawing/2014/main" id="{1E2E1173-5D5D-1959-095A-523B741ED67B}"/>
              </a:ext>
            </a:extLst>
          </p:cNvPr>
          <p:cNvSpPr/>
          <p:nvPr/>
        </p:nvSpPr>
        <p:spPr>
          <a:xfrm>
            <a:off x="10526627" y="1518908"/>
            <a:ext cx="183652" cy="375167"/>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4BAA412-7BEA-4466-82F0-A76162503B89}"/>
              </a:ext>
            </a:extLst>
          </p:cNvPr>
          <p:cNvSpPr/>
          <p:nvPr/>
        </p:nvSpPr>
        <p:spPr>
          <a:xfrm>
            <a:off x="5931146" y="1938967"/>
            <a:ext cx="2798501" cy="861774"/>
          </a:xfrm>
          <a:prstGeom prst="rect">
            <a:avLst/>
          </a:prstGeom>
        </p:spPr>
        <p:txBody>
          <a:bodyPr wrap="square">
            <a:spAutoFit/>
          </a:bodyPr>
          <a:lstStyle/>
          <a:p>
            <a:pPr algn="ctr"/>
            <a:r>
              <a:rPr lang="en-US" sz="1600" dirty="0">
                <a:solidFill>
                  <a:schemeClr val="bg1"/>
                </a:solidFill>
                <a:latin typeface="Century Gothic" panose="020B0502020202020204" pitchFamily="34" charset="0"/>
              </a:rPr>
              <a:t>Globular</a:t>
            </a:r>
          </a:p>
          <a:p>
            <a:pPr algn="ctr"/>
            <a:r>
              <a:rPr lang="en-US" sz="1600" dirty="0">
                <a:solidFill>
                  <a:schemeClr val="bg1"/>
                </a:solidFill>
                <a:latin typeface="Century Gothic" panose="020B0502020202020204" pitchFamily="34" charset="0"/>
              </a:rPr>
              <a:t>clusters</a:t>
            </a:r>
          </a:p>
          <a:p>
            <a:endParaRPr lang="en-US" dirty="0">
              <a:solidFill>
                <a:schemeClr val="bg1"/>
              </a:solidFill>
              <a:latin typeface="Century Gothic" panose="020B0502020202020204" pitchFamily="34" charset="0"/>
            </a:endParaRPr>
          </a:p>
        </p:txBody>
      </p:sp>
      <p:sp>
        <p:nvSpPr>
          <p:cNvPr id="45" name="Rectangle 44">
            <a:extLst>
              <a:ext uri="{FF2B5EF4-FFF2-40B4-BE49-F238E27FC236}">
                <a16:creationId xmlns:a16="http://schemas.microsoft.com/office/drawing/2014/main" id="{9015BC48-4E99-A802-92D4-F0C2C099A4D9}"/>
              </a:ext>
            </a:extLst>
          </p:cNvPr>
          <p:cNvSpPr/>
          <p:nvPr/>
        </p:nvSpPr>
        <p:spPr>
          <a:xfrm>
            <a:off x="7270956" y="1914795"/>
            <a:ext cx="2798501" cy="861774"/>
          </a:xfrm>
          <a:prstGeom prst="rect">
            <a:avLst/>
          </a:prstGeom>
        </p:spPr>
        <p:txBody>
          <a:bodyPr wrap="square">
            <a:spAutoFit/>
          </a:bodyPr>
          <a:lstStyle/>
          <a:p>
            <a:pPr algn="ctr"/>
            <a:r>
              <a:rPr lang="en-US" sz="1600" dirty="0">
                <a:solidFill>
                  <a:schemeClr val="bg1"/>
                </a:solidFill>
                <a:latin typeface="Century Gothic" panose="020B0502020202020204" pitchFamily="34" charset="0"/>
              </a:rPr>
              <a:t>Satellite</a:t>
            </a:r>
          </a:p>
          <a:p>
            <a:pPr algn="ctr"/>
            <a:r>
              <a:rPr lang="en-US" sz="1600" dirty="0">
                <a:solidFill>
                  <a:schemeClr val="bg1"/>
                </a:solidFill>
                <a:latin typeface="Century Gothic" panose="020B0502020202020204" pitchFamily="34" charset="0"/>
              </a:rPr>
              <a:t>galaxies</a:t>
            </a:r>
          </a:p>
          <a:p>
            <a:endParaRPr lang="en-US" dirty="0">
              <a:solidFill>
                <a:schemeClr val="bg1"/>
              </a:solidFill>
              <a:latin typeface="Century Gothic" panose="020B0502020202020204" pitchFamily="34" charset="0"/>
            </a:endParaRPr>
          </a:p>
        </p:txBody>
      </p:sp>
      <p:sp>
        <p:nvSpPr>
          <p:cNvPr id="46" name="Down Arrow 45">
            <a:extLst>
              <a:ext uri="{FF2B5EF4-FFF2-40B4-BE49-F238E27FC236}">
                <a16:creationId xmlns:a16="http://schemas.microsoft.com/office/drawing/2014/main" id="{B98B02FE-BC2A-045E-41EF-963D02757CB1}"/>
              </a:ext>
            </a:extLst>
          </p:cNvPr>
          <p:cNvSpPr/>
          <p:nvPr/>
        </p:nvSpPr>
        <p:spPr>
          <a:xfrm>
            <a:off x="8555572" y="1549981"/>
            <a:ext cx="183652" cy="375167"/>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a:extLst>
              <a:ext uri="{FF2B5EF4-FFF2-40B4-BE49-F238E27FC236}">
                <a16:creationId xmlns:a16="http://schemas.microsoft.com/office/drawing/2014/main" id="{8C00D90C-AB0D-0A8F-0141-DF669FA20633}"/>
              </a:ext>
            </a:extLst>
          </p:cNvPr>
          <p:cNvSpPr/>
          <p:nvPr/>
        </p:nvSpPr>
        <p:spPr>
          <a:xfrm>
            <a:off x="3091422" y="1571922"/>
            <a:ext cx="183652" cy="375167"/>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a:extLst>
              <a:ext uri="{FF2B5EF4-FFF2-40B4-BE49-F238E27FC236}">
                <a16:creationId xmlns:a16="http://schemas.microsoft.com/office/drawing/2014/main" id="{8FC36074-CC8D-8C9E-EDB6-94F636389B56}"/>
              </a:ext>
            </a:extLst>
          </p:cNvPr>
          <p:cNvSpPr/>
          <p:nvPr/>
        </p:nvSpPr>
        <p:spPr>
          <a:xfrm>
            <a:off x="5346126" y="1556883"/>
            <a:ext cx="183652" cy="375167"/>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a:extLst>
              <a:ext uri="{FF2B5EF4-FFF2-40B4-BE49-F238E27FC236}">
                <a16:creationId xmlns:a16="http://schemas.microsoft.com/office/drawing/2014/main" id="{01FDE54C-1200-8747-810A-DAF9B7638EE7}"/>
              </a:ext>
            </a:extLst>
          </p:cNvPr>
          <p:cNvSpPr/>
          <p:nvPr/>
        </p:nvSpPr>
        <p:spPr>
          <a:xfrm>
            <a:off x="7195920" y="1549980"/>
            <a:ext cx="183652" cy="375167"/>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BF89456-BB19-B1F1-83B7-20F3725CA0D0}"/>
              </a:ext>
            </a:extLst>
          </p:cNvPr>
          <p:cNvSpPr/>
          <p:nvPr/>
        </p:nvSpPr>
        <p:spPr>
          <a:xfrm>
            <a:off x="9297818" y="1911346"/>
            <a:ext cx="1853150" cy="584775"/>
          </a:xfrm>
          <a:prstGeom prst="rect">
            <a:avLst/>
          </a:prstGeom>
        </p:spPr>
        <p:txBody>
          <a:bodyPr wrap="square">
            <a:spAutoFit/>
          </a:bodyPr>
          <a:lstStyle/>
          <a:p>
            <a:r>
              <a:rPr lang="en-US" sz="1600" dirty="0">
                <a:solidFill>
                  <a:schemeClr val="bg1"/>
                </a:solidFill>
                <a:latin typeface="Century Gothic" panose="020B0502020202020204" pitchFamily="34" charset="0"/>
              </a:rPr>
              <a:t>Solar</a:t>
            </a:r>
          </a:p>
          <a:p>
            <a:r>
              <a:rPr lang="en-US" sz="1600" dirty="0" err="1">
                <a:solidFill>
                  <a:schemeClr val="bg1"/>
                </a:solidFill>
                <a:latin typeface="Century Gothic" panose="020B0502020202020204" pitchFamily="34" charset="0"/>
              </a:rPr>
              <a:t>Negh</a:t>
            </a:r>
            <a:r>
              <a:rPr lang="en-US" sz="1600" dirty="0">
                <a:solidFill>
                  <a:schemeClr val="bg1"/>
                </a:solidFill>
                <a:latin typeface="Century Gothic" panose="020B0502020202020204" pitchFamily="34" charset="0"/>
              </a:rPr>
              <a:t>.</a:t>
            </a:r>
            <a:endParaRPr lang="en-US" dirty="0">
              <a:solidFill>
                <a:schemeClr val="bg1"/>
              </a:solidFill>
              <a:latin typeface="Century Gothic" panose="020B0502020202020204" pitchFamily="34" charset="0"/>
            </a:endParaRPr>
          </a:p>
        </p:txBody>
      </p:sp>
      <p:sp>
        <p:nvSpPr>
          <p:cNvPr id="51" name="Down Arrow 50">
            <a:extLst>
              <a:ext uri="{FF2B5EF4-FFF2-40B4-BE49-F238E27FC236}">
                <a16:creationId xmlns:a16="http://schemas.microsoft.com/office/drawing/2014/main" id="{56D7C9DB-8BB7-B15A-B8B2-DDE76079839C}"/>
              </a:ext>
            </a:extLst>
          </p:cNvPr>
          <p:cNvSpPr/>
          <p:nvPr/>
        </p:nvSpPr>
        <p:spPr>
          <a:xfrm>
            <a:off x="1380151" y="1575911"/>
            <a:ext cx="183652" cy="375167"/>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own Arrow 51">
            <a:extLst>
              <a:ext uri="{FF2B5EF4-FFF2-40B4-BE49-F238E27FC236}">
                <a16:creationId xmlns:a16="http://schemas.microsoft.com/office/drawing/2014/main" id="{B9A32EF6-AF8B-B8B4-797B-0EE7F71BF248}"/>
              </a:ext>
            </a:extLst>
          </p:cNvPr>
          <p:cNvSpPr/>
          <p:nvPr/>
        </p:nvSpPr>
        <p:spPr>
          <a:xfrm>
            <a:off x="9456539" y="1556883"/>
            <a:ext cx="183652" cy="375167"/>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A1CDD44-E111-0CE0-ABB6-A43D4F387229}"/>
              </a:ext>
            </a:extLst>
          </p:cNvPr>
          <p:cNvSpPr/>
          <p:nvPr/>
        </p:nvSpPr>
        <p:spPr>
          <a:xfrm>
            <a:off x="1325120" y="1208425"/>
            <a:ext cx="312906" cy="369332"/>
          </a:xfrm>
          <a:prstGeom prst="rect">
            <a:avLst/>
          </a:prstGeom>
        </p:spPr>
        <p:txBody>
          <a:bodyPr wrap="none">
            <a:spAutoFit/>
          </a:bodyPr>
          <a:lstStyle/>
          <a:p>
            <a:r>
              <a:rPr lang="en-AU" dirty="0">
                <a:solidFill>
                  <a:schemeClr val="bg1"/>
                </a:solidFill>
                <a:latin typeface="Century Gothic" panose="020B0502020202020204" pitchFamily="34" charset="0"/>
              </a:rPr>
              <a:t>0</a:t>
            </a:r>
            <a:endParaRPr lang="en-US" dirty="0"/>
          </a:p>
        </p:txBody>
      </p:sp>
      <p:sp>
        <p:nvSpPr>
          <p:cNvPr id="54" name="Rectangle 53">
            <a:extLst>
              <a:ext uri="{FF2B5EF4-FFF2-40B4-BE49-F238E27FC236}">
                <a16:creationId xmlns:a16="http://schemas.microsoft.com/office/drawing/2014/main" id="{7D2B5050-A318-1ED8-150E-69B3408C65B4}"/>
              </a:ext>
            </a:extLst>
          </p:cNvPr>
          <p:cNvSpPr/>
          <p:nvPr/>
        </p:nvSpPr>
        <p:spPr>
          <a:xfrm>
            <a:off x="10224395" y="1921049"/>
            <a:ext cx="1103156" cy="1107996"/>
          </a:xfrm>
          <a:prstGeom prst="rect">
            <a:avLst/>
          </a:prstGeom>
        </p:spPr>
        <p:txBody>
          <a:bodyPr wrap="square">
            <a:spAutoFit/>
          </a:bodyPr>
          <a:lstStyle/>
          <a:p>
            <a:r>
              <a:rPr lang="en-US" sz="1600" dirty="0">
                <a:solidFill>
                  <a:schemeClr val="bg1"/>
                </a:solidFill>
                <a:latin typeface="Century Gothic" panose="020B0502020202020204" pitchFamily="34" charset="0"/>
              </a:rPr>
              <a:t>Massive Elliptical </a:t>
            </a:r>
          </a:p>
          <a:p>
            <a:r>
              <a:rPr lang="en-US" sz="1600" dirty="0">
                <a:solidFill>
                  <a:schemeClr val="bg1"/>
                </a:solidFill>
                <a:latin typeface="Century Gothic" panose="020B0502020202020204" pitchFamily="34" charset="0"/>
              </a:rPr>
              <a:t>Galaxies</a:t>
            </a:r>
          </a:p>
          <a:p>
            <a:pPr algn="r"/>
            <a:endParaRPr lang="en-US" dirty="0">
              <a:solidFill>
                <a:schemeClr val="bg1"/>
              </a:solidFill>
              <a:latin typeface="Century Gothic" panose="020B0502020202020204" pitchFamily="34" charset="0"/>
            </a:endParaRPr>
          </a:p>
        </p:txBody>
      </p:sp>
      <p:sp>
        <p:nvSpPr>
          <p:cNvPr id="56" name="Down Arrow 55">
            <a:extLst>
              <a:ext uri="{FF2B5EF4-FFF2-40B4-BE49-F238E27FC236}">
                <a16:creationId xmlns:a16="http://schemas.microsoft.com/office/drawing/2014/main" id="{7B00A4FB-C381-B9CC-AA21-E86D2B51FE38}"/>
              </a:ext>
            </a:extLst>
          </p:cNvPr>
          <p:cNvSpPr/>
          <p:nvPr/>
        </p:nvSpPr>
        <p:spPr>
          <a:xfrm>
            <a:off x="9457200" y="2511472"/>
            <a:ext cx="183652" cy="375167"/>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own Arrow 56">
            <a:extLst>
              <a:ext uri="{FF2B5EF4-FFF2-40B4-BE49-F238E27FC236}">
                <a16:creationId xmlns:a16="http://schemas.microsoft.com/office/drawing/2014/main" id="{D86065B3-62A7-1157-823C-86EABBF8A47C}"/>
              </a:ext>
            </a:extLst>
          </p:cNvPr>
          <p:cNvSpPr/>
          <p:nvPr/>
        </p:nvSpPr>
        <p:spPr>
          <a:xfrm>
            <a:off x="1389747" y="2582379"/>
            <a:ext cx="183652" cy="375167"/>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75676AF9-58EC-89CE-AE4E-6E6355D45D4F}"/>
              </a:ext>
            </a:extLst>
          </p:cNvPr>
          <p:cNvSpPr/>
          <p:nvPr/>
        </p:nvSpPr>
        <p:spPr>
          <a:xfrm>
            <a:off x="406871" y="3065627"/>
            <a:ext cx="2210484" cy="369332"/>
          </a:xfrm>
          <a:prstGeom prst="rect">
            <a:avLst/>
          </a:prstGeom>
        </p:spPr>
        <p:txBody>
          <a:bodyPr wrap="square">
            <a:spAutoFit/>
          </a:bodyPr>
          <a:lstStyle/>
          <a:p>
            <a:pPr algn="ctr"/>
            <a:r>
              <a:rPr lang="en-US" dirty="0">
                <a:solidFill>
                  <a:schemeClr val="bg1"/>
                </a:solidFill>
                <a:latin typeface="Century Gothic" panose="020B0502020202020204" pitchFamily="34" charset="0"/>
              </a:rPr>
              <a:t>Top-heavy</a:t>
            </a:r>
          </a:p>
        </p:txBody>
      </p:sp>
    </p:spTree>
    <p:extLst>
      <p:ext uri="{BB962C8B-B14F-4D97-AF65-F5344CB8AC3E}">
        <p14:creationId xmlns:p14="http://schemas.microsoft.com/office/powerpoint/2010/main" val="4187633804"/>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85038</TotalTime>
  <Words>1573</Words>
  <Application>Microsoft Macintosh PowerPoint</Application>
  <PresentationFormat>Widescreen</PresentationFormat>
  <Paragraphs>317</Paragraphs>
  <Slides>34</Slides>
  <Notes>1</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Calibri Light</vt:lpstr>
      <vt:lpstr>Cambria Math</vt:lpstr>
      <vt:lpstr>Century 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Piyush Sharda</cp:lastModifiedBy>
  <cp:revision>1444</cp:revision>
  <dcterms:created xsi:type="dcterms:W3CDTF">2019-09-03T01:01:51Z</dcterms:created>
  <dcterms:modified xsi:type="dcterms:W3CDTF">2024-11-13T08:10:27Z</dcterms:modified>
</cp:coreProperties>
</file>