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456" r:id="rId3"/>
    <p:sldId id="457" r:id="rId4"/>
    <p:sldId id="458" r:id="rId5"/>
    <p:sldId id="463" r:id="rId6"/>
    <p:sldId id="464" r:id="rId7"/>
    <p:sldId id="474" r:id="rId8"/>
    <p:sldId id="473" r:id="rId9"/>
    <p:sldId id="472" r:id="rId10"/>
    <p:sldId id="459" r:id="rId11"/>
    <p:sldId id="462" r:id="rId12"/>
    <p:sldId id="437" r:id="rId13"/>
    <p:sldId id="398" r:id="rId14"/>
    <p:sldId id="465" r:id="rId15"/>
    <p:sldId id="461" r:id="rId16"/>
    <p:sldId id="466" r:id="rId17"/>
    <p:sldId id="467" r:id="rId18"/>
    <p:sldId id="468" r:id="rId19"/>
    <p:sldId id="469" r:id="rId20"/>
    <p:sldId id="448" r:id="rId21"/>
    <p:sldId id="424" r:id="rId22"/>
    <p:sldId id="475" r:id="rId23"/>
    <p:sldId id="476" r:id="rId24"/>
    <p:sldId id="447" r:id="rId25"/>
    <p:sldId id="449" r:id="rId26"/>
    <p:sldId id="450" r:id="rId27"/>
    <p:sldId id="455" r:id="rId28"/>
    <p:sldId id="4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9E"/>
    <a:srgbClr val="D97588"/>
    <a:srgbClr val="68246D"/>
    <a:srgbClr val="FE4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020"/>
    <p:restoredTop sz="93696"/>
  </p:normalViewPr>
  <p:slideViewPr>
    <p:cSldViewPr snapToGrid="0">
      <p:cViewPr>
        <p:scale>
          <a:sx n="71" d="100"/>
          <a:sy n="71" d="100"/>
        </p:scale>
        <p:origin x="144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41B58-CC19-9347-9E43-98817D211A21}" type="doc">
      <dgm:prSet loTypeId="urn:microsoft.com/office/officeart/2009/3/layout/Horizontal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2D6994-5E02-C646-8333-BDA341BFAD6E}">
      <dgm:prSet phldrT="[Text]"/>
      <dgm:spPr>
        <a:solidFill>
          <a:schemeClr val="accent4">
            <a:lumMod val="50000"/>
            <a:alpha val="80000"/>
          </a:schemeClr>
        </a:solidFill>
      </dgm:spPr>
      <dgm:t>
        <a:bodyPr/>
        <a:lstStyle/>
        <a:p>
          <a:r>
            <a:rPr lang="en-US" dirty="0"/>
            <a:t>Presence of </a:t>
          </a:r>
          <a:r>
            <a:rPr lang="en-US" b="1" dirty="0"/>
            <a:t>massive stars</a:t>
          </a:r>
        </a:p>
      </dgm:t>
    </dgm:pt>
    <dgm:pt modelId="{AA0D17F4-2C13-1E4F-ADF3-0969F432694C}" type="parTrans" cxnId="{D4647C6C-A54A-6B44-9142-140EEE4BE399}">
      <dgm:prSet/>
      <dgm:spPr/>
      <dgm:t>
        <a:bodyPr/>
        <a:lstStyle/>
        <a:p>
          <a:endParaRPr lang="en-US"/>
        </a:p>
      </dgm:t>
    </dgm:pt>
    <dgm:pt modelId="{E3B94CCE-201D-244E-B3CA-4DE192FA9535}" type="sibTrans" cxnId="{D4647C6C-A54A-6B44-9142-140EEE4BE399}">
      <dgm:prSet/>
      <dgm:spPr/>
      <dgm:t>
        <a:bodyPr/>
        <a:lstStyle/>
        <a:p>
          <a:endParaRPr lang="en-US"/>
        </a:p>
      </dgm:t>
    </dgm:pt>
    <dgm:pt modelId="{DF93572C-4931-CB46-8D29-D54553DC4F1A}" type="asst">
      <dgm:prSet phldrT="[Text]"/>
      <dgm:spPr>
        <a:solidFill>
          <a:schemeClr val="accent4">
            <a:lumMod val="50000"/>
            <a:alpha val="80000"/>
          </a:schemeClr>
        </a:solidFill>
      </dgm:spPr>
      <dgm:t>
        <a:bodyPr/>
        <a:lstStyle/>
        <a:p>
          <a:r>
            <a:rPr lang="en-US" dirty="0"/>
            <a:t>High FUV fluxes</a:t>
          </a:r>
        </a:p>
      </dgm:t>
    </dgm:pt>
    <dgm:pt modelId="{47B12C4E-D860-6048-B526-FE42A4C374C4}" type="parTrans" cxnId="{7AAD3291-4CA9-D64F-B49A-918C7BC4F34F}">
      <dgm:prSet/>
      <dgm:spPr/>
      <dgm:t>
        <a:bodyPr/>
        <a:lstStyle/>
        <a:p>
          <a:endParaRPr lang="en-US"/>
        </a:p>
      </dgm:t>
    </dgm:pt>
    <dgm:pt modelId="{2275AFA3-9F11-BB41-B15C-A6903F935353}" type="sibTrans" cxnId="{7AAD3291-4CA9-D64F-B49A-918C7BC4F34F}">
      <dgm:prSet/>
      <dgm:spPr/>
      <dgm:t>
        <a:bodyPr/>
        <a:lstStyle/>
        <a:p>
          <a:endParaRPr lang="en-US"/>
        </a:p>
      </dgm:t>
    </dgm:pt>
    <dgm:pt modelId="{F370B637-02EF-2D4B-8E05-F31E6028168B}">
      <dgm:prSet phldrT="[Text]"/>
      <dgm:spPr>
        <a:solidFill>
          <a:schemeClr val="accent4">
            <a:lumMod val="50000"/>
            <a:alpha val="80000"/>
          </a:schemeClr>
        </a:solidFill>
      </dgm:spPr>
      <dgm:t>
        <a:bodyPr/>
        <a:lstStyle/>
        <a:p>
          <a:r>
            <a:rPr lang="en-US" dirty="0"/>
            <a:t>Truncated outer disk radii</a:t>
          </a:r>
        </a:p>
      </dgm:t>
    </dgm:pt>
    <dgm:pt modelId="{18951E98-0D52-CD42-A80C-D0CBC4642D35}" type="parTrans" cxnId="{4CB62F2A-1CA6-BF47-BD97-0067996D6A7A}">
      <dgm:prSet/>
      <dgm:spPr/>
      <dgm:t>
        <a:bodyPr/>
        <a:lstStyle/>
        <a:p>
          <a:endParaRPr lang="en-US"/>
        </a:p>
      </dgm:t>
    </dgm:pt>
    <dgm:pt modelId="{3227C1C8-4803-2A4F-8745-2388C218CE05}" type="sibTrans" cxnId="{4CB62F2A-1CA6-BF47-BD97-0067996D6A7A}">
      <dgm:prSet/>
      <dgm:spPr/>
      <dgm:t>
        <a:bodyPr/>
        <a:lstStyle/>
        <a:p>
          <a:endParaRPr lang="en-US"/>
        </a:p>
      </dgm:t>
    </dgm:pt>
    <dgm:pt modelId="{6C1DA14A-EA55-9745-A4D3-12B0C8DB940C}">
      <dgm:prSet phldrT="[Text]"/>
      <dgm:spPr>
        <a:solidFill>
          <a:schemeClr val="accent4">
            <a:lumMod val="50000"/>
            <a:alpha val="80000"/>
          </a:schemeClr>
        </a:solidFill>
      </dgm:spPr>
      <dgm:t>
        <a:bodyPr/>
        <a:lstStyle/>
        <a:p>
          <a:r>
            <a:rPr lang="en-US" dirty="0"/>
            <a:t>Shorter disk lifetimes</a:t>
          </a:r>
        </a:p>
      </dgm:t>
    </dgm:pt>
    <dgm:pt modelId="{A188B88F-D8BA-D84B-87E1-1935CD23F7FE}" type="parTrans" cxnId="{B94E4A03-B150-804D-95A7-82B14255F8FC}">
      <dgm:prSet/>
      <dgm:spPr/>
      <dgm:t>
        <a:bodyPr/>
        <a:lstStyle/>
        <a:p>
          <a:endParaRPr lang="en-US"/>
        </a:p>
      </dgm:t>
    </dgm:pt>
    <dgm:pt modelId="{107F3008-2948-9D4D-B8D1-FCD848A67CA6}" type="sibTrans" cxnId="{B94E4A03-B150-804D-95A7-82B14255F8FC}">
      <dgm:prSet/>
      <dgm:spPr/>
      <dgm:t>
        <a:bodyPr/>
        <a:lstStyle/>
        <a:p>
          <a:endParaRPr lang="en-US"/>
        </a:p>
      </dgm:t>
    </dgm:pt>
    <dgm:pt modelId="{6D0E8EEA-6283-4244-AD17-F17F529A9F45}">
      <dgm:prSet phldrT="[Text]"/>
      <dgm:spPr>
        <a:solidFill>
          <a:schemeClr val="accent4">
            <a:lumMod val="50000"/>
            <a:alpha val="80000"/>
          </a:schemeClr>
        </a:solidFill>
      </dgm:spPr>
      <dgm:t>
        <a:bodyPr/>
        <a:lstStyle/>
        <a:p>
          <a:r>
            <a:rPr lang="en-US" dirty="0"/>
            <a:t>Disk T, M, lifetime influence planetary systems</a:t>
          </a:r>
        </a:p>
      </dgm:t>
    </dgm:pt>
    <dgm:pt modelId="{3EA19E2E-C9B0-2B48-8FF0-2CC03A5A5C80}" type="parTrans" cxnId="{F3CAA964-AA1F-4947-B16E-54B0754120F5}">
      <dgm:prSet/>
      <dgm:spPr/>
      <dgm:t>
        <a:bodyPr/>
        <a:lstStyle/>
        <a:p>
          <a:endParaRPr lang="en-US"/>
        </a:p>
      </dgm:t>
    </dgm:pt>
    <dgm:pt modelId="{C43896FA-5FBF-B541-BF71-62B4CDF12BD6}" type="sibTrans" cxnId="{F3CAA964-AA1F-4947-B16E-54B0754120F5}">
      <dgm:prSet/>
      <dgm:spPr/>
      <dgm:t>
        <a:bodyPr/>
        <a:lstStyle/>
        <a:p>
          <a:endParaRPr lang="en-US"/>
        </a:p>
      </dgm:t>
    </dgm:pt>
    <dgm:pt modelId="{ED7F2F40-0951-A64E-A4A6-BE3C31DF4D9B}" type="pres">
      <dgm:prSet presAssocID="{A0E41B58-CC19-9347-9E43-98817D211A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38EAC3C-0DEA-9543-8621-45D9DE6FEC2E}" type="pres">
      <dgm:prSet presAssocID="{542D6994-5E02-C646-8333-BDA341BFAD6E}" presName="hierRoot1" presStyleCnt="0">
        <dgm:presLayoutVars>
          <dgm:hierBranch val="init"/>
        </dgm:presLayoutVars>
      </dgm:prSet>
      <dgm:spPr/>
    </dgm:pt>
    <dgm:pt modelId="{388ABE9F-C0DA-4C42-AFB6-7D7EE9B84786}" type="pres">
      <dgm:prSet presAssocID="{542D6994-5E02-C646-8333-BDA341BFAD6E}" presName="rootComposite1" presStyleCnt="0"/>
      <dgm:spPr/>
    </dgm:pt>
    <dgm:pt modelId="{B6EE572E-88D6-B641-A242-AAC14064AC80}" type="pres">
      <dgm:prSet presAssocID="{542D6994-5E02-C646-8333-BDA341BFAD6E}" presName="rootText1" presStyleLbl="node0" presStyleIdx="0" presStyleCnt="1">
        <dgm:presLayoutVars>
          <dgm:chPref val="3"/>
        </dgm:presLayoutVars>
      </dgm:prSet>
      <dgm:spPr/>
    </dgm:pt>
    <dgm:pt modelId="{EC0D2AD8-B5A5-4746-8309-4B77950EF271}" type="pres">
      <dgm:prSet presAssocID="{542D6994-5E02-C646-8333-BDA341BFAD6E}" presName="rootConnector1" presStyleLbl="node1" presStyleIdx="0" presStyleCnt="0"/>
      <dgm:spPr/>
    </dgm:pt>
    <dgm:pt modelId="{5E47E73A-6AC5-F448-8AB7-841A116605EF}" type="pres">
      <dgm:prSet presAssocID="{542D6994-5E02-C646-8333-BDA341BFAD6E}" presName="hierChild2" presStyleCnt="0"/>
      <dgm:spPr/>
    </dgm:pt>
    <dgm:pt modelId="{FEFDF06E-C3B6-F74E-B253-62804D6AABC3}" type="pres">
      <dgm:prSet presAssocID="{18951E98-0D52-CD42-A80C-D0CBC4642D35}" presName="Name64" presStyleLbl="parChTrans1D2" presStyleIdx="0" presStyleCnt="4"/>
      <dgm:spPr/>
    </dgm:pt>
    <dgm:pt modelId="{6151FA24-E2F2-B042-B8E5-8FB2B28F1B01}" type="pres">
      <dgm:prSet presAssocID="{F370B637-02EF-2D4B-8E05-F31E6028168B}" presName="hierRoot2" presStyleCnt="0">
        <dgm:presLayoutVars>
          <dgm:hierBranch val="init"/>
        </dgm:presLayoutVars>
      </dgm:prSet>
      <dgm:spPr/>
    </dgm:pt>
    <dgm:pt modelId="{F32F0C6E-1BA2-3244-B516-42D5C12EF665}" type="pres">
      <dgm:prSet presAssocID="{F370B637-02EF-2D4B-8E05-F31E6028168B}" presName="rootComposite" presStyleCnt="0"/>
      <dgm:spPr/>
    </dgm:pt>
    <dgm:pt modelId="{7766F78D-3359-D740-9794-A1CB32FC4737}" type="pres">
      <dgm:prSet presAssocID="{F370B637-02EF-2D4B-8E05-F31E6028168B}" presName="rootText" presStyleLbl="node2" presStyleIdx="0" presStyleCnt="3">
        <dgm:presLayoutVars>
          <dgm:chPref val="3"/>
        </dgm:presLayoutVars>
      </dgm:prSet>
      <dgm:spPr/>
    </dgm:pt>
    <dgm:pt modelId="{537A12A0-9F30-DB46-8401-6E2657486574}" type="pres">
      <dgm:prSet presAssocID="{F370B637-02EF-2D4B-8E05-F31E6028168B}" presName="rootConnector" presStyleLbl="node2" presStyleIdx="0" presStyleCnt="3"/>
      <dgm:spPr/>
    </dgm:pt>
    <dgm:pt modelId="{5512E458-CD79-9A49-B8D6-AD6955DC33C1}" type="pres">
      <dgm:prSet presAssocID="{F370B637-02EF-2D4B-8E05-F31E6028168B}" presName="hierChild4" presStyleCnt="0"/>
      <dgm:spPr/>
    </dgm:pt>
    <dgm:pt modelId="{35F4C699-7F6A-EA4A-8194-0C1DAFECED9F}" type="pres">
      <dgm:prSet presAssocID="{F370B637-02EF-2D4B-8E05-F31E6028168B}" presName="hierChild5" presStyleCnt="0"/>
      <dgm:spPr/>
    </dgm:pt>
    <dgm:pt modelId="{014DBF90-FA5B-CF43-B187-7318FDC88F5A}" type="pres">
      <dgm:prSet presAssocID="{A188B88F-D8BA-D84B-87E1-1935CD23F7FE}" presName="Name64" presStyleLbl="parChTrans1D2" presStyleIdx="1" presStyleCnt="4"/>
      <dgm:spPr/>
    </dgm:pt>
    <dgm:pt modelId="{AC2E124B-D784-4D49-9187-CAAF85A19626}" type="pres">
      <dgm:prSet presAssocID="{6C1DA14A-EA55-9745-A4D3-12B0C8DB940C}" presName="hierRoot2" presStyleCnt="0">
        <dgm:presLayoutVars>
          <dgm:hierBranch val="init"/>
        </dgm:presLayoutVars>
      </dgm:prSet>
      <dgm:spPr/>
    </dgm:pt>
    <dgm:pt modelId="{679EED76-8416-934A-BFDF-1C3CDFB8F2DB}" type="pres">
      <dgm:prSet presAssocID="{6C1DA14A-EA55-9745-A4D3-12B0C8DB940C}" presName="rootComposite" presStyleCnt="0"/>
      <dgm:spPr/>
    </dgm:pt>
    <dgm:pt modelId="{6E7634FF-E178-6C43-BE6C-84DEB78AA714}" type="pres">
      <dgm:prSet presAssocID="{6C1DA14A-EA55-9745-A4D3-12B0C8DB940C}" presName="rootText" presStyleLbl="node2" presStyleIdx="1" presStyleCnt="3">
        <dgm:presLayoutVars>
          <dgm:chPref val="3"/>
        </dgm:presLayoutVars>
      </dgm:prSet>
      <dgm:spPr/>
    </dgm:pt>
    <dgm:pt modelId="{A682B8E6-AE68-564C-8173-5A7863167DCD}" type="pres">
      <dgm:prSet presAssocID="{6C1DA14A-EA55-9745-A4D3-12B0C8DB940C}" presName="rootConnector" presStyleLbl="node2" presStyleIdx="1" presStyleCnt="3"/>
      <dgm:spPr/>
    </dgm:pt>
    <dgm:pt modelId="{BC0947AC-4E9F-9C4B-B7ED-1D8965A0742A}" type="pres">
      <dgm:prSet presAssocID="{6C1DA14A-EA55-9745-A4D3-12B0C8DB940C}" presName="hierChild4" presStyleCnt="0"/>
      <dgm:spPr/>
    </dgm:pt>
    <dgm:pt modelId="{E0E4E8AC-BF3B-4049-9464-C341F28BFED4}" type="pres">
      <dgm:prSet presAssocID="{6C1DA14A-EA55-9745-A4D3-12B0C8DB940C}" presName="hierChild5" presStyleCnt="0"/>
      <dgm:spPr/>
    </dgm:pt>
    <dgm:pt modelId="{93DF0690-A287-004F-87A7-F34596FDE834}" type="pres">
      <dgm:prSet presAssocID="{3EA19E2E-C9B0-2B48-8FF0-2CC03A5A5C80}" presName="Name64" presStyleLbl="parChTrans1D2" presStyleIdx="2" presStyleCnt="4"/>
      <dgm:spPr/>
    </dgm:pt>
    <dgm:pt modelId="{CB7D8159-81B6-EA47-92F8-2BE9096B7F57}" type="pres">
      <dgm:prSet presAssocID="{6D0E8EEA-6283-4244-AD17-F17F529A9F45}" presName="hierRoot2" presStyleCnt="0">
        <dgm:presLayoutVars>
          <dgm:hierBranch val="init"/>
        </dgm:presLayoutVars>
      </dgm:prSet>
      <dgm:spPr/>
    </dgm:pt>
    <dgm:pt modelId="{9864E3C4-90FB-9841-A06C-33D8B05C482E}" type="pres">
      <dgm:prSet presAssocID="{6D0E8EEA-6283-4244-AD17-F17F529A9F45}" presName="rootComposite" presStyleCnt="0"/>
      <dgm:spPr/>
    </dgm:pt>
    <dgm:pt modelId="{924AFFDF-124A-8846-929A-B17825021132}" type="pres">
      <dgm:prSet presAssocID="{6D0E8EEA-6283-4244-AD17-F17F529A9F45}" presName="rootText" presStyleLbl="node2" presStyleIdx="2" presStyleCnt="3">
        <dgm:presLayoutVars>
          <dgm:chPref val="3"/>
        </dgm:presLayoutVars>
      </dgm:prSet>
      <dgm:spPr/>
    </dgm:pt>
    <dgm:pt modelId="{70E1152B-10F2-1045-B0FB-6FDEF7ED018F}" type="pres">
      <dgm:prSet presAssocID="{6D0E8EEA-6283-4244-AD17-F17F529A9F45}" presName="rootConnector" presStyleLbl="node2" presStyleIdx="2" presStyleCnt="3"/>
      <dgm:spPr/>
    </dgm:pt>
    <dgm:pt modelId="{06247F61-9D3F-DD47-AC49-96095950B369}" type="pres">
      <dgm:prSet presAssocID="{6D0E8EEA-6283-4244-AD17-F17F529A9F45}" presName="hierChild4" presStyleCnt="0"/>
      <dgm:spPr/>
    </dgm:pt>
    <dgm:pt modelId="{F1B97273-595A-124A-91E5-23BF30B511D5}" type="pres">
      <dgm:prSet presAssocID="{6D0E8EEA-6283-4244-AD17-F17F529A9F45}" presName="hierChild5" presStyleCnt="0"/>
      <dgm:spPr/>
    </dgm:pt>
    <dgm:pt modelId="{01185AEC-29F5-C349-8B49-5196015FFABD}" type="pres">
      <dgm:prSet presAssocID="{542D6994-5E02-C646-8333-BDA341BFAD6E}" presName="hierChild3" presStyleCnt="0"/>
      <dgm:spPr/>
    </dgm:pt>
    <dgm:pt modelId="{01E6367D-4097-E54B-8CBB-932EB9909E03}" type="pres">
      <dgm:prSet presAssocID="{47B12C4E-D860-6048-B526-FE42A4C374C4}" presName="Name115" presStyleLbl="parChTrans1D2" presStyleIdx="3" presStyleCnt="4"/>
      <dgm:spPr/>
    </dgm:pt>
    <dgm:pt modelId="{7B493B42-0C96-E241-AEB0-7986255E7F91}" type="pres">
      <dgm:prSet presAssocID="{DF93572C-4931-CB46-8D29-D54553DC4F1A}" presName="hierRoot3" presStyleCnt="0">
        <dgm:presLayoutVars>
          <dgm:hierBranch val="init"/>
        </dgm:presLayoutVars>
      </dgm:prSet>
      <dgm:spPr/>
    </dgm:pt>
    <dgm:pt modelId="{F3AB7EC9-DB65-8B44-B417-9E8972BC4942}" type="pres">
      <dgm:prSet presAssocID="{DF93572C-4931-CB46-8D29-D54553DC4F1A}" presName="rootComposite3" presStyleCnt="0"/>
      <dgm:spPr/>
    </dgm:pt>
    <dgm:pt modelId="{A2831D86-D264-6E48-BB4A-C7735E0A6D93}" type="pres">
      <dgm:prSet presAssocID="{DF93572C-4931-CB46-8D29-D54553DC4F1A}" presName="rootText3" presStyleLbl="asst1" presStyleIdx="0" presStyleCnt="1">
        <dgm:presLayoutVars>
          <dgm:chPref val="3"/>
        </dgm:presLayoutVars>
      </dgm:prSet>
      <dgm:spPr/>
    </dgm:pt>
    <dgm:pt modelId="{2CFDC8E1-BF79-2743-98AF-801D524D08B7}" type="pres">
      <dgm:prSet presAssocID="{DF93572C-4931-CB46-8D29-D54553DC4F1A}" presName="rootConnector3" presStyleLbl="asst1" presStyleIdx="0" presStyleCnt="1"/>
      <dgm:spPr/>
    </dgm:pt>
    <dgm:pt modelId="{54C8EC03-3507-DC40-A147-5E4AF50524B5}" type="pres">
      <dgm:prSet presAssocID="{DF93572C-4931-CB46-8D29-D54553DC4F1A}" presName="hierChild6" presStyleCnt="0"/>
      <dgm:spPr/>
    </dgm:pt>
    <dgm:pt modelId="{8A99E986-1339-F84F-9A4D-1F48F63AEFDF}" type="pres">
      <dgm:prSet presAssocID="{DF93572C-4931-CB46-8D29-D54553DC4F1A}" presName="hierChild7" presStyleCnt="0"/>
      <dgm:spPr/>
    </dgm:pt>
  </dgm:ptLst>
  <dgm:cxnLst>
    <dgm:cxn modelId="{B94E4A03-B150-804D-95A7-82B14255F8FC}" srcId="{542D6994-5E02-C646-8333-BDA341BFAD6E}" destId="{6C1DA14A-EA55-9745-A4D3-12B0C8DB940C}" srcOrd="2" destOrd="0" parTransId="{A188B88F-D8BA-D84B-87E1-1935CD23F7FE}" sibTransId="{107F3008-2948-9D4D-B8D1-FCD848A67CA6}"/>
    <dgm:cxn modelId="{7307F404-8EEA-CB45-BC70-EBCBF6794ECD}" type="presOf" srcId="{A188B88F-D8BA-D84B-87E1-1935CD23F7FE}" destId="{014DBF90-FA5B-CF43-B187-7318FDC88F5A}" srcOrd="0" destOrd="0" presId="urn:microsoft.com/office/officeart/2009/3/layout/HorizontalOrganizationChart"/>
    <dgm:cxn modelId="{4C245006-8425-4F44-B1FD-85FBEBB301F7}" type="presOf" srcId="{542D6994-5E02-C646-8333-BDA341BFAD6E}" destId="{B6EE572E-88D6-B641-A242-AAC14064AC80}" srcOrd="0" destOrd="0" presId="urn:microsoft.com/office/officeart/2009/3/layout/HorizontalOrganizationChart"/>
    <dgm:cxn modelId="{31E73A23-40D4-F741-A3C8-BD8103F90CB8}" type="presOf" srcId="{6D0E8EEA-6283-4244-AD17-F17F529A9F45}" destId="{924AFFDF-124A-8846-929A-B17825021132}" srcOrd="0" destOrd="0" presId="urn:microsoft.com/office/officeart/2009/3/layout/HorizontalOrganizationChart"/>
    <dgm:cxn modelId="{0B38BB24-8C8D-C847-A64C-EF1D2DAF9754}" type="presOf" srcId="{F370B637-02EF-2D4B-8E05-F31E6028168B}" destId="{7766F78D-3359-D740-9794-A1CB32FC4737}" srcOrd="0" destOrd="0" presId="urn:microsoft.com/office/officeart/2009/3/layout/HorizontalOrganizationChart"/>
    <dgm:cxn modelId="{860FD227-1646-254A-AA49-13FB5F7DCAE9}" type="presOf" srcId="{6C1DA14A-EA55-9745-A4D3-12B0C8DB940C}" destId="{A682B8E6-AE68-564C-8173-5A7863167DCD}" srcOrd="1" destOrd="0" presId="urn:microsoft.com/office/officeart/2009/3/layout/HorizontalOrganizationChart"/>
    <dgm:cxn modelId="{4CB62F2A-1CA6-BF47-BD97-0067996D6A7A}" srcId="{542D6994-5E02-C646-8333-BDA341BFAD6E}" destId="{F370B637-02EF-2D4B-8E05-F31E6028168B}" srcOrd="1" destOrd="0" parTransId="{18951E98-0D52-CD42-A80C-D0CBC4642D35}" sibTransId="{3227C1C8-4803-2A4F-8745-2388C218CE05}"/>
    <dgm:cxn modelId="{6211E53C-8BE7-2643-A637-EAEBFB82803E}" type="presOf" srcId="{DF93572C-4931-CB46-8D29-D54553DC4F1A}" destId="{A2831D86-D264-6E48-BB4A-C7735E0A6D93}" srcOrd="0" destOrd="0" presId="urn:microsoft.com/office/officeart/2009/3/layout/HorizontalOrganizationChart"/>
    <dgm:cxn modelId="{95FD4C3F-0CAA-8947-8F26-CE95BF01765A}" type="presOf" srcId="{A0E41B58-CC19-9347-9E43-98817D211A21}" destId="{ED7F2F40-0951-A64E-A4A6-BE3C31DF4D9B}" srcOrd="0" destOrd="0" presId="urn:microsoft.com/office/officeart/2009/3/layout/HorizontalOrganizationChart"/>
    <dgm:cxn modelId="{1097A159-3C85-AC45-AF00-7D2DD4039424}" type="presOf" srcId="{DF93572C-4931-CB46-8D29-D54553DC4F1A}" destId="{2CFDC8E1-BF79-2743-98AF-801D524D08B7}" srcOrd="1" destOrd="0" presId="urn:microsoft.com/office/officeart/2009/3/layout/HorizontalOrganizationChart"/>
    <dgm:cxn modelId="{F3CAA964-AA1F-4947-B16E-54B0754120F5}" srcId="{542D6994-5E02-C646-8333-BDA341BFAD6E}" destId="{6D0E8EEA-6283-4244-AD17-F17F529A9F45}" srcOrd="3" destOrd="0" parTransId="{3EA19E2E-C9B0-2B48-8FF0-2CC03A5A5C80}" sibTransId="{C43896FA-5FBF-B541-BF71-62B4CDF12BD6}"/>
    <dgm:cxn modelId="{D4647C6C-A54A-6B44-9142-140EEE4BE399}" srcId="{A0E41B58-CC19-9347-9E43-98817D211A21}" destId="{542D6994-5E02-C646-8333-BDA341BFAD6E}" srcOrd="0" destOrd="0" parTransId="{AA0D17F4-2C13-1E4F-ADF3-0969F432694C}" sibTransId="{E3B94CCE-201D-244E-B3CA-4DE192FA9535}"/>
    <dgm:cxn modelId="{0CD8896C-D3D3-EC4B-B27A-4C8F4AB83C21}" type="presOf" srcId="{6C1DA14A-EA55-9745-A4D3-12B0C8DB940C}" destId="{6E7634FF-E178-6C43-BE6C-84DEB78AA714}" srcOrd="0" destOrd="0" presId="urn:microsoft.com/office/officeart/2009/3/layout/HorizontalOrganizationChart"/>
    <dgm:cxn modelId="{2FA86074-9FDD-7545-A65A-9C1A3293050A}" type="presOf" srcId="{18951E98-0D52-CD42-A80C-D0CBC4642D35}" destId="{FEFDF06E-C3B6-F74E-B253-62804D6AABC3}" srcOrd="0" destOrd="0" presId="urn:microsoft.com/office/officeart/2009/3/layout/HorizontalOrganizationChart"/>
    <dgm:cxn modelId="{604C8686-9199-DD4B-8F26-9C1B2471B335}" type="presOf" srcId="{6D0E8EEA-6283-4244-AD17-F17F529A9F45}" destId="{70E1152B-10F2-1045-B0FB-6FDEF7ED018F}" srcOrd="1" destOrd="0" presId="urn:microsoft.com/office/officeart/2009/3/layout/HorizontalOrganizationChart"/>
    <dgm:cxn modelId="{7AAD3291-4CA9-D64F-B49A-918C7BC4F34F}" srcId="{542D6994-5E02-C646-8333-BDA341BFAD6E}" destId="{DF93572C-4931-CB46-8D29-D54553DC4F1A}" srcOrd="0" destOrd="0" parTransId="{47B12C4E-D860-6048-B526-FE42A4C374C4}" sibTransId="{2275AFA3-9F11-BB41-B15C-A6903F935353}"/>
    <dgm:cxn modelId="{BB3C5292-6102-4748-9799-46A21E2AD8DF}" type="presOf" srcId="{47B12C4E-D860-6048-B526-FE42A4C374C4}" destId="{01E6367D-4097-E54B-8CBB-932EB9909E03}" srcOrd="0" destOrd="0" presId="urn:microsoft.com/office/officeart/2009/3/layout/HorizontalOrganizationChart"/>
    <dgm:cxn modelId="{C80223A8-BFF3-C549-8A2B-66AC5F398299}" type="presOf" srcId="{F370B637-02EF-2D4B-8E05-F31E6028168B}" destId="{537A12A0-9F30-DB46-8401-6E2657486574}" srcOrd="1" destOrd="0" presId="urn:microsoft.com/office/officeart/2009/3/layout/HorizontalOrganizationChart"/>
    <dgm:cxn modelId="{2ACF8CAD-894B-DD47-AB42-DEE9F827E8DC}" type="presOf" srcId="{542D6994-5E02-C646-8333-BDA341BFAD6E}" destId="{EC0D2AD8-B5A5-4746-8309-4B77950EF271}" srcOrd="1" destOrd="0" presId="urn:microsoft.com/office/officeart/2009/3/layout/HorizontalOrganizationChart"/>
    <dgm:cxn modelId="{89E0A9CF-7EBB-7A4B-AA02-BCD8D41DEAF8}" type="presOf" srcId="{3EA19E2E-C9B0-2B48-8FF0-2CC03A5A5C80}" destId="{93DF0690-A287-004F-87A7-F34596FDE834}" srcOrd="0" destOrd="0" presId="urn:microsoft.com/office/officeart/2009/3/layout/HorizontalOrganizationChart"/>
    <dgm:cxn modelId="{D3AF468F-7F8E-D141-BD4B-AF994BCECA80}" type="presParOf" srcId="{ED7F2F40-0951-A64E-A4A6-BE3C31DF4D9B}" destId="{B38EAC3C-0DEA-9543-8621-45D9DE6FEC2E}" srcOrd="0" destOrd="0" presId="urn:microsoft.com/office/officeart/2009/3/layout/HorizontalOrganizationChart"/>
    <dgm:cxn modelId="{EF164EC0-1D84-9F4D-93A6-169EA300BA0C}" type="presParOf" srcId="{B38EAC3C-0DEA-9543-8621-45D9DE6FEC2E}" destId="{388ABE9F-C0DA-4C42-AFB6-7D7EE9B84786}" srcOrd="0" destOrd="0" presId="urn:microsoft.com/office/officeart/2009/3/layout/HorizontalOrganizationChart"/>
    <dgm:cxn modelId="{1C592962-BB00-3348-A6F4-64879FE419D5}" type="presParOf" srcId="{388ABE9F-C0DA-4C42-AFB6-7D7EE9B84786}" destId="{B6EE572E-88D6-B641-A242-AAC14064AC80}" srcOrd="0" destOrd="0" presId="urn:microsoft.com/office/officeart/2009/3/layout/HorizontalOrganizationChart"/>
    <dgm:cxn modelId="{B03AA4B2-F2F4-6B44-BC99-317437424B2B}" type="presParOf" srcId="{388ABE9F-C0DA-4C42-AFB6-7D7EE9B84786}" destId="{EC0D2AD8-B5A5-4746-8309-4B77950EF271}" srcOrd="1" destOrd="0" presId="urn:microsoft.com/office/officeart/2009/3/layout/HorizontalOrganizationChart"/>
    <dgm:cxn modelId="{FB00209D-B3E4-FA40-A2DC-CC9066D3F7F9}" type="presParOf" srcId="{B38EAC3C-0DEA-9543-8621-45D9DE6FEC2E}" destId="{5E47E73A-6AC5-F448-8AB7-841A116605EF}" srcOrd="1" destOrd="0" presId="urn:microsoft.com/office/officeart/2009/3/layout/HorizontalOrganizationChart"/>
    <dgm:cxn modelId="{B0C403F7-43EF-2B45-9A25-2C5E70E7A32C}" type="presParOf" srcId="{5E47E73A-6AC5-F448-8AB7-841A116605EF}" destId="{FEFDF06E-C3B6-F74E-B253-62804D6AABC3}" srcOrd="0" destOrd="0" presId="urn:microsoft.com/office/officeart/2009/3/layout/HorizontalOrganizationChart"/>
    <dgm:cxn modelId="{0C239A91-E9C5-8F46-91B1-AC0C7A810E7F}" type="presParOf" srcId="{5E47E73A-6AC5-F448-8AB7-841A116605EF}" destId="{6151FA24-E2F2-B042-B8E5-8FB2B28F1B01}" srcOrd="1" destOrd="0" presId="urn:microsoft.com/office/officeart/2009/3/layout/HorizontalOrganizationChart"/>
    <dgm:cxn modelId="{8CE311B2-134B-9248-890F-1C47D99D9ACC}" type="presParOf" srcId="{6151FA24-E2F2-B042-B8E5-8FB2B28F1B01}" destId="{F32F0C6E-1BA2-3244-B516-42D5C12EF665}" srcOrd="0" destOrd="0" presId="urn:microsoft.com/office/officeart/2009/3/layout/HorizontalOrganizationChart"/>
    <dgm:cxn modelId="{A3BD0147-CC36-F344-89AF-856B3B2D7031}" type="presParOf" srcId="{F32F0C6E-1BA2-3244-B516-42D5C12EF665}" destId="{7766F78D-3359-D740-9794-A1CB32FC4737}" srcOrd="0" destOrd="0" presId="urn:microsoft.com/office/officeart/2009/3/layout/HorizontalOrganizationChart"/>
    <dgm:cxn modelId="{5AB489B5-C46A-9E4C-A051-227A55BD0651}" type="presParOf" srcId="{F32F0C6E-1BA2-3244-B516-42D5C12EF665}" destId="{537A12A0-9F30-DB46-8401-6E2657486574}" srcOrd="1" destOrd="0" presId="urn:microsoft.com/office/officeart/2009/3/layout/HorizontalOrganizationChart"/>
    <dgm:cxn modelId="{D8B97B8E-6CB6-A14B-9EBB-9E0F47226C11}" type="presParOf" srcId="{6151FA24-E2F2-B042-B8E5-8FB2B28F1B01}" destId="{5512E458-CD79-9A49-B8D6-AD6955DC33C1}" srcOrd="1" destOrd="0" presId="urn:microsoft.com/office/officeart/2009/3/layout/HorizontalOrganizationChart"/>
    <dgm:cxn modelId="{E538D466-29BF-5C41-928C-D8CC4E1AB53A}" type="presParOf" srcId="{6151FA24-E2F2-B042-B8E5-8FB2B28F1B01}" destId="{35F4C699-7F6A-EA4A-8194-0C1DAFECED9F}" srcOrd="2" destOrd="0" presId="urn:microsoft.com/office/officeart/2009/3/layout/HorizontalOrganizationChart"/>
    <dgm:cxn modelId="{CEF219E3-C8FD-8B45-8E28-C46C8208DC28}" type="presParOf" srcId="{5E47E73A-6AC5-F448-8AB7-841A116605EF}" destId="{014DBF90-FA5B-CF43-B187-7318FDC88F5A}" srcOrd="2" destOrd="0" presId="urn:microsoft.com/office/officeart/2009/3/layout/HorizontalOrganizationChart"/>
    <dgm:cxn modelId="{8C4AA52D-8743-2D4D-9E2E-EBBD85303A2D}" type="presParOf" srcId="{5E47E73A-6AC5-F448-8AB7-841A116605EF}" destId="{AC2E124B-D784-4D49-9187-CAAF85A19626}" srcOrd="3" destOrd="0" presId="urn:microsoft.com/office/officeart/2009/3/layout/HorizontalOrganizationChart"/>
    <dgm:cxn modelId="{A30F7520-2204-8843-9C7C-00E0F3671AF8}" type="presParOf" srcId="{AC2E124B-D784-4D49-9187-CAAF85A19626}" destId="{679EED76-8416-934A-BFDF-1C3CDFB8F2DB}" srcOrd="0" destOrd="0" presId="urn:microsoft.com/office/officeart/2009/3/layout/HorizontalOrganizationChart"/>
    <dgm:cxn modelId="{19C20EF8-90EC-FA45-9961-6D4C06A6B6DC}" type="presParOf" srcId="{679EED76-8416-934A-BFDF-1C3CDFB8F2DB}" destId="{6E7634FF-E178-6C43-BE6C-84DEB78AA714}" srcOrd="0" destOrd="0" presId="urn:microsoft.com/office/officeart/2009/3/layout/HorizontalOrganizationChart"/>
    <dgm:cxn modelId="{0CF3D98D-4603-8541-A034-26B05ECAA0B4}" type="presParOf" srcId="{679EED76-8416-934A-BFDF-1C3CDFB8F2DB}" destId="{A682B8E6-AE68-564C-8173-5A7863167DCD}" srcOrd="1" destOrd="0" presId="urn:microsoft.com/office/officeart/2009/3/layout/HorizontalOrganizationChart"/>
    <dgm:cxn modelId="{9EEBD3F9-A323-EE42-8D87-5FE593448F65}" type="presParOf" srcId="{AC2E124B-D784-4D49-9187-CAAF85A19626}" destId="{BC0947AC-4E9F-9C4B-B7ED-1D8965A0742A}" srcOrd="1" destOrd="0" presId="urn:microsoft.com/office/officeart/2009/3/layout/HorizontalOrganizationChart"/>
    <dgm:cxn modelId="{69A825DE-C256-1547-9EDE-86E55AF38A69}" type="presParOf" srcId="{AC2E124B-D784-4D49-9187-CAAF85A19626}" destId="{E0E4E8AC-BF3B-4049-9464-C341F28BFED4}" srcOrd="2" destOrd="0" presId="urn:microsoft.com/office/officeart/2009/3/layout/HorizontalOrganizationChart"/>
    <dgm:cxn modelId="{50251110-CAC0-354E-9C8C-8082F65C3BCE}" type="presParOf" srcId="{5E47E73A-6AC5-F448-8AB7-841A116605EF}" destId="{93DF0690-A287-004F-87A7-F34596FDE834}" srcOrd="4" destOrd="0" presId="urn:microsoft.com/office/officeart/2009/3/layout/HorizontalOrganizationChart"/>
    <dgm:cxn modelId="{BD5CE0E8-B3A1-A04C-A0F0-05D5AE7B9DBF}" type="presParOf" srcId="{5E47E73A-6AC5-F448-8AB7-841A116605EF}" destId="{CB7D8159-81B6-EA47-92F8-2BE9096B7F57}" srcOrd="5" destOrd="0" presId="urn:microsoft.com/office/officeart/2009/3/layout/HorizontalOrganizationChart"/>
    <dgm:cxn modelId="{B67C84D5-9FA3-0049-B601-22E6680074F2}" type="presParOf" srcId="{CB7D8159-81B6-EA47-92F8-2BE9096B7F57}" destId="{9864E3C4-90FB-9841-A06C-33D8B05C482E}" srcOrd="0" destOrd="0" presId="urn:microsoft.com/office/officeart/2009/3/layout/HorizontalOrganizationChart"/>
    <dgm:cxn modelId="{6FDEA8C4-44CF-3F4E-A4EC-00BDF66DC341}" type="presParOf" srcId="{9864E3C4-90FB-9841-A06C-33D8B05C482E}" destId="{924AFFDF-124A-8846-929A-B17825021132}" srcOrd="0" destOrd="0" presId="urn:microsoft.com/office/officeart/2009/3/layout/HorizontalOrganizationChart"/>
    <dgm:cxn modelId="{FB09AFA4-0303-DF47-8996-F8868FE6A148}" type="presParOf" srcId="{9864E3C4-90FB-9841-A06C-33D8B05C482E}" destId="{70E1152B-10F2-1045-B0FB-6FDEF7ED018F}" srcOrd="1" destOrd="0" presId="urn:microsoft.com/office/officeart/2009/3/layout/HorizontalOrganizationChart"/>
    <dgm:cxn modelId="{70749996-DA77-B44A-9011-E5040542C7FE}" type="presParOf" srcId="{CB7D8159-81B6-EA47-92F8-2BE9096B7F57}" destId="{06247F61-9D3F-DD47-AC49-96095950B369}" srcOrd="1" destOrd="0" presId="urn:microsoft.com/office/officeart/2009/3/layout/HorizontalOrganizationChart"/>
    <dgm:cxn modelId="{8F742DF1-0C26-1B4C-A5D7-073AE4200ED4}" type="presParOf" srcId="{CB7D8159-81B6-EA47-92F8-2BE9096B7F57}" destId="{F1B97273-595A-124A-91E5-23BF30B511D5}" srcOrd="2" destOrd="0" presId="urn:microsoft.com/office/officeart/2009/3/layout/HorizontalOrganizationChart"/>
    <dgm:cxn modelId="{37A008E9-CCF2-9D43-AB47-CFD55C1392FA}" type="presParOf" srcId="{B38EAC3C-0DEA-9543-8621-45D9DE6FEC2E}" destId="{01185AEC-29F5-C349-8B49-5196015FFABD}" srcOrd="2" destOrd="0" presId="urn:microsoft.com/office/officeart/2009/3/layout/HorizontalOrganizationChart"/>
    <dgm:cxn modelId="{40F6D6D6-F81D-454E-8369-DC0E71E487FC}" type="presParOf" srcId="{01185AEC-29F5-C349-8B49-5196015FFABD}" destId="{01E6367D-4097-E54B-8CBB-932EB9909E03}" srcOrd="0" destOrd="0" presId="urn:microsoft.com/office/officeart/2009/3/layout/HorizontalOrganizationChart"/>
    <dgm:cxn modelId="{DBA0AE87-B910-EF42-87EA-6C767EB25200}" type="presParOf" srcId="{01185AEC-29F5-C349-8B49-5196015FFABD}" destId="{7B493B42-0C96-E241-AEB0-7986255E7F91}" srcOrd="1" destOrd="0" presId="urn:microsoft.com/office/officeart/2009/3/layout/HorizontalOrganizationChart"/>
    <dgm:cxn modelId="{EB6D7FBF-0E21-D84D-AF89-7208FF4390A5}" type="presParOf" srcId="{7B493B42-0C96-E241-AEB0-7986255E7F91}" destId="{F3AB7EC9-DB65-8B44-B417-9E8972BC4942}" srcOrd="0" destOrd="0" presId="urn:microsoft.com/office/officeart/2009/3/layout/HorizontalOrganizationChart"/>
    <dgm:cxn modelId="{785721ED-58A2-8740-AF4C-35D965143B7D}" type="presParOf" srcId="{F3AB7EC9-DB65-8B44-B417-9E8972BC4942}" destId="{A2831D86-D264-6E48-BB4A-C7735E0A6D93}" srcOrd="0" destOrd="0" presId="urn:microsoft.com/office/officeart/2009/3/layout/HorizontalOrganizationChart"/>
    <dgm:cxn modelId="{516C05A7-80F2-6B48-ACDD-0AA936A5E8DF}" type="presParOf" srcId="{F3AB7EC9-DB65-8B44-B417-9E8972BC4942}" destId="{2CFDC8E1-BF79-2743-98AF-801D524D08B7}" srcOrd="1" destOrd="0" presId="urn:microsoft.com/office/officeart/2009/3/layout/HorizontalOrganizationChart"/>
    <dgm:cxn modelId="{CAB20873-A5ED-DC4B-BBB8-9C79986E9048}" type="presParOf" srcId="{7B493B42-0C96-E241-AEB0-7986255E7F91}" destId="{54C8EC03-3507-DC40-A147-5E4AF50524B5}" srcOrd="1" destOrd="0" presId="urn:microsoft.com/office/officeart/2009/3/layout/HorizontalOrganizationChart"/>
    <dgm:cxn modelId="{AFD3A29C-0B9D-7045-8233-BA2AF3D8ECC9}" type="presParOf" srcId="{7B493B42-0C96-E241-AEB0-7986255E7F91}" destId="{8A99E986-1339-F84F-9A4D-1F48F63AEFD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6367D-4097-E54B-8CBB-932EB9909E03}">
      <dsp:nvSpPr>
        <dsp:cNvPr id="0" name=""/>
        <dsp:cNvSpPr/>
      </dsp:nvSpPr>
      <dsp:spPr>
        <a:xfrm>
          <a:off x="2391916" y="2560040"/>
          <a:ext cx="1672083" cy="149293"/>
        </a:xfrm>
        <a:custGeom>
          <a:avLst/>
          <a:gdLst/>
          <a:ahLst/>
          <a:cxnLst/>
          <a:rect l="0" t="0" r="0" b="0"/>
          <a:pathLst>
            <a:path>
              <a:moveTo>
                <a:pt x="0" y="149293"/>
              </a:moveTo>
              <a:lnTo>
                <a:pt x="1672083" y="149293"/>
              </a:lnTo>
              <a:lnTo>
                <a:pt x="1672083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F0690-A287-004F-87A7-F34596FDE834}">
      <dsp:nvSpPr>
        <dsp:cNvPr id="0" name=""/>
        <dsp:cNvSpPr/>
      </dsp:nvSpPr>
      <dsp:spPr>
        <a:xfrm>
          <a:off x="2391916" y="2709333"/>
          <a:ext cx="3344167" cy="1027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5298" y="0"/>
              </a:lnTo>
              <a:lnTo>
                <a:pt x="3105298" y="1027137"/>
              </a:lnTo>
              <a:lnTo>
                <a:pt x="3344167" y="10271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DBF90-FA5B-CF43-B187-7318FDC88F5A}">
      <dsp:nvSpPr>
        <dsp:cNvPr id="0" name=""/>
        <dsp:cNvSpPr/>
      </dsp:nvSpPr>
      <dsp:spPr>
        <a:xfrm>
          <a:off x="2391916" y="2663613"/>
          <a:ext cx="3344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44167" y="4572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FDF06E-C3B6-F74E-B253-62804D6AABC3}">
      <dsp:nvSpPr>
        <dsp:cNvPr id="0" name=""/>
        <dsp:cNvSpPr/>
      </dsp:nvSpPr>
      <dsp:spPr>
        <a:xfrm>
          <a:off x="2391916" y="1682196"/>
          <a:ext cx="3344167" cy="1027137"/>
        </a:xfrm>
        <a:custGeom>
          <a:avLst/>
          <a:gdLst/>
          <a:ahLst/>
          <a:cxnLst/>
          <a:rect l="0" t="0" r="0" b="0"/>
          <a:pathLst>
            <a:path>
              <a:moveTo>
                <a:pt x="0" y="1027137"/>
              </a:moveTo>
              <a:lnTo>
                <a:pt x="3105298" y="1027137"/>
              </a:lnTo>
              <a:lnTo>
                <a:pt x="3105298" y="0"/>
              </a:lnTo>
              <a:lnTo>
                <a:pt x="3344167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E572E-88D6-B641-A242-AAC14064AC80}">
      <dsp:nvSpPr>
        <dsp:cNvPr id="0" name=""/>
        <dsp:cNvSpPr/>
      </dsp:nvSpPr>
      <dsp:spPr>
        <a:xfrm>
          <a:off x="3224" y="2345058"/>
          <a:ext cx="2388691" cy="728550"/>
        </a:xfrm>
        <a:prstGeom prst="rect">
          <a:avLst/>
        </a:prstGeom>
        <a:solidFill>
          <a:schemeClr val="accent4">
            <a:lumMod val="50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Presence of </a:t>
          </a:r>
          <a:r>
            <a:rPr lang="en-US" sz="1600" b="1" kern="1200" dirty="0"/>
            <a:t>massive stars</a:t>
          </a:r>
        </a:p>
      </dsp:txBody>
      <dsp:txXfrm>
        <a:off x="3224" y="2345058"/>
        <a:ext cx="2388691" cy="728550"/>
      </dsp:txXfrm>
    </dsp:sp>
    <dsp:sp modelId="{7766F78D-3359-D740-9794-A1CB32FC4737}">
      <dsp:nvSpPr>
        <dsp:cNvPr id="0" name=""/>
        <dsp:cNvSpPr/>
      </dsp:nvSpPr>
      <dsp:spPr>
        <a:xfrm>
          <a:off x="5736083" y="1317920"/>
          <a:ext cx="2388691" cy="728550"/>
        </a:xfrm>
        <a:prstGeom prst="rect">
          <a:avLst/>
        </a:prstGeom>
        <a:solidFill>
          <a:schemeClr val="accent4">
            <a:lumMod val="50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Truncated outer disk radii</a:t>
          </a:r>
        </a:p>
      </dsp:txBody>
      <dsp:txXfrm>
        <a:off x="5736083" y="1317920"/>
        <a:ext cx="2388691" cy="728550"/>
      </dsp:txXfrm>
    </dsp:sp>
    <dsp:sp modelId="{6E7634FF-E178-6C43-BE6C-84DEB78AA714}">
      <dsp:nvSpPr>
        <dsp:cNvPr id="0" name=""/>
        <dsp:cNvSpPr/>
      </dsp:nvSpPr>
      <dsp:spPr>
        <a:xfrm>
          <a:off x="5736083" y="2345058"/>
          <a:ext cx="2388691" cy="728550"/>
        </a:xfrm>
        <a:prstGeom prst="rect">
          <a:avLst/>
        </a:prstGeom>
        <a:solidFill>
          <a:schemeClr val="accent4">
            <a:lumMod val="50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Shorter disk lifetimes</a:t>
          </a:r>
        </a:p>
      </dsp:txBody>
      <dsp:txXfrm>
        <a:off x="5736083" y="2345058"/>
        <a:ext cx="2388691" cy="728550"/>
      </dsp:txXfrm>
    </dsp:sp>
    <dsp:sp modelId="{924AFFDF-124A-8846-929A-B17825021132}">
      <dsp:nvSpPr>
        <dsp:cNvPr id="0" name=""/>
        <dsp:cNvSpPr/>
      </dsp:nvSpPr>
      <dsp:spPr>
        <a:xfrm>
          <a:off x="5736083" y="3372195"/>
          <a:ext cx="2388691" cy="728550"/>
        </a:xfrm>
        <a:prstGeom prst="rect">
          <a:avLst/>
        </a:prstGeom>
        <a:solidFill>
          <a:schemeClr val="accent4">
            <a:lumMod val="50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Disk T, M, lifetime influence planetary systems</a:t>
          </a:r>
        </a:p>
      </dsp:txBody>
      <dsp:txXfrm>
        <a:off x="5736083" y="3372195"/>
        <a:ext cx="2388691" cy="728550"/>
      </dsp:txXfrm>
    </dsp:sp>
    <dsp:sp modelId="{A2831D86-D264-6E48-BB4A-C7735E0A6D93}">
      <dsp:nvSpPr>
        <dsp:cNvPr id="0" name=""/>
        <dsp:cNvSpPr/>
      </dsp:nvSpPr>
      <dsp:spPr>
        <a:xfrm>
          <a:off x="2869654" y="1831489"/>
          <a:ext cx="2388691" cy="728550"/>
        </a:xfrm>
        <a:prstGeom prst="rect">
          <a:avLst/>
        </a:prstGeom>
        <a:solidFill>
          <a:schemeClr val="accent4">
            <a:lumMod val="50000"/>
            <a:alpha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 FUV fluxes</a:t>
          </a:r>
        </a:p>
      </dsp:txBody>
      <dsp:txXfrm>
        <a:off x="2869654" y="1831489"/>
        <a:ext cx="2388691" cy="728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2B88C-397B-034B-A7AE-795D2D8C4679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7AC48-8F43-3746-B41B-CE1C93473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3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5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3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Inset of where in LMC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02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7AC48-8F43-3746-B41B-CE1C93473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1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BD1F-805F-8DAC-FE42-4D0E23B4C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9277E7-721D-3DC0-C7F8-7A0728B33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A3BB6-2E74-C550-CC45-AB3632DB8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920-0A53-1F4F-B39C-BFD886BC4086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79DF1-EDD3-E47E-E50C-0FEB9BC3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FE6DE-9350-07FC-ABE7-D33016D5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8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B5C4-F168-6180-0624-C30E8C75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5C0258-26CB-F808-0D41-5AC6F1CCA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E8764-F184-F246-7688-A2E79E4F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00E9A-C677-D949-B059-C2AFA2AC8C92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D41B-E214-60BC-A554-934F67A3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61BF6-EE65-9871-8EB6-AF88D5DFB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0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C349FF-26EA-2ED6-ACAB-573AF92C0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E7018-5EE2-0EBE-9170-86D104D30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6E2CA-CCEF-932B-24F5-3E01C34EB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955F6-F9F0-DC4E-8296-EC1272AF0691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CB9F1-7D09-6C40-F711-5EE99E10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70AD5-43B0-8F6F-DCBD-35D9F589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0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2924-D106-EAAC-567E-9A51ED0D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BB6C0-BD22-D68D-231C-8987F36B2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1D680-9A0F-5F1F-D6F7-789F6CA9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FEE21-8B18-E448-AA93-9F8985474DAA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DFF65-8314-4C42-4BFA-1B758D5D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8D900-21BE-B6C1-3FFF-65494B51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4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0927-BB30-E698-4DE5-17C79D45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CD5AC-4C3B-8425-C5FC-F7D076856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FCECE-7E96-086C-8AB4-0433A7B1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37FFD-B647-4D46-8C4C-ECFEEF64F378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F0514-8782-89E5-AB5D-4AA88109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E58BC-118F-7745-6EF7-A167E7338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D586-F9C1-B8EA-A19B-23E78C1C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B82D2-E219-32AA-7BD7-7C710990F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59D0D-52D3-B862-D607-567E34396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5358B-DE45-45E1-7492-FEFD559EB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DFC0-FBCE-1B41-AFA0-BA78B1BC0234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867C3-832B-1D6F-FDE4-6A16374D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BDD9A-E1A5-0BC7-84E3-24101C27B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722D-07BE-ECA8-ED90-7D92339D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CDE89-50AB-3C0F-C432-340301FE3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95208-B97B-EB8E-18AE-2E1C6A283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B2152-3598-D995-BEDB-CFA159586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96380-13D3-1A3A-A456-2EDD9BFF7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A6125-44CE-DEE7-19BB-017F5360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FC40-8A2B-7C48-BFA5-C4977C42700B}" type="datetime1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B96DBC-8FA6-0C34-AF40-BDB8CEC4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46F24-0509-6EF4-749A-279CE840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FBDC-898A-6DBD-888A-71FF8398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8065D-89E2-1BFA-025A-9590CF25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95733-DB1F-3947-BB3E-B58B71B65CBF}" type="datetime1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C62E5-B9B9-0D84-5EBD-029C7F05E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87378-0AF3-437C-983A-EB3F6002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8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321F4-AB96-9631-C88B-3CFF9C938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8331F-92A9-E74B-9C67-DC0DCB94F0D9}" type="datetime1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34579-779F-81BE-FC9E-9A811272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9D205-6CD2-AF1A-78BE-9874B0FC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3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570-25A2-5E5F-CA74-450DBB56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FA0DF-BEDB-F353-5FAC-D63C889B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38409-A488-CC96-2887-B9E3E9B60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DE2D5-1408-7988-4F86-987198ED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4F332-15F2-A14B-AC21-131C6382DEE1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B7D64-A7D3-EF65-5275-3A936319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E93AB-E684-24E2-9419-E122973A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263B1-201A-06FD-772C-B6233BF5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D45397-1FB6-6450-0A73-45CC95719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9D61E-D86B-8AE2-B735-1C6E1987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B0F20-3D30-BDEC-3987-CE57D3D5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68BA-B48D-374C-A429-C162FFB27854}" type="datetime1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10AA-AAC5-76D2-2C67-E08B85CD6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7EDBA-3398-9C44-74E3-38E6E6CA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F70D0-1082-8527-43FB-EFA47E8A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6E14-76CD-3390-F918-15374CC6D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C21CA-AF2A-AA20-5803-217A6FE8A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91AB5C-1871-0244-B54C-E904E2FC8EB5}" type="datetime1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730A5-20EE-DFA9-982C-87EB87905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Anna McLeod, Durham Uni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2D449-DAE8-2AAB-39DE-FDBFD72247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EB053-F46D-C949-BF78-D450A2B94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0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jpeg"/><Relationship Id="rId7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hyperlink" Target="https://laspacciatricedilibri.blogspot.com/2016/10/16-lets-tag-halloween-book-tag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0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41FD72-4DFB-E668-B819-4A686FD08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350" y="4218"/>
            <a:ext cx="1625600" cy="1625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0AF0A1-1EFE-3A36-5C5C-9A2895366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6" b="22821"/>
          <a:stretch/>
        </p:blipFill>
        <p:spPr>
          <a:xfrm>
            <a:off x="0" y="0"/>
            <a:ext cx="4111350" cy="162981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628D72C-DA0A-4341-9F41-3FC5345873B9}"/>
              </a:ext>
            </a:extLst>
          </p:cNvPr>
          <p:cNvSpPr/>
          <p:nvPr/>
        </p:nvSpPr>
        <p:spPr>
          <a:xfrm rot="10800000" flipH="1" flipV="1">
            <a:off x="6581825" y="1908654"/>
            <a:ext cx="6387546" cy="5943598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Disks at low metallicities</a:t>
            </a:r>
          </a:p>
          <a:p>
            <a:pPr algn="ctr"/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Anna McLeod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Assoc. Prof.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Durham University</a:t>
            </a:r>
          </a:p>
          <a:p>
            <a:pPr algn="ctr"/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Molecules and Planets in the Outer Galaxy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Firenze, November 12, 2024</a:t>
            </a:r>
          </a:p>
        </p:txBody>
      </p:sp>
      <p:pic>
        <p:nvPicPr>
          <p:cNvPr id="30" name="Picture 29" descr="A logo for a university&#10;&#10;Description automatically generated">
            <a:extLst>
              <a:ext uri="{FF2B5EF4-FFF2-40B4-BE49-F238E27FC236}">
                <a16:creationId xmlns:a16="http://schemas.microsoft.com/office/drawing/2014/main" id="{83830785-F5BF-A2BC-821B-20E9AB69F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5" t="15815" r="10946" b="21819"/>
          <a:stretch/>
        </p:blipFill>
        <p:spPr>
          <a:xfrm>
            <a:off x="5736950" y="3166"/>
            <a:ext cx="3522639" cy="162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0B2BF-4A27-996A-16A9-EF4E4F0D3A42}"/>
              </a:ext>
            </a:extLst>
          </p:cNvPr>
          <p:cNvSpPr txBox="1"/>
          <p:nvPr/>
        </p:nvSpPr>
        <p:spPr>
          <a:xfrm>
            <a:off x="5736950" y="3234292"/>
            <a:ext cx="19945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Massive</a:t>
            </a:r>
          </a:p>
        </p:txBody>
      </p:sp>
    </p:spTree>
    <p:extLst>
      <p:ext uri="{BB962C8B-B14F-4D97-AF65-F5344CB8AC3E}">
        <p14:creationId xmlns:p14="http://schemas.microsoft.com/office/powerpoint/2010/main" val="24501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6BE64-AA61-7158-4A12-538D21D4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A70D5-D48F-3179-CE96-93D75B93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D451F-8E4F-8C54-79B5-0050EC05E952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HH 1177 is the best (and only) extragalactic empirical benchmark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63682E-1BBE-5E8F-A290-C7370087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619A6-40E3-C388-6441-5A4C8EC7D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3" name="Graphic 2" descr="Star with solid fill">
            <a:extLst>
              <a:ext uri="{FF2B5EF4-FFF2-40B4-BE49-F238E27FC236}">
                <a16:creationId xmlns:a16="http://schemas.microsoft.com/office/drawing/2014/main" id="{E53D2B1C-DB9A-A341-D8FE-43394E55C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5048" y="3641146"/>
            <a:ext cx="1305703" cy="1305703"/>
          </a:xfrm>
          <a:prstGeom prst="rect">
            <a:avLst/>
          </a:prstGeom>
        </p:spPr>
      </p:pic>
      <p:sp>
        <p:nvSpPr>
          <p:cNvPr id="8" name="Block Arc 7">
            <a:extLst>
              <a:ext uri="{FF2B5EF4-FFF2-40B4-BE49-F238E27FC236}">
                <a16:creationId xmlns:a16="http://schemas.microsoft.com/office/drawing/2014/main" id="{661E6B54-6B3B-3ADC-DB2E-5EED489F48AB}"/>
              </a:ext>
            </a:extLst>
          </p:cNvPr>
          <p:cNvSpPr/>
          <p:nvPr/>
        </p:nvSpPr>
        <p:spPr>
          <a:xfrm rot="10800000">
            <a:off x="5405047" y="3747108"/>
            <a:ext cx="1305703" cy="1041953"/>
          </a:xfrm>
          <a:prstGeom prst="blockArc">
            <a:avLst/>
          </a:prstGeom>
          <a:gradFill>
            <a:gsLst>
              <a:gs pos="51000">
                <a:srgbClr val="E7F4FB"/>
              </a:gs>
              <a:gs pos="0">
                <a:srgbClr val="FF0000"/>
              </a:gs>
              <a:gs pos="9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B4FADC6-B2C5-7E61-C241-658EF28A3A82}"/>
              </a:ext>
            </a:extLst>
          </p:cNvPr>
          <p:cNvSpPr/>
          <p:nvPr/>
        </p:nvSpPr>
        <p:spPr>
          <a:xfrm>
            <a:off x="6965349" y="4020435"/>
            <a:ext cx="1352550" cy="4953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6B22D06-6AA0-969E-5522-CA41D2E1F2FB}"/>
              </a:ext>
            </a:extLst>
          </p:cNvPr>
          <p:cNvSpPr/>
          <p:nvPr/>
        </p:nvSpPr>
        <p:spPr>
          <a:xfrm rot="10800000">
            <a:off x="3727664" y="4020435"/>
            <a:ext cx="1352550" cy="4953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CD07F237-0503-FF57-9DF4-6DBF7CBEF3DC}"/>
              </a:ext>
            </a:extLst>
          </p:cNvPr>
          <p:cNvSpPr/>
          <p:nvPr/>
        </p:nvSpPr>
        <p:spPr>
          <a:xfrm rot="10800000">
            <a:off x="5961015" y="2685721"/>
            <a:ext cx="193765" cy="955425"/>
          </a:xfrm>
          <a:prstGeom prst="trapezoid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6FBEF3A8-784C-321B-88CD-CFF2ED0D959B}"/>
              </a:ext>
            </a:extLst>
          </p:cNvPr>
          <p:cNvSpPr/>
          <p:nvPr/>
        </p:nvSpPr>
        <p:spPr>
          <a:xfrm>
            <a:off x="5961014" y="4975133"/>
            <a:ext cx="193765" cy="955425"/>
          </a:xfrm>
          <a:prstGeom prst="trapezoid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A4B6992-7BF7-CCD1-11E7-2A024AF392F9}"/>
              </a:ext>
            </a:extLst>
          </p:cNvPr>
          <p:cNvSpPr/>
          <p:nvPr/>
        </p:nvSpPr>
        <p:spPr>
          <a:xfrm>
            <a:off x="8572497" y="3624612"/>
            <a:ext cx="3028950" cy="128694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Link with early Universe due to its mass and lower metallicity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EFAD4D-C313-7B42-B4A1-6F9DCAD7872C}"/>
              </a:ext>
            </a:extLst>
          </p:cNvPr>
          <p:cNvSpPr/>
          <p:nvPr/>
        </p:nvSpPr>
        <p:spPr>
          <a:xfrm>
            <a:off x="373881" y="3640317"/>
            <a:ext cx="3028950" cy="130570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Link with outer parts of MW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due to its birth environment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A3EC7-AB7C-36C2-2340-968F2C8628D6}"/>
              </a:ext>
            </a:extLst>
          </p:cNvPr>
          <p:cNvSpPr txBox="1"/>
          <p:nvPr/>
        </p:nvSpPr>
        <p:spPr>
          <a:xfrm>
            <a:off x="3529013" y="1223471"/>
            <a:ext cx="5772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LMC, 0.5 Z 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⦿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internally irradiated by optically revealed 15 M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 ⦿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externally irradiated (~13 O stars in SF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(just) resolved Keplerian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bipolar jet + molecular outflow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E5917-43A7-CBFA-D5B2-E9CAF6262807}"/>
              </a:ext>
            </a:extLst>
          </p:cNvPr>
          <p:cNvSpPr txBox="1"/>
          <p:nvPr/>
        </p:nvSpPr>
        <p:spPr>
          <a:xfrm>
            <a:off x="9058272" y="5191894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Piyush’s talk on the metallicity dependent IMF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6D3984F3-511F-D626-4CD0-B992576A83F9}"/>
              </a:ext>
            </a:extLst>
          </p:cNvPr>
          <p:cNvSpPr/>
          <p:nvPr/>
        </p:nvSpPr>
        <p:spPr>
          <a:xfrm rot="10800000">
            <a:off x="5596812" y="2684892"/>
            <a:ext cx="922167" cy="955425"/>
          </a:xfrm>
          <a:prstGeom prst="trapezoid">
            <a:avLst/>
          </a:prstGeom>
          <a:solidFill>
            <a:schemeClr val="accent1">
              <a:alpha val="4660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739989CB-F012-93A1-D938-CD7A37BAFD42}"/>
              </a:ext>
            </a:extLst>
          </p:cNvPr>
          <p:cNvSpPr/>
          <p:nvPr/>
        </p:nvSpPr>
        <p:spPr>
          <a:xfrm>
            <a:off x="5596811" y="4970812"/>
            <a:ext cx="922167" cy="955425"/>
          </a:xfrm>
          <a:prstGeom prst="trapezoid">
            <a:avLst/>
          </a:prstGeom>
          <a:solidFill>
            <a:schemeClr val="accent1">
              <a:alpha val="4660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3070B-88D3-E7EB-A9B5-4FDF34E86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9B90D-0BA8-6531-5D6B-09FB9830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0E78A-3FBC-55DF-3E3E-8A33E716CFFC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HH 1177 also provides the link between low- and high-mass star 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8FA2-630F-488D-EB9A-A9EEF497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0956F-A969-4B60-C935-F6FF739AA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064BB40-16FA-427B-66D6-DEEBDDA16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33" b="3489"/>
          <a:stretch/>
        </p:blipFill>
        <p:spPr>
          <a:xfrm>
            <a:off x="0" y="1252330"/>
            <a:ext cx="7281236" cy="4825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DC24F1-A25E-AC97-E2EC-CD6B6E5B9FCF}"/>
                  </a:ext>
                </a:extLst>
              </p:cNvPr>
              <p:cNvSpPr txBox="1"/>
              <p:nvPr/>
            </p:nvSpPr>
            <p:spPr>
              <a:xfrm>
                <a:off x="7279449" y="1399932"/>
                <a:ext cx="3315844" cy="346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Larger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1600" i="1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acc</a:t>
                </a:r>
                <a:r>
                  <a:rPr lang="en-US" sz="1600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for larger stellar masses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DC24F1-A25E-AC97-E2EC-CD6B6E5B9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449" y="1399932"/>
                <a:ext cx="3315844" cy="346313"/>
              </a:xfrm>
              <a:prstGeom prst="rect">
                <a:avLst/>
              </a:prstGeom>
              <a:blipFill>
                <a:blip r:embed="rId5"/>
                <a:stretch>
                  <a:fillRect l="-1145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F32954-E047-E57E-2994-1E4C53DFD8CD}"/>
                  </a:ext>
                </a:extLst>
              </p:cNvPr>
              <p:cNvSpPr txBox="1"/>
              <p:nvPr/>
            </p:nvSpPr>
            <p:spPr>
              <a:xfrm>
                <a:off x="7279449" y="2083960"/>
                <a:ext cx="1814151" cy="346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Overall,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1600" i="1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acc</a:t>
                </a:r>
                <a:r>
                  <a:rPr lang="en-US" sz="1600" dirty="0">
                    <a:solidFill>
                      <a:schemeClr val="accent1">
                        <a:lumMod val="50000"/>
                      </a:schemeClr>
                    </a:solidFill>
                  </a:rPr>
                  <a:t>∝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6F32954-E047-E57E-2994-1E4C53DFD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449" y="2083960"/>
                <a:ext cx="1814151" cy="346313"/>
              </a:xfrm>
              <a:prstGeom prst="rect">
                <a:avLst/>
              </a:prstGeom>
              <a:blipFill>
                <a:blip r:embed="rId6"/>
                <a:stretch>
                  <a:fillRect l="-2083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21CC80-A9DF-8314-E756-AC304682CB86}"/>
              </a:ext>
            </a:extLst>
          </p:cNvPr>
          <p:cNvSpPr txBox="1"/>
          <p:nvPr/>
        </p:nvSpPr>
        <p:spPr>
          <a:xfrm>
            <a:off x="7318147" y="3664855"/>
            <a:ext cx="4618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“cannot be tested over the full mass range as, clearly, no optically revealed high-mass stars with primordial disks are known to exist and the area for masses &gt; 10 M</a:t>
            </a:r>
            <a:r>
              <a:rPr lang="en-US" sz="1600" i="1" baseline="-25000" dirty="0">
                <a:solidFill>
                  <a:schemeClr val="accent1">
                    <a:lumMod val="50000"/>
                  </a:schemeClr>
                </a:solidFill>
              </a:rPr>
              <a:t>⦿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is therefore void.”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28D50-1FE0-59DE-CF01-27633E87E2D4}"/>
              </a:ext>
            </a:extLst>
          </p:cNvPr>
          <p:cNvSpPr txBox="1"/>
          <p:nvPr/>
        </p:nvSpPr>
        <p:spPr>
          <a:xfrm>
            <a:off x="4616828" y="5159578"/>
            <a:ext cx="231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Beltrán &amp; de Wit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EDFDE-F332-9018-F656-087A96DBAB26}"/>
              </a:ext>
            </a:extLst>
          </p:cNvPr>
          <p:cNvSpPr txBox="1"/>
          <p:nvPr/>
        </p:nvSpPr>
        <p:spPr>
          <a:xfrm>
            <a:off x="7280090" y="5333768"/>
            <a:ext cx="3560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⚠︎ Stars in different mass and age bins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92BE0-E794-8321-5236-B2A401134CF7}"/>
              </a:ext>
            </a:extLst>
          </p:cNvPr>
          <p:cNvSpPr txBox="1"/>
          <p:nvPr/>
        </p:nvSpPr>
        <p:spPr>
          <a:xfrm>
            <a:off x="7279449" y="2903883"/>
            <a:ext cx="4150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Higher accretion rates in embedded sources</a:t>
            </a:r>
          </a:p>
        </p:txBody>
      </p:sp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29C87F77-82C1-9384-A1A2-130B19F22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754" y="1192696"/>
            <a:ext cx="6400800" cy="5486400"/>
          </a:xfrm>
          <a:prstGeom prst="rect">
            <a:avLst/>
          </a:prstGeom>
        </p:spPr>
      </p:pic>
      <p:pic>
        <p:nvPicPr>
          <p:cNvPr id="17" name="Picture 16" descr="A diagram of a graph&#10;&#10;Description automatically generated">
            <a:extLst>
              <a:ext uri="{FF2B5EF4-FFF2-40B4-BE49-F238E27FC236}">
                <a16:creationId xmlns:a16="http://schemas.microsoft.com/office/drawing/2014/main" id="{61C2FD21-3CC8-6052-1CCC-63533C3A4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54" y="1192696"/>
            <a:ext cx="6400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E31A3D-92DC-0EB0-4C00-14F3399A4CBF}"/>
              </a:ext>
            </a:extLst>
          </p:cNvPr>
          <p:cNvSpPr/>
          <p:nvPr/>
        </p:nvSpPr>
        <p:spPr>
          <a:xfrm rot="10800000" flipH="1" flipV="1">
            <a:off x="8240485" y="1197429"/>
            <a:ext cx="4343400" cy="4343399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LMC N180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Z ~ 0.5 Z</a:t>
            </a:r>
            <a:r>
              <a:rPr lang="en-US" sz="3000" b="1" baseline="-25000" dirty="0">
                <a:solidFill>
                  <a:schemeClr val="accent1">
                    <a:lumMod val="50000"/>
                  </a:schemeClr>
                </a:solidFill>
              </a:rPr>
              <a:t>⦿</a:t>
            </a:r>
          </a:p>
          <a:p>
            <a:pPr algn="ctr"/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13 O-type stars</a:t>
            </a:r>
          </a:p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64-pointing MUSE mosaic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7F8FC-74C5-A249-31FD-3E65119CB374}"/>
              </a:ext>
            </a:extLst>
          </p:cNvPr>
          <p:cNvSpPr txBox="1"/>
          <p:nvPr/>
        </p:nvSpPr>
        <p:spPr>
          <a:xfrm>
            <a:off x="250838" y="0"/>
            <a:ext cx="2250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Quicksand" pitchFamily="2" charset="77"/>
              </a:rPr>
              <a:t>[SII]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Quicksand" pitchFamily="2" charset="77"/>
              </a:rPr>
              <a:t>H⍺</a:t>
            </a:r>
          </a:p>
          <a:p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Quicksand" pitchFamily="2" charset="77"/>
              </a:rPr>
              <a:t>[OIII]</a:t>
            </a:r>
          </a:p>
          <a:p>
            <a:r>
              <a:rPr lang="en-US" sz="2000" b="1" dirty="0">
                <a:solidFill>
                  <a:schemeClr val="bg1"/>
                </a:solidFill>
                <a:latin typeface="Quicksand" pitchFamily="2" charset="77"/>
              </a:rPr>
              <a:t>McLeod+18,19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8A15B-2C5E-4D7A-590F-7DD6C22C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4025828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10CCFB-F70E-A8B3-ED70-4CAD3998A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53" t="7021" r="42215" b="37743"/>
          <a:stretch/>
        </p:blipFill>
        <p:spPr>
          <a:xfrm>
            <a:off x="2429164" y="-4460"/>
            <a:ext cx="5557840" cy="6862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8465CC-8D58-DCDD-374D-8C6A313B1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2" t="5944" r="34964" b="5944"/>
          <a:stretch/>
        </p:blipFill>
        <p:spPr>
          <a:xfrm>
            <a:off x="2873899" y="1759465"/>
            <a:ext cx="4994031" cy="4994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CACCBA-62CD-535D-3481-176358D587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473"/>
          <a:stretch/>
        </p:blipFill>
        <p:spPr>
          <a:xfrm>
            <a:off x="5939958" y="3931816"/>
            <a:ext cx="4409387" cy="29261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CF18B3-ECA8-D8B9-ADB3-82204FA0E6FF}"/>
              </a:ext>
            </a:extLst>
          </p:cNvPr>
          <p:cNvSpPr txBox="1"/>
          <p:nvPr/>
        </p:nvSpPr>
        <p:spPr>
          <a:xfrm>
            <a:off x="66823" y="6453414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Quicksand" pitchFamily="2" charset="77"/>
              </a:rPr>
              <a:t>McLeod+18, </a:t>
            </a:r>
            <a:r>
              <a:rPr lang="en-US" sz="1350" b="1" i="1" dirty="0">
                <a:solidFill>
                  <a:schemeClr val="bg1"/>
                </a:solidFill>
                <a:latin typeface="Quicksand" pitchFamily="2" charset="77"/>
              </a:rPr>
              <a:t>Nature</a:t>
            </a:r>
            <a:endParaRPr lang="en-US" sz="1350" dirty="0">
              <a:solidFill>
                <a:schemeClr val="bg1"/>
              </a:solidFill>
              <a:latin typeface="Quicksan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FA84C9-C943-4A07-AAE2-49B5F9011C34}"/>
              </a:ext>
            </a:extLst>
          </p:cNvPr>
          <p:cNvSpPr txBox="1"/>
          <p:nvPr/>
        </p:nvSpPr>
        <p:spPr>
          <a:xfrm>
            <a:off x="179120" y="239520"/>
            <a:ext cx="2250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Quicksand" pitchFamily="2" charset="77"/>
              </a:rPr>
              <a:t>[SII]</a:t>
            </a:r>
          </a:p>
          <a:p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Quicksand" pitchFamily="2" charset="77"/>
              </a:rPr>
              <a:t>H⍺</a:t>
            </a:r>
          </a:p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Quicksand" pitchFamily="2" charset="77"/>
              </a:rPr>
              <a:t>[OIII]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Quicksand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306AB5-862D-315D-93E7-7CA0A8B0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8066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F914-B577-9CC9-BCE5-53A030FB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607F2-E9A2-D0CC-A670-91947E81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A56E9-EE1F-226A-7ECD-530E1A863AED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The HH 1177 jet is ~11 pc in length and externally irradiated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851D8E-C4B7-E679-5C7A-61789E99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8B6F2-0CA5-C4E3-94A3-C8256B3EF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09FDE7-414D-0FD4-0D99-401FE726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0" t="24134" r="51593" b="22624"/>
          <a:stretch/>
        </p:blipFill>
        <p:spPr>
          <a:xfrm>
            <a:off x="160148" y="1245483"/>
            <a:ext cx="5154802" cy="51214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D842F9-1443-7324-028C-F2FFBE85E7EC}"/>
              </a:ext>
            </a:extLst>
          </p:cNvPr>
          <p:cNvSpPr/>
          <p:nvPr/>
        </p:nvSpPr>
        <p:spPr>
          <a:xfrm rot="18228974">
            <a:off x="1115426" y="4576337"/>
            <a:ext cx="1532068" cy="61194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04DF77-6537-CF88-3DF2-B76A7CEA95F6}"/>
              </a:ext>
            </a:extLst>
          </p:cNvPr>
          <p:cNvSpPr/>
          <p:nvPr/>
        </p:nvSpPr>
        <p:spPr>
          <a:xfrm rot="18228974">
            <a:off x="1928394" y="2375668"/>
            <a:ext cx="2951625" cy="61194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06993-C2C6-5496-57E7-3EB6A2A3BE92}"/>
              </a:ext>
            </a:extLst>
          </p:cNvPr>
          <p:cNvSpPr txBox="1"/>
          <p:nvPr/>
        </p:nvSpPr>
        <p:spPr>
          <a:xfrm>
            <a:off x="3545595" y="6029875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McLeod+18, </a:t>
            </a:r>
            <a:r>
              <a:rPr lang="en-US" sz="1350" b="1" i="1" dirty="0">
                <a:solidFill>
                  <a:schemeClr val="bg1"/>
                </a:solidFill>
              </a:rPr>
              <a:t>Nature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4E30D0-EA7D-2AE0-6F6E-438B5A728D09}"/>
              </a:ext>
            </a:extLst>
          </p:cNvPr>
          <p:cNvSpPr txBox="1"/>
          <p:nvPr/>
        </p:nvSpPr>
        <p:spPr>
          <a:xfrm>
            <a:off x="330761" y="1442021"/>
            <a:ext cx="225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HH 1177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9BFBE0-EAE2-F5A1-E1A5-52A6B0708542}"/>
              </a:ext>
            </a:extLst>
          </p:cNvPr>
          <p:cNvSpPr/>
          <p:nvPr/>
        </p:nvSpPr>
        <p:spPr>
          <a:xfrm>
            <a:off x="5933916" y="1437576"/>
            <a:ext cx="5257800" cy="1164046"/>
          </a:xfrm>
          <a:prstGeom prst="roundRect">
            <a:avLst/>
          </a:prstGeom>
          <a:noFill/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Star: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12 M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⦿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(Caulet+08, Spitzer SED)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Likely B-type (absence of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HeII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absorption in MUSE spectrum) 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BDD4437-CA5D-16CB-2880-2F7A6CDBF31E}"/>
                  </a:ext>
                </a:extLst>
              </p:cNvPr>
              <p:cNvSpPr/>
              <p:nvPr/>
            </p:nvSpPr>
            <p:spPr>
              <a:xfrm>
                <a:off x="5933916" y="3004608"/>
                <a:ext cx="5257800" cy="1603188"/>
              </a:xfrm>
              <a:prstGeom prst="roundRect">
                <a:avLst/>
              </a:prstGeom>
              <a:noFill/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Jet: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High collimation, ~0.1 pc throughout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3</m:t>
                    </m:r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𝑦𝑟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 9.5</m:t>
                    </m:r>
                    <m:r>
                      <a:rPr lang="en-US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𝑦𝑟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t</a:t>
                </a:r>
                <a:r>
                  <a:rPr lang="en-US" i="1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dyn</a:t>
                </a:r>
                <a:r>
                  <a:rPr lang="en-US" i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~ 3 </a:t>
                </a:r>
                <a:r>
                  <a:rPr lang="en-US" dirty="0" err="1">
                    <a:solidFill>
                      <a:schemeClr val="accent1">
                        <a:lumMod val="50000"/>
                      </a:schemeClr>
                    </a:solidFill>
                  </a:rPr>
                  <a:t>kyr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, </a:t>
                </a:r>
                <a:r>
                  <a:rPr lang="en-US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~ 73°</a:t>
                </a: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3BDD4437-CA5D-16CB-2880-2F7A6CDBF3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916" y="3004608"/>
                <a:ext cx="5257800" cy="1603188"/>
              </a:xfrm>
              <a:prstGeom prst="roundRect">
                <a:avLst/>
              </a:prstGeom>
              <a:blipFill>
                <a:blip r:embed="rId5"/>
                <a:stretch>
                  <a:fillRect b="-1527"/>
                </a:stretch>
              </a:blipFill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86CE071-CAB7-455D-8FEF-DAE393DF1DF5}"/>
              </a:ext>
            </a:extLst>
          </p:cNvPr>
          <p:cNvSpPr/>
          <p:nvPr/>
        </p:nvSpPr>
        <p:spPr>
          <a:xfrm>
            <a:off x="5933916" y="5010782"/>
            <a:ext cx="5257800" cy="1018429"/>
          </a:xfrm>
          <a:prstGeom prst="roundRect">
            <a:avLst/>
          </a:prstGeom>
          <a:noFill/>
          <a:ln w="508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What’s unusual about HH 1177: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Optically revealed star (!!)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6D9AD3-EFEC-4C32-CC4B-4C33BC6BFD12}"/>
              </a:ext>
            </a:extLst>
          </p:cNvPr>
          <p:cNvSpPr/>
          <p:nvPr/>
        </p:nvSpPr>
        <p:spPr>
          <a:xfrm>
            <a:off x="2219218" y="3806202"/>
            <a:ext cx="502920" cy="499599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65F1FCF-C0CE-FD1B-A13D-6946BA7A827B}"/>
              </a:ext>
            </a:extLst>
          </p:cNvPr>
          <p:cNvSpPr/>
          <p:nvPr/>
        </p:nvSpPr>
        <p:spPr>
          <a:xfrm>
            <a:off x="1918507" y="3346513"/>
            <a:ext cx="8030817" cy="133713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Low metallicity environment → enhanced photoionization → faster cloud dispersal</a:t>
            </a:r>
          </a:p>
        </p:txBody>
      </p:sp>
    </p:spTree>
    <p:extLst>
      <p:ext uri="{BB962C8B-B14F-4D97-AF65-F5344CB8AC3E}">
        <p14:creationId xmlns:p14="http://schemas.microsoft.com/office/powerpoint/2010/main" val="409106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C8A7-BCD7-B957-136B-0CB33234C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7973D-B27C-E760-F21E-206FD7FF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2C6C1-F5B1-CA0A-6BF1-4583307AA067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If there is a jet, there is a disk: ALMA cycle 7 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9C487-5978-D071-A19C-62558C212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A1A21E-E301-9739-CDA4-EA8EF8592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9" name="Content Placeholder 4" descr="A close-up of a paper&#10;&#10;Description automatically generated">
            <a:extLst>
              <a:ext uri="{FF2B5EF4-FFF2-40B4-BE49-F238E27FC236}">
                <a16:creationId xmlns:a16="http://schemas.microsoft.com/office/drawing/2014/main" id="{1F4C1EC4-ED70-CFCB-F02F-030C27CE1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5379" y="1189314"/>
            <a:ext cx="11741242" cy="276350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C60D00-BA6E-8629-0039-0E3930CC33F9}"/>
              </a:ext>
            </a:extLst>
          </p:cNvPr>
          <p:cNvSpPr/>
          <p:nvPr/>
        </p:nvSpPr>
        <p:spPr>
          <a:xfrm>
            <a:off x="2527653" y="1452967"/>
            <a:ext cx="2020529" cy="339213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8A4418-F3D9-52FF-E8C0-09A544554B0F}"/>
              </a:ext>
            </a:extLst>
          </p:cNvPr>
          <p:cNvSpPr/>
          <p:nvPr/>
        </p:nvSpPr>
        <p:spPr>
          <a:xfrm>
            <a:off x="10423136" y="2091647"/>
            <a:ext cx="1361768" cy="339212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5DF2EA-78E6-0DAB-B007-18452C00643B}"/>
              </a:ext>
            </a:extLst>
          </p:cNvPr>
          <p:cNvSpPr/>
          <p:nvPr/>
        </p:nvSpPr>
        <p:spPr>
          <a:xfrm>
            <a:off x="562707" y="2415050"/>
            <a:ext cx="3348893" cy="339213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lage of images of a red and blue light&#10;&#10;Description automatically generated">
            <a:extLst>
              <a:ext uri="{FF2B5EF4-FFF2-40B4-BE49-F238E27FC236}">
                <a16:creationId xmlns:a16="http://schemas.microsoft.com/office/drawing/2014/main" id="{EB72ED22-E1E1-9CD8-C883-FECCA855F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687" y="3581400"/>
            <a:ext cx="5631426" cy="318682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5A08A82-2664-723A-9372-2134623F4C14}"/>
              </a:ext>
            </a:extLst>
          </p:cNvPr>
          <p:cNvSpPr/>
          <p:nvPr/>
        </p:nvSpPr>
        <p:spPr>
          <a:xfrm>
            <a:off x="6701488" y="3924908"/>
            <a:ext cx="1828800" cy="18288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7476B9-7EA7-076C-3755-2AE369BA91EB}"/>
              </a:ext>
            </a:extLst>
          </p:cNvPr>
          <p:cNvSpPr/>
          <p:nvPr/>
        </p:nvSpPr>
        <p:spPr>
          <a:xfrm>
            <a:off x="3911601" y="3924908"/>
            <a:ext cx="1828800" cy="18288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CCF100-22AE-44C8-ED54-A7E98C165471}"/>
              </a:ext>
            </a:extLst>
          </p:cNvPr>
          <p:cNvSpPr txBox="1"/>
          <p:nvPr/>
        </p:nvSpPr>
        <p:spPr>
          <a:xfrm>
            <a:off x="5236033" y="5819816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~25000 AU</a:t>
            </a:r>
          </a:p>
        </p:txBody>
      </p:sp>
      <p:pic>
        <p:nvPicPr>
          <p:cNvPr id="17" name="Picture 16" descr="A diagram of a cloud&#10;&#10;Description automatically generated with medium confidence">
            <a:extLst>
              <a:ext uri="{FF2B5EF4-FFF2-40B4-BE49-F238E27FC236}">
                <a16:creationId xmlns:a16="http://schemas.microsoft.com/office/drawing/2014/main" id="{DF44774A-49EE-192A-F62F-D8843C790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910" y="3945795"/>
            <a:ext cx="3652490" cy="2873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E71E26-A850-F161-85AD-4E46A7B39E1C}"/>
              </a:ext>
            </a:extLst>
          </p:cNvPr>
          <p:cNvSpPr txBox="1"/>
          <p:nvPr/>
        </p:nvSpPr>
        <p:spPr>
          <a:xfrm>
            <a:off x="3490357" y="3575672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01993E-B2A8-0EB7-5A28-B028C464DBF1}"/>
              </a:ext>
            </a:extLst>
          </p:cNvPr>
          <p:cNvSpPr txBox="1"/>
          <p:nvPr/>
        </p:nvSpPr>
        <p:spPr>
          <a:xfrm>
            <a:off x="6227973" y="3514095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chemeClr val="bg1"/>
                </a:solidFill>
                <a:latin typeface="Quicksand" pitchFamily="2" charset="77"/>
              </a:rPr>
              <a:t>13</a:t>
            </a:r>
            <a:r>
              <a:rPr lang="en-US" sz="2200" dirty="0">
                <a:solidFill>
                  <a:schemeClr val="bg1"/>
                </a:solidFill>
                <a:latin typeface="Quicksand" pitchFamily="2" charset="77"/>
              </a:rPr>
              <a:t>CO</a:t>
            </a:r>
          </a:p>
        </p:txBody>
      </p:sp>
      <p:pic>
        <p:nvPicPr>
          <p:cNvPr id="20" name="Picture 19" descr="A diagram of a map&#10;&#10;Description automatically generated with medium confidence">
            <a:extLst>
              <a:ext uri="{FF2B5EF4-FFF2-40B4-BE49-F238E27FC236}">
                <a16:creationId xmlns:a16="http://schemas.microsoft.com/office/drawing/2014/main" id="{F33FD212-A261-951F-1B54-4B92A9B0A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01" y="3962324"/>
            <a:ext cx="3611218" cy="2873498"/>
          </a:xfrm>
          <a:prstGeom prst="rect">
            <a:avLst/>
          </a:prstGeom>
        </p:spPr>
      </p:pic>
      <p:pic>
        <p:nvPicPr>
          <p:cNvPr id="21" name="Picture 20" descr="A person with his hands up&#10;&#10;Description automatically generated">
            <a:extLst>
              <a:ext uri="{FF2B5EF4-FFF2-40B4-BE49-F238E27FC236}">
                <a16:creationId xmlns:a16="http://schemas.microsoft.com/office/drawing/2014/main" id="{44553818-F05F-4D6D-E267-557995218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524833" y="1132497"/>
            <a:ext cx="3685574" cy="2873498"/>
          </a:xfrm>
          <a:prstGeom prst="rect">
            <a:avLst/>
          </a:prstGeom>
        </p:spPr>
      </p:pic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F67ACF78-258C-9CCE-2D6E-7E23D2BF4E46}"/>
              </a:ext>
            </a:extLst>
          </p:cNvPr>
          <p:cNvSpPr txBox="1">
            <a:spLocks/>
          </p:cNvSpPr>
          <p:nvPr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7900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2043-42A0-612F-388C-EB0FD79DC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12E20-4F86-0D0D-4F3A-4E0D290C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42F49-EB3A-C992-904F-E6BAC0B0CC63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How does the rotating structure around HH 1177 compare?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A8A12-36BC-4391-260C-31A7A1EAA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0D41E-EF85-CB7B-1FC4-E4050E22D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2" name="Content Placeholder 4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662EE5D9-AD44-AA28-5609-04A11B632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166" y="1230394"/>
            <a:ext cx="6562960" cy="534075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E664DA-92E2-49AA-2000-76A896901919}"/>
              </a:ext>
            </a:extLst>
          </p:cNvPr>
          <p:cNvSpPr/>
          <p:nvPr/>
        </p:nvSpPr>
        <p:spPr>
          <a:xfrm>
            <a:off x="289451" y="2487319"/>
            <a:ext cx="4352920" cy="233303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6FEA8B-C414-9598-6147-F4520EBDD11B}"/>
              </a:ext>
            </a:extLst>
          </p:cNvPr>
          <p:cNvSpPr/>
          <p:nvPr/>
        </p:nvSpPr>
        <p:spPr>
          <a:xfrm>
            <a:off x="289451" y="2965675"/>
            <a:ext cx="4352920" cy="104903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9947C-1AB2-543F-5045-C3640801082B}"/>
              </a:ext>
            </a:extLst>
          </p:cNvPr>
          <p:cNvSpPr/>
          <p:nvPr/>
        </p:nvSpPr>
        <p:spPr>
          <a:xfrm>
            <a:off x="289451" y="3516726"/>
            <a:ext cx="4352920" cy="330656"/>
          </a:xfrm>
          <a:prstGeom prst="rect">
            <a:avLst/>
          </a:prstGeom>
          <a:solidFill>
            <a:schemeClr val="accent5">
              <a:lumMod val="60000"/>
              <a:lumOff val="40000"/>
              <a:alpha val="3809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173478B-21D8-BFD2-5621-75D5C47CCE86}"/>
              </a:ext>
            </a:extLst>
          </p:cNvPr>
          <p:cNvSpPr/>
          <p:nvPr/>
        </p:nvSpPr>
        <p:spPr>
          <a:xfrm>
            <a:off x="7152769" y="2959353"/>
            <a:ext cx="3856424" cy="1519115"/>
          </a:xfrm>
          <a:prstGeom prst="roundRect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Most likely Keplerian disks around B-type stars:</a:t>
            </a:r>
          </a:p>
          <a:p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2200" baseline="-25000" dirty="0" err="1">
                <a:solidFill>
                  <a:schemeClr val="accent1">
                    <a:lumMod val="50000"/>
                  </a:schemeClr>
                </a:solidFill>
              </a:rPr>
              <a:t>disk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360 – 3600 AU</a:t>
            </a:r>
            <a:r>
              <a:rPr lang="en-US" sz="22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E5DCDE-DBB8-5ED5-F5A8-62DD564FC7C2}"/>
              </a:ext>
            </a:extLst>
          </p:cNvPr>
          <p:cNvSpPr txBox="1"/>
          <p:nvPr/>
        </p:nvSpPr>
        <p:spPr>
          <a:xfrm>
            <a:off x="152165" y="6488790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err="1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Beltrán</a:t>
            </a:r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 &amp; de Wit 2016</a:t>
            </a:r>
            <a:endParaRPr lang="en-US" sz="1350" dirty="0">
              <a:solidFill>
                <a:schemeClr val="accent1">
                  <a:lumMod val="50000"/>
                </a:schemeClr>
              </a:solidFill>
              <a:latin typeface="Quicksan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9C9E0-5826-E029-FE71-17D623140989}"/>
              </a:ext>
            </a:extLst>
          </p:cNvPr>
          <p:cNvSpPr txBox="1"/>
          <p:nvPr/>
        </p:nvSpPr>
        <p:spPr>
          <a:xfrm>
            <a:off x="7882768" y="4828424"/>
            <a:ext cx="2396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Surely not 25k AU!</a:t>
            </a:r>
          </a:p>
        </p:txBody>
      </p:sp>
    </p:spTree>
    <p:extLst>
      <p:ext uri="{BB962C8B-B14F-4D97-AF65-F5344CB8AC3E}">
        <p14:creationId xmlns:p14="http://schemas.microsoft.com/office/powerpoint/2010/main" val="21411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82AC-B339-4A96-5B2C-3038E9BE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2525F-F592-7DEF-1FE6-F95ABAE6F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13DE71-C2C7-B92B-81EE-A2FEB4AFAF7A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1"/>
                </a:solidFill>
              </a:rPr>
              <a:t>Kinematics broadly consistent with a combination of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>
                <a:solidFill>
                  <a:srgbClr val="009D9E"/>
                </a:solidFill>
              </a:rPr>
              <a:t>Keplerian rotation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and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000" b="1" dirty="0">
                <a:solidFill>
                  <a:srgbClr val="D97588"/>
                </a:solidFill>
              </a:rPr>
              <a:t>free-fall</a:t>
            </a:r>
            <a:endParaRPr lang="en-US" sz="3000" dirty="0">
              <a:solidFill>
                <a:srgbClr val="D9758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05978-47EA-79F3-4C41-0DD145672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CBE43C-DF62-8DA2-7742-CECCE1E61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2" name="Content Placeholder 4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49BDA57F-6D6E-84F5-EA74-E464164CD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6168" y="1192696"/>
            <a:ext cx="5369671" cy="5265809"/>
          </a:xfrm>
        </p:spPr>
      </p:pic>
      <p:pic>
        <p:nvPicPr>
          <p:cNvPr id="3" name="Picture 2" descr="A grey and black image of a wave&#10;&#10;Description automatically generated with medium confidence">
            <a:extLst>
              <a:ext uri="{FF2B5EF4-FFF2-40B4-BE49-F238E27FC236}">
                <a16:creationId xmlns:a16="http://schemas.microsoft.com/office/drawing/2014/main" id="{9F41C0AE-2FF9-ADF4-B90D-FA8088D9A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05" y="1192696"/>
            <a:ext cx="5369672" cy="5185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34FC79-1F7C-78DC-265A-D89D62F71A43}"/>
              </a:ext>
            </a:extLst>
          </p:cNvPr>
          <p:cNvSpPr txBox="1"/>
          <p:nvPr/>
        </p:nvSpPr>
        <p:spPr>
          <a:xfrm>
            <a:off x="916097" y="5665304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McLeod+24, </a:t>
            </a:r>
            <a:r>
              <a:rPr lang="en-US" sz="1350" b="1" i="1" dirty="0">
                <a:solidFill>
                  <a:schemeClr val="accent1">
                    <a:lumMod val="50000"/>
                  </a:schemeClr>
                </a:solidFill>
              </a:rPr>
              <a:t>Nature</a:t>
            </a:r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945A4-B7AA-5B0D-296C-2D960D2F146A}"/>
              </a:ext>
            </a:extLst>
          </p:cNvPr>
          <p:cNvSpPr txBox="1"/>
          <p:nvPr/>
        </p:nvSpPr>
        <p:spPr>
          <a:xfrm>
            <a:off x="1049245" y="1334728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DD1C5-34C7-8789-3453-2EE211F5F732}"/>
              </a:ext>
            </a:extLst>
          </p:cNvPr>
          <p:cNvSpPr txBox="1"/>
          <p:nvPr/>
        </p:nvSpPr>
        <p:spPr>
          <a:xfrm>
            <a:off x="7065732" y="1334727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chemeClr val="accent1">
                    <a:lumMod val="50000"/>
                  </a:schemeClr>
                </a:solidFill>
              </a:rPr>
              <a:t>13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1512429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1FE03-E9BE-D378-6C66-6984FCECF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AAC7BA-0481-FAA9-AE22-821FBA611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B2EB3C-7D40-C76A-54C2-6609A225431E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Matter is flowing from larger scales onto “inner” (</a:t>
            </a: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R&lt;6k AU</a:t>
            </a:r>
            <a:r>
              <a:rPr lang="en-US" sz="3000" b="1" dirty="0"/>
              <a:t>) disk-like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144EA-7373-AE32-1C68-D9FA2604E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D04A6-A25A-91D2-8CBE-7D830D287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2" name="Content Placeholder 4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B6760EB4-61ED-8ACF-5592-D3D8B02A8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258" t="9710" r="8459"/>
          <a:stretch/>
        </p:blipFill>
        <p:spPr>
          <a:xfrm>
            <a:off x="6390216" y="2288150"/>
            <a:ext cx="5734877" cy="4500902"/>
          </a:xfrm>
        </p:spPr>
      </p:pic>
      <p:pic>
        <p:nvPicPr>
          <p:cNvPr id="3" name="Picture 2" descr="A comparison of a graph&#10;&#10;Description automatically generated with medium confidence">
            <a:extLst>
              <a:ext uri="{FF2B5EF4-FFF2-40B4-BE49-F238E27FC236}">
                <a16:creationId xmlns:a16="http://schemas.microsoft.com/office/drawing/2014/main" id="{2F93D830-113A-1066-CED8-FD293B50A0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2" t="9604" r="7628"/>
          <a:stretch/>
        </p:blipFill>
        <p:spPr>
          <a:xfrm>
            <a:off x="66907" y="1292816"/>
            <a:ext cx="6323309" cy="4959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48AB6-87CE-5F83-87B3-FC5CE4F38E63}"/>
              </a:ext>
            </a:extLst>
          </p:cNvPr>
          <p:cNvSpPr txBox="1"/>
          <p:nvPr/>
        </p:nvSpPr>
        <p:spPr>
          <a:xfrm>
            <a:off x="3105482" y="1445945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FBD76F-5CB5-3A95-7F4B-5FCA366C9A82}"/>
              </a:ext>
            </a:extLst>
          </p:cNvPr>
          <p:cNvSpPr txBox="1"/>
          <p:nvPr/>
        </p:nvSpPr>
        <p:spPr>
          <a:xfrm>
            <a:off x="9160686" y="6440639"/>
            <a:ext cx="2250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13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FBDC10-A2DB-EE98-3A36-60582AA1E4E7}"/>
              </a:ext>
            </a:extLst>
          </p:cNvPr>
          <p:cNvSpPr txBox="1"/>
          <p:nvPr/>
        </p:nvSpPr>
        <p:spPr>
          <a:xfrm>
            <a:off x="4548190" y="5332259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McLeod+24, </a:t>
            </a:r>
            <a:r>
              <a:rPr lang="en-US" sz="1350" b="1" i="1" dirty="0">
                <a:solidFill>
                  <a:schemeClr val="accent1">
                    <a:lumMod val="50000"/>
                  </a:schemeClr>
                </a:solidFill>
              </a:rPr>
              <a:t>Nature</a:t>
            </a:r>
            <a:endParaRPr lang="en-US" sz="13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7783D6-E729-B73A-0F7C-6910B6E19C72}"/>
              </a:ext>
            </a:extLst>
          </p:cNvPr>
          <p:cNvCxnSpPr>
            <a:cxnSpLocks/>
          </p:cNvCxnSpPr>
          <p:nvPr/>
        </p:nvCxnSpPr>
        <p:spPr>
          <a:xfrm flipV="1">
            <a:off x="1255363" y="2222714"/>
            <a:ext cx="0" cy="3409627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78E60B-11BA-0C1F-89C4-81B8433368AC}"/>
              </a:ext>
            </a:extLst>
          </p:cNvPr>
          <p:cNvCxnSpPr>
            <a:cxnSpLocks/>
          </p:cNvCxnSpPr>
          <p:nvPr/>
        </p:nvCxnSpPr>
        <p:spPr>
          <a:xfrm flipV="1">
            <a:off x="4321444" y="2222714"/>
            <a:ext cx="0" cy="3409627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459769-53D8-21F1-81A7-05707AA477AD}"/>
              </a:ext>
            </a:extLst>
          </p:cNvPr>
          <p:cNvCxnSpPr>
            <a:cxnSpLocks/>
          </p:cNvCxnSpPr>
          <p:nvPr/>
        </p:nvCxnSpPr>
        <p:spPr>
          <a:xfrm flipV="1">
            <a:off x="7514095" y="3093203"/>
            <a:ext cx="0" cy="3159071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DEA98B-F0E4-E278-6A22-125D511C7257}"/>
              </a:ext>
            </a:extLst>
          </p:cNvPr>
          <p:cNvCxnSpPr>
            <a:cxnSpLocks/>
          </p:cNvCxnSpPr>
          <p:nvPr/>
        </p:nvCxnSpPr>
        <p:spPr>
          <a:xfrm flipV="1">
            <a:off x="10285708" y="3115159"/>
            <a:ext cx="0" cy="3137115"/>
          </a:xfrm>
          <a:prstGeom prst="line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065D76-5AF7-9D0E-E036-EE7A31DD76F0}"/>
              </a:ext>
            </a:extLst>
          </p:cNvPr>
          <p:cNvSpPr/>
          <p:nvPr/>
        </p:nvSpPr>
        <p:spPr>
          <a:xfrm>
            <a:off x="6948491" y="1296943"/>
            <a:ext cx="4960600" cy="1079502"/>
          </a:xfrm>
          <a:prstGeom prst="roundRect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Most likely Keplerian disks around B-type stars: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2200" baseline="-25000" dirty="0" err="1">
                <a:solidFill>
                  <a:schemeClr val="accent1">
                    <a:lumMod val="50000"/>
                  </a:schemeClr>
                </a:solidFill>
              </a:rPr>
              <a:t>disk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360 – 3600 AU</a:t>
            </a:r>
          </a:p>
          <a:p>
            <a:r>
              <a:rPr lang="en-US" sz="2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~ 6000 AU </a:t>
            </a:r>
          </a:p>
        </p:txBody>
      </p:sp>
    </p:spTree>
    <p:extLst>
      <p:ext uri="{BB962C8B-B14F-4D97-AF65-F5344CB8AC3E}">
        <p14:creationId xmlns:p14="http://schemas.microsoft.com/office/powerpoint/2010/main" val="310040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30B38-A056-DCF2-C09D-BC992658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403BFB-2413-30D4-8274-24EE01A3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BC3C88-CA19-0AB0-2D90-616955DDB1B1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HH 1177 is comparable to MW counterparts in MOST aspects…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8E9DF-F512-AB0D-B815-462D5333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9CFEA-D737-2C70-90B5-700397BF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2" name="Picture 1" descr="A graph with black and white dots&#10;&#10;Description automatically generated">
            <a:extLst>
              <a:ext uri="{FF2B5EF4-FFF2-40B4-BE49-F238E27FC236}">
                <a16:creationId xmlns:a16="http://schemas.microsoft.com/office/drawing/2014/main" id="{E784CF2C-4937-9158-E81B-D02887046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64" r="7573"/>
          <a:stretch/>
        </p:blipFill>
        <p:spPr>
          <a:xfrm>
            <a:off x="3927435" y="1192696"/>
            <a:ext cx="4026789" cy="3336106"/>
          </a:xfrm>
          <a:prstGeom prst="rect">
            <a:avLst/>
          </a:prstGeom>
        </p:spPr>
      </p:pic>
      <p:pic>
        <p:nvPicPr>
          <p:cNvPr id="3" name="Picture 2" descr="A graph of a graph with a number of stars&#10;&#10;Description automatically generated with medium confidence">
            <a:extLst>
              <a:ext uri="{FF2B5EF4-FFF2-40B4-BE49-F238E27FC236}">
                <a16:creationId xmlns:a16="http://schemas.microsoft.com/office/drawing/2014/main" id="{50EE3AC1-4E33-E79C-BF9F-05D39C6B5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74" r="8636"/>
          <a:stretch/>
        </p:blipFill>
        <p:spPr>
          <a:xfrm>
            <a:off x="69027" y="1244025"/>
            <a:ext cx="3858408" cy="3233448"/>
          </a:xfrm>
          <a:prstGeom prst="rect">
            <a:avLst/>
          </a:prstGeom>
        </p:spPr>
      </p:pic>
      <p:pic>
        <p:nvPicPr>
          <p:cNvPr id="8" name="Picture 7" descr="A graph of a graph with points and arrows&#10;&#10;Description automatically generated with medium confidence">
            <a:extLst>
              <a:ext uri="{FF2B5EF4-FFF2-40B4-BE49-F238E27FC236}">
                <a16:creationId xmlns:a16="http://schemas.microsoft.com/office/drawing/2014/main" id="{3A5A8E04-D768-DC51-1A6B-7817C4F86E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64" r="6255"/>
          <a:stretch/>
        </p:blipFill>
        <p:spPr>
          <a:xfrm>
            <a:off x="7987290" y="1233365"/>
            <a:ext cx="4034414" cy="32954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DF0A70-CD91-FB04-EB6A-445EB1D39CC4}"/>
              </a:ext>
            </a:extLst>
          </p:cNvPr>
          <p:cNvSpPr/>
          <p:nvPr/>
        </p:nvSpPr>
        <p:spPr>
          <a:xfrm>
            <a:off x="1778186" y="3695896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08511-BA1E-6E80-99EC-929BDD558CCB}"/>
              </a:ext>
            </a:extLst>
          </p:cNvPr>
          <p:cNvSpPr/>
          <p:nvPr/>
        </p:nvSpPr>
        <p:spPr>
          <a:xfrm>
            <a:off x="1920076" y="3640348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5872E-A025-0847-0FE1-DE43AF85B5A7}"/>
              </a:ext>
            </a:extLst>
          </p:cNvPr>
          <p:cNvSpPr/>
          <p:nvPr/>
        </p:nvSpPr>
        <p:spPr>
          <a:xfrm>
            <a:off x="2167413" y="3584800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AC20E-4C82-AF99-BF3C-E3350A348E15}"/>
              </a:ext>
            </a:extLst>
          </p:cNvPr>
          <p:cNvSpPr/>
          <p:nvPr/>
        </p:nvSpPr>
        <p:spPr>
          <a:xfrm>
            <a:off x="2060748" y="3899538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2794F-E0A6-F651-4808-07CB118B3956}"/>
              </a:ext>
            </a:extLst>
          </p:cNvPr>
          <p:cNvSpPr/>
          <p:nvPr/>
        </p:nvSpPr>
        <p:spPr>
          <a:xfrm>
            <a:off x="2112549" y="3292918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3AA5FA-1D5B-C0AB-FCD0-EA9275714391}"/>
              </a:ext>
            </a:extLst>
          </p:cNvPr>
          <p:cNvSpPr/>
          <p:nvPr/>
        </p:nvSpPr>
        <p:spPr>
          <a:xfrm>
            <a:off x="2183946" y="3687807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B108A7-3D3F-FF23-CA13-6C20C12E4567}"/>
              </a:ext>
            </a:extLst>
          </p:cNvPr>
          <p:cNvSpPr/>
          <p:nvPr/>
        </p:nvSpPr>
        <p:spPr>
          <a:xfrm>
            <a:off x="4824784" y="3955085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0E5EB-AEC0-7AF0-A86C-A945BD6C50A6}"/>
              </a:ext>
            </a:extLst>
          </p:cNvPr>
          <p:cNvSpPr/>
          <p:nvPr/>
        </p:nvSpPr>
        <p:spPr>
          <a:xfrm>
            <a:off x="6025821" y="3529252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890EAE-D89A-25EA-7633-B8D181AE7636}"/>
              </a:ext>
            </a:extLst>
          </p:cNvPr>
          <p:cNvSpPr/>
          <p:nvPr/>
        </p:nvSpPr>
        <p:spPr>
          <a:xfrm>
            <a:off x="6135549" y="3687807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56B901-0DB6-E05E-71A2-1A9001BD2781}"/>
              </a:ext>
            </a:extLst>
          </p:cNvPr>
          <p:cNvSpPr/>
          <p:nvPr/>
        </p:nvSpPr>
        <p:spPr>
          <a:xfrm>
            <a:off x="6373714" y="3532059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52C508-D100-615B-C2E3-53EF793F329B}"/>
              </a:ext>
            </a:extLst>
          </p:cNvPr>
          <p:cNvSpPr/>
          <p:nvPr/>
        </p:nvSpPr>
        <p:spPr>
          <a:xfrm>
            <a:off x="9711183" y="2560467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15848B-A047-8A11-3138-E0829AB80140}"/>
              </a:ext>
            </a:extLst>
          </p:cNvPr>
          <p:cNvSpPr/>
          <p:nvPr/>
        </p:nvSpPr>
        <p:spPr>
          <a:xfrm>
            <a:off x="9261956" y="1392498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ABFA96-1BFF-AD09-B7C8-67CD4C49D7F4}"/>
              </a:ext>
            </a:extLst>
          </p:cNvPr>
          <p:cNvSpPr/>
          <p:nvPr/>
        </p:nvSpPr>
        <p:spPr>
          <a:xfrm>
            <a:off x="9478257" y="1551204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D14247-C3A9-3841-616C-9208FFE1D1F7}"/>
              </a:ext>
            </a:extLst>
          </p:cNvPr>
          <p:cNvSpPr/>
          <p:nvPr/>
        </p:nvSpPr>
        <p:spPr>
          <a:xfrm>
            <a:off x="9617500" y="1336950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0B1736-B2AD-E83C-69C0-8819693B54CC}"/>
              </a:ext>
            </a:extLst>
          </p:cNvPr>
          <p:cNvSpPr/>
          <p:nvPr/>
        </p:nvSpPr>
        <p:spPr>
          <a:xfrm>
            <a:off x="9827587" y="1394549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3C008A-45A3-0CCD-FAE0-9EE716CA5701}"/>
              </a:ext>
            </a:extLst>
          </p:cNvPr>
          <p:cNvSpPr/>
          <p:nvPr/>
        </p:nvSpPr>
        <p:spPr>
          <a:xfrm>
            <a:off x="9820911" y="1551204"/>
            <a:ext cx="109728" cy="1110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C676D1-2BC4-C44C-125D-F1E4DF3AA29C}"/>
              </a:ext>
            </a:extLst>
          </p:cNvPr>
          <p:cNvSpPr txBox="1"/>
          <p:nvPr/>
        </p:nvSpPr>
        <p:spPr>
          <a:xfrm>
            <a:off x="5115789" y="4403859"/>
            <a:ext cx="64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…BUT it is optically revealed…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(when we would expect it to be embedded)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“optically revealed accreting MYSOs are not known” 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Beltrán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&amp; de Wit 2016)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5A00A6-B953-C618-7C61-2B19DED9C57B}"/>
              </a:ext>
            </a:extLst>
          </p:cNvPr>
          <p:cNvSpPr txBox="1"/>
          <p:nvPr/>
        </p:nvSpPr>
        <p:spPr>
          <a:xfrm>
            <a:off x="5115789" y="5552425"/>
            <a:ext cx="623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…AND it is surprisingly stable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(when we would expect it to be marginally stable compared to MW counterparts, Tanaka+14, Fukushima+2020)</a:t>
            </a: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5F341434-379D-1FDE-46A7-2F6FFA09700E}"/>
              </a:ext>
            </a:extLst>
          </p:cNvPr>
          <p:cNvSpPr/>
          <p:nvPr/>
        </p:nvSpPr>
        <p:spPr>
          <a:xfrm>
            <a:off x="6662223" y="3245026"/>
            <a:ext cx="252426" cy="270419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C4DED359-CFE7-8B9F-8FAC-F1C0C57D81A5}"/>
              </a:ext>
            </a:extLst>
          </p:cNvPr>
          <p:cNvSpPr/>
          <p:nvPr/>
        </p:nvSpPr>
        <p:spPr>
          <a:xfrm>
            <a:off x="9644519" y="1288690"/>
            <a:ext cx="252426" cy="270419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CB72CC64-5714-99E1-DA4F-B33E7A947ECD}"/>
              </a:ext>
            </a:extLst>
          </p:cNvPr>
          <p:cNvSpPr/>
          <p:nvPr/>
        </p:nvSpPr>
        <p:spPr>
          <a:xfrm>
            <a:off x="2057733" y="3273200"/>
            <a:ext cx="252426" cy="270419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F8FFDB93-1BE1-B97B-381C-51C32C637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013" r="7039"/>
          <a:stretch/>
        </p:blipFill>
        <p:spPr>
          <a:xfrm>
            <a:off x="387632" y="3217246"/>
            <a:ext cx="4270795" cy="350422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707A697-58C1-C9CB-1E25-1470BB2B503F}"/>
              </a:ext>
            </a:extLst>
          </p:cNvPr>
          <p:cNvSpPr txBox="1"/>
          <p:nvPr/>
        </p:nvSpPr>
        <p:spPr>
          <a:xfrm>
            <a:off x="1691941" y="5733126"/>
            <a:ext cx="32425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</a:rPr>
              <a:t>McLeod+24, </a:t>
            </a:r>
            <a:r>
              <a:rPr lang="en-US" sz="1350" b="1" i="1" dirty="0">
                <a:solidFill>
                  <a:schemeClr val="accent1">
                    <a:lumMod val="50000"/>
                  </a:schemeClr>
                </a:solidFill>
              </a:rPr>
              <a:t>Nature</a:t>
            </a:r>
          </a:p>
          <a:p>
            <a:r>
              <a:rPr lang="en-US" sz="1350" dirty="0">
                <a:solidFill>
                  <a:schemeClr val="accent1">
                    <a:lumMod val="50000"/>
                  </a:schemeClr>
                </a:solidFill>
              </a:rPr>
              <a:t>Adapted from Beltrán &amp; de Wit 2016</a:t>
            </a:r>
          </a:p>
        </p:txBody>
      </p:sp>
    </p:spTree>
    <p:extLst>
      <p:ext uri="{BB962C8B-B14F-4D97-AF65-F5344CB8AC3E}">
        <p14:creationId xmlns:p14="http://schemas.microsoft.com/office/powerpoint/2010/main" val="38783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29" grpId="0" animBg="1"/>
      <p:bldP spid="30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504F3-C76E-36D5-1942-DBD20F5D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BB5DF-ABD6-2454-1202-CE0BE36BC78F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How does this talk fit into this workshop?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B1539-35B3-FC67-DF45-09CB9745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2553C-F74A-F718-6017-A6296FE1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CAB5D4E-CE41-74F6-83B9-F8239794F961}"/>
              </a:ext>
            </a:extLst>
          </p:cNvPr>
          <p:cNvSpPr/>
          <p:nvPr/>
        </p:nvSpPr>
        <p:spPr>
          <a:xfrm>
            <a:off x="381000" y="1574800"/>
            <a:ext cx="4927600" cy="1422400"/>
          </a:xfrm>
          <a:prstGeom prst="wedgeRoundRectCallout">
            <a:avLst>
              <a:gd name="adj1" fmla="val -44313"/>
              <a:gd name="adj2" fmla="val 88739"/>
              <a:gd name="adj3" fmla="val 16667"/>
            </a:avLst>
          </a:prstGeom>
          <a:solidFill>
            <a:schemeClr val="accent4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We will be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honoured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 if you would accept this invitation to join us, and present a talk on 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Planets and planet formation at sub-Solar metallicity: observations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41FBF5B-BE94-3117-8A40-DA36867BAD66}"/>
              </a:ext>
            </a:extLst>
          </p:cNvPr>
          <p:cNvSpPr/>
          <p:nvPr/>
        </p:nvSpPr>
        <p:spPr>
          <a:xfrm>
            <a:off x="6288833" y="2015410"/>
            <a:ext cx="5522169" cy="2275177"/>
          </a:xfrm>
          <a:prstGeom prst="wedgeRoundRectCallout">
            <a:avLst>
              <a:gd name="adj1" fmla="val 51500"/>
              <a:gd name="adj2" fmla="val 92675"/>
              <a:gd name="adj3" fmla="val 16667"/>
            </a:avLst>
          </a:prstGeom>
          <a:solidFill>
            <a:schemeClr val="accent4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… While metallicity is a topic that I am very involved in, it is more in the context of stellar feedback and massive star formation, and 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planet formation is not quite my field</a:t>
            </a: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. I could talk about 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circumstellar disks at low metallicities</a:t>
            </a: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, but if that does not quite fit into the workshop please 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feel free to offer the spot to someone more qualified</a:t>
            </a: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6E99B1C-2557-A73F-1364-BCE3803D6C4A}"/>
              </a:ext>
            </a:extLst>
          </p:cNvPr>
          <p:cNvSpPr/>
          <p:nvPr/>
        </p:nvSpPr>
        <p:spPr>
          <a:xfrm>
            <a:off x="175725" y="4182591"/>
            <a:ext cx="4927600" cy="1097388"/>
          </a:xfrm>
          <a:prstGeom prst="wedgeRoundRectCallout">
            <a:avLst>
              <a:gd name="adj1" fmla="val -44313"/>
              <a:gd name="adj2" fmla="val 88739"/>
              <a:gd name="adj3" fmla="val 16667"/>
            </a:avLst>
          </a:prstGeom>
          <a:solidFill>
            <a:schemeClr val="accent4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Circumstellar disks at low metallicities is indeed a subject that is going to be included in the workshop!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C758923-5F64-26F1-02BA-668F53BE5494}"/>
              </a:ext>
            </a:extLst>
          </p:cNvPr>
          <p:cNvSpPr/>
          <p:nvPr/>
        </p:nvSpPr>
        <p:spPr>
          <a:xfrm>
            <a:off x="7088677" y="4843868"/>
            <a:ext cx="3543026" cy="649531"/>
          </a:xfrm>
          <a:prstGeom prst="wedgeRoundRectCallout">
            <a:avLst>
              <a:gd name="adj1" fmla="val 51500"/>
              <a:gd name="adj2" fmla="val 92675"/>
              <a:gd name="adj3" fmla="val 16667"/>
            </a:avLst>
          </a:prstGeom>
          <a:solidFill>
            <a:schemeClr val="accent4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Great, I’ll be there! </a:t>
            </a: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(paraphrased)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783074D-F452-816B-5B9A-8C97D1F33506}"/>
              </a:ext>
            </a:extLst>
          </p:cNvPr>
          <p:cNvSpPr txBox="1"/>
          <p:nvPr/>
        </p:nvSpPr>
        <p:spPr>
          <a:xfrm>
            <a:off x="1" y="2721114"/>
            <a:ext cx="2296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HH 1177 star + jet  system in massive LMC HII region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191CC-2573-C001-9B1F-18509E083F6D}"/>
              </a:ext>
            </a:extLst>
          </p:cNvPr>
          <p:cNvSpPr txBox="1"/>
          <p:nvPr/>
        </p:nvSpPr>
        <p:spPr>
          <a:xfrm>
            <a:off x="1982527" y="4907696"/>
            <a:ext cx="2296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Enhanced external + internal feedback exposed the system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and illuminates the jet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2F9A5-007C-DA3C-B5CE-B239F8C37A77}"/>
              </a:ext>
            </a:extLst>
          </p:cNvPr>
          <p:cNvSpPr txBox="1"/>
          <p:nvPr/>
        </p:nvSpPr>
        <p:spPr>
          <a:xfrm>
            <a:off x="7418146" y="1397675"/>
            <a:ext cx="2564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Radial flow from larger scales onto central, stable, likely Keplerian disk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E4962-67C5-91FD-5CB4-3287C32FB5C6}"/>
              </a:ext>
            </a:extLst>
          </p:cNvPr>
          <p:cNvSpPr txBox="1"/>
          <p:nvPr/>
        </p:nvSpPr>
        <p:spPr>
          <a:xfrm>
            <a:off x="3799324" y="474362"/>
            <a:ext cx="1445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Optical MUSE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A8016-C77F-F3B5-5148-5C3B90FEA402}"/>
              </a:ext>
            </a:extLst>
          </p:cNvPr>
          <p:cNvSpPr txBox="1"/>
          <p:nvPr/>
        </p:nvSpPr>
        <p:spPr>
          <a:xfrm>
            <a:off x="6224374" y="382012"/>
            <a:ext cx="144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ALMA continuum + lines</a:t>
            </a:r>
          </a:p>
        </p:txBody>
      </p:sp>
      <p:pic>
        <p:nvPicPr>
          <p:cNvPr id="20" name="Picture 19" descr="A long shot of a light&#10;&#10;Description automatically generated">
            <a:extLst>
              <a:ext uri="{FF2B5EF4-FFF2-40B4-BE49-F238E27FC236}">
                <a16:creationId xmlns:a16="http://schemas.microsoft.com/office/drawing/2014/main" id="{A4EE34CB-74F0-E5A4-C363-2ED3BC6673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" t="4138" r="5046" b="3150"/>
          <a:stretch/>
        </p:blipFill>
        <p:spPr>
          <a:xfrm>
            <a:off x="6224374" y="3627526"/>
            <a:ext cx="2608344" cy="26132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CE3893-6B7D-BC88-6951-AFA1059020DF}"/>
              </a:ext>
            </a:extLst>
          </p:cNvPr>
          <p:cNvSpPr txBox="1"/>
          <p:nvPr/>
        </p:nvSpPr>
        <p:spPr>
          <a:xfrm>
            <a:off x="8741960" y="4428000"/>
            <a:ext cx="2608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aseline="30000" dirty="0">
                <a:solidFill>
                  <a:schemeClr val="bg1"/>
                </a:solidFill>
                <a:latin typeface="Quicksand" pitchFamily="2" charset="77"/>
              </a:rPr>
              <a:t>12</a:t>
            </a:r>
            <a:r>
              <a:rPr lang="en-US" sz="2200" dirty="0">
                <a:solidFill>
                  <a:schemeClr val="bg1"/>
                </a:solidFill>
                <a:latin typeface="Quicksand" pitchFamily="2" charset="77"/>
              </a:rPr>
              <a:t>CO traces the outflow and entrained matter (</a:t>
            </a:r>
            <a:r>
              <a:rPr lang="en-US" sz="2200" dirty="0" err="1">
                <a:solidFill>
                  <a:schemeClr val="bg1"/>
                </a:solidFill>
                <a:latin typeface="Quicksand" pitchFamily="2" charset="77"/>
              </a:rPr>
              <a:t>Klaassen+in</a:t>
            </a:r>
            <a:r>
              <a:rPr lang="en-US" sz="2200" dirty="0">
                <a:solidFill>
                  <a:schemeClr val="bg1"/>
                </a:solidFill>
                <a:latin typeface="Quicksand" pitchFamily="2" charset="77"/>
              </a:rPr>
              <a:t> prep)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8FB89FE-CC82-A45E-2D68-5C17FBA0C60A}"/>
              </a:ext>
            </a:extLst>
          </p:cNvPr>
          <p:cNvSpPr/>
          <p:nvPr/>
        </p:nvSpPr>
        <p:spPr>
          <a:xfrm>
            <a:off x="1325847" y="1510315"/>
            <a:ext cx="9540306" cy="3459074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Environmental properties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matter, how do they affect accretion and YSO growth?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HH 1177 is but the first of many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new empirical anchors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for massive SF studies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C2BF8-8FE6-4025-CF2F-0E4E71FA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196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6" grpId="0"/>
      <p:bldP spid="17" grpId="0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55587-6CF9-5A41-9B93-F4A126F4642D}"/>
              </a:ext>
            </a:extLst>
          </p:cNvPr>
          <p:cNvSpPr txBox="1"/>
          <p:nvPr/>
        </p:nvSpPr>
        <p:spPr>
          <a:xfrm>
            <a:off x="204952" y="136525"/>
            <a:ext cx="119870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How does the environment affect (massive) star formation and stellar feedback?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↳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e.g., metallicity, dust content, temperature, density, host galaxy properties, etc.</a:t>
            </a:r>
          </a:p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See Marco’s talk about galactic abundance gradients, and Rob’s talk about  simulations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316BFC-A138-4B4C-BBC1-882D7B9AAF9A}"/>
              </a:ext>
            </a:extLst>
          </p:cNvPr>
          <p:cNvSpPr/>
          <p:nvPr/>
        </p:nvSpPr>
        <p:spPr>
          <a:xfrm>
            <a:off x="8610600" y="1135734"/>
            <a:ext cx="2743200" cy="27432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ADCF22-A593-BE46-82E9-D7B87D36E119}"/>
              </a:ext>
            </a:extLst>
          </p:cNvPr>
          <p:cNvSpPr/>
          <p:nvPr/>
        </p:nvSpPr>
        <p:spPr>
          <a:xfrm>
            <a:off x="4225829" y="1227174"/>
            <a:ext cx="2560320" cy="25603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EEE5A2-C3AF-B941-84FC-F8D00C281F43}"/>
              </a:ext>
            </a:extLst>
          </p:cNvPr>
          <p:cNvSpPr/>
          <p:nvPr/>
        </p:nvSpPr>
        <p:spPr>
          <a:xfrm>
            <a:off x="492338" y="1436907"/>
            <a:ext cx="2194560" cy="219456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1026F4F-9E3B-6342-8F73-6FBDC966DDAA}"/>
              </a:ext>
            </a:extLst>
          </p:cNvPr>
          <p:cNvSpPr/>
          <p:nvPr/>
        </p:nvSpPr>
        <p:spPr>
          <a:xfrm rot="10800000">
            <a:off x="7076185" y="2463913"/>
            <a:ext cx="1030514" cy="23222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175FD3A-3AEB-2C4A-9CD7-37E788A26288}"/>
              </a:ext>
            </a:extLst>
          </p:cNvPr>
          <p:cNvSpPr/>
          <p:nvPr/>
        </p:nvSpPr>
        <p:spPr>
          <a:xfrm rot="10800000">
            <a:off x="2887094" y="2463914"/>
            <a:ext cx="1030514" cy="23222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B97121-1FF2-004A-928E-293CE35AF027}"/>
              </a:ext>
            </a:extLst>
          </p:cNvPr>
          <p:cNvSpPr txBox="1"/>
          <p:nvPr/>
        </p:nvSpPr>
        <p:spPr>
          <a:xfrm>
            <a:off x="726006" y="1466438"/>
            <a:ext cx="167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Quicksand" pitchFamily="2" charset="77"/>
              </a:rPr>
              <a:t>few 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0999BE-B042-3D4C-8C52-DC0A8440DB68}"/>
              </a:ext>
            </a:extLst>
          </p:cNvPr>
          <p:cNvSpPr txBox="1"/>
          <p:nvPr/>
        </p:nvSpPr>
        <p:spPr>
          <a:xfrm>
            <a:off x="4668303" y="1436907"/>
            <a:ext cx="167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Quicksand" pitchFamily="2" charset="77"/>
              </a:rPr>
              <a:t>10s-100s pc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7286C0-B664-E049-909B-D30193161802}"/>
              </a:ext>
            </a:extLst>
          </p:cNvPr>
          <p:cNvSpPr txBox="1"/>
          <p:nvPr/>
        </p:nvSpPr>
        <p:spPr>
          <a:xfrm>
            <a:off x="9144514" y="1466438"/>
            <a:ext cx="167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Quicksand" pitchFamily="2" charset="77"/>
              </a:rPr>
              <a:t>kpc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D19ACA-6F82-6CC1-EEC1-71D4C5BB5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79" y="3692180"/>
            <a:ext cx="4101655" cy="2679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2928F0-1531-370D-021A-C9A175D48F7A}"/>
              </a:ext>
            </a:extLst>
          </p:cNvPr>
          <p:cNvSpPr txBox="1"/>
          <p:nvPr/>
        </p:nvSpPr>
        <p:spPr>
          <a:xfrm>
            <a:off x="6786149" y="4792094"/>
            <a:ext cx="49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Different impact of stellar winds and radiation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240EEC-6DAF-606B-A7EA-96A71C26501F}"/>
              </a:ext>
            </a:extLst>
          </p:cNvPr>
          <p:cNvSpPr txBox="1"/>
          <p:nvPr/>
        </p:nvSpPr>
        <p:spPr>
          <a:xfrm>
            <a:off x="4575311" y="4215403"/>
            <a:ext cx="49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star in cold neutral medium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FCE66-EB3C-0AA5-92B4-23A60A0269F3}"/>
              </a:ext>
            </a:extLst>
          </p:cNvPr>
          <p:cNvSpPr txBox="1"/>
          <p:nvPr/>
        </p:nvSpPr>
        <p:spPr>
          <a:xfrm>
            <a:off x="4575311" y="5497128"/>
            <a:ext cx="491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star in warm ionized medium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F3B32-E989-65EF-B4A6-C9BCFD7F8680}"/>
              </a:ext>
            </a:extLst>
          </p:cNvPr>
          <p:cNvSpPr txBox="1"/>
          <p:nvPr/>
        </p:nvSpPr>
        <p:spPr>
          <a:xfrm>
            <a:off x="838200" y="6248053"/>
            <a:ext cx="114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Haid+18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5044F6D-E9D0-A176-410F-B8199D1C9046}"/>
              </a:ext>
            </a:extLst>
          </p:cNvPr>
          <p:cNvCxnSpPr>
            <a:cxnSpLocks/>
          </p:cNvCxnSpPr>
          <p:nvPr/>
        </p:nvCxnSpPr>
        <p:spPr>
          <a:xfrm>
            <a:off x="6307946" y="4596207"/>
            <a:ext cx="423154" cy="207359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DEBADA-3C85-7089-7510-5F0A75E37818}"/>
              </a:ext>
            </a:extLst>
          </p:cNvPr>
          <p:cNvCxnSpPr>
            <a:cxnSpLocks/>
          </p:cNvCxnSpPr>
          <p:nvPr/>
        </p:nvCxnSpPr>
        <p:spPr>
          <a:xfrm flipV="1">
            <a:off x="6343675" y="5282652"/>
            <a:ext cx="423154" cy="271531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3A78B6E-9C82-D1D1-FB1E-D9C76A50AD6A}"/>
              </a:ext>
            </a:extLst>
          </p:cNvPr>
          <p:cNvSpPr/>
          <p:nvPr/>
        </p:nvSpPr>
        <p:spPr>
          <a:xfrm>
            <a:off x="7133142" y="2788250"/>
            <a:ext cx="1030514" cy="23222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5EF4184-4A8A-8CE1-D179-6028EE3BD788}"/>
              </a:ext>
            </a:extLst>
          </p:cNvPr>
          <p:cNvSpPr/>
          <p:nvPr/>
        </p:nvSpPr>
        <p:spPr>
          <a:xfrm>
            <a:off x="2944051" y="2788251"/>
            <a:ext cx="1030514" cy="232228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Chart, scatter chart&#10;&#10;Description automatically generated">
            <a:extLst>
              <a:ext uri="{FF2B5EF4-FFF2-40B4-BE49-F238E27FC236}">
                <a16:creationId xmlns:a16="http://schemas.microsoft.com/office/drawing/2014/main" id="{34FBB41C-6AF6-CCC7-1C04-5C101D4EC9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00" r="11100"/>
          <a:stretch/>
        </p:blipFill>
        <p:spPr>
          <a:xfrm>
            <a:off x="1577575" y="1843662"/>
            <a:ext cx="9610020" cy="40090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90E590-3BC9-5BF2-C4A9-64CBB8440B7F}"/>
              </a:ext>
            </a:extLst>
          </p:cNvPr>
          <p:cNvSpPr txBox="1"/>
          <p:nvPr/>
        </p:nvSpPr>
        <p:spPr>
          <a:xfrm>
            <a:off x="2890404" y="2012117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HII regions in NGC 300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McLeod+20,21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65ADE7-14D4-C54B-ED79-FE1E3510FA04}"/>
              </a:ext>
            </a:extLst>
          </p:cNvPr>
          <p:cNvSpPr txBox="1"/>
          <p:nvPr/>
        </p:nvSpPr>
        <p:spPr>
          <a:xfrm rot="16200000">
            <a:off x="862262" y="3451425"/>
            <a:ext cx="309142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Pressure in HII regions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63373B-8A82-A2C9-874A-C66D25E6C6BE}"/>
              </a:ext>
            </a:extLst>
          </p:cNvPr>
          <p:cNvSpPr txBox="1"/>
          <p:nvPr/>
        </p:nvSpPr>
        <p:spPr>
          <a:xfrm>
            <a:off x="4128348" y="5620810"/>
            <a:ext cx="410165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Galactocentric distance</a:t>
            </a: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91A483FD-DF2E-AA30-317C-2D81D2FE76B1}"/>
              </a:ext>
            </a:extLst>
          </p:cNvPr>
          <p:cNvSpPr/>
          <p:nvPr/>
        </p:nvSpPr>
        <p:spPr>
          <a:xfrm>
            <a:off x="3407043" y="3285071"/>
            <a:ext cx="909991" cy="823314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88789035-B294-4A9E-0AB7-15459D1CA04B}"/>
              </a:ext>
            </a:extLst>
          </p:cNvPr>
          <p:cNvSpPr/>
          <p:nvPr/>
        </p:nvSpPr>
        <p:spPr>
          <a:xfrm>
            <a:off x="7086228" y="3278941"/>
            <a:ext cx="909991" cy="823314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 descr="undefined">
            <a:extLst>
              <a:ext uri="{FF2B5EF4-FFF2-40B4-BE49-F238E27FC236}">
                <a16:creationId xmlns:a16="http://schemas.microsoft.com/office/drawing/2014/main" id="{B665FE76-A297-1054-4879-E1F972B6C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4659" r="14485" b="16560"/>
          <a:stretch/>
        </p:blipFill>
        <p:spPr bwMode="auto">
          <a:xfrm>
            <a:off x="8959115" y="4640414"/>
            <a:ext cx="2848403" cy="211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B1FE29F-C634-B3DE-FD04-FA4B414ADCD9}"/>
              </a:ext>
            </a:extLst>
          </p:cNvPr>
          <p:cNvSpPr/>
          <p:nvPr/>
        </p:nvSpPr>
        <p:spPr>
          <a:xfrm>
            <a:off x="2407881" y="3249894"/>
            <a:ext cx="6528521" cy="172322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Studying (massive) star (and planet) formation outside of the MW is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hard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B8A8D-8753-9F7F-823C-13264AEF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12287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8" grpId="0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A569-31BA-7C75-E48E-AD0C8A062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76B31-19BA-43AC-69BC-7D96BCC9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7F1EAB-7CC8-93F6-B925-B0E4F37DE695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In summary: HH 1177  won’t be the only extragalactic empirical benchmark for long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30B14-9D0C-0E96-6EE5-3CAC9684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14487-DB65-A890-65DE-D1BEB0637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3" name="Graphic 2" descr="Star with solid fill">
            <a:extLst>
              <a:ext uri="{FF2B5EF4-FFF2-40B4-BE49-F238E27FC236}">
                <a16:creationId xmlns:a16="http://schemas.microsoft.com/office/drawing/2014/main" id="{ECA4DB64-03F5-7F39-9999-515AADD92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5048" y="3641146"/>
            <a:ext cx="1305703" cy="1305703"/>
          </a:xfrm>
          <a:prstGeom prst="rect">
            <a:avLst/>
          </a:prstGeom>
        </p:spPr>
      </p:pic>
      <p:sp>
        <p:nvSpPr>
          <p:cNvPr id="8" name="Block Arc 7">
            <a:extLst>
              <a:ext uri="{FF2B5EF4-FFF2-40B4-BE49-F238E27FC236}">
                <a16:creationId xmlns:a16="http://schemas.microsoft.com/office/drawing/2014/main" id="{F1CE0816-2391-21CF-A14F-54F99D0D6FC5}"/>
              </a:ext>
            </a:extLst>
          </p:cNvPr>
          <p:cNvSpPr/>
          <p:nvPr/>
        </p:nvSpPr>
        <p:spPr>
          <a:xfrm rot="10800000">
            <a:off x="5405047" y="3747108"/>
            <a:ext cx="1305703" cy="1041953"/>
          </a:xfrm>
          <a:prstGeom prst="blockArc">
            <a:avLst/>
          </a:prstGeom>
          <a:gradFill>
            <a:gsLst>
              <a:gs pos="51000">
                <a:srgbClr val="E7F4FB"/>
              </a:gs>
              <a:gs pos="0">
                <a:srgbClr val="FF0000"/>
              </a:gs>
              <a:gs pos="9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2F84C34-120E-3E95-117A-00F7A3FA7901}"/>
              </a:ext>
            </a:extLst>
          </p:cNvPr>
          <p:cNvSpPr/>
          <p:nvPr/>
        </p:nvSpPr>
        <p:spPr>
          <a:xfrm>
            <a:off x="6965349" y="4020435"/>
            <a:ext cx="1352550" cy="4953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7B9D894-A298-6559-6364-601897649862}"/>
              </a:ext>
            </a:extLst>
          </p:cNvPr>
          <p:cNvSpPr/>
          <p:nvPr/>
        </p:nvSpPr>
        <p:spPr>
          <a:xfrm rot="10800000">
            <a:off x="3727664" y="4020435"/>
            <a:ext cx="1352550" cy="4953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14DFCEBD-4E73-21E9-A356-8A142F48D676}"/>
              </a:ext>
            </a:extLst>
          </p:cNvPr>
          <p:cNvSpPr/>
          <p:nvPr/>
        </p:nvSpPr>
        <p:spPr>
          <a:xfrm rot="10800000">
            <a:off x="5961015" y="2685721"/>
            <a:ext cx="193765" cy="955425"/>
          </a:xfrm>
          <a:prstGeom prst="trapezoid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4C6A685F-C434-D9B3-8B23-52CD2F866B9C}"/>
              </a:ext>
            </a:extLst>
          </p:cNvPr>
          <p:cNvSpPr/>
          <p:nvPr/>
        </p:nvSpPr>
        <p:spPr>
          <a:xfrm>
            <a:off x="5961014" y="4975133"/>
            <a:ext cx="193765" cy="955425"/>
          </a:xfrm>
          <a:prstGeom prst="trapezoid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65B7172-96B6-8311-1E55-541A99AA9977}"/>
              </a:ext>
            </a:extLst>
          </p:cNvPr>
          <p:cNvSpPr/>
          <p:nvPr/>
        </p:nvSpPr>
        <p:spPr>
          <a:xfrm>
            <a:off x="8572497" y="3624612"/>
            <a:ext cx="3028950" cy="128694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Link with early Universe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2AA00E-C491-B112-BC49-A5CCDA45499C}"/>
              </a:ext>
            </a:extLst>
          </p:cNvPr>
          <p:cNvSpPr/>
          <p:nvPr/>
        </p:nvSpPr>
        <p:spPr>
          <a:xfrm>
            <a:off x="373881" y="3640317"/>
            <a:ext cx="3028950" cy="130570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Link with outer parts of MW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D73902-1C72-FB61-E082-34190D5A08C4}"/>
              </a:ext>
            </a:extLst>
          </p:cNvPr>
          <p:cNvSpPr txBox="1"/>
          <p:nvPr/>
        </p:nvSpPr>
        <p:spPr>
          <a:xfrm>
            <a:off x="1453383" y="1226977"/>
            <a:ext cx="9402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 are in 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era of extragalactic YSO accretion disks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enabling a broader range of environments (e.g., low metallicities)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SINFONI (e.g., Ward+17)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ERIS, JWST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Cores/outflows with ALMA in the LMC/SMC (Tokuda+22, </a:t>
            </a:r>
            <a:r>
              <a:rPr lang="en-US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Shimonishi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Hamedani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Golshan)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id="{7378BF8D-8271-83F0-D8A1-417BAD878B7B}"/>
              </a:ext>
            </a:extLst>
          </p:cNvPr>
          <p:cNvSpPr/>
          <p:nvPr/>
        </p:nvSpPr>
        <p:spPr>
          <a:xfrm rot="10800000">
            <a:off x="5596812" y="2684892"/>
            <a:ext cx="922167" cy="955425"/>
          </a:xfrm>
          <a:prstGeom prst="trapezoid">
            <a:avLst/>
          </a:prstGeom>
          <a:solidFill>
            <a:schemeClr val="accent1">
              <a:alpha val="4660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87F5A1F6-603D-260C-DFD5-48775BBE87EF}"/>
              </a:ext>
            </a:extLst>
          </p:cNvPr>
          <p:cNvSpPr/>
          <p:nvPr/>
        </p:nvSpPr>
        <p:spPr>
          <a:xfrm>
            <a:off x="5596811" y="4970812"/>
            <a:ext cx="922167" cy="955425"/>
          </a:xfrm>
          <a:prstGeom prst="trapezoid">
            <a:avLst/>
          </a:prstGeom>
          <a:solidFill>
            <a:schemeClr val="accent1">
              <a:alpha val="4660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B761C-38A6-6014-E15D-F5F6B5742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4B10A-930D-ECFD-39B2-2FBFA7EF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99C6F-E7A4-B28D-8540-97FCDB6698A9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877AD-0AE8-B07A-E731-8BCA3A0D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DF33B-2525-BE1A-D651-02D660A80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/>
              <p:nvPr/>
            </p:nvSpPr>
            <p:spPr>
              <a:xfrm>
                <a:off x="204952" y="136525"/>
                <a:ext cx="1198704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Technicalities</a:t>
                </a:r>
              </a:p>
              <a:p>
                <a:endParaRPr lang="en-US" sz="2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Kinematics: power-law fits,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 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→ </a:t>
                </a:r>
                <a:r>
                  <a:rPr lang="en-US" sz="2000" b="0" dirty="0">
                    <a:solidFill>
                      <a:schemeClr val="accent1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Keplerian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 → </a:t>
                </a:r>
                <a:r>
                  <a:rPr lang="en-US" sz="2000" dirty="0" err="1">
                    <a:solidFill>
                      <a:schemeClr val="accent1">
                        <a:lumMod val="50000"/>
                      </a:schemeClr>
                    </a:solidFill>
                  </a:rPr>
                  <a:t>infall</a:t>
                </a:r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~ 15 </a:t>
                </a:r>
                <a:r>
                  <a:rPr lang="en-US" sz="2000" dirty="0" err="1">
                    <a:solidFill>
                      <a:schemeClr val="accent1">
                        <a:lumMod val="50000"/>
                      </a:schemeClr>
                    </a:solidFill>
                  </a:rPr>
                  <a:t>Msun</a:t>
                </a:r>
                <a:endParaRPr lang="en-US" sz="20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52" y="136525"/>
                <a:ext cx="11987048" cy="2123658"/>
              </a:xfrm>
              <a:prstGeom prst="rect">
                <a:avLst/>
              </a:prstGeom>
              <a:blipFill>
                <a:blip r:embed="rId2"/>
                <a:stretch>
                  <a:fillRect l="-847" t="-2367" b="-4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1C71524D-6BF5-B69B-3EA1-5FC707C86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55"/>
          <a:stretch/>
        </p:blipFill>
        <p:spPr>
          <a:xfrm>
            <a:off x="6031831" y="2084991"/>
            <a:ext cx="5157537" cy="4773009"/>
          </a:xfrm>
          <a:prstGeom prst="rect">
            <a:avLst/>
          </a:prstGeom>
        </p:spPr>
      </p:pic>
      <p:pic>
        <p:nvPicPr>
          <p:cNvPr id="8" name="Picture 7" descr="A graph of 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4C233E5-B931-5F12-D8FB-4D44EBB0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40"/>
          <a:stretch/>
        </p:blipFill>
        <p:spPr>
          <a:xfrm>
            <a:off x="481782" y="2235061"/>
            <a:ext cx="5032589" cy="464806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27792-A1C6-D34B-4C62-53E2C31E6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4275719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/>
              <p:nvPr/>
            </p:nvSpPr>
            <p:spPr>
              <a:xfrm>
                <a:off x="204952" y="136525"/>
                <a:ext cx="11987048" cy="6896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Technicalities</a:t>
                </a:r>
              </a:p>
              <a:p>
                <a:endParaRPr lang="en-US" sz="24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Disk mass: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CASA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imfit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on continuum map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𝑑𝑢𝑠𝑡</m:t>
                        </m:r>
                      </m:sub>
                    </m:sSub>
                    <m:r>
                      <a:rPr lang="en-US" sz="2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𝑑𝑢𝑠𝑡</m:t>
                            </m:r>
                          </m:sub>
                        </m:sSub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</a:rPr>
                  <a:t> </a:t>
                </a:r>
              </a:p>
              <a:p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Assumptions: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Ossenkpf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&amp; Henning 1994 opacity (</a:t>
                </a:r>
                <a:r>
                  <a:rPr lang="en-US" sz="24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caveat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: might not be best for LMC conditions)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Temperature (</a:t>
                </a:r>
                <a:r>
                  <a:rPr lang="en-US" sz="24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caveat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: disk temp is likely R-dependent):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100 K (similar MW sources)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50 K, from radiative equilibrium</a:t>
                </a:r>
              </a:p>
              <a:p>
                <a:pPr lvl="1"/>
                <a:r>
                  <a:rPr lang="en-US" sz="2400" dirty="0">
                    <a:effectLst/>
                    <a:ea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𝑑𝑢𝑠𝑡</m:t>
                        </m:r>
                      </m:sub>
                    </m:sSub>
                    <m:r>
                      <a:rPr lang="en-US" sz="24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 ker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(1−</m:t>
                        </m:r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1/4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z="24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𝑠𝑡𝑎𝑟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400" i="1" ker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400" i="1" ker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400" i="1" ker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1/4</m:t>
                        </m:r>
                      </m:sup>
                    </m:sSup>
                  </m:oMath>
                </a14:m>
                <a:endParaRPr lang="en-US" sz="2400" dirty="0">
                  <a:effectLst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kern="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sz="2400" i="1" kern="0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gas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</a:t>
                </a:r>
                <a:r>
                  <a:rPr lang="en-US" sz="2400" kern="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GDR</a:t>
                </a:r>
                <a:r>
                  <a:rPr lang="en-US" sz="2400" kern="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itchFamily="2" charset="2"/>
                  </a:rPr>
                  <a:t></a:t>
                </a:r>
                <a:r>
                  <a:rPr lang="en-US" sz="2400" i="1" kern="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sz="2400" i="1" kern="0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dust</a:t>
                </a:r>
                <a:r>
                  <a:rPr lang="en-US" sz="2400" dirty="0">
                    <a:effectLst/>
                  </a:rPr>
                  <a:t> 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 </a:t>
                </a:r>
              </a:p>
              <a:p>
                <a:pPr lvl="1"/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1.8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itchFamily="2" charset="2"/>
                  </a:rPr>
                  <a:t>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0.9 M</a:t>
                </a:r>
                <a:r>
                  <a:rPr lang="en-US" sz="2400" kern="0" baseline="-25000" dirty="0">
                    <a:effectLst/>
                    <a:latin typeface="Wingdings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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at 100 K</a:t>
                </a:r>
              </a:p>
              <a:p>
                <a:pPr algn="ctr"/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3.9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itchFamily="2" charset="2"/>
                  </a:rPr>
                  <a:t>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2.0 M</a:t>
                </a:r>
                <a:r>
                  <a:rPr lang="en-US" sz="2400" kern="0" baseline="-25000" dirty="0">
                    <a:effectLst/>
                    <a:latin typeface="Wingdings" pitchFamily="2" charset="2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</a:t>
                </a:r>
                <a:r>
                  <a:rPr lang="en-US" sz="2400" kern="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at 50 K</a:t>
                </a:r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lvl="1"/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52" y="136525"/>
                <a:ext cx="11987048" cy="6896568"/>
              </a:xfrm>
              <a:prstGeom prst="rect">
                <a:avLst/>
              </a:prstGeom>
              <a:blipFill>
                <a:blip r:embed="rId2"/>
                <a:stretch>
                  <a:fillRect l="-847"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92AA6-E995-0CB7-9EB2-B7E52EE7E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pic>
        <p:nvPicPr>
          <p:cNvPr id="2" name="Picture 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C06729D0-29BB-FF99-FFD3-E12C7165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4194"/>
          <a:stretch/>
        </p:blipFill>
        <p:spPr>
          <a:xfrm>
            <a:off x="7150100" y="0"/>
            <a:ext cx="5041900" cy="2652713"/>
          </a:xfrm>
          <a:prstGeom prst="rect">
            <a:avLst/>
          </a:prstGeom>
        </p:spPr>
      </p:pic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AB555D1F-62C5-C824-4E68-22D42D972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536"/>
          <a:stretch/>
        </p:blipFill>
        <p:spPr>
          <a:xfrm>
            <a:off x="7150100" y="2643839"/>
            <a:ext cx="5041900" cy="4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53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/>
              <p:nvPr/>
            </p:nvSpPr>
            <p:spPr>
              <a:xfrm>
                <a:off x="204952" y="136525"/>
                <a:ext cx="11987048" cy="5362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>
                        <a:lumMod val="50000"/>
                      </a:schemeClr>
                    </a:solidFill>
                  </a:rPr>
                  <a:t>Technicalities</a:t>
                </a:r>
              </a:p>
              <a:p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Mass-loss rate as in Smith+2010: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n</a:t>
                </a:r>
                <a:r>
                  <a:rPr lang="en-US" sz="2400" baseline="-250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e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 15.0 (</a:t>
                </a:r>
                <a:r>
                  <a:rPr lang="en-US" sz="2400" i="1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I</a:t>
                </a:r>
                <a:r>
                  <a:rPr lang="en-US" sz="2400" baseline="-250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Hα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/</a:t>
                </a:r>
                <a:r>
                  <a:rPr lang="en-US" sz="2400" i="1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L</a:t>
                </a:r>
                <a:r>
                  <a:rPr lang="en-US" sz="2400" baseline="-25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pc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r>
                  <a:rPr lang="en-US" sz="2400" baseline="300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1/2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cm</a:t>
                </a:r>
                <a:r>
                  <a:rPr lang="en-US" sz="2400" baseline="300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-3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𝜇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𝜋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/2)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𝑓</m:t>
                    </m:r>
                  </m:oMath>
                </a14:m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effectLst/>
                  <a:ea typeface="MS Mincho" panose="02020609040205080304" pitchFamily="49" charset="-128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accent1">
                      <a:lumMod val="50000"/>
                    </a:schemeClr>
                  </a:solidFill>
                  <a:effectLst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V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: jet velocity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f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: geometric filling factor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i="1" dirty="0" err="1">
                    <a:solidFill>
                      <a:schemeClr val="accent1">
                        <a:lumMod val="50000"/>
                      </a:schemeClr>
                    </a:solidFill>
                  </a:rPr>
                  <a:t>L</a:t>
                </a:r>
                <a:r>
                  <a:rPr lang="en-US" sz="2400" i="1" baseline="-25000" dirty="0" err="1">
                    <a:solidFill>
                      <a:schemeClr val="accent1">
                        <a:lumMod val="50000"/>
                      </a:schemeClr>
                    </a:solidFill>
                  </a:rPr>
                  <a:t>pc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: jet width (unresolved, but ~0.1 comparable to HH 80-81)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</a:rPr>
                  <a:t>Mass accretion rate: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𝑎𝑐𝑐</m:t>
                        </m:r>
                      </m:sub>
                    </m:sSub>
                    <m:r>
                      <a:rPr lang="en-US" sz="24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0.3</m:t>
                        </m:r>
                        <m:acc>
                          <m:accPr>
                            <m:chr m:val="̇"/>
                            <m:ctrlP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𝑙𝑜𝑠𝑠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(Tomisaka+98, Shu+99)</a:t>
                </a:r>
              </a:p>
              <a:p>
                <a:endParaRPr lang="en-US" sz="2400" i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4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955587-6CF9-5A41-9B93-F4A126F46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52" y="136525"/>
                <a:ext cx="11987048" cy="5362622"/>
              </a:xfrm>
              <a:prstGeom prst="rect">
                <a:avLst/>
              </a:prstGeom>
              <a:blipFill>
                <a:blip r:embed="rId2"/>
                <a:stretch>
                  <a:fillRect l="-847" t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48ADF-B380-2CF4-5DEB-28A7657E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3191857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55587-6CF9-5A41-9B93-F4A126F4642D}"/>
              </a:ext>
            </a:extLst>
          </p:cNvPr>
          <p:cNvSpPr txBox="1"/>
          <p:nvPr/>
        </p:nvSpPr>
        <p:spPr>
          <a:xfrm>
            <a:off x="132518" y="279191"/>
            <a:ext cx="1164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The case of NGC 300: a negative metallicity with a positive dust gradient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98790D-C5D2-F74F-B61B-BB3A7C8AADC2}"/>
              </a:ext>
            </a:extLst>
          </p:cNvPr>
          <p:cNvSpPr/>
          <p:nvPr/>
        </p:nvSpPr>
        <p:spPr>
          <a:xfrm>
            <a:off x="3192905" y="5816184"/>
            <a:ext cx="5417695" cy="2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A290D5-046E-B144-BF20-5697CD054845}"/>
              </a:ext>
            </a:extLst>
          </p:cNvPr>
          <p:cNvSpPr/>
          <p:nvPr/>
        </p:nvSpPr>
        <p:spPr>
          <a:xfrm rot="5400000">
            <a:off x="926634" y="3740698"/>
            <a:ext cx="4405028" cy="22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38029-47DD-0442-A0E7-D5E3D7C92CB9}"/>
              </a:ext>
            </a:extLst>
          </p:cNvPr>
          <p:cNvSpPr txBox="1"/>
          <p:nvPr/>
        </p:nvSpPr>
        <p:spPr>
          <a:xfrm>
            <a:off x="1798820" y="4383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2" descr="Picture 2">
            <a:extLst>
              <a:ext uri="{FF2B5EF4-FFF2-40B4-BE49-F238E27FC236}">
                <a16:creationId xmlns:a16="http://schemas.microsoft.com/office/drawing/2014/main" id="{B1F4928C-697F-664D-A473-253961567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15" t="24927" r="23016" b="19943"/>
          <a:stretch>
            <a:fillRect/>
          </a:stretch>
        </p:blipFill>
        <p:spPr>
          <a:xfrm>
            <a:off x="153587" y="1311494"/>
            <a:ext cx="4593981" cy="370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4DE9232E-F2A9-FE41-9B88-38083D52E923}"/>
              </a:ext>
            </a:extLst>
          </p:cNvPr>
          <p:cNvSpPr txBox="1"/>
          <p:nvPr/>
        </p:nvSpPr>
        <p:spPr>
          <a:xfrm>
            <a:off x="1435935" y="1391390"/>
            <a:ext cx="1725919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r>
              <a:rPr sz="1800" dirty="0">
                <a:latin typeface="Quicksand" pitchFamily="2" charset="77"/>
              </a:rPr>
              <a:t>NGC 300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E20FB6D-FAA8-474A-8ED1-45924755F1FC}"/>
              </a:ext>
            </a:extLst>
          </p:cNvPr>
          <p:cNvSpPr/>
          <p:nvPr/>
        </p:nvSpPr>
        <p:spPr>
          <a:xfrm rot="20343909">
            <a:off x="1937198" y="2702299"/>
            <a:ext cx="1574218" cy="1208323"/>
          </a:xfrm>
          <a:prstGeom prst="rect">
            <a:avLst/>
          </a:prstGeom>
          <a:gradFill>
            <a:gsLst>
              <a:gs pos="0">
                <a:srgbClr val="316DD7">
                  <a:alpha val="0"/>
                </a:srgbClr>
              </a:gs>
              <a:gs pos="100000">
                <a:schemeClr val="accent1">
                  <a:hueOff val="400173"/>
                  <a:satOff val="47967"/>
                  <a:lumOff val="30281"/>
                  <a:alpha val="0"/>
                </a:schemeClr>
              </a:gs>
            </a:gsLst>
            <a:lin ang="16200000"/>
          </a:gradFill>
          <a:ln w="38100">
            <a:solidFill>
              <a:srgbClr val="00FCFF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>
              <a:latin typeface="Quicksand" pitchFamily="2" charset="77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11F7D6F4-ABEA-FB4A-91B2-3242AC18B1C1}"/>
              </a:ext>
            </a:extLst>
          </p:cNvPr>
          <p:cNvSpPr txBox="1"/>
          <p:nvPr/>
        </p:nvSpPr>
        <p:spPr>
          <a:xfrm>
            <a:off x="3552345" y="4276109"/>
            <a:ext cx="954962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350" dirty="0">
                <a:latin typeface="Quicksand" pitchFamily="2" charset="77"/>
              </a:rPr>
              <a:t>1’ = 550 pc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:a16="http://schemas.microsoft.com/office/drawing/2014/main" id="{469C6110-8242-CE48-8020-6912E49066A4}"/>
              </a:ext>
            </a:extLst>
          </p:cNvPr>
          <p:cNvSpPr txBox="1"/>
          <p:nvPr/>
        </p:nvSpPr>
        <p:spPr>
          <a:xfrm>
            <a:off x="211834" y="4269890"/>
            <a:ext cx="2174743" cy="6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defRPr sz="2000">
                <a:solidFill>
                  <a:srgbClr val="00FCFF"/>
                </a:solidFill>
              </a:defRPr>
            </a:pPr>
            <a:r>
              <a:rPr dirty="0">
                <a:latin typeface="Quicksand" pitchFamily="2" charset="77"/>
              </a:rPr>
              <a:t>MUSE </a:t>
            </a:r>
            <a:r>
              <a:rPr lang="en-US" dirty="0">
                <a:latin typeface="Quicksand" pitchFamily="2" charset="77"/>
              </a:rPr>
              <a:t> mosaic</a:t>
            </a:r>
          </a:p>
          <a:p>
            <a:pPr>
              <a:defRPr sz="2000">
                <a:solidFill>
                  <a:srgbClr val="00FCFF"/>
                </a:solidFill>
              </a:defRPr>
            </a:pPr>
            <a:r>
              <a:rPr lang="en-US" dirty="0">
                <a:latin typeface="Quicksand" pitchFamily="2" charset="77"/>
              </a:rPr>
              <a:t>~ 0.4 R</a:t>
            </a:r>
            <a:r>
              <a:rPr lang="en-US" baseline="-25000" dirty="0">
                <a:latin typeface="Quicksand" pitchFamily="2" charset="77"/>
              </a:rPr>
              <a:t>25</a:t>
            </a:r>
            <a:endParaRPr dirty="0">
              <a:latin typeface="Quicksand" pitchFamily="2" charset="77"/>
            </a:endParaRPr>
          </a:p>
        </p:txBody>
      </p:sp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FBD58487-D8E8-5D42-89CB-58575C916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479" y="3230281"/>
            <a:ext cx="4235109" cy="31210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8AB29C6-9922-2247-B987-5BC156A9257A}"/>
              </a:ext>
            </a:extLst>
          </p:cNvPr>
          <p:cNvSpPr txBox="1"/>
          <p:nvPr/>
        </p:nvSpPr>
        <p:spPr>
          <a:xfrm>
            <a:off x="8631007" y="5453025"/>
            <a:ext cx="1367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Casasola+17</a:t>
            </a:r>
          </a:p>
          <a:p>
            <a:r>
              <a:rPr lang="en-US" sz="1350" b="1" dirty="0" err="1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DustPedia</a:t>
            </a:r>
            <a:endParaRPr lang="en-US" sz="1350" dirty="0">
              <a:solidFill>
                <a:schemeClr val="accent1">
                  <a:lumMod val="50000"/>
                </a:schemeClr>
              </a:solidFill>
              <a:latin typeface="Quicksand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BEB86F-8F81-F548-A974-84319D56AC0E}"/>
              </a:ext>
            </a:extLst>
          </p:cNvPr>
          <p:cNvSpPr/>
          <p:nvPr/>
        </p:nvSpPr>
        <p:spPr>
          <a:xfrm>
            <a:off x="6617664" y="3596805"/>
            <a:ext cx="1236037" cy="2364051"/>
          </a:xfrm>
          <a:prstGeom prst="rect">
            <a:avLst/>
          </a:prstGeom>
          <a:solidFill>
            <a:srgbClr val="F900D7">
              <a:alpha val="195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1E4B4B-EABC-5D47-874B-434A2CE76AFA}"/>
              </a:ext>
            </a:extLst>
          </p:cNvPr>
          <p:cNvCxnSpPr>
            <a:cxnSpLocks/>
          </p:cNvCxnSpPr>
          <p:nvPr/>
        </p:nvCxnSpPr>
        <p:spPr>
          <a:xfrm flipV="1">
            <a:off x="6756011" y="4774996"/>
            <a:ext cx="959341" cy="1496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626C04D-76D4-0D42-BFF1-E35DB1003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0" r="11100"/>
          <a:stretch/>
        </p:blipFill>
        <p:spPr>
          <a:xfrm>
            <a:off x="5269773" y="801974"/>
            <a:ext cx="5985090" cy="2496848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F11045C-CE3A-7A44-BC62-481BA6E28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67" y="1686768"/>
            <a:ext cx="4714737" cy="35360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263903-F853-F94C-ADA2-80C417AEE98E}"/>
              </a:ext>
            </a:extLst>
          </p:cNvPr>
          <p:cNvCxnSpPr>
            <a:cxnSpLocks/>
          </p:cNvCxnSpPr>
          <p:nvPr/>
        </p:nvCxnSpPr>
        <p:spPr>
          <a:xfrm flipH="1" flipV="1">
            <a:off x="6155329" y="3003106"/>
            <a:ext cx="524035" cy="638564"/>
          </a:xfrm>
          <a:prstGeom prst="line">
            <a:avLst/>
          </a:prstGeom>
          <a:ln w="38100">
            <a:solidFill>
              <a:srgbClr val="F9B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1475F3-0B60-1748-9B38-08E0889D27BB}"/>
              </a:ext>
            </a:extLst>
          </p:cNvPr>
          <p:cNvCxnSpPr>
            <a:cxnSpLocks/>
          </p:cNvCxnSpPr>
          <p:nvPr/>
        </p:nvCxnSpPr>
        <p:spPr>
          <a:xfrm flipV="1">
            <a:off x="7853701" y="3003106"/>
            <a:ext cx="1554612" cy="593699"/>
          </a:xfrm>
          <a:prstGeom prst="line">
            <a:avLst/>
          </a:prstGeom>
          <a:ln w="38100">
            <a:solidFill>
              <a:srgbClr val="F9B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C52901C-530C-A14B-8CB2-F3E15CC227F5}"/>
              </a:ext>
            </a:extLst>
          </p:cNvPr>
          <p:cNvSpPr txBox="1"/>
          <p:nvPr/>
        </p:nvSpPr>
        <p:spPr>
          <a:xfrm>
            <a:off x="589721" y="6133832"/>
            <a:ext cx="1101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In NGC 300, pre-SN feedback increases with galactocentric distance (increase in the dust mass surface density and higher ionizing photon fluxes) -&gt; </a:t>
            </a:r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environment matters!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EAD4F05-C2B2-464D-87D0-6698F3B5FAF1}"/>
              </a:ext>
            </a:extLst>
          </p:cNvPr>
          <p:cNvSpPr txBox="1"/>
          <p:nvPr/>
        </p:nvSpPr>
        <p:spPr>
          <a:xfrm>
            <a:off x="907035" y="4463686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McLeod+21</a:t>
            </a:r>
            <a:endParaRPr lang="en-US" sz="1350" dirty="0">
              <a:solidFill>
                <a:schemeClr val="accent1">
                  <a:lumMod val="50000"/>
                </a:schemeClr>
              </a:solidFill>
              <a:latin typeface="Quicksand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627B95-D9F2-739F-AC52-E5CAC024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68930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8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55587-6CF9-5A41-9B93-F4A126F4642D}"/>
              </a:ext>
            </a:extLst>
          </p:cNvPr>
          <p:cNvSpPr txBox="1"/>
          <p:nvPr/>
        </p:nvSpPr>
        <p:spPr>
          <a:xfrm>
            <a:off x="132518" y="279191"/>
            <a:ext cx="1164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What does this mean in terms of pre- and SN feedback?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98790D-C5D2-F74F-B61B-BB3A7C8AADC2}"/>
              </a:ext>
            </a:extLst>
          </p:cNvPr>
          <p:cNvSpPr/>
          <p:nvPr/>
        </p:nvSpPr>
        <p:spPr>
          <a:xfrm>
            <a:off x="3192905" y="5816184"/>
            <a:ext cx="5417695" cy="23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A290D5-046E-B144-BF20-5697CD054845}"/>
              </a:ext>
            </a:extLst>
          </p:cNvPr>
          <p:cNvSpPr/>
          <p:nvPr/>
        </p:nvSpPr>
        <p:spPr>
          <a:xfrm rot="5400000">
            <a:off x="926634" y="3740698"/>
            <a:ext cx="4405028" cy="225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11F7D6F4-ABEA-FB4A-91B2-3242AC18B1C1}"/>
              </a:ext>
            </a:extLst>
          </p:cNvPr>
          <p:cNvSpPr txBox="1"/>
          <p:nvPr/>
        </p:nvSpPr>
        <p:spPr>
          <a:xfrm>
            <a:off x="3552345" y="4276109"/>
            <a:ext cx="954962" cy="276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350" dirty="0">
                <a:latin typeface="Quicksand" pitchFamily="2" charset="77"/>
              </a:rPr>
              <a:t>1’ = 550 pc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9026737-5461-4940-9C0B-508D7B6DD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3" r="6495"/>
          <a:stretch/>
        </p:blipFill>
        <p:spPr>
          <a:xfrm>
            <a:off x="6250750" y="1379640"/>
            <a:ext cx="5720401" cy="468672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E5AE740-4A72-8647-9BD0-4C2D06A692D3}"/>
              </a:ext>
            </a:extLst>
          </p:cNvPr>
          <p:cNvSpPr txBox="1"/>
          <p:nvPr/>
        </p:nvSpPr>
        <p:spPr>
          <a:xfrm>
            <a:off x="10398285" y="5087267"/>
            <a:ext cx="2250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McLeod+21</a:t>
            </a:r>
            <a:endParaRPr lang="en-US" sz="1350" dirty="0">
              <a:solidFill>
                <a:schemeClr val="accent1">
                  <a:lumMod val="50000"/>
                </a:schemeClr>
              </a:solidFill>
              <a:latin typeface="Quicksand" pitchFamily="2" charset="77"/>
            </a:endParaRP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A82832E8-FF98-8304-906E-35F8CC8EE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831"/>
            <a:ext cx="6399134" cy="4799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35C45C-83DC-4849-CB2A-C211C1AB73EE}"/>
              </a:ext>
            </a:extLst>
          </p:cNvPr>
          <p:cNvSpPr txBox="1"/>
          <p:nvPr/>
        </p:nvSpPr>
        <p:spPr>
          <a:xfrm>
            <a:off x="1886570" y="3097362"/>
            <a:ext cx="9151577" cy="230832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54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Early, pre-SN stellar feedback affects the conditions into which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SNe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 will feed back into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Quicksand" pitchFamily="2" charset="77"/>
            </a:endParaRP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➔ where stellar feedback in enhanced,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SNe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 explode into lower-density environments, changing the overall effect of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SNe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 on galactic scales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Quicksand" pitchFamily="2" charset="77"/>
              </a:rPr>
              <a:t>➔ in agreement with models (Geen+2015, Lucas+2020)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DCF0FC-BCCB-2FE2-64DF-F1B7CD153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</p:spTree>
    <p:extLst>
      <p:ext uri="{BB962C8B-B14F-4D97-AF65-F5344CB8AC3E}">
        <p14:creationId xmlns:p14="http://schemas.microsoft.com/office/powerpoint/2010/main" val="335542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0D8DA-325D-F1BB-971D-FDE0DC4D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EF5A3-E0BB-F8EF-0B4E-55E04B8B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1F9DE-5D97-F22C-D676-24DE4DF071CF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Most stars and thus, planets, form under very high external irradiation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52AE1-F0C1-1D61-15B4-9655320D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FAB0A-D984-0979-C3E5-3E53D8076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92D84-B400-9594-314E-FD7344C525DC}"/>
              </a:ext>
            </a:extLst>
          </p:cNvPr>
          <p:cNvSpPr txBox="1"/>
          <p:nvPr/>
        </p:nvSpPr>
        <p:spPr>
          <a:xfrm>
            <a:off x="777551" y="4870577"/>
            <a:ext cx="106368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“At present,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external photoevaporation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remains an under-studied component of the planet formation puzzle.” 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Winter &amp; Haworth, 2022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FEAD60F-BCC0-618E-7345-45F42A3B84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8266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9363157-6935-EEE6-513B-BAC4BAAE5ED5}"/>
              </a:ext>
            </a:extLst>
          </p:cNvPr>
          <p:cNvSpPr/>
          <p:nvPr/>
        </p:nvSpPr>
        <p:spPr>
          <a:xfrm>
            <a:off x="4824412" y="3590874"/>
            <a:ext cx="2543175" cy="702830"/>
          </a:xfrm>
          <a:prstGeom prst="round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Not to mention the effect of supernovae (on planets)!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See Riccardo Spinelli’s talk</a:t>
            </a:r>
          </a:p>
        </p:txBody>
      </p:sp>
    </p:spTree>
    <p:extLst>
      <p:ext uri="{BB962C8B-B14F-4D97-AF65-F5344CB8AC3E}">
        <p14:creationId xmlns:p14="http://schemas.microsoft.com/office/powerpoint/2010/main" val="42363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A622A-61BA-74DB-54F3-80CFEEA47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A4703-4594-B14B-1BBA-74BC1C6F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B0455B-D4E4-51D1-1787-4F8E09520083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Protoplanetary disks evolve differently under different external irradiation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CB3F42-445E-5AB7-3A1E-DB53163D6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A5375D-A8F3-9AC3-E081-81335464A2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3" name="Picture 2" descr="A diagram of a red circle&#10;&#10;Description automatically generated">
            <a:extLst>
              <a:ext uri="{FF2B5EF4-FFF2-40B4-BE49-F238E27FC236}">
                <a16:creationId xmlns:a16="http://schemas.microsoft.com/office/drawing/2014/main" id="{728BE704-AB98-8AFB-8162-978EAEEB6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036" y="1192696"/>
            <a:ext cx="8708921" cy="4525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9C9E73-6129-B49B-65EB-4E710EC7CDB7}"/>
              </a:ext>
            </a:extLst>
          </p:cNvPr>
          <p:cNvSpPr txBox="1"/>
          <p:nvPr/>
        </p:nvSpPr>
        <p:spPr>
          <a:xfrm>
            <a:off x="1710036" y="5900500"/>
            <a:ext cx="628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Winter &amp; Haworth 2022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See also Ramirez-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Tannus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et al. (incl. McLeod) 2023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DFFB58-E719-AA88-5F2A-A1F278D28540}"/>
              </a:ext>
            </a:extLst>
          </p:cNvPr>
          <p:cNvSpPr/>
          <p:nvPr/>
        </p:nvSpPr>
        <p:spPr>
          <a:xfrm>
            <a:off x="2599217" y="1200632"/>
            <a:ext cx="1991648" cy="4525224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789AAF-2CC5-92CD-9C61-FE941BA2D4D7}"/>
              </a:ext>
            </a:extLst>
          </p:cNvPr>
          <p:cNvSpPr/>
          <p:nvPr/>
        </p:nvSpPr>
        <p:spPr>
          <a:xfrm>
            <a:off x="8562456" y="1200632"/>
            <a:ext cx="1991648" cy="4525224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C781B7-1AE3-5819-D942-13605B8DDE9D}"/>
              </a:ext>
            </a:extLst>
          </p:cNvPr>
          <p:cNvSpPr/>
          <p:nvPr/>
        </p:nvSpPr>
        <p:spPr>
          <a:xfrm>
            <a:off x="2080591" y="3027766"/>
            <a:ext cx="8030817" cy="133713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Photoevaporation becomes more significant with increasing FUV fields, for example,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at low metallicities</a:t>
            </a:r>
          </a:p>
        </p:txBody>
      </p:sp>
    </p:spTree>
    <p:extLst>
      <p:ext uri="{BB962C8B-B14F-4D97-AF65-F5344CB8AC3E}">
        <p14:creationId xmlns:p14="http://schemas.microsoft.com/office/powerpoint/2010/main" val="32949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14D66-FFB4-87FB-7022-485B0938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2A017-41F6-569A-5D91-3B4B2793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F0DBA6-EE92-B8BB-3B08-BA1A0990844B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Metallicity is a key factor to include in disk evolution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AEC38-7C67-A11F-9DBD-7C1F819A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80992-E9AE-DE9D-E9D3-60B70914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22B03-FBF3-6E3A-FDA7-1E51D77CBF2C}"/>
              </a:ext>
            </a:extLst>
          </p:cNvPr>
          <p:cNvSpPr txBox="1"/>
          <p:nvPr/>
        </p:nvSpPr>
        <p:spPr>
          <a:xfrm>
            <a:off x="1489319" y="1534510"/>
            <a:ext cx="860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Because metallicity changes the quality and impact of internal and external feedback</a:t>
            </a:r>
          </a:p>
        </p:txBody>
      </p:sp>
      <p:pic>
        <p:nvPicPr>
          <p:cNvPr id="13" name="Graphic 12" descr="Star with solid fill">
            <a:extLst>
              <a:ext uri="{FF2B5EF4-FFF2-40B4-BE49-F238E27FC236}">
                <a16:creationId xmlns:a16="http://schemas.microsoft.com/office/drawing/2014/main" id="{AD1E25C9-AE5D-4F92-34C0-6D2CE9680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9474" y="3613479"/>
            <a:ext cx="914400" cy="914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839049-C153-7DC3-9664-3ED1BBEDEC36}"/>
              </a:ext>
            </a:extLst>
          </p:cNvPr>
          <p:cNvCxnSpPr/>
          <p:nvPr/>
        </p:nvCxnSpPr>
        <p:spPr>
          <a:xfrm flipH="1" flipV="1">
            <a:off x="3070609" y="3784583"/>
            <a:ext cx="192690" cy="199696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A1E9E1-2EBD-815F-953A-34BC0871FD9B}"/>
              </a:ext>
            </a:extLst>
          </p:cNvPr>
          <p:cNvCxnSpPr>
            <a:cxnSpLocks/>
          </p:cNvCxnSpPr>
          <p:nvPr/>
        </p:nvCxnSpPr>
        <p:spPr>
          <a:xfrm flipV="1">
            <a:off x="3404720" y="3771158"/>
            <a:ext cx="190353" cy="259884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4767A31-75E4-0AE7-F52D-DA3AA1B171C9}"/>
              </a:ext>
            </a:extLst>
          </p:cNvPr>
          <p:cNvCxnSpPr>
            <a:cxnSpLocks/>
          </p:cNvCxnSpPr>
          <p:nvPr/>
        </p:nvCxnSpPr>
        <p:spPr>
          <a:xfrm>
            <a:off x="3478929" y="4152542"/>
            <a:ext cx="235068" cy="10662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04045E4-CB42-4E19-88BE-6C805CE016FC}"/>
              </a:ext>
            </a:extLst>
          </p:cNvPr>
          <p:cNvCxnSpPr>
            <a:cxnSpLocks/>
          </p:cNvCxnSpPr>
          <p:nvPr/>
        </p:nvCxnSpPr>
        <p:spPr>
          <a:xfrm>
            <a:off x="3356674" y="4259167"/>
            <a:ext cx="0" cy="22969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6B4D1F-26CD-9525-5782-7BCED9E013DA}"/>
              </a:ext>
            </a:extLst>
          </p:cNvPr>
          <p:cNvCxnSpPr>
            <a:cxnSpLocks/>
          </p:cNvCxnSpPr>
          <p:nvPr/>
        </p:nvCxnSpPr>
        <p:spPr>
          <a:xfrm flipH="1">
            <a:off x="2945833" y="4164118"/>
            <a:ext cx="245093" cy="95049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extLst>
              <a:ext uri="{FF2B5EF4-FFF2-40B4-BE49-F238E27FC236}">
                <a16:creationId xmlns:a16="http://schemas.microsoft.com/office/drawing/2014/main" id="{E150AD28-A4EC-72B3-E0F2-266860EEE5BF}"/>
              </a:ext>
            </a:extLst>
          </p:cNvPr>
          <p:cNvSpPr/>
          <p:nvPr/>
        </p:nvSpPr>
        <p:spPr>
          <a:xfrm>
            <a:off x="1489319" y="2833005"/>
            <a:ext cx="3721312" cy="2614961"/>
          </a:xfrm>
          <a:prstGeom prst="cloud">
            <a:avLst/>
          </a:prstGeom>
          <a:solidFill>
            <a:schemeClr val="tx2">
              <a:lumMod val="50000"/>
              <a:lumOff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E38EB1E-B22B-21E0-D05D-F5E22AAF3EE4}"/>
              </a:ext>
            </a:extLst>
          </p:cNvPr>
          <p:cNvSpPr>
            <a:spLocks noChangeAspect="1"/>
          </p:cNvSpPr>
          <p:nvPr/>
        </p:nvSpPr>
        <p:spPr>
          <a:xfrm>
            <a:off x="6480722" y="2518198"/>
            <a:ext cx="4684569" cy="3291840"/>
          </a:xfrm>
          <a:prstGeom prst="cloud">
            <a:avLst/>
          </a:prstGeom>
          <a:solidFill>
            <a:schemeClr val="accent2">
              <a:lumMod val="75000"/>
              <a:alpha val="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Star with solid fill">
            <a:extLst>
              <a:ext uri="{FF2B5EF4-FFF2-40B4-BE49-F238E27FC236}">
                <a16:creationId xmlns:a16="http://schemas.microsoft.com/office/drawing/2014/main" id="{73D6AE48-A586-DFE8-D28C-F163CAACA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3348" y="3613479"/>
            <a:ext cx="914400" cy="9144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ACE50A-8109-40F9-E7DD-94E728612FC0}"/>
              </a:ext>
            </a:extLst>
          </p:cNvPr>
          <p:cNvCxnSpPr>
            <a:cxnSpLocks/>
          </p:cNvCxnSpPr>
          <p:nvPr/>
        </p:nvCxnSpPr>
        <p:spPr>
          <a:xfrm flipH="1" flipV="1">
            <a:off x="8429707" y="3643623"/>
            <a:ext cx="317466" cy="34065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37883E-3182-663D-6760-5DB4C6DF3E5E}"/>
              </a:ext>
            </a:extLst>
          </p:cNvPr>
          <p:cNvCxnSpPr>
            <a:cxnSpLocks/>
          </p:cNvCxnSpPr>
          <p:nvPr/>
        </p:nvCxnSpPr>
        <p:spPr>
          <a:xfrm flipV="1">
            <a:off x="8888594" y="3613479"/>
            <a:ext cx="357573" cy="41756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EBEA5C-148B-7318-A645-D814D87EAC64}"/>
              </a:ext>
            </a:extLst>
          </p:cNvPr>
          <p:cNvCxnSpPr>
            <a:cxnSpLocks/>
          </p:cNvCxnSpPr>
          <p:nvPr/>
        </p:nvCxnSpPr>
        <p:spPr>
          <a:xfrm>
            <a:off x="8962803" y="4152542"/>
            <a:ext cx="446010" cy="2179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161EAF-2141-0E43-99F0-F0AF2EF5C10C}"/>
              </a:ext>
            </a:extLst>
          </p:cNvPr>
          <p:cNvCxnSpPr>
            <a:cxnSpLocks/>
          </p:cNvCxnSpPr>
          <p:nvPr/>
        </p:nvCxnSpPr>
        <p:spPr>
          <a:xfrm>
            <a:off x="8840548" y="4259167"/>
            <a:ext cx="0" cy="48428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FE0900-8C80-44FE-B2E0-86EA2A58D1CD}"/>
              </a:ext>
            </a:extLst>
          </p:cNvPr>
          <p:cNvCxnSpPr>
            <a:cxnSpLocks/>
          </p:cNvCxnSpPr>
          <p:nvPr/>
        </p:nvCxnSpPr>
        <p:spPr>
          <a:xfrm flipH="1">
            <a:off x="8283829" y="4158330"/>
            <a:ext cx="402517" cy="20634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22782D1-BD99-D5A5-9E80-9A6A40F912D6}"/>
              </a:ext>
            </a:extLst>
          </p:cNvPr>
          <p:cNvSpPr txBox="1"/>
          <p:nvPr/>
        </p:nvSpPr>
        <p:spPr>
          <a:xfrm>
            <a:off x="1759216" y="5830634"/>
            <a:ext cx="329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 ~ Z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⦿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EB87EB-FAED-5623-BD30-13C4E45221E4}"/>
              </a:ext>
            </a:extLst>
          </p:cNvPr>
          <p:cNvSpPr txBox="1"/>
          <p:nvPr/>
        </p:nvSpPr>
        <p:spPr>
          <a:xfrm>
            <a:off x="7360796" y="5819847"/>
            <a:ext cx="329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Z &lt; Z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</a:rPr>
              <a:t>⦿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Lower dust content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78F967-EACB-9DFB-0496-D6B7FB715CE1}"/>
              </a:ext>
            </a:extLst>
          </p:cNvPr>
          <p:cNvSpPr txBox="1"/>
          <p:nvPr/>
        </p:nvSpPr>
        <p:spPr>
          <a:xfrm>
            <a:off x="8583383" y="2952076"/>
            <a:ext cx="2024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Lower optical depth in ISM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FC8860-E03B-8741-5D29-5098DA61DCA8}"/>
              </a:ext>
            </a:extLst>
          </p:cNvPr>
          <p:cNvSpPr txBox="1"/>
          <p:nvPr/>
        </p:nvSpPr>
        <p:spPr>
          <a:xfrm>
            <a:off x="6827712" y="3461417"/>
            <a:ext cx="166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Higher photon flux from stars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82ECA6-F81E-B5AD-B35C-E1D8B7718B23}"/>
              </a:ext>
            </a:extLst>
          </p:cNvPr>
          <p:cNvSpPr txBox="1"/>
          <p:nvPr/>
        </p:nvSpPr>
        <p:spPr>
          <a:xfrm>
            <a:off x="7950341" y="4664462"/>
            <a:ext cx="202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Higher T</a:t>
            </a:r>
          </a:p>
        </p:txBody>
      </p:sp>
      <p:sp>
        <p:nvSpPr>
          <p:cNvPr id="46" name="Down Arrow 45">
            <a:extLst>
              <a:ext uri="{FF2B5EF4-FFF2-40B4-BE49-F238E27FC236}">
                <a16:creationId xmlns:a16="http://schemas.microsoft.com/office/drawing/2014/main" id="{D7DC9D76-9A1D-768E-4DB0-8782029DE446}"/>
              </a:ext>
            </a:extLst>
          </p:cNvPr>
          <p:cNvSpPr/>
          <p:nvPr/>
        </p:nvSpPr>
        <p:spPr>
          <a:xfrm>
            <a:off x="2664320" y="2046470"/>
            <a:ext cx="193053" cy="662020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>
            <a:extLst>
              <a:ext uri="{FF2B5EF4-FFF2-40B4-BE49-F238E27FC236}">
                <a16:creationId xmlns:a16="http://schemas.microsoft.com/office/drawing/2014/main" id="{D2D57E7B-F388-C8EE-562E-71274184B951}"/>
              </a:ext>
            </a:extLst>
          </p:cNvPr>
          <p:cNvSpPr/>
          <p:nvPr/>
        </p:nvSpPr>
        <p:spPr>
          <a:xfrm>
            <a:off x="3211667" y="2049973"/>
            <a:ext cx="193053" cy="662020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>
            <a:extLst>
              <a:ext uri="{FF2B5EF4-FFF2-40B4-BE49-F238E27FC236}">
                <a16:creationId xmlns:a16="http://schemas.microsoft.com/office/drawing/2014/main" id="{F344B900-D54E-205B-1533-F0BEDC1E958E}"/>
              </a:ext>
            </a:extLst>
          </p:cNvPr>
          <p:cNvSpPr/>
          <p:nvPr/>
        </p:nvSpPr>
        <p:spPr>
          <a:xfrm>
            <a:off x="3733047" y="2046470"/>
            <a:ext cx="193053" cy="662020"/>
          </a:xfrm>
          <a:prstGeom prst="down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>
            <a:extLst>
              <a:ext uri="{FF2B5EF4-FFF2-40B4-BE49-F238E27FC236}">
                <a16:creationId xmlns:a16="http://schemas.microsoft.com/office/drawing/2014/main" id="{20FDA996-84AC-41BE-3269-6043767C851D}"/>
              </a:ext>
            </a:extLst>
          </p:cNvPr>
          <p:cNvSpPr/>
          <p:nvPr/>
        </p:nvSpPr>
        <p:spPr>
          <a:xfrm>
            <a:off x="8092367" y="2042967"/>
            <a:ext cx="366586" cy="6620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>
            <a:extLst>
              <a:ext uri="{FF2B5EF4-FFF2-40B4-BE49-F238E27FC236}">
                <a16:creationId xmlns:a16="http://schemas.microsoft.com/office/drawing/2014/main" id="{809CD153-1ADD-9EEE-7EB2-BCFDE2F622B2}"/>
              </a:ext>
            </a:extLst>
          </p:cNvPr>
          <p:cNvSpPr/>
          <p:nvPr/>
        </p:nvSpPr>
        <p:spPr>
          <a:xfrm>
            <a:off x="8639714" y="2046470"/>
            <a:ext cx="366586" cy="6620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>
            <a:extLst>
              <a:ext uri="{FF2B5EF4-FFF2-40B4-BE49-F238E27FC236}">
                <a16:creationId xmlns:a16="http://schemas.microsoft.com/office/drawing/2014/main" id="{A508C378-100D-BED9-B932-44D98071A398}"/>
              </a:ext>
            </a:extLst>
          </p:cNvPr>
          <p:cNvSpPr/>
          <p:nvPr/>
        </p:nvSpPr>
        <p:spPr>
          <a:xfrm>
            <a:off x="9161094" y="2042967"/>
            <a:ext cx="366586" cy="66202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Block Arc 51">
            <a:extLst>
              <a:ext uri="{FF2B5EF4-FFF2-40B4-BE49-F238E27FC236}">
                <a16:creationId xmlns:a16="http://schemas.microsoft.com/office/drawing/2014/main" id="{95D75B02-7189-D90F-F1D4-9FE87301BF53}"/>
              </a:ext>
            </a:extLst>
          </p:cNvPr>
          <p:cNvSpPr/>
          <p:nvPr/>
        </p:nvSpPr>
        <p:spPr>
          <a:xfrm rot="10800000">
            <a:off x="2710493" y="3519400"/>
            <a:ext cx="1305703" cy="1041953"/>
          </a:xfrm>
          <a:prstGeom prst="blockArc">
            <a:avLst/>
          </a:prstGeom>
          <a:gradFill>
            <a:gsLst>
              <a:gs pos="51000">
                <a:srgbClr val="E7F4FB">
                  <a:alpha val="54192"/>
                </a:srgbClr>
              </a:gs>
              <a:gs pos="0">
                <a:srgbClr val="FE4F00"/>
              </a:gs>
              <a:gs pos="90000">
                <a:schemeClr val="accent1">
                  <a:lumMod val="45000"/>
                  <a:lumOff val="55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Block Arc 52">
            <a:extLst>
              <a:ext uri="{FF2B5EF4-FFF2-40B4-BE49-F238E27FC236}">
                <a16:creationId xmlns:a16="http://schemas.microsoft.com/office/drawing/2014/main" id="{EC6BFAEE-6B9D-0E32-497A-99D410467222}"/>
              </a:ext>
            </a:extLst>
          </p:cNvPr>
          <p:cNvSpPr/>
          <p:nvPr/>
        </p:nvSpPr>
        <p:spPr>
          <a:xfrm rot="10800000">
            <a:off x="8187696" y="3549172"/>
            <a:ext cx="1305703" cy="1041953"/>
          </a:xfrm>
          <a:prstGeom prst="blockArc">
            <a:avLst/>
          </a:prstGeom>
          <a:gradFill>
            <a:gsLst>
              <a:gs pos="51000">
                <a:srgbClr val="E7F4FB">
                  <a:alpha val="71000"/>
                </a:srgbClr>
              </a:gs>
              <a:gs pos="0">
                <a:srgbClr val="FF0000"/>
              </a:gs>
              <a:gs pos="90000">
                <a:srgbClr val="00B0F0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9" grpId="0"/>
      <p:bldP spid="40" grpId="0"/>
      <p:bldP spid="41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1729F-E17A-EAF9-7D04-813CCA3D5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E0BC5-6752-5CCF-28EF-E7BB81B4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CAA933-9D34-436C-D1D0-EF95EDA37E37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Metallicity is a key factor to include in disk evolution studies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AC715-35D1-DC76-9030-93BBBC4EE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438BD-3D1B-E413-8414-7B719D11A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0F69C4-FC7E-1094-17B9-F09774B03178}"/>
              </a:ext>
            </a:extLst>
          </p:cNvPr>
          <p:cNvSpPr/>
          <p:nvPr/>
        </p:nvSpPr>
        <p:spPr>
          <a:xfrm>
            <a:off x="955006" y="1357313"/>
            <a:ext cx="10281988" cy="499903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Effect of </a:t>
            </a: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lower metallicity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lower dust content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than MW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 decrease in continuum optical depth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higher photon fluxes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less efficient cooling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higher gas temperatures</a:t>
            </a:r>
          </a:p>
          <a:p>
            <a:pPr algn="ctr"/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=</a:t>
            </a:r>
          </a:p>
          <a:p>
            <a:pPr algn="ctr"/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Stronger thermal pressure feedback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&amp;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Higher photo-evaporation rates</a:t>
            </a:r>
          </a:p>
          <a:p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star/disk system exposed on shorter timescales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→ stronger internal irradiation stabilizes a hotter disk</a:t>
            </a:r>
          </a:p>
        </p:txBody>
      </p:sp>
    </p:spTree>
    <p:extLst>
      <p:ext uri="{BB962C8B-B14F-4D97-AF65-F5344CB8AC3E}">
        <p14:creationId xmlns:p14="http://schemas.microsoft.com/office/powerpoint/2010/main" val="28828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DD7C0-EC75-59E4-B4E0-3FB8D99B6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21008-6D0C-7CFD-1F34-EDA81ED1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C8407-B18F-2BAD-C0D2-5D6790AEC25A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Numerical expectations: varying opacities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CA610-E5A6-BD80-F61E-5EA28D33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5483A-6F00-C1CA-D6B3-402C3CCAA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9" name="Picture 8" descr="A red and orang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623603C-3000-3336-21F5-19588CC35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28" y="1192696"/>
            <a:ext cx="4059828" cy="3012131"/>
          </a:xfrm>
          <a:prstGeom prst="rect">
            <a:avLst/>
          </a:prstGeom>
        </p:spPr>
      </p:pic>
      <p:pic>
        <p:nvPicPr>
          <p:cNvPr id="16" name="Picture 15" descr="A red and orange spiral&#10;&#10;Description automatically generated">
            <a:extLst>
              <a:ext uri="{FF2B5EF4-FFF2-40B4-BE49-F238E27FC236}">
                <a16:creationId xmlns:a16="http://schemas.microsoft.com/office/drawing/2014/main" id="{57E90841-269F-FC7B-303C-FB4A42E53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870" y="1211114"/>
            <a:ext cx="4008530" cy="29937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6E5978-819B-FF36-566B-FBC5381FBD5F}"/>
              </a:ext>
            </a:extLst>
          </p:cNvPr>
          <p:cNvSpPr txBox="1"/>
          <p:nvPr/>
        </p:nvSpPr>
        <p:spPr>
          <a:xfrm>
            <a:off x="5229224" y="4053968"/>
            <a:ext cx="173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Meru &amp; Bate 2010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29D4F-62DB-ECCB-0F01-952B14C8889F}"/>
              </a:ext>
            </a:extLst>
          </p:cNvPr>
          <p:cNvSpPr txBox="1"/>
          <p:nvPr/>
        </p:nvSpPr>
        <p:spPr>
          <a:xfrm>
            <a:off x="752752" y="1324088"/>
            <a:ext cx="2383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Opacity = 1*interstellar 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Rosseland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C813B-B7FA-A827-DD88-DE059F4CA107}"/>
              </a:ext>
            </a:extLst>
          </p:cNvPr>
          <p:cNvSpPr txBox="1"/>
          <p:nvPr/>
        </p:nvSpPr>
        <p:spPr>
          <a:xfrm>
            <a:off x="4818161" y="1319994"/>
            <a:ext cx="2661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Opacity = 0.01*interstellar 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Rosseland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A red and orange spiral&#10;&#10;Description automatically generated">
            <a:extLst>
              <a:ext uri="{FF2B5EF4-FFF2-40B4-BE49-F238E27FC236}">
                <a16:creationId xmlns:a16="http://schemas.microsoft.com/office/drawing/2014/main" id="{DE1553D3-DC3D-2657-1B92-0309C6831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2808" y="1237483"/>
            <a:ext cx="3888942" cy="29673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317727-BD10-363A-83B6-FAE76918EA49}"/>
              </a:ext>
            </a:extLst>
          </p:cNvPr>
          <p:cNvSpPr txBox="1"/>
          <p:nvPr/>
        </p:nvSpPr>
        <p:spPr>
          <a:xfrm>
            <a:off x="8886305" y="1323365"/>
            <a:ext cx="2552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Opacity = 0.1*interstellar 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Rosseland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D943A6-8E14-4945-0B98-D07A43D2C3BC}"/>
              </a:ext>
            </a:extLst>
          </p:cNvPr>
          <p:cNvSpPr txBox="1"/>
          <p:nvPr/>
        </p:nvSpPr>
        <p:spPr>
          <a:xfrm>
            <a:off x="752751" y="2886063"/>
            <a:ext cx="2383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High opacity: less cooling -&gt; no fragmentation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B5EDEA-A1CF-36D3-7B7D-D0D06BF462CD}"/>
              </a:ext>
            </a:extLst>
          </p:cNvPr>
          <p:cNvSpPr txBox="1"/>
          <p:nvPr/>
        </p:nvSpPr>
        <p:spPr>
          <a:xfrm>
            <a:off x="4904486" y="2886063"/>
            <a:ext cx="2383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Low opacity: efficient cooling -&gt; fragmentation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D21ABF-C46A-36B2-9E47-A4EFE10CE710}"/>
              </a:ext>
            </a:extLst>
          </p:cNvPr>
          <p:cNvSpPr txBox="1"/>
          <p:nvPr/>
        </p:nvSpPr>
        <p:spPr>
          <a:xfrm>
            <a:off x="8886305" y="2947246"/>
            <a:ext cx="2383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Low opacity + large disk: fragmentation at higher opacities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B490FCB-C011-07F4-EFA8-2249D591872E}"/>
              </a:ext>
            </a:extLst>
          </p:cNvPr>
          <p:cNvSpPr/>
          <p:nvPr/>
        </p:nvSpPr>
        <p:spPr>
          <a:xfrm>
            <a:off x="459534" y="4417535"/>
            <a:ext cx="11379200" cy="175112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Fragmentation is promoted for lower disk opacities because disk cools quickly.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Fragmentation is inhibited by stellar irradiation because the disk is heated.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Question.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Low opacities (can) occur at low metallicities, but so does increased stellar irradiation: what dominates?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2927C1B-AAEB-0E81-59ED-754D5A57878B}"/>
              </a:ext>
            </a:extLst>
          </p:cNvPr>
          <p:cNvSpPr/>
          <p:nvPr/>
        </p:nvSpPr>
        <p:spPr>
          <a:xfrm>
            <a:off x="8806229" y="4419628"/>
            <a:ext cx="2543175" cy="702830"/>
          </a:xfrm>
          <a:prstGeom prst="roundRect">
            <a:avLst/>
          </a:prstGeom>
          <a:noFill/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For planet frequency / metallicity dependence 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see Maria 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Tsantaki’s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19500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10B9-A846-1B61-2CA8-9710133BE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1D67FC-2A2C-39C8-20D0-75370666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DD1F5-DC90-CC39-5A3C-A78A76C91FD2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Numerical expectations: varying metallicities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B4FFD-7EF7-F710-C3B7-F99AD6724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F37B1-D770-11A0-4D56-78DA71BC3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pic>
        <p:nvPicPr>
          <p:cNvPr id="3" name="Picture 2" descr="A diagram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E78ED6E-6DEE-B431-CBB4-20748E5B7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01555"/>
            <a:ext cx="7772400" cy="4431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773F7-07CC-6B76-A750-4F0FE0DCA68E}"/>
              </a:ext>
            </a:extLst>
          </p:cNvPr>
          <p:cNvSpPr txBox="1"/>
          <p:nvPr/>
        </p:nvSpPr>
        <p:spPr>
          <a:xfrm>
            <a:off x="576710" y="1409785"/>
            <a:ext cx="647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Tanaka+18: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disk stability from primordial to Solar metallicity.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B4220-C114-E5A1-ADE5-ABECA1DE99A3}"/>
                  </a:ext>
                </a:extLst>
              </p:cNvPr>
              <p:cNvSpPr txBox="1"/>
              <p:nvPr/>
            </p:nvSpPr>
            <p:spPr>
              <a:xfrm>
                <a:off x="7759148" y="2293947"/>
                <a:ext cx="4008530" cy="654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Disks get significantly hotter at low metallicities (and have higher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i="1" baseline="-25000" dirty="0">
                    <a:solidFill>
                      <a:schemeClr val="accent1">
                        <a:lumMod val="50000"/>
                      </a:schemeClr>
                    </a:solidFill>
                  </a:rPr>
                  <a:t>acc </a:t>
                </a:r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B4220-C114-E5A1-ADE5-ABECA1DE9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148" y="2293947"/>
                <a:ext cx="4008530" cy="654988"/>
              </a:xfrm>
              <a:prstGeom prst="rect">
                <a:avLst/>
              </a:prstGeom>
              <a:blipFill>
                <a:blip r:embed="rId5"/>
                <a:stretch>
                  <a:fillRect l="-1582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7CDA59-6A01-0A4D-8961-9CE7837B448F}"/>
                  </a:ext>
                </a:extLst>
              </p:cNvPr>
              <p:cNvSpPr txBox="1"/>
              <p:nvPr/>
            </p:nvSpPr>
            <p:spPr>
              <a:xfrm>
                <a:off x="7759148" y="4430979"/>
                <a:ext cx="400853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Disks are most unstable at “intermediate” metallicities</a:t>
                </a: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𝑑𝑖𝑠𝑘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𝑒𝑛𝑣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7CDA59-6A01-0A4D-8961-9CE7837B4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9148" y="4430979"/>
                <a:ext cx="4008530" cy="1553054"/>
              </a:xfrm>
              <a:prstGeom prst="rect">
                <a:avLst/>
              </a:prstGeom>
              <a:blipFill>
                <a:blip r:embed="rId6"/>
                <a:stretch>
                  <a:fillRect l="-1582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35B8E07-9F66-644F-0F45-6803364F58FD}"/>
              </a:ext>
            </a:extLst>
          </p:cNvPr>
          <p:cNvSpPr/>
          <p:nvPr/>
        </p:nvSpPr>
        <p:spPr>
          <a:xfrm>
            <a:off x="627384" y="1935513"/>
            <a:ext cx="207504" cy="136320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A11DD-7E82-F1B1-85FA-E5EC4DB16B33}"/>
              </a:ext>
            </a:extLst>
          </p:cNvPr>
          <p:cNvSpPr/>
          <p:nvPr/>
        </p:nvSpPr>
        <p:spPr>
          <a:xfrm>
            <a:off x="5563818" y="1935512"/>
            <a:ext cx="207504" cy="136320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C5C880-7E73-5759-2A29-2FBC14200BF2}"/>
              </a:ext>
            </a:extLst>
          </p:cNvPr>
          <p:cNvSpPr/>
          <p:nvPr/>
        </p:nvSpPr>
        <p:spPr>
          <a:xfrm>
            <a:off x="3158548" y="4467418"/>
            <a:ext cx="2182078" cy="1363203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8A80DB-40F2-CD25-68EA-DC3CA795B532}"/>
              </a:ext>
            </a:extLst>
          </p:cNvPr>
          <p:cNvSpPr/>
          <p:nvPr/>
        </p:nvSpPr>
        <p:spPr>
          <a:xfrm>
            <a:off x="8421374" y="5282675"/>
            <a:ext cx="600075" cy="400050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E1D28C-8ED4-37CF-B5EA-83D388F3DF15}"/>
              </a:ext>
            </a:extLst>
          </p:cNvPr>
          <p:cNvSpPr txBox="1"/>
          <p:nvPr/>
        </p:nvSpPr>
        <p:spPr>
          <a:xfrm>
            <a:off x="9518024" y="5062196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Lower due to efficient </a:t>
            </a:r>
            <a:r>
              <a:rPr lang="en-US" sz="1400" b="1" u="sng" dirty="0">
                <a:solidFill>
                  <a:schemeClr val="accent2">
                    <a:lumMod val="75000"/>
                  </a:schemeClr>
                </a:solidFill>
              </a:rPr>
              <a:t>dust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cooling because density is high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9BCD18-8D9D-FA72-82D5-A9977B0034AA}"/>
              </a:ext>
            </a:extLst>
          </p:cNvPr>
          <p:cNvSpPr/>
          <p:nvPr/>
        </p:nvSpPr>
        <p:spPr>
          <a:xfrm>
            <a:off x="8421374" y="5633354"/>
            <a:ext cx="600075" cy="400050"/>
          </a:xfrm>
          <a:prstGeom prst="ellipse">
            <a:avLst/>
          </a:prstGeom>
          <a:noFill/>
          <a:ln w="25400">
            <a:solidFill>
              <a:srgbClr val="009D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7794AE-5BDA-87B5-CE01-B53E2001C4C2}"/>
              </a:ext>
            </a:extLst>
          </p:cNvPr>
          <p:cNvSpPr txBox="1"/>
          <p:nvPr/>
        </p:nvSpPr>
        <p:spPr>
          <a:xfrm>
            <a:off x="9064707" y="57966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D9E"/>
                </a:solidFill>
              </a:rPr>
              <a:t>Higher because lower density leads to less efficient </a:t>
            </a:r>
            <a:r>
              <a:rPr lang="en-US" sz="1400" b="1" u="sng" dirty="0">
                <a:solidFill>
                  <a:srgbClr val="009D9E"/>
                </a:solidFill>
              </a:rPr>
              <a:t>dust</a:t>
            </a:r>
            <a:r>
              <a:rPr lang="en-US" sz="1400" b="1" dirty="0">
                <a:solidFill>
                  <a:srgbClr val="009D9E"/>
                </a:solidFill>
              </a:rPr>
              <a:t> cooling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735334B-4AFD-E16C-C225-15C52A77A900}"/>
              </a:ext>
            </a:extLst>
          </p:cNvPr>
          <p:cNvSpPr/>
          <p:nvPr/>
        </p:nvSpPr>
        <p:spPr>
          <a:xfrm>
            <a:off x="2080591" y="3027766"/>
            <a:ext cx="8030817" cy="17036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Clearly,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dust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is an important factor as well. Can we quantify this?</a:t>
            </a:r>
          </a:p>
          <a:p>
            <a:pPr algn="ctr"/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Marco Palla’s talk on dust gradients in galaxies</a:t>
            </a:r>
          </a:p>
        </p:txBody>
      </p:sp>
    </p:spTree>
    <p:extLst>
      <p:ext uri="{BB962C8B-B14F-4D97-AF65-F5344CB8AC3E}">
        <p14:creationId xmlns:p14="http://schemas.microsoft.com/office/powerpoint/2010/main" val="17149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  <p:bldP spid="10" grpId="0" animBg="1"/>
      <p:bldP spid="16" grpId="0"/>
      <p:bldP spid="17" grpId="0" animBg="1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F7BA4-F69D-9952-5B57-45F267A4B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6FA7A-D22B-C47F-B918-47792FAE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McLeod, Durham Uni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51F758-6D4F-4E03-23C8-8342E0236F94}"/>
              </a:ext>
            </a:extLst>
          </p:cNvPr>
          <p:cNvSpPr/>
          <p:nvPr/>
        </p:nvSpPr>
        <p:spPr>
          <a:xfrm>
            <a:off x="0" y="0"/>
            <a:ext cx="12192000" cy="1192696"/>
          </a:xfrm>
          <a:prstGeom prst="rect">
            <a:avLst/>
          </a:prstGeom>
          <a:solidFill>
            <a:srgbClr val="6824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/>
              <a:t>Numerical expectations: varying (internal) irradiation and metallicity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C6F95-086A-CEC6-258A-6D56D8DB8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36" y="6137687"/>
            <a:ext cx="676137" cy="676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3218B-F259-A13D-2449-78AC149FF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86" b="22821"/>
          <a:stretch/>
        </p:blipFill>
        <p:spPr>
          <a:xfrm>
            <a:off x="0" y="6199966"/>
            <a:ext cx="1710036" cy="677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73E332-DFA1-3557-0CA8-5EE509AE7078}"/>
              </a:ext>
            </a:extLst>
          </p:cNvPr>
          <p:cNvSpPr txBox="1"/>
          <p:nvPr/>
        </p:nvSpPr>
        <p:spPr>
          <a:xfrm>
            <a:off x="6451600" y="1444151"/>
            <a:ext cx="4995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Heating via irradiation is less effective at low metallicities, but the disk is hotter on its own due to less efficient line cooling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8BA9E5-C312-38DA-238E-B625D605A21D}"/>
                  </a:ext>
                </a:extLst>
              </p:cNvPr>
              <p:cNvSpPr txBox="1"/>
              <p:nvPr/>
            </p:nvSpPr>
            <p:spPr>
              <a:xfrm>
                <a:off x="6768547" y="3975585"/>
                <a:ext cx="49375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Irradiation increases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𝑑𝑖𝑠𝑘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𝑒𝑛𝑣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 and stabilizes the disk</a:t>
                </a:r>
              </a:p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Irradiation stabilizes the disk, fewer clumps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18BA9E5-C312-38DA-238E-B625D605A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547" y="3975585"/>
                <a:ext cx="4937543" cy="1200329"/>
              </a:xfrm>
              <a:prstGeom prst="rect">
                <a:avLst/>
              </a:prstGeom>
              <a:blipFill>
                <a:blip r:embed="rId4"/>
                <a:stretch>
                  <a:fillRect l="-1026" t="-104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ollage of images of flowers&#10;&#10;Description automatically generated">
            <a:extLst>
              <a:ext uri="{FF2B5EF4-FFF2-40B4-BE49-F238E27FC236}">
                <a16:creationId xmlns:a16="http://schemas.microsoft.com/office/drawing/2014/main" id="{4A3E9951-3DD9-8C6A-607F-BE407F7C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22"/>
          <a:stretch/>
        </p:blipFill>
        <p:spPr>
          <a:xfrm>
            <a:off x="485908" y="2895936"/>
            <a:ext cx="5952992" cy="3483454"/>
          </a:xfrm>
          <a:prstGeom prst="rect">
            <a:avLst/>
          </a:prstGeom>
        </p:spPr>
      </p:pic>
      <p:pic>
        <p:nvPicPr>
          <p:cNvPr id="16" name="Picture 1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10BA58C-C755-A7CE-66C4-32C6654328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334" b="7027"/>
          <a:stretch/>
        </p:blipFill>
        <p:spPr>
          <a:xfrm>
            <a:off x="0" y="1226125"/>
            <a:ext cx="6438900" cy="1692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793B63-A327-BD11-30D7-1B6D57F0933E}"/>
              </a:ext>
            </a:extLst>
          </p:cNvPr>
          <p:cNvSpPr txBox="1"/>
          <p:nvPr/>
        </p:nvSpPr>
        <p:spPr>
          <a:xfrm>
            <a:off x="4608150" y="2279193"/>
            <a:ext cx="16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Matsukoba+22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2FBBC38-45ED-9396-FC4C-0C8DB009261D}"/>
              </a:ext>
            </a:extLst>
          </p:cNvPr>
          <p:cNvSpPr/>
          <p:nvPr/>
        </p:nvSpPr>
        <p:spPr>
          <a:xfrm>
            <a:off x="2080591" y="2970573"/>
            <a:ext cx="8030817" cy="170367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Complicated interdependencies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of internal vs external irradiation, metallicity, dust opacity, density,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etc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18090</TotalTime>
  <Words>1858</Words>
  <Application>Microsoft Macintosh PowerPoint</Application>
  <PresentationFormat>Widescreen</PresentationFormat>
  <Paragraphs>272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MS Mincho</vt:lpstr>
      <vt:lpstr>Aptos</vt:lpstr>
      <vt:lpstr>Aptos Display</vt:lpstr>
      <vt:lpstr>Arial</vt:lpstr>
      <vt:lpstr>Cambria Math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MCLEOD, ANNA</dc:creator>
  <cp:lastModifiedBy>MCLEOD, ANNA</cp:lastModifiedBy>
  <cp:revision>54</cp:revision>
  <dcterms:created xsi:type="dcterms:W3CDTF">2024-05-09T05:25:26Z</dcterms:created>
  <dcterms:modified xsi:type="dcterms:W3CDTF">2024-11-11T21:16:41Z</dcterms:modified>
</cp:coreProperties>
</file>