
<file path=[Content_Types].xml><?xml version="1.0" encoding="utf-8"?>
<Types xmlns="http://schemas.openxmlformats.org/package/2006/content-types">
  <Default Extension="avi" ContentType="video/x-msvideo"/>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48" r:id="rId1"/>
  </p:sldMasterIdLst>
  <p:notesMasterIdLst>
    <p:notesMasterId r:id="rId35"/>
  </p:notesMasterIdLst>
  <p:sldIdLst>
    <p:sldId id="256" r:id="rId2"/>
    <p:sldId id="477" r:id="rId3"/>
    <p:sldId id="478" r:id="rId4"/>
    <p:sldId id="259" r:id="rId5"/>
    <p:sldId id="262" r:id="rId6"/>
    <p:sldId id="266" r:id="rId7"/>
    <p:sldId id="475" r:id="rId8"/>
    <p:sldId id="476" r:id="rId9"/>
    <p:sldId id="275" r:id="rId10"/>
    <p:sldId id="276" r:id="rId11"/>
    <p:sldId id="479" r:id="rId12"/>
    <p:sldId id="277" r:id="rId13"/>
    <p:sldId id="261" r:id="rId14"/>
    <p:sldId id="283" r:id="rId15"/>
    <p:sldId id="274" r:id="rId16"/>
    <p:sldId id="281" r:id="rId17"/>
    <p:sldId id="286" r:id="rId18"/>
    <p:sldId id="282" r:id="rId19"/>
    <p:sldId id="273" r:id="rId20"/>
    <p:sldId id="288" r:id="rId21"/>
    <p:sldId id="284" r:id="rId22"/>
    <p:sldId id="294" r:id="rId23"/>
    <p:sldId id="285" r:id="rId24"/>
    <p:sldId id="287" r:id="rId25"/>
    <p:sldId id="289" r:id="rId26"/>
    <p:sldId id="480" r:id="rId27"/>
    <p:sldId id="290" r:id="rId28"/>
    <p:sldId id="292" r:id="rId29"/>
    <p:sldId id="291" r:id="rId30"/>
    <p:sldId id="293" r:id="rId31"/>
    <p:sldId id="465" r:id="rId32"/>
    <p:sldId id="279" r:id="rId33"/>
    <p:sldId id="260" r:id="rId34"/>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488" autoAdjust="0"/>
  </p:normalViewPr>
  <p:slideViewPr>
    <p:cSldViewPr snapToGrid="0">
      <p:cViewPr varScale="1">
        <p:scale>
          <a:sx n="88" d="100"/>
          <a:sy n="88" d="100"/>
        </p:scale>
        <p:origin x="394" y="7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A07266-E567-4E01-B4DF-903E2C484D37}" type="datetimeFigureOut">
              <a:rPr lang="it-IT" smtClean="0"/>
              <a:t>25/10/2024</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8967C1-5411-4623-AB88-5DC5BBFE1F85}" type="slidenum">
              <a:rPr lang="it-IT" smtClean="0"/>
              <a:t>‹N›</a:t>
            </a:fld>
            <a:endParaRPr lang="it-IT"/>
          </a:p>
        </p:txBody>
      </p:sp>
    </p:spTree>
    <p:extLst>
      <p:ext uri="{BB962C8B-B14F-4D97-AF65-F5344CB8AC3E}">
        <p14:creationId xmlns:p14="http://schemas.microsoft.com/office/powerpoint/2010/main" val="25952918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iopscience.iop.org/article/10.3847/1538-4365/ad435c#apjsad435cf2"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iopscience.iop.org/article/10.3847/1538-4365/ad435c#apjsad435cbib56"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8967C1-5411-4623-AB88-5DC5BBFE1F85}" type="slidenum">
              <a:rPr lang="it-IT" smtClean="0"/>
              <a:t>5</a:t>
            </a:fld>
            <a:endParaRPr lang="it-IT"/>
          </a:p>
        </p:txBody>
      </p:sp>
    </p:spTree>
    <p:extLst>
      <p:ext uri="{BB962C8B-B14F-4D97-AF65-F5344CB8AC3E}">
        <p14:creationId xmlns:p14="http://schemas.microsoft.com/office/powerpoint/2010/main" val="12174268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B8967C1-5411-4623-AB88-5DC5BBFE1F85}" type="slidenum">
              <a:rPr lang="it-IT" smtClean="0"/>
              <a:t>8</a:t>
            </a:fld>
            <a:endParaRPr lang="it-IT"/>
          </a:p>
        </p:txBody>
      </p:sp>
    </p:spTree>
    <p:extLst>
      <p:ext uri="{BB962C8B-B14F-4D97-AF65-F5344CB8AC3E}">
        <p14:creationId xmlns:p14="http://schemas.microsoft.com/office/powerpoint/2010/main" val="1815746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BB8967C1-5411-4623-AB88-5DC5BBFE1F85}" type="slidenum">
              <a:rPr lang="it-IT" smtClean="0"/>
              <a:t>21</a:t>
            </a:fld>
            <a:endParaRPr lang="it-IT"/>
          </a:p>
        </p:txBody>
      </p:sp>
    </p:spTree>
    <p:extLst>
      <p:ext uri="{BB962C8B-B14F-4D97-AF65-F5344CB8AC3E}">
        <p14:creationId xmlns:p14="http://schemas.microsoft.com/office/powerpoint/2010/main" val="38627134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b="0" i="0" dirty="0">
                <a:solidFill>
                  <a:srgbClr val="333333"/>
                </a:solidFill>
                <a:effectLst/>
                <a:latin typeface="-apple-system"/>
              </a:rPr>
              <a:t> The T-</a:t>
            </a:r>
            <a:r>
              <a:rPr lang="en-US" b="0" i="0" dirty="0" err="1">
                <a:solidFill>
                  <a:srgbClr val="333333"/>
                </a:solidFill>
                <a:effectLst/>
                <a:latin typeface="-apple-system"/>
              </a:rPr>
              <a:t>ReX</a:t>
            </a:r>
            <a:r>
              <a:rPr lang="en-US" b="0" i="0" dirty="0">
                <a:solidFill>
                  <a:srgbClr val="333333"/>
                </a:solidFill>
                <a:effectLst/>
                <a:latin typeface="-apple-system"/>
              </a:rPr>
              <a:t> event data for the full T-</a:t>
            </a:r>
            <a:r>
              <a:rPr lang="en-US" b="0" i="0" dirty="0" err="1">
                <a:solidFill>
                  <a:srgbClr val="333333"/>
                </a:solidFill>
                <a:effectLst/>
                <a:latin typeface="-apple-system"/>
              </a:rPr>
              <a:t>ReX</a:t>
            </a:r>
            <a:r>
              <a:rPr lang="en-US" b="0" i="0" dirty="0">
                <a:solidFill>
                  <a:srgbClr val="333333"/>
                </a:solidFill>
                <a:effectLst/>
                <a:latin typeface="-apple-system"/>
              </a:rPr>
              <a:t> field. Events are binned by 4 sky pixels (2''). Soft events (0.5–2 keV) are shown in red and hard events (2–7 keV) in green. Regular point sources are outlined by white polygons and "occasional" sources by blue polygons. Red polygons outline sources exhibiting significant pileup. These polygons are examples of event extraction regions, usually based on 90% encircled energy PSF contours. Notable off-axis sources discussed in the text are labeled in yellow.</a:t>
            </a:r>
          </a:p>
          <a:p>
            <a:endParaRPr lang="en-US" b="0" i="0" dirty="0">
              <a:solidFill>
                <a:srgbClr val="333333"/>
              </a:solidFill>
              <a:effectLst/>
              <a:latin typeface="-apple-system"/>
            </a:endParaRPr>
          </a:p>
          <a:p>
            <a:r>
              <a:rPr lang="en-US" b="0" i="0" dirty="0">
                <a:solidFill>
                  <a:srgbClr val="333333"/>
                </a:solidFill>
                <a:effectLst/>
                <a:latin typeface="-apple-system"/>
              </a:rPr>
              <a:t>T-</a:t>
            </a:r>
            <a:r>
              <a:rPr lang="en-US" b="0" i="0" dirty="0" err="1">
                <a:solidFill>
                  <a:srgbClr val="333333"/>
                </a:solidFill>
                <a:effectLst/>
                <a:latin typeface="-apple-system"/>
              </a:rPr>
              <a:t>ReX</a:t>
            </a:r>
            <a:r>
              <a:rPr lang="en-US" b="0" i="0" dirty="0">
                <a:solidFill>
                  <a:srgbClr val="333333"/>
                </a:solidFill>
                <a:effectLst/>
                <a:latin typeface="-apple-system"/>
              </a:rPr>
              <a:t> diffuse emission in three soft X-ray bands, smoothed with adaptive kernels to achieve S/N = 15. All 3615 point sources (seen in Figure </a:t>
            </a:r>
            <a:r>
              <a:rPr lang="en-US" b="0" i="0" u="sng" dirty="0">
                <a:solidFill>
                  <a:srgbClr val="006EB2"/>
                </a:solidFill>
                <a:effectLst/>
                <a:latin typeface="-apple-system"/>
                <a:hlinkClick r:id="rId3"/>
              </a:rPr>
              <a:t>2</a:t>
            </a:r>
            <a:r>
              <a:rPr lang="en-US" b="0" i="0" dirty="0">
                <a:solidFill>
                  <a:srgbClr val="333333"/>
                </a:solidFill>
                <a:effectLst/>
                <a:latin typeface="-apple-system"/>
              </a:rPr>
              <a:t> above) were excised before smoothing. Axes are in celestial (J2000) coordinates.</a:t>
            </a:r>
          </a:p>
          <a:p>
            <a:endParaRPr lang="it-IT" dirty="0"/>
          </a:p>
          <a:p>
            <a:r>
              <a:rPr lang="en-US" b="0" i="0" dirty="0">
                <a:solidFill>
                  <a:srgbClr val="333333"/>
                </a:solidFill>
                <a:effectLst/>
                <a:latin typeface="-apple-system"/>
              </a:rPr>
              <a:t> T-</a:t>
            </a:r>
            <a:r>
              <a:rPr lang="en-US" b="0" i="0" dirty="0" err="1">
                <a:solidFill>
                  <a:srgbClr val="333333"/>
                </a:solidFill>
                <a:effectLst/>
                <a:latin typeface="-apple-system"/>
              </a:rPr>
              <a:t>ReX</a:t>
            </a:r>
            <a:r>
              <a:rPr lang="en-US" b="0" i="0" dirty="0">
                <a:solidFill>
                  <a:srgbClr val="333333"/>
                </a:solidFill>
                <a:effectLst/>
                <a:latin typeface="-apple-system"/>
              </a:rPr>
              <a:t> diffuse emission in the Spitzer context. Spitzer images are from the Surveying the Agents of Galaxy Evolution (SAGE) survey (</a:t>
            </a:r>
            <a:r>
              <a:rPr lang="en-US" b="0" i="0" dirty="0" err="1">
                <a:solidFill>
                  <a:srgbClr val="333333"/>
                </a:solidFill>
                <a:effectLst/>
                <a:latin typeface="-apple-system"/>
              </a:rPr>
              <a:t>Meixner</a:t>
            </a:r>
            <a:r>
              <a:rPr lang="en-US" b="0" i="0" dirty="0">
                <a:solidFill>
                  <a:srgbClr val="333333"/>
                </a:solidFill>
                <a:effectLst/>
                <a:latin typeface="-apple-system"/>
              </a:rPr>
              <a:t> et al. </a:t>
            </a:r>
            <a:r>
              <a:rPr lang="en-US" b="0" i="0" u="sng" dirty="0">
                <a:solidFill>
                  <a:srgbClr val="006EB2"/>
                </a:solidFill>
                <a:effectLst/>
                <a:latin typeface="-apple-system"/>
                <a:hlinkClick r:id="rId4"/>
              </a:rPr>
              <a:t>2006</a:t>
            </a:r>
            <a:r>
              <a:rPr lang="en-US" b="0" i="0" dirty="0">
                <a:solidFill>
                  <a:srgbClr val="333333"/>
                </a:solidFill>
                <a:effectLst/>
                <a:latin typeface="-apple-system"/>
              </a:rPr>
              <a:t>).</a:t>
            </a:r>
            <a:endParaRPr lang="it-IT" dirty="0"/>
          </a:p>
        </p:txBody>
      </p:sp>
      <p:sp>
        <p:nvSpPr>
          <p:cNvPr id="4" name="Segnaposto numero diapositiva 3"/>
          <p:cNvSpPr>
            <a:spLocks noGrp="1"/>
          </p:cNvSpPr>
          <p:nvPr>
            <p:ph type="sldNum" sz="quarter" idx="5"/>
          </p:nvPr>
        </p:nvSpPr>
        <p:spPr/>
        <p:txBody>
          <a:bodyPr/>
          <a:lstStyle/>
          <a:p>
            <a:fld id="{BB8967C1-5411-4623-AB88-5DC5BBFE1F85}" type="slidenum">
              <a:rPr lang="it-IT" smtClean="0"/>
              <a:t>28</a:t>
            </a:fld>
            <a:endParaRPr lang="it-IT"/>
          </a:p>
        </p:txBody>
      </p:sp>
    </p:spTree>
    <p:extLst>
      <p:ext uri="{BB962C8B-B14F-4D97-AF65-F5344CB8AC3E}">
        <p14:creationId xmlns:p14="http://schemas.microsoft.com/office/powerpoint/2010/main" val="24566743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4464028"/>
            <a:ext cx="9144000" cy="1641490"/>
          </a:xfrm>
        </p:spPr>
        <p:txBody>
          <a:bodyPr wrap="none" anchor="t">
            <a:normAutofit/>
          </a:bodyPr>
          <a:lstStyle>
            <a:lvl1pPr algn="r">
              <a:defRPr sz="9600" b="0" spc="-300">
                <a:gradFill flip="none" rotWithShape="1">
                  <a:gsLst>
                    <a:gs pos="32000">
                      <a:schemeClr val="tx1">
                        <a:lumMod val="89000"/>
                      </a:schemeClr>
                    </a:gs>
                    <a:gs pos="0">
                      <a:schemeClr val="bg1">
                        <a:lumMod val="41000"/>
                        <a:lumOff val="59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2209799" y="3694375"/>
            <a:ext cx="9144000" cy="754025"/>
          </a:xfrm>
        </p:spPr>
        <p:txBody>
          <a:bodyPr anchor="b">
            <a:normAutofit/>
          </a:bodyPr>
          <a:lstStyle>
            <a:lvl1pPr marL="0" indent="0" algn="r">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7" name="Date Placeholder 6"/>
          <p:cNvSpPr>
            <a:spLocks noGrp="1"/>
          </p:cNvSpPr>
          <p:nvPr>
            <p:ph type="dt" sz="half" idx="10"/>
          </p:nvPr>
        </p:nvSpPr>
        <p:spPr/>
        <p:txBody>
          <a:bodyPr/>
          <a:lstStyle/>
          <a:p>
            <a:fld id="{D6BC9E4D-4FB3-4A7D-8CDD-345994D479B1}" type="datetimeFigureOut">
              <a:rPr lang="it-IT" smtClean="0"/>
              <a:t>25/10/2024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37414884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magine panoramica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367160"/>
            <a:ext cx="10515600" cy="819355"/>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839788" y="987425"/>
            <a:ext cx="10515600" cy="337973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39788" y="5186516"/>
            <a:ext cx="10514012" cy="682472"/>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6BC9E4D-4FB3-4A7D-8CDD-345994D479B1}" type="datetimeFigureOut">
              <a:rPr lang="it-IT" smtClean="0"/>
              <a:t>25/10/2024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39973519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olo e sottotitol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3534344"/>
          </a:xfrm>
        </p:spPr>
        <p:txBody>
          <a:bodyPr anchor="ctr"/>
          <a:lstStyle>
            <a:lvl1pPr>
              <a:defRPr sz="32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39788" y="4489399"/>
            <a:ext cx="10514012" cy="150182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6BC9E4D-4FB3-4A7D-8CDD-345994D479B1}" type="datetimeFigureOut">
              <a:rPr lang="it-IT" smtClean="0"/>
              <a:t>25/10/2024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23353992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zio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1446212" y="365125"/>
            <a:ext cx="9302752" cy="2992904"/>
          </a:xfrm>
        </p:spPr>
        <p:txBody>
          <a:bodyPr anchor="ctr"/>
          <a:lstStyle>
            <a:lvl1pPr>
              <a:defRPr sz="4400"/>
            </a:lvl1pPr>
          </a:lstStyle>
          <a:p>
            <a:r>
              <a:rPr lang="it-IT"/>
              <a:t>Fare clic per modificare lo stile del titolo dello schema</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4" name="Text Placeholder 3"/>
          <p:cNvSpPr>
            <a:spLocks noGrp="1"/>
          </p:cNvSpPr>
          <p:nvPr>
            <p:ph type="body" sz="half" idx="2"/>
          </p:nvPr>
        </p:nvSpPr>
        <p:spPr>
          <a:xfrm>
            <a:off x="838200" y="4501729"/>
            <a:ext cx="10512424" cy="1489496"/>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6BC9E4D-4FB3-4A7D-8CDD-345994D479B1}" type="datetimeFigureOut">
              <a:rPr lang="it-IT" smtClean="0"/>
              <a:t>25/10/2024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50A443-4FE8-435C-8996-C0A702CC0A28}" type="slidenum">
              <a:rPr lang="it-IT" smtClean="0"/>
              <a:t>‹N›</a:t>
            </a:fld>
            <a:endParaRPr lang="it-IT"/>
          </a:p>
        </p:txBody>
      </p:sp>
      <p:sp>
        <p:nvSpPr>
          <p:cNvPr id="9" name="TextBox 8"/>
          <p:cNvSpPr txBox="1"/>
          <p:nvPr/>
        </p:nvSpPr>
        <p:spPr>
          <a:xfrm>
            <a:off x="1111044"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660234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cheda nome">
    <p:spTree>
      <p:nvGrpSpPr>
        <p:cNvPr id="1" name=""/>
        <p:cNvGrpSpPr/>
        <p:nvPr/>
      </p:nvGrpSpPr>
      <p:grpSpPr>
        <a:xfrm>
          <a:off x="0" y="0"/>
          <a:ext cx="0" cy="0"/>
          <a:chOff x="0" y="0"/>
          <a:chExt cx="0" cy="0"/>
        </a:xfrm>
      </p:grpSpPr>
      <p:sp>
        <p:nvSpPr>
          <p:cNvPr id="2" name="Title 1"/>
          <p:cNvSpPr>
            <a:spLocks noGrp="1"/>
          </p:cNvSpPr>
          <p:nvPr>
            <p:ph type="title"/>
          </p:nvPr>
        </p:nvSpPr>
        <p:spPr>
          <a:xfrm>
            <a:off x="839788" y="2326967"/>
            <a:ext cx="10515600" cy="2511835"/>
          </a:xfrm>
        </p:spPr>
        <p:txBody>
          <a:bodyPr anchor="b">
            <a:normAutofit/>
          </a:bodyPr>
          <a:lstStyle>
            <a:lvl1pPr>
              <a:defRPr sz="5400"/>
            </a:lvl1pPr>
          </a:lstStyle>
          <a:p>
            <a:r>
              <a:rPr lang="it-IT"/>
              <a:t>Fare clic per modificare lo stile del titolo dello schema</a:t>
            </a:r>
            <a:endParaRPr lang="en-US" dirty="0"/>
          </a:p>
        </p:txBody>
      </p:sp>
      <p:sp>
        <p:nvSpPr>
          <p:cNvPr id="4" name="Text Placeholder 3"/>
          <p:cNvSpPr>
            <a:spLocks noGrp="1"/>
          </p:cNvSpPr>
          <p:nvPr>
            <p:ph type="body" sz="half" idx="2"/>
          </p:nvPr>
        </p:nvSpPr>
        <p:spPr>
          <a:xfrm>
            <a:off x="839788" y="4850581"/>
            <a:ext cx="10514012" cy="1140644"/>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6BC9E4D-4FB3-4A7D-8CDD-345994D479B1}" type="datetimeFigureOut">
              <a:rPr lang="it-IT" smtClean="0"/>
              <a:t>25/10/2024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388005503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onne">
    <p:spTree>
      <p:nvGrpSpPr>
        <p:cNvPr id="1" name=""/>
        <p:cNvGrpSpPr/>
        <p:nvPr/>
      </p:nvGrpSpPr>
      <p:grpSpPr>
        <a:xfrm>
          <a:off x="0" y="0"/>
          <a:ext cx="0" cy="0"/>
          <a:chOff x="0" y="0"/>
          <a:chExt cx="0" cy="0"/>
        </a:xfrm>
      </p:grpSpPr>
      <p:sp>
        <p:nvSpPr>
          <p:cNvPr id="15" name="Title 1"/>
          <p:cNvSpPr>
            <a:spLocks noGrp="1"/>
          </p:cNvSpPr>
          <p:nvPr>
            <p:ph type="title"/>
          </p:nvPr>
        </p:nvSpPr>
        <p:spPr>
          <a:xfrm>
            <a:off x="838200" y="365125"/>
            <a:ext cx="10515600" cy="1325563"/>
          </a:xfrm>
        </p:spPr>
        <p:txBody>
          <a:bodyPr/>
          <a:lstStyle/>
          <a:p>
            <a:r>
              <a:rPr lang="it-IT"/>
              <a:t>Fare clic per modificare lo stile del titolo dello schema</a:t>
            </a:r>
            <a:endParaRPr lang="en-US" dirty="0"/>
          </a:p>
        </p:txBody>
      </p:sp>
      <p:sp>
        <p:nvSpPr>
          <p:cNvPr id="7" name="Text Placeholder 2"/>
          <p:cNvSpPr>
            <a:spLocks noGrp="1"/>
          </p:cNvSpPr>
          <p:nvPr>
            <p:ph type="body" idx="1"/>
          </p:nvPr>
        </p:nvSpPr>
        <p:spPr>
          <a:xfrm>
            <a:off x="1337282" y="1885950"/>
            <a:ext cx="2946866" cy="576262"/>
          </a:xfrm>
        </p:spPr>
        <p:txBody>
          <a:bodyPr anchor="b">
            <a:noAutofit/>
          </a:bodyPr>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8" name="Text Placeholder 3"/>
          <p:cNvSpPr>
            <a:spLocks noGrp="1"/>
          </p:cNvSpPr>
          <p:nvPr>
            <p:ph type="body" sz="half" idx="15"/>
          </p:nvPr>
        </p:nvSpPr>
        <p:spPr>
          <a:xfrm>
            <a:off x="1356798" y="257175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9" name="Text Placeholder 4"/>
          <p:cNvSpPr>
            <a:spLocks noGrp="1"/>
          </p:cNvSpPr>
          <p:nvPr>
            <p:ph type="body" sz="quarter" idx="3"/>
          </p:nvPr>
        </p:nvSpPr>
        <p:spPr>
          <a:xfrm>
            <a:off x="4587994" y="1885950"/>
            <a:ext cx="2936241" cy="576262"/>
          </a:xfrm>
        </p:spPr>
        <p:txBody>
          <a:bodyPr vert="horz" lIns="91440" tIns="45720" rIns="91440" bIns="45720" rtlCol="0" anchor="b">
            <a:no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0" name="Text Placeholder 3"/>
          <p:cNvSpPr>
            <a:spLocks noGrp="1"/>
          </p:cNvSpPr>
          <p:nvPr>
            <p:ph type="body" sz="half" idx="16"/>
          </p:nvPr>
        </p:nvSpPr>
        <p:spPr>
          <a:xfrm>
            <a:off x="4577441" y="257175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11" name="Text Placeholder 4"/>
          <p:cNvSpPr>
            <a:spLocks noGrp="1"/>
          </p:cNvSpPr>
          <p:nvPr>
            <p:ph type="body" sz="quarter" idx="13"/>
          </p:nvPr>
        </p:nvSpPr>
        <p:spPr>
          <a:xfrm>
            <a:off x="7829035" y="1885950"/>
            <a:ext cx="2932113" cy="576262"/>
          </a:xfrm>
        </p:spPr>
        <p:txBody>
          <a:bodyPr vert="horz" lIns="91440" tIns="45720" rIns="91440" bIns="45720" rtlCol="0" anchor="b">
            <a:noAutofit/>
          </a:bodyPr>
          <a:lstStyle>
            <a:lvl1pPr>
              <a:buNone/>
              <a:defRPr lang="en-US" sz="2400" b="0" dirty="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12" name="Text Placeholder 3"/>
          <p:cNvSpPr>
            <a:spLocks noGrp="1"/>
          </p:cNvSpPr>
          <p:nvPr>
            <p:ph type="body" sz="half" idx="17"/>
          </p:nvPr>
        </p:nvSpPr>
        <p:spPr>
          <a:xfrm>
            <a:off x="7829035" y="257175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D6BC9E4D-4FB3-4A7D-8CDD-345994D479B1}" type="datetimeFigureOut">
              <a:rPr lang="it-IT" smtClean="0"/>
              <a:t>25/10/2024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21954806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colonne immagine">
    <p:spTree>
      <p:nvGrpSpPr>
        <p:cNvPr id="1" name=""/>
        <p:cNvGrpSpPr/>
        <p:nvPr/>
      </p:nvGrpSpPr>
      <p:grpSpPr>
        <a:xfrm>
          <a:off x="0" y="0"/>
          <a:ext cx="0" cy="0"/>
          <a:chOff x="0" y="0"/>
          <a:chExt cx="0" cy="0"/>
        </a:xfrm>
      </p:grpSpPr>
      <p:sp>
        <p:nvSpPr>
          <p:cNvPr id="30" name="Title 1"/>
          <p:cNvSpPr>
            <a:spLocks noGrp="1"/>
          </p:cNvSpPr>
          <p:nvPr>
            <p:ph type="title"/>
          </p:nvPr>
        </p:nvSpPr>
        <p:spPr>
          <a:xfrm>
            <a:off x="838200" y="365125"/>
            <a:ext cx="10515600" cy="1325563"/>
          </a:xfrm>
        </p:spPr>
        <p:txBody>
          <a:bodyPr/>
          <a:lstStyle/>
          <a:p>
            <a:r>
              <a:rPr lang="it-IT"/>
              <a:t>Fare clic per modificare lo stile del titolo dello schema</a:t>
            </a:r>
            <a:endParaRPr lang="en-US" dirty="0"/>
          </a:p>
        </p:txBody>
      </p:sp>
      <p:sp>
        <p:nvSpPr>
          <p:cNvPr id="19" name="Text Placeholder 2"/>
          <p:cNvSpPr>
            <a:spLocks noGrp="1"/>
          </p:cNvSpPr>
          <p:nvPr>
            <p:ph type="body" idx="1"/>
          </p:nvPr>
        </p:nvSpPr>
        <p:spPr>
          <a:xfrm>
            <a:off x="1332085" y="4297503"/>
            <a:ext cx="2940050"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0" name="Picture Placeholder 2"/>
          <p:cNvSpPr>
            <a:spLocks noGrp="1" noChangeAspect="1"/>
          </p:cNvSpPr>
          <p:nvPr>
            <p:ph type="pic" idx="15"/>
          </p:nvPr>
        </p:nvSpPr>
        <p:spPr>
          <a:xfrm>
            <a:off x="1332085" y="2256354"/>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1" name="Text Placeholder 3"/>
          <p:cNvSpPr>
            <a:spLocks noGrp="1"/>
          </p:cNvSpPr>
          <p:nvPr>
            <p:ph type="body" sz="half" idx="18"/>
          </p:nvPr>
        </p:nvSpPr>
        <p:spPr>
          <a:xfrm>
            <a:off x="1332085" y="4873765"/>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2" name="Text Placeholder 4"/>
          <p:cNvSpPr>
            <a:spLocks noGrp="1"/>
          </p:cNvSpPr>
          <p:nvPr>
            <p:ph type="body" sz="quarter" idx="3"/>
          </p:nvPr>
        </p:nvSpPr>
        <p:spPr>
          <a:xfrm>
            <a:off x="4568997" y="4297503"/>
            <a:ext cx="2930525"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3" name="Picture Placeholder 2"/>
          <p:cNvSpPr>
            <a:spLocks noGrp="1" noChangeAspect="1"/>
          </p:cNvSpPr>
          <p:nvPr>
            <p:ph type="pic" idx="21"/>
          </p:nvPr>
        </p:nvSpPr>
        <p:spPr>
          <a:xfrm>
            <a:off x="4568996" y="2256354"/>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4" name="Text Placeholder 3"/>
          <p:cNvSpPr>
            <a:spLocks noGrp="1"/>
          </p:cNvSpPr>
          <p:nvPr>
            <p:ph type="body" sz="half" idx="19"/>
          </p:nvPr>
        </p:nvSpPr>
        <p:spPr>
          <a:xfrm>
            <a:off x="4567644" y="4873764"/>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25" name="Text Placeholder 4"/>
          <p:cNvSpPr>
            <a:spLocks noGrp="1"/>
          </p:cNvSpPr>
          <p:nvPr>
            <p:ph type="body" sz="quarter" idx="13"/>
          </p:nvPr>
        </p:nvSpPr>
        <p:spPr>
          <a:xfrm>
            <a:off x="7804322" y="4297503"/>
            <a:ext cx="2932113" cy="576262"/>
          </a:xfrm>
        </p:spPr>
        <p:txBody>
          <a:bodyPr anchor="b">
            <a:noAutofit/>
          </a:bodyPr>
          <a:lstStyle>
            <a:lvl1pPr marL="0" indent="0">
              <a:buNone/>
              <a:defRPr sz="2400" b="0">
                <a:gradFill>
                  <a:gsLst>
                    <a:gs pos="34000">
                      <a:schemeClr val="tx1">
                        <a:lumMod val="93000"/>
                      </a:schemeClr>
                    </a:gs>
                    <a:gs pos="0">
                      <a:schemeClr val="bg1">
                        <a:lumMod val="41000"/>
                        <a:lumOff val="59000"/>
                      </a:schemeClr>
                    </a:gs>
                    <a:gs pos="100000">
                      <a:schemeClr val="tx2">
                        <a:lumMod val="0"/>
                        <a:lumOff val="100000"/>
                      </a:schemeClr>
                    </a:gs>
                  </a:gsLst>
                  <a:lin ang="4800000" scaled="0"/>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26" name="Picture Placeholder 2"/>
          <p:cNvSpPr>
            <a:spLocks noGrp="1" noChangeAspect="1"/>
          </p:cNvSpPr>
          <p:nvPr>
            <p:ph type="pic" idx="22"/>
          </p:nvPr>
        </p:nvSpPr>
        <p:spPr>
          <a:xfrm>
            <a:off x="7804321" y="2256354"/>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it-IT"/>
              <a:t>Fare clic sull'icona per inserire un'immagine</a:t>
            </a:r>
            <a:endParaRPr lang="en-US" dirty="0"/>
          </a:p>
        </p:txBody>
      </p:sp>
      <p:sp>
        <p:nvSpPr>
          <p:cNvPr id="27" name="Text Placeholder 3"/>
          <p:cNvSpPr>
            <a:spLocks noGrp="1"/>
          </p:cNvSpPr>
          <p:nvPr>
            <p:ph type="body" sz="half" idx="20"/>
          </p:nvPr>
        </p:nvSpPr>
        <p:spPr>
          <a:xfrm>
            <a:off x="7804197" y="4873762"/>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gli stili del testo dello schema</a:t>
            </a:r>
          </a:p>
        </p:txBody>
      </p:sp>
      <p:sp>
        <p:nvSpPr>
          <p:cNvPr id="3" name="Date Placeholder 2"/>
          <p:cNvSpPr>
            <a:spLocks noGrp="1"/>
          </p:cNvSpPr>
          <p:nvPr>
            <p:ph type="dt" sz="half" idx="10"/>
          </p:nvPr>
        </p:nvSpPr>
        <p:spPr/>
        <p:txBody>
          <a:bodyPr/>
          <a:lstStyle/>
          <a:p>
            <a:fld id="{D6BC9E4D-4FB3-4A7D-8CDD-345994D479B1}" type="datetimeFigureOut">
              <a:rPr lang="it-IT" smtClean="0"/>
              <a:t>25/10/2024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12715866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6BC9E4D-4FB3-4A7D-8CDD-345994D479B1}" type="datetimeFigureOut">
              <a:rPr lang="it-IT" smtClean="0"/>
              <a:t>25/10/2024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3120555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6BC9E4D-4FB3-4A7D-8CDD-345994D479B1}" type="datetimeFigureOut">
              <a:rPr lang="it-IT" smtClean="0"/>
              <a:t>25/10/2024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3140438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D6BC9E4D-4FB3-4A7D-8CDD-345994D479B1}" type="datetimeFigureOut">
              <a:rPr lang="it-IT" smtClean="0"/>
              <a:t>25/10/2024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24985635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7" name="Title 1"/>
          <p:cNvSpPr>
            <a:spLocks noGrp="1"/>
          </p:cNvSpPr>
          <p:nvPr>
            <p:ph type="ctrTitle"/>
          </p:nvPr>
        </p:nvSpPr>
        <p:spPr>
          <a:xfrm>
            <a:off x="854532" y="4464028"/>
            <a:ext cx="9144000" cy="1641490"/>
          </a:xfrm>
        </p:spPr>
        <p:txBody>
          <a:bodyPr wrap="none" anchor="t">
            <a:normAutofit/>
          </a:bodyPr>
          <a:lstStyle>
            <a:lvl1pPr algn="l">
              <a:defRPr sz="9600" b="0" spc="-300">
                <a:gradFill flip="none" rotWithShape="1">
                  <a:gsLst>
                    <a:gs pos="32000">
                      <a:schemeClr val="tx1">
                        <a:lumMod val="89000"/>
                      </a:schemeClr>
                    </a:gs>
                    <a:gs pos="0">
                      <a:schemeClr val="bg1">
                        <a:lumMod val="47000"/>
                        <a:lumOff val="53000"/>
                      </a:schemeClr>
                    </a:gs>
                    <a:gs pos="100000">
                      <a:schemeClr val="tx2">
                        <a:lumMod val="0"/>
                        <a:lumOff val="100000"/>
                      </a:schemeClr>
                    </a:gs>
                  </a:gsLst>
                  <a:lin ang="8100000" scaled="1"/>
                  <a:tileRect/>
                </a:gradFill>
                <a:effectLst>
                  <a:outerShdw blurRad="469900" dist="342900" dir="5400000" sy="-20000" rotWithShape="0">
                    <a:prstClr val="black">
                      <a:alpha val="66000"/>
                    </a:prstClr>
                  </a:outerShdw>
                </a:effectLst>
                <a:latin typeface="+mj-lt"/>
              </a:defRPr>
            </a:lvl1pPr>
          </a:lstStyle>
          <a:p>
            <a:r>
              <a:rPr lang="it-IT"/>
              <a:t>Fare clic per modificare lo stile del titolo dello schema</a:t>
            </a:r>
            <a:endParaRPr lang="en-US" dirty="0"/>
          </a:p>
        </p:txBody>
      </p:sp>
      <p:sp>
        <p:nvSpPr>
          <p:cNvPr id="8" name="Subtitle 2"/>
          <p:cNvSpPr>
            <a:spLocks noGrp="1"/>
          </p:cNvSpPr>
          <p:nvPr>
            <p:ph type="subTitle" idx="1"/>
          </p:nvPr>
        </p:nvSpPr>
        <p:spPr>
          <a:xfrm>
            <a:off x="854532" y="3693674"/>
            <a:ext cx="9144000" cy="754025"/>
          </a:xfrm>
        </p:spPr>
        <p:txBody>
          <a:bodyPr anchor="b">
            <a:normAutofit/>
          </a:bodyPr>
          <a:lstStyle>
            <a:lvl1pPr marL="0" indent="0" algn="l">
              <a:buNone/>
              <a:defRPr sz="3200" b="0">
                <a:gradFill flip="none" rotWithShape="1">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tileRect/>
                </a:gra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D6BC9E4D-4FB3-4A7D-8CDD-345994D479B1}" type="datetimeFigureOut">
              <a:rPr lang="it-IT" smtClean="0"/>
              <a:t>25/10/2024</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4080231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120000" y="1825625"/>
            <a:ext cx="5025216"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6319840" y="1825625"/>
            <a:ext cx="503396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Date Placeholder 4"/>
          <p:cNvSpPr>
            <a:spLocks noGrp="1"/>
          </p:cNvSpPr>
          <p:nvPr>
            <p:ph type="dt" sz="half" idx="10"/>
          </p:nvPr>
        </p:nvSpPr>
        <p:spPr/>
        <p:txBody>
          <a:bodyPr/>
          <a:lstStyle/>
          <a:p>
            <a:fld id="{D6BC9E4D-4FB3-4A7D-8CDD-345994D479B1}" type="datetimeFigureOut">
              <a:rPr lang="it-IT" smtClean="0"/>
              <a:t>25/10/2024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37060046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20000" y="1681163"/>
            <a:ext cx="5025216" cy="823912"/>
          </a:xfrm>
        </p:spPr>
        <p:txBody>
          <a:bodyPr anchor="b"/>
          <a:lstStyle>
            <a:lvl1pPr marL="0" indent="0">
              <a:buNone/>
              <a:defRPr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Content Placeholder 3"/>
          <p:cNvSpPr>
            <a:spLocks noGrp="1"/>
          </p:cNvSpPr>
          <p:nvPr>
            <p:ph sz="half" idx="2"/>
          </p:nvPr>
        </p:nvSpPr>
        <p:spPr>
          <a:xfrm>
            <a:off x="1120000" y="2505075"/>
            <a:ext cx="5025216"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6319840" y="1681163"/>
            <a:ext cx="5035548" cy="823912"/>
          </a:xfrm>
        </p:spPr>
        <p:txBody>
          <a:bodyPr vert="horz" lIns="91440" tIns="45720" rIns="91440" bIns="45720" rtlCol="0" anchor="b">
            <a:normAutofit/>
          </a:bodyPr>
          <a:lstStyle>
            <a:lvl1pPr>
              <a:buNone/>
              <a:defRPr lang="en-US" sz="2400" b="0">
                <a:gradFill>
                  <a:gsLst>
                    <a:gs pos="15000">
                      <a:schemeClr val="tx2"/>
                    </a:gs>
                    <a:gs pos="73000">
                      <a:schemeClr val="tx2">
                        <a:lumMod val="60000"/>
                        <a:lumOff val="40000"/>
                      </a:schemeClr>
                    </a:gs>
                    <a:gs pos="0">
                      <a:schemeClr val="tx2">
                        <a:lumMod val="90000"/>
                        <a:lumOff val="10000"/>
                      </a:schemeClr>
                    </a:gs>
                    <a:gs pos="100000">
                      <a:schemeClr val="tx2">
                        <a:lumMod val="0"/>
                        <a:lumOff val="100000"/>
                      </a:schemeClr>
                    </a:gs>
                  </a:gsLst>
                  <a:lin ang="16200000" scaled="1"/>
                </a:gradFill>
              </a:defRPr>
            </a:lvl1pPr>
          </a:lstStyle>
          <a:p>
            <a:pPr marL="0" lvl="0" indent="0">
              <a:buNone/>
            </a:pPr>
            <a:r>
              <a:rPr lang="it-IT"/>
              <a:t>Fare clic per modificare gli stili del testo dello schema</a:t>
            </a:r>
          </a:p>
        </p:txBody>
      </p:sp>
      <p:sp>
        <p:nvSpPr>
          <p:cNvPr id="6" name="Content Placeholder 5"/>
          <p:cNvSpPr>
            <a:spLocks noGrp="1"/>
          </p:cNvSpPr>
          <p:nvPr>
            <p:ph sz="quarter" idx="4"/>
          </p:nvPr>
        </p:nvSpPr>
        <p:spPr>
          <a:xfrm>
            <a:off x="6319840" y="2505075"/>
            <a:ext cx="503554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D6BC9E4D-4FB3-4A7D-8CDD-345994D479B1}" type="datetimeFigureOut">
              <a:rPr lang="it-IT" smtClean="0"/>
              <a:t>25/10/2024</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2494958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Date Placeholder 2"/>
          <p:cNvSpPr>
            <a:spLocks noGrp="1"/>
          </p:cNvSpPr>
          <p:nvPr>
            <p:ph type="dt" sz="half" idx="10"/>
          </p:nvPr>
        </p:nvSpPr>
        <p:spPr/>
        <p:txBody>
          <a:bodyPr/>
          <a:lstStyle/>
          <a:p>
            <a:fld id="{D6BC9E4D-4FB3-4A7D-8CDD-345994D479B1}" type="datetimeFigureOut">
              <a:rPr lang="it-IT" smtClean="0"/>
              <a:t>25/10/2024</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21602206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BC9E4D-4FB3-4A7D-8CDD-345994D479B1}" type="datetimeFigureOut">
              <a:rPr lang="it-IT" smtClean="0"/>
              <a:t>25/10/2024</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9519334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Content Placeholder 2"/>
          <p:cNvSpPr>
            <a:spLocks noGrp="1"/>
          </p:cNvSpPr>
          <p:nvPr>
            <p:ph idx="1"/>
          </p:nvPr>
        </p:nvSpPr>
        <p:spPr>
          <a:xfrm>
            <a:off x="5183188" y="987425"/>
            <a:ext cx="6172200" cy="4873625"/>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6BC9E4D-4FB3-4A7D-8CDD-345994D479B1}" type="datetimeFigureOut">
              <a:rPr lang="it-IT" smtClean="0"/>
              <a:t>25/10/2024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15161606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1120000" y="2057400"/>
            <a:ext cx="3652025" cy="3811588"/>
          </a:xfrm>
        </p:spPr>
        <p:txBody>
          <a:bodyPr/>
          <a:lstStyle>
            <a:lvl1pPr marL="0" indent="0">
              <a:buNone/>
              <a:defRPr sz="1600">
                <a:gradFill>
                  <a:gsLst>
                    <a:gs pos="15000">
                      <a:schemeClr val="tx2"/>
                    </a:gs>
                    <a:gs pos="73000">
                      <a:schemeClr val="tx2">
                        <a:lumMod val="60000"/>
                        <a:lumOff val="40000"/>
                      </a:schemeClr>
                    </a:gs>
                    <a:gs pos="0">
                      <a:schemeClr val="tx1"/>
                    </a:gs>
                    <a:gs pos="100000">
                      <a:schemeClr val="tx2">
                        <a:lumMod val="0"/>
                        <a:lumOff val="100000"/>
                      </a:schemeClr>
                    </a:gs>
                  </a:gsLst>
                  <a:lin ang="16200000" scaled="1"/>
                </a:gra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Date Placeholder 4"/>
          <p:cNvSpPr>
            <a:spLocks noGrp="1"/>
          </p:cNvSpPr>
          <p:nvPr>
            <p:ph type="dt" sz="half" idx="10"/>
          </p:nvPr>
        </p:nvSpPr>
        <p:spPr/>
        <p:txBody>
          <a:bodyPr/>
          <a:lstStyle/>
          <a:p>
            <a:fld id="{D6BC9E4D-4FB3-4A7D-8CDD-345994D479B1}" type="datetimeFigureOut">
              <a:rPr lang="it-IT" smtClean="0"/>
              <a:t>25/10/2024</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4350A443-4FE8-435C-8996-C0A702CC0A28}" type="slidenum">
              <a:rPr lang="it-IT" smtClean="0"/>
              <a:t>‹N›</a:t>
            </a:fld>
            <a:endParaRPr lang="it-IT"/>
          </a:p>
        </p:txBody>
      </p:sp>
    </p:spTree>
    <p:extLst>
      <p:ext uri="{BB962C8B-B14F-4D97-AF65-F5344CB8AC3E}">
        <p14:creationId xmlns:p14="http://schemas.microsoft.com/office/powerpoint/2010/main" val="29104996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120000" y="1825625"/>
            <a:ext cx="102338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D6BC9E4D-4FB3-4A7D-8CDD-345994D479B1}" type="datetimeFigureOut">
              <a:rPr lang="it-IT" smtClean="0"/>
              <a:t>25/10/2024</a:t>
            </a:fld>
            <a:endParaRPr lang="it-IT"/>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endParaRPr lang="it-IT"/>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gradFill flip="none" rotWithShape="1">
                  <a:gsLst>
                    <a:gs pos="28000">
                      <a:schemeClr val="tx1">
                        <a:lumMod val="93000"/>
                      </a:schemeClr>
                    </a:gs>
                    <a:gs pos="0">
                      <a:schemeClr val="bg1">
                        <a:lumMod val="38000"/>
                        <a:lumOff val="62000"/>
                      </a:schemeClr>
                    </a:gs>
                    <a:gs pos="100000">
                      <a:schemeClr val="tx2">
                        <a:lumMod val="0"/>
                        <a:lumOff val="100000"/>
                      </a:schemeClr>
                    </a:gs>
                  </a:gsLst>
                  <a:lin ang="5400000" scaled="1"/>
                  <a:tileRect/>
                </a:gradFill>
              </a:defRPr>
            </a:lvl1pPr>
          </a:lstStyle>
          <a:p>
            <a:fld id="{4350A443-4FE8-435C-8996-C0A702CC0A28}" type="slidenum">
              <a:rPr lang="it-IT" smtClean="0"/>
              <a:t>‹N›</a:t>
            </a:fld>
            <a:endParaRPr lang="it-IT"/>
          </a:p>
        </p:txBody>
      </p:sp>
    </p:spTree>
    <p:extLst>
      <p:ext uri="{BB962C8B-B14F-4D97-AF65-F5344CB8AC3E}">
        <p14:creationId xmlns:p14="http://schemas.microsoft.com/office/powerpoint/2010/main" val="1025486596"/>
      </p:ext>
    </p:extLst>
  </p:cSld>
  <p:clrMap bg1="dk1" tx1="lt1" bg2="dk2" tx2="lt2" accent1="accent1" accent2="accent2" accent3="accent3" accent4="accent4" accent5="accent5" accent6="accent6" hlink="hlink" folHlink="folHlink"/>
  <p:sldLayoutIdLst>
    <p:sldLayoutId id="2147484049" r:id="rId1"/>
    <p:sldLayoutId id="2147484050" r:id="rId2"/>
    <p:sldLayoutId id="2147484051" r:id="rId3"/>
    <p:sldLayoutId id="2147484052" r:id="rId4"/>
    <p:sldLayoutId id="2147484053" r:id="rId5"/>
    <p:sldLayoutId id="2147484054" r:id="rId6"/>
    <p:sldLayoutId id="2147484055" r:id="rId7"/>
    <p:sldLayoutId id="2147484056" r:id="rId8"/>
    <p:sldLayoutId id="2147484057" r:id="rId9"/>
    <p:sldLayoutId id="2147484058" r:id="rId10"/>
    <p:sldLayoutId id="2147484059" r:id="rId11"/>
    <p:sldLayoutId id="2147484060" r:id="rId12"/>
    <p:sldLayoutId id="2147484061" r:id="rId13"/>
    <p:sldLayoutId id="2147484062" r:id="rId14"/>
    <p:sldLayoutId id="2147484063" r:id="rId15"/>
    <p:sldLayoutId id="2147484064" r:id="rId16"/>
    <p:sldLayoutId id="2147484065" r:id="rId17"/>
  </p:sldLayoutIdLst>
  <p:txStyles>
    <p:title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gradFill>
            <a:gsLst>
              <a:gs pos="34000">
                <a:schemeClr val="tx1">
                  <a:lumMod val="93000"/>
                </a:schemeClr>
              </a:gs>
              <a:gs pos="0">
                <a:schemeClr val="bg1">
                  <a:lumMod val="25000"/>
                  <a:lumOff val="75000"/>
                </a:schemeClr>
              </a:gs>
              <a:gs pos="100000">
                <a:schemeClr val="tx2">
                  <a:lumMod val="0"/>
                  <a:lumOff val="100000"/>
                </a:schemeClr>
              </a:gs>
            </a:gsLst>
            <a:lin ang="4800000" scaled="0"/>
          </a:gra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pn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39.jpeg"/><Relationship Id="rId4" Type="http://schemas.openxmlformats.org/officeDocument/2006/relationships/image" Target="../media/image38.jpeg"/></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6.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6.xml"/><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46.gif"/><Relationship Id="rId1" Type="http://schemas.openxmlformats.org/officeDocument/2006/relationships/slideLayout" Target="../slideLayouts/slideLayout6.xml"/><Relationship Id="rId4" Type="http://schemas.openxmlformats.org/officeDocument/2006/relationships/image" Target="../media/image53.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5" Type="http://schemas.openxmlformats.org/officeDocument/2006/relationships/image" Target="../media/image56.jpeg"/><Relationship Id="rId4" Type="http://schemas.openxmlformats.org/officeDocument/2006/relationships/image" Target="../media/image41.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57.png"/><Relationship Id="rId1" Type="http://schemas.openxmlformats.org/officeDocument/2006/relationships/slideLayout" Target="../slideLayouts/slideLayout6.xml"/><Relationship Id="rId4" Type="http://schemas.openxmlformats.org/officeDocument/2006/relationships/image" Target="../media/image59.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4" Type="http://schemas.openxmlformats.org/officeDocument/2006/relationships/hyperlink" Target="https://link.springer.com/chapter/10.1007/978-3-030-14128-8_8#auth-S_-Ustamujic"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image" Target="../media/image62.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jpg"/><Relationship Id="rId4" Type="http://schemas.openxmlformats.org/officeDocument/2006/relationships/image" Target="../media/image64.jpg"/></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gif"/></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A composite image comprised of optical data from the Isaac Newton Telescope and X-ray data from Chandra showing the stellar association Cygnus OB2">
            <a:extLst>
              <a:ext uri="{FF2B5EF4-FFF2-40B4-BE49-F238E27FC236}">
                <a16:creationId xmlns:a16="http://schemas.microsoft.com/office/drawing/2014/main" id="{63D6AB66-8402-46AC-B9E1-C4A1AA660D0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8125408" y="2791409"/>
            <a:ext cx="4879910" cy="325327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2EC9405-0511-4B8D-8977-A38E3F98D1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663"/>
            <a:ext cx="9159551" cy="6869663"/>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25038533-33D0-4975-AF13-D1C0206F00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59551" y="-11663"/>
            <a:ext cx="3032449" cy="276200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0FF350E-BBAB-41B9-AA9C-84588A7FDA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22578" y="-11664"/>
            <a:ext cx="3946844" cy="1973422"/>
          </a:xfrm>
          <a:prstGeom prst="rect">
            <a:avLst/>
          </a:pr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97295B81-4279-48A0-A0A6-E5376905A776}"/>
              </a:ext>
            </a:extLst>
          </p:cNvPr>
          <p:cNvSpPr txBox="1"/>
          <p:nvPr/>
        </p:nvSpPr>
        <p:spPr>
          <a:xfrm>
            <a:off x="5066522" y="2677886"/>
            <a:ext cx="184731" cy="369332"/>
          </a:xfrm>
          <a:prstGeom prst="rect">
            <a:avLst/>
          </a:prstGeom>
          <a:noFill/>
        </p:spPr>
        <p:txBody>
          <a:bodyPr wrap="none" rtlCol="0">
            <a:spAutoFit/>
          </a:bodyPr>
          <a:lstStyle/>
          <a:p>
            <a:endParaRPr lang="it-IT" dirty="0"/>
          </a:p>
        </p:txBody>
      </p:sp>
      <p:pic>
        <p:nvPicPr>
          <p:cNvPr id="12" name="Immagine 11">
            <a:extLst>
              <a:ext uri="{FF2B5EF4-FFF2-40B4-BE49-F238E27FC236}">
                <a16:creationId xmlns:a16="http://schemas.microsoft.com/office/drawing/2014/main" id="{DEE512D2-F2C2-4AE2-AF33-F1B6F831455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870" t="31156" r="13205" b="29252"/>
          <a:stretch/>
        </p:blipFill>
        <p:spPr>
          <a:xfrm>
            <a:off x="10260511" y="413065"/>
            <a:ext cx="1866102" cy="675417"/>
          </a:xfrm>
          <a:prstGeom prst="rect">
            <a:avLst/>
          </a:prstGeom>
        </p:spPr>
      </p:pic>
      <p:pic>
        <p:nvPicPr>
          <p:cNvPr id="13" name="Immagine 12">
            <a:extLst>
              <a:ext uri="{FF2B5EF4-FFF2-40B4-BE49-F238E27FC236}">
                <a16:creationId xmlns:a16="http://schemas.microsoft.com/office/drawing/2014/main" id="{47F69B8A-084D-4C4C-B5D5-683EC1B1E90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37289"/>
            <a:ext cx="1537169" cy="1576124"/>
          </a:xfrm>
          <a:prstGeom prst="rect">
            <a:avLst/>
          </a:prstGeom>
        </p:spPr>
      </p:pic>
      <p:sp>
        <p:nvSpPr>
          <p:cNvPr id="14" name="CasellaDiTesto 13">
            <a:extLst>
              <a:ext uri="{FF2B5EF4-FFF2-40B4-BE49-F238E27FC236}">
                <a16:creationId xmlns:a16="http://schemas.microsoft.com/office/drawing/2014/main" id="{78C5E665-5B8D-47EA-B28B-915E2C6D89E8}"/>
              </a:ext>
            </a:extLst>
          </p:cNvPr>
          <p:cNvSpPr txBox="1"/>
          <p:nvPr/>
        </p:nvSpPr>
        <p:spPr>
          <a:xfrm>
            <a:off x="2005841" y="6150115"/>
            <a:ext cx="8180316" cy="707886"/>
          </a:xfrm>
          <a:prstGeom prst="rect">
            <a:avLst/>
          </a:prstGeom>
          <a:gradFill>
            <a:gsLst>
              <a:gs pos="26000">
                <a:schemeClr val="bg2">
                  <a:lumMod val="75000"/>
                </a:schemeClr>
              </a:gs>
              <a:gs pos="74000">
                <a:schemeClr val="bg2">
                  <a:lumMod val="60000"/>
                  <a:lumOff val="40000"/>
                </a:schemeClr>
              </a:gs>
              <a:gs pos="100000">
                <a:schemeClr val="accent1">
                  <a:lumMod val="45000"/>
                  <a:lumOff val="55000"/>
                </a:schemeClr>
              </a:gs>
              <a:gs pos="100000">
                <a:schemeClr val="accent1">
                  <a:lumMod val="30000"/>
                  <a:lumOff val="70000"/>
                </a:schemeClr>
              </a:gs>
            </a:gsLst>
            <a:path path="circle">
              <a:fillToRect l="50000" t="50000" r="50000" b="50000"/>
            </a:path>
          </a:gradFill>
          <a:effectLst>
            <a:softEdge rad="50800"/>
          </a:effectLst>
        </p:spPr>
        <p:txBody>
          <a:bodyPr wrap="square" rtlCol="0">
            <a:spAutoFit/>
          </a:bodyPr>
          <a:lstStyle/>
          <a:p>
            <a:pPr algn="ctr"/>
            <a:r>
              <a:rPr lang="en-GB" sz="2000" b="1" i="1" dirty="0"/>
              <a:t>Mario Giuseppe Guarcello – INAF </a:t>
            </a:r>
            <a:r>
              <a:rPr lang="en-GB" sz="2000" b="1" i="1" dirty="0" err="1"/>
              <a:t>Osservatorio</a:t>
            </a:r>
            <a:r>
              <a:rPr lang="en-GB" sz="2000" b="1" i="1" dirty="0"/>
              <a:t> </a:t>
            </a:r>
            <a:r>
              <a:rPr lang="en-GB" sz="2000" b="1" i="1" dirty="0" err="1"/>
              <a:t>Astronomico</a:t>
            </a:r>
            <a:r>
              <a:rPr lang="en-GB" sz="2000" b="1" i="1" dirty="0"/>
              <a:t> di Palermo </a:t>
            </a:r>
          </a:p>
          <a:p>
            <a:pPr algn="ctr"/>
            <a:r>
              <a:rPr lang="en-GB" sz="2000" b="1" i="1" dirty="0"/>
              <a:t>AND THE EWOCS COLLABORATION</a:t>
            </a:r>
          </a:p>
        </p:txBody>
      </p:sp>
      <p:sp>
        <p:nvSpPr>
          <p:cNvPr id="8" name="Rettangolo 7">
            <a:extLst>
              <a:ext uri="{FF2B5EF4-FFF2-40B4-BE49-F238E27FC236}">
                <a16:creationId xmlns:a16="http://schemas.microsoft.com/office/drawing/2014/main" id="{8A17568B-1C8A-4B8C-A491-5F2C68A8688B}"/>
              </a:ext>
            </a:extLst>
          </p:cNvPr>
          <p:cNvSpPr/>
          <p:nvPr/>
        </p:nvSpPr>
        <p:spPr>
          <a:xfrm>
            <a:off x="9171991" y="0"/>
            <a:ext cx="57734" cy="27503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Rettangolo 15">
            <a:extLst>
              <a:ext uri="{FF2B5EF4-FFF2-40B4-BE49-F238E27FC236}">
                <a16:creationId xmlns:a16="http://schemas.microsoft.com/office/drawing/2014/main" id="{E64BBF33-1328-437C-ACFE-74D96D9C9B38}"/>
              </a:ext>
            </a:extLst>
          </p:cNvPr>
          <p:cNvSpPr/>
          <p:nvPr/>
        </p:nvSpPr>
        <p:spPr>
          <a:xfrm rot="16200000">
            <a:off x="10655856" y="1266475"/>
            <a:ext cx="45719" cy="3013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Ovale 6">
            <a:extLst>
              <a:ext uri="{FF2B5EF4-FFF2-40B4-BE49-F238E27FC236}">
                <a16:creationId xmlns:a16="http://schemas.microsoft.com/office/drawing/2014/main" id="{A5F6DBD3-4774-4FE0-BA16-53478894AA9D}"/>
              </a:ext>
            </a:extLst>
          </p:cNvPr>
          <p:cNvSpPr/>
          <p:nvPr/>
        </p:nvSpPr>
        <p:spPr>
          <a:xfrm>
            <a:off x="1711865" y="2488869"/>
            <a:ext cx="8986887" cy="2967173"/>
          </a:xfrm>
          <a:prstGeom prst="ellipse">
            <a:avLst/>
          </a:prstGeom>
          <a:gradFill flip="none" rotWithShape="1">
            <a:gsLst>
              <a:gs pos="26000">
                <a:schemeClr val="bg2">
                  <a:lumMod val="60000"/>
                  <a:lumOff val="40000"/>
                </a:schemeClr>
              </a:gs>
              <a:gs pos="74000">
                <a:schemeClr val="bg2">
                  <a:lumMod val="75000"/>
                </a:schemeClr>
              </a:gs>
              <a:gs pos="100000">
                <a:schemeClr val="accent1">
                  <a:lumMod val="45000"/>
                  <a:lumOff val="55000"/>
                </a:schemeClr>
              </a:gs>
              <a:gs pos="100000">
                <a:schemeClr val="accent1">
                  <a:lumMod val="30000"/>
                  <a:lumOff val="70000"/>
                </a:schemeClr>
              </a:gs>
            </a:gsLst>
            <a:path path="circle">
              <a:fillToRect l="50000" t="50000" r="50000" b="50000"/>
            </a:path>
            <a:tileRect/>
          </a:gradFill>
          <a:ln>
            <a:noFill/>
          </a:ln>
          <a:effectLst>
            <a:softEdge rad="63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i="0" u="none" strike="noStrike" dirty="0">
                <a:solidFill>
                  <a:srgbClr val="FFFF00"/>
                </a:solidFill>
                <a:effectLst>
                  <a:outerShdw blurRad="38100" dist="38100" dir="2700000" algn="tl">
                    <a:srgbClr val="000000">
                      <a:alpha val="43137"/>
                    </a:srgbClr>
                  </a:outerShdw>
                </a:effectLst>
                <a:latin typeface="Roboto" panose="02000000000000000000" pitchFamily="2" charset="0"/>
              </a:rPr>
              <a:t>X-ray observations of massive star clusters</a:t>
            </a:r>
            <a:endParaRPr lang="it-IT" sz="5400" b="1" dirty="0">
              <a:solidFill>
                <a:srgbClr val="FFFF00"/>
              </a:solidFill>
              <a:effectLst>
                <a:outerShdw blurRad="38100" dist="38100" dir="2700000" algn="tl">
                  <a:srgbClr val="000000">
                    <a:alpha val="43137"/>
                  </a:srgbClr>
                </a:outerShdw>
              </a:effectLst>
            </a:endParaRPr>
          </a:p>
        </p:txBody>
      </p:sp>
      <p:pic>
        <p:nvPicPr>
          <p:cNvPr id="17" name="Picture 22">
            <a:extLst>
              <a:ext uri="{FF2B5EF4-FFF2-40B4-BE49-F238E27FC236}">
                <a16:creationId xmlns:a16="http://schemas.microsoft.com/office/drawing/2014/main" id="{A96FBC33-0958-4063-BB49-CFC73F67C99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80133" y="5528484"/>
            <a:ext cx="1646480" cy="12432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8" name="Picture 22">
            <a:extLst>
              <a:ext uri="{FF2B5EF4-FFF2-40B4-BE49-F238E27FC236}">
                <a16:creationId xmlns:a16="http://schemas.microsoft.com/office/drawing/2014/main" id="{197DE6F6-1001-4B83-BF5F-3750D359EC9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385" y="5511578"/>
            <a:ext cx="1646480" cy="124326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9898405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B53E109-1C2D-4D7A-940A-3F9FDEFC447E}"/>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X-ray </a:t>
            </a:r>
            <a:r>
              <a:rPr lang="it-IT" sz="2800" b="1" dirty="0" err="1">
                <a:solidFill>
                  <a:srgbClr val="FFFF00"/>
                </a:solidFill>
              </a:rPr>
              <a:t>as</a:t>
            </a:r>
            <a:r>
              <a:rPr lang="it-IT" sz="2800" b="1" dirty="0">
                <a:solidFill>
                  <a:srgbClr val="FFFF00"/>
                </a:solidFill>
              </a:rPr>
              <a:t> membership </a:t>
            </a:r>
            <a:r>
              <a:rPr lang="it-IT" sz="2800" b="1" dirty="0" err="1">
                <a:solidFill>
                  <a:srgbClr val="FFFF00"/>
                </a:solidFill>
              </a:rPr>
              <a:t>criterion</a:t>
            </a:r>
            <a:endParaRPr lang="it-IT" sz="2800" b="1" dirty="0">
              <a:solidFill>
                <a:srgbClr val="FFFF00"/>
              </a:solidFill>
            </a:endParaRPr>
          </a:p>
        </p:txBody>
      </p:sp>
      <p:pic>
        <p:nvPicPr>
          <p:cNvPr id="6" name="Picture 10">
            <a:extLst>
              <a:ext uri="{FF2B5EF4-FFF2-40B4-BE49-F238E27FC236}">
                <a16:creationId xmlns:a16="http://schemas.microsoft.com/office/drawing/2014/main" id="{7B1FFA29-037E-49A7-8334-80A9B98309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5067" y="1140644"/>
            <a:ext cx="3788316" cy="4430599"/>
          </a:xfrm>
          <a:prstGeom prst="rect">
            <a:avLst/>
          </a:prstGeom>
          <a:noFill/>
          <a:extLst>
            <a:ext uri="{909E8E84-426E-40DD-AFC4-6F175D3DCCD1}">
              <a14:hiddenFill xmlns:a14="http://schemas.microsoft.com/office/drawing/2010/main">
                <a:solidFill>
                  <a:srgbClr val="FFFFFF"/>
                </a:solidFill>
              </a14:hiddenFill>
            </a:ext>
          </a:extLst>
        </p:spPr>
      </p:pic>
      <p:sp>
        <p:nvSpPr>
          <p:cNvPr id="7" name="Text Box 8">
            <a:extLst>
              <a:ext uri="{FF2B5EF4-FFF2-40B4-BE49-F238E27FC236}">
                <a16:creationId xmlns:a16="http://schemas.microsoft.com/office/drawing/2014/main" id="{1F0E9B83-A5B3-4D98-A7A9-27AD1DFC689E}"/>
              </a:ext>
            </a:extLst>
          </p:cNvPr>
          <p:cNvSpPr txBox="1">
            <a:spLocks noChangeArrowheads="1"/>
          </p:cNvSpPr>
          <p:nvPr/>
        </p:nvSpPr>
        <p:spPr bwMode="auto">
          <a:xfrm>
            <a:off x="140569" y="5676963"/>
            <a:ext cx="8362814" cy="1015663"/>
          </a:xfrm>
          <a:prstGeom prst="rect">
            <a:avLst/>
          </a:prstGeom>
          <a:noFill/>
          <a:ln w="9525">
            <a:noFill/>
            <a:miter lim="800000"/>
            <a:headEnd/>
            <a:tailEnd/>
          </a:ln>
          <a:effectLst/>
        </p:spPr>
        <p:txBody>
          <a:bodyPr wrap="square">
            <a:spAutoFit/>
          </a:bodyPr>
          <a:lstStyle/>
          <a:p>
            <a:pPr algn="ctr">
              <a:spcBef>
                <a:spcPct val="50000"/>
              </a:spcBef>
            </a:pPr>
            <a:r>
              <a:rPr lang="en-US" sz="2000" i="1" dirty="0">
                <a:latin typeface="Corbel" panose="020B0503020204020204" pitchFamily="34" charset="0"/>
              </a:rPr>
              <a:t>V vs. V-I diagrams of the clusters NGC2363 (left, 5 </a:t>
            </a:r>
            <a:r>
              <a:rPr lang="en-US" sz="2000" i="1" dirty="0" err="1">
                <a:latin typeface="Corbel" panose="020B0503020204020204" pitchFamily="34" charset="0"/>
              </a:rPr>
              <a:t>Myrs</a:t>
            </a:r>
            <a:r>
              <a:rPr lang="en-US" sz="2000" i="1" dirty="0">
                <a:latin typeface="Corbel" panose="020B0503020204020204" pitchFamily="34" charset="0"/>
              </a:rPr>
              <a:t>) and NGC6611 (right, 1-2 </a:t>
            </a:r>
            <a:r>
              <a:rPr lang="en-US" sz="2000" i="1" dirty="0" err="1">
                <a:latin typeface="Corbel" panose="020B0503020204020204" pitchFamily="34" charset="0"/>
              </a:rPr>
              <a:t>Myrs</a:t>
            </a:r>
            <a:r>
              <a:rPr lang="en-US" sz="2000" i="1" dirty="0">
                <a:latin typeface="Corbel" panose="020B0503020204020204" pitchFamily="34" charset="0"/>
              </a:rPr>
              <a:t>), with marked the sources with X-ray counterparts                     (Damiani+2006, Guarcello+2010)</a:t>
            </a:r>
          </a:p>
        </p:txBody>
      </p:sp>
      <p:pic>
        <p:nvPicPr>
          <p:cNvPr id="1026" name="Picture 2">
            <a:extLst>
              <a:ext uri="{FF2B5EF4-FFF2-40B4-BE49-F238E27FC236}">
                <a16:creationId xmlns:a16="http://schemas.microsoft.com/office/drawing/2014/main" id="{879F4EAF-E654-41FF-955A-D58AB329BD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69" y="1140644"/>
            <a:ext cx="4437700" cy="443059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39B38640-6579-4354-9532-8E67F691A00E}"/>
              </a:ext>
            </a:extLst>
          </p:cNvPr>
          <p:cNvSpPr txBox="1"/>
          <p:nvPr/>
        </p:nvSpPr>
        <p:spPr>
          <a:xfrm>
            <a:off x="8503383" y="1522760"/>
            <a:ext cx="3688618" cy="4154984"/>
          </a:xfrm>
          <a:prstGeom prst="rect">
            <a:avLst/>
          </a:prstGeom>
          <a:noFill/>
        </p:spPr>
        <p:txBody>
          <a:bodyPr wrap="square" rtlCol="0">
            <a:spAutoFit/>
          </a:bodyPr>
          <a:lstStyle/>
          <a:p>
            <a:pPr algn="ctr"/>
            <a:r>
              <a:rPr lang="en-US" sz="2400" dirty="0">
                <a:latin typeface="Corbel" panose="020B0503020204020204" pitchFamily="34" charset="0"/>
              </a:rPr>
              <a:t>The higher level of X-ray emission in PMS stars compared with evolved stars provides an efficient method to </a:t>
            </a:r>
            <a:r>
              <a:rPr lang="en-US" sz="2400" dirty="0">
                <a:solidFill>
                  <a:srgbClr val="FFFF00"/>
                </a:solidFill>
                <a:latin typeface="Corbel" panose="020B0503020204020204" pitchFamily="34" charset="0"/>
              </a:rPr>
              <a:t>select stars associated with young clusters</a:t>
            </a:r>
            <a:r>
              <a:rPr lang="en-US" sz="2400" dirty="0">
                <a:latin typeface="Corbel" panose="020B0503020204020204" pitchFamily="34" charset="0"/>
              </a:rPr>
              <a:t>. </a:t>
            </a:r>
          </a:p>
          <a:p>
            <a:pPr algn="ctr"/>
            <a:endParaRPr lang="en-US" sz="2400" dirty="0">
              <a:latin typeface="Corbel" panose="020B0503020204020204" pitchFamily="34" charset="0"/>
            </a:endParaRPr>
          </a:p>
          <a:p>
            <a:pPr algn="ctr"/>
            <a:r>
              <a:rPr lang="en-US" sz="2400" dirty="0">
                <a:latin typeface="Corbel" panose="020B0503020204020204" pitchFamily="34" charset="0"/>
              </a:rPr>
              <a:t>This was extremely powerful for cluster science in the pre-Gaia era. </a:t>
            </a:r>
          </a:p>
        </p:txBody>
      </p:sp>
    </p:spTree>
    <p:extLst>
      <p:ext uri="{BB962C8B-B14F-4D97-AF65-F5344CB8AC3E}">
        <p14:creationId xmlns:p14="http://schemas.microsoft.com/office/powerpoint/2010/main" val="1039925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608697BC-0401-4319-8268-9CFC5FF75159}"/>
              </a:ext>
            </a:extLst>
          </p:cNvPr>
          <p:cNvSpPr/>
          <p:nvPr/>
        </p:nvSpPr>
        <p:spPr>
          <a:xfrm>
            <a:off x="65988" y="150829"/>
            <a:ext cx="12126012" cy="6589336"/>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ln w="22225">
                  <a:solidFill>
                    <a:srgbClr val="FF0000"/>
                  </a:solidFill>
                  <a:prstDash val="solid"/>
                </a:ln>
                <a:solidFill>
                  <a:srgbClr val="0070C0"/>
                </a:solidFill>
              </a:rPr>
              <a:t>Existing surveys of young massive clusters </a:t>
            </a:r>
          </a:p>
          <a:p>
            <a:pPr algn="ctr"/>
            <a:endParaRPr lang="en-US" sz="2800" b="1" dirty="0">
              <a:ln w="22225">
                <a:solidFill>
                  <a:srgbClr val="FF0000"/>
                </a:solidFill>
                <a:prstDash val="solid"/>
              </a:ln>
              <a:solidFill>
                <a:srgbClr val="0070C0"/>
              </a:solidFill>
            </a:endParaRPr>
          </a:p>
        </p:txBody>
      </p:sp>
    </p:spTree>
    <p:extLst>
      <p:ext uri="{BB962C8B-B14F-4D97-AF65-F5344CB8AC3E}">
        <p14:creationId xmlns:p14="http://schemas.microsoft.com/office/powerpoint/2010/main" val="39048291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0">
            <a:extLst>
              <a:ext uri="{FF2B5EF4-FFF2-40B4-BE49-F238E27FC236}">
                <a16:creationId xmlns:a16="http://schemas.microsoft.com/office/drawing/2014/main" id="{C3F50A48-F5F5-41FB-829A-DF6AEB9A8812}"/>
              </a:ext>
            </a:extLst>
          </p:cNvPr>
          <p:cNvSpPr txBox="1"/>
          <p:nvPr/>
        </p:nvSpPr>
        <p:spPr>
          <a:xfrm>
            <a:off x="520045" y="-19350"/>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Just a bit of history…</a:t>
            </a:r>
          </a:p>
        </p:txBody>
      </p:sp>
      <p:pic>
        <p:nvPicPr>
          <p:cNvPr id="3" name="Immagine 2">
            <a:extLst>
              <a:ext uri="{FF2B5EF4-FFF2-40B4-BE49-F238E27FC236}">
                <a16:creationId xmlns:a16="http://schemas.microsoft.com/office/drawing/2014/main" id="{CF3F2AF4-F318-4646-8C9A-3688E64DB989}"/>
              </a:ext>
            </a:extLst>
          </p:cNvPr>
          <p:cNvPicPr>
            <a:picLocks noChangeAspect="1"/>
          </p:cNvPicPr>
          <p:nvPr/>
        </p:nvPicPr>
        <p:blipFill>
          <a:blip r:embed="rId2"/>
          <a:stretch>
            <a:fillRect/>
          </a:stretch>
        </p:blipFill>
        <p:spPr>
          <a:xfrm>
            <a:off x="111197" y="1346123"/>
            <a:ext cx="4609811" cy="4029400"/>
          </a:xfrm>
          <a:prstGeom prst="rect">
            <a:avLst/>
          </a:prstGeom>
        </p:spPr>
      </p:pic>
      <p:sp>
        <p:nvSpPr>
          <p:cNvPr id="4" name="Text Box 8">
            <a:extLst>
              <a:ext uri="{FF2B5EF4-FFF2-40B4-BE49-F238E27FC236}">
                <a16:creationId xmlns:a16="http://schemas.microsoft.com/office/drawing/2014/main" id="{3F8605B5-FBDC-44B5-A513-0D4C48FFBECB}"/>
              </a:ext>
            </a:extLst>
          </p:cNvPr>
          <p:cNvSpPr txBox="1">
            <a:spLocks noChangeArrowheads="1"/>
          </p:cNvSpPr>
          <p:nvPr/>
        </p:nvSpPr>
        <p:spPr bwMode="auto">
          <a:xfrm>
            <a:off x="111197" y="5445534"/>
            <a:ext cx="4609810" cy="1323439"/>
          </a:xfrm>
          <a:prstGeom prst="rect">
            <a:avLst/>
          </a:prstGeom>
          <a:noFill/>
          <a:ln w="9525">
            <a:noFill/>
            <a:miter lim="800000"/>
            <a:headEnd/>
            <a:tailEnd/>
          </a:ln>
          <a:effectLst/>
        </p:spPr>
        <p:txBody>
          <a:bodyPr wrap="square">
            <a:spAutoFit/>
          </a:bodyPr>
          <a:lstStyle/>
          <a:p>
            <a:pPr algn="ctr">
              <a:spcBef>
                <a:spcPct val="50000"/>
              </a:spcBef>
            </a:pPr>
            <a:r>
              <a:rPr lang="en-US" sz="2000" i="1" dirty="0">
                <a:latin typeface="Corbel" panose="020B0503020204020204" pitchFamily="34" charset="0"/>
              </a:rPr>
              <a:t>M42 was recognized as an X-ray source from UHURU (</a:t>
            </a:r>
            <a:r>
              <a:rPr lang="en-US" sz="2000" i="1" dirty="0" err="1">
                <a:latin typeface="Corbel" panose="020B0503020204020204" pitchFamily="34" charset="0"/>
              </a:rPr>
              <a:t>Giacconi</a:t>
            </a:r>
            <a:r>
              <a:rPr lang="en-US" sz="2000" i="1" dirty="0">
                <a:latin typeface="Corbel" panose="020B0503020204020204" pitchFamily="34" charset="0"/>
              </a:rPr>
              <a:t> &amp; </a:t>
            </a:r>
            <a:r>
              <a:rPr lang="en-US" sz="2000" i="1" dirty="0" err="1">
                <a:latin typeface="Corbel" panose="020B0503020204020204" pitchFamily="34" charset="0"/>
              </a:rPr>
              <a:t>Gursky</a:t>
            </a:r>
            <a:r>
              <a:rPr lang="en-US" sz="2000" i="1" dirty="0">
                <a:latin typeface="Corbel" panose="020B0503020204020204" pitchFamily="34" charset="0"/>
              </a:rPr>
              <a:t> 1974) and the Astronomical Netherlands Satellite (den Boggende+1978) </a:t>
            </a:r>
          </a:p>
        </p:txBody>
      </p:sp>
      <p:pic>
        <p:nvPicPr>
          <p:cNvPr id="11" name="Picture 10">
            <a:extLst>
              <a:ext uri="{FF2B5EF4-FFF2-40B4-BE49-F238E27FC236}">
                <a16:creationId xmlns:a16="http://schemas.microsoft.com/office/drawing/2014/main" id="{92FBE201-774C-45AD-8290-35BC9EFA35E7}"/>
              </a:ext>
            </a:extLst>
          </p:cNvPr>
          <p:cNvPicPr>
            <a:picLocks noChangeAspect="1"/>
          </p:cNvPicPr>
          <p:nvPr/>
        </p:nvPicPr>
        <p:blipFill>
          <a:blip r:embed="rId3"/>
          <a:stretch>
            <a:fillRect/>
          </a:stretch>
        </p:blipFill>
        <p:spPr>
          <a:xfrm>
            <a:off x="7626213" y="1416134"/>
            <a:ext cx="4350895" cy="4029400"/>
          </a:xfrm>
          <a:prstGeom prst="rect">
            <a:avLst/>
          </a:prstGeom>
        </p:spPr>
      </p:pic>
      <p:sp>
        <p:nvSpPr>
          <p:cNvPr id="13" name="Text Box 8">
            <a:extLst>
              <a:ext uri="{FF2B5EF4-FFF2-40B4-BE49-F238E27FC236}">
                <a16:creationId xmlns:a16="http://schemas.microsoft.com/office/drawing/2014/main" id="{48483F65-149D-4FA4-82CF-ADE15A99A08E}"/>
              </a:ext>
            </a:extLst>
          </p:cNvPr>
          <p:cNvSpPr txBox="1">
            <a:spLocks noChangeArrowheads="1"/>
          </p:cNvSpPr>
          <p:nvPr/>
        </p:nvSpPr>
        <p:spPr bwMode="auto">
          <a:xfrm>
            <a:off x="7833601" y="5445534"/>
            <a:ext cx="4143507" cy="1323439"/>
          </a:xfrm>
          <a:prstGeom prst="rect">
            <a:avLst/>
          </a:prstGeom>
          <a:noFill/>
          <a:ln w="9525">
            <a:noFill/>
            <a:miter lim="800000"/>
            <a:headEnd/>
            <a:tailEnd/>
          </a:ln>
          <a:effectLst/>
        </p:spPr>
        <p:txBody>
          <a:bodyPr wrap="square">
            <a:spAutoFit/>
          </a:bodyPr>
          <a:lstStyle/>
          <a:p>
            <a:pPr algn="ctr">
              <a:spcBef>
                <a:spcPct val="50000"/>
              </a:spcBef>
            </a:pPr>
            <a:r>
              <a:rPr lang="en-US" sz="2000" i="1" dirty="0">
                <a:latin typeface="Corbel" panose="020B0503020204020204" pitchFamily="34" charset="0"/>
              </a:rPr>
              <a:t>Einstein Observatory image of M42. 245 X-ray sources detected with    Lx=10</a:t>
            </a:r>
            <a:r>
              <a:rPr lang="en-US" sz="2000" i="1" baseline="30000" dirty="0">
                <a:latin typeface="Corbel" panose="020B0503020204020204" pitchFamily="34" charset="0"/>
              </a:rPr>
              <a:t>30</a:t>
            </a:r>
            <a:r>
              <a:rPr lang="en-US" sz="2000" i="1" dirty="0">
                <a:latin typeface="Corbel" panose="020B0503020204020204" pitchFamily="34" charset="0"/>
              </a:rPr>
              <a:t> – 10</a:t>
            </a:r>
            <a:r>
              <a:rPr lang="en-US" sz="2000" i="1" baseline="30000" dirty="0">
                <a:latin typeface="Corbel" panose="020B0503020204020204" pitchFamily="34" charset="0"/>
              </a:rPr>
              <a:t>32</a:t>
            </a:r>
            <a:r>
              <a:rPr lang="en-US" sz="2000" i="1" dirty="0">
                <a:latin typeface="Corbel" panose="020B0503020204020204" pitchFamily="34" charset="0"/>
              </a:rPr>
              <a:t> erg/s, among which 10 O6-B5 stars (</a:t>
            </a:r>
            <a:r>
              <a:rPr lang="en-US" sz="2000" i="1" dirty="0" err="1">
                <a:latin typeface="Corbel" panose="020B0503020204020204" pitchFamily="34" charset="0"/>
              </a:rPr>
              <a:t>Gagnè</a:t>
            </a:r>
            <a:r>
              <a:rPr lang="en-US" sz="2000" i="1" dirty="0">
                <a:latin typeface="Corbel" panose="020B0503020204020204" pitchFamily="34" charset="0"/>
              </a:rPr>
              <a:t> &amp; </a:t>
            </a:r>
            <a:r>
              <a:rPr lang="en-US" sz="2000" i="1" dirty="0" err="1">
                <a:latin typeface="Corbel" panose="020B0503020204020204" pitchFamily="34" charset="0"/>
              </a:rPr>
              <a:t>Caillault</a:t>
            </a:r>
            <a:r>
              <a:rPr lang="en-US" sz="2000" i="1" dirty="0">
                <a:latin typeface="Corbel" panose="020B0503020204020204" pitchFamily="34" charset="0"/>
              </a:rPr>
              <a:t> 1994)</a:t>
            </a:r>
          </a:p>
        </p:txBody>
      </p:sp>
      <p:sp>
        <p:nvSpPr>
          <p:cNvPr id="14" name="TextBox 13">
            <a:extLst>
              <a:ext uri="{FF2B5EF4-FFF2-40B4-BE49-F238E27FC236}">
                <a16:creationId xmlns:a16="http://schemas.microsoft.com/office/drawing/2014/main" id="{110E8C07-6CA9-44FB-BF00-12F77DD877E7}"/>
              </a:ext>
            </a:extLst>
          </p:cNvPr>
          <p:cNvSpPr txBox="1"/>
          <p:nvPr/>
        </p:nvSpPr>
        <p:spPr>
          <a:xfrm>
            <a:off x="4721008" y="573881"/>
            <a:ext cx="2905205" cy="4893647"/>
          </a:xfrm>
          <a:prstGeom prst="rect">
            <a:avLst/>
          </a:prstGeom>
          <a:noFill/>
        </p:spPr>
        <p:txBody>
          <a:bodyPr wrap="square" rtlCol="0">
            <a:spAutoFit/>
          </a:bodyPr>
          <a:lstStyle/>
          <a:p>
            <a:pPr algn="ctr"/>
            <a:r>
              <a:rPr lang="en-US" sz="2400" dirty="0">
                <a:latin typeface="Corbel" panose="020B0503020204020204" pitchFamily="34" charset="0"/>
              </a:rPr>
              <a:t>First X-ray observations of the Orion Nebula Cluster by UHURU, ANS, and the Einstein Observatory</a:t>
            </a:r>
          </a:p>
          <a:p>
            <a:pPr algn="ctr"/>
            <a:endParaRPr lang="en-US" sz="2400" dirty="0">
              <a:latin typeface="Corbel" panose="020B0503020204020204" pitchFamily="34" charset="0"/>
            </a:endParaRPr>
          </a:p>
          <a:p>
            <a:pPr algn="ctr"/>
            <a:r>
              <a:rPr lang="en-US" sz="2400" dirty="0">
                <a:latin typeface="Corbel" panose="020B0503020204020204" pitchFamily="34" charset="0"/>
              </a:rPr>
              <a:t>First observations of nearby young clusters discovered that </a:t>
            </a:r>
            <a:r>
              <a:rPr lang="en-US" sz="2400" dirty="0">
                <a:solidFill>
                  <a:srgbClr val="FFFF00"/>
                </a:solidFill>
                <a:latin typeface="Corbel" panose="020B0503020204020204" pitchFamily="34" charset="0"/>
              </a:rPr>
              <a:t>PMS are X-ray bright </a:t>
            </a:r>
            <a:r>
              <a:rPr lang="en-US" sz="2400" dirty="0">
                <a:latin typeface="Corbel" panose="020B0503020204020204" pitchFamily="34" charset="0"/>
              </a:rPr>
              <a:t>and </a:t>
            </a:r>
            <a:r>
              <a:rPr lang="en-US" sz="2400" dirty="0">
                <a:solidFill>
                  <a:srgbClr val="FFFF00"/>
                </a:solidFill>
                <a:latin typeface="Corbel" panose="020B0503020204020204" pitchFamily="34" charset="0"/>
              </a:rPr>
              <a:t>strongly variable</a:t>
            </a:r>
          </a:p>
        </p:txBody>
      </p:sp>
    </p:spTree>
    <p:extLst>
      <p:ext uri="{BB962C8B-B14F-4D97-AF65-F5344CB8AC3E}">
        <p14:creationId xmlns:p14="http://schemas.microsoft.com/office/powerpoint/2010/main" val="66210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1">
            <a:extLst>
              <a:ext uri="{FF2B5EF4-FFF2-40B4-BE49-F238E27FC236}">
                <a16:creationId xmlns:a16="http://schemas.microsoft.com/office/drawing/2014/main" id="{AED9C677-B3A2-42B8-A18E-033EAED316A4}"/>
              </a:ext>
            </a:extLst>
          </p:cNvPr>
          <p:cNvSpPr txBox="1"/>
          <p:nvPr/>
        </p:nvSpPr>
        <p:spPr>
          <a:xfrm>
            <a:off x="82791" y="18854"/>
            <a:ext cx="11589164"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b="1" dirty="0">
                <a:solidFill>
                  <a:srgbClr val="FFFF00"/>
                </a:solidFill>
              </a:rPr>
              <a:t>THE CHANDRA ORION ULTRADEEP PROJECT</a:t>
            </a:r>
            <a:endParaRPr lang="it-IT" sz="2800" b="1" dirty="0">
              <a:solidFill>
                <a:srgbClr val="FFFF00"/>
              </a:solidFill>
            </a:endParaRPr>
          </a:p>
        </p:txBody>
      </p:sp>
      <p:pic>
        <p:nvPicPr>
          <p:cNvPr id="14" name="Picture 4" descr="image">
            <a:extLst>
              <a:ext uri="{FF2B5EF4-FFF2-40B4-BE49-F238E27FC236}">
                <a16:creationId xmlns:a16="http://schemas.microsoft.com/office/drawing/2014/main" id="{79EAC1D5-D726-4B42-BDA3-A7921B9E9BD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92" y="541504"/>
            <a:ext cx="6318008" cy="6318008"/>
          </a:xfrm>
          <a:prstGeom prst="rect">
            <a:avLst/>
          </a:prstGeom>
          <a:noFill/>
          <a:extLst>
            <a:ext uri="{909E8E84-426E-40DD-AFC4-6F175D3DCCD1}">
              <a14:hiddenFill xmlns:a14="http://schemas.microsoft.com/office/drawing/2010/main">
                <a:solidFill>
                  <a:srgbClr val="FFFFFF"/>
                </a:solidFill>
              </a14:hiddenFill>
            </a:ext>
          </a:extLst>
        </p:spPr>
      </p:pic>
      <p:sp>
        <p:nvSpPr>
          <p:cNvPr id="16" name="Text Box 8">
            <a:extLst>
              <a:ext uri="{FF2B5EF4-FFF2-40B4-BE49-F238E27FC236}">
                <a16:creationId xmlns:a16="http://schemas.microsoft.com/office/drawing/2014/main" id="{A3C99C78-CCC6-4B5B-846F-C7D6DCABB91E}"/>
              </a:ext>
            </a:extLst>
          </p:cNvPr>
          <p:cNvSpPr txBox="1">
            <a:spLocks noChangeArrowheads="1"/>
          </p:cNvSpPr>
          <p:nvPr/>
        </p:nvSpPr>
        <p:spPr bwMode="auto">
          <a:xfrm>
            <a:off x="6400801" y="6131260"/>
            <a:ext cx="5089180" cy="707886"/>
          </a:xfrm>
          <a:prstGeom prst="rect">
            <a:avLst/>
          </a:prstGeom>
          <a:noFill/>
          <a:ln w="9525">
            <a:noFill/>
            <a:miter lim="800000"/>
            <a:headEnd/>
            <a:tailEnd/>
          </a:ln>
          <a:effectLst/>
        </p:spPr>
        <p:txBody>
          <a:bodyPr wrap="square">
            <a:spAutoFit/>
          </a:bodyPr>
          <a:lstStyle/>
          <a:p>
            <a:pPr>
              <a:spcBef>
                <a:spcPct val="50000"/>
              </a:spcBef>
            </a:pPr>
            <a:r>
              <a:rPr lang="en-US" sz="2000" i="1" dirty="0">
                <a:latin typeface="Corbel" panose="020B0503020204020204" pitchFamily="34" charset="0"/>
              </a:rPr>
              <a:t>COUP image of the ONC.                                      Red: 0.2-1 keV; green: 1-2 keV; blue: 2—8 keV</a:t>
            </a:r>
          </a:p>
        </p:txBody>
      </p:sp>
      <p:pic>
        <p:nvPicPr>
          <p:cNvPr id="17" name="Picture 2" descr="image">
            <a:extLst>
              <a:ext uri="{FF2B5EF4-FFF2-40B4-BE49-F238E27FC236}">
                <a16:creationId xmlns:a16="http://schemas.microsoft.com/office/drawing/2014/main" id="{A47B8EEE-D32D-46E8-9636-5B7CDB3C9B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5030" y="18854"/>
            <a:ext cx="926969" cy="10695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88876FE-5F72-4A90-B346-4E6F19F6DEBF}"/>
              </a:ext>
            </a:extLst>
          </p:cNvPr>
          <p:cNvSpPr txBox="1"/>
          <p:nvPr/>
        </p:nvSpPr>
        <p:spPr>
          <a:xfrm>
            <a:off x="6392942" y="797510"/>
            <a:ext cx="4872088" cy="5262979"/>
          </a:xfrm>
          <a:prstGeom prst="rect">
            <a:avLst/>
          </a:prstGeom>
          <a:noFill/>
        </p:spPr>
        <p:txBody>
          <a:bodyPr wrap="square" rtlCol="0">
            <a:spAutoFit/>
          </a:bodyPr>
          <a:lstStyle/>
          <a:p>
            <a:pPr algn="ctr"/>
            <a:r>
              <a:rPr lang="it-IT" sz="2400" dirty="0">
                <a:latin typeface="Corbel" panose="020B0503020204020204" pitchFamily="34" charset="0"/>
              </a:rPr>
              <a:t>850 </a:t>
            </a:r>
            <a:r>
              <a:rPr lang="it-IT" sz="2400" dirty="0" err="1">
                <a:latin typeface="Corbel" panose="020B0503020204020204" pitchFamily="34" charset="0"/>
              </a:rPr>
              <a:t>ksec</a:t>
            </a:r>
            <a:r>
              <a:rPr lang="it-IT" sz="2400" dirty="0">
                <a:latin typeface="Corbel" panose="020B0503020204020204" pitchFamily="34" charset="0"/>
              </a:rPr>
              <a:t> Chandra/ACIS-I </a:t>
            </a:r>
            <a:r>
              <a:rPr lang="it-IT" sz="2400" dirty="0" err="1">
                <a:latin typeface="Corbel" panose="020B0503020204020204" pitchFamily="34" charset="0"/>
              </a:rPr>
              <a:t>observation</a:t>
            </a:r>
            <a:r>
              <a:rPr lang="it-IT" sz="2400" dirty="0">
                <a:latin typeface="Corbel" panose="020B0503020204020204" pitchFamily="34" charset="0"/>
              </a:rPr>
              <a:t> of the ONC (</a:t>
            </a:r>
            <a:r>
              <a:rPr lang="it-IT" sz="2400" dirty="0" err="1">
                <a:latin typeface="Corbel" panose="020B0503020204020204" pitchFamily="34" charset="0"/>
              </a:rPr>
              <a:t>Jan</a:t>
            </a:r>
            <a:r>
              <a:rPr lang="it-IT" sz="2400" dirty="0">
                <a:latin typeface="Corbel" panose="020B0503020204020204" pitchFamily="34" charset="0"/>
              </a:rPr>
              <a:t>. 2023).</a:t>
            </a:r>
          </a:p>
          <a:p>
            <a:pPr algn="ctr"/>
            <a:endParaRPr lang="it-IT" sz="2400" dirty="0">
              <a:latin typeface="Corbel" panose="020B0503020204020204" pitchFamily="34" charset="0"/>
            </a:endParaRPr>
          </a:p>
          <a:p>
            <a:pPr algn="ctr"/>
            <a:r>
              <a:rPr lang="it-IT" sz="2400" dirty="0">
                <a:latin typeface="Corbel" panose="020B0503020204020204" pitchFamily="34" charset="0"/>
              </a:rPr>
              <a:t>1616 X-ray sources, 1522 in the </a:t>
            </a:r>
            <a:r>
              <a:rPr lang="it-IT" sz="2400" dirty="0" err="1">
                <a:latin typeface="Corbel" panose="020B0503020204020204" pitchFamily="34" charset="0"/>
              </a:rPr>
              <a:t>broad</a:t>
            </a:r>
            <a:r>
              <a:rPr lang="it-IT" sz="2400" dirty="0">
                <a:latin typeface="Corbel" panose="020B0503020204020204" pitchFamily="34" charset="0"/>
              </a:rPr>
              <a:t> band, 1315 </a:t>
            </a:r>
            <a:r>
              <a:rPr lang="it-IT" sz="2400" dirty="0" err="1">
                <a:latin typeface="Corbel" panose="020B0503020204020204" pitchFamily="34" charset="0"/>
              </a:rPr>
              <a:t>confirmed</a:t>
            </a:r>
            <a:r>
              <a:rPr lang="it-IT" sz="2400" dirty="0">
                <a:latin typeface="Corbel" panose="020B0503020204020204" pitchFamily="34" charset="0"/>
              </a:rPr>
              <a:t> ONC </a:t>
            </a:r>
            <a:r>
              <a:rPr lang="it-IT" sz="2400" dirty="0" err="1">
                <a:latin typeface="Corbel" panose="020B0503020204020204" pitchFamily="34" charset="0"/>
              </a:rPr>
              <a:t>members</a:t>
            </a:r>
            <a:r>
              <a:rPr lang="it-IT" sz="2400" dirty="0">
                <a:latin typeface="Corbel" panose="020B0503020204020204" pitchFamily="34" charset="0"/>
              </a:rPr>
              <a:t> </a:t>
            </a:r>
            <a:r>
              <a:rPr lang="it-IT" sz="2200" i="1" dirty="0">
                <a:latin typeface="Corbel" panose="020B0503020204020204" pitchFamily="34" charset="0"/>
              </a:rPr>
              <a:t>(Getman+2005)</a:t>
            </a:r>
          </a:p>
          <a:p>
            <a:pPr algn="ctr"/>
            <a:endParaRPr lang="it-IT" sz="2400" dirty="0">
              <a:latin typeface="Corbel" panose="020B0503020204020204" pitchFamily="34" charset="0"/>
            </a:endParaRPr>
          </a:p>
          <a:p>
            <a:pPr algn="ctr"/>
            <a:r>
              <a:rPr lang="it-IT" sz="2400" dirty="0" err="1">
                <a:latin typeface="Corbel" panose="020B0503020204020204" pitchFamily="34" charset="0"/>
              </a:rPr>
              <a:t>Even</a:t>
            </a:r>
            <a:r>
              <a:rPr lang="it-IT" sz="2400" dirty="0">
                <a:latin typeface="Corbel" panose="020B0503020204020204" pitchFamily="34" charset="0"/>
              </a:rPr>
              <a:t> 143 </a:t>
            </a:r>
            <a:r>
              <a:rPr lang="it-IT" sz="2400" dirty="0" err="1">
                <a:latin typeface="Corbel" panose="020B0503020204020204" pitchFamily="34" charset="0"/>
              </a:rPr>
              <a:t>proplyds</a:t>
            </a:r>
            <a:r>
              <a:rPr lang="it-IT" sz="2400" dirty="0">
                <a:latin typeface="Corbel" panose="020B0503020204020204" pitchFamily="34" charset="0"/>
              </a:rPr>
              <a:t> </a:t>
            </a:r>
            <a:r>
              <a:rPr lang="it-IT" sz="2400" dirty="0" err="1">
                <a:latin typeface="Corbel" panose="020B0503020204020204" pitchFamily="34" charset="0"/>
              </a:rPr>
              <a:t>detected</a:t>
            </a:r>
            <a:r>
              <a:rPr lang="it-IT" sz="2400" dirty="0">
                <a:latin typeface="Corbel" panose="020B0503020204020204" pitchFamily="34" charset="0"/>
              </a:rPr>
              <a:t> </a:t>
            </a:r>
            <a:r>
              <a:rPr lang="it-IT" sz="2200" i="1" dirty="0">
                <a:latin typeface="Corbel" panose="020B0503020204020204" pitchFamily="34" charset="0"/>
              </a:rPr>
              <a:t>(Kastner+2005)</a:t>
            </a:r>
          </a:p>
          <a:p>
            <a:pPr algn="ctr"/>
            <a:endParaRPr lang="it-IT" sz="2400" dirty="0">
              <a:latin typeface="Corbel" panose="020B0503020204020204" pitchFamily="34" charset="0"/>
            </a:endParaRPr>
          </a:p>
          <a:p>
            <a:pPr algn="ctr"/>
            <a:r>
              <a:rPr lang="it-IT" sz="2400" dirty="0">
                <a:latin typeface="Corbel" panose="020B0503020204020204" pitchFamily="34" charset="0"/>
              </a:rPr>
              <a:t> </a:t>
            </a:r>
            <a:r>
              <a:rPr lang="it-IT" sz="2400" dirty="0" err="1">
                <a:solidFill>
                  <a:srgbClr val="FFFF00"/>
                </a:solidFill>
                <a:latin typeface="Corbel" panose="020B0503020204020204" pitchFamily="34" charset="0"/>
              </a:rPr>
              <a:t>Almost</a:t>
            </a:r>
            <a:r>
              <a:rPr lang="it-IT" sz="2400" dirty="0">
                <a:solidFill>
                  <a:srgbClr val="FFFF00"/>
                </a:solidFill>
                <a:latin typeface="Corbel" panose="020B0503020204020204" pitchFamily="34" charset="0"/>
              </a:rPr>
              <a:t> 100% complete! </a:t>
            </a:r>
            <a:r>
              <a:rPr lang="en-US" sz="2400" dirty="0">
                <a:latin typeface="Corbel" panose="020B0503020204020204" pitchFamily="34" charset="0"/>
              </a:rPr>
              <a:t>COUP provided a template for all of our following Chandra studies of less well-known and more distant SFRs. </a:t>
            </a:r>
          </a:p>
        </p:txBody>
      </p:sp>
    </p:spTree>
    <p:extLst>
      <p:ext uri="{BB962C8B-B14F-4D97-AF65-F5344CB8AC3E}">
        <p14:creationId xmlns:p14="http://schemas.microsoft.com/office/powerpoint/2010/main" val="39572104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Orion_X_movie">
            <a:hlinkClick r:id="" action="ppaction://media"/>
            <a:extLst>
              <a:ext uri="{FF2B5EF4-FFF2-40B4-BE49-F238E27FC236}">
                <a16:creationId xmlns:a16="http://schemas.microsoft.com/office/drawing/2014/main" id="{745BCE1E-662B-43D0-BEAB-DA17E5DBEFC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3251" y="1711553"/>
            <a:ext cx="8772167" cy="4934344"/>
          </a:xfrm>
          <a:prstGeom prst="rect">
            <a:avLst/>
          </a:prstGeom>
        </p:spPr>
      </p:pic>
      <p:sp>
        <p:nvSpPr>
          <p:cNvPr id="8" name="CasellaDiTesto 1">
            <a:extLst>
              <a:ext uri="{FF2B5EF4-FFF2-40B4-BE49-F238E27FC236}">
                <a16:creationId xmlns:a16="http://schemas.microsoft.com/office/drawing/2014/main" id="{55D3D425-B634-4CA6-A4F0-245AE6F97D2B}"/>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b="1" dirty="0">
                <a:solidFill>
                  <a:srgbClr val="FFFF00"/>
                </a:solidFill>
              </a:rPr>
              <a:t>TIME VARIABILITY OF COUP SOURCES</a:t>
            </a:r>
            <a:endParaRPr lang="it-IT" sz="2800" b="1" dirty="0">
              <a:solidFill>
                <a:srgbClr val="FFFF00"/>
              </a:solidFill>
            </a:endParaRPr>
          </a:p>
        </p:txBody>
      </p:sp>
      <p:sp>
        <p:nvSpPr>
          <p:cNvPr id="9" name="TextBox 8">
            <a:extLst>
              <a:ext uri="{FF2B5EF4-FFF2-40B4-BE49-F238E27FC236}">
                <a16:creationId xmlns:a16="http://schemas.microsoft.com/office/drawing/2014/main" id="{C936EEA3-5F3A-4057-884F-81F69F161DBE}"/>
              </a:ext>
            </a:extLst>
          </p:cNvPr>
          <p:cNvSpPr txBox="1"/>
          <p:nvPr/>
        </p:nvSpPr>
        <p:spPr>
          <a:xfrm>
            <a:off x="127263" y="756457"/>
            <a:ext cx="12064736" cy="830997"/>
          </a:xfrm>
          <a:prstGeom prst="rect">
            <a:avLst/>
          </a:prstGeom>
          <a:noFill/>
        </p:spPr>
        <p:txBody>
          <a:bodyPr wrap="square" rtlCol="0">
            <a:spAutoFit/>
          </a:bodyPr>
          <a:lstStyle/>
          <a:p>
            <a:pPr algn="ctr"/>
            <a:r>
              <a:rPr lang="en-US" sz="2400" dirty="0">
                <a:latin typeface="Corbel" panose="020B0503020204020204" pitchFamily="34" charset="0"/>
              </a:rPr>
              <a:t>Most of COUP source are highly variable. </a:t>
            </a:r>
            <a:r>
              <a:rPr lang="en-US" sz="2400" dirty="0">
                <a:solidFill>
                  <a:srgbClr val="FFFF00"/>
                </a:solidFill>
                <a:latin typeface="Corbel" panose="020B0503020204020204" pitchFamily="34" charset="0"/>
              </a:rPr>
              <a:t>Rotational modulation </a:t>
            </a:r>
            <a:r>
              <a:rPr lang="en-US" sz="2400" dirty="0">
                <a:latin typeface="Corbel" panose="020B0503020204020204" pitchFamily="34" charset="0"/>
              </a:rPr>
              <a:t>observed in 23/233 stars supporting not uniform distribution of coronal active regions </a:t>
            </a:r>
            <a:r>
              <a:rPr lang="en-US" sz="2200" i="1" dirty="0">
                <a:latin typeface="Corbel" panose="020B0503020204020204" pitchFamily="34" charset="0"/>
              </a:rPr>
              <a:t>(Flaccomio+2005)</a:t>
            </a:r>
          </a:p>
        </p:txBody>
      </p:sp>
      <p:sp>
        <p:nvSpPr>
          <p:cNvPr id="12" name="TextBox 11">
            <a:extLst>
              <a:ext uri="{FF2B5EF4-FFF2-40B4-BE49-F238E27FC236}">
                <a16:creationId xmlns:a16="http://schemas.microsoft.com/office/drawing/2014/main" id="{EDF16841-4D48-4C71-B63E-38A3BEB61F54}"/>
              </a:ext>
            </a:extLst>
          </p:cNvPr>
          <p:cNvSpPr txBox="1"/>
          <p:nvPr/>
        </p:nvSpPr>
        <p:spPr>
          <a:xfrm>
            <a:off x="9049734" y="2101233"/>
            <a:ext cx="3142266" cy="4154984"/>
          </a:xfrm>
          <a:prstGeom prst="rect">
            <a:avLst/>
          </a:prstGeom>
          <a:noFill/>
        </p:spPr>
        <p:txBody>
          <a:bodyPr wrap="square">
            <a:spAutoFit/>
          </a:bodyPr>
          <a:lstStyle/>
          <a:p>
            <a:pPr algn="ctr"/>
            <a:r>
              <a:rPr lang="en-US" sz="2400" dirty="0">
                <a:latin typeface="Corbel" panose="020B0503020204020204" pitchFamily="34" charset="0"/>
              </a:rPr>
              <a:t>32 flares modelled with </a:t>
            </a:r>
            <a:r>
              <a:rPr lang="en-US" sz="2400" dirty="0">
                <a:solidFill>
                  <a:srgbClr val="FFFF00"/>
                </a:solidFill>
                <a:latin typeface="Corbel" panose="020B0503020204020204" pitchFamily="34" charset="0"/>
              </a:rPr>
              <a:t>5-20 </a:t>
            </a:r>
            <a:r>
              <a:rPr lang="en-US" sz="2400" dirty="0" err="1">
                <a:solidFill>
                  <a:srgbClr val="FFFF00"/>
                </a:solidFill>
                <a:latin typeface="Corbel" panose="020B0503020204020204" pitchFamily="34" charset="0"/>
              </a:rPr>
              <a:t>Rstar</a:t>
            </a:r>
            <a:r>
              <a:rPr lang="en-US" sz="2400" dirty="0">
                <a:solidFill>
                  <a:srgbClr val="FFFF00"/>
                </a:solidFill>
                <a:latin typeface="Corbel" panose="020B0503020204020204" pitchFamily="34" charset="0"/>
              </a:rPr>
              <a:t> long loops </a:t>
            </a:r>
            <a:r>
              <a:rPr lang="en-US" sz="2400" dirty="0">
                <a:latin typeface="Corbel" panose="020B0503020204020204" pitchFamily="34" charset="0"/>
              </a:rPr>
              <a:t>and plasma temperature &gt; 100 MK </a:t>
            </a:r>
            <a:r>
              <a:rPr lang="en-US" sz="2200" i="1" dirty="0">
                <a:latin typeface="Corbel" panose="020B0503020204020204" pitchFamily="34" charset="0"/>
              </a:rPr>
              <a:t>(Favata+2005)</a:t>
            </a:r>
          </a:p>
          <a:p>
            <a:pPr algn="ctr"/>
            <a:endParaRPr lang="en-US" sz="2400" dirty="0">
              <a:latin typeface="Corbel" panose="020B0503020204020204" pitchFamily="34" charset="0"/>
            </a:endParaRPr>
          </a:p>
          <a:p>
            <a:pPr algn="ctr"/>
            <a:r>
              <a:rPr lang="en-US" sz="2400" dirty="0">
                <a:latin typeface="Corbel" panose="020B0503020204020204" pitchFamily="34" charset="0"/>
              </a:rPr>
              <a:t>In general, COUP unveiled most of the connections between X-ray activity and stellar properties</a:t>
            </a:r>
          </a:p>
        </p:txBody>
      </p:sp>
    </p:spTree>
    <p:extLst>
      <p:ext uri="{BB962C8B-B14F-4D97-AF65-F5344CB8AC3E}">
        <p14:creationId xmlns:p14="http://schemas.microsoft.com/office/powerpoint/2010/main" val="1069922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6783"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remove"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2">
            <a:extLst>
              <a:ext uri="{FF2B5EF4-FFF2-40B4-BE49-F238E27FC236}">
                <a16:creationId xmlns:a16="http://schemas.microsoft.com/office/drawing/2014/main" id="{D98E1E4E-7533-4CED-B71E-D84FA66E7DAC}"/>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b="1" dirty="0">
                <a:solidFill>
                  <a:srgbClr val="FFFF00"/>
                </a:solidFill>
              </a:rPr>
              <a:t>THE CHANDRA CARINA COMPLEX PROJECT</a:t>
            </a:r>
            <a:endParaRPr lang="it-IT" sz="2800" b="1" dirty="0">
              <a:solidFill>
                <a:srgbClr val="FFFF00"/>
              </a:solidFill>
            </a:endParaRPr>
          </a:p>
        </p:txBody>
      </p:sp>
      <p:pic>
        <p:nvPicPr>
          <p:cNvPr id="6" name="Picture 2">
            <a:extLst>
              <a:ext uri="{FF2B5EF4-FFF2-40B4-BE49-F238E27FC236}">
                <a16:creationId xmlns:a16="http://schemas.microsoft.com/office/drawing/2014/main" id="{C1A22AA2-BFA2-4E02-A375-C7FE46B7B6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277" y="658685"/>
            <a:ext cx="5509659" cy="61113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692D70E-2CD4-4CED-8F5B-30DE14C44B6B}"/>
              </a:ext>
            </a:extLst>
          </p:cNvPr>
          <p:cNvSpPr txBox="1"/>
          <p:nvPr/>
        </p:nvSpPr>
        <p:spPr>
          <a:xfrm>
            <a:off x="5704685" y="1131621"/>
            <a:ext cx="6351787" cy="4893647"/>
          </a:xfrm>
          <a:prstGeom prst="rect">
            <a:avLst/>
          </a:prstGeom>
          <a:noFill/>
        </p:spPr>
        <p:txBody>
          <a:bodyPr wrap="square" rtlCol="0">
            <a:spAutoFit/>
          </a:bodyPr>
          <a:lstStyle/>
          <a:p>
            <a:pPr algn="ctr"/>
            <a:r>
              <a:rPr lang="en-US" sz="2400" dirty="0">
                <a:latin typeface="Corbel" panose="020B0503020204020204" pitchFamily="34" charset="0"/>
              </a:rPr>
              <a:t>Motivations: an X-ray survey of the massive star-forming complex of the Carina Nebula (2.3 kpc)</a:t>
            </a:r>
          </a:p>
          <a:p>
            <a:pPr algn="ctr"/>
            <a:endParaRPr lang="en-US" sz="2400" dirty="0">
              <a:latin typeface="Corbel" panose="020B0503020204020204" pitchFamily="34" charset="0"/>
            </a:endParaRPr>
          </a:p>
          <a:p>
            <a:pPr algn="ctr"/>
            <a:r>
              <a:rPr lang="en-US" sz="2400" dirty="0">
                <a:latin typeface="Corbel" panose="020B0503020204020204" pitchFamily="34" charset="0"/>
              </a:rPr>
              <a:t>The region hosts a rich and variegate stellar population and compact objects </a:t>
            </a:r>
            <a:r>
              <a:rPr lang="en-US" sz="2200" i="1" dirty="0">
                <a:latin typeface="Corbel" panose="020B0503020204020204" pitchFamily="34" charset="0"/>
              </a:rPr>
              <a:t>(Hamaguchi+2009)</a:t>
            </a:r>
          </a:p>
          <a:p>
            <a:pPr algn="ctr"/>
            <a:endParaRPr lang="en-US" sz="2400" dirty="0">
              <a:latin typeface="Corbel" panose="020B0503020204020204" pitchFamily="34" charset="0"/>
            </a:endParaRPr>
          </a:p>
          <a:p>
            <a:pPr algn="ctr"/>
            <a:r>
              <a:rPr lang="en-US" sz="2400" dirty="0">
                <a:solidFill>
                  <a:srgbClr val="FFFF00"/>
                </a:solidFill>
                <a:latin typeface="Corbel" panose="020B0503020204020204" pitchFamily="34" charset="0"/>
              </a:rPr>
              <a:t>Carina is one of the closest analogs of Giant Extragalactic H II regions</a:t>
            </a:r>
          </a:p>
          <a:p>
            <a:pPr algn="ctr"/>
            <a:endParaRPr lang="en-US" sz="2400" dirty="0">
              <a:latin typeface="Corbel" panose="020B0503020204020204" pitchFamily="34" charset="0"/>
            </a:endParaRPr>
          </a:p>
          <a:p>
            <a:pPr algn="ctr"/>
            <a:r>
              <a:rPr lang="en-US" sz="2400" dirty="0">
                <a:latin typeface="Corbel" panose="020B0503020204020204" pitchFamily="34" charset="0"/>
              </a:rPr>
              <a:t>Survey: 38 Observations (2008), 1.42 square degrees, 1.2Msec observation </a:t>
            </a:r>
            <a:r>
              <a:rPr lang="en-US" sz="2200" i="1" dirty="0">
                <a:latin typeface="Corbel" panose="020B0503020204020204" pitchFamily="34" charset="0"/>
              </a:rPr>
              <a:t>(Townsley+2011)</a:t>
            </a:r>
          </a:p>
          <a:p>
            <a:pPr algn="ctr"/>
            <a:endParaRPr lang="en-US" sz="2400" dirty="0">
              <a:latin typeface="Corbel" panose="020B0503020204020204" pitchFamily="34" charset="0"/>
            </a:endParaRPr>
          </a:p>
        </p:txBody>
      </p:sp>
      <p:sp>
        <p:nvSpPr>
          <p:cNvPr id="11" name="Text Box 8">
            <a:extLst>
              <a:ext uri="{FF2B5EF4-FFF2-40B4-BE49-F238E27FC236}">
                <a16:creationId xmlns:a16="http://schemas.microsoft.com/office/drawing/2014/main" id="{DD005398-99E9-4777-9DEE-706867B05D48}"/>
              </a:ext>
            </a:extLst>
          </p:cNvPr>
          <p:cNvSpPr txBox="1">
            <a:spLocks noChangeArrowheads="1"/>
          </p:cNvSpPr>
          <p:nvPr/>
        </p:nvSpPr>
        <p:spPr bwMode="auto">
          <a:xfrm>
            <a:off x="5674936" y="6386389"/>
            <a:ext cx="4631850" cy="400110"/>
          </a:xfrm>
          <a:prstGeom prst="rect">
            <a:avLst/>
          </a:prstGeom>
          <a:noFill/>
          <a:ln w="9525">
            <a:noFill/>
            <a:miter lim="800000"/>
            <a:headEnd/>
            <a:tailEnd/>
          </a:ln>
          <a:effectLst/>
        </p:spPr>
        <p:txBody>
          <a:bodyPr wrap="square">
            <a:spAutoFit/>
          </a:bodyPr>
          <a:lstStyle/>
          <a:p>
            <a:pPr>
              <a:spcBef>
                <a:spcPct val="50000"/>
              </a:spcBef>
            </a:pPr>
            <a:r>
              <a:rPr lang="en-US" sz="2000" i="1" dirty="0">
                <a:latin typeface="Corbel" panose="020B0503020204020204" pitchFamily="34" charset="0"/>
              </a:rPr>
              <a:t>RGB X-ray mosaic of the Carina Nebula. </a:t>
            </a:r>
          </a:p>
        </p:txBody>
      </p:sp>
      <p:sp>
        <p:nvSpPr>
          <p:cNvPr id="13" name="TextBox 12">
            <a:extLst>
              <a:ext uri="{FF2B5EF4-FFF2-40B4-BE49-F238E27FC236}">
                <a16:creationId xmlns:a16="http://schemas.microsoft.com/office/drawing/2014/main" id="{C1B25916-53E2-4649-9050-2E474CE0F16B}"/>
              </a:ext>
            </a:extLst>
          </p:cNvPr>
          <p:cNvSpPr txBox="1"/>
          <p:nvPr/>
        </p:nvSpPr>
        <p:spPr>
          <a:xfrm>
            <a:off x="4506012" y="1932495"/>
            <a:ext cx="1155894" cy="338554"/>
          </a:xfrm>
          <a:prstGeom prst="rect">
            <a:avLst/>
          </a:prstGeom>
          <a:noFill/>
        </p:spPr>
        <p:txBody>
          <a:bodyPr wrap="none" rtlCol="0">
            <a:spAutoFit/>
          </a:bodyPr>
          <a:lstStyle/>
          <a:p>
            <a:r>
              <a:rPr lang="en-US" sz="1600" dirty="0">
                <a:solidFill>
                  <a:srgbClr val="FF0000"/>
                </a:solidFill>
              </a:rPr>
              <a:t>Trumpler14</a:t>
            </a:r>
          </a:p>
        </p:txBody>
      </p:sp>
      <p:cxnSp>
        <p:nvCxnSpPr>
          <p:cNvPr id="15" name="Straight Arrow Connector 14">
            <a:extLst>
              <a:ext uri="{FF2B5EF4-FFF2-40B4-BE49-F238E27FC236}">
                <a16:creationId xmlns:a16="http://schemas.microsoft.com/office/drawing/2014/main" id="{11A434AD-F1C9-4A67-8A67-26FA1228CB4B}"/>
              </a:ext>
            </a:extLst>
          </p:cNvPr>
          <p:cNvCxnSpPr>
            <a:cxnSpLocks/>
            <a:stCxn id="13" idx="2"/>
          </p:cNvCxnSpPr>
          <p:nvPr/>
        </p:nvCxnSpPr>
        <p:spPr>
          <a:xfrm flipH="1">
            <a:off x="3450211" y="2271049"/>
            <a:ext cx="1633748" cy="491005"/>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17" name="TextBox 16">
            <a:extLst>
              <a:ext uri="{FF2B5EF4-FFF2-40B4-BE49-F238E27FC236}">
                <a16:creationId xmlns:a16="http://schemas.microsoft.com/office/drawing/2014/main" id="{948FB6D9-2262-46F2-B761-CD15A9511298}"/>
              </a:ext>
            </a:extLst>
          </p:cNvPr>
          <p:cNvSpPr txBox="1"/>
          <p:nvPr/>
        </p:nvSpPr>
        <p:spPr>
          <a:xfrm>
            <a:off x="1990627" y="962344"/>
            <a:ext cx="1147878" cy="338554"/>
          </a:xfrm>
          <a:prstGeom prst="rect">
            <a:avLst/>
          </a:prstGeom>
          <a:noFill/>
        </p:spPr>
        <p:txBody>
          <a:bodyPr wrap="none" rtlCol="0">
            <a:spAutoFit/>
          </a:bodyPr>
          <a:lstStyle/>
          <a:p>
            <a:r>
              <a:rPr lang="en-US" sz="1600" dirty="0">
                <a:solidFill>
                  <a:srgbClr val="FF0000"/>
                </a:solidFill>
              </a:rPr>
              <a:t>Trumpler15</a:t>
            </a:r>
          </a:p>
        </p:txBody>
      </p:sp>
      <p:cxnSp>
        <p:nvCxnSpPr>
          <p:cNvPr id="18" name="Straight Arrow Connector 17">
            <a:extLst>
              <a:ext uri="{FF2B5EF4-FFF2-40B4-BE49-F238E27FC236}">
                <a16:creationId xmlns:a16="http://schemas.microsoft.com/office/drawing/2014/main" id="{A89FB198-3158-4993-916C-7DA7116CB553}"/>
              </a:ext>
            </a:extLst>
          </p:cNvPr>
          <p:cNvCxnSpPr>
            <a:cxnSpLocks/>
            <a:stCxn id="17" idx="2"/>
          </p:cNvCxnSpPr>
          <p:nvPr/>
        </p:nvCxnSpPr>
        <p:spPr>
          <a:xfrm>
            <a:off x="2564566" y="1300898"/>
            <a:ext cx="452011" cy="800874"/>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cxnSp>
        <p:nvCxnSpPr>
          <p:cNvPr id="21" name="Straight Arrow Connector 20">
            <a:extLst>
              <a:ext uri="{FF2B5EF4-FFF2-40B4-BE49-F238E27FC236}">
                <a16:creationId xmlns:a16="http://schemas.microsoft.com/office/drawing/2014/main" id="{1D720B35-7D43-4613-B1F7-096D5A8C1F3A}"/>
              </a:ext>
            </a:extLst>
          </p:cNvPr>
          <p:cNvCxnSpPr>
            <a:cxnSpLocks/>
            <a:stCxn id="22" idx="2"/>
          </p:cNvCxnSpPr>
          <p:nvPr/>
        </p:nvCxnSpPr>
        <p:spPr>
          <a:xfrm>
            <a:off x="1413386" y="2039889"/>
            <a:ext cx="1445848" cy="1188823"/>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22" name="TextBox 21">
            <a:extLst>
              <a:ext uri="{FF2B5EF4-FFF2-40B4-BE49-F238E27FC236}">
                <a16:creationId xmlns:a16="http://schemas.microsoft.com/office/drawing/2014/main" id="{43874A0A-A49A-488F-B1B1-CE7C8FA9F824}"/>
              </a:ext>
            </a:extLst>
          </p:cNvPr>
          <p:cNvSpPr txBox="1"/>
          <p:nvPr/>
        </p:nvSpPr>
        <p:spPr>
          <a:xfrm>
            <a:off x="836144" y="1701335"/>
            <a:ext cx="1154483" cy="338554"/>
          </a:xfrm>
          <a:prstGeom prst="rect">
            <a:avLst/>
          </a:prstGeom>
          <a:noFill/>
        </p:spPr>
        <p:txBody>
          <a:bodyPr wrap="none" rtlCol="0">
            <a:spAutoFit/>
          </a:bodyPr>
          <a:lstStyle/>
          <a:p>
            <a:r>
              <a:rPr lang="en-US" sz="1600" dirty="0">
                <a:solidFill>
                  <a:srgbClr val="FF0000"/>
                </a:solidFill>
              </a:rPr>
              <a:t>Eta Carinae</a:t>
            </a:r>
          </a:p>
        </p:txBody>
      </p:sp>
      <p:sp>
        <p:nvSpPr>
          <p:cNvPr id="25" name="TextBox 24">
            <a:extLst>
              <a:ext uri="{FF2B5EF4-FFF2-40B4-BE49-F238E27FC236}">
                <a16:creationId xmlns:a16="http://schemas.microsoft.com/office/drawing/2014/main" id="{31239589-CCC5-4DED-ABFA-506F6C1DC611}"/>
              </a:ext>
            </a:extLst>
          </p:cNvPr>
          <p:cNvSpPr txBox="1"/>
          <p:nvPr/>
        </p:nvSpPr>
        <p:spPr>
          <a:xfrm>
            <a:off x="4267085" y="5026058"/>
            <a:ext cx="1157496" cy="338554"/>
          </a:xfrm>
          <a:prstGeom prst="rect">
            <a:avLst/>
          </a:prstGeom>
          <a:noFill/>
        </p:spPr>
        <p:txBody>
          <a:bodyPr wrap="none" rtlCol="0">
            <a:spAutoFit/>
          </a:bodyPr>
          <a:lstStyle/>
          <a:p>
            <a:r>
              <a:rPr lang="en-US" sz="1600" dirty="0">
                <a:solidFill>
                  <a:srgbClr val="FF0000"/>
                </a:solidFill>
              </a:rPr>
              <a:t>Trumpler16</a:t>
            </a:r>
          </a:p>
        </p:txBody>
      </p:sp>
      <p:cxnSp>
        <p:nvCxnSpPr>
          <p:cNvPr id="26" name="Straight Arrow Connector 25">
            <a:extLst>
              <a:ext uri="{FF2B5EF4-FFF2-40B4-BE49-F238E27FC236}">
                <a16:creationId xmlns:a16="http://schemas.microsoft.com/office/drawing/2014/main" id="{9A8BCB1A-B40D-42BA-A016-0FE0C9138A2E}"/>
              </a:ext>
            </a:extLst>
          </p:cNvPr>
          <p:cNvCxnSpPr>
            <a:cxnSpLocks/>
            <a:stCxn id="25" idx="0"/>
          </p:cNvCxnSpPr>
          <p:nvPr/>
        </p:nvCxnSpPr>
        <p:spPr>
          <a:xfrm flipH="1" flipV="1">
            <a:off x="3224809" y="3452590"/>
            <a:ext cx="1621024" cy="1573468"/>
          </a:xfrm>
          <a:prstGeom prst="straightConnector1">
            <a:avLst/>
          </a:prstGeom>
          <a:ln>
            <a:solidFill>
              <a:srgbClr val="FF0000"/>
            </a:solidFill>
            <a:tailEnd type="triangle"/>
          </a:ln>
        </p:spPr>
        <p:style>
          <a:lnRef idx="3">
            <a:schemeClr val="accent6"/>
          </a:lnRef>
          <a:fillRef idx="0">
            <a:schemeClr val="accent6"/>
          </a:fillRef>
          <a:effectRef idx="2">
            <a:schemeClr val="accent6"/>
          </a:effectRef>
          <a:fontRef idx="minor">
            <a:schemeClr val="tx1"/>
          </a:fontRef>
        </p:style>
      </p:cxnSp>
      <p:sp>
        <p:nvSpPr>
          <p:cNvPr id="29" name="TextBox 28">
            <a:extLst>
              <a:ext uri="{FF2B5EF4-FFF2-40B4-BE49-F238E27FC236}">
                <a16:creationId xmlns:a16="http://schemas.microsoft.com/office/drawing/2014/main" id="{76857421-72C2-4081-8C2B-E36020F88076}"/>
              </a:ext>
            </a:extLst>
          </p:cNvPr>
          <p:cNvSpPr txBox="1"/>
          <p:nvPr/>
        </p:nvSpPr>
        <p:spPr>
          <a:xfrm>
            <a:off x="3360280" y="4687504"/>
            <a:ext cx="697627" cy="338554"/>
          </a:xfrm>
          <a:prstGeom prst="rect">
            <a:avLst/>
          </a:prstGeom>
          <a:noFill/>
        </p:spPr>
        <p:txBody>
          <a:bodyPr wrap="none" rtlCol="0">
            <a:spAutoFit/>
          </a:bodyPr>
          <a:lstStyle/>
          <a:p>
            <a:r>
              <a:rPr lang="en-US" sz="1600" dirty="0">
                <a:solidFill>
                  <a:srgbClr val="FFFF00"/>
                </a:solidFill>
              </a:rPr>
              <a:t>WR24</a:t>
            </a:r>
          </a:p>
        </p:txBody>
      </p:sp>
      <p:sp>
        <p:nvSpPr>
          <p:cNvPr id="31" name="TextBox 30">
            <a:extLst>
              <a:ext uri="{FF2B5EF4-FFF2-40B4-BE49-F238E27FC236}">
                <a16:creationId xmlns:a16="http://schemas.microsoft.com/office/drawing/2014/main" id="{12870962-B5ED-427C-9606-38891656F93E}"/>
              </a:ext>
            </a:extLst>
          </p:cNvPr>
          <p:cNvSpPr txBox="1"/>
          <p:nvPr/>
        </p:nvSpPr>
        <p:spPr>
          <a:xfrm>
            <a:off x="4387243" y="2944759"/>
            <a:ext cx="697627" cy="338554"/>
          </a:xfrm>
          <a:prstGeom prst="rect">
            <a:avLst/>
          </a:prstGeom>
          <a:noFill/>
        </p:spPr>
        <p:txBody>
          <a:bodyPr wrap="none" rtlCol="0">
            <a:spAutoFit/>
          </a:bodyPr>
          <a:lstStyle/>
          <a:p>
            <a:r>
              <a:rPr lang="en-US" sz="1600" dirty="0">
                <a:solidFill>
                  <a:srgbClr val="FFFF00"/>
                </a:solidFill>
              </a:rPr>
              <a:t>WR22</a:t>
            </a:r>
          </a:p>
        </p:txBody>
      </p:sp>
      <p:sp>
        <p:nvSpPr>
          <p:cNvPr id="32" name="TextBox 31">
            <a:extLst>
              <a:ext uri="{FF2B5EF4-FFF2-40B4-BE49-F238E27FC236}">
                <a16:creationId xmlns:a16="http://schemas.microsoft.com/office/drawing/2014/main" id="{B8D6C468-ADA7-4F95-8AC4-6D1DA54B4E53}"/>
              </a:ext>
            </a:extLst>
          </p:cNvPr>
          <p:cNvSpPr txBox="1"/>
          <p:nvPr/>
        </p:nvSpPr>
        <p:spPr>
          <a:xfrm>
            <a:off x="3209326" y="3201788"/>
            <a:ext cx="683585" cy="338554"/>
          </a:xfrm>
          <a:prstGeom prst="rect">
            <a:avLst/>
          </a:prstGeom>
          <a:noFill/>
        </p:spPr>
        <p:txBody>
          <a:bodyPr wrap="none" rtlCol="0">
            <a:spAutoFit/>
          </a:bodyPr>
          <a:lstStyle/>
          <a:p>
            <a:r>
              <a:rPr lang="en-US" sz="1600" dirty="0">
                <a:solidFill>
                  <a:srgbClr val="FFFF00"/>
                </a:solidFill>
              </a:rPr>
              <a:t>WR25</a:t>
            </a:r>
          </a:p>
        </p:txBody>
      </p:sp>
      <p:sp>
        <p:nvSpPr>
          <p:cNvPr id="33" name="TextBox 32">
            <a:extLst>
              <a:ext uri="{FF2B5EF4-FFF2-40B4-BE49-F238E27FC236}">
                <a16:creationId xmlns:a16="http://schemas.microsoft.com/office/drawing/2014/main" id="{B27B8B8B-DC55-4BEC-8281-FCB47BF36334}"/>
              </a:ext>
            </a:extLst>
          </p:cNvPr>
          <p:cNvSpPr txBox="1"/>
          <p:nvPr/>
        </p:nvSpPr>
        <p:spPr>
          <a:xfrm>
            <a:off x="2023624" y="3168862"/>
            <a:ext cx="441146" cy="338554"/>
          </a:xfrm>
          <a:prstGeom prst="rect">
            <a:avLst/>
          </a:prstGeom>
          <a:noFill/>
        </p:spPr>
        <p:txBody>
          <a:bodyPr wrap="none" rtlCol="0">
            <a:spAutoFit/>
          </a:bodyPr>
          <a:lstStyle/>
          <a:p>
            <a:r>
              <a:rPr lang="en-US" sz="1600" dirty="0">
                <a:solidFill>
                  <a:srgbClr val="FFFF00"/>
                </a:solidFill>
              </a:rPr>
              <a:t>NS</a:t>
            </a:r>
          </a:p>
        </p:txBody>
      </p:sp>
    </p:spTree>
    <p:extLst>
      <p:ext uri="{BB962C8B-B14F-4D97-AF65-F5344CB8AC3E}">
        <p14:creationId xmlns:p14="http://schemas.microsoft.com/office/powerpoint/2010/main" val="2520983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2">
            <a:extLst>
              <a:ext uri="{FF2B5EF4-FFF2-40B4-BE49-F238E27FC236}">
                <a16:creationId xmlns:a16="http://schemas.microsoft.com/office/drawing/2014/main" id="{BB6E3FEA-6A1D-42A6-AC22-D007DCFA4E23}"/>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b="1" dirty="0">
                <a:solidFill>
                  <a:srgbClr val="FFFF00"/>
                </a:solidFill>
              </a:rPr>
              <a:t>THE CHANDRA CARINA COMPLEX PROJECT</a:t>
            </a:r>
            <a:endParaRPr lang="it-IT" sz="2800" b="1" dirty="0">
              <a:solidFill>
                <a:srgbClr val="FFFF00"/>
              </a:solidFill>
            </a:endParaRPr>
          </a:p>
        </p:txBody>
      </p:sp>
      <p:pic>
        <p:nvPicPr>
          <p:cNvPr id="5122" name="Picture 2" descr="image">
            <a:extLst>
              <a:ext uri="{FF2B5EF4-FFF2-40B4-BE49-F238E27FC236}">
                <a16:creationId xmlns:a16="http://schemas.microsoft.com/office/drawing/2014/main" id="{43E702A4-2DDF-47A6-9E1B-D23A88BB5D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94" y="622168"/>
            <a:ext cx="5483062" cy="620724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C931127F-F338-4059-B76B-1D703337E4EB}"/>
              </a:ext>
            </a:extLst>
          </p:cNvPr>
          <p:cNvSpPr txBox="1"/>
          <p:nvPr/>
        </p:nvSpPr>
        <p:spPr>
          <a:xfrm>
            <a:off x="5826231" y="886119"/>
            <a:ext cx="6202175" cy="5262979"/>
          </a:xfrm>
          <a:prstGeom prst="rect">
            <a:avLst/>
          </a:prstGeom>
          <a:noFill/>
        </p:spPr>
        <p:txBody>
          <a:bodyPr wrap="square" rtlCol="0">
            <a:spAutoFit/>
          </a:bodyPr>
          <a:lstStyle/>
          <a:p>
            <a:pPr algn="ctr"/>
            <a:r>
              <a:rPr lang="en-US" sz="2400" dirty="0">
                <a:latin typeface="Corbel" panose="020B0503020204020204" pitchFamily="34" charset="0"/>
              </a:rPr>
              <a:t>14369 X-ray sources, 10714 Carina members (5457 clusters, 5271 distributed), </a:t>
            </a:r>
            <a:r>
              <a:rPr lang="en-US" sz="2400" dirty="0">
                <a:solidFill>
                  <a:srgbClr val="FFFF00"/>
                </a:solidFill>
                <a:latin typeface="Corbel" panose="020B0503020204020204" pitchFamily="34" charset="0"/>
              </a:rPr>
              <a:t>10%-20% of the whole population</a:t>
            </a:r>
            <a:r>
              <a:rPr lang="en-US" sz="2400" dirty="0">
                <a:latin typeface="Corbel" panose="020B0503020204020204" pitchFamily="34" charset="0"/>
              </a:rPr>
              <a:t> </a:t>
            </a:r>
            <a:r>
              <a:rPr lang="en-US" sz="2200" i="1" dirty="0">
                <a:latin typeface="Corbel" panose="020B0503020204020204" pitchFamily="34" charset="0"/>
              </a:rPr>
              <a:t>(Broos+2011)</a:t>
            </a:r>
          </a:p>
          <a:p>
            <a:pPr algn="ctr"/>
            <a:endParaRPr lang="en-US" sz="2400" dirty="0">
              <a:latin typeface="Corbel" panose="020B0503020204020204" pitchFamily="34" charset="0"/>
            </a:endParaRPr>
          </a:p>
          <a:p>
            <a:pPr algn="ctr"/>
            <a:r>
              <a:rPr lang="en-US" sz="2400" dirty="0">
                <a:latin typeface="Corbel" panose="020B0503020204020204" pitchFamily="34" charset="0"/>
              </a:rPr>
              <a:t>Compact (Tr14), clumpy (Tr16) and sparse (Col228) clusters </a:t>
            </a:r>
            <a:r>
              <a:rPr lang="en-US" sz="2200" i="1" dirty="0">
                <a:latin typeface="Corbel" panose="020B0503020204020204" pitchFamily="34" charset="0"/>
              </a:rPr>
              <a:t>(Feigelson+2011, Wang+2011, Wolk+2011)</a:t>
            </a:r>
          </a:p>
          <a:p>
            <a:pPr algn="ctr"/>
            <a:endParaRPr lang="en-US" sz="2400" dirty="0">
              <a:latin typeface="Corbel" panose="020B0503020204020204" pitchFamily="34" charset="0"/>
            </a:endParaRPr>
          </a:p>
          <a:p>
            <a:pPr algn="ctr"/>
            <a:r>
              <a:rPr lang="en-US" sz="2400" dirty="0">
                <a:latin typeface="Corbel" panose="020B0503020204020204" pitchFamily="34" charset="0"/>
              </a:rPr>
              <a:t>200+ known OB stars, 3 WRs, 1 (+6 ?) NSs </a:t>
            </a:r>
            <a:r>
              <a:rPr lang="en-US" sz="2200" i="1" dirty="0">
                <a:latin typeface="Corbel" panose="020B0503020204020204" pitchFamily="34" charset="0"/>
              </a:rPr>
              <a:t>(Gagnè+2011, Nazè+2011, Povich+2011)</a:t>
            </a:r>
          </a:p>
          <a:p>
            <a:pPr algn="ctr"/>
            <a:endParaRPr lang="en-US" sz="2400" dirty="0">
              <a:latin typeface="Corbel" panose="020B0503020204020204" pitchFamily="34" charset="0"/>
            </a:endParaRPr>
          </a:p>
          <a:p>
            <a:pPr algn="ctr"/>
            <a:r>
              <a:rPr lang="en-US" sz="2400" dirty="0">
                <a:solidFill>
                  <a:srgbClr val="FFFF00"/>
                </a:solidFill>
                <a:latin typeface="Corbel" panose="020B0503020204020204" pitchFamily="34" charset="0"/>
              </a:rPr>
              <a:t>Soft diffuse emission</a:t>
            </a:r>
            <a:r>
              <a:rPr lang="en-US" sz="2400" dirty="0">
                <a:latin typeface="Corbel" panose="020B0503020204020204" pitchFamily="34" charset="0"/>
              </a:rPr>
              <a:t>: produced by stellar winds and SN, filled the dust cavity with 4-7 MK hot plasma. Total Lx=3×10</a:t>
            </a:r>
            <a:r>
              <a:rPr lang="en-US" sz="2400" baseline="30000" dirty="0">
                <a:latin typeface="Corbel" panose="020B0503020204020204" pitchFamily="34" charset="0"/>
              </a:rPr>
              <a:t>35</a:t>
            </a:r>
            <a:r>
              <a:rPr lang="en-US" sz="2400" dirty="0">
                <a:latin typeface="Corbel" panose="020B0503020204020204" pitchFamily="34" charset="0"/>
              </a:rPr>
              <a:t> erg/s </a:t>
            </a:r>
            <a:r>
              <a:rPr lang="en-US" sz="2200" i="1" dirty="0">
                <a:latin typeface="Corbel" panose="020B0503020204020204" pitchFamily="34" charset="0"/>
              </a:rPr>
              <a:t>(Townsely+2011)</a:t>
            </a:r>
            <a:endParaRPr lang="it-IT" sz="2200" i="1" dirty="0">
              <a:latin typeface="Corbel" panose="020B0503020204020204" pitchFamily="34" charset="0"/>
            </a:endParaRPr>
          </a:p>
        </p:txBody>
      </p:sp>
    </p:spTree>
    <p:extLst>
      <p:ext uri="{BB962C8B-B14F-4D97-AF65-F5344CB8AC3E}">
        <p14:creationId xmlns:p14="http://schemas.microsoft.com/office/powerpoint/2010/main" val="211263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3F7C573-A0C7-42A1-98AF-0B79379B75E6}"/>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b="1" dirty="0">
                <a:solidFill>
                  <a:srgbClr val="FFFF00"/>
                </a:solidFill>
              </a:rPr>
              <a:t>THE CHANDRA CYGNUS OB2 SURVEY</a:t>
            </a:r>
            <a:endParaRPr lang="it-IT" sz="2800" b="1" dirty="0">
              <a:solidFill>
                <a:srgbClr val="FFFF00"/>
              </a:solidFill>
            </a:endParaRPr>
          </a:p>
        </p:txBody>
      </p:sp>
      <p:sp>
        <p:nvSpPr>
          <p:cNvPr id="4" name="TextBox 4">
            <a:extLst>
              <a:ext uri="{FF2B5EF4-FFF2-40B4-BE49-F238E27FC236}">
                <a16:creationId xmlns:a16="http://schemas.microsoft.com/office/drawing/2014/main" id="{3D454034-9012-404D-BA23-A1B30920E901}"/>
              </a:ext>
            </a:extLst>
          </p:cNvPr>
          <p:cNvSpPr txBox="1"/>
          <p:nvPr/>
        </p:nvSpPr>
        <p:spPr>
          <a:xfrm>
            <a:off x="102200" y="1213377"/>
            <a:ext cx="5776164" cy="4739759"/>
          </a:xfrm>
          <a:prstGeom prst="rect">
            <a:avLst/>
          </a:prstGeom>
          <a:noFill/>
        </p:spPr>
        <p:txBody>
          <a:bodyPr wrap="square" rtlCol="0">
            <a:spAutoFit/>
          </a:bodyPr>
          <a:lstStyle/>
          <a:p>
            <a:r>
              <a:rPr lang="en-US" sz="2400" dirty="0">
                <a:latin typeface="Corbel" panose="020B0503020204020204" pitchFamily="34" charset="0"/>
              </a:rPr>
              <a:t>Motivations: an X-ray survey of the </a:t>
            </a:r>
            <a:r>
              <a:rPr lang="en-US" sz="2400" dirty="0">
                <a:solidFill>
                  <a:srgbClr val="FFFF00"/>
                </a:solidFill>
                <a:latin typeface="Corbel" panose="020B0503020204020204" pitchFamily="34" charset="0"/>
              </a:rPr>
              <a:t>closest very massive OB association</a:t>
            </a:r>
            <a:r>
              <a:rPr lang="en-US" sz="2400" dirty="0">
                <a:latin typeface="Corbel" panose="020B0503020204020204" pitchFamily="34" charset="0"/>
              </a:rPr>
              <a:t> (1.4 kpc)</a:t>
            </a:r>
          </a:p>
          <a:p>
            <a:endParaRPr lang="en-US" sz="2400" dirty="0">
              <a:latin typeface="Corbel" panose="020B0503020204020204" pitchFamily="34" charset="0"/>
            </a:endParaRPr>
          </a:p>
          <a:p>
            <a:r>
              <a:rPr lang="en-US" sz="2400" dirty="0">
                <a:latin typeface="Corbel" panose="020B0503020204020204" pitchFamily="34" charset="0"/>
              </a:rPr>
              <a:t>Survey: 36  ACIS-I </a:t>
            </a:r>
            <a:r>
              <a:rPr lang="en-US" sz="2400" dirty="0" err="1">
                <a:latin typeface="Corbel" panose="020B0503020204020204" pitchFamily="34" charset="0"/>
              </a:rPr>
              <a:t>pointings</a:t>
            </a:r>
            <a:r>
              <a:rPr lang="en-US" sz="2400" dirty="0">
                <a:latin typeface="Corbel" panose="020B0503020204020204" pitchFamily="34" charset="0"/>
              </a:rPr>
              <a:t> (30 ksec each) designed to provide </a:t>
            </a:r>
            <a:r>
              <a:rPr lang="en-US" sz="2400" dirty="0">
                <a:solidFill>
                  <a:srgbClr val="FFFF00"/>
                </a:solidFill>
                <a:latin typeface="Corbel" panose="020B0503020204020204" pitchFamily="34" charset="0"/>
              </a:rPr>
              <a:t>uniform sensitivity </a:t>
            </a:r>
            <a:r>
              <a:rPr lang="en-US" sz="2400" dirty="0">
                <a:latin typeface="Corbel" panose="020B0503020204020204" pitchFamily="34" charset="0"/>
              </a:rPr>
              <a:t>in the central region </a:t>
            </a:r>
            <a:r>
              <a:rPr lang="en-US" sz="2200" i="1" dirty="0">
                <a:latin typeface="Corbel" panose="020B0503020204020204" pitchFamily="34" charset="0"/>
              </a:rPr>
              <a:t>(Wright+2023). </a:t>
            </a:r>
            <a:r>
              <a:rPr lang="en-US" sz="2400" dirty="0">
                <a:latin typeface="Corbel" panose="020B0503020204020204" pitchFamily="34" charset="0"/>
              </a:rPr>
              <a:t>Total 1.08 Msec observation </a:t>
            </a:r>
            <a:r>
              <a:rPr lang="en-US" sz="2200" i="1" dirty="0">
                <a:latin typeface="Corbel" panose="020B0503020204020204" pitchFamily="34" charset="0"/>
              </a:rPr>
              <a:t>(Drake+2016)</a:t>
            </a:r>
          </a:p>
          <a:p>
            <a:endParaRPr lang="en-US" sz="2400" dirty="0">
              <a:latin typeface="Corbel" panose="020B0503020204020204" pitchFamily="34" charset="0"/>
            </a:endParaRPr>
          </a:p>
          <a:p>
            <a:r>
              <a:rPr lang="en-US" sz="2400" dirty="0">
                <a:latin typeface="Corbel" panose="020B0503020204020204" pitchFamily="34" charset="0"/>
              </a:rPr>
              <a:t>7924 X-ray sources, 6100 members, estimated completeness 90% at 1 solar mass </a:t>
            </a:r>
            <a:r>
              <a:rPr lang="en-US" sz="2200" i="1" dirty="0">
                <a:latin typeface="Corbel" panose="020B0503020204020204" pitchFamily="34" charset="0"/>
              </a:rPr>
              <a:t>(Wright+2023, Flaccomio+2023, Kashyap+2023)</a:t>
            </a:r>
          </a:p>
          <a:p>
            <a:endParaRPr lang="en-US" sz="1400" dirty="0"/>
          </a:p>
        </p:txBody>
      </p:sp>
      <p:pic>
        <p:nvPicPr>
          <p:cNvPr id="16386" name="Picture 2">
            <a:extLst>
              <a:ext uri="{FF2B5EF4-FFF2-40B4-BE49-F238E27FC236}">
                <a16:creationId xmlns:a16="http://schemas.microsoft.com/office/drawing/2014/main" id="{0D398B6B-42A7-44B4-8AF6-FC7BA3BECD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8364" y="647068"/>
            <a:ext cx="6210932" cy="6210932"/>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8">
            <a:extLst>
              <a:ext uri="{FF2B5EF4-FFF2-40B4-BE49-F238E27FC236}">
                <a16:creationId xmlns:a16="http://schemas.microsoft.com/office/drawing/2014/main" id="{76B77646-7D67-4C62-A99D-77F0A4FFBB15}"/>
              </a:ext>
            </a:extLst>
          </p:cNvPr>
          <p:cNvSpPr txBox="1">
            <a:spLocks noChangeArrowheads="1"/>
          </p:cNvSpPr>
          <p:nvPr/>
        </p:nvSpPr>
        <p:spPr bwMode="auto">
          <a:xfrm>
            <a:off x="2939181" y="6150114"/>
            <a:ext cx="2939183" cy="707886"/>
          </a:xfrm>
          <a:prstGeom prst="rect">
            <a:avLst/>
          </a:prstGeom>
          <a:noFill/>
          <a:ln w="9525">
            <a:noFill/>
            <a:miter lim="800000"/>
            <a:headEnd/>
            <a:tailEnd/>
          </a:ln>
          <a:effectLst/>
        </p:spPr>
        <p:txBody>
          <a:bodyPr wrap="square">
            <a:spAutoFit/>
          </a:bodyPr>
          <a:lstStyle/>
          <a:p>
            <a:pPr algn="r">
              <a:spcBef>
                <a:spcPct val="50000"/>
              </a:spcBef>
            </a:pPr>
            <a:r>
              <a:rPr lang="en-US" sz="2000" i="1" dirty="0">
                <a:latin typeface="Corbel" panose="020B0503020204020204" pitchFamily="34" charset="0"/>
              </a:rPr>
              <a:t>CygnusOB2; red: [8.0], green: H</a:t>
            </a:r>
            <a:r>
              <a:rPr lang="el-GR" sz="2000" i="1" dirty="0">
                <a:latin typeface="Corbel" panose="020B0503020204020204" pitchFamily="34" charset="0"/>
              </a:rPr>
              <a:t>α</a:t>
            </a:r>
            <a:r>
              <a:rPr lang="it-IT" sz="2000" i="1" dirty="0">
                <a:latin typeface="Corbel" panose="020B0503020204020204" pitchFamily="34" charset="0"/>
              </a:rPr>
              <a:t>, </a:t>
            </a:r>
            <a:r>
              <a:rPr lang="en-US" sz="2000" i="1" dirty="0">
                <a:latin typeface="Corbel" panose="020B0503020204020204" pitchFamily="34" charset="0"/>
              </a:rPr>
              <a:t>blue: X-rays</a:t>
            </a:r>
          </a:p>
        </p:txBody>
      </p:sp>
      <p:sp>
        <p:nvSpPr>
          <p:cNvPr id="6" name="TextBox 5">
            <a:extLst>
              <a:ext uri="{FF2B5EF4-FFF2-40B4-BE49-F238E27FC236}">
                <a16:creationId xmlns:a16="http://schemas.microsoft.com/office/drawing/2014/main" id="{DDA3B662-BD0F-4BD8-8D28-8DE5425F0583}"/>
              </a:ext>
            </a:extLst>
          </p:cNvPr>
          <p:cNvSpPr txBox="1"/>
          <p:nvPr/>
        </p:nvSpPr>
        <p:spPr>
          <a:xfrm>
            <a:off x="6867052" y="4209405"/>
            <a:ext cx="641522" cy="338554"/>
          </a:xfrm>
          <a:prstGeom prst="rect">
            <a:avLst/>
          </a:prstGeom>
          <a:noFill/>
        </p:spPr>
        <p:txBody>
          <a:bodyPr wrap="none" rtlCol="0">
            <a:spAutoFit/>
          </a:bodyPr>
          <a:lstStyle/>
          <a:p>
            <a:r>
              <a:rPr lang="en-US" sz="1600" dirty="0">
                <a:solidFill>
                  <a:srgbClr val="FFFF00"/>
                </a:solidFill>
              </a:rPr>
              <a:t>DR18</a:t>
            </a:r>
          </a:p>
        </p:txBody>
      </p:sp>
      <p:sp>
        <p:nvSpPr>
          <p:cNvPr id="7" name="TextBox 6">
            <a:extLst>
              <a:ext uri="{FF2B5EF4-FFF2-40B4-BE49-F238E27FC236}">
                <a16:creationId xmlns:a16="http://schemas.microsoft.com/office/drawing/2014/main" id="{FA83EA43-95A8-4C6B-9AF4-62ADEDD7B83A}"/>
              </a:ext>
            </a:extLst>
          </p:cNvPr>
          <p:cNvSpPr txBox="1"/>
          <p:nvPr/>
        </p:nvSpPr>
        <p:spPr>
          <a:xfrm>
            <a:off x="7374523" y="1991698"/>
            <a:ext cx="1443024" cy="584775"/>
          </a:xfrm>
          <a:prstGeom prst="rect">
            <a:avLst/>
          </a:prstGeom>
          <a:noFill/>
        </p:spPr>
        <p:txBody>
          <a:bodyPr wrap="none" rtlCol="0">
            <a:spAutoFit/>
          </a:bodyPr>
          <a:lstStyle/>
          <a:p>
            <a:r>
              <a:rPr lang="en-US" sz="1600" dirty="0">
                <a:solidFill>
                  <a:srgbClr val="FFFF00"/>
                </a:solidFill>
              </a:rPr>
              <a:t>Bright </a:t>
            </a:r>
          </a:p>
          <a:p>
            <a:r>
              <a:rPr lang="en-US" sz="1600" dirty="0">
                <a:solidFill>
                  <a:srgbClr val="FFFF00"/>
                </a:solidFill>
              </a:rPr>
              <a:t>rimmed clouds</a:t>
            </a:r>
          </a:p>
        </p:txBody>
      </p:sp>
      <p:sp>
        <p:nvSpPr>
          <p:cNvPr id="8" name="TextBox 7">
            <a:extLst>
              <a:ext uri="{FF2B5EF4-FFF2-40B4-BE49-F238E27FC236}">
                <a16:creationId xmlns:a16="http://schemas.microsoft.com/office/drawing/2014/main" id="{861CCC5E-E791-4B29-BFBC-A134C6088654}"/>
              </a:ext>
            </a:extLst>
          </p:cNvPr>
          <p:cNvSpPr txBox="1"/>
          <p:nvPr/>
        </p:nvSpPr>
        <p:spPr>
          <a:xfrm>
            <a:off x="11138899" y="3583257"/>
            <a:ext cx="950901" cy="338554"/>
          </a:xfrm>
          <a:prstGeom prst="rect">
            <a:avLst/>
          </a:prstGeom>
          <a:noFill/>
        </p:spPr>
        <p:txBody>
          <a:bodyPr wrap="none" rtlCol="0">
            <a:spAutoFit/>
          </a:bodyPr>
          <a:lstStyle/>
          <a:p>
            <a:r>
              <a:rPr lang="en-US" sz="1600" dirty="0">
                <a:solidFill>
                  <a:srgbClr val="FFFF00"/>
                </a:solidFill>
              </a:rPr>
              <a:t>Globule2</a:t>
            </a:r>
          </a:p>
        </p:txBody>
      </p:sp>
      <p:sp>
        <p:nvSpPr>
          <p:cNvPr id="9" name="TextBox 8">
            <a:extLst>
              <a:ext uri="{FF2B5EF4-FFF2-40B4-BE49-F238E27FC236}">
                <a16:creationId xmlns:a16="http://schemas.microsoft.com/office/drawing/2014/main" id="{6FC1D67E-1F90-431B-9693-C96A6AD27944}"/>
              </a:ext>
            </a:extLst>
          </p:cNvPr>
          <p:cNvSpPr txBox="1"/>
          <p:nvPr/>
        </p:nvSpPr>
        <p:spPr>
          <a:xfrm>
            <a:off x="7688000" y="4644609"/>
            <a:ext cx="920445" cy="338554"/>
          </a:xfrm>
          <a:prstGeom prst="rect">
            <a:avLst/>
          </a:prstGeom>
          <a:noFill/>
        </p:spPr>
        <p:txBody>
          <a:bodyPr wrap="none" rtlCol="0">
            <a:spAutoFit/>
          </a:bodyPr>
          <a:lstStyle/>
          <a:p>
            <a:r>
              <a:rPr lang="en-US" sz="1600" dirty="0">
                <a:solidFill>
                  <a:srgbClr val="FFFF00"/>
                </a:solidFill>
              </a:rPr>
              <a:t>proplyds</a:t>
            </a:r>
          </a:p>
        </p:txBody>
      </p:sp>
      <p:sp>
        <p:nvSpPr>
          <p:cNvPr id="10" name="TextBox 9">
            <a:extLst>
              <a:ext uri="{FF2B5EF4-FFF2-40B4-BE49-F238E27FC236}">
                <a16:creationId xmlns:a16="http://schemas.microsoft.com/office/drawing/2014/main" id="{87A71C00-8B43-48A0-B8B9-3CA1AAF17B9C}"/>
              </a:ext>
            </a:extLst>
          </p:cNvPr>
          <p:cNvSpPr txBox="1"/>
          <p:nvPr/>
        </p:nvSpPr>
        <p:spPr>
          <a:xfrm>
            <a:off x="7699203" y="5689937"/>
            <a:ext cx="920445" cy="338554"/>
          </a:xfrm>
          <a:prstGeom prst="rect">
            <a:avLst/>
          </a:prstGeom>
          <a:noFill/>
        </p:spPr>
        <p:txBody>
          <a:bodyPr wrap="none" rtlCol="0">
            <a:spAutoFit/>
          </a:bodyPr>
          <a:lstStyle/>
          <a:p>
            <a:r>
              <a:rPr lang="en-US" sz="1600" dirty="0">
                <a:solidFill>
                  <a:srgbClr val="FFFF00"/>
                </a:solidFill>
              </a:rPr>
              <a:t>proplyds</a:t>
            </a:r>
          </a:p>
        </p:txBody>
      </p:sp>
      <p:sp>
        <p:nvSpPr>
          <p:cNvPr id="11" name="TextBox 10">
            <a:extLst>
              <a:ext uri="{FF2B5EF4-FFF2-40B4-BE49-F238E27FC236}">
                <a16:creationId xmlns:a16="http://schemas.microsoft.com/office/drawing/2014/main" id="{BAE89476-9E72-4D93-8D82-9BACFDC28F11}"/>
              </a:ext>
            </a:extLst>
          </p:cNvPr>
          <p:cNvSpPr txBox="1"/>
          <p:nvPr/>
        </p:nvSpPr>
        <p:spPr>
          <a:xfrm>
            <a:off x="9736964" y="5210741"/>
            <a:ext cx="1050224" cy="338554"/>
          </a:xfrm>
          <a:prstGeom prst="rect">
            <a:avLst/>
          </a:prstGeom>
          <a:noFill/>
        </p:spPr>
        <p:txBody>
          <a:bodyPr wrap="none" rtlCol="0">
            <a:spAutoFit/>
          </a:bodyPr>
          <a:lstStyle/>
          <a:p>
            <a:r>
              <a:rPr lang="en-US" sz="1600" dirty="0">
                <a:solidFill>
                  <a:srgbClr val="FFFF00"/>
                </a:solidFill>
              </a:rPr>
              <a:t>Cygnus X3</a:t>
            </a:r>
          </a:p>
        </p:txBody>
      </p:sp>
      <p:sp>
        <p:nvSpPr>
          <p:cNvPr id="12" name="TextBox 11">
            <a:extLst>
              <a:ext uri="{FF2B5EF4-FFF2-40B4-BE49-F238E27FC236}">
                <a16:creationId xmlns:a16="http://schemas.microsoft.com/office/drawing/2014/main" id="{C5938799-E1D1-46DE-AF24-96536C5AF0E6}"/>
              </a:ext>
            </a:extLst>
          </p:cNvPr>
          <p:cNvSpPr txBox="1"/>
          <p:nvPr/>
        </p:nvSpPr>
        <p:spPr>
          <a:xfrm>
            <a:off x="9857902" y="3870851"/>
            <a:ext cx="790601" cy="338554"/>
          </a:xfrm>
          <a:prstGeom prst="rect">
            <a:avLst/>
          </a:prstGeom>
          <a:noFill/>
        </p:spPr>
        <p:txBody>
          <a:bodyPr wrap="none" rtlCol="0">
            <a:spAutoFit/>
          </a:bodyPr>
          <a:lstStyle/>
          <a:p>
            <a:r>
              <a:rPr lang="en-US" sz="1600" dirty="0">
                <a:solidFill>
                  <a:srgbClr val="FFFF00"/>
                </a:solidFill>
              </a:rPr>
              <a:t>WR144</a:t>
            </a:r>
          </a:p>
        </p:txBody>
      </p:sp>
      <p:sp>
        <p:nvSpPr>
          <p:cNvPr id="13" name="TextBox 12">
            <a:extLst>
              <a:ext uri="{FF2B5EF4-FFF2-40B4-BE49-F238E27FC236}">
                <a16:creationId xmlns:a16="http://schemas.microsoft.com/office/drawing/2014/main" id="{EC672BDC-E5B7-4E4C-8A03-3260D061DFB7}"/>
              </a:ext>
            </a:extLst>
          </p:cNvPr>
          <p:cNvSpPr txBox="1"/>
          <p:nvPr/>
        </p:nvSpPr>
        <p:spPr>
          <a:xfrm>
            <a:off x="9857901" y="5811560"/>
            <a:ext cx="782587" cy="338554"/>
          </a:xfrm>
          <a:prstGeom prst="rect">
            <a:avLst/>
          </a:prstGeom>
          <a:noFill/>
        </p:spPr>
        <p:txBody>
          <a:bodyPr wrap="none" rtlCol="0">
            <a:spAutoFit/>
          </a:bodyPr>
          <a:lstStyle/>
          <a:p>
            <a:r>
              <a:rPr lang="en-US" sz="1600" dirty="0">
                <a:solidFill>
                  <a:srgbClr val="FFFF00"/>
                </a:solidFill>
              </a:rPr>
              <a:t>WR145</a:t>
            </a:r>
          </a:p>
        </p:txBody>
      </p:sp>
      <p:sp>
        <p:nvSpPr>
          <p:cNvPr id="14" name="TextBox 13">
            <a:extLst>
              <a:ext uri="{FF2B5EF4-FFF2-40B4-BE49-F238E27FC236}">
                <a16:creationId xmlns:a16="http://schemas.microsoft.com/office/drawing/2014/main" id="{AB066254-25C6-4F41-B5E0-77CC32FE7295}"/>
              </a:ext>
            </a:extLst>
          </p:cNvPr>
          <p:cNvSpPr txBox="1"/>
          <p:nvPr/>
        </p:nvSpPr>
        <p:spPr>
          <a:xfrm>
            <a:off x="6235150" y="3150780"/>
            <a:ext cx="792205" cy="338554"/>
          </a:xfrm>
          <a:prstGeom prst="rect">
            <a:avLst/>
          </a:prstGeom>
          <a:noFill/>
        </p:spPr>
        <p:txBody>
          <a:bodyPr wrap="none" rtlCol="0">
            <a:spAutoFit/>
          </a:bodyPr>
          <a:lstStyle/>
          <a:p>
            <a:r>
              <a:rPr lang="en-US" sz="1600" dirty="0">
                <a:solidFill>
                  <a:srgbClr val="FFFF00"/>
                </a:solidFill>
              </a:rPr>
              <a:t>WR146</a:t>
            </a:r>
          </a:p>
        </p:txBody>
      </p:sp>
      <p:sp>
        <p:nvSpPr>
          <p:cNvPr id="15" name="TextBox 14">
            <a:extLst>
              <a:ext uri="{FF2B5EF4-FFF2-40B4-BE49-F238E27FC236}">
                <a16:creationId xmlns:a16="http://schemas.microsoft.com/office/drawing/2014/main" id="{F38EA3FB-98D6-41AD-913B-A5DD14D75D73}"/>
              </a:ext>
            </a:extLst>
          </p:cNvPr>
          <p:cNvSpPr txBox="1"/>
          <p:nvPr/>
        </p:nvSpPr>
        <p:spPr>
          <a:xfrm>
            <a:off x="8968064" y="3489334"/>
            <a:ext cx="880882" cy="338554"/>
          </a:xfrm>
          <a:prstGeom prst="rect">
            <a:avLst/>
          </a:prstGeom>
          <a:noFill/>
        </p:spPr>
        <p:txBody>
          <a:bodyPr wrap="none" rtlCol="0">
            <a:spAutoFit/>
          </a:bodyPr>
          <a:lstStyle/>
          <a:p>
            <a:r>
              <a:rPr lang="en-US" sz="1600" dirty="0">
                <a:solidFill>
                  <a:srgbClr val="FFFF00"/>
                </a:solidFill>
              </a:rPr>
              <a:t>CygOB2</a:t>
            </a:r>
          </a:p>
        </p:txBody>
      </p:sp>
    </p:spTree>
    <p:extLst>
      <p:ext uri="{BB962C8B-B14F-4D97-AF65-F5344CB8AC3E}">
        <p14:creationId xmlns:p14="http://schemas.microsoft.com/office/powerpoint/2010/main" val="12237277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2">
            <a:extLst>
              <a:ext uri="{FF2B5EF4-FFF2-40B4-BE49-F238E27FC236}">
                <a16:creationId xmlns:a16="http://schemas.microsoft.com/office/drawing/2014/main" id="{439D9233-89CB-4CF9-9954-DF7CF014323B}"/>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b="1" dirty="0">
                <a:solidFill>
                  <a:srgbClr val="FFFF00"/>
                </a:solidFill>
              </a:rPr>
              <a:t>THE CHANDRA CYGNUS OB2 SURVEY</a:t>
            </a:r>
            <a:endParaRPr lang="it-IT" sz="2800" b="1" dirty="0">
              <a:solidFill>
                <a:srgbClr val="FFFF00"/>
              </a:solidFill>
            </a:endParaRPr>
          </a:p>
        </p:txBody>
      </p:sp>
      <p:pic>
        <p:nvPicPr>
          <p:cNvPr id="8" name="Picture 6">
            <a:extLst>
              <a:ext uri="{FF2B5EF4-FFF2-40B4-BE49-F238E27FC236}">
                <a16:creationId xmlns:a16="http://schemas.microsoft.com/office/drawing/2014/main" id="{CFD49BB4-830F-4A15-9BAF-C02AC09624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974" y="2021314"/>
            <a:ext cx="4797952" cy="477914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D3667D51-A0A9-4FDE-BA8B-D621B8AA90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50941"/>
          <a:stretch/>
        </p:blipFill>
        <p:spPr bwMode="auto">
          <a:xfrm>
            <a:off x="6429081" y="703791"/>
            <a:ext cx="5592946" cy="28104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4">
            <a:extLst>
              <a:ext uri="{FF2B5EF4-FFF2-40B4-BE49-F238E27FC236}">
                <a16:creationId xmlns:a16="http://schemas.microsoft.com/office/drawing/2014/main" id="{7AAB209D-3479-4A98-83DD-41D2B1A778AF}"/>
              </a:ext>
            </a:extLst>
          </p:cNvPr>
          <p:cNvSpPr txBox="1"/>
          <p:nvPr/>
        </p:nvSpPr>
        <p:spPr>
          <a:xfrm>
            <a:off x="83345" y="703791"/>
            <a:ext cx="7015037" cy="1200329"/>
          </a:xfrm>
          <a:prstGeom prst="rect">
            <a:avLst/>
          </a:prstGeom>
          <a:noFill/>
        </p:spPr>
        <p:txBody>
          <a:bodyPr wrap="square" rtlCol="0">
            <a:spAutoFit/>
          </a:bodyPr>
          <a:lstStyle/>
          <a:p>
            <a:r>
              <a:rPr lang="en-US" sz="2400" dirty="0">
                <a:latin typeface="Corbel" panose="020B0503020204020204" pitchFamily="34" charset="0"/>
              </a:rPr>
              <a:t>Completeness and uniformity allowed to test the </a:t>
            </a:r>
            <a:r>
              <a:rPr lang="en-US" sz="2400" dirty="0">
                <a:solidFill>
                  <a:srgbClr val="FFFF00"/>
                </a:solidFill>
                <a:latin typeface="Corbel" panose="020B0503020204020204" pitchFamily="34" charset="0"/>
              </a:rPr>
              <a:t>effects of the environment on the dispersal of protoplanetary discs</a:t>
            </a:r>
            <a:r>
              <a:rPr lang="en-US" sz="2400" dirty="0">
                <a:latin typeface="Corbel" panose="020B0503020204020204" pitchFamily="34" charset="0"/>
              </a:rPr>
              <a:t> </a:t>
            </a:r>
            <a:r>
              <a:rPr lang="en-US" sz="2200" i="1" dirty="0">
                <a:latin typeface="Corbel" panose="020B0503020204020204" pitchFamily="34" charset="0"/>
              </a:rPr>
              <a:t>(Guarcello+2023, Winter+2019)</a:t>
            </a:r>
          </a:p>
        </p:txBody>
      </p:sp>
      <p:sp>
        <p:nvSpPr>
          <p:cNvPr id="13" name="TextBox 4">
            <a:extLst>
              <a:ext uri="{FF2B5EF4-FFF2-40B4-BE49-F238E27FC236}">
                <a16:creationId xmlns:a16="http://schemas.microsoft.com/office/drawing/2014/main" id="{3B4A1057-2243-41A4-90ED-44EDE4FE0F1C}"/>
              </a:ext>
            </a:extLst>
          </p:cNvPr>
          <p:cNvSpPr txBox="1"/>
          <p:nvPr/>
        </p:nvSpPr>
        <p:spPr>
          <a:xfrm>
            <a:off x="5099901" y="3783368"/>
            <a:ext cx="7092099" cy="2970044"/>
          </a:xfrm>
          <a:prstGeom prst="rect">
            <a:avLst/>
          </a:prstGeom>
          <a:noFill/>
        </p:spPr>
        <p:txBody>
          <a:bodyPr wrap="square" rtlCol="0">
            <a:spAutoFit/>
          </a:bodyPr>
          <a:lstStyle/>
          <a:p>
            <a:r>
              <a:rPr lang="en-US" sz="2400" dirty="0">
                <a:latin typeface="Corbel" panose="020B0503020204020204" pitchFamily="34" charset="0"/>
              </a:rPr>
              <a:t>Diffuse emission with Lx=4×10</a:t>
            </a:r>
            <a:r>
              <a:rPr lang="en-US" sz="2400" baseline="30000" dirty="0">
                <a:latin typeface="Corbel" panose="020B0503020204020204" pitchFamily="34" charset="0"/>
              </a:rPr>
              <a:t>34</a:t>
            </a:r>
            <a:r>
              <a:rPr lang="en-US" sz="2400" dirty="0">
                <a:latin typeface="Corbel" panose="020B0503020204020204" pitchFamily="34" charset="0"/>
              </a:rPr>
              <a:t> erg/s. </a:t>
            </a:r>
          </a:p>
          <a:p>
            <a:r>
              <a:rPr lang="en-US" sz="2400" dirty="0">
                <a:latin typeface="Corbel" panose="020B0503020204020204" pitchFamily="34" charset="0"/>
              </a:rPr>
              <a:t>Three components with </a:t>
            </a:r>
            <a:r>
              <a:rPr lang="en-US" sz="2400" dirty="0" err="1">
                <a:latin typeface="Corbel" panose="020B0503020204020204" pitchFamily="34" charset="0"/>
              </a:rPr>
              <a:t>kT</a:t>
            </a:r>
            <a:r>
              <a:rPr lang="en-US" sz="2400" dirty="0">
                <a:latin typeface="Corbel" panose="020B0503020204020204" pitchFamily="34" charset="0"/>
              </a:rPr>
              <a:t>=0.11, 0.4, 1.18 keV. Produced by massive stars, shock against ISM. </a:t>
            </a:r>
          </a:p>
          <a:p>
            <a:r>
              <a:rPr lang="en-US" sz="2400" dirty="0">
                <a:solidFill>
                  <a:srgbClr val="FFFF00"/>
                </a:solidFill>
                <a:latin typeface="Corbel" panose="020B0503020204020204" pitchFamily="34" charset="0"/>
              </a:rPr>
              <a:t>Possible CXE emission</a:t>
            </a:r>
          </a:p>
          <a:p>
            <a:endParaRPr lang="en-US" sz="1100" dirty="0">
              <a:latin typeface="Corbel" panose="020B0503020204020204" pitchFamily="34" charset="0"/>
            </a:endParaRPr>
          </a:p>
          <a:p>
            <a:r>
              <a:rPr lang="en-US" sz="2000" i="1" dirty="0">
                <a:latin typeface="Corbel" panose="020B0503020204020204" pitchFamily="34" charset="0"/>
              </a:rPr>
              <a:t>RGB image. Red: Herschel 500 µm (cold gas), green: [8.0], blue: diffuse X-ray emission. </a:t>
            </a:r>
          </a:p>
          <a:p>
            <a:r>
              <a:rPr lang="en-US" sz="2000" i="1" dirty="0">
                <a:latin typeface="Corbel" panose="020B0503020204020204" pitchFamily="34" charset="0"/>
              </a:rPr>
              <a:t>Arrows indicate possible sites of CXE emission (coexistence of 10 K cold gas and hot diffuse X-rays. (Albacete-Colombo+2023)</a:t>
            </a:r>
          </a:p>
        </p:txBody>
      </p:sp>
    </p:spTree>
    <p:extLst>
      <p:ext uri="{BB962C8B-B14F-4D97-AF65-F5344CB8AC3E}">
        <p14:creationId xmlns:p14="http://schemas.microsoft.com/office/powerpoint/2010/main" val="1195173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asellaDiTesto 4">
            <a:extLst>
              <a:ext uri="{FF2B5EF4-FFF2-40B4-BE49-F238E27FC236}">
                <a16:creationId xmlns:a16="http://schemas.microsoft.com/office/drawing/2014/main" id="{643D9149-D4E6-4A59-A80A-CD5B5E5E28EF}"/>
              </a:ext>
            </a:extLst>
          </p:cNvPr>
          <p:cNvSpPr txBox="1"/>
          <p:nvPr/>
        </p:nvSpPr>
        <p:spPr>
          <a:xfrm>
            <a:off x="75414" y="18854"/>
            <a:ext cx="12000322"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l"/>
            <a:r>
              <a:rPr lang="en-US" sz="2800" b="1" dirty="0">
                <a:solidFill>
                  <a:srgbClr val="FFFF00"/>
                </a:solidFill>
              </a:rPr>
              <a:t>Massive Young Star-Forming Complex Study in Infrared and X-Ray (</a:t>
            </a:r>
            <a:r>
              <a:rPr lang="en-US" sz="2800" b="1" dirty="0" err="1">
                <a:solidFill>
                  <a:srgbClr val="FFFF00"/>
                </a:solidFill>
              </a:rPr>
              <a:t>MYStIX</a:t>
            </a:r>
            <a:r>
              <a:rPr lang="en-US" sz="2800" b="1" dirty="0">
                <a:solidFill>
                  <a:srgbClr val="FFFF00"/>
                </a:solidFill>
              </a:rPr>
              <a:t>)</a:t>
            </a:r>
          </a:p>
        </p:txBody>
      </p:sp>
      <p:pic>
        <p:nvPicPr>
          <p:cNvPr id="13" name="Picture 2">
            <a:extLst>
              <a:ext uri="{FF2B5EF4-FFF2-40B4-BE49-F238E27FC236}">
                <a16:creationId xmlns:a16="http://schemas.microsoft.com/office/drawing/2014/main" id="{F2AC95FD-0E7A-4E67-AC6D-63C309D416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09468" y="605569"/>
            <a:ext cx="4666268" cy="617783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a:extLst>
              <a:ext uri="{FF2B5EF4-FFF2-40B4-BE49-F238E27FC236}">
                <a16:creationId xmlns:a16="http://schemas.microsoft.com/office/drawing/2014/main" id="{4E1C2169-0D29-441D-8181-D92783F788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41" y="1904120"/>
            <a:ext cx="6463714" cy="48477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4">
            <a:extLst>
              <a:ext uri="{FF2B5EF4-FFF2-40B4-BE49-F238E27FC236}">
                <a16:creationId xmlns:a16="http://schemas.microsoft.com/office/drawing/2014/main" id="{F7556403-2F01-4FAA-B512-7753500C4731}"/>
              </a:ext>
            </a:extLst>
          </p:cNvPr>
          <p:cNvSpPr txBox="1"/>
          <p:nvPr/>
        </p:nvSpPr>
        <p:spPr>
          <a:xfrm>
            <a:off x="116264" y="622932"/>
            <a:ext cx="6571979" cy="1200329"/>
          </a:xfrm>
          <a:prstGeom prst="rect">
            <a:avLst/>
          </a:prstGeom>
          <a:noFill/>
        </p:spPr>
        <p:txBody>
          <a:bodyPr wrap="square" rtlCol="0">
            <a:spAutoFit/>
          </a:bodyPr>
          <a:lstStyle/>
          <a:p>
            <a:pPr algn="ctr"/>
            <a:r>
              <a:rPr lang="en-US" sz="2400" dirty="0">
                <a:latin typeface="Corbel" panose="020B0503020204020204" pitchFamily="34" charset="0"/>
              </a:rPr>
              <a:t>Motivations: provide a </a:t>
            </a:r>
            <a:r>
              <a:rPr lang="en-US" sz="2400" dirty="0">
                <a:solidFill>
                  <a:srgbClr val="FFFF00"/>
                </a:solidFill>
                <a:latin typeface="Corbel" panose="020B0503020204020204" pitchFamily="34" charset="0"/>
              </a:rPr>
              <a:t>uniform analysis </a:t>
            </a:r>
            <a:r>
              <a:rPr lang="en-US" sz="2400" dirty="0">
                <a:latin typeface="Corbel" panose="020B0503020204020204" pitchFamily="34" charset="0"/>
              </a:rPr>
              <a:t>of existing Chandra observations of 20 massive young clusters           &lt; 4kpc </a:t>
            </a:r>
            <a:r>
              <a:rPr lang="en-US" sz="2200" i="1" dirty="0">
                <a:latin typeface="Corbel" panose="020B0503020204020204" pitchFamily="34" charset="0"/>
              </a:rPr>
              <a:t>(Feigelson+2013)</a:t>
            </a:r>
          </a:p>
        </p:txBody>
      </p:sp>
    </p:spTree>
    <p:extLst>
      <p:ext uri="{BB962C8B-B14F-4D97-AF65-F5344CB8AC3E}">
        <p14:creationId xmlns:p14="http://schemas.microsoft.com/office/powerpoint/2010/main" val="34229229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608697BC-0401-4319-8268-9CFC5FF75159}"/>
              </a:ext>
            </a:extLst>
          </p:cNvPr>
          <p:cNvSpPr/>
          <p:nvPr/>
        </p:nvSpPr>
        <p:spPr>
          <a:xfrm>
            <a:off x="65988" y="150829"/>
            <a:ext cx="12126012" cy="6589336"/>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800" b="1" dirty="0">
                <a:ln w="22225">
                  <a:solidFill>
                    <a:srgbClr val="FF0000"/>
                  </a:solidFill>
                  <a:prstDash val="solid"/>
                </a:ln>
                <a:solidFill>
                  <a:srgbClr val="0070C0"/>
                </a:solidFill>
              </a:rPr>
              <a:t>OUTLINE: </a:t>
            </a:r>
          </a:p>
          <a:p>
            <a:pPr algn="ctr"/>
            <a:endParaRPr lang="en-US" sz="2800" b="1" dirty="0">
              <a:ln w="22225">
                <a:solidFill>
                  <a:srgbClr val="FF0000"/>
                </a:solidFill>
                <a:prstDash val="solid"/>
              </a:ln>
              <a:solidFill>
                <a:srgbClr val="0070C0"/>
              </a:solidFill>
            </a:endParaRPr>
          </a:p>
          <a:p>
            <a:pPr marL="342900" indent="-342900" algn="ctr">
              <a:buAutoNum type="arabicParenR"/>
            </a:pPr>
            <a:r>
              <a:rPr lang="en-US" sz="2800" b="1" dirty="0">
                <a:ln w="22225">
                  <a:solidFill>
                    <a:srgbClr val="FF0000"/>
                  </a:solidFill>
                  <a:prstDash val="solid"/>
                </a:ln>
                <a:solidFill>
                  <a:srgbClr val="0070C0"/>
                </a:solidFill>
              </a:rPr>
              <a:t>X-ray emitters in massive young clusters</a:t>
            </a:r>
          </a:p>
          <a:p>
            <a:pPr marL="342900" indent="-342900" algn="ctr">
              <a:buAutoNum type="arabicParenR"/>
            </a:pPr>
            <a:endParaRPr lang="en-US" sz="2800" b="1" dirty="0">
              <a:ln w="22225">
                <a:solidFill>
                  <a:srgbClr val="FF0000"/>
                </a:solidFill>
                <a:prstDash val="solid"/>
              </a:ln>
              <a:solidFill>
                <a:srgbClr val="0070C0"/>
              </a:solidFill>
            </a:endParaRPr>
          </a:p>
          <a:p>
            <a:pPr marL="342900" indent="-342900" algn="ctr">
              <a:buAutoNum type="arabicParenR"/>
            </a:pPr>
            <a:r>
              <a:rPr lang="en-US" sz="2800" b="1" dirty="0">
                <a:ln w="22225">
                  <a:solidFill>
                    <a:srgbClr val="FF0000"/>
                  </a:solidFill>
                  <a:prstDash val="solid"/>
                </a:ln>
                <a:solidFill>
                  <a:srgbClr val="0070C0"/>
                </a:solidFill>
              </a:rPr>
              <a:t>Existing X-ray surveys of massive young clusters</a:t>
            </a:r>
          </a:p>
        </p:txBody>
      </p:sp>
    </p:spTree>
    <p:extLst>
      <p:ext uri="{BB962C8B-B14F-4D97-AF65-F5344CB8AC3E}">
        <p14:creationId xmlns:p14="http://schemas.microsoft.com/office/powerpoint/2010/main" val="41251989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asellaDiTesto 4">
            <a:extLst>
              <a:ext uri="{FF2B5EF4-FFF2-40B4-BE49-F238E27FC236}">
                <a16:creationId xmlns:a16="http://schemas.microsoft.com/office/drawing/2014/main" id="{38EE6242-7915-4ED6-B75F-2BC66C5606EC}"/>
              </a:ext>
            </a:extLst>
          </p:cNvPr>
          <p:cNvSpPr txBox="1"/>
          <p:nvPr/>
        </p:nvSpPr>
        <p:spPr>
          <a:xfrm>
            <a:off x="75414" y="18854"/>
            <a:ext cx="12000322"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l"/>
            <a:r>
              <a:rPr lang="en-US" sz="2800" b="1" dirty="0">
                <a:solidFill>
                  <a:srgbClr val="FFFF00"/>
                </a:solidFill>
              </a:rPr>
              <a:t>Massive Young Star-Forming Complex Study in Infrared and X-Ray (</a:t>
            </a:r>
            <a:r>
              <a:rPr lang="en-US" sz="2800" b="1" dirty="0" err="1">
                <a:solidFill>
                  <a:srgbClr val="FFFF00"/>
                </a:solidFill>
              </a:rPr>
              <a:t>MYStIX</a:t>
            </a:r>
            <a:r>
              <a:rPr lang="en-US" sz="2800" b="1" dirty="0">
                <a:solidFill>
                  <a:srgbClr val="FFFF00"/>
                </a:solidFill>
              </a:rPr>
              <a:t>)</a:t>
            </a:r>
          </a:p>
        </p:txBody>
      </p:sp>
      <p:sp>
        <p:nvSpPr>
          <p:cNvPr id="12" name="TextBox 4">
            <a:extLst>
              <a:ext uri="{FF2B5EF4-FFF2-40B4-BE49-F238E27FC236}">
                <a16:creationId xmlns:a16="http://schemas.microsoft.com/office/drawing/2014/main" id="{98FF68E3-90AD-43EA-A625-38E5FF6ECBC3}"/>
              </a:ext>
            </a:extLst>
          </p:cNvPr>
          <p:cNvSpPr txBox="1"/>
          <p:nvPr/>
        </p:nvSpPr>
        <p:spPr>
          <a:xfrm>
            <a:off x="83346" y="703791"/>
            <a:ext cx="5898858" cy="6093976"/>
          </a:xfrm>
          <a:prstGeom prst="rect">
            <a:avLst/>
          </a:prstGeom>
          <a:noFill/>
        </p:spPr>
        <p:txBody>
          <a:bodyPr wrap="square" rtlCol="0">
            <a:spAutoFit/>
          </a:bodyPr>
          <a:lstStyle/>
          <a:p>
            <a:r>
              <a:rPr lang="en-US" sz="2400" dirty="0">
                <a:latin typeface="Corbel" panose="020B0503020204020204" pitchFamily="34" charset="0"/>
              </a:rPr>
              <a:t>Identified </a:t>
            </a:r>
            <a:r>
              <a:rPr lang="en-US" sz="2400" dirty="0">
                <a:solidFill>
                  <a:srgbClr val="FFFF00"/>
                </a:solidFill>
                <a:latin typeface="Corbel" panose="020B0503020204020204" pitchFamily="34" charset="0"/>
              </a:rPr>
              <a:t>31784 PMS stars in 20 massive SFRs</a:t>
            </a:r>
            <a:r>
              <a:rPr lang="en-US" sz="2400" dirty="0">
                <a:latin typeface="Corbel" panose="020B0503020204020204" pitchFamily="34" charset="0"/>
              </a:rPr>
              <a:t> </a:t>
            </a:r>
            <a:r>
              <a:rPr lang="en-US" sz="2200" i="1" dirty="0">
                <a:latin typeface="Corbel" panose="020B0503020204020204" pitchFamily="34" charset="0"/>
              </a:rPr>
              <a:t>(Broos+2013, Povich+2013, Naylor+2013); </a:t>
            </a:r>
            <a:r>
              <a:rPr lang="en-US" sz="2400" dirty="0">
                <a:latin typeface="Corbel" panose="020B0503020204020204" pitchFamily="34" charset="0"/>
              </a:rPr>
              <a:t>125 candidate X-ray emitting O-early B stars </a:t>
            </a:r>
            <a:r>
              <a:rPr lang="en-US" sz="2200" i="1" dirty="0">
                <a:latin typeface="Corbel" panose="020B0503020204020204" pitchFamily="34" charset="0"/>
              </a:rPr>
              <a:t>(Povich+2017); </a:t>
            </a:r>
            <a:r>
              <a:rPr lang="en-US" sz="2400" dirty="0">
                <a:latin typeface="Corbel" panose="020B0503020204020204" pitchFamily="34" charset="0"/>
              </a:rPr>
              <a:t>1109 candidate protostars </a:t>
            </a:r>
            <a:r>
              <a:rPr lang="en-US" sz="2200" i="1" dirty="0">
                <a:latin typeface="Corbel" panose="020B0503020204020204" pitchFamily="34" charset="0"/>
              </a:rPr>
              <a:t>(Romine+2016)</a:t>
            </a:r>
          </a:p>
          <a:p>
            <a:endParaRPr lang="en-US" sz="2400" dirty="0">
              <a:latin typeface="Corbel" panose="020B0503020204020204" pitchFamily="34" charset="0"/>
            </a:endParaRPr>
          </a:p>
          <a:p>
            <a:r>
              <a:rPr lang="en-US" sz="2400" dirty="0">
                <a:solidFill>
                  <a:srgbClr val="FFFF00"/>
                </a:solidFill>
                <a:latin typeface="Corbel" panose="020B0503020204020204" pitchFamily="34" charset="0"/>
              </a:rPr>
              <a:t>No evidence </a:t>
            </a:r>
            <a:r>
              <a:rPr lang="en-US" sz="2400" dirty="0">
                <a:latin typeface="Corbel" panose="020B0503020204020204" pitchFamily="34" charset="0"/>
              </a:rPr>
              <a:t>for feedback from the environment in discs dispersal </a:t>
            </a:r>
            <a:r>
              <a:rPr lang="en-US" sz="2200" i="1" dirty="0">
                <a:latin typeface="Corbel" panose="020B0503020204020204" pitchFamily="34" charset="0"/>
              </a:rPr>
              <a:t>(Richert+2015)</a:t>
            </a:r>
          </a:p>
          <a:p>
            <a:endParaRPr lang="en-US" sz="2400" dirty="0"/>
          </a:p>
          <a:p>
            <a:r>
              <a:rPr lang="en-US" sz="2400" dirty="0">
                <a:latin typeface="Corbel" panose="020B0503020204020204" pitchFamily="34" charset="0"/>
              </a:rPr>
              <a:t>Structure and </a:t>
            </a:r>
            <a:r>
              <a:rPr lang="en-US" sz="2400" dirty="0" err="1">
                <a:latin typeface="Corbel" panose="020B0503020204020204" pitchFamily="34" charset="0"/>
              </a:rPr>
              <a:t>subclutering</a:t>
            </a:r>
            <a:r>
              <a:rPr lang="en-US" sz="2400" dirty="0">
                <a:latin typeface="Corbel" panose="020B0503020204020204" pitchFamily="34" charset="0"/>
              </a:rPr>
              <a:t> obtained in homogeneous way in 17 massive SFRs. </a:t>
            </a:r>
          </a:p>
          <a:p>
            <a:r>
              <a:rPr lang="en-US" sz="2400" dirty="0">
                <a:solidFill>
                  <a:srgbClr val="FFFF00"/>
                </a:solidFill>
                <a:latin typeface="Corbel" panose="020B0503020204020204" pitchFamily="34" charset="0"/>
              </a:rPr>
              <a:t>142 subclusters found </a:t>
            </a:r>
            <a:r>
              <a:rPr lang="en-US" sz="2200" i="1" dirty="0">
                <a:latin typeface="Corbel" panose="020B0503020204020204" pitchFamily="34" charset="0"/>
              </a:rPr>
              <a:t>(Kuhn+2014), </a:t>
            </a:r>
            <a:r>
              <a:rPr lang="en-US" sz="2400" dirty="0">
                <a:latin typeface="Corbel" panose="020B0503020204020204" pitchFamily="34" charset="0"/>
              </a:rPr>
              <a:t>most gravitationally bound </a:t>
            </a:r>
            <a:r>
              <a:rPr lang="en-US" sz="2200" i="1" dirty="0">
                <a:latin typeface="Corbel" panose="020B0503020204020204" pitchFamily="34" charset="0"/>
              </a:rPr>
              <a:t>(Kuhn+2015)</a:t>
            </a:r>
          </a:p>
          <a:p>
            <a:r>
              <a:rPr lang="en-US" sz="2400" dirty="0">
                <a:latin typeface="Corbel" panose="020B0503020204020204" pitchFamily="34" charset="0"/>
              </a:rPr>
              <a:t>Large range of stellar density, typical 200-10000 stars/pc</a:t>
            </a:r>
            <a:r>
              <a:rPr lang="en-US" sz="2400" baseline="30000" dirty="0">
                <a:latin typeface="Corbel" panose="020B0503020204020204" pitchFamily="34" charset="0"/>
              </a:rPr>
              <a:t>2</a:t>
            </a:r>
            <a:r>
              <a:rPr lang="en-US" sz="2400" dirty="0">
                <a:latin typeface="Corbel" panose="020B0503020204020204" pitchFamily="34" charset="0"/>
              </a:rPr>
              <a:t>. Highest 34000 stars/pc</a:t>
            </a:r>
            <a:r>
              <a:rPr lang="en-US" sz="2400" baseline="30000" dirty="0">
                <a:latin typeface="Corbel" panose="020B0503020204020204" pitchFamily="34" charset="0"/>
              </a:rPr>
              <a:t>2</a:t>
            </a:r>
            <a:r>
              <a:rPr lang="en-US" sz="2400" dirty="0">
                <a:latin typeface="Corbel" panose="020B0503020204020204" pitchFamily="34" charset="0"/>
              </a:rPr>
              <a:t> (RCW38) </a:t>
            </a:r>
            <a:r>
              <a:rPr lang="en-US" sz="2200" i="1" dirty="0">
                <a:latin typeface="Corbel" panose="020B0503020204020204" pitchFamily="34" charset="0"/>
              </a:rPr>
              <a:t>(Kuhn+2015)  </a:t>
            </a:r>
          </a:p>
        </p:txBody>
      </p:sp>
      <p:pic>
        <p:nvPicPr>
          <p:cNvPr id="7172" name="Picture 4" descr="Figure 2.">
            <a:extLst>
              <a:ext uri="{FF2B5EF4-FFF2-40B4-BE49-F238E27FC236}">
                <a16:creationId xmlns:a16="http://schemas.microsoft.com/office/drawing/2014/main" id="{93F743B2-59E5-4123-B763-941FE9119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703791"/>
            <a:ext cx="5979736" cy="5561154"/>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7ED1A098-71E0-4954-86F0-F29B2F17BA36}"/>
              </a:ext>
            </a:extLst>
          </p:cNvPr>
          <p:cNvSpPr txBox="1"/>
          <p:nvPr/>
        </p:nvSpPr>
        <p:spPr>
          <a:xfrm>
            <a:off x="6339151" y="862890"/>
            <a:ext cx="551754" cy="338554"/>
          </a:xfrm>
          <a:prstGeom prst="rect">
            <a:avLst/>
          </a:prstGeom>
          <a:noFill/>
        </p:spPr>
        <p:txBody>
          <a:bodyPr wrap="none" rtlCol="0">
            <a:spAutoFit/>
          </a:bodyPr>
          <a:lstStyle/>
          <a:p>
            <a:r>
              <a:rPr lang="en-US" sz="1600" dirty="0">
                <a:solidFill>
                  <a:schemeClr val="bg1"/>
                </a:solidFill>
              </a:rPr>
              <a:t>M16</a:t>
            </a:r>
          </a:p>
        </p:txBody>
      </p:sp>
      <p:sp>
        <p:nvSpPr>
          <p:cNvPr id="16" name="TextBox 15">
            <a:extLst>
              <a:ext uri="{FF2B5EF4-FFF2-40B4-BE49-F238E27FC236}">
                <a16:creationId xmlns:a16="http://schemas.microsoft.com/office/drawing/2014/main" id="{414009CD-C603-4F3F-B604-84777FCE1244}"/>
              </a:ext>
            </a:extLst>
          </p:cNvPr>
          <p:cNvSpPr txBox="1"/>
          <p:nvPr/>
        </p:nvSpPr>
        <p:spPr>
          <a:xfrm>
            <a:off x="11193954" y="1126029"/>
            <a:ext cx="528478" cy="338554"/>
          </a:xfrm>
          <a:prstGeom prst="rect">
            <a:avLst/>
          </a:prstGeom>
          <a:noFill/>
        </p:spPr>
        <p:txBody>
          <a:bodyPr wrap="none" rtlCol="0">
            <a:spAutoFit/>
          </a:bodyPr>
          <a:lstStyle/>
          <a:p>
            <a:r>
              <a:rPr lang="en-US" sz="1600" dirty="0">
                <a:solidFill>
                  <a:srgbClr val="FFFF00"/>
                </a:solidFill>
              </a:rPr>
              <a:t>M17</a:t>
            </a:r>
          </a:p>
        </p:txBody>
      </p:sp>
      <p:sp>
        <p:nvSpPr>
          <p:cNvPr id="17" name="TextBox 16">
            <a:extLst>
              <a:ext uri="{FF2B5EF4-FFF2-40B4-BE49-F238E27FC236}">
                <a16:creationId xmlns:a16="http://schemas.microsoft.com/office/drawing/2014/main" id="{2C6CF0C2-B762-49AA-8AE9-5CE437B5EB42}"/>
              </a:ext>
            </a:extLst>
          </p:cNvPr>
          <p:cNvSpPr txBox="1"/>
          <p:nvPr/>
        </p:nvSpPr>
        <p:spPr>
          <a:xfrm>
            <a:off x="7969988" y="3709785"/>
            <a:ext cx="626903" cy="338554"/>
          </a:xfrm>
          <a:prstGeom prst="rect">
            <a:avLst/>
          </a:prstGeom>
          <a:noFill/>
        </p:spPr>
        <p:txBody>
          <a:bodyPr wrap="none" rtlCol="0">
            <a:spAutoFit/>
          </a:bodyPr>
          <a:lstStyle/>
          <a:p>
            <a:r>
              <a:rPr lang="en-US" sz="1600" dirty="0">
                <a:solidFill>
                  <a:schemeClr val="bg1"/>
                </a:solidFill>
              </a:rPr>
              <a:t>Trifid</a:t>
            </a:r>
          </a:p>
        </p:txBody>
      </p:sp>
      <p:sp>
        <p:nvSpPr>
          <p:cNvPr id="18" name="TextBox 17">
            <a:extLst>
              <a:ext uri="{FF2B5EF4-FFF2-40B4-BE49-F238E27FC236}">
                <a16:creationId xmlns:a16="http://schemas.microsoft.com/office/drawing/2014/main" id="{7B8791CB-D756-4F5E-A293-F6A23FA0EBCF}"/>
              </a:ext>
            </a:extLst>
          </p:cNvPr>
          <p:cNvSpPr txBox="1"/>
          <p:nvPr/>
        </p:nvSpPr>
        <p:spPr>
          <a:xfrm>
            <a:off x="9610252" y="3794626"/>
            <a:ext cx="982961" cy="338554"/>
          </a:xfrm>
          <a:prstGeom prst="rect">
            <a:avLst/>
          </a:prstGeom>
          <a:noFill/>
        </p:spPr>
        <p:txBody>
          <a:bodyPr wrap="none" rtlCol="0">
            <a:spAutoFit/>
          </a:bodyPr>
          <a:lstStyle/>
          <a:p>
            <a:r>
              <a:rPr lang="en-US" sz="1600" dirty="0">
                <a:solidFill>
                  <a:srgbClr val="FFFF00"/>
                </a:solidFill>
              </a:rPr>
              <a:t>NGC1893</a:t>
            </a:r>
          </a:p>
        </p:txBody>
      </p:sp>
      <p:sp>
        <p:nvSpPr>
          <p:cNvPr id="19" name="Text Box 8">
            <a:extLst>
              <a:ext uri="{FF2B5EF4-FFF2-40B4-BE49-F238E27FC236}">
                <a16:creationId xmlns:a16="http://schemas.microsoft.com/office/drawing/2014/main" id="{A669734E-7980-4E24-A23F-27FC5F9A7163}"/>
              </a:ext>
            </a:extLst>
          </p:cNvPr>
          <p:cNvSpPr txBox="1">
            <a:spLocks noChangeArrowheads="1"/>
          </p:cNvSpPr>
          <p:nvPr/>
        </p:nvSpPr>
        <p:spPr bwMode="auto">
          <a:xfrm>
            <a:off x="6096000" y="6366879"/>
            <a:ext cx="5979736" cy="400110"/>
          </a:xfrm>
          <a:prstGeom prst="rect">
            <a:avLst/>
          </a:prstGeom>
          <a:noFill/>
          <a:ln w="9525">
            <a:noFill/>
            <a:miter lim="800000"/>
            <a:headEnd/>
            <a:tailEnd/>
          </a:ln>
          <a:effectLst/>
        </p:spPr>
        <p:txBody>
          <a:bodyPr wrap="square">
            <a:spAutoFit/>
          </a:bodyPr>
          <a:lstStyle/>
          <a:p>
            <a:pPr algn="ctr">
              <a:spcBef>
                <a:spcPct val="50000"/>
              </a:spcBef>
            </a:pPr>
            <a:r>
              <a:rPr lang="it-IT" sz="2000" i="1" dirty="0" err="1">
                <a:latin typeface="Corbel" panose="020B0503020204020204" pitchFamily="34" charset="0"/>
              </a:rPr>
              <a:t>Subclusters</a:t>
            </a:r>
            <a:r>
              <a:rPr lang="it-IT" sz="2000" i="1" dirty="0">
                <a:latin typeface="Corbel" panose="020B0503020204020204" pitchFamily="34" charset="0"/>
              </a:rPr>
              <a:t> in </a:t>
            </a:r>
            <a:r>
              <a:rPr lang="it-IT" sz="2000" i="1" dirty="0" err="1">
                <a:latin typeface="Corbel" panose="020B0503020204020204" pitchFamily="34" charset="0"/>
              </a:rPr>
              <a:t>four</a:t>
            </a:r>
            <a:r>
              <a:rPr lang="it-IT" sz="2000" i="1" dirty="0">
                <a:latin typeface="Corbel" panose="020B0503020204020204" pitchFamily="34" charset="0"/>
              </a:rPr>
              <a:t> </a:t>
            </a:r>
            <a:r>
              <a:rPr lang="it-IT" sz="2000" i="1" dirty="0" err="1">
                <a:latin typeface="Corbel" panose="020B0503020204020204" pitchFamily="34" charset="0"/>
              </a:rPr>
              <a:t>MYSTiX</a:t>
            </a:r>
            <a:r>
              <a:rPr lang="it-IT" sz="2000" i="1" dirty="0">
                <a:latin typeface="Corbel" panose="020B0503020204020204" pitchFamily="34" charset="0"/>
              </a:rPr>
              <a:t> clusters</a:t>
            </a:r>
            <a:endParaRPr lang="en-US" sz="2000" i="1" dirty="0">
              <a:latin typeface="Corbel" panose="020B0503020204020204" pitchFamily="34" charset="0"/>
            </a:endParaRPr>
          </a:p>
        </p:txBody>
      </p:sp>
    </p:spTree>
    <p:extLst>
      <p:ext uri="{BB962C8B-B14F-4D97-AF65-F5344CB8AC3E}">
        <p14:creationId xmlns:p14="http://schemas.microsoft.com/office/powerpoint/2010/main" val="233721789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1">
            <a:extLst>
              <a:ext uri="{FF2B5EF4-FFF2-40B4-BE49-F238E27FC236}">
                <a16:creationId xmlns:a16="http://schemas.microsoft.com/office/drawing/2014/main" id="{DAA02288-76AD-4DA8-A47E-D2120117DC43}"/>
              </a:ext>
            </a:extLst>
          </p:cNvPr>
          <p:cNvSpPr txBox="1"/>
          <p:nvPr/>
        </p:nvSpPr>
        <p:spPr>
          <a:xfrm>
            <a:off x="318052" y="18854"/>
            <a:ext cx="11748052"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b="0" i="0" dirty="0">
                <a:solidFill>
                  <a:srgbClr val="FFFF00"/>
                </a:solidFill>
                <a:effectLst/>
                <a:latin typeface="Helvetica Neue"/>
              </a:rPr>
              <a:t>The Massive Star-Forming Regions Omnibus X-Ray Catalog</a:t>
            </a:r>
          </a:p>
        </p:txBody>
      </p:sp>
      <p:sp>
        <p:nvSpPr>
          <p:cNvPr id="8" name="TextBox 4">
            <a:extLst>
              <a:ext uri="{FF2B5EF4-FFF2-40B4-BE49-F238E27FC236}">
                <a16:creationId xmlns:a16="http://schemas.microsoft.com/office/drawing/2014/main" id="{4262DA9F-4228-4D19-A1BA-EF9A46491F34}"/>
              </a:ext>
            </a:extLst>
          </p:cNvPr>
          <p:cNvSpPr txBox="1"/>
          <p:nvPr/>
        </p:nvSpPr>
        <p:spPr>
          <a:xfrm>
            <a:off x="45638" y="703791"/>
            <a:ext cx="6816834" cy="6001643"/>
          </a:xfrm>
          <a:prstGeom prst="rect">
            <a:avLst/>
          </a:prstGeom>
          <a:noFill/>
        </p:spPr>
        <p:txBody>
          <a:bodyPr wrap="square" rtlCol="0">
            <a:spAutoFit/>
          </a:bodyPr>
          <a:lstStyle/>
          <a:p>
            <a:r>
              <a:rPr lang="en-US" sz="2400" dirty="0">
                <a:latin typeface="Corbel" panose="020B0503020204020204" pitchFamily="34" charset="0"/>
              </a:rPr>
              <a:t>Extension of </a:t>
            </a:r>
            <a:r>
              <a:rPr lang="en-US" sz="2400" dirty="0" err="1">
                <a:latin typeface="Corbel" panose="020B0503020204020204" pitchFamily="34" charset="0"/>
              </a:rPr>
              <a:t>MYSTiX</a:t>
            </a:r>
            <a:r>
              <a:rPr lang="en-US" sz="2400" dirty="0">
                <a:latin typeface="Corbel" panose="020B0503020204020204" pitchFamily="34" charset="0"/>
              </a:rPr>
              <a:t> to very massive young clusters and SFRs. </a:t>
            </a:r>
          </a:p>
          <a:p>
            <a:endParaRPr lang="en-US" sz="1600" dirty="0">
              <a:latin typeface="Corbel" panose="020B0503020204020204" pitchFamily="34" charset="0"/>
            </a:endParaRPr>
          </a:p>
          <a:p>
            <a:r>
              <a:rPr lang="en-US" sz="2400" dirty="0">
                <a:latin typeface="Corbel" panose="020B0503020204020204" pitchFamily="34" charset="0"/>
              </a:rPr>
              <a:t>Three installments: </a:t>
            </a:r>
          </a:p>
          <a:p>
            <a:r>
              <a:rPr lang="en-US" sz="2400" dirty="0">
                <a:latin typeface="Corbel" panose="020B0503020204020204" pitchFamily="34" charset="0"/>
              </a:rPr>
              <a:t>MOXC-I: 20623 X-ray sources in 12 MSFRs </a:t>
            </a:r>
          </a:p>
          <a:p>
            <a:r>
              <a:rPr lang="en-US" sz="2400" dirty="0">
                <a:latin typeface="Corbel" panose="020B0503020204020204" pitchFamily="34" charset="0"/>
              </a:rPr>
              <a:t>with distances ranging from 1.7 kpc to 50 kpc </a:t>
            </a:r>
            <a:r>
              <a:rPr lang="en-US" sz="2200" i="1" dirty="0">
                <a:latin typeface="Corbel" panose="020B0503020204020204" pitchFamily="34" charset="0"/>
              </a:rPr>
              <a:t>(Townsley+2014)</a:t>
            </a:r>
          </a:p>
          <a:p>
            <a:r>
              <a:rPr lang="en-US" sz="2400" dirty="0">
                <a:latin typeface="Corbel" panose="020B0503020204020204" pitchFamily="34" charset="0"/>
              </a:rPr>
              <a:t>MOXC-2: 18396 X-ray sources in </a:t>
            </a:r>
            <a:r>
              <a:rPr lang="it-IT" sz="2400" dirty="0">
                <a:latin typeface="Corbel" panose="020B0503020204020204" pitchFamily="34" charset="0"/>
              </a:rPr>
              <a:t>16 </a:t>
            </a:r>
            <a:r>
              <a:rPr lang="it-IT" sz="2400" dirty="0" err="1">
                <a:latin typeface="Corbel" panose="020B0503020204020204" pitchFamily="34" charset="0"/>
              </a:rPr>
              <a:t>MSFRs</a:t>
            </a:r>
            <a:r>
              <a:rPr lang="en-US" sz="2400" dirty="0">
                <a:latin typeface="Corbel" panose="020B0503020204020204" pitchFamily="34" charset="0"/>
              </a:rPr>
              <a:t> </a:t>
            </a:r>
            <a:r>
              <a:rPr lang="en-US" sz="2200" i="1" dirty="0">
                <a:latin typeface="Corbel" panose="020B0503020204020204" pitchFamily="34" charset="0"/>
              </a:rPr>
              <a:t>(Townsley+2018)</a:t>
            </a:r>
          </a:p>
          <a:p>
            <a:r>
              <a:rPr lang="en-US" sz="2400" dirty="0">
                <a:latin typeface="Corbel" panose="020B0503020204020204" pitchFamily="34" charset="0"/>
              </a:rPr>
              <a:t>MOXC-3: 27923 X-ray point sources in</a:t>
            </a:r>
            <a:r>
              <a:rPr lang="it-IT" sz="2400" dirty="0">
                <a:latin typeface="Corbel" panose="020B0503020204020204" pitchFamily="34" charset="0"/>
              </a:rPr>
              <a:t>  14 </a:t>
            </a:r>
            <a:r>
              <a:rPr lang="it-IT" sz="2400" dirty="0" err="1">
                <a:latin typeface="Corbel" panose="020B0503020204020204" pitchFamily="34" charset="0"/>
              </a:rPr>
              <a:t>Galactic</a:t>
            </a:r>
            <a:r>
              <a:rPr lang="it-IT" sz="2400" dirty="0">
                <a:latin typeface="Corbel" panose="020B0503020204020204" pitchFamily="34" charset="0"/>
              </a:rPr>
              <a:t> </a:t>
            </a:r>
            <a:r>
              <a:rPr lang="it-IT" sz="2400" dirty="0" err="1">
                <a:latin typeface="Corbel" panose="020B0503020204020204" pitchFamily="34" charset="0"/>
              </a:rPr>
              <a:t>MSFRs</a:t>
            </a:r>
            <a:r>
              <a:rPr lang="it-IT" sz="2400" dirty="0">
                <a:latin typeface="Corbel" panose="020B0503020204020204" pitchFamily="34" charset="0"/>
              </a:rPr>
              <a:t> </a:t>
            </a:r>
            <a:r>
              <a:rPr lang="it-IT" sz="2200" i="1" dirty="0">
                <a:latin typeface="Corbel" panose="020B0503020204020204" pitchFamily="34" charset="0"/>
              </a:rPr>
              <a:t>(Townsley+2019)</a:t>
            </a:r>
            <a:endParaRPr lang="en-US" sz="2200" i="1" dirty="0">
              <a:latin typeface="Corbel" panose="020B0503020204020204" pitchFamily="34" charset="0"/>
            </a:endParaRPr>
          </a:p>
          <a:p>
            <a:endParaRPr lang="en-US" sz="1600" dirty="0">
              <a:latin typeface="Corbel" panose="020B0503020204020204" pitchFamily="34" charset="0"/>
            </a:endParaRPr>
          </a:p>
          <a:p>
            <a:r>
              <a:rPr lang="en-US" sz="2400" dirty="0">
                <a:latin typeface="Corbel" panose="020B0503020204020204" pitchFamily="34" charset="0"/>
              </a:rPr>
              <a:t>All MSFRs exhibit a variety of masses and morphologies, from monolithic, to clusters-of-clusters to distributed clumps.</a:t>
            </a:r>
          </a:p>
          <a:p>
            <a:endParaRPr lang="en-US" sz="1600" dirty="0">
              <a:latin typeface="Corbel" panose="020B0503020204020204" pitchFamily="34" charset="0"/>
            </a:endParaRPr>
          </a:p>
          <a:p>
            <a:r>
              <a:rPr lang="en-US" sz="2400" dirty="0">
                <a:solidFill>
                  <a:srgbClr val="FFFF00"/>
                </a:solidFill>
                <a:latin typeface="Corbel" panose="020B0503020204020204" pitchFamily="34" charset="0"/>
              </a:rPr>
              <a:t>All MSFRs have measurable diffuse X-ray emission</a:t>
            </a:r>
          </a:p>
        </p:txBody>
      </p:sp>
      <p:pic>
        <p:nvPicPr>
          <p:cNvPr id="11266" name="Picture 2">
            <a:extLst>
              <a:ext uri="{FF2B5EF4-FFF2-40B4-BE49-F238E27FC236}">
                <a16:creationId xmlns:a16="http://schemas.microsoft.com/office/drawing/2014/main" id="{57E6304B-60D0-42E8-992F-1EFB924E8E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0217" y="782303"/>
            <a:ext cx="2578437" cy="3470046"/>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a:extLst>
              <a:ext uri="{FF2B5EF4-FFF2-40B4-BE49-F238E27FC236}">
                <a16:creationId xmlns:a16="http://schemas.microsoft.com/office/drawing/2014/main" id="{809D2F3D-3AD4-4296-B9D0-741FD842E9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7922" y="2988296"/>
            <a:ext cx="3004017" cy="3679430"/>
          </a:xfrm>
          <a:prstGeom prst="rect">
            <a:avLst/>
          </a:prstGeom>
          <a:noFill/>
          <a:extLst>
            <a:ext uri="{909E8E84-426E-40DD-AFC4-6F175D3DCCD1}">
              <a14:hiddenFill xmlns:a14="http://schemas.microsoft.com/office/drawing/2010/main">
                <a:solidFill>
                  <a:srgbClr val="FFFFFF"/>
                </a:solidFill>
              </a14:hiddenFill>
            </a:ext>
          </a:extLst>
        </p:spPr>
      </p:pic>
      <p:pic>
        <p:nvPicPr>
          <p:cNvPr id="11272" name="Picture 8">
            <a:extLst>
              <a:ext uri="{FF2B5EF4-FFF2-40B4-BE49-F238E27FC236}">
                <a16:creationId xmlns:a16="http://schemas.microsoft.com/office/drawing/2014/main" id="{8BA9294F-A9BE-4232-8B1F-2D2FE2BEC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52439" y="1193028"/>
            <a:ext cx="3630928" cy="15748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 Box 8">
            <a:extLst>
              <a:ext uri="{FF2B5EF4-FFF2-40B4-BE49-F238E27FC236}">
                <a16:creationId xmlns:a16="http://schemas.microsoft.com/office/drawing/2014/main" id="{371A5817-3863-4CE4-B919-8925959A59F3}"/>
              </a:ext>
            </a:extLst>
          </p:cNvPr>
          <p:cNvSpPr txBox="1">
            <a:spLocks noChangeArrowheads="1"/>
          </p:cNvSpPr>
          <p:nvPr/>
        </p:nvSpPr>
        <p:spPr bwMode="auto">
          <a:xfrm>
            <a:off x="9530217" y="4577762"/>
            <a:ext cx="2535887" cy="1785104"/>
          </a:xfrm>
          <a:prstGeom prst="rect">
            <a:avLst/>
          </a:prstGeom>
          <a:noFill/>
          <a:ln w="9525">
            <a:noFill/>
            <a:miter lim="800000"/>
            <a:headEnd/>
            <a:tailEnd/>
          </a:ln>
          <a:effectLst/>
        </p:spPr>
        <p:txBody>
          <a:bodyPr wrap="square">
            <a:spAutoFit/>
          </a:bodyPr>
          <a:lstStyle/>
          <a:p>
            <a:pPr algn="ctr">
              <a:spcBef>
                <a:spcPct val="50000"/>
              </a:spcBef>
            </a:pPr>
            <a:r>
              <a:rPr lang="it-IT" sz="2000" i="1" dirty="0">
                <a:latin typeface="Corbel" panose="020B0503020204020204" pitchFamily="34" charset="0"/>
              </a:rPr>
              <a:t>Three MOXC clusters: </a:t>
            </a:r>
          </a:p>
          <a:p>
            <a:pPr algn="ctr">
              <a:spcBef>
                <a:spcPct val="50000"/>
              </a:spcBef>
            </a:pPr>
            <a:r>
              <a:rPr lang="it-IT" sz="2000" i="1" dirty="0">
                <a:latin typeface="Corbel" panose="020B0503020204020204" pitchFamily="34" charset="0"/>
              </a:rPr>
              <a:t>NGC6334 (top </a:t>
            </a:r>
            <a:r>
              <a:rPr lang="it-IT" sz="2000" i="1" dirty="0" err="1">
                <a:latin typeface="Corbel" panose="020B0503020204020204" pitchFamily="34" charset="0"/>
              </a:rPr>
              <a:t>right</a:t>
            </a:r>
            <a:r>
              <a:rPr lang="it-IT" sz="2000" i="1" dirty="0">
                <a:latin typeface="Corbel" panose="020B0503020204020204" pitchFamily="34" charset="0"/>
              </a:rPr>
              <a:t>)</a:t>
            </a:r>
          </a:p>
          <a:p>
            <a:pPr algn="ctr">
              <a:spcBef>
                <a:spcPct val="50000"/>
              </a:spcBef>
            </a:pPr>
            <a:r>
              <a:rPr lang="it-IT" sz="2000" i="1" dirty="0">
                <a:latin typeface="Corbel" panose="020B0503020204020204" pitchFamily="34" charset="0"/>
              </a:rPr>
              <a:t>H </a:t>
            </a:r>
            <a:r>
              <a:rPr lang="it-IT" sz="2000" i="1" dirty="0" err="1">
                <a:latin typeface="Corbel" panose="020B0503020204020204" pitchFamily="34" charset="0"/>
              </a:rPr>
              <a:t>Persei</a:t>
            </a:r>
            <a:r>
              <a:rPr lang="it-IT" sz="2000" i="1" dirty="0">
                <a:latin typeface="Corbel" panose="020B0503020204020204" pitchFamily="34" charset="0"/>
              </a:rPr>
              <a:t> (top </a:t>
            </a:r>
            <a:r>
              <a:rPr lang="it-IT" sz="2000" i="1" dirty="0" err="1">
                <a:latin typeface="Corbel" panose="020B0503020204020204" pitchFamily="34" charset="0"/>
              </a:rPr>
              <a:t>left</a:t>
            </a:r>
            <a:r>
              <a:rPr lang="it-IT" sz="2000" i="1" dirty="0">
                <a:latin typeface="Corbel" panose="020B0503020204020204" pitchFamily="34" charset="0"/>
              </a:rPr>
              <a:t>)</a:t>
            </a:r>
          </a:p>
          <a:p>
            <a:pPr algn="ctr">
              <a:spcBef>
                <a:spcPct val="50000"/>
              </a:spcBef>
            </a:pPr>
            <a:r>
              <a:rPr lang="it-IT" sz="2000" i="1" dirty="0">
                <a:latin typeface="Corbel" panose="020B0503020204020204" pitchFamily="34" charset="0"/>
              </a:rPr>
              <a:t>NGC6357 (bottom)</a:t>
            </a:r>
            <a:endParaRPr lang="en-US" sz="2000" i="1" dirty="0">
              <a:latin typeface="Corbel" panose="020B0503020204020204" pitchFamily="34" charset="0"/>
            </a:endParaRPr>
          </a:p>
        </p:txBody>
      </p:sp>
    </p:spTree>
    <p:extLst>
      <p:ext uri="{BB962C8B-B14F-4D97-AF65-F5344CB8AC3E}">
        <p14:creationId xmlns:p14="http://schemas.microsoft.com/office/powerpoint/2010/main" val="26288892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7595BB24-0F33-4ADA-A1ED-55F0B19C1772}"/>
              </a:ext>
            </a:extLst>
          </p:cNvPr>
          <p:cNvSpPr txBox="1"/>
          <p:nvPr/>
        </p:nvSpPr>
        <p:spPr>
          <a:xfrm>
            <a:off x="358560" y="51574"/>
            <a:ext cx="1147488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dirty="0">
                <a:solidFill>
                  <a:srgbClr val="FFFF00"/>
                </a:solidFill>
                <a:latin typeface="Helvetica Neue"/>
              </a:rPr>
              <a:t>The Extended Westerlund 1 and 2 Open Clusters Survey</a:t>
            </a:r>
          </a:p>
        </p:txBody>
      </p:sp>
      <p:pic>
        <p:nvPicPr>
          <p:cNvPr id="4" name="Picture 24">
            <a:extLst>
              <a:ext uri="{FF2B5EF4-FFF2-40B4-BE49-F238E27FC236}">
                <a16:creationId xmlns:a16="http://schemas.microsoft.com/office/drawing/2014/main" id="{8A4842D6-AE05-437D-9E69-2735C3D439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88995" y="59899"/>
            <a:ext cx="1277109" cy="964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6" name="Immagine 4">
            <a:extLst>
              <a:ext uri="{FF2B5EF4-FFF2-40B4-BE49-F238E27FC236}">
                <a16:creationId xmlns:a16="http://schemas.microsoft.com/office/drawing/2014/main" id="{D3099A9D-281E-4FF7-83F0-3BA5B0C5668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43321" y="1222149"/>
            <a:ext cx="4662791" cy="4376120"/>
          </a:xfrm>
          <a:prstGeom prst="rect">
            <a:avLst/>
          </a:prstGeom>
        </p:spPr>
      </p:pic>
      <p:sp>
        <p:nvSpPr>
          <p:cNvPr id="7" name="TextBox 8">
            <a:extLst>
              <a:ext uri="{FF2B5EF4-FFF2-40B4-BE49-F238E27FC236}">
                <a16:creationId xmlns:a16="http://schemas.microsoft.com/office/drawing/2014/main" id="{C1D5335B-2C13-41C7-B2D4-78DCB0C6F63F}"/>
              </a:ext>
            </a:extLst>
          </p:cNvPr>
          <p:cNvSpPr txBox="1"/>
          <p:nvPr/>
        </p:nvSpPr>
        <p:spPr>
          <a:xfrm>
            <a:off x="7529209" y="1254400"/>
            <a:ext cx="4662791" cy="400110"/>
          </a:xfrm>
          <a:prstGeom prst="rect">
            <a:avLst/>
          </a:prstGeom>
          <a:noFill/>
        </p:spPr>
        <p:txBody>
          <a:bodyPr wrap="square">
            <a:spAutoFit/>
          </a:bodyPr>
          <a:lstStyle/>
          <a:p>
            <a:pPr algn="ctr"/>
            <a:r>
              <a:rPr lang="en-GB" sz="2000" i="1" dirty="0">
                <a:latin typeface="Arial" panose="020B0604020202020204" pitchFamily="34" charset="0"/>
                <a:cs typeface="Arial" panose="020B0604020202020204" pitchFamily="34" charset="0"/>
              </a:rPr>
              <a:t>RGB X-ray Image of Wd1 </a:t>
            </a:r>
          </a:p>
        </p:txBody>
      </p:sp>
      <p:sp>
        <p:nvSpPr>
          <p:cNvPr id="8" name="TextBox 8">
            <a:extLst>
              <a:ext uri="{FF2B5EF4-FFF2-40B4-BE49-F238E27FC236}">
                <a16:creationId xmlns:a16="http://schemas.microsoft.com/office/drawing/2014/main" id="{3CD7152F-18F9-43FC-A9EB-F0B7BEC4DC01}"/>
              </a:ext>
            </a:extLst>
          </p:cNvPr>
          <p:cNvSpPr txBox="1"/>
          <p:nvPr/>
        </p:nvSpPr>
        <p:spPr>
          <a:xfrm>
            <a:off x="7868089" y="4196679"/>
            <a:ext cx="1282781" cy="1015663"/>
          </a:xfrm>
          <a:prstGeom prst="rect">
            <a:avLst/>
          </a:prstGeom>
          <a:noFill/>
        </p:spPr>
        <p:txBody>
          <a:bodyPr wrap="square">
            <a:spAutoFit/>
          </a:bodyPr>
          <a:lstStyle/>
          <a:p>
            <a:r>
              <a:rPr lang="en-GB" sz="2000" i="1" dirty="0">
                <a:solidFill>
                  <a:srgbClr val="FF0000"/>
                </a:solidFill>
                <a:latin typeface="Arial" panose="020B0604020202020204" pitchFamily="34" charset="0"/>
                <a:cs typeface="Arial" panose="020B0604020202020204" pitchFamily="34" charset="0"/>
              </a:rPr>
              <a:t>Soft</a:t>
            </a:r>
          </a:p>
          <a:p>
            <a:r>
              <a:rPr lang="en-GB" sz="2000" i="1" dirty="0">
                <a:solidFill>
                  <a:srgbClr val="92D050"/>
                </a:solidFill>
                <a:latin typeface="Arial" panose="020B0604020202020204" pitchFamily="34" charset="0"/>
                <a:cs typeface="Arial" panose="020B0604020202020204" pitchFamily="34" charset="0"/>
              </a:rPr>
              <a:t>Medium</a:t>
            </a:r>
          </a:p>
          <a:p>
            <a:r>
              <a:rPr lang="en-GB" sz="2000" i="1" dirty="0">
                <a:solidFill>
                  <a:srgbClr val="0070C0"/>
                </a:solidFill>
                <a:latin typeface="Arial" panose="020B0604020202020204" pitchFamily="34" charset="0"/>
                <a:cs typeface="Arial" panose="020B0604020202020204" pitchFamily="34" charset="0"/>
              </a:rPr>
              <a:t>Hard</a:t>
            </a:r>
          </a:p>
        </p:txBody>
      </p:sp>
      <p:pic>
        <p:nvPicPr>
          <p:cNvPr id="9" name="Immagine 8">
            <a:extLst>
              <a:ext uri="{FF2B5EF4-FFF2-40B4-BE49-F238E27FC236}">
                <a16:creationId xmlns:a16="http://schemas.microsoft.com/office/drawing/2014/main" id="{601724CE-7CF0-48D1-8F9D-0C1FB11A5B2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8508" y="1254400"/>
            <a:ext cx="4523168" cy="4349200"/>
          </a:xfrm>
          <a:prstGeom prst="rect">
            <a:avLst/>
          </a:prstGeom>
        </p:spPr>
      </p:pic>
      <p:sp>
        <p:nvSpPr>
          <p:cNvPr id="10" name="TextBox 8">
            <a:extLst>
              <a:ext uri="{FF2B5EF4-FFF2-40B4-BE49-F238E27FC236}">
                <a16:creationId xmlns:a16="http://schemas.microsoft.com/office/drawing/2014/main" id="{4FACCE3A-78F4-46C0-9060-85B28613CBB2}"/>
              </a:ext>
            </a:extLst>
          </p:cNvPr>
          <p:cNvSpPr txBox="1"/>
          <p:nvPr/>
        </p:nvSpPr>
        <p:spPr>
          <a:xfrm>
            <a:off x="4556300" y="754950"/>
            <a:ext cx="2972398" cy="5262979"/>
          </a:xfrm>
          <a:prstGeom prst="rect">
            <a:avLst/>
          </a:prstGeom>
          <a:noFill/>
        </p:spPr>
        <p:txBody>
          <a:bodyPr wrap="square">
            <a:spAutoFit/>
          </a:bodyPr>
          <a:lstStyle/>
          <a:p>
            <a:pPr algn="ctr"/>
            <a:r>
              <a:rPr lang="en-GB" sz="2400" dirty="0">
                <a:latin typeface="Corbel" panose="020B0503020204020204" pitchFamily="34" charset="0"/>
              </a:rPr>
              <a:t>Motivations: </a:t>
            </a:r>
            <a:br>
              <a:rPr lang="en-GB" sz="2400" dirty="0">
                <a:latin typeface="Corbel" panose="020B0503020204020204" pitchFamily="34" charset="0"/>
              </a:rPr>
            </a:br>
            <a:r>
              <a:rPr lang="en-GB" sz="2400" dirty="0">
                <a:latin typeface="Corbel" panose="020B0503020204020204" pitchFamily="34" charset="0"/>
              </a:rPr>
              <a:t>Extend our knowledge of star formation and early evolution in </a:t>
            </a:r>
            <a:r>
              <a:rPr lang="en-GB" sz="2400" dirty="0">
                <a:solidFill>
                  <a:srgbClr val="FFFF00"/>
                </a:solidFill>
                <a:latin typeface="Corbel" panose="020B0503020204020204" pitchFamily="34" charset="0"/>
              </a:rPr>
              <a:t>starburst environment</a:t>
            </a:r>
            <a:r>
              <a:rPr lang="en-GB" sz="2400" dirty="0">
                <a:latin typeface="Corbel" panose="020B0503020204020204" pitchFamily="34" charset="0"/>
              </a:rPr>
              <a:t>.</a:t>
            </a:r>
          </a:p>
          <a:p>
            <a:pPr algn="ctr"/>
            <a:endParaRPr lang="en-GB" sz="2400" dirty="0">
              <a:latin typeface="Corbel" panose="020B0503020204020204" pitchFamily="34" charset="0"/>
            </a:endParaRPr>
          </a:p>
          <a:p>
            <a:pPr algn="ctr"/>
            <a:r>
              <a:rPr lang="en-GB" sz="2400" dirty="0">
                <a:latin typeface="Corbel" panose="020B0503020204020204" pitchFamily="34" charset="0"/>
              </a:rPr>
              <a:t>44 ACIS observations of Westerlund 1,           ~ 1.1MSec </a:t>
            </a:r>
          </a:p>
          <a:p>
            <a:pPr algn="ctr"/>
            <a:endParaRPr lang="en-GB" sz="2400" dirty="0">
              <a:latin typeface="Corbel" panose="020B0503020204020204" pitchFamily="34" charset="0"/>
            </a:endParaRPr>
          </a:p>
          <a:p>
            <a:pPr algn="ctr"/>
            <a:r>
              <a:rPr lang="en-GB" sz="2400" dirty="0">
                <a:latin typeface="Corbel" panose="020B0503020204020204" pitchFamily="34" charset="0"/>
              </a:rPr>
              <a:t>5423 X-ray sources validated </a:t>
            </a:r>
          </a:p>
          <a:p>
            <a:pPr algn="ctr"/>
            <a:r>
              <a:rPr lang="en-GB" sz="2200" i="1" dirty="0">
                <a:latin typeface="Corbel" panose="020B0503020204020204" pitchFamily="34" charset="0"/>
              </a:rPr>
              <a:t>(Guarcello+ 2024).</a:t>
            </a:r>
          </a:p>
        </p:txBody>
      </p:sp>
      <p:sp>
        <p:nvSpPr>
          <p:cNvPr id="11" name="TextBox 8">
            <a:extLst>
              <a:ext uri="{FF2B5EF4-FFF2-40B4-BE49-F238E27FC236}">
                <a16:creationId xmlns:a16="http://schemas.microsoft.com/office/drawing/2014/main" id="{F0FFABCD-1857-4D8C-B513-66C7FE756FB3}"/>
              </a:ext>
            </a:extLst>
          </p:cNvPr>
          <p:cNvSpPr txBox="1"/>
          <p:nvPr/>
        </p:nvSpPr>
        <p:spPr>
          <a:xfrm>
            <a:off x="0" y="6017929"/>
            <a:ext cx="12140968" cy="830997"/>
          </a:xfrm>
          <a:prstGeom prst="rect">
            <a:avLst/>
          </a:prstGeom>
          <a:noFill/>
        </p:spPr>
        <p:txBody>
          <a:bodyPr wrap="square">
            <a:spAutoFit/>
          </a:bodyPr>
          <a:lstStyle/>
          <a:p>
            <a:pPr algn="ctr"/>
            <a:r>
              <a:rPr lang="en-GB" sz="2400" dirty="0">
                <a:solidFill>
                  <a:srgbClr val="FFFF00"/>
                </a:solidFill>
                <a:latin typeface="Corbel" panose="020B0503020204020204" pitchFamily="34" charset="0"/>
              </a:rPr>
              <a:t>140 known massive stars </a:t>
            </a:r>
            <a:r>
              <a:rPr lang="en-GB" sz="2400" dirty="0">
                <a:latin typeface="Corbel" panose="020B0503020204020204" pitchFamily="34" charset="0"/>
              </a:rPr>
              <a:t>(Clark+2020) detected in X-rays, among which </a:t>
            </a:r>
            <a:r>
              <a:rPr lang="it-IT" sz="2400" dirty="0">
                <a:solidFill>
                  <a:srgbClr val="FFFF00"/>
                </a:solidFill>
                <a:latin typeface="Corbel" panose="020B0503020204020204" pitchFamily="34" charset="0"/>
              </a:rPr>
              <a:t>20 WR stars </a:t>
            </a:r>
            <a:r>
              <a:rPr lang="it-IT" sz="2200" i="1" dirty="0">
                <a:latin typeface="Corbel" panose="020B0503020204020204" pitchFamily="34" charset="0"/>
              </a:rPr>
              <a:t>(Anastasopoulou+2024, Ritchie+ in </a:t>
            </a:r>
            <a:r>
              <a:rPr lang="it-IT" sz="2200" i="1" dirty="0" err="1">
                <a:latin typeface="Corbel" panose="020B0503020204020204" pitchFamily="34" charset="0"/>
              </a:rPr>
              <a:t>prep</a:t>
            </a:r>
            <a:r>
              <a:rPr lang="it-IT" sz="2200" i="1" dirty="0">
                <a:latin typeface="Corbel" panose="020B0503020204020204" pitchFamily="34" charset="0"/>
              </a:rPr>
              <a:t>).</a:t>
            </a:r>
          </a:p>
        </p:txBody>
      </p:sp>
      <p:pic>
        <p:nvPicPr>
          <p:cNvPr id="12" name="Picture 24">
            <a:extLst>
              <a:ext uri="{FF2B5EF4-FFF2-40B4-BE49-F238E27FC236}">
                <a16:creationId xmlns:a16="http://schemas.microsoft.com/office/drawing/2014/main" id="{41D3A0E7-2007-4ACC-A21E-A8FFEC9550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5896" y="109895"/>
            <a:ext cx="1277109" cy="96434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4427002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
            <a:extLst>
              <a:ext uri="{FF2B5EF4-FFF2-40B4-BE49-F238E27FC236}">
                <a16:creationId xmlns:a16="http://schemas.microsoft.com/office/drawing/2014/main" id="{1F292210-D3EC-4E8B-85EC-E553750AC10A}"/>
              </a:ext>
            </a:extLst>
          </p:cNvPr>
          <p:cNvSpPr txBox="1"/>
          <p:nvPr/>
        </p:nvSpPr>
        <p:spPr>
          <a:xfrm>
            <a:off x="358560" y="51574"/>
            <a:ext cx="1147488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dirty="0">
                <a:solidFill>
                  <a:srgbClr val="FFFF00"/>
                </a:solidFill>
                <a:latin typeface="Helvetica Neue"/>
              </a:rPr>
              <a:t>EWOCS view of the Wolf </a:t>
            </a:r>
            <a:r>
              <a:rPr lang="en-US" sz="2800" dirty="0" err="1">
                <a:solidFill>
                  <a:srgbClr val="FFFF00"/>
                </a:solidFill>
                <a:latin typeface="Helvetica Neue"/>
              </a:rPr>
              <a:t>Rayet</a:t>
            </a:r>
            <a:r>
              <a:rPr lang="en-US" sz="2800" dirty="0">
                <a:solidFill>
                  <a:srgbClr val="FFFF00"/>
                </a:solidFill>
                <a:latin typeface="Helvetica Neue"/>
              </a:rPr>
              <a:t> stars in Westerlund 1</a:t>
            </a:r>
          </a:p>
        </p:txBody>
      </p:sp>
      <p:sp>
        <p:nvSpPr>
          <p:cNvPr id="7" name="Rettangolo 4">
            <a:extLst>
              <a:ext uri="{FF2B5EF4-FFF2-40B4-BE49-F238E27FC236}">
                <a16:creationId xmlns:a16="http://schemas.microsoft.com/office/drawing/2014/main" id="{618A2605-9E51-483B-9F99-DF15AD4EAE9C}"/>
              </a:ext>
            </a:extLst>
          </p:cNvPr>
          <p:cNvSpPr/>
          <p:nvPr/>
        </p:nvSpPr>
        <p:spPr>
          <a:xfrm>
            <a:off x="142925" y="1392331"/>
            <a:ext cx="7887053" cy="830997"/>
          </a:xfrm>
          <a:prstGeom prst="rect">
            <a:avLst/>
          </a:prstGeom>
        </p:spPr>
        <p:txBody>
          <a:bodyPr wrap="square">
            <a:spAutoFit/>
          </a:bodyPr>
          <a:lstStyle/>
          <a:p>
            <a:pPr algn="ctr"/>
            <a:r>
              <a:rPr lang="en-GB" sz="2400" dirty="0">
                <a:latin typeface="Corbel" panose="020B0503020204020204" pitchFamily="34" charset="0"/>
              </a:rPr>
              <a:t>Wd1 hosts </a:t>
            </a:r>
            <a:r>
              <a:rPr lang="en-US" sz="2400" dirty="0">
                <a:latin typeface="Corbel" panose="020B0503020204020204" pitchFamily="34" charset="0"/>
              </a:rPr>
              <a:t>24 Wolf–</a:t>
            </a:r>
            <a:r>
              <a:rPr lang="en-US" sz="2400" dirty="0" err="1">
                <a:latin typeface="Corbel" panose="020B0503020204020204" pitchFamily="34" charset="0"/>
              </a:rPr>
              <a:t>Rayet</a:t>
            </a:r>
            <a:r>
              <a:rPr lang="en-US" sz="2400" dirty="0">
                <a:latin typeface="Corbel" panose="020B0503020204020204" pitchFamily="34" charset="0"/>
              </a:rPr>
              <a:t> stars </a:t>
            </a:r>
            <a:r>
              <a:rPr lang="en-US" sz="2200" i="1" dirty="0">
                <a:latin typeface="Corbel" panose="020B0503020204020204" pitchFamily="34" charset="0"/>
              </a:rPr>
              <a:t>(Clark+2005; Crowther+2006)</a:t>
            </a:r>
          </a:p>
          <a:p>
            <a:pPr algn="ctr"/>
            <a:r>
              <a:rPr lang="en-US" sz="2400" dirty="0">
                <a:latin typeface="Corbel" panose="020B0503020204020204" pitchFamily="34" charset="0"/>
              </a:rPr>
              <a:t>The largest sample of WR stars known in the Milky Way</a:t>
            </a:r>
          </a:p>
        </p:txBody>
      </p:sp>
      <p:pic>
        <p:nvPicPr>
          <p:cNvPr id="8" name="Immagine 6">
            <a:extLst>
              <a:ext uri="{FF2B5EF4-FFF2-40B4-BE49-F238E27FC236}">
                <a16:creationId xmlns:a16="http://schemas.microsoft.com/office/drawing/2014/main" id="{B72CC963-B078-490F-B09C-4585E916E40A}"/>
              </a:ext>
            </a:extLst>
          </p:cNvPr>
          <p:cNvPicPr>
            <a:picLocks noChangeAspect="1"/>
          </p:cNvPicPr>
          <p:nvPr/>
        </p:nvPicPr>
        <p:blipFill>
          <a:blip r:embed="rId2"/>
          <a:stretch>
            <a:fillRect/>
          </a:stretch>
        </p:blipFill>
        <p:spPr>
          <a:xfrm>
            <a:off x="8075929" y="3800770"/>
            <a:ext cx="4028749" cy="3000553"/>
          </a:xfrm>
          <a:prstGeom prst="rect">
            <a:avLst/>
          </a:prstGeom>
        </p:spPr>
      </p:pic>
      <p:pic>
        <p:nvPicPr>
          <p:cNvPr id="9" name="Immagine 7">
            <a:extLst>
              <a:ext uri="{FF2B5EF4-FFF2-40B4-BE49-F238E27FC236}">
                <a16:creationId xmlns:a16="http://schemas.microsoft.com/office/drawing/2014/main" id="{6A101C97-BB8C-48BA-9977-22E10B2760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75929" y="707443"/>
            <a:ext cx="4028749" cy="3033940"/>
          </a:xfrm>
          <a:prstGeom prst="rect">
            <a:avLst/>
          </a:prstGeom>
        </p:spPr>
      </p:pic>
      <p:sp>
        <p:nvSpPr>
          <p:cNvPr id="10" name="Terminatore 8">
            <a:extLst>
              <a:ext uri="{FF2B5EF4-FFF2-40B4-BE49-F238E27FC236}">
                <a16:creationId xmlns:a16="http://schemas.microsoft.com/office/drawing/2014/main" id="{CE878C49-7CCC-4112-846A-38669202EF0D}"/>
              </a:ext>
            </a:extLst>
          </p:cNvPr>
          <p:cNvSpPr/>
          <p:nvPr/>
        </p:nvSpPr>
        <p:spPr>
          <a:xfrm>
            <a:off x="11643669" y="4546514"/>
            <a:ext cx="323273" cy="729673"/>
          </a:xfrm>
          <a:prstGeom prst="flowChartTerminator">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1" name="Rettangolo 9">
            <a:extLst>
              <a:ext uri="{FF2B5EF4-FFF2-40B4-BE49-F238E27FC236}">
                <a16:creationId xmlns:a16="http://schemas.microsoft.com/office/drawing/2014/main" id="{265801B0-B5FE-4580-81CA-E5093BEF8025}"/>
              </a:ext>
            </a:extLst>
          </p:cNvPr>
          <p:cNvSpPr/>
          <p:nvPr/>
        </p:nvSpPr>
        <p:spPr>
          <a:xfrm>
            <a:off x="11161016" y="3924486"/>
            <a:ext cx="883737" cy="523220"/>
          </a:xfrm>
          <a:prstGeom prst="rect">
            <a:avLst/>
          </a:prstGeom>
        </p:spPr>
        <p:txBody>
          <a:bodyPr wrap="square">
            <a:spAutoFit/>
          </a:bodyPr>
          <a:lstStyle/>
          <a:p>
            <a:pPr algn="ctr"/>
            <a:r>
              <a:rPr lang="en-GB" sz="1400" dirty="0">
                <a:solidFill>
                  <a:srgbClr val="FF0000"/>
                </a:solidFill>
                <a:latin typeface="Blackadder ITC" panose="04020505051007020D02" pitchFamily="82" charset="0"/>
                <a:cs typeface="Arial" panose="020B0604020202020204" pitchFamily="34" charset="0"/>
              </a:rPr>
              <a:t>Fe XXV line</a:t>
            </a:r>
          </a:p>
        </p:txBody>
      </p:sp>
      <p:cxnSp>
        <p:nvCxnSpPr>
          <p:cNvPr id="12" name="Connettore 2 10">
            <a:extLst>
              <a:ext uri="{FF2B5EF4-FFF2-40B4-BE49-F238E27FC236}">
                <a16:creationId xmlns:a16="http://schemas.microsoft.com/office/drawing/2014/main" id="{515A7708-D35A-4E2A-8B72-B3A0FC4776A1}"/>
              </a:ext>
            </a:extLst>
          </p:cNvPr>
          <p:cNvCxnSpPr>
            <a:cxnSpLocks/>
            <a:stCxn id="11" idx="2"/>
            <a:endCxn id="10" idx="0"/>
          </p:cNvCxnSpPr>
          <p:nvPr/>
        </p:nvCxnSpPr>
        <p:spPr>
          <a:xfrm>
            <a:off x="11602885" y="4447706"/>
            <a:ext cx="202421" cy="98808"/>
          </a:xfrm>
          <a:prstGeom prst="straightConnector1">
            <a:avLst/>
          </a:prstGeom>
          <a:ln>
            <a:solidFill>
              <a:srgbClr val="FF0000"/>
            </a:solidFill>
            <a:tailEnd type="triangle"/>
          </a:ln>
        </p:spPr>
        <p:style>
          <a:lnRef idx="2">
            <a:schemeClr val="dk1"/>
          </a:lnRef>
          <a:fillRef idx="0">
            <a:schemeClr val="dk1"/>
          </a:fillRef>
          <a:effectRef idx="1">
            <a:schemeClr val="dk1"/>
          </a:effectRef>
          <a:fontRef idx="minor">
            <a:schemeClr val="tx1"/>
          </a:fontRef>
        </p:style>
      </p:cxnSp>
      <p:pic>
        <p:nvPicPr>
          <p:cNvPr id="13" name="Immagine 11">
            <a:extLst>
              <a:ext uri="{FF2B5EF4-FFF2-40B4-BE49-F238E27FC236}">
                <a16:creationId xmlns:a16="http://schemas.microsoft.com/office/drawing/2014/main" id="{4AEB11F5-FB1F-491E-806D-C04D43EF9952}"/>
              </a:ext>
            </a:extLst>
          </p:cNvPr>
          <p:cNvPicPr>
            <a:picLocks noChangeAspect="1"/>
          </p:cNvPicPr>
          <p:nvPr/>
        </p:nvPicPr>
        <p:blipFill>
          <a:blip r:embed="rId4"/>
          <a:stretch>
            <a:fillRect/>
          </a:stretch>
        </p:blipFill>
        <p:spPr>
          <a:xfrm>
            <a:off x="8160230" y="2236217"/>
            <a:ext cx="3885594" cy="1438664"/>
          </a:xfrm>
          <a:prstGeom prst="rect">
            <a:avLst/>
          </a:prstGeom>
        </p:spPr>
      </p:pic>
      <p:sp>
        <p:nvSpPr>
          <p:cNvPr id="14" name="CasellaDiTesto 12">
            <a:extLst>
              <a:ext uri="{FF2B5EF4-FFF2-40B4-BE49-F238E27FC236}">
                <a16:creationId xmlns:a16="http://schemas.microsoft.com/office/drawing/2014/main" id="{D8711D10-1CAF-4650-A73E-207F15C9AE75}"/>
              </a:ext>
            </a:extLst>
          </p:cNvPr>
          <p:cNvSpPr txBox="1"/>
          <p:nvPr/>
        </p:nvSpPr>
        <p:spPr>
          <a:xfrm>
            <a:off x="8976320" y="2468894"/>
            <a:ext cx="1151277" cy="307777"/>
          </a:xfrm>
          <a:prstGeom prst="rect">
            <a:avLst/>
          </a:prstGeom>
          <a:noFill/>
          <a:ln w="12700">
            <a:solidFill>
              <a:srgbClr val="00B0F0"/>
            </a:solidFill>
          </a:ln>
        </p:spPr>
        <p:txBody>
          <a:bodyPr wrap="none" rtlCol="0">
            <a:spAutoFit/>
          </a:bodyPr>
          <a:lstStyle/>
          <a:p>
            <a:r>
              <a:rPr lang="it-IT" sz="1400" i="1" dirty="0" err="1">
                <a:solidFill>
                  <a:srgbClr val="00B0F0"/>
                </a:solidFill>
              </a:rPr>
              <a:t>known</a:t>
            </a:r>
            <a:r>
              <a:rPr lang="it-IT" sz="1400" i="1" dirty="0">
                <a:solidFill>
                  <a:srgbClr val="00B0F0"/>
                </a:solidFill>
              </a:rPr>
              <a:t> </a:t>
            </a:r>
            <a:r>
              <a:rPr lang="it-IT" sz="1400" i="1" dirty="0" err="1">
                <a:solidFill>
                  <a:srgbClr val="00B0F0"/>
                </a:solidFill>
              </a:rPr>
              <a:t>period</a:t>
            </a:r>
            <a:endParaRPr lang="it-IT" sz="1400" i="1" dirty="0">
              <a:solidFill>
                <a:srgbClr val="00B0F0"/>
              </a:solidFill>
            </a:endParaRPr>
          </a:p>
        </p:txBody>
      </p:sp>
      <p:cxnSp>
        <p:nvCxnSpPr>
          <p:cNvPr id="15" name="Connettore a gomito 13">
            <a:extLst>
              <a:ext uri="{FF2B5EF4-FFF2-40B4-BE49-F238E27FC236}">
                <a16:creationId xmlns:a16="http://schemas.microsoft.com/office/drawing/2014/main" id="{E79FE3E9-6A48-44AF-9939-8CD093EB266C}"/>
              </a:ext>
            </a:extLst>
          </p:cNvPr>
          <p:cNvCxnSpPr>
            <a:cxnSpLocks/>
            <a:stCxn id="14" idx="1"/>
          </p:cNvCxnSpPr>
          <p:nvPr/>
        </p:nvCxnSpPr>
        <p:spPr>
          <a:xfrm rot="10800000" flipV="1">
            <a:off x="8667756" y="2622782"/>
            <a:ext cx="308564" cy="153887"/>
          </a:xfrm>
          <a:prstGeom prst="bentConnector3">
            <a:avLst>
              <a:gd name="adj1" fmla="val 50000"/>
            </a:avLst>
          </a:prstGeom>
          <a:ln w="25400">
            <a:tailEnd type="triangle"/>
          </a:ln>
        </p:spPr>
        <p:style>
          <a:lnRef idx="1">
            <a:schemeClr val="accent1"/>
          </a:lnRef>
          <a:fillRef idx="0">
            <a:schemeClr val="accent1"/>
          </a:fillRef>
          <a:effectRef idx="0">
            <a:schemeClr val="accent1"/>
          </a:effectRef>
          <a:fontRef idx="minor">
            <a:schemeClr val="tx1"/>
          </a:fontRef>
        </p:style>
      </p:cxnSp>
      <p:sp>
        <p:nvSpPr>
          <p:cNvPr id="17" name="Rettangolo 16">
            <a:extLst>
              <a:ext uri="{FF2B5EF4-FFF2-40B4-BE49-F238E27FC236}">
                <a16:creationId xmlns:a16="http://schemas.microsoft.com/office/drawing/2014/main" id="{6F53C32A-A328-440F-B380-A228ABAA0E09}"/>
              </a:ext>
            </a:extLst>
          </p:cNvPr>
          <p:cNvSpPr/>
          <p:nvPr/>
        </p:nvSpPr>
        <p:spPr>
          <a:xfrm>
            <a:off x="142926" y="2585074"/>
            <a:ext cx="7848770" cy="3385542"/>
          </a:xfrm>
          <a:prstGeom prst="rect">
            <a:avLst/>
          </a:prstGeom>
        </p:spPr>
        <p:txBody>
          <a:bodyPr wrap="square">
            <a:spAutoFit/>
          </a:bodyPr>
          <a:lstStyle/>
          <a:p>
            <a:pPr algn="ctr"/>
            <a:r>
              <a:rPr lang="en-GB" sz="2400" dirty="0">
                <a:latin typeface="Corbel" panose="020B0503020204020204" pitchFamily="34" charset="0"/>
              </a:rPr>
              <a:t>Time and spectral analysis in X-rays reveal a binarity fraction among the WRs in Wd1 of about 100%</a:t>
            </a:r>
          </a:p>
          <a:p>
            <a:pPr algn="ctr"/>
            <a:endParaRPr lang="en-GB" sz="2400" dirty="0">
              <a:latin typeface="Corbel" panose="020B0503020204020204" pitchFamily="34" charset="0"/>
            </a:endParaRPr>
          </a:p>
          <a:p>
            <a:pPr algn="ctr"/>
            <a:r>
              <a:rPr lang="en-GB" sz="2400" dirty="0">
                <a:latin typeface="Corbel" panose="020B0503020204020204" pitchFamily="34" charset="0"/>
              </a:rPr>
              <a:t>The X-ray spectra of WR stars show evidence for the presence of &gt;10 MK plasma, indicative of colliding winds in binary systems.</a:t>
            </a:r>
          </a:p>
          <a:p>
            <a:pPr algn="ctr"/>
            <a:endParaRPr lang="en-GB" sz="2400" dirty="0">
              <a:latin typeface="Corbel" panose="020B0503020204020204" pitchFamily="34" charset="0"/>
            </a:endParaRPr>
          </a:p>
          <a:p>
            <a:pPr algn="ctr"/>
            <a:r>
              <a:rPr lang="en-GB" sz="2400" dirty="0">
                <a:solidFill>
                  <a:srgbClr val="FFFF00"/>
                </a:solidFill>
                <a:latin typeface="Corbel" panose="020B0503020204020204" pitchFamily="34" charset="0"/>
              </a:rPr>
              <a:t>All WR stars in Wd1 are in massive binary systems</a:t>
            </a:r>
          </a:p>
          <a:p>
            <a:pPr algn="ctr"/>
            <a:r>
              <a:rPr lang="en-GB" sz="2200" i="1" dirty="0">
                <a:latin typeface="Corbel" panose="020B0503020204020204" pitchFamily="34" charset="0"/>
              </a:rPr>
              <a:t>(Anastasopoulou+2024)</a:t>
            </a:r>
          </a:p>
        </p:txBody>
      </p:sp>
    </p:spTree>
    <p:extLst>
      <p:ext uri="{BB962C8B-B14F-4D97-AF65-F5344CB8AC3E}">
        <p14:creationId xmlns:p14="http://schemas.microsoft.com/office/powerpoint/2010/main" val="2077377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2">
            <a:extLst>
              <a:ext uri="{FF2B5EF4-FFF2-40B4-BE49-F238E27FC236}">
                <a16:creationId xmlns:a16="http://schemas.microsoft.com/office/drawing/2014/main" id="{C663147F-22B3-4898-877D-DA8BAE93521C}"/>
              </a:ext>
            </a:extLst>
          </p:cNvPr>
          <p:cNvSpPr txBox="1"/>
          <p:nvPr/>
        </p:nvSpPr>
        <p:spPr>
          <a:xfrm>
            <a:off x="358560" y="51574"/>
            <a:ext cx="1147488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dirty="0">
                <a:solidFill>
                  <a:srgbClr val="FFFF00"/>
                </a:solidFill>
                <a:latin typeface="Helvetica Neue"/>
              </a:rPr>
              <a:t>EWOCS view of the compact objects in Westerlund 1</a:t>
            </a:r>
          </a:p>
        </p:txBody>
      </p:sp>
      <p:pic>
        <p:nvPicPr>
          <p:cNvPr id="7" name="Picture 2">
            <a:extLst>
              <a:ext uri="{FF2B5EF4-FFF2-40B4-BE49-F238E27FC236}">
                <a16:creationId xmlns:a16="http://schemas.microsoft.com/office/drawing/2014/main" id="{399989F1-6C41-4D6D-89AD-A392752E0B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61416" y="723397"/>
            <a:ext cx="4591449" cy="367315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A946C22D-66A3-4C1E-B12F-853FBA98A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33" y="3252449"/>
            <a:ext cx="4417969" cy="3558911"/>
          </a:xfrm>
          <a:prstGeom prst="rect">
            <a:avLst/>
          </a:prstGeom>
          <a:noFill/>
          <a:extLst>
            <a:ext uri="{909E8E84-426E-40DD-AFC4-6F175D3DCCD1}">
              <a14:hiddenFill xmlns:a14="http://schemas.microsoft.com/office/drawing/2010/main">
                <a:solidFill>
                  <a:srgbClr val="FFFFFF"/>
                </a:solidFill>
              </a14:hiddenFill>
            </a:ext>
          </a:extLst>
        </p:spPr>
      </p:pic>
      <p:sp>
        <p:nvSpPr>
          <p:cNvPr id="10" name="Rettangolo 8">
            <a:extLst>
              <a:ext uri="{FF2B5EF4-FFF2-40B4-BE49-F238E27FC236}">
                <a16:creationId xmlns:a16="http://schemas.microsoft.com/office/drawing/2014/main" id="{BDA0AA8A-B905-4C0F-9C4F-ED403DC57B67}"/>
              </a:ext>
            </a:extLst>
          </p:cNvPr>
          <p:cNvSpPr/>
          <p:nvPr/>
        </p:nvSpPr>
        <p:spPr>
          <a:xfrm>
            <a:off x="4567152" y="4974780"/>
            <a:ext cx="2129297" cy="1477328"/>
          </a:xfrm>
          <a:prstGeom prst="rect">
            <a:avLst/>
          </a:prstGeom>
        </p:spPr>
        <p:txBody>
          <a:bodyPr wrap="square">
            <a:spAutoFit/>
          </a:bodyPr>
          <a:lstStyle/>
          <a:p>
            <a:r>
              <a:rPr lang="en-GB" sz="2000" i="1" dirty="0">
                <a:latin typeface="Corbel" panose="020B0503020204020204" pitchFamily="34" charset="0"/>
              </a:rPr>
              <a:t>PSD of the new pulsator;</a:t>
            </a:r>
          </a:p>
          <a:p>
            <a:endParaRPr lang="en-GB" sz="1000" i="1" dirty="0">
              <a:latin typeface="Corbel" panose="020B0503020204020204" pitchFamily="34" charset="0"/>
            </a:endParaRPr>
          </a:p>
          <a:p>
            <a:r>
              <a:rPr lang="en-GB" sz="2000" i="1" dirty="0">
                <a:latin typeface="Corbel" panose="020B0503020204020204" pitchFamily="34" charset="0"/>
              </a:rPr>
              <a:t>pulsation found at </a:t>
            </a:r>
          </a:p>
          <a:p>
            <a:r>
              <a:rPr lang="en-GB" sz="2000" i="1" dirty="0">
                <a:latin typeface="Corbel" panose="020B0503020204020204" pitchFamily="34" charset="0"/>
              </a:rPr>
              <a:t>P=11150s (~3.1h)</a:t>
            </a:r>
          </a:p>
        </p:txBody>
      </p:sp>
      <mc:AlternateContent xmlns:mc="http://schemas.openxmlformats.org/markup-compatibility/2006" xmlns:a14="http://schemas.microsoft.com/office/drawing/2010/main">
        <mc:Choice Requires="a14">
          <p:sp>
            <p:nvSpPr>
              <p:cNvPr id="11" name="Rettangolo 9">
                <a:extLst>
                  <a:ext uri="{FF2B5EF4-FFF2-40B4-BE49-F238E27FC236}">
                    <a16:creationId xmlns:a16="http://schemas.microsoft.com/office/drawing/2014/main" id="{E4B76BF6-0E99-43D3-B94D-3D5430643C19}"/>
                  </a:ext>
                </a:extLst>
              </p:cNvPr>
              <p:cNvSpPr/>
              <p:nvPr/>
            </p:nvSpPr>
            <p:spPr>
              <a:xfrm>
                <a:off x="6353666" y="4396556"/>
                <a:ext cx="5743000" cy="2331407"/>
              </a:xfrm>
              <a:prstGeom prst="rect">
                <a:avLst/>
              </a:prstGeom>
            </p:spPr>
            <p:txBody>
              <a:bodyPr wrap="square">
                <a:spAutoFit/>
              </a:bodyPr>
              <a:lstStyle/>
              <a:p>
                <a:pPr algn="ctr"/>
                <a:r>
                  <a:rPr lang="en-GB" sz="2400" dirty="0">
                    <a:latin typeface="Corbel" panose="020B0503020204020204" pitchFamily="34" charset="0"/>
                  </a:rPr>
                  <a:t>New Timing Solution of the pulsar from EWOCS data: </a:t>
                </a:r>
              </a:p>
              <a:p>
                <a:pPr algn="ctr"/>
                <a14:m>
                  <m:oMath xmlns:m="http://schemas.openxmlformats.org/officeDocument/2006/math">
                    <m:r>
                      <a:rPr lang="en-GB" sz="2400">
                        <a:latin typeface="Cambria Math" panose="02040503050406030204" pitchFamily="18" charset="0"/>
                      </a:rPr>
                      <m:t>𝑃</m:t>
                    </m:r>
                    <m:r>
                      <a:rPr lang="en-GB" sz="2400">
                        <a:latin typeface="Cambria Math" panose="02040503050406030204" pitchFamily="18" charset="0"/>
                      </a:rPr>
                      <m:t>=10.61 </m:t>
                    </m:r>
                    <m:r>
                      <a:rPr lang="en-GB" sz="2400">
                        <a:latin typeface="Cambria Math" panose="02040503050406030204" pitchFamily="18" charset="0"/>
                      </a:rPr>
                      <m:t>𝑠</m:t>
                    </m:r>
                  </m:oMath>
                </a14:m>
                <a:r>
                  <a:rPr lang="en-GB" sz="2400" dirty="0">
                    <a:latin typeface="Corbel" panose="020B0503020204020204" pitchFamily="34" charset="0"/>
                  </a:rPr>
                  <a:t>; </a:t>
                </a:r>
                <a14:m>
                  <m:oMath xmlns:m="http://schemas.openxmlformats.org/officeDocument/2006/math">
                    <m:acc>
                      <m:accPr>
                        <m:chr m:val="̇"/>
                        <m:ctrlPr>
                          <a:rPr lang="en-GB" sz="2400" i="1">
                            <a:latin typeface="Cambria Math" panose="02040503050406030204" pitchFamily="18" charset="0"/>
                          </a:rPr>
                        </m:ctrlPr>
                      </m:accPr>
                      <m:e>
                        <m:r>
                          <a:rPr lang="en-GB" sz="2400">
                            <a:latin typeface="Cambria Math" panose="02040503050406030204" pitchFamily="18" charset="0"/>
                          </a:rPr>
                          <m:t>𝑃</m:t>
                        </m:r>
                      </m:e>
                    </m:acc>
                    <m:r>
                      <a:rPr lang="en-GB" sz="2400">
                        <a:latin typeface="Cambria Math" panose="02040503050406030204" pitchFamily="18" charset="0"/>
                      </a:rPr>
                      <m:t>=2.5×</m:t>
                    </m:r>
                    <m:sSup>
                      <m:sSupPr>
                        <m:ctrlPr>
                          <a:rPr lang="en-GB" sz="2400" i="1">
                            <a:latin typeface="Cambria Math" panose="02040503050406030204" pitchFamily="18" charset="0"/>
                          </a:rPr>
                        </m:ctrlPr>
                      </m:sSupPr>
                      <m:e>
                        <m:r>
                          <a:rPr lang="en-GB" sz="2400">
                            <a:latin typeface="Cambria Math" panose="02040503050406030204" pitchFamily="18" charset="0"/>
                          </a:rPr>
                          <m:t>10</m:t>
                        </m:r>
                      </m:e>
                      <m:sup>
                        <m:r>
                          <a:rPr lang="en-GB" sz="2400">
                            <a:latin typeface="Cambria Math" panose="02040503050406030204" pitchFamily="18" charset="0"/>
                          </a:rPr>
                          <m:t>−13</m:t>
                        </m:r>
                      </m:sup>
                    </m:sSup>
                    <m:r>
                      <a:rPr lang="en-GB" sz="2400">
                        <a:latin typeface="Cambria Math" panose="02040503050406030204" pitchFamily="18" charset="0"/>
                      </a:rPr>
                      <m:t>𝑠</m:t>
                    </m:r>
                    <m:r>
                      <a:rPr lang="en-GB" sz="2400">
                        <a:latin typeface="Cambria Math" panose="02040503050406030204" pitchFamily="18" charset="0"/>
                      </a:rPr>
                      <m:t>/</m:t>
                    </m:r>
                    <m:r>
                      <a:rPr lang="en-GB" sz="2400">
                        <a:latin typeface="Cambria Math" panose="02040503050406030204" pitchFamily="18" charset="0"/>
                      </a:rPr>
                      <m:t>𝑠</m:t>
                    </m:r>
                  </m:oMath>
                </a14:m>
                <a:endParaRPr lang="en-GB" sz="2400" dirty="0">
                  <a:latin typeface="Corbel" panose="020B0503020204020204" pitchFamily="34" charset="0"/>
                </a:endParaRPr>
              </a:p>
              <a:p>
                <a:pPr algn="ctr"/>
                <a14:m>
                  <m:oMathPara xmlns:m="http://schemas.openxmlformats.org/officeDocument/2006/math">
                    <m:oMathParaPr>
                      <m:jc m:val="center"/>
                    </m:oMathParaPr>
                    <m:oMath xmlns:m="http://schemas.openxmlformats.org/officeDocument/2006/math">
                      <m:acc>
                        <m:accPr>
                          <m:chr m:val="̈"/>
                          <m:ctrlPr>
                            <a:rPr lang="en-GB" sz="2400" i="1">
                              <a:latin typeface="Cambria Math" panose="02040503050406030204" pitchFamily="18" charset="0"/>
                            </a:rPr>
                          </m:ctrlPr>
                        </m:accPr>
                        <m:e>
                          <m:r>
                            <a:rPr lang="en-GB" sz="2400">
                              <a:latin typeface="Cambria Math" panose="02040503050406030204" pitchFamily="18" charset="0"/>
                            </a:rPr>
                            <m:t>𝑃</m:t>
                          </m:r>
                        </m:e>
                      </m:acc>
                      <m:r>
                        <a:rPr lang="en-GB" sz="2400">
                          <a:latin typeface="Cambria Math" panose="02040503050406030204" pitchFamily="18" charset="0"/>
                        </a:rPr>
                        <m:t>=4.9×</m:t>
                      </m:r>
                      <m:sSup>
                        <m:sSupPr>
                          <m:ctrlPr>
                            <a:rPr lang="en-GB" sz="2400" i="1">
                              <a:latin typeface="Cambria Math" panose="02040503050406030204" pitchFamily="18" charset="0"/>
                            </a:rPr>
                          </m:ctrlPr>
                        </m:sSupPr>
                        <m:e>
                          <m:r>
                            <a:rPr lang="en-GB" sz="2400">
                              <a:latin typeface="Cambria Math" panose="02040503050406030204" pitchFamily="18" charset="0"/>
                            </a:rPr>
                            <m:t>10</m:t>
                          </m:r>
                        </m:e>
                        <m:sup>
                          <m:r>
                            <a:rPr lang="en-GB" sz="2400">
                              <a:latin typeface="Cambria Math" panose="02040503050406030204" pitchFamily="18" charset="0"/>
                            </a:rPr>
                            <m:t>−21</m:t>
                          </m:r>
                        </m:sup>
                      </m:sSup>
                      <m:r>
                        <a:rPr lang="en-GB" sz="2400">
                          <a:latin typeface="Cambria Math" panose="02040503050406030204" pitchFamily="18" charset="0"/>
                        </a:rPr>
                        <m:t>𝑠</m:t>
                      </m:r>
                      <m:r>
                        <a:rPr lang="en-GB" sz="2400">
                          <a:latin typeface="Cambria Math" panose="02040503050406030204" pitchFamily="18" charset="0"/>
                        </a:rPr>
                        <m:t>/</m:t>
                      </m:r>
                      <m:sSup>
                        <m:sSupPr>
                          <m:ctrlPr>
                            <a:rPr lang="en-GB" sz="2400" i="1">
                              <a:latin typeface="Cambria Math" panose="02040503050406030204" pitchFamily="18" charset="0"/>
                            </a:rPr>
                          </m:ctrlPr>
                        </m:sSupPr>
                        <m:e>
                          <m:r>
                            <a:rPr lang="en-GB" sz="2400">
                              <a:latin typeface="Cambria Math" panose="02040503050406030204" pitchFamily="18" charset="0"/>
                            </a:rPr>
                            <m:t>𝑠</m:t>
                          </m:r>
                        </m:e>
                        <m:sup>
                          <m:r>
                            <a:rPr lang="en-GB" sz="2400">
                              <a:latin typeface="Cambria Math" panose="02040503050406030204" pitchFamily="18" charset="0"/>
                            </a:rPr>
                            <m:t>2</m:t>
                          </m:r>
                        </m:sup>
                      </m:sSup>
                    </m:oMath>
                  </m:oMathPara>
                </a14:m>
                <a:endParaRPr lang="en-GB" sz="2400" dirty="0">
                  <a:latin typeface="Corbel" panose="020B0503020204020204" pitchFamily="34" charset="0"/>
                </a:endParaRPr>
              </a:p>
              <a:p>
                <a:pPr algn="ctr"/>
                <a:r>
                  <a:rPr lang="en-GB" sz="2400" dirty="0">
                    <a:latin typeface="Corbel" panose="020B0503020204020204" pitchFamily="34" charset="0"/>
                  </a:rPr>
                  <a:t>Results in </a:t>
                </a:r>
                <a:r>
                  <a:rPr lang="en-GB" sz="2200" i="1" dirty="0">
                    <a:latin typeface="Corbel" panose="020B0503020204020204" pitchFamily="34" charset="0"/>
                  </a:rPr>
                  <a:t>(An &amp; Archibald 2019):</a:t>
                </a:r>
              </a:p>
              <a:p>
                <a:pPr algn="ctr"/>
                <a:r>
                  <a:rPr lang="en-GB" sz="2400" dirty="0" err="1">
                    <a:latin typeface="Corbel" panose="020B0503020204020204" pitchFamily="34" charset="0"/>
                  </a:rPr>
                  <a:t>Bdip</a:t>
                </a:r>
                <a:r>
                  <a:rPr lang="en-GB" sz="2400" dirty="0">
                    <a:latin typeface="Corbel" panose="020B0503020204020204" pitchFamily="34" charset="0"/>
                  </a:rPr>
                  <a:t> ~ 5 × 1013 G; </a:t>
                </a:r>
                <a:r>
                  <a:rPr lang="el-GR" sz="2400" dirty="0">
                    <a:latin typeface="Corbel" panose="020B0503020204020204" pitchFamily="34" charset="0"/>
                  </a:rPr>
                  <a:t>Τ</a:t>
                </a:r>
                <a:r>
                  <a:rPr lang="en-GB" sz="2400" dirty="0">
                    <a:latin typeface="Corbel" panose="020B0503020204020204" pitchFamily="34" charset="0"/>
                  </a:rPr>
                  <a:t> ~ 0.7 </a:t>
                </a:r>
                <a:r>
                  <a:rPr lang="en-GB" sz="2400" dirty="0" err="1">
                    <a:latin typeface="Corbel" panose="020B0503020204020204" pitchFamily="34" charset="0"/>
                  </a:rPr>
                  <a:t>Myr</a:t>
                </a:r>
                <a:endParaRPr lang="en-GB" sz="2400" dirty="0">
                  <a:latin typeface="Corbel" panose="020B0503020204020204" pitchFamily="34" charset="0"/>
                </a:endParaRPr>
              </a:p>
            </p:txBody>
          </p:sp>
        </mc:Choice>
        <mc:Fallback xmlns="">
          <p:sp>
            <p:nvSpPr>
              <p:cNvPr id="11" name="Rettangolo 9">
                <a:extLst>
                  <a:ext uri="{FF2B5EF4-FFF2-40B4-BE49-F238E27FC236}">
                    <a16:creationId xmlns:a16="http://schemas.microsoft.com/office/drawing/2014/main" id="{E4B76BF6-0E99-43D3-B94D-3D5430643C19}"/>
                  </a:ext>
                </a:extLst>
              </p:cNvPr>
              <p:cNvSpPr>
                <a:spLocks noRot="1" noChangeAspect="1" noMove="1" noResize="1" noEditPoints="1" noAdjustHandles="1" noChangeArrowheads="1" noChangeShapeType="1" noTextEdit="1"/>
              </p:cNvSpPr>
              <p:nvPr/>
            </p:nvSpPr>
            <p:spPr>
              <a:xfrm>
                <a:off x="6353666" y="4396556"/>
                <a:ext cx="5743000" cy="2331407"/>
              </a:xfrm>
              <a:prstGeom prst="rect">
                <a:avLst/>
              </a:prstGeom>
              <a:blipFill>
                <a:blip r:embed="rId4"/>
                <a:stretch>
                  <a:fillRect t="-2089" b="-4961"/>
                </a:stretch>
              </a:blipFill>
            </p:spPr>
            <p:txBody>
              <a:bodyPr/>
              <a:lstStyle/>
              <a:p>
                <a:r>
                  <a:rPr lang="en-US">
                    <a:noFill/>
                  </a:rPr>
                  <a:t> </a:t>
                </a:r>
              </a:p>
            </p:txBody>
          </p:sp>
        </mc:Fallback>
      </mc:AlternateContent>
      <p:sp>
        <p:nvSpPr>
          <p:cNvPr id="12" name="TextBox 11">
            <a:extLst>
              <a:ext uri="{FF2B5EF4-FFF2-40B4-BE49-F238E27FC236}">
                <a16:creationId xmlns:a16="http://schemas.microsoft.com/office/drawing/2014/main" id="{7E0E87FE-B4BE-47B5-A719-F0D6A0F7F745}"/>
              </a:ext>
            </a:extLst>
          </p:cNvPr>
          <p:cNvSpPr txBox="1"/>
          <p:nvPr/>
        </p:nvSpPr>
        <p:spPr>
          <a:xfrm>
            <a:off x="95335" y="574794"/>
            <a:ext cx="6258331" cy="2677656"/>
          </a:xfrm>
          <a:prstGeom prst="rect">
            <a:avLst/>
          </a:prstGeom>
          <a:noFill/>
        </p:spPr>
        <p:txBody>
          <a:bodyPr wrap="square">
            <a:spAutoFit/>
          </a:bodyPr>
          <a:lstStyle/>
          <a:p>
            <a:pPr algn="ctr"/>
            <a:r>
              <a:rPr lang="en-GB" sz="2400" dirty="0">
                <a:latin typeface="Corbel" panose="020B0503020204020204" pitchFamily="34" charset="0"/>
              </a:rPr>
              <a:t>Wd1 hosts the </a:t>
            </a:r>
            <a:r>
              <a:rPr lang="en-GB" sz="2400" dirty="0">
                <a:solidFill>
                  <a:srgbClr val="FFFF00"/>
                </a:solidFill>
                <a:latin typeface="Corbel" panose="020B0503020204020204" pitchFamily="34" charset="0"/>
              </a:rPr>
              <a:t>magnetar</a:t>
            </a:r>
            <a:r>
              <a:rPr lang="en-GB" sz="2400" dirty="0">
                <a:latin typeface="Corbel" panose="020B0503020204020204" pitchFamily="34" charset="0"/>
              </a:rPr>
              <a:t> CXO J164710.2-455216 (Muno+2005), whose quiescent post-outburst state has never been studied </a:t>
            </a:r>
            <a:r>
              <a:rPr lang="en-GB" sz="2200" i="1" dirty="0">
                <a:latin typeface="Corbel" panose="020B0503020204020204" pitchFamily="34" charset="0"/>
              </a:rPr>
              <a:t>(Borghese+ in prep)</a:t>
            </a:r>
          </a:p>
          <a:p>
            <a:pPr algn="ctr"/>
            <a:endParaRPr lang="en-GB" sz="2400" dirty="0">
              <a:latin typeface="Corbel" panose="020B0503020204020204" pitchFamily="34" charset="0"/>
            </a:endParaRPr>
          </a:p>
          <a:p>
            <a:pPr algn="ctr"/>
            <a:r>
              <a:rPr lang="en-GB" sz="2400" dirty="0">
                <a:latin typeface="Corbel" panose="020B0503020204020204" pitchFamily="34" charset="0"/>
              </a:rPr>
              <a:t>Search of new compact objects from timing analysis of bright sources found a candidate </a:t>
            </a:r>
            <a:r>
              <a:rPr lang="en-GB" sz="2400" dirty="0">
                <a:solidFill>
                  <a:srgbClr val="FFFF00"/>
                </a:solidFill>
                <a:latin typeface="Corbel" panose="020B0503020204020204" pitchFamily="34" charset="0"/>
              </a:rPr>
              <a:t>low-mass X-ray binary </a:t>
            </a:r>
            <a:r>
              <a:rPr lang="en-GB" sz="2200" i="1" dirty="0">
                <a:latin typeface="Corbel" panose="020B0503020204020204" pitchFamily="34" charset="0"/>
              </a:rPr>
              <a:t>(Israel+ in prep)</a:t>
            </a:r>
            <a:endParaRPr lang="en-US" sz="2200" i="1" dirty="0">
              <a:latin typeface="Corbel" panose="020B0503020204020204" pitchFamily="34" charset="0"/>
            </a:endParaRPr>
          </a:p>
        </p:txBody>
      </p:sp>
    </p:spTree>
    <p:extLst>
      <p:ext uri="{BB962C8B-B14F-4D97-AF65-F5344CB8AC3E}">
        <p14:creationId xmlns:p14="http://schemas.microsoft.com/office/powerpoint/2010/main" val="489165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asellaDiTesto 2">
            <a:extLst>
              <a:ext uri="{FF2B5EF4-FFF2-40B4-BE49-F238E27FC236}">
                <a16:creationId xmlns:a16="http://schemas.microsoft.com/office/drawing/2014/main" id="{7A582391-4229-402A-9C2A-CE3134665B29}"/>
              </a:ext>
            </a:extLst>
          </p:cNvPr>
          <p:cNvSpPr txBox="1"/>
          <p:nvPr/>
        </p:nvSpPr>
        <p:spPr>
          <a:xfrm>
            <a:off x="358560" y="51574"/>
            <a:ext cx="1147488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dirty="0">
                <a:solidFill>
                  <a:srgbClr val="FFFF00"/>
                </a:solidFill>
                <a:latin typeface="Helvetica Neue"/>
              </a:rPr>
              <a:t>EWOCS view of the diffuse emission in Westerlund 1</a:t>
            </a:r>
          </a:p>
        </p:txBody>
      </p:sp>
      <p:sp>
        <p:nvSpPr>
          <p:cNvPr id="11" name="TextBox 10">
            <a:extLst>
              <a:ext uri="{FF2B5EF4-FFF2-40B4-BE49-F238E27FC236}">
                <a16:creationId xmlns:a16="http://schemas.microsoft.com/office/drawing/2014/main" id="{B944F5F2-C904-46F6-BA39-96DAEC05B585}"/>
              </a:ext>
            </a:extLst>
          </p:cNvPr>
          <p:cNvSpPr txBox="1"/>
          <p:nvPr/>
        </p:nvSpPr>
        <p:spPr>
          <a:xfrm>
            <a:off x="-7531" y="596470"/>
            <a:ext cx="12199531" cy="1200329"/>
          </a:xfrm>
          <a:prstGeom prst="rect">
            <a:avLst/>
          </a:prstGeom>
          <a:noFill/>
        </p:spPr>
        <p:txBody>
          <a:bodyPr wrap="square">
            <a:spAutoFit/>
          </a:bodyPr>
          <a:lstStyle/>
          <a:p>
            <a:pPr algn="ctr"/>
            <a:r>
              <a:rPr lang="en-GB" sz="2400" dirty="0">
                <a:latin typeface="Corbel" panose="020B0503020204020204" pitchFamily="34" charset="0"/>
              </a:rPr>
              <a:t>OBJECTIVES: </a:t>
            </a:r>
          </a:p>
          <a:p>
            <a:pPr algn="ctr"/>
            <a:r>
              <a:rPr lang="en-GB" sz="2400" dirty="0">
                <a:latin typeface="Corbel" panose="020B0503020204020204" pitchFamily="34" charset="0"/>
              </a:rPr>
              <a:t>Detect X-ray diffuse emission in Westerlund1; Determine the contribution from hot </a:t>
            </a:r>
            <a:r>
              <a:rPr lang="en-GB" sz="2400" dirty="0" err="1">
                <a:latin typeface="Corbel" panose="020B0503020204020204" pitchFamily="34" charset="0"/>
              </a:rPr>
              <a:t>intracluster</a:t>
            </a:r>
            <a:r>
              <a:rPr lang="en-GB" sz="2400" dirty="0">
                <a:latin typeface="Corbel" panose="020B0503020204020204" pitchFamily="34" charset="0"/>
              </a:rPr>
              <a:t> gas and stellar winds; Search for non-thermal emission </a:t>
            </a:r>
            <a:r>
              <a:rPr lang="en-GB" sz="2200" i="1" dirty="0">
                <a:latin typeface="Corbel" panose="020B0503020204020204" pitchFamily="34" charset="0"/>
              </a:rPr>
              <a:t>(Albacete-Colombo+ in prep.)</a:t>
            </a:r>
          </a:p>
        </p:txBody>
      </p:sp>
      <p:pic>
        <p:nvPicPr>
          <p:cNvPr id="12" name="Immagine 4">
            <a:extLst>
              <a:ext uri="{FF2B5EF4-FFF2-40B4-BE49-F238E27FC236}">
                <a16:creationId xmlns:a16="http://schemas.microsoft.com/office/drawing/2014/main" id="{6559FA49-C30A-4FD5-B175-83790458B3A5}"/>
              </a:ext>
            </a:extLst>
          </p:cNvPr>
          <p:cNvPicPr>
            <a:picLocks noChangeAspect="1"/>
          </p:cNvPicPr>
          <p:nvPr/>
        </p:nvPicPr>
        <p:blipFill>
          <a:blip r:embed="rId2"/>
          <a:stretch>
            <a:fillRect/>
          </a:stretch>
        </p:blipFill>
        <p:spPr>
          <a:xfrm>
            <a:off x="152911" y="1825080"/>
            <a:ext cx="4362527" cy="3948936"/>
          </a:xfrm>
          <a:prstGeom prst="rect">
            <a:avLst/>
          </a:prstGeom>
        </p:spPr>
      </p:pic>
      <p:sp>
        <p:nvSpPr>
          <p:cNvPr id="15" name="CasellaDiTesto 5">
            <a:extLst>
              <a:ext uri="{FF2B5EF4-FFF2-40B4-BE49-F238E27FC236}">
                <a16:creationId xmlns:a16="http://schemas.microsoft.com/office/drawing/2014/main" id="{00E6D6A0-CC31-444B-82C3-45D0D682F5F2}"/>
              </a:ext>
            </a:extLst>
          </p:cNvPr>
          <p:cNvSpPr txBox="1"/>
          <p:nvPr/>
        </p:nvSpPr>
        <p:spPr>
          <a:xfrm>
            <a:off x="97626" y="5807945"/>
            <a:ext cx="6171199" cy="1015663"/>
          </a:xfrm>
          <a:prstGeom prst="rect">
            <a:avLst/>
          </a:prstGeom>
          <a:noFill/>
        </p:spPr>
        <p:txBody>
          <a:bodyPr wrap="square">
            <a:spAutoFit/>
          </a:bodyPr>
          <a:lstStyle/>
          <a:p>
            <a:pPr algn="ctr"/>
            <a:r>
              <a:rPr lang="en-GB" sz="2000" i="1" dirty="0">
                <a:latin typeface="Corbel" panose="020B0503020204020204" pitchFamily="34" charset="0"/>
              </a:rPr>
              <a:t>Current estimate of the diffuse emission HR (circles mark massive stars, red: evolved) map and spectrum in the 0.5-7 keV energy band.</a:t>
            </a:r>
          </a:p>
        </p:txBody>
      </p:sp>
      <p:pic>
        <p:nvPicPr>
          <p:cNvPr id="16" name="Immagine 2">
            <a:extLst>
              <a:ext uri="{FF2B5EF4-FFF2-40B4-BE49-F238E27FC236}">
                <a16:creationId xmlns:a16="http://schemas.microsoft.com/office/drawing/2014/main" id="{66641D0D-7D6A-4682-9317-E4E901BF7497}"/>
              </a:ext>
            </a:extLst>
          </p:cNvPr>
          <p:cNvPicPr>
            <a:picLocks noChangeAspect="1"/>
          </p:cNvPicPr>
          <p:nvPr/>
        </p:nvPicPr>
        <p:blipFill rotWithShape="1">
          <a:blip r:embed="rId3"/>
          <a:srcRect b="28696"/>
          <a:stretch/>
        </p:blipFill>
        <p:spPr>
          <a:xfrm>
            <a:off x="6344088" y="1825080"/>
            <a:ext cx="5695000" cy="4915383"/>
          </a:xfrm>
          <a:prstGeom prst="rect">
            <a:avLst/>
          </a:prstGeom>
        </p:spPr>
      </p:pic>
    </p:spTree>
    <p:extLst>
      <p:ext uri="{BB962C8B-B14F-4D97-AF65-F5344CB8AC3E}">
        <p14:creationId xmlns:p14="http://schemas.microsoft.com/office/powerpoint/2010/main" val="724682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B82D7FAD-B7E3-4874-8F7B-F3835980D4BC}"/>
              </a:ext>
            </a:extLst>
          </p:cNvPr>
          <p:cNvSpPr txBox="1"/>
          <p:nvPr/>
        </p:nvSpPr>
        <p:spPr>
          <a:xfrm>
            <a:off x="318052" y="18854"/>
            <a:ext cx="6901354"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dirty="0">
                <a:solidFill>
                  <a:srgbClr val="FFFF00"/>
                </a:solidFill>
                <a:latin typeface="Helvetica Neue"/>
              </a:rPr>
              <a:t>Winds from massive stars in Westerlund 1</a:t>
            </a:r>
          </a:p>
        </p:txBody>
      </p:sp>
      <p:pic>
        <p:nvPicPr>
          <p:cNvPr id="5" name="Immagine 4">
            <a:extLst>
              <a:ext uri="{FF2B5EF4-FFF2-40B4-BE49-F238E27FC236}">
                <a16:creationId xmlns:a16="http://schemas.microsoft.com/office/drawing/2014/main" id="{80CAA229-F48D-48E8-A868-63DB491156DB}"/>
              </a:ext>
            </a:extLst>
          </p:cNvPr>
          <p:cNvPicPr>
            <a:picLocks noChangeAspect="1"/>
          </p:cNvPicPr>
          <p:nvPr/>
        </p:nvPicPr>
        <p:blipFill>
          <a:blip r:embed="rId2"/>
          <a:stretch>
            <a:fillRect/>
          </a:stretch>
        </p:blipFill>
        <p:spPr>
          <a:xfrm>
            <a:off x="125896" y="1516032"/>
            <a:ext cx="5457286" cy="5286103"/>
          </a:xfrm>
          <a:prstGeom prst="rect">
            <a:avLst/>
          </a:prstGeom>
        </p:spPr>
      </p:pic>
      <p:pic>
        <p:nvPicPr>
          <p:cNvPr id="6" name="Immagine 5">
            <a:extLst>
              <a:ext uri="{FF2B5EF4-FFF2-40B4-BE49-F238E27FC236}">
                <a16:creationId xmlns:a16="http://schemas.microsoft.com/office/drawing/2014/main" id="{37555A11-EB37-4BA8-925D-CD1A76CB05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8215" y="13107"/>
            <a:ext cx="4437890" cy="6749098"/>
          </a:xfrm>
          <a:prstGeom prst="rect">
            <a:avLst/>
          </a:prstGeom>
        </p:spPr>
      </p:pic>
      <p:sp>
        <p:nvSpPr>
          <p:cNvPr id="8" name="TextBox 10">
            <a:extLst>
              <a:ext uri="{FF2B5EF4-FFF2-40B4-BE49-F238E27FC236}">
                <a16:creationId xmlns:a16="http://schemas.microsoft.com/office/drawing/2014/main" id="{D2061CCE-3C73-4D18-93AE-D563569FF0B5}"/>
              </a:ext>
            </a:extLst>
          </p:cNvPr>
          <p:cNvSpPr txBox="1"/>
          <p:nvPr/>
        </p:nvSpPr>
        <p:spPr>
          <a:xfrm>
            <a:off x="-7530" y="596470"/>
            <a:ext cx="7635745" cy="830997"/>
          </a:xfrm>
          <a:prstGeom prst="rect">
            <a:avLst/>
          </a:prstGeom>
          <a:noFill/>
        </p:spPr>
        <p:txBody>
          <a:bodyPr wrap="square">
            <a:spAutoFit/>
          </a:bodyPr>
          <a:lstStyle/>
          <a:p>
            <a:pPr algn="ctr"/>
            <a:r>
              <a:rPr lang="en-GB" sz="2400" dirty="0">
                <a:latin typeface="Corbel" panose="020B0503020204020204" pitchFamily="34" charset="0"/>
              </a:rPr>
              <a:t>JWST/MIRI is unveiling the complex structures of winds from the most massive stars in Westerlund 1</a:t>
            </a:r>
            <a:endParaRPr lang="en-GB" sz="2200" i="1" dirty="0">
              <a:latin typeface="Corbel" panose="020B0503020204020204" pitchFamily="34" charset="0"/>
            </a:endParaRPr>
          </a:p>
        </p:txBody>
      </p:sp>
      <p:sp>
        <p:nvSpPr>
          <p:cNvPr id="9" name="TextBox 10">
            <a:extLst>
              <a:ext uri="{FF2B5EF4-FFF2-40B4-BE49-F238E27FC236}">
                <a16:creationId xmlns:a16="http://schemas.microsoft.com/office/drawing/2014/main" id="{D2211A42-C64C-48C2-A3D4-99E7C2682156}"/>
              </a:ext>
            </a:extLst>
          </p:cNvPr>
          <p:cNvSpPr txBox="1"/>
          <p:nvPr/>
        </p:nvSpPr>
        <p:spPr>
          <a:xfrm>
            <a:off x="5583182" y="6054318"/>
            <a:ext cx="2045033" cy="707886"/>
          </a:xfrm>
          <a:prstGeom prst="rect">
            <a:avLst/>
          </a:prstGeom>
          <a:noFill/>
        </p:spPr>
        <p:txBody>
          <a:bodyPr wrap="square">
            <a:spAutoFit/>
          </a:bodyPr>
          <a:lstStyle/>
          <a:p>
            <a:pPr algn="ctr"/>
            <a:r>
              <a:rPr lang="en-GB" sz="2000" i="1" dirty="0">
                <a:latin typeface="Corbel" panose="020B0503020204020204" pitchFamily="34" charset="0"/>
              </a:rPr>
              <a:t>Guarcello+2024</a:t>
            </a:r>
          </a:p>
          <a:p>
            <a:pPr algn="ctr"/>
            <a:r>
              <a:rPr lang="en-GB" sz="2000" i="1" dirty="0">
                <a:latin typeface="Corbel" panose="020B0503020204020204" pitchFamily="34" charset="0"/>
              </a:rPr>
              <a:t>Lovell+ in prep</a:t>
            </a:r>
          </a:p>
        </p:txBody>
      </p:sp>
      <p:sp>
        <p:nvSpPr>
          <p:cNvPr id="10" name="TextBox 8">
            <a:extLst>
              <a:ext uri="{FF2B5EF4-FFF2-40B4-BE49-F238E27FC236}">
                <a16:creationId xmlns:a16="http://schemas.microsoft.com/office/drawing/2014/main" id="{0E3D9DD6-9817-4F39-A30C-E291F29A069A}"/>
              </a:ext>
            </a:extLst>
          </p:cNvPr>
          <p:cNvSpPr txBox="1"/>
          <p:nvPr/>
        </p:nvSpPr>
        <p:spPr>
          <a:xfrm>
            <a:off x="223795" y="1673947"/>
            <a:ext cx="1583799" cy="338554"/>
          </a:xfrm>
          <a:prstGeom prst="rect">
            <a:avLst/>
          </a:prstGeom>
          <a:noFill/>
        </p:spPr>
        <p:txBody>
          <a:bodyPr wrap="square">
            <a:spAutoFit/>
          </a:bodyPr>
          <a:lstStyle/>
          <a:p>
            <a:pPr algn="ctr"/>
            <a:r>
              <a:rPr lang="en-GB" sz="1600" i="1" dirty="0">
                <a:solidFill>
                  <a:schemeClr val="bg1"/>
                </a:solidFill>
                <a:latin typeface="Arial" panose="020B0604020202020204" pitchFamily="34" charset="0"/>
                <a:cs typeface="Arial" panose="020B0604020202020204" pitchFamily="34" charset="0"/>
              </a:rPr>
              <a:t>W20 – M5Ia</a:t>
            </a:r>
          </a:p>
        </p:txBody>
      </p:sp>
      <p:sp>
        <p:nvSpPr>
          <p:cNvPr id="12" name="TextBox 8">
            <a:extLst>
              <a:ext uri="{FF2B5EF4-FFF2-40B4-BE49-F238E27FC236}">
                <a16:creationId xmlns:a16="http://schemas.microsoft.com/office/drawing/2014/main" id="{58A76E95-7713-461C-8908-C6BFBE649A5C}"/>
              </a:ext>
            </a:extLst>
          </p:cNvPr>
          <p:cNvSpPr txBox="1"/>
          <p:nvPr/>
        </p:nvSpPr>
        <p:spPr>
          <a:xfrm>
            <a:off x="3760367" y="4269391"/>
            <a:ext cx="1706128" cy="338554"/>
          </a:xfrm>
          <a:prstGeom prst="rect">
            <a:avLst/>
          </a:prstGeom>
          <a:noFill/>
        </p:spPr>
        <p:txBody>
          <a:bodyPr wrap="square">
            <a:spAutoFit/>
          </a:bodyPr>
          <a:lstStyle/>
          <a:p>
            <a:pPr algn="ctr"/>
            <a:r>
              <a:rPr lang="en-GB" sz="1600" i="1" dirty="0">
                <a:solidFill>
                  <a:schemeClr val="bg1"/>
                </a:solidFill>
                <a:latin typeface="Arial" panose="020B0604020202020204" pitchFamily="34" charset="0"/>
                <a:cs typeface="Arial" panose="020B0604020202020204" pitchFamily="34" charset="0"/>
              </a:rPr>
              <a:t>W237 – M3Ia</a:t>
            </a:r>
          </a:p>
        </p:txBody>
      </p:sp>
      <p:sp>
        <p:nvSpPr>
          <p:cNvPr id="13" name="TextBox 8">
            <a:extLst>
              <a:ext uri="{FF2B5EF4-FFF2-40B4-BE49-F238E27FC236}">
                <a16:creationId xmlns:a16="http://schemas.microsoft.com/office/drawing/2014/main" id="{43C8DD6B-0827-4F71-9335-0CFE8A457D0E}"/>
              </a:ext>
            </a:extLst>
          </p:cNvPr>
          <p:cNvSpPr txBox="1"/>
          <p:nvPr/>
        </p:nvSpPr>
        <p:spPr>
          <a:xfrm>
            <a:off x="3023991" y="1612987"/>
            <a:ext cx="1706128" cy="584775"/>
          </a:xfrm>
          <a:prstGeom prst="rect">
            <a:avLst/>
          </a:prstGeom>
          <a:noFill/>
        </p:spPr>
        <p:txBody>
          <a:bodyPr wrap="square">
            <a:spAutoFit/>
          </a:bodyPr>
          <a:lstStyle/>
          <a:p>
            <a:pPr algn="ctr"/>
            <a:r>
              <a:rPr lang="en-GB" sz="1600" i="1" dirty="0">
                <a:solidFill>
                  <a:schemeClr val="bg1"/>
                </a:solidFill>
                <a:latin typeface="Arial" panose="020B0604020202020204" pitchFamily="34" charset="0"/>
                <a:cs typeface="Arial" panose="020B0604020202020204" pitchFamily="34" charset="0"/>
              </a:rPr>
              <a:t>W26 – M5Ia</a:t>
            </a:r>
          </a:p>
          <a:p>
            <a:pPr algn="ctr"/>
            <a:r>
              <a:rPr lang="en-GB" sz="1600" i="1" dirty="0">
                <a:solidFill>
                  <a:schemeClr val="bg1"/>
                </a:solidFill>
                <a:latin typeface="Arial" panose="020B0604020202020204" pitchFamily="34" charset="0"/>
                <a:cs typeface="Arial" panose="020B0604020202020204" pitchFamily="34" charset="0"/>
              </a:rPr>
              <a:t>W9 – </a:t>
            </a:r>
            <a:r>
              <a:rPr lang="en-GB" sz="1600" i="1" dirty="0" err="1">
                <a:solidFill>
                  <a:schemeClr val="bg1"/>
                </a:solidFill>
                <a:latin typeface="Arial" panose="020B0604020202020204" pitchFamily="34" charset="0"/>
                <a:cs typeface="Arial" panose="020B0604020202020204" pitchFamily="34" charset="0"/>
              </a:rPr>
              <a:t>SgB</a:t>
            </a:r>
            <a:r>
              <a:rPr lang="en-GB" sz="1600" i="1" dirty="0">
                <a:solidFill>
                  <a:schemeClr val="bg1"/>
                </a:solidFill>
                <a:latin typeface="Arial" panose="020B0604020202020204" pitchFamily="34" charset="0"/>
                <a:cs typeface="Arial" panose="020B0604020202020204" pitchFamily="34" charset="0"/>
              </a:rPr>
              <a:t>[e]</a:t>
            </a:r>
          </a:p>
        </p:txBody>
      </p:sp>
      <p:sp>
        <p:nvSpPr>
          <p:cNvPr id="14" name="TextBox 8">
            <a:extLst>
              <a:ext uri="{FF2B5EF4-FFF2-40B4-BE49-F238E27FC236}">
                <a16:creationId xmlns:a16="http://schemas.microsoft.com/office/drawing/2014/main" id="{8F8725A4-FB94-4C57-BC01-326703AF9FAF}"/>
              </a:ext>
            </a:extLst>
          </p:cNvPr>
          <p:cNvSpPr txBox="1"/>
          <p:nvPr/>
        </p:nvSpPr>
        <p:spPr>
          <a:xfrm>
            <a:off x="423332" y="4368995"/>
            <a:ext cx="1706128" cy="338554"/>
          </a:xfrm>
          <a:prstGeom prst="rect">
            <a:avLst/>
          </a:prstGeom>
          <a:noFill/>
        </p:spPr>
        <p:txBody>
          <a:bodyPr wrap="square">
            <a:spAutoFit/>
          </a:bodyPr>
          <a:lstStyle/>
          <a:p>
            <a:pPr algn="ctr"/>
            <a:r>
              <a:rPr lang="en-GB" sz="1600" i="1" dirty="0">
                <a:solidFill>
                  <a:schemeClr val="bg1"/>
                </a:solidFill>
                <a:latin typeface="Arial" panose="020B0604020202020204" pitchFamily="34" charset="0"/>
                <a:cs typeface="Arial" panose="020B0604020202020204" pitchFamily="34" charset="0"/>
              </a:rPr>
              <a:t>W75 – M4Ia</a:t>
            </a:r>
          </a:p>
        </p:txBody>
      </p:sp>
    </p:spTree>
    <p:extLst>
      <p:ext uri="{BB962C8B-B14F-4D97-AF65-F5344CB8AC3E}">
        <p14:creationId xmlns:p14="http://schemas.microsoft.com/office/powerpoint/2010/main" val="23680126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0C0FB076-851B-44CA-875C-14585909DBC6}"/>
              </a:ext>
            </a:extLst>
          </p:cNvPr>
          <p:cNvSpPr txBox="1"/>
          <p:nvPr/>
        </p:nvSpPr>
        <p:spPr>
          <a:xfrm>
            <a:off x="318052" y="18854"/>
            <a:ext cx="11748052"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dirty="0">
                <a:solidFill>
                  <a:srgbClr val="FFFF00"/>
                </a:solidFill>
                <a:latin typeface="Helvetica Neue"/>
              </a:rPr>
              <a:t>The</a:t>
            </a:r>
            <a:r>
              <a:rPr lang="en-US" sz="2800" b="0" i="0" dirty="0">
                <a:solidFill>
                  <a:srgbClr val="333333"/>
                </a:solidFill>
                <a:effectLst/>
                <a:latin typeface="-apple-system"/>
              </a:rPr>
              <a:t> </a:t>
            </a:r>
            <a:r>
              <a:rPr lang="en-US" sz="2800" dirty="0">
                <a:solidFill>
                  <a:srgbClr val="FFFF00"/>
                </a:solidFill>
                <a:latin typeface="Helvetica Neue"/>
              </a:rPr>
              <a:t>Tarantula Revealed by X-rays (T-</a:t>
            </a:r>
            <a:r>
              <a:rPr lang="en-US" sz="2800" dirty="0" err="1">
                <a:solidFill>
                  <a:srgbClr val="FFFF00"/>
                </a:solidFill>
                <a:latin typeface="Helvetica Neue"/>
              </a:rPr>
              <a:t>ReX</a:t>
            </a:r>
            <a:r>
              <a:rPr lang="en-US" sz="2800" dirty="0">
                <a:solidFill>
                  <a:srgbClr val="FFFF00"/>
                </a:solidFill>
                <a:latin typeface="Helvetica Neue"/>
              </a:rPr>
              <a:t>)</a:t>
            </a:r>
          </a:p>
        </p:txBody>
      </p:sp>
      <p:pic>
        <p:nvPicPr>
          <p:cNvPr id="5" name="Picture 2">
            <a:extLst>
              <a:ext uri="{FF2B5EF4-FFF2-40B4-BE49-F238E27FC236}">
                <a16:creationId xmlns:a16="http://schemas.microsoft.com/office/drawing/2014/main" id="{B385E034-878F-4384-ABBA-1EF353D0C9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897" y="1798475"/>
            <a:ext cx="4889164" cy="4974374"/>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B453CA41-37EC-4AE1-B983-DCAC145642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9530" y="1795494"/>
            <a:ext cx="4986574" cy="4977356"/>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3">
            <a:extLst>
              <a:ext uri="{FF2B5EF4-FFF2-40B4-BE49-F238E27FC236}">
                <a16:creationId xmlns:a16="http://schemas.microsoft.com/office/drawing/2014/main" id="{26A84BFD-297B-4047-B071-7CEB09E43431}"/>
              </a:ext>
            </a:extLst>
          </p:cNvPr>
          <p:cNvSpPr txBox="1"/>
          <p:nvPr/>
        </p:nvSpPr>
        <p:spPr>
          <a:xfrm>
            <a:off x="125896" y="580647"/>
            <a:ext cx="11940207" cy="1200329"/>
          </a:xfrm>
          <a:prstGeom prst="rect">
            <a:avLst/>
          </a:prstGeom>
          <a:noFill/>
        </p:spPr>
        <p:txBody>
          <a:bodyPr wrap="square">
            <a:spAutoFit/>
          </a:bodyPr>
          <a:lstStyle/>
          <a:p>
            <a:pPr algn="ctr"/>
            <a:r>
              <a:rPr lang="en-US" sz="2400" dirty="0">
                <a:latin typeface="Corbel" panose="020B0503020204020204" pitchFamily="34" charset="0"/>
              </a:rPr>
              <a:t>48+3 Chandra observations of the Tarantula Nebula. Total exposure 2.05 </a:t>
            </a:r>
            <a:r>
              <a:rPr lang="en-US" sz="2400" dirty="0" err="1">
                <a:latin typeface="Corbel" panose="020B0503020204020204" pitchFamily="34" charset="0"/>
              </a:rPr>
              <a:t>Ms</a:t>
            </a:r>
            <a:r>
              <a:rPr lang="en-US" sz="2400" dirty="0">
                <a:latin typeface="Corbel" panose="020B0503020204020204" pitchFamily="34" charset="0"/>
              </a:rPr>
              <a:t> </a:t>
            </a:r>
            <a:r>
              <a:rPr lang="en-US" sz="2200" i="1" dirty="0">
                <a:latin typeface="Corbel" panose="020B0503020204020204" pitchFamily="34" charset="0"/>
              </a:rPr>
              <a:t>(Townsley+2024) </a:t>
            </a:r>
          </a:p>
          <a:p>
            <a:pPr algn="ctr"/>
            <a:r>
              <a:rPr lang="en-US" sz="2400" dirty="0">
                <a:latin typeface="Corbel" panose="020B0503020204020204" pitchFamily="34" charset="0"/>
              </a:rPr>
              <a:t>3615 X-ray sources (massive stars, compact objects, binaries, some bright PMS stars)</a:t>
            </a:r>
          </a:p>
          <a:p>
            <a:pPr algn="ctr"/>
            <a:r>
              <a:rPr lang="en-US" sz="2400" dirty="0">
                <a:latin typeface="Corbel" panose="020B0503020204020204" pitchFamily="34" charset="0"/>
              </a:rPr>
              <a:t>Diffuse emission with Lx=2.1×10</a:t>
            </a:r>
            <a:r>
              <a:rPr lang="en-US" sz="2400" baseline="30000" dirty="0">
                <a:latin typeface="Corbel" panose="020B0503020204020204" pitchFamily="34" charset="0"/>
              </a:rPr>
              <a:t>37</a:t>
            </a:r>
            <a:r>
              <a:rPr lang="en-US" sz="2400" dirty="0">
                <a:latin typeface="Corbel" panose="020B0503020204020204" pitchFamily="34" charset="0"/>
              </a:rPr>
              <a:t> erg/s </a:t>
            </a:r>
            <a:endParaRPr lang="it-IT" sz="2400" dirty="0">
              <a:latin typeface="Corbel" panose="020B0503020204020204" pitchFamily="34" charset="0"/>
            </a:endParaRPr>
          </a:p>
        </p:txBody>
      </p:sp>
      <p:sp>
        <p:nvSpPr>
          <p:cNvPr id="8" name="CasellaDiTesto 5">
            <a:extLst>
              <a:ext uri="{FF2B5EF4-FFF2-40B4-BE49-F238E27FC236}">
                <a16:creationId xmlns:a16="http://schemas.microsoft.com/office/drawing/2014/main" id="{805ECB91-46AE-4751-92F0-2B9188276133}"/>
              </a:ext>
            </a:extLst>
          </p:cNvPr>
          <p:cNvSpPr txBox="1"/>
          <p:nvPr/>
        </p:nvSpPr>
        <p:spPr>
          <a:xfrm>
            <a:off x="5015060" y="3034396"/>
            <a:ext cx="2064470" cy="3477875"/>
          </a:xfrm>
          <a:prstGeom prst="rect">
            <a:avLst/>
          </a:prstGeom>
          <a:noFill/>
        </p:spPr>
        <p:txBody>
          <a:bodyPr wrap="square">
            <a:spAutoFit/>
          </a:bodyPr>
          <a:lstStyle/>
          <a:p>
            <a:r>
              <a:rPr lang="en-GB" sz="2000" i="1" dirty="0">
                <a:latin typeface="Corbel" panose="020B0503020204020204" pitchFamily="34" charset="0"/>
              </a:rPr>
              <a:t>ACIS event data with detected sources</a:t>
            </a:r>
          </a:p>
          <a:p>
            <a:endParaRPr lang="en-GB" sz="2000" i="1" dirty="0">
              <a:latin typeface="Corbel" panose="020B0503020204020204" pitchFamily="34" charset="0"/>
            </a:endParaRPr>
          </a:p>
          <a:p>
            <a:endParaRPr lang="en-GB" sz="2000" i="1" dirty="0">
              <a:latin typeface="Corbel" panose="020B0503020204020204" pitchFamily="34" charset="0"/>
            </a:endParaRPr>
          </a:p>
          <a:p>
            <a:endParaRPr lang="en-GB" sz="2000" i="1" dirty="0">
              <a:latin typeface="Corbel" panose="020B0503020204020204" pitchFamily="34" charset="0"/>
            </a:endParaRPr>
          </a:p>
          <a:p>
            <a:pPr algn="r"/>
            <a:r>
              <a:rPr lang="en-GB" sz="2000" i="1" dirty="0">
                <a:latin typeface="Corbel" panose="020B0503020204020204" pitchFamily="34" charset="0"/>
              </a:rPr>
              <a:t>T-</a:t>
            </a:r>
            <a:r>
              <a:rPr lang="en-GB" sz="2000" i="1" dirty="0" err="1">
                <a:latin typeface="Corbel" panose="020B0503020204020204" pitchFamily="34" charset="0"/>
              </a:rPr>
              <a:t>ReX</a:t>
            </a:r>
            <a:r>
              <a:rPr lang="en-GB" sz="2000" i="1" dirty="0">
                <a:latin typeface="Corbel" panose="020B0503020204020204" pitchFamily="34" charset="0"/>
              </a:rPr>
              <a:t> diffuse emission over a Spitzer image (Meixner+2006)</a:t>
            </a:r>
          </a:p>
          <a:p>
            <a:pPr algn="ctr"/>
            <a:endParaRPr lang="en-GB" sz="2000" i="1" dirty="0">
              <a:latin typeface="Corbel" panose="020B0503020204020204" pitchFamily="34" charset="0"/>
            </a:endParaRPr>
          </a:p>
        </p:txBody>
      </p:sp>
    </p:spTree>
    <p:extLst>
      <p:ext uri="{BB962C8B-B14F-4D97-AF65-F5344CB8AC3E}">
        <p14:creationId xmlns:p14="http://schemas.microsoft.com/office/powerpoint/2010/main" val="34867090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asellaDiTesto 2">
            <a:extLst>
              <a:ext uri="{FF2B5EF4-FFF2-40B4-BE49-F238E27FC236}">
                <a16:creationId xmlns:a16="http://schemas.microsoft.com/office/drawing/2014/main" id="{4A83125F-97E9-4EFE-824A-025EBFFF11AF}"/>
              </a:ext>
            </a:extLst>
          </p:cNvPr>
          <p:cNvSpPr txBox="1"/>
          <p:nvPr/>
        </p:nvSpPr>
        <p:spPr>
          <a:xfrm>
            <a:off x="318052" y="18854"/>
            <a:ext cx="11748052"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en-US" sz="2800" dirty="0">
                <a:solidFill>
                  <a:srgbClr val="FFFF00"/>
                </a:solidFill>
                <a:latin typeface="Helvetica Neue"/>
              </a:rPr>
              <a:t>Conclusions </a:t>
            </a:r>
          </a:p>
        </p:txBody>
      </p:sp>
      <p:sp>
        <p:nvSpPr>
          <p:cNvPr id="3" name="Explosion: 14 Points 1">
            <a:extLst>
              <a:ext uri="{FF2B5EF4-FFF2-40B4-BE49-F238E27FC236}">
                <a16:creationId xmlns:a16="http://schemas.microsoft.com/office/drawing/2014/main" id="{CAF93416-CE72-4ED0-88BE-DE1B03A3BF38}"/>
              </a:ext>
            </a:extLst>
          </p:cNvPr>
          <p:cNvSpPr/>
          <p:nvPr/>
        </p:nvSpPr>
        <p:spPr>
          <a:xfrm>
            <a:off x="0" y="579765"/>
            <a:ext cx="5771185" cy="2931736"/>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ln w="22225">
                  <a:noFill/>
                  <a:prstDash val="solid"/>
                </a:ln>
                <a:solidFill>
                  <a:srgbClr val="FF0000"/>
                </a:solidFill>
              </a:rPr>
              <a:t>1) Massive clusters are bright X-ray objects</a:t>
            </a:r>
          </a:p>
        </p:txBody>
      </p:sp>
      <p:sp>
        <p:nvSpPr>
          <p:cNvPr id="4" name="Explosion: 14 Points 1">
            <a:extLst>
              <a:ext uri="{FF2B5EF4-FFF2-40B4-BE49-F238E27FC236}">
                <a16:creationId xmlns:a16="http://schemas.microsoft.com/office/drawing/2014/main" id="{CBC8F468-B43E-4A54-A6AC-05770DF715EA}"/>
              </a:ext>
            </a:extLst>
          </p:cNvPr>
          <p:cNvSpPr/>
          <p:nvPr/>
        </p:nvSpPr>
        <p:spPr>
          <a:xfrm>
            <a:off x="5951661" y="629239"/>
            <a:ext cx="6059863" cy="3278171"/>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ln w="22225">
                  <a:noFill/>
                  <a:prstDash val="solid"/>
                </a:ln>
                <a:solidFill>
                  <a:srgbClr val="FF0000"/>
                </a:solidFill>
              </a:rPr>
              <a:t>2) Low-mass PMS stars significantly contributes to this X-ray emission</a:t>
            </a:r>
          </a:p>
        </p:txBody>
      </p:sp>
      <p:sp>
        <p:nvSpPr>
          <p:cNvPr id="5" name="Explosion: 14 Points 1">
            <a:extLst>
              <a:ext uri="{FF2B5EF4-FFF2-40B4-BE49-F238E27FC236}">
                <a16:creationId xmlns:a16="http://schemas.microsoft.com/office/drawing/2014/main" id="{3017086F-9D0F-4C02-9FF0-2B8A4765AB08}"/>
              </a:ext>
            </a:extLst>
          </p:cNvPr>
          <p:cNvSpPr/>
          <p:nvPr/>
        </p:nvSpPr>
        <p:spPr>
          <a:xfrm>
            <a:off x="250016" y="3299365"/>
            <a:ext cx="6059863" cy="3026021"/>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ln w="22225">
                  <a:noFill/>
                  <a:prstDash val="solid"/>
                </a:ln>
                <a:solidFill>
                  <a:srgbClr val="FF0000"/>
                </a:solidFill>
              </a:rPr>
              <a:t>3) PMS X-ray emission probes internal structure evolution</a:t>
            </a:r>
          </a:p>
        </p:txBody>
      </p:sp>
      <p:sp>
        <p:nvSpPr>
          <p:cNvPr id="7" name="Explosion: 14 Points 1">
            <a:extLst>
              <a:ext uri="{FF2B5EF4-FFF2-40B4-BE49-F238E27FC236}">
                <a16:creationId xmlns:a16="http://schemas.microsoft.com/office/drawing/2014/main" id="{C780B210-ED95-45D6-AE51-33A08301B899}"/>
              </a:ext>
            </a:extLst>
          </p:cNvPr>
          <p:cNvSpPr/>
          <p:nvPr/>
        </p:nvSpPr>
        <p:spPr>
          <a:xfrm>
            <a:off x="5994286" y="3813125"/>
            <a:ext cx="6059863" cy="3026021"/>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ln w="22225">
                  <a:noFill/>
                  <a:prstDash val="solid"/>
                </a:ln>
                <a:solidFill>
                  <a:srgbClr val="FF0000"/>
                </a:solidFill>
              </a:rPr>
              <a:t>4) Several existing X-ray surveys focused on massive SFRs</a:t>
            </a:r>
          </a:p>
        </p:txBody>
      </p:sp>
    </p:spTree>
    <p:extLst>
      <p:ext uri="{BB962C8B-B14F-4D97-AF65-F5344CB8AC3E}">
        <p14:creationId xmlns:p14="http://schemas.microsoft.com/office/powerpoint/2010/main" val="36779926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9A16F02B-5443-48CC-BC0F-C4C96658E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679" y="2233770"/>
            <a:ext cx="4132764" cy="4132217"/>
          </a:xfrm>
          <a:prstGeom prst="rect">
            <a:avLst/>
          </a:prstGeom>
        </p:spPr>
      </p:pic>
      <p:pic>
        <p:nvPicPr>
          <p:cNvPr id="5" name="Immagine 4">
            <a:extLst>
              <a:ext uri="{FF2B5EF4-FFF2-40B4-BE49-F238E27FC236}">
                <a16:creationId xmlns:a16="http://schemas.microsoft.com/office/drawing/2014/main" id="{C9241FC0-50FF-4511-BC5A-5D4490BB55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08624" y="1015658"/>
            <a:ext cx="3620697" cy="5350329"/>
          </a:xfrm>
          <a:prstGeom prst="rect">
            <a:avLst/>
          </a:prstGeom>
        </p:spPr>
      </p:pic>
      <p:pic>
        <p:nvPicPr>
          <p:cNvPr id="6" name="Immagine 4">
            <a:extLst>
              <a:ext uri="{FF2B5EF4-FFF2-40B4-BE49-F238E27FC236}">
                <a16:creationId xmlns:a16="http://schemas.microsoft.com/office/drawing/2014/main" id="{60D2C599-0D3C-411F-994B-53CF4E51560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23911" y="2360046"/>
            <a:ext cx="4268363" cy="4005941"/>
          </a:xfrm>
          <a:prstGeom prst="rect">
            <a:avLst/>
          </a:prstGeom>
        </p:spPr>
      </p:pic>
      <p:sp>
        <p:nvSpPr>
          <p:cNvPr id="7" name="CasellaDiTesto 3">
            <a:extLst>
              <a:ext uri="{FF2B5EF4-FFF2-40B4-BE49-F238E27FC236}">
                <a16:creationId xmlns:a16="http://schemas.microsoft.com/office/drawing/2014/main" id="{50DF377F-9D76-41B0-AB1C-48AB0F56A3C6}"/>
              </a:ext>
            </a:extLst>
          </p:cNvPr>
          <p:cNvSpPr txBox="1"/>
          <p:nvPr/>
        </p:nvSpPr>
        <p:spPr>
          <a:xfrm>
            <a:off x="806566" y="6365987"/>
            <a:ext cx="2521510" cy="461665"/>
          </a:xfrm>
          <a:prstGeom prst="rect">
            <a:avLst/>
          </a:prstGeom>
          <a:noFill/>
        </p:spPr>
        <p:txBody>
          <a:bodyPr wrap="square">
            <a:spAutoFit/>
          </a:bodyPr>
          <a:lstStyle/>
          <a:p>
            <a:pPr algn="ctr"/>
            <a:r>
              <a:rPr lang="en-US" sz="2400" dirty="0">
                <a:latin typeface="Corbel" panose="020B0503020204020204" pitchFamily="34" charset="0"/>
              </a:rPr>
              <a:t>JWST/</a:t>
            </a:r>
            <a:r>
              <a:rPr lang="en-US" sz="2400" dirty="0" err="1">
                <a:latin typeface="Corbel" panose="020B0503020204020204" pitchFamily="34" charset="0"/>
              </a:rPr>
              <a:t>NIRCam</a:t>
            </a:r>
            <a:endParaRPr lang="it-IT" sz="2400" dirty="0">
              <a:latin typeface="Corbel" panose="020B0503020204020204" pitchFamily="34" charset="0"/>
            </a:endParaRPr>
          </a:p>
        </p:txBody>
      </p:sp>
      <p:sp>
        <p:nvSpPr>
          <p:cNvPr id="8" name="CasellaDiTesto 3">
            <a:extLst>
              <a:ext uri="{FF2B5EF4-FFF2-40B4-BE49-F238E27FC236}">
                <a16:creationId xmlns:a16="http://schemas.microsoft.com/office/drawing/2014/main" id="{CFF5B6D5-FCF9-4681-AA0E-BF92CE831FBE}"/>
              </a:ext>
            </a:extLst>
          </p:cNvPr>
          <p:cNvSpPr txBox="1"/>
          <p:nvPr/>
        </p:nvSpPr>
        <p:spPr>
          <a:xfrm>
            <a:off x="4223911" y="6365986"/>
            <a:ext cx="4268363" cy="461665"/>
          </a:xfrm>
          <a:prstGeom prst="rect">
            <a:avLst/>
          </a:prstGeom>
          <a:noFill/>
        </p:spPr>
        <p:txBody>
          <a:bodyPr wrap="square">
            <a:spAutoFit/>
          </a:bodyPr>
          <a:lstStyle/>
          <a:p>
            <a:pPr algn="ctr"/>
            <a:r>
              <a:rPr lang="en-US" sz="2400" dirty="0">
                <a:latin typeface="Corbel" panose="020B0503020204020204" pitchFamily="34" charset="0"/>
              </a:rPr>
              <a:t>Chandra/ACIS</a:t>
            </a:r>
            <a:endParaRPr lang="it-IT" sz="2400" dirty="0">
              <a:latin typeface="Corbel" panose="020B0503020204020204" pitchFamily="34" charset="0"/>
            </a:endParaRPr>
          </a:p>
        </p:txBody>
      </p:sp>
      <p:sp>
        <p:nvSpPr>
          <p:cNvPr id="9" name="CasellaDiTesto 3">
            <a:extLst>
              <a:ext uri="{FF2B5EF4-FFF2-40B4-BE49-F238E27FC236}">
                <a16:creationId xmlns:a16="http://schemas.microsoft.com/office/drawing/2014/main" id="{EF6194A5-055B-408E-A3A9-D04B73B66ACC}"/>
              </a:ext>
            </a:extLst>
          </p:cNvPr>
          <p:cNvSpPr txBox="1"/>
          <p:nvPr/>
        </p:nvSpPr>
        <p:spPr>
          <a:xfrm>
            <a:off x="8500448" y="6347482"/>
            <a:ext cx="3637047" cy="461665"/>
          </a:xfrm>
          <a:prstGeom prst="rect">
            <a:avLst/>
          </a:prstGeom>
          <a:noFill/>
        </p:spPr>
        <p:txBody>
          <a:bodyPr wrap="square">
            <a:spAutoFit/>
          </a:bodyPr>
          <a:lstStyle/>
          <a:p>
            <a:pPr algn="ctr"/>
            <a:r>
              <a:rPr lang="en-US" sz="2400" dirty="0">
                <a:latin typeface="Corbel" panose="020B0503020204020204" pitchFamily="34" charset="0"/>
              </a:rPr>
              <a:t>JWST/MIRI</a:t>
            </a:r>
            <a:endParaRPr lang="it-IT" sz="2400" dirty="0">
              <a:latin typeface="Corbel" panose="020B0503020204020204" pitchFamily="34" charset="0"/>
            </a:endParaRPr>
          </a:p>
        </p:txBody>
      </p:sp>
      <p:pic>
        <p:nvPicPr>
          <p:cNvPr id="11" name="Picture 2" descr="Tutto quello che c'è da sapere sugli Ewok ⋆ Star Wars Addicted">
            <a:extLst>
              <a:ext uri="{FF2B5EF4-FFF2-40B4-BE49-F238E27FC236}">
                <a16:creationId xmlns:a16="http://schemas.microsoft.com/office/drawing/2014/main" id="{CEBC36D9-82E8-4EE0-8670-BAF086AF7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9989" y="279721"/>
            <a:ext cx="2825760" cy="1815800"/>
          </a:xfrm>
          <a:prstGeom prst="rect">
            <a:avLst/>
          </a:prstGeom>
          <a:noFill/>
          <a:extLst>
            <a:ext uri="{909E8E84-426E-40DD-AFC4-6F175D3DCCD1}">
              <a14:hiddenFill xmlns:a14="http://schemas.microsoft.com/office/drawing/2010/main">
                <a:solidFill>
                  <a:srgbClr val="FFFFFF"/>
                </a:solidFill>
              </a14:hiddenFill>
            </a:ext>
          </a:extLst>
        </p:spPr>
      </p:pic>
      <p:sp>
        <p:nvSpPr>
          <p:cNvPr id="13" name="Saetta 12">
            <a:extLst>
              <a:ext uri="{FF2B5EF4-FFF2-40B4-BE49-F238E27FC236}">
                <a16:creationId xmlns:a16="http://schemas.microsoft.com/office/drawing/2014/main" id="{EB47026B-92CD-455A-9B3D-2E1198300D9F}"/>
              </a:ext>
            </a:extLst>
          </p:cNvPr>
          <p:cNvSpPr/>
          <p:nvPr/>
        </p:nvSpPr>
        <p:spPr>
          <a:xfrm flipH="1">
            <a:off x="1575609" y="775063"/>
            <a:ext cx="3214105" cy="574766"/>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Nuvola 11">
            <a:extLst>
              <a:ext uri="{FF2B5EF4-FFF2-40B4-BE49-F238E27FC236}">
                <a16:creationId xmlns:a16="http://schemas.microsoft.com/office/drawing/2014/main" id="{9C8A1E56-513F-40EC-9302-DF5FE583011E}"/>
              </a:ext>
            </a:extLst>
          </p:cNvPr>
          <p:cNvSpPr/>
          <p:nvPr/>
        </p:nvSpPr>
        <p:spPr>
          <a:xfrm>
            <a:off x="3194979" y="4920"/>
            <a:ext cx="4428072" cy="2159726"/>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sz="2400" i="1" dirty="0">
                <a:solidFill>
                  <a:schemeClr val="bg1"/>
                </a:solidFill>
              </a:rPr>
              <a:t>PLEASE UPDATE WESTERLUND 1 IMAGES IN YOUR PRESENTATIONS </a:t>
            </a:r>
          </a:p>
        </p:txBody>
      </p:sp>
    </p:spTree>
    <p:extLst>
      <p:ext uri="{BB962C8B-B14F-4D97-AF65-F5344CB8AC3E}">
        <p14:creationId xmlns:p14="http://schemas.microsoft.com/office/powerpoint/2010/main" val="7432490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xplosion: 14 Points 1">
            <a:extLst>
              <a:ext uri="{FF2B5EF4-FFF2-40B4-BE49-F238E27FC236}">
                <a16:creationId xmlns:a16="http://schemas.microsoft.com/office/drawing/2014/main" id="{608697BC-0401-4319-8268-9CFC5FF75159}"/>
              </a:ext>
            </a:extLst>
          </p:cNvPr>
          <p:cNvSpPr/>
          <p:nvPr/>
        </p:nvSpPr>
        <p:spPr>
          <a:xfrm>
            <a:off x="65988" y="150829"/>
            <a:ext cx="12126012" cy="6589336"/>
          </a:xfrm>
          <a:prstGeom prst="irregularSeal2">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4800" b="1" dirty="0">
                <a:ln w="22225">
                  <a:solidFill>
                    <a:srgbClr val="FF0000"/>
                  </a:solidFill>
                  <a:prstDash val="solid"/>
                </a:ln>
                <a:solidFill>
                  <a:srgbClr val="0070C0"/>
                </a:solidFill>
              </a:rPr>
              <a:t>What are the X-ray emitters in young massive stars clusters?</a:t>
            </a:r>
          </a:p>
          <a:p>
            <a:pPr algn="ctr"/>
            <a:endParaRPr lang="en-US" sz="2800" b="1" dirty="0">
              <a:ln w="22225">
                <a:solidFill>
                  <a:srgbClr val="FF0000"/>
                </a:solidFill>
                <a:prstDash val="solid"/>
              </a:ln>
              <a:solidFill>
                <a:srgbClr val="0070C0"/>
              </a:solidFill>
            </a:endParaRPr>
          </a:p>
        </p:txBody>
      </p:sp>
    </p:spTree>
    <p:extLst>
      <p:ext uri="{BB962C8B-B14F-4D97-AF65-F5344CB8AC3E}">
        <p14:creationId xmlns:p14="http://schemas.microsoft.com/office/powerpoint/2010/main" val="189313833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31015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F5F57DDE-47B8-404C-954E-89CE1E0303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851483">
            <a:off x="336451" y="1311468"/>
            <a:ext cx="4273577" cy="4514115"/>
          </a:xfrm>
          <a:prstGeom prst="rect">
            <a:avLst/>
          </a:prstGeom>
        </p:spPr>
      </p:pic>
      <p:pic>
        <p:nvPicPr>
          <p:cNvPr id="4" name="Immagine 3">
            <a:extLst>
              <a:ext uri="{FF2B5EF4-FFF2-40B4-BE49-F238E27FC236}">
                <a16:creationId xmlns:a16="http://schemas.microsoft.com/office/drawing/2014/main" id="{4EA0FF09-5115-4FA9-BFD2-29D35972CE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8484" y="845497"/>
            <a:ext cx="7677432" cy="4519632"/>
          </a:xfrm>
          <a:prstGeom prst="rect">
            <a:avLst/>
          </a:prstGeom>
        </p:spPr>
      </p:pic>
      <p:sp>
        <p:nvSpPr>
          <p:cNvPr id="9" name="Titolo 1">
            <a:extLst>
              <a:ext uri="{FF2B5EF4-FFF2-40B4-BE49-F238E27FC236}">
                <a16:creationId xmlns:a16="http://schemas.microsoft.com/office/drawing/2014/main" id="{5B480A50-2D60-4F5B-A7CA-F37FDA7A73BA}"/>
              </a:ext>
            </a:extLst>
          </p:cNvPr>
          <p:cNvSpPr txBox="1">
            <a:spLocks/>
          </p:cNvSpPr>
          <p:nvPr/>
        </p:nvSpPr>
        <p:spPr>
          <a:xfrm>
            <a:off x="0" y="1"/>
            <a:ext cx="11031857" cy="651563"/>
          </a:xfrm>
          <a:prstGeom prst="rect">
            <a:avLst/>
          </a:prstGeom>
          <a:gradFill>
            <a:gsLst>
              <a:gs pos="0">
                <a:schemeClr val="accent1">
                  <a:lumMod val="5000"/>
                  <a:lumOff val="95000"/>
                </a:schemeClr>
              </a:gs>
              <a:gs pos="0">
                <a:schemeClr val="accent2">
                  <a:lumMod val="60000"/>
                  <a:lumOff val="40000"/>
                </a:schemeClr>
              </a:gs>
              <a:gs pos="93000">
                <a:srgbClr val="C00000"/>
              </a:gs>
              <a:gs pos="100000">
                <a:schemeClr val="accent1">
                  <a:lumMod val="30000"/>
                  <a:lumOff val="70000"/>
                </a:schemeClr>
              </a:gs>
            </a:gsLst>
            <a:path path="shape">
              <a:fillToRect l="50000" t="50000" r="50000" b="50000"/>
            </a:path>
          </a:gradFill>
        </p:spPr>
        <p:txBody>
          <a:bodyPr>
            <a:normAutofit fontScale="97500"/>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13000"/>
                        <a:lumOff val="87000"/>
                      </a:schemeClr>
                    </a:gs>
                    <a:gs pos="100000">
                      <a:schemeClr val="tx2">
                        <a:lumMod val="0"/>
                        <a:lumOff val="100000"/>
                      </a:schemeClr>
                    </a:gs>
                  </a:gsLst>
                  <a:lin ang="4800000" scaled="0"/>
                  <a:tileRect/>
                </a:gradFill>
                <a:latin typeface="+mj-lt"/>
                <a:ea typeface="+mj-ea"/>
                <a:cs typeface="+mj-cs"/>
              </a:defRPr>
            </a:lvl1pPr>
          </a:lstStyle>
          <a:p>
            <a:pPr algn="ctr"/>
            <a:r>
              <a:rPr lang="en-GB" sz="4000" b="1" dirty="0">
                <a:solidFill>
                  <a:schemeClr val="bg1"/>
                </a:solidFill>
              </a:rPr>
              <a:t>Radio emission from Meerkat </a:t>
            </a:r>
            <a:r>
              <a:rPr lang="en-GB" sz="2133" b="1" i="1" dirty="0">
                <a:solidFill>
                  <a:schemeClr val="bg1"/>
                </a:solidFill>
              </a:rPr>
              <a:t>(Umana, </a:t>
            </a:r>
            <a:r>
              <a:rPr lang="en-GB" sz="2133" b="1" i="1" dirty="0" err="1">
                <a:solidFill>
                  <a:schemeClr val="bg1"/>
                </a:solidFill>
              </a:rPr>
              <a:t>Trigiglio</a:t>
            </a:r>
            <a:r>
              <a:rPr lang="en-GB" sz="2133" b="1" i="1" dirty="0">
                <a:solidFill>
                  <a:schemeClr val="bg1"/>
                </a:solidFill>
              </a:rPr>
              <a:t>) </a:t>
            </a:r>
          </a:p>
        </p:txBody>
      </p:sp>
      <p:sp>
        <p:nvSpPr>
          <p:cNvPr id="10" name="TextBox 8">
            <a:extLst>
              <a:ext uri="{FF2B5EF4-FFF2-40B4-BE49-F238E27FC236}">
                <a16:creationId xmlns:a16="http://schemas.microsoft.com/office/drawing/2014/main" id="{894E8A57-7F52-44A9-9569-0A8ADEB5CFDB}"/>
              </a:ext>
            </a:extLst>
          </p:cNvPr>
          <p:cNvSpPr txBox="1"/>
          <p:nvPr/>
        </p:nvSpPr>
        <p:spPr>
          <a:xfrm>
            <a:off x="4388484" y="5601406"/>
            <a:ext cx="7677432" cy="1200329"/>
          </a:xfrm>
          <a:prstGeom prst="rect">
            <a:avLst/>
          </a:prstGeom>
          <a:noFill/>
        </p:spPr>
        <p:txBody>
          <a:bodyPr wrap="square">
            <a:spAutoFit/>
          </a:bodyPr>
          <a:lstStyle/>
          <a:p>
            <a:pPr algn="ctr"/>
            <a:r>
              <a:rPr lang="en-GB" sz="2400" spc="-1" dirty="0">
                <a:latin typeface="Arial"/>
              </a:rPr>
              <a:t>The peaks of radio emission clearly correspond to the super- and hypergiants and the nebular structures around Westerlund 1 </a:t>
            </a:r>
          </a:p>
        </p:txBody>
      </p:sp>
      <p:cxnSp>
        <p:nvCxnSpPr>
          <p:cNvPr id="11" name="Connettore 2 10">
            <a:extLst>
              <a:ext uri="{FF2B5EF4-FFF2-40B4-BE49-F238E27FC236}">
                <a16:creationId xmlns:a16="http://schemas.microsoft.com/office/drawing/2014/main" id="{B3D4339D-C535-498C-9421-2B41225D5A92}"/>
              </a:ext>
            </a:extLst>
          </p:cNvPr>
          <p:cNvCxnSpPr>
            <a:cxnSpLocks/>
            <a:endCxn id="12" idx="2"/>
          </p:cNvCxnSpPr>
          <p:nvPr/>
        </p:nvCxnSpPr>
        <p:spPr>
          <a:xfrm flipV="1">
            <a:off x="3381556" y="1359450"/>
            <a:ext cx="698753" cy="1927214"/>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2" name="CasellaDiTesto 11">
            <a:extLst>
              <a:ext uri="{FF2B5EF4-FFF2-40B4-BE49-F238E27FC236}">
                <a16:creationId xmlns:a16="http://schemas.microsoft.com/office/drawing/2014/main" id="{6553C826-6F1D-4D87-A0A0-D57B8A3DB789}"/>
              </a:ext>
            </a:extLst>
          </p:cNvPr>
          <p:cNvSpPr txBox="1"/>
          <p:nvPr/>
        </p:nvSpPr>
        <p:spPr>
          <a:xfrm>
            <a:off x="3330595" y="713119"/>
            <a:ext cx="1499427" cy="646331"/>
          </a:xfrm>
          <a:prstGeom prst="rect">
            <a:avLst/>
          </a:prstGeom>
          <a:noFill/>
          <a:ln w="12700">
            <a:solidFill>
              <a:srgbClr val="00B0F0"/>
            </a:solidFill>
          </a:ln>
        </p:spPr>
        <p:txBody>
          <a:bodyPr wrap="square" rtlCol="0">
            <a:spAutoFit/>
          </a:bodyPr>
          <a:lstStyle/>
          <a:p>
            <a:r>
              <a:rPr lang="it-IT" i="1" dirty="0">
                <a:solidFill>
                  <a:srgbClr val="FF0000"/>
                </a:solidFill>
              </a:rPr>
              <a:t>The «Rat» Nebula</a:t>
            </a:r>
          </a:p>
        </p:txBody>
      </p:sp>
      <p:cxnSp>
        <p:nvCxnSpPr>
          <p:cNvPr id="13" name="Connettore 2 12">
            <a:extLst>
              <a:ext uri="{FF2B5EF4-FFF2-40B4-BE49-F238E27FC236}">
                <a16:creationId xmlns:a16="http://schemas.microsoft.com/office/drawing/2014/main" id="{87660C3F-A3E9-4A85-BCAC-3CCD51BB2AB3}"/>
              </a:ext>
            </a:extLst>
          </p:cNvPr>
          <p:cNvCxnSpPr>
            <a:cxnSpLocks/>
            <a:endCxn id="12" idx="2"/>
          </p:cNvCxnSpPr>
          <p:nvPr/>
        </p:nvCxnSpPr>
        <p:spPr>
          <a:xfrm flipH="1" flipV="1">
            <a:off x="4080309" y="1359450"/>
            <a:ext cx="3510938" cy="1435510"/>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16" name="Connettore 2 15">
            <a:extLst>
              <a:ext uri="{FF2B5EF4-FFF2-40B4-BE49-F238E27FC236}">
                <a16:creationId xmlns:a16="http://schemas.microsoft.com/office/drawing/2014/main" id="{348ACFA2-8B98-4677-A5E8-4727C7487329}"/>
              </a:ext>
            </a:extLst>
          </p:cNvPr>
          <p:cNvCxnSpPr>
            <a:cxnSpLocks/>
            <a:endCxn id="17" idx="0"/>
          </p:cNvCxnSpPr>
          <p:nvPr/>
        </p:nvCxnSpPr>
        <p:spPr>
          <a:xfrm flipH="1">
            <a:off x="943427" y="4038767"/>
            <a:ext cx="1034058" cy="183189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17" name="CasellaDiTesto 16">
            <a:extLst>
              <a:ext uri="{FF2B5EF4-FFF2-40B4-BE49-F238E27FC236}">
                <a16:creationId xmlns:a16="http://schemas.microsoft.com/office/drawing/2014/main" id="{B7AB37FC-2187-4355-9433-D5E7924B210B}"/>
              </a:ext>
            </a:extLst>
          </p:cNvPr>
          <p:cNvSpPr txBox="1"/>
          <p:nvPr/>
        </p:nvSpPr>
        <p:spPr>
          <a:xfrm>
            <a:off x="111333" y="5870660"/>
            <a:ext cx="1664187" cy="646331"/>
          </a:xfrm>
          <a:prstGeom prst="rect">
            <a:avLst/>
          </a:prstGeom>
          <a:noFill/>
          <a:ln w="12700">
            <a:solidFill>
              <a:srgbClr val="00B0F0"/>
            </a:solidFill>
          </a:ln>
        </p:spPr>
        <p:txBody>
          <a:bodyPr wrap="square" rtlCol="0">
            <a:spAutoFit/>
          </a:bodyPr>
          <a:lstStyle/>
          <a:p>
            <a:r>
              <a:rPr lang="it-IT" i="1" dirty="0">
                <a:solidFill>
                  <a:srgbClr val="FF0000"/>
                </a:solidFill>
              </a:rPr>
              <a:t>The south-west </a:t>
            </a:r>
            <a:r>
              <a:rPr lang="it-IT" i="1" dirty="0" err="1">
                <a:solidFill>
                  <a:srgbClr val="FF0000"/>
                </a:solidFill>
              </a:rPr>
              <a:t>droplets</a:t>
            </a:r>
            <a:endParaRPr lang="it-IT" i="1" dirty="0">
              <a:solidFill>
                <a:srgbClr val="FF0000"/>
              </a:solidFill>
            </a:endParaRPr>
          </a:p>
        </p:txBody>
      </p:sp>
      <p:cxnSp>
        <p:nvCxnSpPr>
          <p:cNvPr id="21" name="Connettore 2 20">
            <a:extLst>
              <a:ext uri="{FF2B5EF4-FFF2-40B4-BE49-F238E27FC236}">
                <a16:creationId xmlns:a16="http://schemas.microsoft.com/office/drawing/2014/main" id="{5C840B1A-A87A-4734-8E5B-C4E44B6C1A96}"/>
              </a:ext>
            </a:extLst>
          </p:cNvPr>
          <p:cNvCxnSpPr>
            <a:cxnSpLocks/>
          </p:cNvCxnSpPr>
          <p:nvPr/>
        </p:nvCxnSpPr>
        <p:spPr>
          <a:xfrm flipH="1">
            <a:off x="1775520" y="3547061"/>
            <a:ext cx="3710880" cy="2618243"/>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6" name="Connettore 2 25">
            <a:extLst>
              <a:ext uri="{FF2B5EF4-FFF2-40B4-BE49-F238E27FC236}">
                <a16:creationId xmlns:a16="http://schemas.microsoft.com/office/drawing/2014/main" id="{A85A6D4F-9DCD-4480-BDD0-B4FEAD54DF8C}"/>
              </a:ext>
            </a:extLst>
          </p:cNvPr>
          <p:cNvCxnSpPr>
            <a:cxnSpLocks/>
            <a:endCxn id="28" idx="0"/>
          </p:cNvCxnSpPr>
          <p:nvPr/>
        </p:nvCxnSpPr>
        <p:spPr>
          <a:xfrm flipH="1">
            <a:off x="3794501" y="3717032"/>
            <a:ext cx="3117967" cy="2016321"/>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cxnSp>
        <p:nvCxnSpPr>
          <p:cNvPr id="27" name="Connettore 2 26">
            <a:extLst>
              <a:ext uri="{FF2B5EF4-FFF2-40B4-BE49-F238E27FC236}">
                <a16:creationId xmlns:a16="http://schemas.microsoft.com/office/drawing/2014/main" id="{32BFD9D2-E54E-480C-BE37-41B6F98AC259}"/>
              </a:ext>
            </a:extLst>
          </p:cNvPr>
          <p:cNvCxnSpPr>
            <a:cxnSpLocks/>
            <a:endCxn id="28" idx="0"/>
          </p:cNvCxnSpPr>
          <p:nvPr/>
        </p:nvCxnSpPr>
        <p:spPr>
          <a:xfrm>
            <a:off x="3035372" y="4038767"/>
            <a:ext cx="759129" cy="1694586"/>
          </a:xfrm>
          <a:prstGeom prst="straightConnector1">
            <a:avLst/>
          </a:prstGeom>
          <a:ln w="15875">
            <a:tailEnd type="triangle"/>
          </a:ln>
        </p:spPr>
        <p:style>
          <a:lnRef idx="1">
            <a:schemeClr val="accent1"/>
          </a:lnRef>
          <a:fillRef idx="0">
            <a:schemeClr val="accent1"/>
          </a:fillRef>
          <a:effectRef idx="0">
            <a:schemeClr val="accent1"/>
          </a:effectRef>
          <a:fontRef idx="minor">
            <a:schemeClr val="tx1"/>
          </a:fontRef>
        </p:style>
      </p:cxnSp>
      <p:sp>
        <p:nvSpPr>
          <p:cNvPr id="28" name="CasellaDiTesto 27">
            <a:extLst>
              <a:ext uri="{FF2B5EF4-FFF2-40B4-BE49-F238E27FC236}">
                <a16:creationId xmlns:a16="http://schemas.microsoft.com/office/drawing/2014/main" id="{E217ED7C-3105-4E2A-AB7E-A604C7E02A1D}"/>
              </a:ext>
            </a:extLst>
          </p:cNvPr>
          <p:cNvSpPr txBox="1"/>
          <p:nvPr/>
        </p:nvSpPr>
        <p:spPr>
          <a:xfrm>
            <a:off x="3201587" y="5733353"/>
            <a:ext cx="1185827" cy="923330"/>
          </a:xfrm>
          <a:prstGeom prst="rect">
            <a:avLst/>
          </a:prstGeom>
          <a:noFill/>
          <a:ln w="12700">
            <a:solidFill>
              <a:srgbClr val="00B0F0"/>
            </a:solidFill>
          </a:ln>
        </p:spPr>
        <p:txBody>
          <a:bodyPr wrap="square" rtlCol="0">
            <a:spAutoFit/>
          </a:bodyPr>
          <a:lstStyle/>
          <a:p>
            <a:r>
              <a:rPr lang="it-IT" i="1" dirty="0">
                <a:solidFill>
                  <a:srgbClr val="FF0000"/>
                </a:solidFill>
              </a:rPr>
              <a:t>The «V-</a:t>
            </a:r>
            <a:r>
              <a:rPr lang="it-IT" i="1" dirty="0" err="1">
                <a:solidFill>
                  <a:srgbClr val="FF0000"/>
                </a:solidFill>
              </a:rPr>
              <a:t>shaped</a:t>
            </a:r>
            <a:r>
              <a:rPr lang="it-IT" i="1" dirty="0">
                <a:solidFill>
                  <a:srgbClr val="FF0000"/>
                </a:solidFill>
              </a:rPr>
              <a:t>» cloud</a:t>
            </a:r>
          </a:p>
        </p:txBody>
      </p:sp>
      <p:cxnSp>
        <p:nvCxnSpPr>
          <p:cNvPr id="15" name="Straight Connector 6">
            <a:extLst>
              <a:ext uri="{FF2B5EF4-FFF2-40B4-BE49-F238E27FC236}">
                <a16:creationId xmlns:a16="http://schemas.microsoft.com/office/drawing/2014/main" id="{961DF311-0A52-4354-86D1-66F381F563DA}"/>
              </a:ext>
            </a:extLst>
          </p:cNvPr>
          <p:cNvCxnSpPr>
            <a:cxnSpLocks/>
            <a:endCxn id="18" idx="2"/>
          </p:cNvCxnSpPr>
          <p:nvPr/>
        </p:nvCxnSpPr>
        <p:spPr>
          <a:xfrm>
            <a:off x="0" y="692696"/>
            <a:ext cx="11540456" cy="0"/>
          </a:xfrm>
          <a:prstGeom prst="line">
            <a:avLst/>
          </a:prstGeom>
          <a:ln w="19050">
            <a:solidFill>
              <a:srgbClr val="002CE4"/>
            </a:solidFill>
          </a:ln>
        </p:spPr>
        <p:style>
          <a:lnRef idx="1">
            <a:schemeClr val="accent1"/>
          </a:lnRef>
          <a:fillRef idx="0">
            <a:schemeClr val="accent1"/>
          </a:fillRef>
          <a:effectRef idx="0">
            <a:schemeClr val="accent1"/>
          </a:effectRef>
          <a:fontRef idx="minor">
            <a:schemeClr val="tx1"/>
          </a:fontRef>
        </p:style>
      </p:cxnSp>
      <p:pic>
        <p:nvPicPr>
          <p:cNvPr id="18" name="Picture 5" descr="A blue oval with white text&#10;&#10;Description automatically generated">
            <a:extLst>
              <a:ext uri="{FF2B5EF4-FFF2-40B4-BE49-F238E27FC236}">
                <a16:creationId xmlns:a16="http://schemas.microsoft.com/office/drawing/2014/main" id="{1FD3C27E-7126-46D9-8D16-2F8ED6DA955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031858" y="-15709"/>
            <a:ext cx="1017197" cy="708405"/>
          </a:xfrm>
          <a:prstGeom prst="rect">
            <a:avLst/>
          </a:prstGeom>
        </p:spPr>
      </p:pic>
    </p:spTree>
    <p:extLst>
      <p:ext uri="{BB962C8B-B14F-4D97-AF65-F5344CB8AC3E}">
        <p14:creationId xmlns:p14="http://schemas.microsoft.com/office/powerpoint/2010/main" val="39957426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61681F89-4245-4D8A-AD71-1FFCA01DF13C}"/>
              </a:ext>
            </a:extLst>
          </p:cNvPr>
          <p:cNvPicPr>
            <a:picLocks noChangeAspect="1"/>
          </p:cNvPicPr>
          <p:nvPr/>
        </p:nvPicPr>
        <p:blipFill>
          <a:blip r:embed="rId2"/>
          <a:stretch>
            <a:fillRect/>
          </a:stretch>
        </p:blipFill>
        <p:spPr>
          <a:xfrm>
            <a:off x="160146" y="968988"/>
            <a:ext cx="3406435" cy="5540220"/>
          </a:xfrm>
          <a:prstGeom prst="rect">
            <a:avLst/>
          </a:prstGeom>
        </p:spPr>
      </p:pic>
      <p:sp>
        <p:nvSpPr>
          <p:cNvPr id="4" name="CasellaDiTesto 3">
            <a:extLst>
              <a:ext uri="{FF2B5EF4-FFF2-40B4-BE49-F238E27FC236}">
                <a16:creationId xmlns:a16="http://schemas.microsoft.com/office/drawing/2014/main" id="{84356BFE-C390-4305-A101-497D8D56552F}"/>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X-rays from </a:t>
            </a:r>
            <a:r>
              <a:rPr lang="it-IT" sz="2800" b="1" dirty="0" err="1">
                <a:solidFill>
                  <a:srgbClr val="FFFF00"/>
                </a:solidFill>
              </a:rPr>
              <a:t>protostellar</a:t>
            </a:r>
            <a:r>
              <a:rPr lang="it-IT" sz="2800" b="1" dirty="0">
                <a:solidFill>
                  <a:srgbClr val="FFFF00"/>
                </a:solidFill>
              </a:rPr>
              <a:t> jets</a:t>
            </a:r>
          </a:p>
        </p:txBody>
      </p:sp>
      <p:sp>
        <p:nvSpPr>
          <p:cNvPr id="5" name="CasellaDiTesto 4">
            <a:extLst>
              <a:ext uri="{FF2B5EF4-FFF2-40B4-BE49-F238E27FC236}">
                <a16:creationId xmlns:a16="http://schemas.microsoft.com/office/drawing/2014/main" id="{CEAE8D8E-0BFA-4ADD-ACDA-A7E126DA46E1}"/>
              </a:ext>
            </a:extLst>
          </p:cNvPr>
          <p:cNvSpPr txBox="1"/>
          <p:nvPr/>
        </p:nvSpPr>
        <p:spPr>
          <a:xfrm>
            <a:off x="1121790" y="622169"/>
            <a:ext cx="1414490" cy="369332"/>
          </a:xfrm>
          <a:prstGeom prst="rect">
            <a:avLst/>
          </a:prstGeom>
          <a:noFill/>
        </p:spPr>
        <p:txBody>
          <a:bodyPr wrap="none" rtlCol="0">
            <a:spAutoFit/>
          </a:bodyPr>
          <a:lstStyle/>
          <a:p>
            <a:r>
              <a:rPr lang="it-IT" dirty="0"/>
              <a:t>Bonito+2006</a:t>
            </a:r>
          </a:p>
        </p:txBody>
      </p:sp>
      <p:pic>
        <p:nvPicPr>
          <p:cNvPr id="7" name="Immagine 6">
            <a:extLst>
              <a:ext uri="{FF2B5EF4-FFF2-40B4-BE49-F238E27FC236}">
                <a16:creationId xmlns:a16="http://schemas.microsoft.com/office/drawing/2014/main" id="{9D97E3B3-963C-4439-BD6B-26D993A42005}"/>
              </a:ext>
            </a:extLst>
          </p:cNvPr>
          <p:cNvPicPr>
            <a:picLocks noChangeAspect="1"/>
          </p:cNvPicPr>
          <p:nvPr/>
        </p:nvPicPr>
        <p:blipFill>
          <a:blip r:embed="rId3"/>
          <a:stretch>
            <a:fillRect/>
          </a:stretch>
        </p:blipFill>
        <p:spPr>
          <a:xfrm>
            <a:off x="4390128" y="1371421"/>
            <a:ext cx="5730737" cy="4115157"/>
          </a:xfrm>
          <a:prstGeom prst="rect">
            <a:avLst/>
          </a:prstGeom>
        </p:spPr>
      </p:pic>
      <p:sp>
        <p:nvSpPr>
          <p:cNvPr id="9" name="CasellaDiTesto 8">
            <a:extLst>
              <a:ext uri="{FF2B5EF4-FFF2-40B4-BE49-F238E27FC236}">
                <a16:creationId xmlns:a16="http://schemas.microsoft.com/office/drawing/2014/main" id="{BEC38FAD-2204-486B-8729-2AC029503FC7}"/>
              </a:ext>
            </a:extLst>
          </p:cNvPr>
          <p:cNvSpPr txBox="1"/>
          <p:nvPr/>
        </p:nvSpPr>
        <p:spPr>
          <a:xfrm>
            <a:off x="4546076" y="5560970"/>
            <a:ext cx="6094428" cy="369332"/>
          </a:xfrm>
          <a:prstGeom prst="rect">
            <a:avLst/>
          </a:prstGeom>
          <a:noFill/>
        </p:spPr>
        <p:txBody>
          <a:bodyPr wrap="square">
            <a:spAutoFit/>
          </a:bodyPr>
          <a:lstStyle/>
          <a:p>
            <a:r>
              <a:rPr lang="it-IT" b="0" i="0" dirty="0">
                <a:solidFill>
                  <a:srgbClr val="000000"/>
                </a:solidFill>
                <a:effectLst/>
                <a:latin typeface="Merriweather Sans" panose="020B0604020202020204" pitchFamily="2" charset="0"/>
                <a:hlinkClick r:id="rId4"/>
              </a:rPr>
              <a:t>S. Ustamujic</a:t>
            </a:r>
            <a:r>
              <a:rPr lang="it-IT" b="0" i="0" dirty="0">
                <a:solidFill>
                  <a:srgbClr val="000000"/>
                </a:solidFill>
                <a:effectLst/>
                <a:latin typeface="Merriweather Sans" panose="020B0604020202020204" pitchFamily="2" charset="0"/>
              </a:rPr>
              <a:t>+2019</a:t>
            </a:r>
            <a:endParaRPr lang="it-IT" dirty="0"/>
          </a:p>
        </p:txBody>
      </p:sp>
    </p:spTree>
    <p:extLst>
      <p:ext uri="{BB962C8B-B14F-4D97-AF65-F5344CB8AC3E}">
        <p14:creationId xmlns:p14="http://schemas.microsoft.com/office/powerpoint/2010/main" val="222794808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Immagine 43">
            <a:extLst>
              <a:ext uri="{FF2B5EF4-FFF2-40B4-BE49-F238E27FC236}">
                <a16:creationId xmlns:a16="http://schemas.microsoft.com/office/drawing/2014/main" id="{C67B0133-2E37-4A12-92A5-964B8D1E6B1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97670" y="4550429"/>
            <a:ext cx="2274285" cy="2273984"/>
          </a:xfrm>
          <a:prstGeom prst="rect">
            <a:avLst/>
          </a:prstGeom>
        </p:spPr>
      </p:pic>
      <p:pic>
        <p:nvPicPr>
          <p:cNvPr id="2" name="Immagine 1">
            <a:extLst>
              <a:ext uri="{FF2B5EF4-FFF2-40B4-BE49-F238E27FC236}">
                <a16:creationId xmlns:a16="http://schemas.microsoft.com/office/drawing/2014/main" id="{C4E5942E-95FD-4E5F-A3EB-DBCE95C91E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3400" y="779464"/>
            <a:ext cx="8465200" cy="3553075"/>
          </a:xfrm>
          <a:prstGeom prst="rect">
            <a:avLst/>
          </a:prstGeom>
        </p:spPr>
      </p:pic>
      <p:sp>
        <p:nvSpPr>
          <p:cNvPr id="3" name="CasellaDiTesto 2">
            <a:extLst>
              <a:ext uri="{FF2B5EF4-FFF2-40B4-BE49-F238E27FC236}">
                <a16:creationId xmlns:a16="http://schemas.microsoft.com/office/drawing/2014/main" id="{CF1C64E6-CD51-4799-B0AA-D0B38DB23923}"/>
              </a:ext>
            </a:extLst>
          </p:cNvPr>
          <p:cNvSpPr txBox="1"/>
          <p:nvPr/>
        </p:nvSpPr>
        <p:spPr>
          <a:xfrm>
            <a:off x="418842" y="3616070"/>
            <a:ext cx="1498792" cy="369332"/>
          </a:xfrm>
          <a:prstGeom prst="rect">
            <a:avLst/>
          </a:prstGeom>
          <a:noFill/>
        </p:spPr>
        <p:txBody>
          <a:bodyPr wrap="square">
            <a:spAutoFit/>
          </a:bodyPr>
          <a:lstStyle/>
          <a:p>
            <a:r>
              <a:rPr lang="en-GB" dirty="0">
                <a:latin typeface="Arial" panose="020B0604020202020204" pitchFamily="34" charset="0"/>
                <a:cs typeface="Arial" panose="020B0604020202020204" pitchFamily="34" charset="0"/>
              </a:rPr>
              <a:t>Gozha+2012</a:t>
            </a:r>
            <a:endParaRPr lang="it-IT" dirty="0"/>
          </a:p>
        </p:txBody>
      </p:sp>
      <p:pic>
        <p:nvPicPr>
          <p:cNvPr id="5" name="Immagine 4">
            <a:extLst>
              <a:ext uri="{FF2B5EF4-FFF2-40B4-BE49-F238E27FC236}">
                <a16:creationId xmlns:a16="http://schemas.microsoft.com/office/drawing/2014/main" id="{F9D7D15F-6536-4051-90D3-8CA2C5EFD0E4}"/>
              </a:ext>
            </a:extLst>
          </p:cNvPr>
          <p:cNvPicPr>
            <a:picLocks noChangeAspect="1"/>
          </p:cNvPicPr>
          <p:nvPr/>
        </p:nvPicPr>
        <p:blipFill rotWithShape="1">
          <a:blip r:embed="rId4">
            <a:extLst>
              <a:ext uri="{28A0092B-C50C-407E-A947-70E740481C1C}">
                <a14:useLocalDpi xmlns:a14="http://schemas.microsoft.com/office/drawing/2010/main" val="0"/>
              </a:ext>
            </a:extLst>
          </a:blip>
          <a:srcRect r="19159"/>
          <a:stretch/>
        </p:blipFill>
        <p:spPr>
          <a:xfrm>
            <a:off x="197706" y="4544860"/>
            <a:ext cx="2932064" cy="2304771"/>
          </a:xfrm>
          <a:prstGeom prst="rect">
            <a:avLst/>
          </a:prstGeom>
        </p:spPr>
      </p:pic>
      <p:pic>
        <p:nvPicPr>
          <p:cNvPr id="7" name="Immagine 6">
            <a:extLst>
              <a:ext uri="{FF2B5EF4-FFF2-40B4-BE49-F238E27FC236}">
                <a16:creationId xmlns:a16="http://schemas.microsoft.com/office/drawing/2014/main" id="{B8382268-27C0-448E-AE25-38280C2C76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4448" y="4544322"/>
            <a:ext cx="3040595" cy="2304771"/>
          </a:xfrm>
          <a:prstGeom prst="rect">
            <a:avLst/>
          </a:prstGeom>
        </p:spPr>
      </p:pic>
      <p:sp>
        <p:nvSpPr>
          <p:cNvPr id="12" name="CasellaDiTesto 11">
            <a:extLst>
              <a:ext uri="{FF2B5EF4-FFF2-40B4-BE49-F238E27FC236}">
                <a16:creationId xmlns:a16="http://schemas.microsoft.com/office/drawing/2014/main" id="{13BD49B9-14CC-451C-B0D7-9AA7B2FC7E55}"/>
              </a:ext>
            </a:extLst>
          </p:cNvPr>
          <p:cNvSpPr txBox="1"/>
          <p:nvPr/>
        </p:nvSpPr>
        <p:spPr>
          <a:xfrm>
            <a:off x="520045" y="27480"/>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Star clusters </a:t>
            </a:r>
            <a:r>
              <a:rPr lang="en-US" sz="2800" b="1" dirty="0">
                <a:solidFill>
                  <a:srgbClr val="FFFF00"/>
                </a:solidFill>
              </a:rPr>
              <a:t>across</a:t>
            </a:r>
            <a:r>
              <a:rPr lang="it-IT" sz="2800" b="1" dirty="0">
                <a:solidFill>
                  <a:srgbClr val="FFFF00"/>
                </a:solidFill>
              </a:rPr>
              <a:t> the mass range</a:t>
            </a:r>
          </a:p>
        </p:txBody>
      </p:sp>
      <p:cxnSp>
        <p:nvCxnSpPr>
          <p:cNvPr id="6" name="Straight Connector 5">
            <a:extLst>
              <a:ext uri="{FF2B5EF4-FFF2-40B4-BE49-F238E27FC236}">
                <a16:creationId xmlns:a16="http://schemas.microsoft.com/office/drawing/2014/main" id="{E7B00138-10AA-4DF4-814B-E431F97B8F6C}"/>
              </a:ext>
            </a:extLst>
          </p:cNvPr>
          <p:cNvCxnSpPr>
            <a:cxnSpLocks/>
          </p:cNvCxnSpPr>
          <p:nvPr/>
        </p:nvCxnSpPr>
        <p:spPr>
          <a:xfrm flipV="1">
            <a:off x="3129770" y="3985402"/>
            <a:ext cx="3532409" cy="55945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BCC4B95-513C-41BF-B456-A236006BE6BD}"/>
              </a:ext>
            </a:extLst>
          </p:cNvPr>
          <p:cNvCxnSpPr>
            <a:cxnSpLocks/>
          </p:cNvCxnSpPr>
          <p:nvPr/>
        </p:nvCxnSpPr>
        <p:spPr>
          <a:xfrm flipV="1">
            <a:off x="197706" y="3985402"/>
            <a:ext cx="1812249" cy="559458"/>
          </a:xfrm>
          <a:prstGeom prst="line">
            <a:avLst/>
          </a:prstGeom>
          <a:ln w="28575">
            <a:solidFill>
              <a:srgbClr val="00B0F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461CFB0-A182-4D4C-8D69-2A100F2ACFA6}"/>
              </a:ext>
            </a:extLst>
          </p:cNvPr>
          <p:cNvCxnSpPr>
            <a:cxnSpLocks/>
          </p:cNvCxnSpPr>
          <p:nvPr/>
        </p:nvCxnSpPr>
        <p:spPr>
          <a:xfrm flipH="1" flipV="1">
            <a:off x="8467686" y="3985402"/>
            <a:ext cx="731213" cy="55892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E2C0B72-9E91-41BC-A009-20DA969B513D}"/>
              </a:ext>
            </a:extLst>
          </p:cNvPr>
          <p:cNvCxnSpPr>
            <a:cxnSpLocks/>
          </p:cNvCxnSpPr>
          <p:nvPr/>
        </p:nvCxnSpPr>
        <p:spPr>
          <a:xfrm flipV="1">
            <a:off x="3224968" y="3985403"/>
            <a:ext cx="3437211" cy="57590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46ACA0A4-D109-4367-B864-C503C9261E23}"/>
              </a:ext>
            </a:extLst>
          </p:cNvPr>
          <p:cNvCxnSpPr>
            <a:cxnSpLocks/>
          </p:cNvCxnSpPr>
          <p:nvPr/>
        </p:nvCxnSpPr>
        <p:spPr>
          <a:xfrm flipH="1" flipV="1">
            <a:off x="10230928" y="3976372"/>
            <a:ext cx="1880754" cy="55945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9254141-934B-4C53-A03F-47D972C6BF31}"/>
              </a:ext>
            </a:extLst>
          </p:cNvPr>
          <p:cNvCxnSpPr>
            <a:cxnSpLocks/>
          </p:cNvCxnSpPr>
          <p:nvPr/>
        </p:nvCxnSpPr>
        <p:spPr>
          <a:xfrm flipH="1" flipV="1">
            <a:off x="8445262" y="3985402"/>
            <a:ext cx="952408" cy="550427"/>
          </a:xfrm>
          <a:prstGeom prst="line">
            <a:avLst/>
          </a:prstGeom>
          <a:ln w="28575">
            <a:solidFill>
              <a:srgbClr val="92D050"/>
            </a:solidFill>
          </a:ln>
        </p:spPr>
        <p:style>
          <a:lnRef idx="1">
            <a:schemeClr val="accent1"/>
          </a:lnRef>
          <a:fillRef idx="0">
            <a:schemeClr val="accent1"/>
          </a:fillRef>
          <a:effectRef idx="0">
            <a:schemeClr val="accent1"/>
          </a:effectRef>
          <a:fontRef idx="minor">
            <a:schemeClr val="tx1"/>
          </a:fontRef>
        </p:style>
      </p:cxnSp>
      <p:sp>
        <p:nvSpPr>
          <p:cNvPr id="36" name="CasellaDiTesto 2">
            <a:extLst>
              <a:ext uri="{FF2B5EF4-FFF2-40B4-BE49-F238E27FC236}">
                <a16:creationId xmlns:a16="http://schemas.microsoft.com/office/drawing/2014/main" id="{4DC4BC7D-D6F4-49F6-9BDD-BE3DD723AA75}"/>
              </a:ext>
            </a:extLst>
          </p:cNvPr>
          <p:cNvSpPr txBox="1"/>
          <p:nvPr/>
        </p:nvSpPr>
        <p:spPr>
          <a:xfrm>
            <a:off x="160286" y="6471267"/>
            <a:ext cx="1703114" cy="369332"/>
          </a:xfrm>
          <a:prstGeom prst="rect">
            <a:avLst/>
          </a:prstGeom>
          <a:noFill/>
        </p:spPr>
        <p:txBody>
          <a:bodyPr wrap="square">
            <a:spAutoFit/>
          </a:bodyPr>
          <a:lstStyle/>
          <a:p>
            <a:r>
              <a:rPr lang="en-GB" dirty="0">
                <a:solidFill>
                  <a:srgbClr val="FFFF00"/>
                </a:solidFill>
                <a:latin typeface="Arial" panose="020B0604020202020204" pitchFamily="34" charset="0"/>
                <a:cs typeface="Arial" panose="020B0604020202020204" pitchFamily="34" charset="0"/>
              </a:rPr>
              <a:t>TMC</a:t>
            </a:r>
            <a:endParaRPr lang="it-IT" dirty="0">
              <a:solidFill>
                <a:srgbClr val="FFFF00"/>
              </a:solidFill>
            </a:endParaRPr>
          </a:p>
        </p:txBody>
      </p:sp>
      <p:sp>
        <p:nvSpPr>
          <p:cNvPr id="37" name="CasellaDiTesto 2">
            <a:extLst>
              <a:ext uri="{FF2B5EF4-FFF2-40B4-BE49-F238E27FC236}">
                <a16:creationId xmlns:a16="http://schemas.microsoft.com/office/drawing/2014/main" id="{DECC715A-A15A-4C67-987A-5C5D4BB51D5D}"/>
              </a:ext>
            </a:extLst>
          </p:cNvPr>
          <p:cNvSpPr txBox="1"/>
          <p:nvPr/>
        </p:nvSpPr>
        <p:spPr>
          <a:xfrm>
            <a:off x="3324105" y="6471267"/>
            <a:ext cx="1703114" cy="369332"/>
          </a:xfrm>
          <a:prstGeom prst="rect">
            <a:avLst/>
          </a:prstGeom>
          <a:noFill/>
        </p:spPr>
        <p:txBody>
          <a:bodyPr wrap="square">
            <a:spAutoFit/>
          </a:bodyPr>
          <a:lstStyle/>
          <a:p>
            <a:r>
              <a:rPr lang="en-GB" dirty="0">
                <a:solidFill>
                  <a:srgbClr val="FFFF00"/>
                </a:solidFill>
                <a:latin typeface="Arial" panose="020B0604020202020204" pitchFamily="34" charset="0"/>
                <a:cs typeface="Arial" panose="020B0604020202020204" pitchFamily="34" charset="0"/>
              </a:rPr>
              <a:t>ONC</a:t>
            </a:r>
            <a:endParaRPr lang="it-IT" dirty="0">
              <a:solidFill>
                <a:srgbClr val="FFFF00"/>
              </a:solidFill>
            </a:endParaRPr>
          </a:p>
        </p:txBody>
      </p:sp>
      <p:sp>
        <p:nvSpPr>
          <p:cNvPr id="39" name="CasellaDiTesto 2">
            <a:extLst>
              <a:ext uri="{FF2B5EF4-FFF2-40B4-BE49-F238E27FC236}">
                <a16:creationId xmlns:a16="http://schemas.microsoft.com/office/drawing/2014/main" id="{842D7CBA-5563-459D-B54C-343CF1B26161}"/>
              </a:ext>
            </a:extLst>
          </p:cNvPr>
          <p:cNvSpPr txBox="1"/>
          <p:nvPr/>
        </p:nvSpPr>
        <p:spPr>
          <a:xfrm>
            <a:off x="9868037" y="6429754"/>
            <a:ext cx="1703114" cy="369332"/>
          </a:xfrm>
          <a:prstGeom prst="rect">
            <a:avLst/>
          </a:prstGeom>
          <a:noFill/>
        </p:spPr>
        <p:txBody>
          <a:bodyPr wrap="square">
            <a:spAutoFit/>
          </a:bodyPr>
          <a:lstStyle/>
          <a:p>
            <a:r>
              <a:rPr lang="en-GB" dirty="0">
                <a:solidFill>
                  <a:srgbClr val="FFFF00"/>
                </a:solidFill>
                <a:latin typeface="Arial" panose="020B0604020202020204" pitchFamily="34" charset="0"/>
                <a:cs typeface="Arial" panose="020B0604020202020204" pitchFamily="34" charset="0"/>
              </a:rPr>
              <a:t>Westerlund 1</a:t>
            </a:r>
            <a:endParaRPr lang="it-IT" dirty="0">
              <a:solidFill>
                <a:srgbClr val="FFFF00"/>
              </a:solidFill>
            </a:endParaRPr>
          </a:p>
        </p:txBody>
      </p:sp>
      <p:sp>
        <p:nvSpPr>
          <p:cNvPr id="40" name="CasellaDiTesto 2">
            <a:extLst>
              <a:ext uri="{FF2B5EF4-FFF2-40B4-BE49-F238E27FC236}">
                <a16:creationId xmlns:a16="http://schemas.microsoft.com/office/drawing/2014/main" id="{4C620C7F-2CC1-402D-8681-B07874CB5D6C}"/>
              </a:ext>
            </a:extLst>
          </p:cNvPr>
          <p:cNvSpPr txBox="1"/>
          <p:nvPr/>
        </p:nvSpPr>
        <p:spPr>
          <a:xfrm>
            <a:off x="2067722" y="567624"/>
            <a:ext cx="4561445" cy="369332"/>
          </a:xfrm>
          <a:prstGeom prst="rect">
            <a:avLst/>
          </a:prstGeom>
          <a:solidFill>
            <a:srgbClr val="00B0F0"/>
          </a:solidFill>
        </p:spPr>
        <p:txBody>
          <a:bodyPr wrap="square">
            <a:spAutoFit/>
          </a:bodyPr>
          <a:lstStyle/>
          <a:p>
            <a:pPr algn="ctr"/>
            <a:r>
              <a:rPr lang="en-GB" i="1" dirty="0">
                <a:latin typeface="Arial" panose="020B0604020202020204" pitchFamily="34" charset="0"/>
                <a:cs typeface="Arial" panose="020B0604020202020204" pitchFamily="34" charset="0"/>
              </a:rPr>
              <a:t>Low-mass</a:t>
            </a:r>
            <a:endParaRPr lang="it-IT" i="1" dirty="0"/>
          </a:p>
        </p:txBody>
      </p:sp>
      <p:sp>
        <p:nvSpPr>
          <p:cNvPr id="41" name="CasellaDiTesto 2">
            <a:extLst>
              <a:ext uri="{FF2B5EF4-FFF2-40B4-BE49-F238E27FC236}">
                <a16:creationId xmlns:a16="http://schemas.microsoft.com/office/drawing/2014/main" id="{9BDC3FEB-F40B-41B4-BDF4-A18A7387AE67}"/>
              </a:ext>
            </a:extLst>
          </p:cNvPr>
          <p:cNvSpPr txBox="1"/>
          <p:nvPr/>
        </p:nvSpPr>
        <p:spPr>
          <a:xfrm>
            <a:off x="6629167" y="567681"/>
            <a:ext cx="1816093" cy="369332"/>
          </a:xfrm>
          <a:prstGeom prst="rect">
            <a:avLst/>
          </a:prstGeom>
          <a:solidFill>
            <a:srgbClr val="FF0000"/>
          </a:solidFill>
        </p:spPr>
        <p:txBody>
          <a:bodyPr wrap="square">
            <a:spAutoFit/>
          </a:bodyPr>
          <a:lstStyle/>
          <a:p>
            <a:pPr algn="ctr"/>
            <a:r>
              <a:rPr lang="en-GB" i="1" dirty="0">
                <a:solidFill>
                  <a:schemeClr val="bg1"/>
                </a:solidFill>
                <a:latin typeface="Arial" panose="020B0604020202020204" pitchFamily="34" charset="0"/>
                <a:cs typeface="Arial" panose="020B0604020202020204" pitchFamily="34" charset="0"/>
              </a:rPr>
              <a:t>Massive</a:t>
            </a:r>
            <a:endParaRPr lang="it-IT" i="1" dirty="0">
              <a:solidFill>
                <a:schemeClr val="bg1"/>
              </a:solidFill>
            </a:endParaRPr>
          </a:p>
        </p:txBody>
      </p:sp>
      <p:sp>
        <p:nvSpPr>
          <p:cNvPr id="43" name="CasellaDiTesto 2">
            <a:extLst>
              <a:ext uri="{FF2B5EF4-FFF2-40B4-BE49-F238E27FC236}">
                <a16:creationId xmlns:a16="http://schemas.microsoft.com/office/drawing/2014/main" id="{6B3D6309-4DB9-427D-BD0B-CA3C715F1A45}"/>
              </a:ext>
            </a:extLst>
          </p:cNvPr>
          <p:cNvSpPr txBox="1"/>
          <p:nvPr/>
        </p:nvSpPr>
        <p:spPr>
          <a:xfrm>
            <a:off x="8445260" y="566568"/>
            <a:ext cx="1772496" cy="369332"/>
          </a:xfrm>
          <a:prstGeom prst="rect">
            <a:avLst/>
          </a:prstGeom>
          <a:solidFill>
            <a:srgbClr val="92D050"/>
          </a:solidFill>
        </p:spPr>
        <p:txBody>
          <a:bodyPr wrap="square">
            <a:spAutoFit/>
          </a:bodyPr>
          <a:lstStyle/>
          <a:p>
            <a:pPr algn="ctr"/>
            <a:r>
              <a:rPr lang="en-GB" i="1" dirty="0">
                <a:solidFill>
                  <a:schemeClr val="bg1"/>
                </a:solidFill>
                <a:latin typeface="Arial" panose="020B0604020202020204" pitchFamily="34" charset="0"/>
                <a:cs typeface="Arial" panose="020B0604020202020204" pitchFamily="34" charset="0"/>
              </a:rPr>
              <a:t>Supermassive</a:t>
            </a:r>
            <a:endParaRPr lang="it-IT" i="1" dirty="0">
              <a:solidFill>
                <a:schemeClr val="bg1"/>
              </a:solidFill>
            </a:endParaRPr>
          </a:p>
        </p:txBody>
      </p:sp>
      <p:pic>
        <p:nvPicPr>
          <p:cNvPr id="22" name="Immagine 21">
            <a:extLst>
              <a:ext uri="{FF2B5EF4-FFF2-40B4-BE49-F238E27FC236}">
                <a16:creationId xmlns:a16="http://schemas.microsoft.com/office/drawing/2014/main" id="{5316067F-90CB-44EB-A3AA-79D5AEB34ACD}"/>
              </a:ext>
            </a:extLst>
          </p:cNvPr>
          <p:cNvPicPr>
            <a:picLocks noChangeAspect="1"/>
          </p:cNvPicPr>
          <p:nvPr/>
        </p:nvPicPr>
        <p:blipFill rotWithShape="1">
          <a:blip r:embed="rId6">
            <a:extLst>
              <a:ext uri="{28A0092B-C50C-407E-A947-70E740481C1C}">
                <a14:useLocalDpi xmlns:a14="http://schemas.microsoft.com/office/drawing/2010/main" val="0"/>
              </a:ext>
            </a:extLst>
          </a:blip>
          <a:srcRect l="6972" r="6090"/>
          <a:stretch/>
        </p:blipFill>
        <p:spPr>
          <a:xfrm>
            <a:off x="6389385" y="4553031"/>
            <a:ext cx="2809514" cy="2286198"/>
          </a:xfrm>
          <a:prstGeom prst="rect">
            <a:avLst/>
          </a:prstGeom>
        </p:spPr>
      </p:pic>
      <p:sp>
        <p:nvSpPr>
          <p:cNvPr id="35" name="CasellaDiTesto 2">
            <a:extLst>
              <a:ext uri="{FF2B5EF4-FFF2-40B4-BE49-F238E27FC236}">
                <a16:creationId xmlns:a16="http://schemas.microsoft.com/office/drawing/2014/main" id="{7FD1AEB2-8D94-4726-AC50-60A59EABDD21}"/>
              </a:ext>
            </a:extLst>
          </p:cNvPr>
          <p:cNvSpPr txBox="1"/>
          <p:nvPr/>
        </p:nvSpPr>
        <p:spPr>
          <a:xfrm>
            <a:off x="6226202" y="6461188"/>
            <a:ext cx="1703114" cy="369332"/>
          </a:xfrm>
          <a:prstGeom prst="rect">
            <a:avLst/>
          </a:prstGeom>
          <a:noFill/>
        </p:spPr>
        <p:txBody>
          <a:bodyPr wrap="square">
            <a:spAutoFit/>
          </a:bodyPr>
          <a:lstStyle/>
          <a:p>
            <a:r>
              <a:rPr lang="en-GB" dirty="0">
                <a:solidFill>
                  <a:srgbClr val="FFFF00"/>
                </a:solidFill>
                <a:latin typeface="Arial" panose="020B0604020202020204" pitchFamily="34" charset="0"/>
                <a:cs typeface="Arial" panose="020B0604020202020204" pitchFamily="34" charset="0"/>
              </a:rPr>
              <a:t>Lagoon</a:t>
            </a:r>
            <a:endParaRPr lang="it-IT" dirty="0">
              <a:solidFill>
                <a:srgbClr val="FFFF00"/>
              </a:solidFill>
            </a:endParaRPr>
          </a:p>
        </p:txBody>
      </p:sp>
    </p:spTree>
    <p:extLst>
      <p:ext uri="{BB962C8B-B14F-4D97-AF65-F5344CB8AC3E}">
        <p14:creationId xmlns:p14="http://schemas.microsoft.com/office/powerpoint/2010/main" val="36878183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B3A9BC00-3CB4-4618-8EFB-79CDE76A1086}"/>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X-rays from massive stars</a:t>
            </a:r>
          </a:p>
        </p:txBody>
      </p:sp>
      <p:pic>
        <p:nvPicPr>
          <p:cNvPr id="2050" name="Picture 2" descr="Figure 31.">
            <a:extLst>
              <a:ext uri="{FF2B5EF4-FFF2-40B4-BE49-F238E27FC236}">
                <a16:creationId xmlns:a16="http://schemas.microsoft.com/office/drawing/2014/main" id="{D68BC6DC-E236-413C-858E-04A0DB6F0A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49" y="1040721"/>
            <a:ext cx="6886575" cy="41052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farcs">
            <a:extLst>
              <a:ext uri="{FF2B5EF4-FFF2-40B4-BE49-F238E27FC236}">
                <a16:creationId xmlns:a16="http://schemas.microsoft.com/office/drawing/2014/main" id="{7BFE941F-F088-4331-B87C-FEF7433560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86100" y="-92075"/>
            <a:ext cx="76200" cy="1238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0519977F-66C4-4FE9-B75C-E228D6E4DBA8}"/>
              </a:ext>
            </a:extLst>
          </p:cNvPr>
          <p:cNvSpPr txBox="1"/>
          <p:nvPr/>
        </p:nvSpPr>
        <p:spPr>
          <a:xfrm>
            <a:off x="7227275" y="1600666"/>
            <a:ext cx="4708282" cy="4524315"/>
          </a:xfrm>
          <a:prstGeom prst="rect">
            <a:avLst/>
          </a:prstGeom>
          <a:noFill/>
        </p:spPr>
        <p:txBody>
          <a:bodyPr wrap="square" rtlCol="0">
            <a:spAutoFit/>
          </a:bodyPr>
          <a:lstStyle/>
          <a:p>
            <a:r>
              <a:rPr lang="it-IT" sz="2400" dirty="0">
                <a:solidFill>
                  <a:srgbClr val="FFFF00"/>
                </a:solidFill>
                <a:latin typeface="Corbel" panose="020B0503020204020204" pitchFamily="34" charset="0"/>
              </a:rPr>
              <a:t>Single OB stars: L</a:t>
            </a:r>
            <a:r>
              <a:rPr lang="it-IT" sz="2400" baseline="-25000" dirty="0">
                <a:solidFill>
                  <a:srgbClr val="FFFF00"/>
                </a:solidFill>
                <a:latin typeface="Corbel" panose="020B0503020204020204" pitchFamily="34" charset="0"/>
              </a:rPr>
              <a:t>x</a:t>
            </a:r>
            <a:r>
              <a:rPr lang="it-IT" sz="2400" dirty="0">
                <a:solidFill>
                  <a:srgbClr val="FFFF00"/>
                </a:solidFill>
                <a:latin typeface="Corbel" panose="020B0503020204020204" pitchFamily="34" charset="0"/>
              </a:rPr>
              <a:t> 10</a:t>
            </a:r>
            <a:r>
              <a:rPr lang="it-IT" sz="2400" baseline="30000" dirty="0">
                <a:solidFill>
                  <a:srgbClr val="FFFF00"/>
                </a:solidFill>
                <a:latin typeface="Corbel" panose="020B0503020204020204" pitchFamily="34" charset="0"/>
              </a:rPr>
              <a:t>31</a:t>
            </a:r>
            <a:r>
              <a:rPr lang="it-IT" sz="2400" dirty="0">
                <a:solidFill>
                  <a:srgbClr val="FFFF00"/>
                </a:solidFill>
                <a:latin typeface="Corbel" panose="020B0503020204020204" pitchFamily="34" charset="0"/>
              </a:rPr>
              <a:t> – 10</a:t>
            </a:r>
            <a:r>
              <a:rPr lang="it-IT" sz="2400" baseline="30000" dirty="0">
                <a:solidFill>
                  <a:srgbClr val="FFFF00"/>
                </a:solidFill>
                <a:latin typeface="Corbel" panose="020B0503020204020204" pitchFamily="34" charset="0"/>
              </a:rPr>
              <a:t>33</a:t>
            </a:r>
            <a:r>
              <a:rPr lang="it-IT" sz="2400" dirty="0">
                <a:solidFill>
                  <a:srgbClr val="FFFF00"/>
                </a:solidFill>
                <a:latin typeface="Corbel" panose="020B0503020204020204" pitchFamily="34" charset="0"/>
              </a:rPr>
              <a:t> erg/s</a:t>
            </a:r>
          </a:p>
          <a:p>
            <a:endParaRPr lang="it-IT" sz="2400" dirty="0">
              <a:solidFill>
                <a:srgbClr val="FFFF00"/>
              </a:solidFill>
              <a:latin typeface="Corbel" panose="020B0503020204020204" pitchFamily="34" charset="0"/>
            </a:endParaRPr>
          </a:p>
          <a:p>
            <a:r>
              <a:rPr lang="it-IT" sz="2400" dirty="0">
                <a:solidFill>
                  <a:srgbClr val="FFFF00"/>
                </a:solidFill>
                <a:latin typeface="Corbel" panose="020B0503020204020204" pitchFamily="34" charset="0"/>
              </a:rPr>
              <a:t>OB+OB, OB+WR: L</a:t>
            </a:r>
            <a:r>
              <a:rPr lang="it-IT" sz="2400" baseline="-25000" dirty="0">
                <a:solidFill>
                  <a:srgbClr val="FFFF00"/>
                </a:solidFill>
                <a:latin typeface="Corbel" panose="020B0503020204020204" pitchFamily="34" charset="0"/>
              </a:rPr>
              <a:t>x</a:t>
            </a:r>
            <a:r>
              <a:rPr lang="it-IT" sz="2400" dirty="0">
                <a:solidFill>
                  <a:srgbClr val="FFFF00"/>
                </a:solidFill>
                <a:latin typeface="Corbel" panose="020B0503020204020204" pitchFamily="34" charset="0"/>
              </a:rPr>
              <a:t> 10</a:t>
            </a:r>
            <a:r>
              <a:rPr lang="it-IT" sz="2400" baseline="30000" dirty="0">
                <a:solidFill>
                  <a:srgbClr val="FFFF00"/>
                </a:solidFill>
                <a:latin typeface="Corbel" panose="020B0503020204020204" pitchFamily="34" charset="0"/>
              </a:rPr>
              <a:t>32</a:t>
            </a:r>
            <a:r>
              <a:rPr lang="it-IT" sz="2400" dirty="0">
                <a:solidFill>
                  <a:srgbClr val="FFFF00"/>
                </a:solidFill>
                <a:latin typeface="Corbel" panose="020B0503020204020204" pitchFamily="34" charset="0"/>
              </a:rPr>
              <a:t> – 10</a:t>
            </a:r>
            <a:r>
              <a:rPr lang="it-IT" sz="2400" baseline="30000" dirty="0">
                <a:solidFill>
                  <a:srgbClr val="FFFF00"/>
                </a:solidFill>
                <a:latin typeface="Corbel" panose="020B0503020204020204" pitchFamily="34" charset="0"/>
              </a:rPr>
              <a:t>35</a:t>
            </a:r>
            <a:r>
              <a:rPr lang="it-IT" sz="2400" dirty="0">
                <a:solidFill>
                  <a:srgbClr val="FFFF00"/>
                </a:solidFill>
                <a:latin typeface="Corbel" panose="020B0503020204020204" pitchFamily="34" charset="0"/>
              </a:rPr>
              <a:t> erg/s</a:t>
            </a:r>
          </a:p>
          <a:p>
            <a:endParaRPr lang="en-US" sz="2400" dirty="0">
              <a:latin typeface="Corbel" panose="020B0503020204020204" pitchFamily="34" charset="0"/>
            </a:endParaRPr>
          </a:p>
          <a:p>
            <a:r>
              <a:rPr lang="en-US" sz="2400" dirty="0">
                <a:latin typeface="Corbel" panose="020B0503020204020204" pitchFamily="34" charset="0"/>
              </a:rPr>
              <a:t>Mechanisms</a:t>
            </a:r>
            <a:r>
              <a:rPr lang="it-IT" sz="2400" dirty="0">
                <a:latin typeface="Corbel" panose="020B0503020204020204" pitchFamily="34" charset="0"/>
              </a:rPr>
              <a:t>: </a:t>
            </a:r>
          </a:p>
          <a:p>
            <a:endParaRPr lang="it-IT" sz="2400" dirty="0">
              <a:latin typeface="Corbel" panose="020B0503020204020204" pitchFamily="34" charset="0"/>
            </a:endParaRPr>
          </a:p>
          <a:p>
            <a:pPr marL="800100" lvl="1" indent="-342900">
              <a:buFont typeface="Arial" panose="020B0604020202020204" pitchFamily="34" charset="0"/>
              <a:buChar char="•"/>
            </a:pPr>
            <a:r>
              <a:rPr lang="it-IT" sz="2400" dirty="0">
                <a:latin typeface="Corbel" panose="020B0503020204020204" pitchFamily="34" charset="0"/>
              </a:rPr>
              <a:t>Self-</a:t>
            </a:r>
            <a:r>
              <a:rPr lang="it-IT" sz="2400" dirty="0" err="1">
                <a:latin typeface="Corbel" panose="020B0503020204020204" pitchFamily="34" charset="0"/>
              </a:rPr>
              <a:t>shocked</a:t>
            </a:r>
            <a:r>
              <a:rPr lang="it-IT" sz="2400" dirty="0">
                <a:latin typeface="Corbel" panose="020B0503020204020204" pitchFamily="34" charset="0"/>
              </a:rPr>
              <a:t> stellar wind</a:t>
            </a:r>
          </a:p>
          <a:p>
            <a:pPr marL="800100" lvl="1" indent="-342900">
              <a:buFont typeface="Arial" panose="020B0604020202020204" pitchFamily="34" charset="0"/>
              <a:buChar char="•"/>
            </a:pPr>
            <a:endParaRPr lang="it-IT" sz="2400" dirty="0">
              <a:latin typeface="Corbel" panose="020B0503020204020204" pitchFamily="34" charset="0"/>
            </a:endParaRPr>
          </a:p>
          <a:p>
            <a:pPr marL="800100" lvl="1" indent="-342900">
              <a:buFont typeface="Arial" panose="020B0604020202020204" pitchFamily="34" charset="0"/>
              <a:buChar char="•"/>
            </a:pPr>
            <a:r>
              <a:rPr lang="en-US" sz="2400" dirty="0">
                <a:latin typeface="Corbel" panose="020B0503020204020204" pitchFamily="34" charset="0"/>
              </a:rPr>
              <a:t>Colliding wind binaries</a:t>
            </a:r>
          </a:p>
          <a:p>
            <a:pPr marL="800100" lvl="1" indent="-342900">
              <a:buFont typeface="Arial" panose="020B0604020202020204" pitchFamily="34" charset="0"/>
              <a:buChar char="•"/>
            </a:pPr>
            <a:endParaRPr lang="it-IT" sz="2400" dirty="0">
              <a:latin typeface="Corbel" panose="020B0503020204020204" pitchFamily="34" charset="0"/>
            </a:endParaRPr>
          </a:p>
          <a:p>
            <a:pPr marL="800100" lvl="1" indent="-342900">
              <a:buFont typeface="Arial" panose="020B0604020202020204" pitchFamily="34" charset="0"/>
              <a:buChar char="•"/>
            </a:pPr>
            <a:r>
              <a:rPr lang="en-US" sz="2400" dirty="0">
                <a:latin typeface="Corbel" panose="020B0503020204020204" pitchFamily="34" charset="0"/>
              </a:rPr>
              <a:t>Magnetically confined wind shock</a:t>
            </a:r>
          </a:p>
        </p:txBody>
      </p:sp>
      <p:sp>
        <p:nvSpPr>
          <p:cNvPr id="7" name="TextBox 6">
            <a:extLst>
              <a:ext uri="{FF2B5EF4-FFF2-40B4-BE49-F238E27FC236}">
                <a16:creationId xmlns:a16="http://schemas.microsoft.com/office/drawing/2014/main" id="{DED43B22-32F5-4906-ACE0-5B5691007564}"/>
              </a:ext>
            </a:extLst>
          </p:cNvPr>
          <p:cNvSpPr txBox="1"/>
          <p:nvPr/>
        </p:nvSpPr>
        <p:spPr>
          <a:xfrm>
            <a:off x="133349" y="5267578"/>
            <a:ext cx="6886574" cy="1015663"/>
          </a:xfrm>
          <a:prstGeom prst="rect">
            <a:avLst/>
          </a:prstGeom>
          <a:noFill/>
        </p:spPr>
        <p:txBody>
          <a:bodyPr wrap="square" rtlCol="0">
            <a:spAutoFit/>
          </a:bodyPr>
          <a:lstStyle/>
          <a:p>
            <a:pPr algn="ctr"/>
            <a:r>
              <a:rPr lang="it-IT" sz="2000" i="1" dirty="0">
                <a:latin typeface="Corbel" panose="020B0503020204020204" pitchFamily="34" charset="0"/>
              </a:rPr>
              <a:t>Chandra/ACIS image of CWB WR 48a (</a:t>
            </a:r>
            <a:r>
              <a:rPr lang="en-US" sz="2000" i="1" dirty="0">
                <a:latin typeface="Corbel" panose="020B0503020204020204" pitchFamily="34" charset="0"/>
              </a:rPr>
              <a:t>WC8+WN8h, Zhekov+2014)</a:t>
            </a:r>
            <a:r>
              <a:rPr lang="it-IT" sz="2000" i="1" dirty="0">
                <a:latin typeface="Corbel" panose="020B0503020204020204" pitchFamily="34" charset="0"/>
              </a:rPr>
              <a:t>. The black cross </a:t>
            </a:r>
            <a:r>
              <a:rPr lang="it-IT" sz="2000" i="1" dirty="0" err="1">
                <a:latin typeface="Corbel" panose="020B0503020204020204" pitchFamily="34" charset="0"/>
              </a:rPr>
              <a:t>marks</a:t>
            </a:r>
            <a:r>
              <a:rPr lang="it-IT" sz="2000" i="1" dirty="0">
                <a:latin typeface="Corbel" panose="020B0503020204020204" pitchFamily="34" charset="0"/>
              </a:rPr>
              <a:t> the </a:t>
            </a:r>
            <a:r>
              <a:rPr lang="en-US" sz="2000" i="1" dirty="0">
                <a:latin typeface="Corbel" panose="020B0503020204020204" pitchFamily="34" charset="0"/>
              </a:rPr>
              <a:t>nominal</a:t>
            </a:r>
            <a:r>
              <a:rPr lang="it-IT" sz="2000" i="1" dirty="0">
                <a:latin typeface="Corbel" panose="020B0503020204020204" pitchFamily="34" charset="0"/>
              </a:rPr>
              <a:t> position of the system (Davies+2012). Sources from Townsley+2019</a:t>
            </a:r>
            <a:endParaRPr lang="en-US" sz="2000" i="1" dirty="0">
              <a:latin typeface="Corbel" panose="020B0503020204020204" pitchFamily="34" charset="0"/>
            </a:endParaRPr>
          </a:p>
        </p:txBody>
      </p:sp>
    </p:spTree>
    <p:extLst>
      <p:ext uri="{BB962C8B-B14F-4D97-AF65-F5344CB8AC3E}">
        <p14:creationId xmlns:p14="http://schemas.microsoft.com/office/powerpoint/2010/main" val="37310436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F7AEDD2E-016D-4FB3-9929-BAA027DDB1A0}"/>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X-rays from low-mass </a:t>
            </a:r>
            <a:r>
              <a:rPr lang="it-IT" sz="2800" b="1" dirty="0" err="1">
                <a:solidFill>
                  <a:srgbClr val="FFFF00"/>
                </a:solidFill>
              </a:rPr>
              <a:t>pre-main</a:t>
            </a:r>
            <a:r>
              <a:rPr lang="it-IT" sz="2800" b="1" dirty="0">
                <a:solidFill>
                  <a:srgbClr val="FFFF00"/>
                </a:solidFill>
              </a:rPr>
              <a:t> </a:t>
            </a:r>
            <a:r>
              <a:rPr lang="it-IT" sz="2800" b="1" dirty="0" err="1">
                <a:solidFill>
                  <a:srgbClr val="FFFF00"/>
                </a:solidFill>
              </a:rPr>
              <a:t>sequence</a:t>
            </a:r>
            <a:r>
              <a:rPr lang="it-IT" sz="2800" b="1" dirty="0">
                <a:solidFill>
                  <a:srgbClr val="FFFF00"/>
                </a:solidFill>
              </a:rPr>
              <a:t> stars</a:t>
            </a:r>
          </a:p>
        </p:txBody>
      </p:sp>
      <p:pic>
        <p:nvPicPr>
          <p:cNvPr id="4" name="Immagine 3">
            <a:extLst>
              <a:ext uri="{FF2B5EF4-FFF2-40B4-BE49-F238E27FC236}">
                <a16:creationId xmlns:a16="http://schemas.microsoft.com/office/drawing/2014/main" id="{63480C75-6B15-4540-BB9E-F336047149E3}"/>
              </a:ext>
            </a:extLst>
          </p:cNvPr>
          <p:cNvPicPr>
            <a:picLocks noChangeAspect="1"/>
          </p:cNvPicPr>
          <p:nvPr/>
        </p:nvPicPr>
        <p:blipFill>
          <a:blip r:embed="rId3"/>
          <a:stretch>
            <a:fillRect/>
          </a:stretch>
        </p:blipFill>
        <p:spPr>
          <a:xfrm>
            <a:off x="174008" y="957946"/>
            <a:ext cx="6195597" cy="4839119"/>
          </a:xfrm>
          <a:prstGeom prst="rect">
            <a:avLst/>
          </a:prstGeom>
        </p:spPr>
      </p:pic>
      <p:sp>
        <p:nvSpPr>
          <p:cNvPr id="5" name="TextBox 4">
            <a:extLst>
              <a:ext uri="{FF2B5EF4-FFF2-40B4-BE49-F238E27FC236}">
                <a16:creationId xmlns:a16="http://schemas.microsoft.com/office/drawing/2014/main" id="{9B1B7A92-11D8-4F9F-91BB-14615CAD98BE}"/>
              </a:ext>
            </a:extLst>
          </p:cNvPr>
          <p:cNvSpPr txBox="1"/>
          <p:nvPr/>
        </p:nvSpPr>
        <p:spPr>
          <a:xfrm>
            <a:off x="6369605" y="548580"/>
            <a:ext cx="5648387" cy="6309420"/>
          </a:xfrm>
          <a:prstGeom prst="rect">
            <a:avLst/>
          </a:prstGeom>
          <a:noFill/>
        </p:spPr>
        <p:txBody>
          <a:bodyPr wrap="square" rtlCol="0">
            <a:spAutoFit/>
          </a:bodyPr>
          <a:lstStyle/>
          <a:p>
            <a:r>
              <a:rPr lang="en-US" sz="2400" dirty="0">
                <a:latin typeface="Corbel" panose="020B0503020204020204" pitchFamily="34" charset="0"/>
              </a:rPr>
              <a:t>PMS stars are </a:t>
            </a:r>
            <a:r>
              <a:rPr lang="en-US" sz="2400" dirty="0">
                <a:solidFill>
                  <a:srgbClr val="FFFF00"/>
                </a:solidFill>
                <a:latin typeface="Corbel" panose="020B0503020204020204" pitchFamily="34" charset="0"/>
              </a:rPr>
              <a:t>thousand of times brighter </a:t>
            </a:r>
            <a:r>
              <a:rPr lang="en-US" sz="2400" dirty="0">
                <a:latin typeface="Corbel" panose="020B0503020204020204" pitchFamily="34" charset="0"/>
              </a:rPr>
              <a:t>than older stars with similar masses</a:t>
            </a:r>
          </a:p>
          <a:p>
            <a:endParaRPr lang="en-US" sz="2400" dirty="0">
              <a:latin typeface="Corbel" panose="020B0503020204020204" pitchFamily="34" charset="0"/>
            </a:endParaRPr>
          </a:p>
          <a:p>
            <a:r>
              <a:rPr lang="en-US" sz="2400" dirty="0">
                <a:latin typeface="Corbel" panose="020B0503020204020204" pitchFamily="34" charset="0"/>
              </a:rPr>
              <a:t>Only quiescence: 10</a:t>
            </a:r>
            <a:r>
              <a:rPr lang="en-US" sz="2400" baseline="30000" dirty="0">
                <a:latin typeface="Corbel" panose="020B0503020204020204" pitchFamily="34" charset="0"/>
              </a:rPr>
              <a:t>28</a:t>
            </a:r>
            <a:r>
              <a:rPr lang="en-US" sz="2400" dirty="0">
                <a:latin typeface="Corbel" panose="020B0503020204020204" pitchFamily="34" charset="0"/>
              </a:rPr>
              <a:t> – 10</a:t>
            </a:r>
            <a:r>
              <a:rPr lang="en-US" sz="2400" baseline="30000" dirty="0">
                <a:latin typeface="Corbel" panose="020B0503020204020204" pitchFamily="34" charset="0"/>
              </a:rPr>
              <a:t>31</a:t>
            </a:r>
            <a:r>
              <a:rPr lang="en-US" sz="2400" dirty="0">
                <a:latin typeface="Corbel" panose="020B0503020204020204" pitchFamily="34" charset="0"/>
              </a:rPr>
              <a:t> erg/s</a:t>
            </a:r>
          </a:p>
          <a:p>
            <a:endParaRPr lang="en-US" sz="2400" dirty="0">
              <a:latin typeface="Corbel" panose="020B0503020204020204" pitchFamily="34" charset="0"/>
            </a:endParaRPr>
          </a:p>
          <a:p>
            <a:r>
              <a:rPr lang="en-US" sz="2400" dirty="0">
                <a:latin typeface="Corbel" panose="020B0503020204020204" pitchFamily="34" charset="0"/>
              </a:rPr>
              <a:t>Emission mainly from </a:t>
            </a:r>
            <a:r>
              <a:rPr lang="en-US" sz="2400" dirty="0">
                <a:solidFill>
                  <a:srgbClr val="FFFF00"/>
                </a:solidFill>
                <a:latin typeface="Corbel" panose="020B0503020204020204" pitchFamily="34" charset="0"/>
              </a:rPr>
              <a:t>multi-temperature stellar coronae</a:t>
            </a:r>
            <a:r>
              <a:rPr lang="en-US" sz="2400" dirty="0">
                <a:latin typeface="Corbel" panose="020B0503020204020204" pitchFamily="34" charset="0"/>
              </a:rPr>
              <a:t> and </a:t>
            </a:r>
            <a:r>
              <a:rPr lang="en-US" sz="2400" dirty="0">
                <a:solidFill>
                  <a:srgbClr val="FFFF00"/>
                </a:solidFill>
                <a:latin typeface="Corbel" panose="020B0503020204020204" pitchFamily="34" charset="0"/>
              </a:rPr>
              <a:t>solar-type flaring activity</a:t>
            </a:r>
            <a:r>
              <a:rPr lang="en-US" sz="2400" dirty="0">
                <a:latin typeface="Corbel" panose="020B0503020204020204" pitchFamily="34" charset="0"/>
              </a:rPr>
              <a:t> </a:t>
            </a:r>
            <a:r>
              <a:rPr lang="en-US" sz="2000" i="1" dirty="0">
                <a:latin typeface="Corbel" panose="020B0503020204020204" pitchFamily="34" charset="0"/>
              </a:rPr>
              <a:t>(e.g. Montmerle+1991)</a:t>
            </a:r>
          </a:p>
          <a:p>
            <a:endParaRPr lang="en-US" sz="2400" dirty="0">
              <a:latin typeface="Corbel" panose="020B0503020204020204" pitchFamily="34" charset="0"/>
            </a:endParaRPr>
          </a:p>
          <a:p>
            <a:r>
              <a:rPr lang="en-US" sz="2400" dirty="0">
                <a:latin typeface="Corbel" panose="020B0503020204020204" pitchFamily="34" charset="0"/>
              </a:rPr>
              <a:t>Activity sustained by convection-driven dynamo, more efficient in generating strong magnetic fields</a:t>
            </a:r>
          </a:p>
          <a:p>
            <a:endParaRPr lang="en-US" sz="2400" dirty="0">
              <a:latin typeface="Corbel" panose="020B0503020204020204" pitchFamily="34" charset="0"/>
            </a:endParaRPr>
          </a:p>
          <a:p>
            <a:r>
              <a:rPr lang="en-US" sz="2400" dirty="0">
                <a:latin typeface="Corbel" panose="020B0503020204020204" pitchFamily="34" charset="0"/>
              </a:rPr>
              <a:t>Class I protostars detected in X-rays, even with very intense events--e.g. YLW 15 protostar, flare with Lx 10</a:t>
            </a:r>
            <a:r>
              <a:rPr lang="en-US" sz="2400" baseline="30000" dirty="0">
                <a:latin typeface="Corbel" panose="020B0503020204020204" pitchFamily="34" charset="0"/>
              </a:rPr>
              <a:t>33</a:t>
            </a:r>
            <a:r>
              <a:rPr lang="en-US" sz="2400" dirty="0">
                <a:latin typeface="Corbel" panose="020B0503020204020204" pitchFamily="34" charset="0"/>
              </a:rPr>
              <a:t>-10</a:t>
            </a:r>
            <a:r>
              <a:rPr lang="en-US" sz="2400" baseline="30000" dirty="0">
                <a:latin typeface="Corbel" panose="020B0503020204020204" pitchFamily="34" charset="0"/>
              </a:rPr>
              <a:t>35</a:t>
            </a:r>
            <a:r>
              <a:rPr lang="en-US" sz="2400" dirty="0">
                <a:latin typeface="Corbel" panose="020B0503020204020204" pitchFamily="34" charset="0"/>
              </a:rPr>
              <a:t> erg/s </a:t>
            </a:r>
            <a:r>
              <a:rPr lang="en-US" sz="2000" i="1" dirty="0">
                <a:latin typeface="Corbel" panose="020B0503020204020204" pitchFamily="34" charset="0"/>
              </a:rPr>
              <a:t>(Grosso+1997)</a:t>
            </a:r>
            <a:endParaRPr lang="en-US" sz="2400" i="1" dirty="0">
              <a:latin typeface="Corbel" panose="020B0503020204020204" pitchFamily="34" charset="0"/>
            </a:endParaRPr>
          </a:p>
        </p:txBody>
      </p:sp>
      <p:sp>
        <p:nvSpPr>
          <p:cNvPr id="7" name="TextBox 6">
            <a:extLst>
              <a:ext uri="{FF2B5EF4-FFF2-40B4-BE49-F238E27FC236}">
                <a16:creationId xmlns:a16="http://schemas.microsoft.com/office/drawing/2014/main" id="{281B34CB-6BBC-43E8-91BF-1CE08C218575}"/>
              </a:ext>
            </a:extLst>
          </p:cNvPr>
          <p:cNvSpPr txBox="1"/>
          <p:nvPr/>
        </p:nvSpPr>
        <p:spPr>
          <a:xfrm>
            <a:off x="174008" y="5909802"/>
            <a:ext cx="6195597" cy="707886"/>
          </a:xfrm>
          <a:prstGeom prst="rect">
            <a:avLst/>
          </a:prstGeom>
          <a:noFill/>
        </p:spPr>
        <p:txBody>
          <a:bodyPr wrap="square" rtlCol="0">
            <a:spAutoFit/>
          </a:bodyPr>
          <a:lstStyle/>
          <a:p>
            <a:pPr algn="ctr"/>
            <a:r>
              <a:rPr lang="it-IT" sz="2000" i="1" dirty="0">
                <a:latin typeface="Corbel" panose="020B0503020204020204" pitchFamily="34" charset="0"/>
              </a:rPr>
              <a:t>Stages of low-mass </a:t>
            </a:r>
            <a:r>
              <a:rPr lang="it-IT" sz="2000" i="1" dirty="0" err="1">
                <a:latin typeface="Corbel" panose="020B0503020204020204" pitchFamily="34" charset="0"/>
              </a:rPr>
              <a:t>young</a:t>
            </a:r>
            <a:r>
              <a:rPr lang="it-IT" sz="2000" i="1" dirty="0">
                <a:latin typeface="Corbel" panose="020B0503020204020204" pitchFamily="34" charset="0"/>
              </a:rPr>
              <a:t> stellar </a:t>
            </a:r>
            <a:r>
              <a:rPr lang="it-IT" sz="2000" i="1" dirty="0" err="1">
                <a:latin typeface="Corbel" panose="020B0503020204020204" pitchFamily="34" charset="0"/>
              </a:rPr>
              <a:t>evolution</a:t>
            </a:r>
            <a:endParaRPr lang="it-IT" sz="2000" i="1" dirty="0">
              <a:latin typeface="Corbel" panose="020B0503020204020204" pitchFamily="34" charset="0"/>
            </a:endParaRPr>
          </a:p>
          <a:p>
            <a:pPr algn="ctr"/>
            <a:r>
              <a:rPr lang="it-IT" sz="2000" i="1" dirty="0">
                <a:latin typeface="Corbel" panose="020B0503020204020204" pitchFamily="34" charset="0"/>
              </a:rPr>
              <a:t> (</a:t>
            </a:r>
            <a:r>
              <a:rPr lang="it-IT" sz="2000" i="1" dirty="0" err="1">
                <a:latin typeface="Corbel" panose="020B0503020204020204" pitchFamily="34" charset="0"/>
              </a:rPr>
              <a:t>Feigelson</a:t>
            </a:r>
            <a:r>
              <a:rPr lang="it-IT" sz="2000" i="1" dirty="0">
                <a:latin typeface="Corbel" panose="020B0503020204020204" pitchFamily="34" charset="0"/>
              </a:rPr>
              <a:t> &amp; </a:t>
            </a:r>
            <a:r>
              <a:rPr lang="it-IT" sz="2000" i="1" dirty="0" err="1">
                <a:latin typeface="Corbel" panose="020B0503020204020204" pitchFamily="34" charset="0"/>
              </a:rPr>
              <a:t>Montmerle</a:t>
            </a:r>
            <a:r>
              <a:rPr lang="it-IT" sz="2000" i="1" dirty="0">
                <a:latin typeface="Corbel" panose="020B0503020204020204" pitchFamily="34" charset="0"/>
              </a:rPr>
              <a:t> 1999)</a:t>
            </a:r>
            <a:endParaRPr lang="en-US" sz="2000" i="1" dirty="0">
              <a:latin typeface="Corbel" panose="020B0503020204020204" pitchFamily="34" charset="0"/>
            </a:endParaRPr>
          </a:p>
        </p:txBody>
      </p:sp>
    </p:spTree>
    <p:extLst>
      <p:ext uri="{BB962C8B-B14F-4D97-AF65-F5344CB8AC3E}">
        <p14:creationId xmlns:p14="http://schemas.microsoft.com/office/powerpoint/2010/main" val="26467187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asellaDiTesto 3">
            <a:extLst>
              <a:ext uri="{FF2B5EF4-FFF2-40B4-BE49-F238E27FC236}">
                <a16:creationId xmlns:a16="http://schemas.microsoft.com/office/drawing/2014/main" id="{D15386B1-6BA8-483C-8AB6-834FF11C8F08}"/>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X-ray </a:t>
            </a:r>
            <a:r>
              <a:rPr lang="it-IT" sz="2800" b="1" dirty="0" err="1">
                <a:solidFill>
                  <a:srgbClr val="FFFF00"/>
                </a:solidFill>
              </a:rPr>
              <a:t>emission</a:t>
            </a:r>
            <a:r>
              <a:rPr lang="it-IT" sz="2800" b="1" dirty="0">
                <a:solidFill>
                  <a:srgbClr val="FFFF00"/>
                </a:solidFill>
              </a:rPr>
              <a:t> and stellar </a:t>
            </a:r>
            <a:r>
              <a:rPr lang="it-IT" sz="2800" b="1" dirty="0" err="1">
                <a:solidFill>
                  <a:srgbClr val="FFFF00"/>
                </a:solidFill>
              </a:rPr>
              <a:t>properties</a:t>
            </a:r>
            <a:r>
              <a:rPr lang="it-IT" sz="2800" b="1" dirty="0">
                <a:solidFill>
                  <a:srgbClr val="FFFF00"/>
                </a:solidFill>
              </a:rPr>
              <a:t> in PMS stars</a:t>
            </a:r>
          </a:p>
        </p:txBody>
      </p:sp>
      <p:pic>
        <p:nvPicPr>
          <p:cNvPr id="9" name="Immagine 5">
            <a:extLst>
              <a:ext uri="{FF2B5EF4-FFF2-40B4-BE49-F238E27FC236}">
                <a16:creationId xmlns:a16="http://schemas.microsoft.com/office/drawing/2014/main" id="{84339C18-8656-4A79-B134-9AF7B79AB9A3}"/>
              </a:ext>
            </a:extLst>
          </p:cNvPr>
          <p:cNvPicPr>
            <a:picLocks noChangeAspect="1"/>
          </p:cNvPicPr>
          <p:nvPr/>
        </p:nvPicPr>
        <p:blipFill rotWithShape="1">
          <a:blip r:embed="rId2"/>
          <a:srcRect b="31207"/>
          <a:stretch/>
        </p:blipFill>
        <p:spPr>
          <a:xfrm>
            <a:off x="6900960" y="1247302"/>
            <a:ext cx="4589416" cy="4192436"/>
          </a:xfrm>
          <a:prstGeom prst="rect">
            <a:avLst/>
          </a:prstGeom>
        </p:spPr>
      </p:pic>
      <p:pic>
        <p:nvPicPr>
          <p:cNvPr id="1026" name="Picture 2">
            <a:extLst>
              <a:ext uri="{FF2B5EF4-FFF2-40B4-BE49-F238E27FC236}">
                <a16:creationId xmlns:a16="http://schemas.microsoft.com/office/drawing/2014/main" id="{4100FACB-B071-4DAC-871E-794F89D0085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028"/>
          <a:stretch/>
        </p:blipFill>
        <p:spPr bwMode="auto">
          <a:xfrm>
            <a:off x="378048" y="1247302"/>
            <a:ext cx="4394249" cy="4189088"/>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63BE4EE-68AA-4957-B4A6-4E679E388A90}"/>
              </a:ext>
            </a:extLst>
          </p:cNvPr>
          <p:cNvSpPr txBox="1"/>
          <p:nvPr/>
        </p:nvSpPr>
        <p:spPr>
          <a:xfrm>
            <a:off x="177752" y="646425"/>
            <a:ext cx="11883619" cy="461665"/>
          </a:xfrm>
          <a:prstGeom prst="rect">
            <a:avLst/>
          </a:prstGeom>
          <a:noFill/>
        </p:spPr>
        <p:txBody>
          <a:bodyPr wrap="square" rtlCol="0">
            <a:spAutoFit/>
          </a:bodyPr>
          <a:lstStyle/>
          <a:p>
            <a:pPr algn="ctr"/>
            <a:r>
              <a:rPr lang="en-US" sz="2400" dirty="0">
                <a:latin typeface="Corbel" panose="020B0503020204020204" pitchFamily="34" charset="0"/>
              </a:rPr>
              <a:t>In PMS stars, L</a:t>
            </a:r>
            <a:r>
              <a:rPr lang="en-US" sz="2400" baseline="-25000" dirty="0">
                <a:latin typeface="Corbel" panose="020B0503020204020204" pitchFamily="34" charset="0"/>
              </a:rPr>
              <a:t>X</a:t>
            </a:r>
            <a:r>
              <a:rPr lang="en-US" sz="2400" dirty="0">
                <a:latin typeface="Corbel" panose="020B0503020204020204" pitchFamily="34" charset="0"/>
              </a:rPr>
              <a:t> correlates with stellar mass, Teff, stellar radius, rotation </a:t>
            </a:r>
            <a:r>
              <a:rPr lang="en-US" sz="2000" i="1" dirty="0">
                <a:latin typeface="Corbel" panose="020B0503020204020204" pitchFamily="34" charset="0"/>
              </a:rPr>
              <a:t>(Getman+2023)</a:t>
            </a:r>
            <a:endParaRPr lang="en-US" sz="2400" i="1" dirty="0">
              <a:latin typeface="Corbel" panose="020B0503020204020204" pitchFamily="34" charset="0"/>
            </a:endParaRPr>
          </a:p>
        </p:txBody>
      </p:sp>
      <p:sp>
        <p:nvSpPr>
          <p:cNvPr id="16" name="TextBox 15">
            <a:extLst>
              <a:ext uri="{FF2B5EF4-FFF2-40B4-BE49-F238E27FC236}">
                <a16:creationId xmlns:a16="http://schemas.microsoft.com/office/drawing/2014/main" id="{188F4D1A-2F1D-4456-903E-78D9BF6925F0}"/>
              </a:ext>
            </a:extLst>
          </p:cNvPr>
          <p:cNvSpPr txBox="1"/>
          <p:nvPr/>
        </p:nvSpPr>
        <p:spPr>
          <a:xfrm>
            <a:off x="177752" y="5493556"/>
            <a:ext cx="4594545" cy="1323439"/>
          </a:xfrm>
          <a:prstGeom prst="rect">
            <a:avLst/>
          </a:prstGeom>
          <a:noFill/>
        </p:spPr>
        <p:txBody>
          <a:bodyPr wrap="square" rtlCol="0">
            <a:spAutoFit/>
          </a:bodyPr>
          <a:lstStyle/>
          <a:p>
            <a:pPr algn="ctr"/>
            <a:r>
              <a:rPr lang="en-US" sz="2000" i="1" dirty="0">
                <a:latin typeface="Corbel" panose="020B0503020204020204" pitchFamily="34" charset="0"/>
              </a:rPr>
              <a:t>Lx vs. mass in 16011 PMS (7-25 </a:t>
            </a:r>
            <a:r>
              <a:rPr lang="en-US" sz="2000" i="1" dirty="0" err="1">
                <a:latin typeface="Corbel" panose="020B0503020204020204" pitchFamily="34" charset="0"/>
              </a:rPr>
              <a:t>Myrs</a:t>
            </a:r>
            <a:r>
              <a:rPr lang="en-US" sz="2000" i="1" dirty="0">
                <a:latin typeface="Corbel" panose="020B0503020204020204" pitchFamily="34" charset="0"/>
              </a:rPr>
              <a:t>) stars. Color coding according to evolutionary stage. Black curves: spline fits to 25%, 50%, 75% quartiles. (Getman+2022)</a:t>
            </a:r>
          </a:p>
        </p:txBody>
      </p:sp>
      <p:sp>
        <p:nvSpPr>
          <p:cNvPr id="18" name="TextBox 17">
            <a:extLst>
              <a:ext uri="{FF2B5EF4-FFF2-40B4-BE49-F238E27FC236}">
                <a16:creationId xmlns:a16="http://schemas.microsoft.com/office/drawing/2014/main" id="{AD9A5618-974E-4A8A-A77A-394427A454C6}"/>
              </a:ext>
            </a:extLst>
          </p:cNvPr>
          <p:cNvSpPr txBox="1"/>
          <p:nvPr/>
        </p:nvSpPr>
        <p:spPr>
          <a:xfrm>
            <a:off x="6895830" y="5554387"/>
            <a:ext cx="4594545" cy="1015663"/>
          </a:xfrm>
          <a:prstGeom prst="rect">
            <a:avLst/>
          </a:prstGeom>
          <a:noFill/>
        </p:spPr>
        <p:txBody>
          <a:bodyPr wrap="square">
            <a:spAutoFit/>
          </a:bodyPr>
          <a:lstStyle/>
          <a:p>
            <a:pPr algn="ctr"/>
            <a:r>
              <a:rPr lang="en-US" b="0" i="0" dirty="0">
                <a:solidFill>
                  <a:srgbClr val="000000"/>
                </a:solidFill>
                <a:effectLst/>
                <a:latin typeface="Times New Roman" panose="02020603050405020304" pitchFamily="18" charset="0"/>
              </a:rPr>
              <a:t> </a:t>
            </a:r>
            <a:r>
              <a:rPr lang="en-US" sz="2000" i="1" dirty="0">
                <a:latin typeface="Corbel" panose="020B0503020204020204" pitchFamily="34" charset="0"/>
              </a:rPr>
              <a:t>Lx/</a:t>
            </a:r>
            <a:r>
              <a:rPr lang="en-US" sz="2000" i="1" dirty="0" err="1">
                <a:latin typeface="Corbel" panose="020B0503020204020204" pitchFamily="34" charset="0"/>
              </a:rPr>
              <a:t>Lbol</a:t>
            </a:r>
            <a:r>
              <a:rPr lang="en-US" sz="2000" i="1" dirty="0">
                <a:latin typeface="Corbel" panose="020B0503020204020204" pitchFamily="34" charset="0"/>
              </a:rPr>
              <a:t> vs. Prot. for ONC PMS stars (solid dots), MS stars (open squares) and the Sun (Preibisch+2005)</a:t>
            </a:r>
          </a:p>
        </p:txBody>
      </p:sp>
      <p:sp>
        <p:nvSpPr>
          <p:cNvPr id="8" name="TextBox 14">
            <a:extLst>
              <a:ext uri="{FF2B5EF4-FFF2-40B4-BE49-F238E27FC236}">
                <a16:creationId xmlns:a16="http://schemas.microsoft.com/office/drawing/2014/main" id="{EE2B5337-384E-4FD3-8513-7DD38C8C63DA}"/>
              </a:ext>
            </a:extLst>
          </p:cNvPr>
          <p:cNvSpPr txBox="1"/>
          <p:nvPr/>
        </p:nvSpPr>
        <p:spPr>
          <a:xfrm>
            <a:off x="7583724" y="3008073"/>
            <a:ext cx="1609378" cy="646331"/>
          </a:xfrm>
          <a:prstGeom prst="rect">
            <a:avLst/>
          </a:prstGeom>
          <a:noFill/>
        </p:spPr>
        <p:txBody>
          <a:bodyPr wrap="square" rtlCol="0">
            <a:spAutoFit/>
          </a:bodyPr>
          <a:lstStyle/>
          <a:p>
            <a:pPr algn="ctr"/>
            <a:r>
              <a:rPr lang="en-US" i="1" dirty="0">
                <a:solidFill>
                  <a:schemeClr val="bg1"/>
                </a:solidFill>
                <a:latin typeface="Corbel" panose="020B0503020204020204" pitchFamily="34" charset="0"/>
              </a:rPr>
              <a:t>Saturated regime</a:t>
            </a:r>
          </a:p>
        </p:txBody>
      </p:sp>
    </p:spTree>
    <p:extLst>
      <p:ext uri="{BB962C8B-B14F-4D97-AF65-F5344CB8AC3E}">
        <p14:creationId xmlns:p14="http://schemas.microsoft.com/office/powerpoint/2010/main" val="1029441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C0808C-5591-43AA-98C2-AFEE845FF20C}"/>
              </a:ext>
            </a:extLst>
          </p:cNvPr>
          <p:cNvSpPr txBox="1"/>
          <p:nvPr/>
        </p:nvSpPr>
        <p:spPr>
          <a:xfrm>
            <a:off x="5433609" y="642523"/>
            <a:ext cx="6470632" cy="1723549"/>
          </a:xfrm>
          <a:prstGeom prst="rect">
            <a:avLst/>
          </a:prstGeom>
          <a:noFill/>
        </p:spPr>
        <p:txBody>
          <a:bodyPr wrap="square" rtlCol="0">
            <a:spAutoFit/>
          </a:bodyPr>
          <a:lstStyle/>
          <a:p>
            <a:r>
              <a:rPr lang="en-US" sz="2400" dirty="0">
                <a:solidFill>
                  <a:srgbClr val="FFFF00"/>
                </a:solidFill>
                <a:latin typeface="Corbel" panose="020B0503020204020204" pitchFamily="34" charset="0"/>
              </a:rPr>
              <a:t>Episodic large flares are typical of PMS stars</a:t>
            </a:r>
          </a:p>
          <a:p>
            <a:endParaRPr lang="en-US" sz="1400" i="1" dirty="0">
              <a:solidFill>
                <a:srgbClr val="FFFF00"/>
              </a:solidFill>
              <a:latin typeface="Corbel" panose="020B0503020204020204" pitchFamily="34" charset="0"/>
            </a:endParaRPr>
          </a:p>
          <a:p>
            <a:r>
              <a:rPr lang="en-US" sz="2400" dirty="0" err="1">
                <a:latin typeface="Corbel" panose="020B0503020204020204" pitchFamily="34" charset="0"/>
              </a:rPr>
              <a:t>Superflares</a:t>
            </a:r>
            <a:r>
              <a:rPr lang="en-US" sz="2400" dirty="0">
                <a:latin typeface="Corbel" panose="020B0503020204020204" pitchFamily="34" charset="0"/>
              </a:rPr>
              <a:t> have peak  L</a:t>
            </a:r>
            <a:r>
              <a:rPr lang="en-US" sz="2400" baseline="-25000" dirty="0">
                <a:latin typeface="Corbel" panose="020B0503020204020204" pitchFamily="34" charset="0"/>
              </a:rPr>
              <a:t>x</a:t>
            </a:r>
            <a:r>
              <a:rPr lang="en-US" sz="2400" dirty="0">
                <a:latin typeface="Corbel" panose="020B0503020204020204" pitchFamily="34" charset="0"/>
              </a:rPr>
              <a:t>=10</a:t>
            </a:r>
            <a:r>
              <a:rPr lang="en-US" sz="2400" baseline="30000" dirty="0">
                <a:latin typeface="Corbel" panose="020B0503020204020204" pitchFamily="34" charset="0"/>
              </a:rPr>
              <a:t>31</a:t>
            </a:r>
            <a:r>
              <a:rPr lang="en-US" sz="2400" dirty="0">
                <a:latin typeface="Corbel" panose="020B0503020204020204" pitchFamily="34" charset="0"/>
              </a:rPr>
              <a:t>—10</a:t>
            </a:r>
            <a:r>
              <a:rPr lang="en-US" sz="2400" baseline="30000" dirty="0">
                <a:latin typeface="Corbel" panose="020B0503020204020204" pitchFamily="34" charset="0"/>
              </a:rPr>
              <a:t>33</a:t>
            </a:r>
            <a:r>
              <a:rPr lang="en-US" sz="2400" dirty="0">
                <a:latin typeface="Corbel" panose="020B0503020204020204" pitchFamily="34" charset="0"/>
              </a:rPr>
              <a:t> erg/s and total irradiated energy E</a:t>
            </a:r>
            <a:r>
              <a:rPr lang="en-US" sz="2400" baseline="-25000" dirty="0">
                <a:latin typeface="Corbel" panose="020B0503020204020204" pitchFamily="34" charset="0"/>
              </a:rPr>
              <a:t>x</a:t>
            </a:r>
            <a:r>
              <a:rPr lang="en-US" sz="2400" dirty="0">
                <a:latin typeface="Corbel" panose="020B0503020204020204" pitchFamily="34" charset="0"/>
              </a:rPr>
              <a:t>=10</a:t>
            </a:r>
            <a:r>
              <a:rPr lang="en-US" sz="2400" baseline="30000" dirty="0">
                <a:latin typeface="Corbel" panose="020B0503020204020204" pitchFamily="34" charset="0"/>
              </a:rPr>
              <a:t>34</a:t>
            </a:r>
            <a:r>
              <a:rPr lang="en-US" sz="2400" dirty="0">
                <a:latin typeface="Corbel" panose="020B0503020204020204" pitchFamily="34" charset="0"/>
              </a:rPr>
              <a:t> – 10</a:t>
            </a:r>
            <a:r>
              <a:rPr lang="en-US" sz="2400" baseline="30000" dirty="0">
                <a:latin typeface="Corbel" panose="020B0503020204020204" pitchFamily="34" charset="0"/>
              </a:rPr>
              <a:t>38</a:t>
            </a:r>
            <a:r>
              <a:rPr lang="en-US" sz="2400" dirty="0">
                <a:latin typeface="Corbel" panose="020B0503020204020204" pitchFamily="34" charset="0"/>
              </a:rPr>
              <a:t> erg/s </a:t>
            </a:r>
          </a:p>
          <a:p>
            <a:r>
              <a:rPr lang="en-US" sz="2000" i="1" dirty="0">
                <a:latin typeface="Corbel" panose="020B0503020204020204" pitchFamily="34" charset="0"/>
              </a:rPr>
              <a:t>(</a:t>
            </a:r>
            <a:r>
              <a:rPr lang="en-US" sz="2000" i="1" dirty="0" err="1">
                <a:latin typeface="Corbel" panose="020B0503020204020204" pitchFamily="34" charset="0"/>
              </a:rPr>
              <a:t>Getman</a:t>
            </a:r>
            <a:r>
              <a:rPr lang="en-US" sz="2000" i="1" dirty="0">
                <a:latin typeface="Corbel" panose="020B0503020204020204" pitchFamily="34" charset="0"/>
              </a:rPr>
              <a:t> &amp; </a:t>
            </a:r>
            <a:r>
              <a:rPr lang="en-US" sz="2000" i="1" dirty="0" err="1">
                <a:latin typeface="Corbel" panose="020B0503020204020204" pitchFamily="34" charset="0"/>
              </a:rPr>
              <a:t>Feigelson</a:t>
            </a:r>
            <a:r>
              <a:rPr lang="en-US" sz="2000" i="1" dirty="0">
                <a:latin typeface="Corbel" panose="020B0503020204020204" pitchFamily="34" charset="0"/>
              </a:rPr>
              <a:t> 2021)</a:t>
            </a:r>
            <a:endParaRPr lang="en-US" sz="2400" i="1" dirty="0">
              <a:latin typeface="Corbel" panose="020B0503020204020204" pitchFamily="34" charset="0"/>
            </a:endParaRPr>
          </a:p>
        </p:txBody>
      </p:sp>
      <p:sp>
        <p:nvSpPr>
          <p:cNvPr id="3" name="CasellaDiTesto 1">
            <a:extLst>
              <a:ext uri="{FF2B5EF4-FFF2-40B4-BE49-F238E27FC236}">
                <a16:creationId xmlns:a16="http://schemas.microsoft.com/office/drawing/2014/main" id="{24B8F444-E8B2-4E7C-900F-07856CE252F4}"/>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X-ray </a:t>
            </a:r>
            <a:r>
              <a:rPr lang="it-IT" sz="2800" b="1" dirty="0" err="1">
                <a:solidFill>
                  <a:srgbClr val="FFFF00"/>
                </a:solidFill>
              </a:rPr>
              <a:t>flaring</a:t>
            </a:r>
            <a:r>
              <a:rPr lang="it-IT" sz="2800" b="1" dirty="0">
                <a:solidFill>
                  <a:srgbClr val="FFFF00"/>
                </a:solidFill>
              </a:rPr>
              <a:t> activity in PMS stars</a:t>
            </a:r>
          </a:p>
        </p:txBody>
      </p:sp>
      <p:pic>
        <p:nvPicPr>
          <p:cNvPr id="9" name="Picture 2" descr="https://chandra.harvard.edu/photo/2018/m16/m16_fov_composite.jpg">
            <a:extLst>
              <a:ext uri="{FF2B5EF4-FFF2-40B4-BE49-F238E27FC236}">
                <a16:creationId xmlns:a16="http://schemas.microsoft.com/office/drawing/2014/main" id="{15922A0B-1E68-46CC-8E29-DCE28ED927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1532" y="670703"/>
            <a:ext cx="5292077" cy="518795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53E02C4E-D60D-4701-9810-F6B66F947DA0}"/>
              </a:ext>
            </a:extLst>
          </p:cNvPr>
          <p:cNvSpPr txBox="1"/>
          <p:nvPr/>
        </p:nvSpPr>
        <p:spPr>
          <a:xfrm>
            <a:off x="174008" y="5909802"/>
            <a:ext cx="5259601" cy="707886"/>
          </a:xfrm>
          <a:prstGeom prst="rect">
            <a:avLst/>
          </a:prstGeom>
          <a:noFill/>
        </p:spPr>
        <p:txBody>
          <a:bodyPr wrap="square" rtlCol="0">
            <a:spAutoFit/>
          </a:bodyPr>
          <a:lstStyle/>
          <a:p>
            <a:pPr algn="ctr"/>
            <a:r>
              <a:rPr lang="it-IT" sz="2000" i="1" dirty="0">
                <a:latin typeface="Corbel" panose="020B0503020204020204" pitchFamily="34" charset="0"/>
              </a:rPr>
              <a:t>X-ray sources in the Eagle Nebula M16</a:t>
            </a:r>
            <a:br>
              <a:rPr lang="it-IT" sz="2000" i="1" dirty="0">
                <a:latin typeface="Corbel" panose="020B0503020204020204" pitchFamily="34" charset="0"/>
              </a:rPr>
            </a:br>
            <a:r>
              <a:rPr lang="it-IT" sz="2000" i="1" dirty="0">
                <a:latin typeface="Corbel" panose="020B0503020204020204" pitchFamily="34" charset="0"/>
              </a:rPr>
              <a:t>NASA press release; Guarcello+2012</a:t>
            </a:r>
            <a:endParaRPr lang="en-US" sz="2000" i="1" dirty="0">
              <a:latin typeface="Corbel" panose="020B0503020204020204" pitchFamily="34" charset="0"/>
            </a:endParaRPr>
          </a:p>
        </p:txBody>
      </p:sp>
      <p:pic>
        <p:nvPicPr>
          <p:cNvPr id="4098" name="Picture 2">
            <a:extLst>
              <a:ext uri="{FF2B5EF4-FFF2-40B4-BE49-F238E27FC236}">
                <a16:creationId xmlns:a16="http://schemas.microsoft.com/office/drawing/2014/main" id="{3B622B4F-A9B8-4B7F-9BD6-3237FF52F3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1531" y="2394087"/>
            <a:ext cx="5349781" cy="212208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9A51A6D0-AD8B-4D03-A6C8-577D9A96CF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51219" b="50000"/>
          <a:stretch/>
        </p:blipFill>
        <p:spPr bwMode="auto">
          <a:xfrm>
            <a:off x="5721531" y="4572196"/>
            <a:ext cx="2287944" cy="226695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EDB1158F-2744-4A2A-9CF1-8FA3736782B3}"/>
              </a:ext>
            </a:extLst>
          </p:cNvPr>
          <p:cNvSpPr txBox="1"/>
          <p:nvPr/>
        </p:nvSpPr>
        <p:spPr>
          <a:xfrm>
            <a:off x="8159931" y="4760499"/>
            <a:ext cx="3744310" cy="1569660"/>
          </a:xfrm>
          <a:prstGeom prst="rect">
            <a:avLst/>
          </a:prstGeom>
          <a:noFill/>
        </p:spPr>
        <p:txBody>
          <a:bodyPr wrap="square" rtlCol="0">
            <a:spAutoFit/>
          </a:bodyPr>
          <a:lstStyle/>
          <a:p>
            <a:pPr algn="ctr"/>
            <a:r>
              <a:rPr lang="en-US" sz="2400" dirty="0">
                <a:latin typeface="Corbel" panose="020B0503020204020204" pitchFamily="34" charset="0"/>
              </a:rPr>
              <a:t>A flare with the time evolution of the emitting plasma in a PMS star in Orion </a:t>
            </a:r>
            <a:r>
              <a:rPr lang="en-US" sz="2000" i="1" dirty="0">
                <a:latin typeface="Corbel" panose="020B0503020204020204" pitchFamily="34" charset="0"/>
              </a:rPr>
              <a:t>(Favata+2005)</a:t>
            </a:r>
            <a:endParaRPr lang="en-US" sz="2400" i="1" dirty="0">
              <a:latin typeface="Corbel" panose="020B0503020204020204" pitchFamily="34" charset="0"/>
            </a:endParaRPr>
          </a:p>
        </p:txBody>
      </p:sp>
    </p:spTree>
    <p:extLst>
      <p:ext uri="{BB962C8B-B14F-4D97-AF65-F5344CB8AC3E}">
        <p14:creationId xmlns:p14="http://schemas.microsoft.com/office/powerpoint/2010/main" val="23607310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2D6EF62F-0278-4E1F-9D6C-208F52B5D93A}"/>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Time </a:t>
            </a:r>
            <a:r>
              <a:rPr lang="it-IT" sz="2800" b="1" dirty="0" err="1">
                <a:solidFill>
                  <a:srgbClr val="FFFF00"/>
                </a:solidFill>
              </a:rPr>
              <a:t>evolution</a:t>
            </a:r>
            <a:r>
              <a:rPr lang="it-IT" sz="2800" b="1" dirty="0">
                <a:solidFill>
                  <a:srgbClr val="FFFF00"/>
                </a:solidFill>
              </a:rPr>
              <a:t> of X-ray activity in PMS stars</a:t>
            </a:r>
          </a:p>
        </p:txBody>
      </p:sp>
      <p:pic>
        <p:nvPicPr>
          <p:cNvPr id="3" name="Picture 2">
            <a:extLst>
              <a:ext uri="{FF2B5EF4-FFF2-40B4-BE49-F238E27FC236}">
                <a16:creationId xmlns:a16="http://schemas.microsoft.com/office/drawing/2014/main" id="{126BB102-42A0-422B-AD34-4292045FCA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777" y="1834735"/>
            <a:ext cx="4946035" cy="495751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21F8F34-B0C6-4634-8BC5-ADA0718950C0}"/>
              </a:ext>
            </a:extLst>
          </p:cNvPr>
          <p:cNvSpPr txBox="1"/>
          <p:nvPr/>
        </p:nvSpPr>
        <p:spPr>
          <a:xfrm>
            <a:off x="0" y="590397"/>
            <a:ext cx="12192000" cy="830997"/>
          </a:xfrm>
          <a:prstGeom prst="rect">
            <a:avLst/>
          </a:prstGeom>
          <a:noFill/>
        </p:spPr>
        <p:txBody>
          <a:bodyPr wrap="square" rtlCol="0">
            <a:spAutoFit/>
          </a:bodyPr>
          <a:lstStyle/>
          <a:p>
            <a:pPr algn="ctr"/>
            <a:r>
              <a:rPr lang="en-US" sz="2400" dirty="0">
                <a:solidFill>
                  <a:srgbClr val="FFFF00"/>
                </a:solidFill>
                <a:latin typeface="Corbel" panose="020B0503020204020204" pitchFamily="34" charset="0"/>
              </a:rPr>
              <a:t>Lx declines with age</a:t>
            </a:r>
            <a:r>
              <a:rPr lang="en-US" sz="2400" dirty="0">
                <a:latin typeface="Corbel" panose="020B0503020204020204" pitchFamily="34" charset="0"/>
              </a:rPr>
              <a:t>, with a rate that depends on stellar mass </a:t>
            </a:r>
            <a:r>
              <a:rPr lang="it-IT" sz="2000" i="1" dirty="0">
                <a:latin typeface="Corbel" panose="020B0503020204020204" pitchFamily="34" charset="0"/>
              </a:rPr>
              <a:t>(Argiroffi+2015, Getman+2022)</a:t>
            </a:r>
          </a:p>
          <a:p>
            <a:pPr algn="ctr"/>
            <a:r>
              <a:rPr lang="en-US" sz="2400" dirty="0">
                <a:latin typeface="Corbel" panose="020B0503020204020204" pitchFamily="34" charset="0"/>
              </a:rPr>
              <a:t>Causes: spin down, evolution of internal structure, changes of dynamo…</a:t>
            </a:r>
          </a:p>
        </p:txBody>
      </p:sp>
      <p:sp>
        <p:nvSpPr>
          <p:cNvPr id="5" name="TextBox 4">
            <a:extLst>
              <a:ext uri="{FF2B5EF4-FFF2-40B4-BE49-F238E27FC236}">
                <a16:creationId xmlns:a16="http://schemas.microsoft.com/office/drawing/2014/main" id="{86D296C4-439C-4E2E-A46C-A344BDD59033}"/>
              </a:ext>
            </a:extLst>
          </p:cNvPr>
          <p:cNvSpPr txBox="1"/>
          <p:nvPr/>
        </p:nvSpPr>
        <p:spPr>
          <a:xfrm>
            <a:off x="57777" y="1468131"/>
            <a:ext cx="5010044" cy="400110"/>
          </a:xfrm>
          <a:prstGeom prst="rect">
            <a:avLst/>
          </a:prstGeom>
          <a:noFill/>
        </p:spPr>
        <p:txBody>
          <a:bodyPr wrap="square" rtlCol="0">
            <a:spAutoFit/>
          </a:bodyPr>
          <a:lstStyle/>
          <a:p>
            <a:pPr algn="ctr"/>
            <a:r>
              <a:rPr lang="it-IT" sz="2000" i="1" dirty="0">
                <a:latin typeface="Corbel" panose="020B0503020204020204" pitchFamily="34" charset="0"/>
              </a:rPr>
              <a:t>PMS stars (Getman+2022)</a:t>
            </a:r>
          </a:p>
        </p:txBody>
      </p:sp>
      <p:sp>
        <p:nvSpPr>
          <p:cNvPr id="8" name="TextBox 7">
            <a:extLst>
              <a:ext uri="{FF2B5EF4-FFF2-40B4-BE49-F238E27FC236}">
                <a16:creationId xmlns:a16="http://schemas.microsoft.com/office/drawing/2014/main" id="{CB3D460D-0351-423E-BE45-403AAB0548E5}"/>
              </a:ext>
            </a:extLst>
          </p:cNvPr>
          <p:cNvSpPr txBox="1"/>
          <p:nvPr/>
        </p:nvSpPr>
        <p:spPr>
          <a:xfrm>
            <a:off x="7188189" y="1433667"/>
            <a:ext cx="4880723" cy="400110"/>
          </a:xfrm>
          <a:prstGeom prst="rect">
            <a:avLst/>
          </a:prstGeom>
          <a:noFill/>
        </p:spPr>
        <p:txBody>
          <a:bodyPr wrap="square" rtlCol="0">
            <a:spAutoFit/>
          </a:bodyPr>
          <a:lstStyle/>
          <a:p>
            <a:pPr algn="ctr"/>
            <a:r>
              <a:rPr lang="it-IT" sz="2000" i="1" dirty="0">
                <a:latin typeface="Corbel" panose="020B0503020204020204" pitchFamily="34" charset="0"/>
              </a:rPr>
              <a:t>From the </a:t>
            </a:r>
            <a:r>
              <a:rPr lang="it-IT" sz="2000" i="1" dirty="0" err="1">
                <a:latin typeface="Corbel" panose="020B0503020204020204" pitchFamily="34" charset="0"/>
              </a:rPr>
              <a:t>Pleiades</a:t>
            </a:r>
            <a:r>
              <a:rPr lang="it-IT" sz="2000" i="1" dirty="0">
                <a:latin typeface="Corbel" panose="020B0503020204020204" pitchFamily="34" charset="0"/>
              </a:rPr>
              <a:t> to the </a:t>
            </a:r>
            <a:r>
              <a:rPr lang="it-IT" sz="2000" i="1" dirty="0" err="1">
                <a:latin typeface="Corbel" panose="020B0503020204020204" pitchFamily="34" charset="0"/>
              </a:rPr>
              <a:t>Sun</a:t>
            </a:r>
            <a:r>
              <a:rPr lang="it-IT" sz="2000" i="1" dirty="0">
                <a:latin typeface="Corbel" panose="020B0503020204020204" pitchFamily="34" charset="0"/>
              </a:rPr>
              <a:t> (Giardino+2008)</a:t>
            </a:r>
          </a:p>
        </p:txBody>
      </p:sp>
      <p:pic>
        <p:nvPicPr>
          <p:cNvPr id="9" name="Immagine 8">
            <a:extLst>
              <a:ext uri="{FF2B5EF4-FFF2-40B4-BE49-F238E27FC236}">
                <a16:creationId xmlns:a16="http://schemas.microsoft.com/office/drawing/2014/main" id="{B306F1B6-9D23-455C-98B4-6D697991585E}"/>
              </a:ext>
            </a:extLst>
          </p:cNvPr>
          <p:cNvPicPr>
            <a:picLocks noChangeAspect="1"/>
          </p:cNvPicPr>
          <p:nvPr/>
        </p:nvPicPr>
        <p:blipFill>
          <a:blip r:embed="rId4"/>
          <a:stretch>
            <a:fillRect/>
          </a:stretch>
        </p:blipFill>
        <p:spPr>
          <a:xfrm>
            <a:off x="7030445" y="1845521"/>
            <a:ext cx="5010044" cy="4946726"/>
          </a:xfrm>
          <a:prstGeom prst="rect">
            <a:avLst/>
          </a:prstGeom>
        </p:spPr>
      </p:pic>
    </p:spTree>
    <p:extLst>
      <p:ext uri="{BB962C8B-B14F-4D97-AF65-F5344CB8AC3E}">
        <p14:creationId xmlns:p14="http://schemas.microsoft.com/office/powerpoint/2010/main" val="862151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CasellaDiTesto 1">
            <a:extLst>
              <a:ext uri="{FF2B5EF4-FFF2-40B4-BE49-F238E27FC236}">
                <a16:creationId xmlns:a16="http://schemas.microsoft.com/office/drawing/2014/main" id="{35C92AD4-4043-4B5A-9771-9AA67DF445EA}"/>
              </a:ext>
            </a:extLst>
          </p:cNvPr>
          <p:cNvSpPr txBox="1"/>
          <p:nvPr/>
        </p:nvSpPr>
        <p:spPr>
          <a:xfrm>
            <a:off x="520045" y="18854"/>
            <a:ext cx="11151910" cy="523220"/>
          </a:xfrm>
          <a:prstGeom prst="rect">
            <a:avLst/>
          </a:prstGeom>
          <a:gradFill flip="none" rotWithShape="1">
            <a:gsLst>
              <a:gs pos="10000">
                <a:schemeClr val="bg2">
                  <a:tint val="97000"/>
                  <a:hueMod val="92000"/>
                  <a:satMod val="169000"/>
                  <a:lumMod val="164000"/>
                </a:schemeClr>
              </a:gs>
              <a:gs pos="100000">
                <a:schemeClr val="bg2">
                  <a:shade val="96000"/>
                  <a:satMod val="120000"/>
                  <a:lumMod val="90000"/>
                </a:schemeClr>
              </a:gs>
            </a:gsLst>
            <a:path path="circle">
              <a:fillToRect l="50000" t="50000" r="50000" b="50000"/>
            </a:path>
            <a:tileRect/>
          </a:gradFill>
          <a:effectLst>
            <a:softEdge rad="63500"/>
          </a:effectLst>
        </p:spPr>
        <p:txBody>
          <a:bodyPr wrap="square" rtlCol="0">
            <a:spAutoFit/>
          </a:bodyPr>
          <a:lstStyle/>
          <a:p>
            <a:pPr algn="ctr"/>
            <a:r>
              <a:rPr lang="it-IT" sz="2800" b="1" dirty="0">
                <a:solidFill>
                  <a:srgbClr val="FFFF00"/>
                </a:solidFill>
              </a:rPr>
              <a:t>X-rays and </a:t>
            </a:r>
            <a:r>
              <a:rPr lang="it-IT" sz="2800" b="1" dirty="0" err="1">
                <a:solidFill>
                  <a:srgbClr val="FFFF00"/>
                </a:solidFill>
              </a:rPr>
              <a:t>protoplanetary</a:t>
            </a:r>
            <a:r>
              <a:rPr lang="it-IT" sz="2800" b="1" dirty="0">
                <a:solidFill>
                  <a:srgbClr val="FFFF00"/>
                </a:solidFill>
              </a:rPr>
              <a:t> discs</a:t>
            </a:r>
          </a:p>
        </p:txBody>
      </p:sp>
      <p:sp>
        <p:nvSpPr>
          <p:cNvPr id="13" name="TextBox 12">
            <a:extLst>
              <a:ext uri="{FF2B5EF4-FFF2-40B4-BE49-F238E27FC236}">
                <a16:creationId xmlns:a16="http://schemas.microsoft.com/office/drawing/2014/main" id="{B7921C56-C41E-4A23-BDC6-7B08A88403C0}"/>
              </a:ext>
            </a:extLst>
          </p:cNvPr>
          <p:cNvSpPr txBox="1"/>
          <p:nvPr/>
        </p:nvSpPr>
        <p:spPr>
          <a:xfrm>
            <a:off x="7767687" y="940481"/>
            <a:ext cx="4424313" cy="5632311"/>
          </a:xfrm>
          <a:prstGeom prst="rect">
            <a:avLst/>
          </a:prstGeom>
          <a:noFill/>
        </p:spPr>
        <p:txBody>
          <a:bodyPr wrap="square" rtlCol="0">
            <a:spAutoFit/>
          </a:bodyPr>
          <a:lstStyle/>
          <a:p>
            <a:pPr algn="ctr"/>
            <a:r>
              <a:rPr lang="en-US" sz="2400" dirty="0">
                <a:latin typeface="Corbel" panose="020B0503020204020204" pitchFamily="34" charset="0"/>
              </a:rPr>
              <a:t>Accreting PMS stars are </a:t>
            </a:r>
            <a:r>
              <a:rPr lang="en-US" sz="2400" dirty="0">
                <a:solidFill>
                  <a:srgbClr val="FFFF00"/>
                </a:solidFill>
                <a:latin typeface="Corbel" panose="020B0503020204020204" pitchFamily="34" charset="0"/>
              </a:rPr>
              <a:t>more variable</a:t>
            </a:r>
            <a:r>
              <a:rPr lang="en-US" sz="2400" dirty="0">
                <a:latin typeface="Corbel" panose="020B0503020204020204" pitchFamily="34" charset="0"/>
              </a:rPr>
              <a:t> than non-accreting, mainly because of </a:t>
            </a:r>
            <a:r>
              <a:rPr lang="en-US" sz="2400" dirty="0">
                <a:solidFill>
                  <a:srgbClr val="FFFF00"/>
                </a:solidFill>
                <a:latin typeface="Corbel" panose="020B0503020204020204" pitchFamily="34" charset="0"/>
              </a:rPr>
              <a:t>time-variable absorption</a:t>
            </a:r>
            <a:r>
              <a:rPr lang="en-US" sz="2400" dirty="0">
                <a:latin typeface="Corbel" panose="020B0503020204020204" pitchFamily="34" charset="0"/>
              </a:rPr>
              <a:t>  </a:t>
            </a:r>
            <a:r>
              <a:rPr lang="en-US" sz="2200" i="1" dirty="0">
                <a:latin typeface="Corbel" panose="020B0503020204020204" pitchFamily="34" charset="0"/>
              </a:rPr>
              <a:t>(Flaccomio+2012)</a:t>
            </a:r>
            <a:r>
              <a:rPr lang="en-US" sz="2400" dirty="0">
                <a:latin typeface="Corbel" panose="020B0503020204020204" pitchFamily="34" charset="0"/>
              </a:rPr>
              <a:t>. </a:t>
            </a:r>
          </a:p>
          <a:p>
            <a:pPr algn="ctr"/>
            <a:endParaRPr lang="it-IT" sz="2400" i="1" dirty="0">
              <a:latin typeface="Corbel" panose="020B0503020204020204" pitchFamily="34" charset="0"/>
            </a:endParaRPr>
          </a:p>
          <a:p>
            <a:pPr algn="ctr"/>
            <a:r>
              <a:rPr lang="en-US" sz="2400" dirty="0">
                <a:latin typeface="Corbel" panose="020B0503020204020204" pitchFamily="34" charset="0"/>
              </a:rPr>
              <a:t>Accretion hot spots in stellar surface produces </a:t>
            </a:r>
            <a:r>
              <a:rPr lang="en-US" sz="2400" dirty="0">
                <a:solidFill>
                  <a:srgbClr val="FFFF00"/>
                </a:solidFill>
                <a:latin typeface="Corbel" panose="020B0503020204020204" pitchFamily="34" charset="0"/>
              </a:rPr>
              <a:t>soft X-ray emission</a:t>
            </a:r>
            <a:r>
              <a:rPr lang="en-US" sz="2400" dirty="0">
                <a:latin typeface="Corbel" panose="020B0503020204020204" pitchFamily="34" charset="0"/>
              </a:rPr>
              <a:t> </a:t>
            </a:r>
            <a:r>
              <a:rPr lang="en-US" sz="2400" dirty="0" err="1">
                <a:latin typeface="Corbel" panose="020B0503020204020204" pitchFamily="34" charset="0"/>
              </a:rPr>
              <a:t>kT</a:t>
            </a:r>
            <a:r>
              <a:rPr lang="en-US" sz="2400" dirty="0">
                <a:latin typeface="Corbel" panose="020B0503020204020204" pitchFamily="34" charset="0"/>
              </a:rPr>
              <a:t>&lt;0.5 keV </a:t>
            </a:r>
            <a:r>
              <a:rPr lang="en-US" sz="2200" i="1" dirty="0">
                <a:latin typeface="Corbel" panose="020B0503020204020204" pitchFamily="34" charset="0"/>
              </a:rPr>
              <a:t>(Gudel+2007)</a:t>
            </a:r>
          </a:p>
          <a:p>
            <a:pPr algn="ctr"/>
            <a:endParaRPr lang="en-US" sz="2400" dirty="0">
              <a:solidFill>
                <a:srgbClr val="FFFF00"/>
              </a:solidFill>
              <a:latin typeface="Corbel" panose="020B0503020204020204" pitchFamily="34" charset="0"/>
            </a:endParaRPr>
          </a:p>
          <a:p>
            <a:pPr algn="ctr"/>
            <a:r>
              <a:rPr lang="en-US" sz="2400" dirty="0">
                <a:solidFill>
                  <a:srgbClr val="FFFF00"/>
                </a:solidFill>
                <a:latin typeface="Corbel" panose="020B0503020204020204" pitchFamily="34" charset="0"/>
              </a:rPr>
              <a:t>Magnetic loops connecting star and discs </a:t>
            </a:r>
            <a:r>
              <a:rPr lang="en-US" sz="2400" dirty="0">
                <a:latin typeface="Corbel" panose="020B0503020204020204" pitchFamily="34" charset="0"/>
              </a:rPr>
              <a:t>suggested </a:t>
            </a:r>
            <a:r>
              <a:rPr lang="en-US" sz="2200" i="1" dirty="0">
                <a:latin typeface="Corbel" panose="020B0503020204020204" pitchFamily="34" charset="0"/>
              </a:rPr>
              <a:t>(Favata+2005)</a:t>
            </a:r>
            <a:r>
              <a:rPr lang="en-US" sz="2400" dirty="0">
                <a:latin typeface="Corbel" panose="020B0503020204020204" pitchFamily="34" charset="0"/>
              </a:rPr>
              <a:t>, but very long loops also observed in disc-less PMS stars </a:t>
            </a:r>
            <a:r>
              <a:rPr lang="en-US" sz="2200" i="1" dirty="0">
                <a:latin typeface="Corbel" panose="020B0503020204020204" pitchFamily="34" charset="0"/>
              </a:rPr>
              <a:t>(Getman+2021). </a:t>
            </a:r>
          </a:p>
          <a:p>
            <a:pPr algn="ctr"/>
            <a:endParaRPr lang="en-US" sz="2400" i="1" dirty="0">
              <a:latin typeface="Corbel" panose="020B0503020204020204" pitchFamily="34" charset="0"/>
            </a:endParaRPr>
          </a:p>
        </p:txBody>
      </p:sp>
      <p:pic>
        <p:nvPicPr>
          <p:cNvPr id="14" name="Picture 13">
            <a:extLst>
              <a:ext uri="{FF2B5EF4-FFF2-40B4-BE49-F238E27FC236}">
                <a16:creationId xmlns:a16="http://schemas.microsoft.com/office/drawing/2014/main" id="{A1DC9ABF-2786-46F2-87D1-F9091BBBC215}"/>
              </a:ext>
            </a:extLst>
          </p:cNvPr>
          <p:cNvPicPr>
            <a:picLocks noChangeAspect="1"/>
          </p:cNvPicPr>
          <p:nvPr/>
        </p:nvPicPr>
        <p:blipFill>
          <a:blip r:embed="rId2"/>
          <a:stretch>
            <a:fillRect/>
          </a:stretch>
        </p:blipFill>
        <p:spPr>
          <a:xfrm>
            <a:off x="100735" y="614567"/>
            <a:ext cx="3311768" cy="2957404"/>
          </a:xfrm>
          <a:prstGeom prst="rect">
            <a:avLst/>
          </a:prstGeom>
        </p:spPr>
      </p:pic>
      <p:pic>
        <p:nvPicPr>
          <p:cNvPr id="16" name="Immagine 7">
            <a:extLst>
              <a:ext uri="{FF2B5EF4-FFF2-40B4-BE49-F238E27FC236}">
                <a16:creationId xmlns:a16="http://schemas.microsoft.com/office/drawing/2014/main" id="{47152F68-50E8-414F-A0EF-22D11879D514}"/>
              </a:ext>
            </a:extLst>
          </p:cNvPr>
          <p:cNvPicPr>
            <a:picLocks noChangeAspect="1"/>
          </p:cNvPicPr>
          <p:nvPr/>
        </p:nvPicPr>
        <p:blipFill>
          <a:blip r:embed="rId3"/>
          <a:stretch>
            <a:fillRect/>
          </a:stretch>
        </p:blipFill>
        <p:spPr>
          <a:xfrm>
            <a:off x="3580002" y="3959257"/>
            <a:ext cx="4027330" cy="2780908"/>
          </a:xfrm>
          <a:prstGeom prst="rect">
            <a:avLst/>
          </a:prstGeom>
        </p:spPr>
      </p:pic>
      <p:sp>
        <p:nvSpPr>
          <p:cNvPr id="17" name="TextBox 16">
            <a:extLst>
              <a:ext uri="{FF2B5EF4-FFF2-40B4-BE49-F238E27FC236}">
                <a16:creationId xmlns:a16="http://schemas.microsoft.com/office/drawing/2014/main" id="{2510B982-21C8-4E96-8F32-D878042E6E82}"/>
              </a:ext>
            </a:extLst>
          </p:cNvPr>
          <p:cNvSpPr txBox="1"/>
          <p:nvPr/>
        </p:nvSpPr>
        <p:spPr>
          <a:xfrm>
            <a:off x="169956" y="3250445"/>
            <a:ext cx="1586663" cy="338554"/>
          </a:xfrm>
          <a:prstGeom prst="rect">
            <a:avLst/>
          </a:prstGeom>
          <a:noFill/>
        </p:spPr>
        <p:txBody>
          <a:bodyPr wrap="square" rtlCol="0">
            <a:spAutoFit/>
          </a:bodyPr>
          <a:lstStyle/>
          <a:p>
            <a:pPr algn="ctr"/>
            <a:r>
              <a:rPr lang="it-IT" sz="1600" i="1" dirty="0">
                <a:solidFill>
                  <a:schemeClr val="bg1"/>
                </a:solidFill>
                <a:latin typeface="Corbel" panose="020B0503020204020204" pitchFamily="34" charset="0"/>
              </a:rPr>
              <a:t>Brickhouse+2010</a:t>
            </a:r>
            <a:endParaRPr lang="en-US" sz="1600" i="1" dirty="0">
              <a:solidFill>
                <a:schemeClr val="bg1"/>
              </a:solidFill>
              <a:latin typeface="Corbel" panose="020B0503020204020204" pitchFamily="34" charset="0"/>
            </a:endParaRPr>
          </a:p>
        </p:txBody>
      </p:sp>
      <p:pic>
        <p:nvPicPr>
          <p:cNvPr id="18" name="Picture 17">
            <a:extLst>
              <a:ext uri="{FF2B5EF4-FFF2-40B4-BE49-F238E27FC236}">
                <a16:creationId xmlns:a16="http://schemas.microsoft.com/office/drawing/2014/main" id="{F6E64AE7-4DB1-4CFA-9BC3-E2D511097618}"/>
              </a:ext>
            </a:extLst>
          </p:cNvPr>
          <p:cNvPicPr>
            <a:picLocks noChangeAspect="1"/>
          </p:cNvPicPr>
          <p:nvPr/>
        </p:nvPicPr>
        <p:blipFill>
          <a:blip r:embed="rId4"/>
          <a:stretch>
            <a:fillRect/>
          </a:stretch>
        </p:blipFill>
        <p:spPr>
          <a:xfrm>
            <a:off x="3580002" y="642848"/>
            <a:ext cx="4047566" cy="2831461"/>
          </a:xfrm>
          <a:prstGeom prst="rect">
            <a:avLst/>
          </a:prstGeom>
        </p:spPr>
      </p:pic>
      <p:sp>
        <p:nvSpPr>
          <p:cNvPr id="20" name="TextBox 19">
            <a:extLst>
              <a:ext uri="{FF2B5EF4-FFF2-40B4-BE49-F238E27FC236}">
                <a16:creationId xmlns:a16="http://schemas.microsoft.com/office/drawing/2014/main" id="{D8C6CDC2-6028-4D79-8DC6-533E3FD8C076}"/>
              </a:ext>
            </a:extLst>
          </p:cNvPr>
          <p:cNvSpPr txBox="1"/>
          <p:nvPr/>
        </p:nvSpPr>
        <p:spPr>
          <a:xfrm>
            <a:off x="3929239" y="2746596"/>
            <a:ext cx="2009648" cy="338554"/>
          </a:xfrm>
          <a:prstGeom prst="rect">
            <a:avLst/>
          </a:prstGeom>
          <a:noFill/>
        </p:spPr>
        <p:txBody>
          <a:bodyPr wrap="square" rtlCol="0">
            <a:spAutoFit/>
          </a:bodyPr>
          <a:lstStyle/>
          <a:p>
            <a:pPr algn="ctr"/>
            <a:r>
              <a:rPr lang="it-IT" sz="1600" i="1" dirty="0">
                <a:solidFill>
                  <a:schemeClr val="bg1"/>
                </a:solidFill>
                <a:latin typeface="Corbel" panose="020B0503020204020204" pitchFamily="34" charset="0"/>
              </a:rPr>
              <a:t>Gudel&amp;Telleschi2007</a:t>
            </a:r>
            <a:endParaRPr lang="en-US" sz="1600" i="1" dirty="0">
              <a:solidFill>
                <a:schemeClr val="bg1"/>
              </a:solidFill>
              <a:latin typeface="Corbel" panose="020B0503020204020204" pitchFamily="34" charset="0"/>
            </a:endParaRPr>
          </a:p>
        </p:txBody>
      </p:sp>
      <p:sp>
        <p:nvSpPr>
          <p:cNvPr id="21" name="TextBox 20">
            <a:extLst>
              <a:ext uri="{FF2B5EF4-FFF2-40B4-BE49-F238E27FC236}">
                <a16:creationId xmlns:a16="http://schemas.microsoft.com/office/drawing/2014/main" id="{C05FDBE0-152C-4B3B-AB49-0E3A70C6D8CE}"/>
              </a:ext>
            </a:extLst>
          </p:cNvPr>
          <p:cNvSpPr txBox="1"/>
          <p:nvPr/>
        </p:nvSpPr>
        <p:spPr>
          <a:xfrm>
            <a:off x="3929239" y="3660996"/>
            <a:ext cx="1618177" cy="338554"/>
          </a:xfrm>
          <a:prstGeom prst="rect">
            <a:avLst/>
          </a:prstGeom>
          <a:noFill/>
        </p:spPr>
        <p:txBody>
          <a:bodyPr wrap="square" rtlCol="0">
            <a:spAutoFit/>
          </a:bodyPr>
          <a:lstStyle/>
          <a:p>
            <a:pPr algn="ctr"/>
            <a:r>
              <a:rPr lang="it-IT" sz="1600" i="1" dirty="0">
                <a:latin typeface="Corbel" panose="020B0503020204020204" pitchFamily="34" charset="0"/>
              </a:rPr>
              <a:t>Guarcello+2017</a:t>
            </a:r>
            <a:endParaRPr lang="en-US" sz="1600" i="1" dirty="0">
              <a:latin typeface="Corbel" panose="020B0503020204020204" pitchFamily="34" charset="0"/>
            </a:endParaRPr>
          </a:p>
        </p:txBody>
      </p:sp>
      <p:sp>
        <p:nvSpPr>
          <p:cNvPr id="23" name="TextBox 22">
            <a:extLst>
              <a:ext uri="{FF2B5EF4-FFF2-40B4-BE49-F238E27FC236}">
                <a16:creationId xmlns:a16="http://schemas.microsoft.com/office/drawing/2014/main" id="{2F455809-A33D-4BA0-849E-F0DA089894BC}"/>
              </a:ext>
            </a:extLst>
          </p:cNvPr>
          <p:cNvSpPr txBox="1"/>
          <p:nvPr/>
        </p:nvSpPr>
        <p:spPr>
          <a:xfrm>
            <a:off x="100735" y="3830273"/>
            <a:ext cx="3311768" cy="2862322"/>
          </a:xfrm>
          <a:prstGeom prst="rect">
            <a:avLst/>
          </a:prstGeom>
          <a:noFill/>
        </p:spPr>
        <p:txBody>
          <a:bodyPr wrap="square" rtlCol="0">
            <a:spAutoFit/>
          </a:bodyPr>
          <a:lstStyle/>
          <a:p>
            <a:pPr algn="just"/>
            <a:r>
              <a:rPr lang="en-US" sz="2000" i="1" dirty="0">
                <a:latin typeface="Corbel" panose="020B0503020204020204" pitchFamily="34" charset="0"/>
              </a:rPr>
              <a:t>(a) A model of accretion shock in a PMS star.</a:t>
            </a:r>
          </a:p>
          <a:p>
            <a:pPr algn="just"/>
            <a:r>
              <a:rPr lang="en-US" sz="2000" i="1" dirty="0">
                <a:latin typeface="Corbel" panose="020B0503020204020204" pitchFamily="34" charset="0"/>
              </a:rPr>
              <a:t>(b) Evidence for soft X-ray emission in excess in accreting PMS stars from the O VII/O VIII ratio </a:t>
            </a:r>
          </a:p>
          <a:p>
            <a:pPr algn="just"/>
            <a:r>
              <a:rPr lang="en-US" sz="2000" i="1" dirty="0">
                <a:latin typeface="Corbel" panose="020B0503020204020204" pitchFamily="34" charset="0"/>
              </a:rPr>
              <a:t>(c)   Rapid X-ray variability in a PMS star with variable absorption</a:t>
            </a:r>
          </a:p>
        </p:txBody>
      </p:sp>
      <p:sp>
        <p:nvSpPr>
          <p:cNvPr id="24" name="TextBox 23">
            <a:extLst>
              <a:ext uri="{FF2B5EF4-FFF2-40B4-BE49-F238E27FC236}">
                <a16:creationId xmlns:a16="http://schemas.microsoft.com/office/drawing/2014/main" id="{736A8FC0-E896-47AD-8B4E-6FDC66B8218C}"/>
              </a:ext>
            </a:extLst>
          </p:cNvPr>
          <p:cNvSpPr txBox="1"/>
          <p:nvPr/>
        </p:nvSpPr>
        <p:spPr>
          <a:xfrm>
            <a:off x="85356" y="597539"/>
            <a:ext cx="536813" cy="369332"/>
          </a:xfrm>
          <a:prstGeom prst="rect">
            <a:avLst/>
          </a:prstGeom>
          <a:noFill/>
        </p:spPr>
        <p:txBody>
          <a:bodyPr wrap="square" rtlCol="0">
            <a:spAutoFit/>
          </a:bodyPr>
          <a:lstStyle/>
          <a:p>
            <a:r>
              <a:rPr lang="it-IT" i="1" dirty="0">
                <a:solidFill>
                  <a:schemeClr val="bg1"/>
                </a:solidFill>
                <a:latin typeface="Corbel" panose="020B0503020204020204" pitchFamily="34" charset="0"/>
              </a:rPr>
              <a:t>(a)</a:t>
            </a:r>
            <a:endParaRPr lang="en-US" i="1" dirty="0">
              <a:solidFill>
                <a:schemeClr val="bg1"/>
              </a:solidFill>
              <a:latin typeface="Corbel" panose="020B0503020204020204" pitchFamily="34" charset="0"/>
            </a:endParaRPr>
          </a:p>
        </p:txBody>
      </p:sp>
      <p:sp>
        <p:nvSpPr>
          <p:cNvPr id="25" name="TextBox 24">
            <a:extLst>
              <a:ext uri="{FF2B5EF4-FFF2-40B4-BE49-F238E27FC236}">
                <a16:creationId xmlns:a16="http://schemas.microsoft.com/office/drawing/2014/main" id="{C4E6EEA7-5799-4607-89D8-2295CEDD4509}"/>
              </a:ext>
            </a:extLst>
          </p:cNvPr>
          <p:cNvSpPr txBox="1"/>
          <p:nvPr/>
        </p:nvSpPr>
        <p:spPr>
          <a:xfrm>
            <a:off x="3525239" y="583096"/>
            <a:ext cx="536813" cy="369332"/>
          </a:xfrm>
          <a:prstGeom prst="rect">
            <a:avLst/>
          </a:prstGeom>
          <a:noFill/>
        </p:spPr>
        <p:txBody>
          <a:bodyPr wrap="square" rtlCol="0">
            <a:spAutoFit/>
          </a:bodyPr>
          <a:lstStyle/>
          <a:p>
            <a:r>
              <a:rPr lang="it-IT" i="1" dirty="0">
                <a:solidFill>
                  <a:schemeClr val="bg1"/>
                </a:solidFill>
                <a:latin typeface="Corbel" panose="020B0503020204020204" pitchFamily="34" charset="0"/>
              </a:rPr>
              <a:t>(b)</a:t>
            </a:r>
            <a:endParaRPr lang="en-US" i="1" dirty="0">
              <a:solidFill>
                <a:schemeClr val="bg1"/>
              </a:solidFill>
              <a:latin typeface="Corbel" panose="020B0503020204020204" pitchFamily="34" charset="0"/>
            </a:endParaRPr>
          </a:p>
        </p:txBody>
      </p:sp>
      <p:sp>
        <p:nvSpPr>
          <p:cNvPr id="26" name="TextBox 25">
            <a:extLst>
              <a:ext uri="{FF2B5EF4-FFF2-40B4-BE49-F238E27FC236}">
                <a16:creationId xmlns:a16="http://schemas.microsoft.com/office/drawing/2014/main" id="{986812F0-83A8-4EE3-BB82-DEC3D3195717}"/>
              </a:ext>
            </a:extLst>
          </p:cNvPr>
          <p:cNvSpPr txBox="1"/>
          <p:nvPr/>
        </p:nvSpPr>
        <p:spPr>
          <a:xfrm>
            <a:off x="7145518" y="3959257"/>
            <a:ext cx="536813" cy="369332"/>
          </a:xfrm>
          <a:prstGeom prst="rect">
            <a:avLst/>
          </a:prstGeom>
          <a:noFill/>
        </p:spPr>
        <p:txBody>
          <a:bodyPr wrap="square" rtlCol="0">
            <a:spAutoFit/>
          </a:bodyPr>
          <a:lstStyle/>
          <a:p>
            <a:r>
              <a:rPr lang="it-IT" i="1" dirty="0">
                <a:solidFill>
                  <a:schemeClr val="bg1"/>
                </a:solidFill>
                <a:latin typeface="Corbel" panose="020B0503020204020204" pitchFamily="34" charset="0"/>
              </a:rPr>
              <a:t>(c)</a:t>
            </a:r>
            <a:endParaRPr lang="en-US" i="1" dirty="0">
              <a:solidFill>
                <a:schemeClr val="bg1"/>
              </a:solidFill>
              <a:latin typeface="Corbel" panose="020B0503020204020204" pitchFamily="34" charset="0"/>
            </a:endParaRPr>
          </a:p>
        </p:txBody>
      </p:sp>
    </p:spTree>
    <p:extLst>
      <p:ext uri="{BB962C8B-B14F-4D97-AF65-F5344CB8AC3E}">
        <p14:creationId xmlns:p14="http://schemas.microsoft.com/office/powerpoint/2010/main" val="4138411148"/>
      </p:ext>
    </p:extLst>
  </p:cSld>
  <p:clrMapOvr>
    <a:masterClrMapping/>
  </p:clrMapOvr>
</p:sld>
</file>

<file path=ppt/theme/theme1.xml><?xml version="1.0" encoding="utf-8"?>
<a:theme xmlns:a="http://schemas.openxmlformats.org/drawingml/2006/main" name="Profondità">
  <a:themeElements>
    <a:clrScheme name="Profondità">
      <a:dk1>
        <a:sysClr val="windowText" lastClr="000000"/>
      </a:dk1>
      <a:lt1>
        <a:sysClr val="window" lastClr="FFFFFF"/>
      </a:lt1>
      <a:dk2>
        <a:srgbClr val="455F51"/>
      </a:dk2>
      <a:lt2>
        <a:srgbClr val="94D7E4"/>
      </a:lt2>
      <a:accent1>
        <a:srgbClr val="41AEBD"/>
      </a:accent1>
      <a:accent2>
        <a:srgbClr val="97E9D5"/>
      </a:accent2>
      <a:accent3>
        <a:srgbClr val="A2CF49"/>
      </a:accent3>
      <a:accent4>
        <a:srgbClr val="608F3D"/>
      </a:accent4>
      <a:accent5>
        <a:srgbClr val="F4DE3A"/>
      </a:accent5>
      <a:accent6>
        <a:srgbClr val="FCB11C"/>
      </a:accent6>
      <a:hlink>
        <a:srgbClr val="FBCA98"/>
      </a:hlink>
      <a:folHlink>
        <a:srgbClr val="D3B86D"/>
      </a:folHlink>
    </a:clrScheme>
    <a:fontScheme name="Profondità">
      <a:maj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メイリオ"/>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rofondità">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pth" id="{7BEAFC2A-325C-49C4-AC08-2B765DA903F9}" vid="{1735E755-43E6-43AA-ABA2-C989ECC79AF5}"/>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Profondità</Template>
  <TotalTime>14353</TotalTime>
  <Words>2444</Words>
  <Application>Microsoft Office PowerPoint</Application>
  <PresentationFormat>Widescreen</PresentationFormat>
  <Paragraphs>267</Paragraphs>
  <Slides>33</Slides>
  <Notes>4</Notes>
  <HiddenSlides>0</HiddenSlides>
  <MMClips>1</MMClips>
  <ScaleCrop>false</ScaleCrop>
  <HeadingPairs>
    <vt:vector size="6" baseType="variant">
      <vt:variant>
        <vt:lpstr>Caratteri utilizzati</vt:lpstr>
      </vt:variant>
      <vt:variant>
        <vt:i4>10</vt:i4>
      </vt:variant>
      <vt:variant>
        <vt:lpstr>Tema</vt:lpstr>
      </vt:variant>
      <vt:variant>
        <vt:i4>1</vt:i4>
      </vt:variant>
      <vt:variant>
        <vt:lpstr>Titoli diapositive</vt:lpstr>
      </vt:variant>
      <vt:variant>
        <vt:i4>33</vt:i4>
      </vt:variant>
    </vt:vector>
  </HeadingPairs>
  <TitlesOfParts>
    <vt:vector size="44" baseType="lpstr">
      <vt:lpstr>-apple-system</vt:lpstr>
      <vt:lpstr>Arial</vt:lpstr>
      <vt:lpstr>Blackadder ITC</vt:lpstr>
      <vt:lpstr>Calibri</vt:lpstr>
      <vt:lpstr>Cambria Math</vt:lpstr>
      <vt:lpstr>Corbel</vt:lpstr>
      <vt:lpstr>Helvetica Neue</vt:lpstr>
      <vt:lpstr>Merriweather Sans</vt:lpstr>
      <vt:lpstr>Roboto</vt:lpstr>
      <vt:lpstr>Times New Roman</vt:lpstr>
      <vt:lpstr>Profondità</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Mario Giuseppe Guarcello</dc:creator>
  <cp:lastModifiedBy>Mario Giuseppe Guarcello</cp:lastModifiedBy>
  <cp:revision>170</cp:revision>
  <dcterms:created xsi:type="dcterms:W3CDTF">2024-10-18T14:15:39Z</dcterms:created>
  <dcterms:modified xsi:type="dcterms:W3CDTF">2024-10-30T11:16:04Z</dcterms:modified>
</cp:coreProperties>
</file>