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531" r:id="rId3"/>
    <p:sldId id="1000" r:id="rId4"/>
    <p:sldId id="1003" r:id="rId5"/>
    <p:sldId id="901" r:id="rId6"/>
    <p:sldId id="443" r:id="rId7"/>
    <p:sldId id="588" r:id="rId8"/>
    <p:sldId id="915" r:id="rId9"/>
    <p:sldId id="653" r:id="rId10"/>
    <p:sldId id="656" r:id="rId11"/>
    <p:sldId id="782" r:id="rId12"/>
    <p:sldId id="657" r:id="rId13"/>
    <p:sldId id="1008" r:id="rId14"/>
    <p:sldId id="1009" r:id="rId15"/>
    <p:sldId id="1010" r:id="rId16"/>
    <p:sldId id="1011" r:id="rId17"/>
    <p:sldId id="841" r:id="rId18"/>
    <p:sldId id="842" r:id="rId19"/>
    <p:sldId id="1012" r:id="rId20"/>
    <p:sldId id="847" r:id="rId21"/>
    <p:sldId id="848" r:id="rId22"/>
    <p:sldId id="849" r:id="rId23"/>
    <p:sldId id="720" r:id="rId24"/>
    <p:sldId id="722" r:id="rId25"/>
    <p:sldId id="860" r:id="rId26"/>
    <p:sldId id="726" r:id="rId27"/>
    <p:sldId id="862" r:id="rId28"/>
    <p:sldId id="863" r:id="rId29"/>
    <p:sldId id="864" r:id="rId30"/>
    <p:sldId id="725" r:id="rId31"/>
    <p:sldId id="865" r:id="rId32"/>
    <p:sldId id="866" r:id="rId33"/>
    <p:sldId id="867" r:id="rId34"/>
    <p:sldId id="868" r:id="rId35"/>
    <p:sldId id="7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FF"/>
    <a:srgbClr val="800080"/>
    <a:srgbClr val="00FF00"/>
    <a:srgbClr val="00FFFF"/>
    <a:srgbClr val="009051"/>
    <a:srgbClr val="0080FF"/>
    <a:srgbClr val="804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5" autoAdjust="0"/>
    <p:restoredTop sz="84139" autoAdjust="0"/>
  </p:normalViewPr>
  <p:slideViewPr>
    <p:cSldViewPr snapToGrid="0" snapToObjects="1">
      <p:cViewPr varScale="1">
        <p:scale>
          <a:sx n="113" d="100"/>
          <a:sy n="113" d="100"/>
        </p:scale>
        <p:origin x="99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F59C-9057-6346-8D8D-2399802CCCC5}" type="datetime1">
              <a:rPr lang="x-none" smtClean="0"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BED9C-E48E-3047-9F3A-5A41C36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1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36A2E-BB1E-6D4C-9819-88B310D3B00E}" type="datetime1">
              <a:rPr lang="x-none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796F1-5BD5-EE4C-A0E9-35FFFB03F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52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796F1-5BD5-EE4C-A0E9-35FFFB03F1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34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C10C2-52C3-1FE6-D3A9-368EADE81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93274-8256-DF84-A9DC-C7813FE33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B90B6-C40A-0B19-DC88-63011D9A0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</a:t>
            </a:r>
            <a:r>
              <a:rPr lang="en-US" baseline="0" dirty="0"/>
              <a:t> of the rotation induced mixing on the increase of the He core and the chemical surface enrichment is shown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DE47-6735-A1D3-2561-537244EDB1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96F1-5BD5-EE4C-A0E9-35FFFB03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796F1-5BD5-EE4C-A0E9-35FFFB03F19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5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baseline="0" dirty="0"/>
              <a:t> of where and when the various elements are produced in a massive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A25A5-A7AE-2E4E-807D-B23C91C683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93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baseline="0" dirty="0"/>
              <a:t> of where and when the various elements are produced in a massive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A25A5-A7AE-2E4E-807D-B23C91C683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baseline="0" dirty="0"/>
              <a:t> of where and when the various elements are produced in a massive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A25A5-A7AE-2E4E-807D-B23C91C683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7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baseline="0" dirty="0"/>
              <a:t> of where and when the various elements are produced in a massive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A25A5-A7AE-2E4E-807D-B23C91C683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07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crucial ingredient that drives the evolution of a massive star, the mass loss, reduces dramatically as the metallicity decreases.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96F1-5BD5-EE4C-A0E9-35FFFB03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2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main information from these plots:</a:t>
            </a:r>
          </a:p>
          <a:p>
            <a:endParaRPr lang="en-US" dirty="0"/>
          </a:p>
          <a:p>
            <a:r>
              <a:rPr lang="en-US" dirty="0"/>
              <a:t>1 - At low metallicities evolution at almost constant</a:t>
            </a:r>
            <a:r>
              <a:rPr lang="en-US" baseline="0" dirty="0"/>
              <a:t> mass</a:t>
            </a:r>
          </a:p>
          <a:p>
            <a:endParaRPr lang="en-US" baseline="0" dirty="0"/>
          </a:p>
          <a:p>
            <a:r>
              <a:rPr lang="en-US" baseline="0" dirty="0"/>
              <a:t>2 - Lower mass models the CO core does not depend on the initial metallicity (because at solar metallicity it is not affected by mass loss)</a:t>
            </a:r>
          </a:p>
          <a:p>
            <a:endParaRPr lang="en-US" baseline="0" dirty="0"/>
          </a:p>
          <a:p>
            <a:r>
              <a:rPr lang="en-US" baseline="0" dirty="0"/>
              <a:t>3 - Higher mass models the CO increases substantially at lower metallicities (it is not limited as in the case of the higher metallicities)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96F1-5BD5-EE4C-A0E9-35FFFB03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96F1-5BD5-EE4C-A0E9-35FFFB03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5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4349" y="6528959"/>
            <a:ext cx="1375011" cy="317615"/>
          </a:xfrm>
          <a:prstGeom prst="rect">
            <a:avLst/>
          </a:prstGeom>
        </p:spPr>
      </p:pic>
      <p:pic>
        <p:nvPicPr>
          <p:cNvPr id="6" name="Picture 5" descr="logo-INAF-compatt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" y="6499242"/>
            <a:ext cx="925352" cy="3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131" y="6356355"/>
            <a:ext cx="876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9024" y="106236"/>
            <a:ext cx="9724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/>
              <a:t>Stellar Physics and The Chemical Enrichment of the ISM from Massive Stars</a:t>
            </a:r>
            <a:endParaRPr lang="en-US" sz="4000" u="sng" kern="0" dirty="0">
              <a:solidFill>
                <a:sysClr val="window" lastClr="FFFFFF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420232" y="4448736"/>
            <a:ext cx="548900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kern="0" dirty="0">
                <a:solidFill>
                  <a:srgbClr val="FFFFFF"/>
                </a:solidFill>
              </a:rPr>
              <a:t>in </a:t>
            </a:r>
            <a:r>
              <a:rPr lang="it-IT" kern="0" dirty="0" err="1">
                <a:solidFill>
                  <a:srgbClr val="FFFFFF"/>
                </a:solidFill>
              </a:rPr>
              <a:t>collaboration</a:t>
            </a:r>
            <a:r>
              <a:rPr lang="it-IT" kern="0" dirty="0">
                <a:solidFill>
                  <a:srgbClr val="FFFFFF"/>
                </a:solidFill>
              </a:rPr>
              <a:t> with</a:t>
            </a:r>
          </a:p>
          <a:p>
            <a:pPr algn="ctr">
              <a:defRPr/>
            </a:pPr>
            <a:endParaRPr lang="it-IT" sz="1200" kern="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it-IT" sz="2400" kern="0" dirty="0">
                <a:solidFill>
                  <a:srgbClr val="FFFFFF"/>
                </a:solidFill>
              </a:rPr>
              <a:t>Alessandro </a:t>
            </a:r>
            <a:r>
              <a:rPr lang="it-IT" sz="2400" kern="0" dirty="0" err="1">
                <a:solidFill>
                  <a:srgbClr val="FFFFFF"/>
                </a:solidFill>
              </a:rPr>
              <a:t>Chieffi</a:t>
            </a:r>
            <a:r>
              <a:rPr lang="it-IT" sz="2400" kern="0" dirty="0">
                <a:solidFill>
                  <a:srgbClr val="FFFFFF"/>
                </a:solidFill>
              </a:rPr>
              <a:t> (INAF-IAPS, </a:t>
            </a:r>
            <a:r>
              <a:rPr lang="it-IT" sz="2400" kern="0" dirty="0" err="1">
                <a:solidFill>
                  <a:srgbClr val="FFFFFF"/>
                </a:solidFill>
              </a:rPr>
              <a:t>Italy</a:t>
            </a:r>
            <a:r>
              <a:rPr lang="it-IT" sz="2400" kern="0" dirty="0">
                <a:solidFill>
                  <a:srgbClr val="FFFFFF"/>
                </a:solidFill>
              </a:rPr>
              <a:t>)</a:t>
            </a:r>
          </a:p>
          <a:p>
            <a:pPr algn="ctr">
              <a:defRPr/>
            </a:pPr>
            <a:endParaRPr lang="it-IT" sz="2400" kern="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it-IT" kern="0" dirty="0">
                <a:solidFill>
                  <a:srgbClr val="FFFFFF"/>
                </a:solidFill>
              </a:rPr>
              <a:t>and</a:t>
            </a:r>
          </a:p>
          <a:p>
            <a:pPr algn="ctr">
              <a:defRPr/>
            </a:pPr>
            <a:r>
              <a:rPr lang="it-IT" sz="2400" kern="0" dirty="0">
                <a:solidFill>
                  <a:srgbClr val="FFFFFF"/>
                </a:solidFill>
              </a:rPr>
              <a:t> Lorenzo Roberti (</a:t>
            </a:r>
            <a:r>
              <a:rPr lang="it-IT" sz="2400" kern="0" dirty="0" err="1">
                <a:solidFill>
                  <a:srgbClr val="FFFFFF"/>
                </a:solidFill>
              </a:rPr>
              <a:t>Konkoly</a:t>
            </a:r>
            <a:r>
              <a:rPr lang="it-IT" sz="2400" kern="0" dirty="0">
                <a:solidFill>
                  <a:srgbClr val="FFFFFF"/>
                </a:solidFill>
              </a:rPr>
              <a:t> </a:t>
            </a:r>
            <a:r>
              <a:rPr lang="it-IT" sz="2400" kern="0" dirty="0" err="1">
                <a:solidFill>
                  <a:srgbClr val="FFFFFF"/>
                </a:solidFill>
              </a:rPr>
              <a:t>Obs</a:t>
            </a:r>
            <a:r>
              <a:rPr lang="it-IT" sz="2400" kern="0" dirty="0">
                <a:solidFill>
                  <a:srgbClr val="FFFFFF"/>
                </a:solidFill>
              </a:rPr>
              <a:t>. </a:t>
            </a:r>
            <a:r>
              <a:rPr lang="it-IT" sz="2400" kern="0" dirty="0" err="1">
                <a:solidFill>
                  <a:srgbClr val="FFFFFF"/>
                </a:solidFill>
              </a:rPr>
              <a:t>Hungary</a:t>
            </a:r>
            <a:r>
              <a:rPr lang="it-IT" sz="2400" kern="0" dirty="0">
                <a:solidFill>
                  <a:srgbClr val="FFFFFF"/>
                </a:solidFill>
              </a:rPr>
              <a:t>)</a:t>
            </a:r>
          </a:p>
          <a:p>
            <a:pPr algn="ctr">
              <a:defRPr/>
            </a:pPr>
            <a:r>
              <a:rPr lang="it-IT" sz="2400" kern="0" dirty="0">
                <a:solidFill>
                  <a:srgbClr val="FFFFFF"/>
                </a:solidFill>
              </a:rPr>
              <a:t>Cristiano Ugolini (SISSA, </a:t>
            </a:r>
            <a:r>
              <a:rPr lang="it-IT" sz="2400" kern="0" dirty="0" err="1">
                <a:solidFill>
                  <a:srgbClr val="FFFFFF"/>
                </a:solidFill>
              </a:rPr>
              <a:t>Italy</a:t>
            </a:r>
            <a:r>
              <a:rPr lang="it-IT" sz="2400" kern="0" dirty="0">
                <a:solidFill>
                  <a:srgbClr val="FFFFFF"/>
                </a:solidFill>
              </a:rPr>
              <a:t>)</a:t>
            </a:r>
          </a:p>
          <a:p>
            <a:pPr algn="ctr">
              <a:defRPr/>
            </a:pPr>
            <a:endParaRPr lang="it-IT" sz="1000" kern="0" dirty="0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36346" y="2426123"/>
            <a:ext cx="8488596" cy="1661993"/>
            <a:chOff x="312346" y="1959336"/>
            <a:chExt cx="8488596" cy="166199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12346" y="1959336"/>
              <a:ext cx="8488596" cy="166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800" u="sng" dirty="0">
                  <a:solidFill>
                    <a:srgbClr val="FFFFFF"/>
                  </a:solidFill>
                  <a:ea typeface="ＭＳ Ｐゴシック" pitchFamily="34" charset="-128"/>
                </a:rPr>
                <a:t>Marco Limongi</a:t>
              </a:r>
              <a:endParaRPr lang="it-IT" sz="1000" u="sng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pPr algn="ctr"/>
              <a:endParaRPr lang="it-IT" sz="1000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pPr algn="ctr"/>
              <a:r>
                <a:rPr lang="it-IT" dirty="0">
                  <a:solidFill>
                    <a:srgbClr val="FFFFFF"/>
                  </a:solidFill>
                  <a:ea typeface="ＭＳ Ｐゴシック" pitchFamily="34" charset="-128"/>
                </a:rPr>
                <a:t>INAF – Osservatorio Astronomico di Roma, ITALY</a:t>
              </a:r>
            </a:p>
            <a:p>
              <a:pPr algn="ctr"/>
              <a:endParaRPr lang="it-IT" sz="500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pPr algn="ctr"/>
              <a:r>
                <a:rPr lang="en-US" dirty="0" err="1"/>
                <a:t>Kavli</a:t>
              </a:r>
              <a:r>
                <a:rPr lang="en-US" dirty="0"/>
                <a:t> IPMU, University of Tokyo</a:t>
              </a:r>
              <a:r>
                <a:rPr lang="it-IT" dirty="0">
                  <a:solidFill>
                    <a:srgbClr val="FFFFFF"/>
                  </a:solidFill>
                  <a:ea typeface="ＭＳ Ｐゴシック" pitchFamily="34" charset="-128"/>
                </a:rPr>
                <a:t>, JAPAN</a:t>
              </a:r>
            </a:p>
            <a:p>
              <a:pPr algn="ctr"/>
              <a:endParaRPr lang="it-IT" sz="500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pPr algn="ctr"/>
              <a:r>
                <a:rPr lang="it-IT" dirty="0" err="1">
                  <a:solidFill>
                    <a:srgbClr val="FFFFFF"/>
                  </a:solidFill>
                  <a:ea typeface="ＭＳ Ｐゴシック" pitchFamily="34" charset="-128"/>
                </a:rPr>
                <a:t>marco.limongi@oa-roma.inaf.it</a:t>
              </a: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0480" y="2959657"/>
              <a:ext cx="1031258" cy="317615"/>
            </a:xfrm>
            <a:prstGeom prst="rect">
              <a:avLst/>
            </a:prstGeom>
          </p:spPr>
        </p:pic>
        <p:pic>
          <p:nvPicPr>
            <p:cNvPr id="24" name="Picture 23" descr="logo-INAF-compatt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572" y="2568887"/>
              <a:ext cx="694014" cy="347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59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65255"/>
            <a:ext cx="8631528" cy="6165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377" y="19371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Composition of the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Ejecta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F24C30-BCA8-B947-9973-86E7DEF50E81}"/>
              </a:ext>
            </a:extLst>
          </p:cNvPr>
          <p:cNvGraphicFramePr>
            <a:graphicFrameLocks noGrp="1"/>
          </p:cNvGraphicFramePr>
          <p:nvPr/>
        </p:nvGraphicFramePr>
        <p:xfrm>
          <a:off x="8012933" y="1768392"/>
          <a:ext cx="4066215" cy="496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96">
                <a:tc>
                  <a:txBody>
                    <a:bodyPr/>
                    <a:lstStyle/>
                    <a:p>
                      <a:r>
                        <a:rPr lang="en-US" sz="10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Production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35">
                <a:tc>
                  <a:txBody>
                    <a:bodyPr/>
                    <a:lstStyle/>
                    <a:p>
                      <a:r>
                        <a:rPr lang="en-US" sz="1000" dirty="0"/>
                        <a:t>N (</a:t>
                      </a:r>
                      <a:r>
                        <a:rPr lang="en-US" sz="1000" baseline="30000" dirty="0"/>
                        <a:t>14</a:t>
                      </a:r>
                      <a:r>
                        <a:rPr lang="en-US" sz="1000" dirty="0"/>
                        <a:t>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 burning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 (</a:t>
                      </a:r>
                      <a:r>
                        <a:rPr lang="en-US" sz="1000" baseline="30000" dirty="0"/>
                        <a:t>19</a:t>
                      </a:r>
                      <a:r>
                        <a:rPr lang="en-US" sz="1000" dirty="0"/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He convective shell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r>
                        <a:rPr lang="en-US" sz="1000" dirty="0"/>
                        <a:t>C (</a:t>
                      </a:r>
                      <a:r>
                        <a:rPr lang="en-US" sz="1000" baseline="30000" dirty="0"/>
                        <a:t>12</a:t>
                      </a:r>
                      <a:r>
                        <a:rPr lang="en-US" sz="1000" dirty="0"/>
                        <a:t>C)</a:t>
                      </a:r>
                    </a:p>
                    <a:p>
                      <a:r>
                        <a:rPr lang="en-US" sz="1000" dirty="0"/>
                        <a:t>O 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core He burning</a:t>
                      </a:r>
                    </a:p>
                    <a:p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 partially modified by </a:t>
                      </a:r>
                      <a:r>
                        <a:rPr lang="en-US" sz="1000" dirty="0" err="1"/>
                        <a:t>Cshell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51">
                <a:tc>
                  <a:txBody>
                    <a:bodyPr/>
                    <a:lstStyle/>
                    <a:p>
                      <a:r>
                        <a:rPr lang="en-US" sz="1000" dirty="0"/>
                        <a:t>Ne 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dirty="0"/>
                        <a:t>Ne)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Na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dirty="0"/>
                        <a:t>Na)</a:t>
                      </a:r>
                    </a:p>
                    <a:p>
                      <a:r>
                        <a:rPr lang="en-US" sz="1000" dirty="0"/>
                        <a:t>Mg 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Al (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</a:t>
                      </a:r>
                      <a:r>
                        <a:rPr lang="en-US" sz="1000" baseline="0" dirty="0"/>
                        <a:t> C convective shell</a:t>
                      </a:r>
                    </a:p>
                    <a:p>
                      <a:r>
                        <a:rPr lang="en-US" sz="1000" baseline="0" dirty="0"/>
                        <a:t>Partially destroyed by </a:t>
                      </a:r>
                      <a:r>
                        <a:rPr lang="en-US" sz="1000" baseline="0" dirty="0" err="1"/>
                        <a:t>C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baseline="0" dirty="0"/>
                        <a:t>Na)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baseline="0" dirty="0"/>
                        <a:t>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baseline="0" dirty="0"/>
                        <a:t>Ne)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Partially</a:t>
                      </a:r>
                      <a:r>
                        <a:rPr lang="en-US" sz="1000" baseline="0" dirty="0"/>
                        <a:t> produced by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Mg,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683">
                <a:tc>
                  <a:txBody>
                    <a:bodyPr/>
                    <a:lstStyle/>
                    <a:p>
                      <a:r>
                        <a:rPr lang="en-US" sz="1000" dirty="0"/>
                        <a:t>P (</a:t>
                      </a:r>
                      <a:r>
                        <a:rPr lang="en-US" sz="1000" baseline="30000" dirty="0"/>
                        <a:t>31</a:t>
                      </a:r>
                      <a:r>
                        <a:rPr lang="en-US" sz="1000" dirty="0"/>
                        <a:t>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lang="en-US" sz="1000" dirty="0" err="1"/>
                        <a:t>Cl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35</a:t>
                      </a:r>
                      <a:r>
                        <a:rPr lang="en-US" sz="1000" dirty="0"/>
                        <a:t>Cl, </a:t>
                      </a:r>
                      <a:r>
                        <a:rPr lang="en-US" sz="1000" baseline="30000" dirty="0"/>
                        <a:t>37</a:t>
                      </a:r>
                      <a:r>
                        <a:rPr lang="en-US" sz="1000" dirty="0"/>
                        <a:t>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26">
                <a:tc>
                  <a:txBody>
                    <a:bodyPr/>
                    <a:lstStyle/>
                    <a:p>
                      <a:r>
                        <a:rPr lang="en-US" sz="1000" dirty="0"/>
                        <a:t>K (</a:t>
                      </a:r>
                      <a:r>
                        <a:rPr lang="en-US" sz="1000" baseline="30000" dirty="0"/>
                        <a:t>39</a:t>
                      </a:r>
                      <a:r>
                        <a:rPr lang="en-US" sz="1000" dirty="0"/>
                        <a:t>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O</a:t>
                      </a:r>
                      <a:r>
                        <a:rPr lang="en-US" sz="1000" baseline="-250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17">
                <a:tc>
                  <a:txBody>
                    <a:bodyPr/>
                    <a:lstStyle/>
                    <a:p>
                      <a:r>
                        <a:rPr lang="en-US" sz="1000" dirty="0" err="1"/>
                        <a:t>Sc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45</a:t>
                      </a:r>
                      <a:r>
                        <a:rPr lang="en-US" sz="1000" dirty="0"/>
                        <a:t>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Hydrostatic C convective shell</a:t>
                      </a:r>
                    </a:p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r>
                        <a:rPr lang="en-US" sz="1000" dirty="0"/>
                        <a:t>Si (</a:t>
                      </a:r>
                      <a:r>
                        <a:rPr lang="en-US" sz="1000" baseline="30000" dirty="0"/>
                        <a:t>28</a:t>
                      </a:r>
                      <a:r>
                        <a:rPr lang="en-US" sz="1000" dirty="0"/>
                        <a:t>Si)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S (</a:t>
                      </a:r>
                      <a:r>
                        <a:rPr lang="en-US" sz="1000" baseline="30000" dirty="0"/>
                        <a:t>32</a:t>
                      </a:r>
                      <a:r>
                        <a:rPr lang="en-US" sz="1000" dirty="0"/>
                        <a:t>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Ar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36</a:t>
                      </a:r>
                      <a:r>
                        <a:rPr lang="en-US" sz="1000" baseline="0" dirty="0"/>
                        <a:t>Ar</a:t>
                      </a:r>
                      <a:r>
                        <a:rPr lang="en-US" sz="1000" dirty="0"/>
                        <a:t>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 err="1"/>
                        <a:t>Ca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40</a:t>
                      </a:r>
                      <a:r>
                        <a:rPr lang="en-US" sz="1000" baseline="0" dirty="0"/>
                        <a:t>Ca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 (</a:t>
                      </a:r>
                      <a:r>
                        <a:rPr lang="en-US" sz="1000" baseline="30000" dirty="0"/>
                        <a:t>51</a:t>
                      </a:r>
                      <a:r>
                        <a:rPr lang="en-US" sz="1000" dirty="0"/>
                        <a:t>Cr)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Cr (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baseline="0" dirty="0"/>
                        <a:t>Cr</a:t>
                      </a:r>
                      <a:r>
                        <a:rPr lang="en-US" sz="1000" dirty="0"/>
                        <a:t>,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dirty="0"/>
                        <a:t>Fe)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Mn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Mn,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9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Ti (</a:t>
                      </a:r>
                      <a:r>
                        <a:rPr lang="en-US" sz="1000" baseline="30000" dirty="0"/>
                        <a:t>48</a:t>
                      </a:r>
                      <a:r>
                        <a:rPr lang="en-US" sz="1000" dirty="0"/>
                        <a:t>Cr)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c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1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Fe (</a:t>
                      </a:r>
                      <a:r>
                        <a:rPr lang="en-US" sz="1000" baseline="30000" dirty="0"/>
                        <a:t>56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 (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Co,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Ni (</a:t>
                      </a:r>
                      <a:r>
                        <a:rPr lang="en-US" sz="1000" baseline="30000" dirty="0"/>
                        <a:t>58</a:t>
                      </a:r>
                      <a:r>
                        <a:rPr lang="en-US" sz="1000" dirty="0"/>
                        <a:t>Ni,</a:t>
                      </a:r>
                      <a:r>
                        <a:rPr lang="en-US" sz="1000" baseline="30000" dirty="0"/>
                        <a:t>60</a:t>
                      </a:r>
                      <a:r>
                        <a:rPr lang="en-US" sz="1000" dirty="0"/>
                        <a:t>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Si</a:t>
                      </a:r>
                      <a:r>
                        <a:rPr lang="en-US" sz="1000" baseline="-25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65255"/>
            <a:ext cx="8631528" cy="6165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377" y="19371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Composition of the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Ejecta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F24C30-BCA8-B947-9973-86E7DEF50E81}"/>
              </a:ext>
            </a:extLst>
          </p:cNvPr>
          <p:cNvGraphicFramePr>
            <a:graphicFrameLocks noGrp="1"/>
          </p:cNvGraphicFramePr>
          <p:nvPr/>
        </p:nvGraphicFramePr>
        <p:xfrm>
          <a:off x="8012933" y="1768392"/>
          <a:ext cx="4066215" cy="496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96">
                <a:tc>
                  <a:txBody>
                    <a:bodyPr/>
                    <a:lstStyle/>
                    <a:p>
                      <a:r>
                        <a:rPr lang="en-US" sz="10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Production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35">
                <a:tc>
                  <a:txBody>
                    <a:bodyPr/>
                    <a:lstStyle/>
                    <a:p>
                      <a:r>
                        <a:rPr lang="en-US" sz="1000" dirty="0"/>
                        <a:t>N (</a:t>
                      </a:r>
                      <a:r>
                        <a:rPr lang="en-US" sz="1000" baseline="30000" dirty="0"/>
                        <a:t>14</a:t>
                      </a:r>
                      <a:r>
                        <a:rPr lang="en-US" sz="1000" dirty="0"/>
                        <a:t>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 burning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 (</a:t>
                      </a:r>
                      <a:r>
                        <a:rPr lang="en-US" sz="1000" baseline="30000" dirty="0"/>
                        <a:t>19</a:t>
                      </a:r>
                      <a:r>
                        <a:rPr lang="en-US" sz="1000" dirty="0"/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He convective shell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r>
                        <a:rPr lang="en-US" sz="1000" dirty="0"/>
                        <a:t>C (</a:t>
                      </a:r>
                      <a:r>
                        <a:rPr lang="en-US" sz="1000" baseline="30000" dirty="0"/>
                        <a:t>12</a:t>
                      </a:r>
                      <a:r>
                        <a:rPr lang="en-US" sz="1000" dirty="0"/>
                        <a:t>C)</a:t>
                      </a:r>
                    </a:p>
                    <a:p>
                      <a:r>
                        <a:rPr lang="en-US" sz="1000" dirty="0"/>
                        <a:t>O 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core He burning</a:t>
                      </a:r>
                    </a:p>
                    <a:p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 partially modified by </a:t>
                      </a:r>
                      <a:r>
                        <a:rPr lang="en-US" sz="1000" dirty="0" err="1"/>
                        <a:t>Cshell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51">
                <a:tc>
                  <a:txBody>
                    <a:bodyPr/>
                    <a:lstStyle/>
                    <a:p>
                      <a:r>
                        <a:rPr lang="en-US" sz="1000" dirty="0"/>
                        <a:t>Ne 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dirty="0"/>
                        <a:t>Ne)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Na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dirty="0"/>
                        <a:t>Na)</a:t>
                      </a:r>
                    </a:p>
                    <a:p>
                      <a:r>
                        <a:rPr lang="en-US" sz="1000" dirty="0"/>
                        <a:t>Mg 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Al (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</a:t>
                      </a:r>
                      <a:r>
                        <a:rPr lang="en-US" sz="1000" baseline="0" dirty="0"/>
                        <a:t> C convective shell</a:t>
                      </a:r>
                    </a:p>
                    <a:p>
                      <a:r>
                        <a:rPr lang="en-US" sz="1000" baseline="0" dirty="0"/>
                        <a:t>Partially destroyed by </a:t>
                      </a:r>
                      <a:r>
                        <a:rPr lang="en-US" sz="1000" baseline="0" dirty="0" err="1"/>
                        <a:t>C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baseline="0" dirty="0"/>
                        <a:t>Na)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baseline="0" dirty="0"/>
                        <a:t>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baseline="0" dirty="0"/>
                        <a:t>Ne)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Partially</a:t>
                      </a:r>
                      <a:r>
                        <a:rPr lang="en-US" sz="1000" baseline="0" dirty="0"/>
                        <a:t> produced by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Mg,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683">
                <a:tc>
                  <a:txBody>
                    <a:bodyPr/>
                    <a:lstStyle/>
                    <a:p>
                      <a:r>
                        <a:rPr lang="en-US" sz="1000" dirty="0"/>
                        <a:t>P (</a:t>
                      </a:r>
                      <a:r>
                        <a:rPr lang="en-US" sz="1000" baseline="30000" dirty="0"/>
                        <a:t>31</a:t>
                      </a:r>
                      <a:r>
                        <a:rPr lang="en-US" sz="1000" dirty="0"/>
                        <a:t>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lang="en-US" sz="1000" dirty="0" err="1"/>
                        <a:t>Cl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35</a:t>
                      </a:r>
                      <a:r>
                        <a:rPr lang="en-US" sz="1000" dirty="0"/>
                        <a:t>Cl, </a:t>
                      </a:r>
                      <a:r>
                        <a:rPr lang="en-US" sz="1000" baseline="30000" dirty="0"/>
                        <a:t>37</a:t>
                      </a:r>
                      <a:r>
                        <a:rPr lang="en-US" sz="1000" dirty="0"/>
                        <a:t>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26">
                <a:tc>
                  <a:txBody>
                    <a:bodyPr/>
                    <a:lstStyle/>
                    <a:p>
                      <a:r>
                        <a:rPr lang="en-US" sz="1000" dirty="0"/>
                        <a:t>K (</a:t>
                      </a:r>
                      <a:r>
                        <a:rPr lang="en-US" sz="1000" baseline="30000" dirty="0"/>
                        <a:t>39</a:t>
                      </a:r>
                      <a:r>
                        <a:rPr lang="en-US" sz="1000" dirty="0"/>
                        <a:t>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O</a:t>
                      </a:r>
                      <a:r>
                        <a:rPr lang="en-US" sz="1000" baseline="-250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17">
                <a:tc>
                  <a:txBody>
                    <a:bodyPr/>
                    <a:lstStyle/>
                    <a:p>
                      <a:r>
                        <a:rPr lang="en-US" sz="1000" dirty="0" err="1"/>
                        <a:t>Sc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45</a:t>
                      </a:r>
                      <a:r>
                        <a:rPr lang="en-US" sz="1000" dirty="0"/>
                        <a:t>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Hydrostatic C convective shell</a:t>
                      </a:r>
                    </a:p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r>
                        <a:rPr lang="en-US" sz="1000" dirty="0"/>
                        <a:t>Si (</a:t>
                      </a:r>
                      <a:r>
                        <a:rPr lang="en-US" sz="1000" baseline="30000" dirty="0"/>
                        <a:t>28</a:t>
                      </a:r>
                      <a:r>
                        <a:rPr lang="en-US" sz="1000" dirty="0"/>
                        <a:t>Si)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S (</a:t>
                      </a:r>
                      <a:r>
                        <a:rPr lang="en-US" sz="1000" baseline="30000" dirty="0"/>
                        <a:t>32</a:t>
                      </a:r>
                      <a:r>
                        <a:rPr lang="en-US" sz="1000" dirty="0"/>
                        <a:t>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Ar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36</a:t>
                      </a:r>
                      <a:r>
                        <a:rPr lang="en-US" sz="1000" baseline="0" dirty="0"/>
                        <a:t>Ar</a:t>
                      </a:r>
                      <a:r>
                        <a:rPr lang="en-US" sz="1000" dirty="0"/>
                        <a:t>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 err="1"/>
                        <a:t>Ca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40</a:t>
                      </a:r>
                      <a:r>
                        <a:rPr lang="en-US" sz="1000" baseline="0" dirty="0"/>
                        <a:t>Ca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 (</a:t>
                      </a:r>
                      <a:r>
                        <a:rPr lang="en-US" sz="1000" baseline="30000" dirty="0"/>
                        <a:t>51</a:t>
                      </a:r>
                      <a:r>
                        <a:rPr lang="en-US" sz="1000" dirty="0"/>
                        <a:t>Cr)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Cr (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baseline="0" dirty="0"/>
                        <a:t>Cr</a:t>
                      </a:r>
                      <a:r>
                        <a:rPr lang="en-US" sz="1000" dirty="0"/>
                        <a:t>,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dirty="0"/>
                        <a:t>Fe)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Mn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Mn,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9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Ti (</a:t>
                      </a:r>
                      <a:r>
                        <a:rPr lang="en-US" sz="1000" baseline="30000" dirty="0"/>
                        <a:t>48</a:t>
                      </a:r>
                      <a:r>
                        <a:rPr lang="en-US" sz="1000" dirty="0"/>
                        <a:t>Cr)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c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1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Fe (</a:t>
                      </a:r>
                      <a:r>
                        <a:rPr lang="en-US" sz="1000" baseline="30000" dirty="0"/>
                        <a:t>56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 (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Co,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Ni (</a:t>
                      </a:r>
                      <a:r>
                        <a:rPr lang="en-US" sz="1000" baseline="30000" dirty="0"/>
                        <a:t>58</a:t>
                      </a:r>
                      <a:r>
                        <a:rPr lang="en-US" sz="1000" dirty="0"/>
                        <a:t>Ni,</a:t>
                      </a:r>
                      <a:r>
                        <a:rPr lang="en-US" sz="1000" baseline="30000" dirty="0"/>
                        <a:t>60</a:t>
                      </a:r>
                      <a:r>
                        <a:rPr lang="en-US" sz="1000" dirty="0"/>
                        <a:t>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Si</a:t>
                      </a:r>
                      <a:r>
                        <a:rPr lang="en-US" sz="1000" baseline="-25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4F0785-5D5F-E34C-B47B-1C491CD735E1}"/>
              </a:ext>
            </a:extLst>
          </p:cNvPr>
          <p:cNvSpPr txBox="1"/>
          <p:nvPr/>
        </p:nvSpPr>
        <p:spPr>
          <a:xfrm>
            <a:off x="1491999" y="2967335"/>
            <a:ext cx="6053561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majority of the Elements (Ne-Ni) present in the ejecta are mostly, or partially, produced during the explosion by the explosive nucleosynthesis</a:t>
            </a:r>
          </a:p>
        </p:txBody>
      </p:sp>
    </p:spTree>
    <p:extLst>
      <p:ext uri="{BB962C8B-B14F-4D97-AF65-F5344CB8AC3E}">
        <p14:creationId xmlns:p14="http://schemas.microsoft.com/office/powerpoint/2010/main" val="286363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65255"/>
            <a:ext cx="8631528" cy="6165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377" y="19371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Composition of the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Ejecta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F24C30-BCA8-B947-9973-86E7DEF50E81}"/>
              </a:ext>
            </a:extLst>
          </p:cNvPr>
          <p:cNvGraphicFramePr>
            <a:graphicFrameLocks noGrp="1"/>
          </p:cNvGraphicFramePr>
          <p:nvPr/>
        </p:nvGraphicFramePr>
        <p:xfrm>
          <a:off x="8012933" y="1768392"/>
          <a:ext cx="4066215" cy="496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96">
                <a:tc>
                  <a:txBody>
                    <a:bodyPr/>
                    <a:lstStyle/>
                    <a:p>
                      <a:r>
                        <a:rPr lang="en-US" sz="10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Production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35">
                <a:tc>
                  <a:txBody>
                    <a:bodyPr/>
                    <a:lstStyle/>
                    <a:p>
                      <a:r>
                        <a:rPr lang="en-US" sz="1000" dirty="0"/>
                        <a:t>N (</a:t>
                      </a:r>
                      <a:r>
                        <a:rPr lang="en-US" sz="1000" baseline="30000" dirty="0"/>
                        <a:t>14</a:t>
                      </a:r>
                      <a:r>
                        <a:rPr lang="en-US" sz="1000" dirty="0"/>
                        <a:t>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 burning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 (</a:t>
                      </a:r>
                      <a:r>
                        <a:rPr lang="en-US" sz="1000" baseline="30000" dirty="0"/>
                        <a:t>19</a:t>
                      </a:r>
                      <a:r>
                        <a:rPr lang="en-US" sz="1000" dirty="0"/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He convective shell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r>
                        <a:rPr lang="en-US" sz="1000" dirty="0"/>
                        <a:t>C (</a:t>
                      </a:r>
                      <a:r>
                        <a:rPr lang="en-US" sz="1000" baseline="30000" dirty="0"/>
                        <a:t>12</a:t>
                      </a:r>
                      <a:r>
                        <a:rPr lang="en-US" sz="1000" dirty="0"/>
                        <a:t>C)</a:t>
                      </a:r>
                    </a:p>
                    <a:p>
                      <a:r>
                        <a:rPr lang="en-US" sz="1000" dirty="0"/>
                        <a:t>O 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core He burning</a:t>
                      </a:r>
                    </a:p>
                    <a:p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 partially modified by </a:t>
                      </a:r>
                      <a:r>
                        <a:rPr lang="en-US" sz="1000" dirty="0" err="1"/>
                        <a:t>Cshell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51">
                <a:tc>
                  <a:txBody>
                    <a:bodyPr/>
                    <a:lstStyle/>
                    <a:p>
                      <a:r>
                        <a:rPr lang="en-US" sz="1000" dirty="0"/>
                        <a:t>Ne 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dirty="0"/>
                        <a:t>Ne)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Na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dirty="0"/>
                        <a:t>Na)</a:t>
                      </a:r>
                    </a:p>
                    <a:p>
                      <a:r>
                        <a:rPr lang="en-US" sz="1000" dirty="0"/>
                        <a:t>Mg 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Al (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</a:t>
                      </a:r>
                      <a:r>
                        <a:rPr lang="en-US" sz="1000" baseline="0" dirty="0"/>
                        <a:t> C convective shell</a:t>
                      </a:r>
                    </a:p>
                    <a:p>
                      <a:r>
                        <a:rPr lang="en-US" sz="1000" baseline="0" dirty="0"/>
                        <a:t>Partially destroyed by </a:t>
                      </a:r>
                      <a:r>
                        <a:rPr lang="en-US" sz="1000" baseline="0" dirty="0" err="1"/>
                        <a:t>C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baseline="0" dirty="0"/>
                        <a:t>Na)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baseline="0" dirty="0"/>
                        <a:t>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baseline="0" dirty="0"/>
                        <a:t>Ne)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Partially</a:t>
                      </a:r>
                      <a:r>
                        <a:rPr lang="en-US" sz="1000" baseline="0" dirty="0"/>
                        <a:t> produced by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Mg,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683">
                <a:tc>
                  <a:txBody>
                    <a:bodyPr/>
                    <a:lstStyle/>
                    <a:p>
                      <a:r>
                        <a:rPr lang="en-US" sz="1000" dirty="0"/>
                        <a:t>P (</a:t>
                      </a:r>
                      <a:r>
                        <a:rPr lang="en-US" sz="1000" baseline="30000" dirty="0"/>
                        <a:t>31</a:t>
                      </a:r>
                      <a:r>
                        <a:rPr lang="en-US" sz="1000" dirty="0"/>
                        <a:t>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lang="en-US" sz="1000" dirty="0" err="1"/>
                        <a:t>Cl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35</a:t>
                      </a:r>
                      <a:r>
                        <a:rPr lang="en-US" sz="1000" dirty="0"/>
                        <a:t>Cl, </a:t>
                      </a:r>
                      <a:r>
                        <a:rPr lang="en-US" sz="1000" baseline="30000" dirty="0"/>
                        <a:t>37</a:t>
                      </a:r>
                      <a:r>
                        <a:rPr lang="en-US" sz="1000" dirty="0"/>
                        <a:t>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26">
                <a:tc>
                  <a:txBody>
                    <a:bodyPr/>
                    <a:lstStyle/>
                    <a:p>
                      <a:r>
                        <a:rPr lang="en-US" sz="1000" dirty="0"/>
                        <a:t>K (</a:t>
                      </a:r>
                      <a:r>
                        <a:rPr lang="en-US" sz="1000" baseline="30000" dirty="0"/>
                        <a:t>39</a:t>
                      </a:r>
                      <a:r>
                        <a:rPr lang="en-US" sz="1000" dirty="0"/>
                        <a:t>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O</a:t>
                      </a:r>
                      <a:r>
                        <a:rPr lang="en-US" sz="1000" baseline="-250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17">
                <a:tc>
                  <a:txBody>
                    <a:bodyPr/>
                    <a:lstStyle/>
                    <a:p>
                      <a:r>
                        <a:rPr lang="en-US" sz="1000" dirty="0" err="1"/>
                        <a:t>Sc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45</a:t>
                      </a:r>
                      <a:r>
                        <a:rPr lang="en-US" sz="1000" dirty="0"/>
                        <a:t>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Hydrostatic C convective shell</a:t>
                      </a:r>
                    </a:p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r>
                        <a:rPr lang="en-US" sz="1000" dirty="0"/>
                        <a:t>Si (</a:t>
                      </a:r>
                      <a:r>
                        <a:rPr lang="en-US" sz="1000" baseline="30000" dirty="0"/>
                        <a:t>28</a:t>
                      </a:r>
                      <a:r>
                        <a:rPr lang="en-US" sz="1000" dirty="0"/>
                        <a:t>Si)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S (</a:t>
                      </a:r>
                      <a:r>
                        <a:rPr lang="en-US" sz="1000" baseline="30000" dirty="0"/>
                        <a:t>32</a:t>
                      </a:r>
                      <a:r>
                        <a:rPr lang="en-US" sz="1000" dirty="0"/>
                        <a:t>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Ar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36</a:t>
                      </a:r>
                      <a:r>
                        <a:rPr lang="en-US" sz="1000" baseline="0" dirty="0"/>
                        <a:t>Ar</a:t>
                      </a:r>
                      <a:r>
                        <a:rPr lang="en-US" sz="1000" dirty="0"/>
                        <a:t>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 err="1"/>
                        <a:t>Ca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40</a:t>
                      </a:r>
                      <a:r>
                        <a:rPr lang="en-US" sz="1000" baseline="0" dirty="0"/>
                        <a:t>Ca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 (</a:t>
                      </a:r>
                      <a:r>
                        <a:rPr lang="en-US" sz="1000" baseline="30000" dirty="0"/>
                        <a:t>51</a:t>
                      </a:r>
                      <a:r>
                        <a:rPr lang="en-US" sz="1000" dirty="0"/>
                        <a:t>Cr)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Cr (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baseline="0" dirty="0"/>
                        <a:t>Cr</a:t>
                      </a:r>
                      <a:r>
                        <a:rPr lang="en-US" sz="1000" dirty="0"/>
                        <a:t>,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dirty="0"/>
                        <a:t>Fe)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Mn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Mn,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9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Ti (</a:t>
                      </a:r>
                      <a:r>
                        <a:rPr lang="en-US" sz="1000" baseline="30000" dirty="0"/>
                        <a:t>48</a:t>
                      </a:r>
                      <a:r>
                        <a:rPr lang="en-US" sz="1000" dirty="0"/>
                        <a:t>Cr)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c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1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Fe (</a:t>
                      </a:r>
                      <a:r>
                        <a:rPr lang="en-US" sz="1000" baseline="30000" dirty="0"/>
                        <a:t>56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 (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Co,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Ni (</a:t>
                      </a:r>
                      <a:r>
                        <a:rPr lang="en-US" sz="1000" baseline="30000" dirty="0"/>
                        <a:t>58</a:t>
                      </a:r>
                      <a:r>
                        <a:rPr lang="en-US" sz="1000" dirty="0"/>
                        <a:t>Ni,</a:t>
                      </a:r>
                      <a:r>
                        <a:rPr lang="en-US" sz="1000" baseline="30000" dirty="0"/>
                        <a:t>60</a:t>
                      </a:r>
                      <a:r>
                        <a:rPr lang="en-US" sz="1000" dirty="0"/>
                        <a:t>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Si</a:t>
                      </a:r>
                      <a:r>
                        <a:rPr lang="en-US" sz="1000" baseline="-25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74FECED-8CA2-644C-A583-6A8EBC5CA1A9}"/>
              </a:ext>
            </a:extLst>
          </p:cNvPr>
          <p:cNvGrpSpPr/>
          <p:nvPr/>
        </p:nvGrpSpPr>
        <p:grpSpPr>
          <a:xfrm>
            <a:off x="496242" y="1086678"/>
            <a:ext cx="1610958" cy="5473413"/>
            <a:chOff x="-52287" y="723751"/>
            <a:chExt cx="1610958" cy="547341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6AC55D-092B-2944-9DDF-F557BAC2466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07" y="723751"/>
              <a:ext cx="0" cy="513281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CF074D-4C48-D24E-8D6B-549BE789F815}"/>
                </a:ext>
              </a:extLst>
            </p:cNvPr>
            <p:cNvCxnSpPr/>
            <p:nvPr/>
          </p:nvCxnSpPr>
          <p:spPr>
            <a:xfrm>
              <a:off x="1022644" y="5163053"/>
              <a:ext cx="37936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ADA55A2-24CA-7146-BAC5-7D649C388BAE}"/>
                </a:ext>
              </a:extLst>
            </p:cNvPr>
            <p:cNvCxnSpPr/>
            <p:nvPr/>
          </p:nvCxnSpPr>
          <p:spPr>
            <a:xfrm rot="10800000">
              <a:off x="300862" y="5166998"/>
              <a:ext cx="37936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434DAC-98C2-F248-B0BD-61862896B02C}"/>
                </a:ext>
              </a:extLst>
            </p:cNvPr>
            <p:cNvSpPr txBox="1"/>
            <p:nvPr/>
          </p:nvSpPr>
          <p:spPr>
            <a:xfrm>
              <a:off x="372724" y="5827832"/>
              <a:ext cx="996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mass cut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90AEBC-0ECF-0949-BB4D-541AE08E469C}"/>
                </a:ext>
              </a:extLst>
            </p:cNvPr>
            <p:cNvSpPr txBox="1"/>
            <p:nvPr/>
          </p:nvSpPr>
          <p:spPr>
            <a:xfrm>
              <a:off x="-52287" y="4818283"/>
              <a:ext cx="926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Remnant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966AB6-D70E-2443-9ADD-FB8F31CE9D61}"/>
                </a:ext>
              </a:extLst>
            </p:cNvPr>
            <p:cNvSpPr txBox="1"/>
            <p:nvPr/>
          </p:nvSpPr>
          <p:spPr>
            <a:xfrm>
              <a:off x="873868" y="4831081"/>
              <a:ext cx="684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Ejecta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863E6CA8-96C3-3046-B1AF-6519AB50B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00" y="5703452"/>
            <a:ext cx="3695640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Iron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Peak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mostly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affected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by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Fallback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(mass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cut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48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EA3C8-5D76-A54F-8FCC-DB238C24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b="49079"/>
          <a:stretch/>
        </p:blipFill>
        <p:spPr>
          <a:xfrm>
            <a:off x="1094815" y="547634"/>
            <a:ext cx="10002369" cy="3887585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8BC5EA51-3D0E-1F4A-A9B0-B4BCAD99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-5445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Solar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Metallicity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non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Rotating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Models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: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Composition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of the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Ejecta</a:t>
            </a:r>
            <a:endParaRPr lang="en-US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2A46C-42C0-7D46-8E51-963576EF794D}"/>
              </a:ext>
            </a:extLst>
          </p:cNvPr>
          <p:cNvSpPr txBox="1"/>
          <p:nvPr/>
        </p:nvSpPr>
        <p:spPr>
          <a:xfrm>
            <a:off x="2246142" y="4474646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FF00"/>
                </a:solidFill>
              </a:rPr>
              <a:t>The elements Ne-Ca (synthesized only by massive stars) are coproduced with O.</a:t>
            </a:r>
            <a:r>
              <a:rPr lang="en-US" dirty="0"/>
              <a:t> Some of them </a:t>
            </a:r>
            <a:r>
              <a:rPr lang="en-US" dirty="0" err="1"/>
              <a:t>underproduced</a:t>
            </a:r>
            <a:r>
              <a:rPr lang="en-US" dirty="0"/>
              <a:t> by more than a factor of 2 (Cl  K) </a:t>
            </a:r>
            <a:r>
              <a:rPr lang="en-US" dirty="0">
                <a:sym typeface="Wingdings"/>
              </a:rPr>
              <a:t> other sources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36758-4D9A-C244-80A5-9F3AA16E846F}"/>
              </a:ext>
            </a:extLst>
          </p:cNvPr>
          <p:cNvSpPr txBox="1"/>
          <p:nvPr/>
        </p:nvSpPr>
        <p:spPr>
          <a:xfrm>
            <a:off x="2246143" y="5110823"/>
            <a:ext cx="813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FF00"/>
                </a:solidFill>
              </a:rPr>
              <a:t>The iron peak elements </a:t>
            </a:r>
            <a:r>
              <a:rPr lang="en-US" dirty="0" err="1">
                <a:solidFill>
                  <a:srgbClr val="00FF00"/>
                </a:solidFill>
              </a:rPr>
              <a:t>Ti</a:t>
            </a:r>
            <a:r>
              <a:rPr lang="en-US" dirty="0">
                <a:solidFill>
                  <a:srgbClr val="00FF00"/>
                </a:solidFill>
              </a:rPr>
              <a:t>-Ni are </a:t>
            </a:r>
            <a:r>
              <a:rPr lang="en-US" dirty="0" err="1">
                <a:solidFill>
                  <a:srgbClr val="00FF00"/>
                </a:solidFill>
              </a:rPr>
              <a:t>underproduced</a:t>
            </a:r>
            <a:r>
              <a:rPr lang="en-US" dirty="0">
                <a:solidFill>
                  <a:srgbClr val="00FF00"/>
                </a:solidFill>
              </a:rPr>
              <a:t> compared to O. </a:t>
            </a:r>
            <a:r>
              <a:rPr lang="en-US" dirty="0" err="1"/>
              <a:t>SNIa</a:t>
            </a:r>
            <a:r>
              <a:rPr lang="en-US" dirty="0"/>
              <a:t> fill the gap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8FDB4-AB04-5642-883A-DF0E77D1D540}"/>
              </a:ext>
            </a:extLst>
          </p:cNvPr>
          <p:cNvSpPr txBox="1"/>
          <p:nvPr/>
        </p:nvSpPr>
        <p:spPr>
          <a:xfrm>
            <a:off x="2246143" y="6191465"/>
            <a:ext cx="800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FF00"/>
                </a:solidFill>
              </a:rPr>
              <a:t>Elements heavier than </a:t>
            </a:r>
            <a:r>
              <a:rPr lang="en-US" dirty="0" err="1">
                <a:solidFill>
                  <a:srgbClr val="00FF00"/>
                </a:solidFill>
              </a:rPr>
              <a:t>Zr</a:t>
            </a:r>
            <a:r>
              <a:rPr lang="en-US" dirty="0">
                <a:solidFill>
                  <a:srgbClr val="00FF00"/>
                </a:solidFill>
              </a:rPr>
              <a:t> (</a:t>
            </a:r>
            <a:r>
              <a:rPr lang="en-US" dirty="0" err="1">
                <a:solidFill>
                  <a:srgbClr val="00FF00"/>
                </a:solidFill>
              </a:rPr>
              <a:t>main+strong</a:t>
            </a:r>
            <a:r>
              <a:rPr lang="en-US" dirty="0">
                <a:solidFill>
                  <a:srgbClr val="00FF00"/>
                </a:solidFill>
              </a:rPr>
              <a:t> component produced only by AGB stars) not produced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B1637-D5D3-5947-A19C-AF41F9865805}"/>
              </a:ext>
            </a:extLst>
          </p:cNvPr>
          <p:cNvSpPr txBox="1"/>
          <p:nvPr/>
        </p:nvSpPr>
        <p:spPr>
          <a:xfrm>
            <a:off x="2246143" y="5555521"/>
            <a:ext cx="77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FF00"/>
                </a:solidFill>
              </a:rPr>
              <a:t>The elements Cu-</a:t>
            </a:r>
            <a:r>
              <a:rPr lang="en-US" dirty="0" err="1">
                <a:solidFill>
                  <a:srgbClr val="00FF00"/>
                </a:solidFill>
              </a:rPr>
              <a:t>Zr</a:t>
            </a:r>
            <a:r>
              <a:rPr lang="en-US" dirty="0">
                <a:solidFill>
                  <a:srgbClr val="00FF00"/>
                </a:solidFill>
              </a:rPr>
              <a:t> (weak component, synthesized mainly by massive stars) are coproduced with O. </a:t>
            </a:r>
            <a:r>
              <a:rPr lang="en-US" dirty="0"/>
              <a:t>Kr-</a:t>
            </a:r>
            <a:r>
              <a:rPr lang="en-US" dirty="0" err="1"/>
              <a:t>Rb</a:t>
            </a:r>
            <a:r>
              <a:rPr lang="en-US" dirty="0"/>
              <a:t> slightly </a:t>
            </a:r>
            <a:r>
              <a:rPr lang="en-US" dirty="0" err="1"/>
              <a:t>underproduced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AGB fill the gap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21F7C8-FF3C-A346-934F-5C870AD83BAE}"/>
              </a:ext>
            </a:extLst>
          </p:cNvPr>
          <p:cNvGrpSpPr>
            <a:grpSpLocks noChangeAspect="1"/>
          </p:cNvGrpSpPr>
          <p:nvPr/>
        </p:nvGrpSpPr>
        <p:grpSpPr>
          <a:xfrm>
            <a:off x="2063656" y="1564774"/>
            <a:ext cx="8685180" cy="446314"/>
            <a:chOff x="2040540" y="1562097"/>
            <a:chExt cx="8685180" cy="4463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81E81E-5D24-4A46-8438-5B51F0B486C1}"/>
                </a:ext>
              </a:extLst>
            </p:cNvPr>
            <p:cNvSpPr/>
            <p:nvPr/>
          </p:nvSpPr>
          <p:spPr>
            <a:xfrm>
              <a:off x="2040540" y="1562097"/>
              <a:ext cx="8685180" cy="446314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E31634-3D01-434D-9F2C-7FBF656EA281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>
              <a:off x="2040540" y="1780032"/>
              <a:ext cx="8685180" cy="5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394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Low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Metallicity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non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Presupernova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Evolution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5312" r="3322" b="1745"/>
          <a:stretch/>
        </p:blipFill>
        <p:spPr>
          <a:xfrm>
            <a:off x="282222" y="1580700"/>
            <a:ext cx="5798538" cy="44459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5344" r="3309" b="1757"/>
          <a:stretch/>
        </p:blipFill>
        <p:spPr>
          <a:xfrm>
            <a:off x="6276316" y="1580700"/>
            <a:ext cx="5798015" cy="44459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2597734" y="1087430"/>
            <a:ext cx="103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[Fe/H]=0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7631" y="1087430"/>
            <a:ext cx="111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[Fe/H]=-2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7998" y="585603"/>
            <a:ext cx="569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Mass loss reduces dramatically as the metallicity decreases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18" y="600071"/>
            <a:ext cx="1206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94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6421" r="1220" b="24572"/>
          <a:stretch/>
        </p:blipFill>
        <p:spPr>
          <a:xfrm>
            <a:off x="6336442" y="807487"/>
            <a:ext cx="5468400" cy="290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6421" r="1220" b="24572"/>
          <a:stretch/>
        </p:blipFill>
        <p:spPr>
          <a:xfrm>
            <a:off x="6336442" y="3830167"/>
            <a:ext cx="5468400" cy="2901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2736" y="3830167"/>
            <a:ext cx="5468400" cy="2901600"/>
            <a:chOff x="529200" y="3830167"/>
            <a:chExt cx="5468400" cy="290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" t="6421" r="1220" b="24572"/>
            <a:stretch/>
          </p:blipFill>
          <p:spPr>
            <a:xfrm>
              <a:off x="529200" y="3830167"/>
              <a:ext cx="5468400" cy="2901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39514" y="4840255"/>
              <a:ext cx="910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Eddington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24965" y="5082416"/>
              <a:ext cx="599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WNL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13197" y="5218774"/>
              <a:ext cx="638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WNC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65597" y="5387216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2736" y="807487"/>
            <a:ext cx="5468400" cy="2901600"/>
            <a:chOff x="529200" y="727200"/>
            <a:chExt cx="5468400" cy="29016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" t="6421" r="1219" b="24572"/>
            <a:stretch/>
          </p:blipFill>
          <p:spPr>
            <a:xfrm>
              <a:off x="529200" y="727200"/>
              <a:ext cx="5468400" cy="2901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71598" y="1512700"/>
              <a:ext cx="1441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Dust driven wind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1427" y="2107785"/>
              <a:ext cx="599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WNL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02814" y="2276514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WNE</a:t>
              </a: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Low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Metallicity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non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Presupernova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Evolution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7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F31EE88-EBBE-9C4C-9D1C-58EA6FEFF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Low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Metallicity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non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Rotating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Models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: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Composition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of the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Ejecta</a:t>
            </a:r>
            <a:endParaRPr lang="en-US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48FA4-07C8-1B48-8459-DF3905B4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b="50000"/>
          <a:stretch/>
        </p:blipFill>
        <p:spPr>
          <a:xfrm>
            <a:off x="767718" y="620042"/>
            <a:ext cx="10611035" cy="405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A92CA-5F40-6346-9B26-EDDBEC85698D}"/>
              </a:ext>
            </a:extLst>
          </p:cNvPr>
          <p:cNvSpPr txBox="1"/>
          <p:nvPr/>
        </p:nvSpPr>
        <p:spPr>
          <a:xfrm>
            <a:off x="1832540" y="482893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Alpha elements show (as expected) the typical behavior of primary nuclei (negligible dependence on the initial metallicity)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DE092-FFFB-BC4D-AA22-83FE2927AAE7}"/>
              </a:ext>
            </a:extLst>
          </p:cNvPr>
          <p:cNvSpPr txBox="1"/>
          <p:nvPr/>
        </p:nvSpPr>
        <p:spPr>
          <a:xfrm>
            <a:off x="1832540" y="554750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odd elements (from N to Sc), on the contrary, show a typical secondary behavior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8643C-5DA4-5840-9C00-BEAADA576324}"/>
              </a:ext>
            </a:extLst>
          </p:cNvPr>
          <p:cNvSpPr txBox="1"/>
          <p:nvPr/>
        </p:nvSpPr>
        <p:spPr>
          <a:xfrm>
            <a:off x="1832540" y="5989073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All the heavy elements above Fe-peak are produced as secondaries (Zn-</a:t>
            </a:r>
            <a:r>
              <a:rPr lang="en-US" dirty="0" err="1"/>
              <a:t>Zr</a:t>
            </a:r>
            <a:r>
              <a:rPr lang="en-US" dirty="0"/>
              <a:t> start being produced above metallicity [Fe/H]=-1, the others are never produced)</a:t>
            </a:r>
          </a:p>
        </p:txBody>
      </p:sp>
    </p:spTree>
    <p:extLst>
      <p:ext uri="{BB962C8B-B14F-4D97-AF65-F5344CB8AC3E}">
        <p14:creationId xmlns:p14="http://schemas.microsoft.com/office/powerpoint/2010/main" val="254722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851066D3-C303-3B44-B3E9-FE49DE7974A5}"/>
              </a:ext>
            </a:extLst>
          </p:cNvPr>
          <p:cNvGrpSpPr>
            <a:grpSpLocks noChangeAspect="1"/>
          </p:cNvGrpSpPr>
          <p:nvPr/>
        </p:nvGrpSpPr>
        <p:grpSpPr>
          <a:xfrm>
            <a:off x="1319823" y="1961066"/>
            <a:ext cx="4469416" cy="1671451"/>
            <a:chOff x="596900" y="1143809"/>
            <a:chExt cx="4916359" cy="183859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9985FA-2672-8D44-BBA5-7D0878C4FFB3}"/>
                </a:ext>
              </a:extLst>
            </p:cNvPr>
            <p:cNvSpPr/>
            <p:nvPr/>
          </p:nvSpPr>
          <p:spPr>
            <a:xfrm>
              <a:off x="611086" y="2172107"/>
              <a:ext cx="4902173" cy="8102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A6E458-11DF-8A4E-88D8-704FDB6497B8}"/>
                </a:ext>
              </a:extLst>
            </p:cNvPr>
            <p:cNvSpPr/>
            <p:nvPr/>
          </p:nvSpPr>
          <p:spPr>
            <a:xfrm>
              <a:off x="596900" y="1143809"/>
              <a:ext cx="4902173" cy="8102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29751A-87A3-B04D-87BA-80B0577F5B53}"/>
                </a:ext>
              </a:extLst>
            </p:cNvPr>
            <p:cNvGrpSpPr/>
            <p:nvPr/>
          </p:nvGrpSpPr>
          <p:grpSpPr>
            <a:xfrm>
              <a:off x="1053241" y="1395348"/>
              <a:ext cx="648559" cy="316791"/>
              <a:chOff x="3402741" y="4430648"/>
              <a:chExt cx="953841" cy="31679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1296C82-CDD4-FA44-8DF5-C82DC67E6FF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28FB6ED-C502-774C-B2E0-D96D706F284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AAAEA5-1F0E-2440-AD84-22FAA6EA1FC2}"/>
                </a:ext>
              </a:extLst>
            </p:cNvPr>
            <p:cNvGrpSpPr/>
            <p:nvPr/>
          </p:nvGrpSpPr>
          <p:grpSpPr>
            <a:xfrm>
              <a:off x="2113484" y="1395348"/>
              <a:ext cx="648559" cy="316791"/>
              <a:chOff x="3402741" y="4430648"/>
              <a:chExt cx="953841" cy="316791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F415E1D5-20D4-3942-BE2C-3370F3CA1BD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D90F97D2-78F8-9C45-B657-8BBD680CF18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9D02C59-8C32-7547-9238-6EB107E65B0E}"/>
                </a:ext>
              </a:extLst>
            </p:cNvPr>
            <p:cNvGrpSpPr/>
            <p:nvPr/>
          </p:nvGrpSpPr>
          <p:grpSpPr>
            <a:xfrm>
              <a:off x="3173726" y="1408048"/>
              <a:ext cx="648559" cy="316791"/>
              <a:chOff x="3402741" y="4430648"/>
              <a:chExt cx="953841" cy="316791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83C3BA1-777B-534E-8245-FD3F123C137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B201661-E646-C440-8EA9-DCD86E7DEB0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08C7051-62B0-D843-85BC-2E321B0BE08B}"/>
                </a:ext>
              </a:extLst>
            </p:cNvPr>
            <p:cNvGrpSpPr/>
            <p:nvPr/>
          </p:nvGrpSpPr>
          <p:grpSpPr>
            <a:xfrm>
              <a:off x="4227707" y="1382648"/>
              <a:ext cx="648559" cy="316791"/>
              <a:chOff x="3402741" y="4430648"/>
              <a:chExt cx="953841" cy="316791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C8CA34B-54AD-7B4F-B534-05654972D22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98FA5E6-A9A8-714E-9412-F293E326E6E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3A0F35F-E44C-C64A-A111-9C2B307A9890}"/>
                </a:ext>
              </a:extLst>
            </p:cNvPr>
            <p:cNvGrpSpPr/>
            <p:nvPr/>
          </p:nvGrpSpPr>
          <p:grpSpPr>
            <a:xfrm>
              <a:off x="1104753" y="2402842"/>
              <a:ext cx="1008730" cy="316791"/>
              <a:chOff x="3402741" y="4430648"/>
              <a:chExt cx="953841" cy="316791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D9BF22D-6D95-C548-8561-DE91F69E287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844AF1F6-8A2C-7D49-86AC-11EF4C78A38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635FE00-4D97-424A-B559-7457A843A0EE}"/>
                </a:ext>
              </a:extLst>
            </p:cNvPr>
            <p:cNvGrpSpPr/>
            <p:nvPr/>
          </p:nvGrpSpPr>
          <p:grpSpPr>
            <a:xfrm>
              <a:off x="2486127" y="2402842"/>
              <a:ext cx="1008730" cy="316791"/>
              <a:chOff x="3402741" y="4430648"/>
              <a:chExt cx="953841" cy="316791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F9592B3E-BFAE-B04C-AB3C-2BBAFAE8612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F74749E6-509C-0649-892E-67A8F32BE56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DD46F56-9BE8-4444-8BC1-E465902C25E8}"/>
                </a:ext>
              </a:extLst>
            </p:cNvPr>
            <p:cNvGrpSpPr/>
            <p:nvPr/>
          </p:nvGrpSpPr>
          <p:grpSpPr>
            <a:xfrm>
              <a:off x="3984179" y="2390142"/>
              <a:ext cx="1008730" cy="316791"/>
              <a:chOff x="3402741" y="4430648"/>
              <a:chExt cx="953841" cy="316791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27525C4-9297-9043-86CF-A150ADC361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2741" y="4430648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A750ECF-921A-9F4D-A186-E2176FD53BD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406849" y="4734739"/>
                <a:ext cx="949733" cy="12700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4E86961-B004-5A46-9AEF-7947888771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3939" y="1642776"/>
              <a:ext cx="474867" cy="761799"/>
              <a:chOff x="10289830" y="2540339"/>
              <a:chExt cx="282258" cy="452812"/>
            </a:xfrm>
          </p:grpSpPr>
          <p:sp>
            <p:nvSpPr>
              <p:cNvPr id="62" name="Curved Right Arrow 61">
                <a:extLst>
                  <a:ext uri="{FF2B5EF4-FFF2-40B4-BE49-F238E27FC236}">
                    <a16:creationId xmlns:a16="http://schemas.microsoft.com/office/drawing/2014/main" id="{8442DFCD-9EA1-9B41-8FA2-C834F7E4E47A}"/>
                  </a:ext>
                </a:extLst>
              </p:cNvPr>
              <p:cNvSpPr/>
              <p:nvPr/>
            </p:nvSpPr>
            <p:spPr>
              <a:xfrm>
                <a:off x="10289830" y="2652072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3" name="Curved Right Arrow 62">
                <a:extLst>
                  <a:ext uri="{FF2B5EF4-FFF2-40B4-BE49-F238E27FC236}">
                    <a16:creationId xmlns:a16="http://schemas.microsoft.com/office/drawing/2014/main" id="{92F3716B-9E93-DC47-9344-A53CB4C3A56E}"/>
                  </a:ext>
                </a:extLst>
              </p:cNvPr>
              <p:cNvSpPr/>
              <p:nvPr/>
            </p:nvSpPr>
            <p:spPr>
              <a:xfrm rot="10800000">
                <a:off x="10430959" y="2540339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F5B07C0-4EFF-5841-BAEE-EC90F4461E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52436" y="1641043"/>
              <a:ext cx="474867" cy="761799"/>
              <a:chOff x="10289830" y="2540339"/>
              <a:chExt cx="282258" cy="452812"/>
            </a:xfrm>
          </p:grpSpPr>
          <p:sp>
            <p:nvSpPr>
              <p:cNvPr id="66" name="Curved Right Arrow 65">
                <a:extLst>
                  <a:ext uri="{FF2B5EF4-FFF2-40B4-BE49-F238E27FC236}">
                    <a16:creationId xmlns:a16="http://schemas.microsoft.com/office/drawing/2014/main" id="{C85D59C4-C70A-3341-BF39-4FA4878CBFFF}"/>
                  </a:ext>
                </a:extLst>
              </p:cNvPr>
              <p:cNvSpPr/>
              <p:nvPr/>
            </p:nvSpPr>
            <p:spPr>
              <a:xfrm>
                <a:off x="10289830" y="2652072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7" name="Curved Right Arrow 66">
                <a:extLst>
                  <a:ext uri="{FF2B5EF4-FFF2-40B4-BE49-F238E27FC236}">
                    <a16:creationId xmlns:a16="http://schemas.microsoft.com/office/drawing/2014/main" id="{B32F11F3-6C38-FA4B-9AF0-200063EF3D24}"/>
                  </a:ext>
                </a:extLst>
              </p:cNvPr>
              <p:cNvSpPr/>
              <p:nvPr/>
            </p:nvSpPr>
            <p:spPr>
              <a:xfrm rot="10800000">
                <a:off x="10430959" y="2540339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777F2C0-0B20-4540-B685-B4BD3D6793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9492" y="1628343"/>
              <a:ext cx="474867" cy="761799"/>
              <a:chOff x="10289830" y="2540339"/>
              <a:chExt cx="282258" cy="452812"/>
            </a:xfrm>
          </p:grpSpPr>
          <p:sp>
            <p:nvSpPr>
              <p:cNvPr id="69" name="Curved Right Arrow 68">
                <a:extLst>
                  <a:ext uri="{FF2B5EF4-FFF2-40B4-BE49-F238E27FC236}">
                    <a16:creationId xmlns:a16="http://schemas.microsoft.com/office/drawing/2014/main" id="{3B753C5B-54F0-3B41-84B2-4F014153B2AB}"/>
                  </a:ext>
                </a:extLst>
              </p:cNvPr>
              <p:cNvSpPr/>
              <p:nvPr/>
            </p:nvSpPr>
            <p:spPr>
              <a:xfrm>
                <a:off x="10289830" y="2652072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0" name="Curved Right Arrow 69">
                <a:extLst>
                  <a:ext uri="{FF2B5EF4-FFF2-40B4-BE49-F238E27FC236}">
                    <a16:creationId xmlns:a16="http://schemas.microsoft.com/office/drawing/2014/main" id="{127FF367-5B1B-A74C-AA2C-CA0A08F8B556}"/>
                  </a:ext>
                </a:extLst>
              </p:cNvPr>
              <p:cNvSpPr/>
              <p:nvPr/>
            </p:nvSpPr>
            <p:spPr>
              <a:xfrm rot="10800000">
                <a:off x="10430959" y="2540339"/>
                <a:ext cx="141129" cy="341079"/>
              </a:xfrm>
              <a:prstGeom prst="curvedRightArrow">
                <a:avLst/>
              </a:prstGeom>
              <a:solidFill>
                <a:srgbClr val="660066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2" name="Picture 7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9B64D5-2BE0-0C46-A1D0-30826E069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28" y="754521"/>
            <a:ext cx="4657783" cy="6114686"/>
          </a:xfrm>
          <a:prstGeom prst="rect">
            <a:avLst/>
          </a:prstGeom>
        </p:spPr>
      </p:pic>
      <p:sp>
        <p:nvSpPr>
          <p:cNvPr id="73" name="Rectangle 28">
            <a:extLst>
              <a:ext uri="{FF2B5EF4-FFF2-40B4-BE49-F238E27FC236}">
                <a16:creationId xmlns:a16="http://schemas.microsoft.com/office/drawing/2014/main" id="{5E7AAF45-851D-3541-BDE9-C7F0B329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337" y="77693"/>
            <a:ext cx="6506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DRIVEN INSTABILITIES: TURBULENT SHEAR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8A00EF-2945-7E46-87F6-E3CCE2F77EAF}"/>
              </a:ext>
            </a:extLst>
          </p:cNvPr>
          <p:cNvSpPr txBox="1"/>
          <p:nvPr/>
        </p:nvSpPr>
        <p:spPr>
          <a:xfrm>
            <a:off x="1892287" y="793943"/>
            <a:ext cx="435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Differential rotation induces chemical mixing</a:t>
            </a:r>
          </a:p>
        </p:txBody>
      </p:sp>
      <p:pic>
        <p:nvPicPr>
          <p:cNvPr id="76" name="Picture 75" descr="latex-image-1.pdf">
            <a:extLst>
              <a:ext uri="{FF2B5EF4-FFF2-40B4-BE49-F238E27FC236}">
                <a16:creationId xmlns:a16="http://schemas.microsoft.com/office/drawing/2014/main" id="{5F86873E-9AB1-D349-9911-A4F87712F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1" t="-4672" r="-2961" b="-10181"/>
          <a:stretch/>
        </p:blipFill>
        <p:spPr>
          <a:xfrm>
            <a:off x="1268231" y="5782913"/>
            <a:ext cx="5094000" cy="846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68C5EBE-2C7F-3845-AE44-60DB65EDBAB3}"/>
              </a:ext>
            </a:extLst>
          </p:cNvPr>
          <p:cNvCxnSpPr/>
          <p:nvPr/>
        </p:nvCxnSpPr>
        <p:spPr>
          <a:xfrm flipV="1">
            <a:off x="899532" y="1531389"/>
            <a:ext cx="0" cy="262824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latex-image-1.pdf">
            <a:extLst>
              <a:ext uri="{FF2B5EF4-FFF2-40B4-BE49-F238E27FC236}">
                <a16:creationId xmlns:a16="http://schemas.microsoft.com/office/drawing/2014/main" id="{4981E120-2AF8-EA4F-AE3F-84E46D198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1" y="3186675"/>
            <a:ext cx="203200" cy="165100"/>
          </a:xfrm>
          <a:prstGeom prst="rect">
            <a:avLst/>
          </a:prstGeom>
        </p:spPr>
      </p:pic>
      <p:pic>
        <p:nvPicPr>
          <p:cNvPr id="80" name="Picture 79" descr="latex-image-1.pdf">
            <a:extLst>
              <a:ext uri="{FF2B5EF4-FFF2-40B4-BE49-F238E27FC236}">
                <a16:creationId xmlns:a16="http://schemas.microsoft.com/office/drawing/2014/main" id="{99282490-EF54-5E43-97D9-8CA31A14B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" y="2250833"/>
            <a:ext cx="215900" cy="165100"/>
          </a:xfrm>
          <a:prstGeom prst="rect">
            <a:avLst/>
          </a:prstGeom>
        </p:spPr>
      </p:pic>
      <p:pic>
        <p:nvPicPr>
          <p:cNvPr id="81" name="Picture 80" descr="latex-image-1.pdf">
            <a:extLst>
              <a:ext uri="{FF2B5EF4-FFF2-40B4-BE49-F238E27FC236}">
                <a16:creationId xmlns:a16="http://schemas.microsoft.com/office/drawing/2014/main" id="{56CD4A6D-9E64-054E-A425-F8FFDDC21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3" y="2661334"/>
            <a:ext cx="330200" cy="203200"/>
          </a:xfrm>
          <a:prstGeom prst="rect">
            <a:avLst/>
          </a:prstGeom>
        </p:spPr>
      </p:pic>
      <p:pic>
        <p:nvPicPr>
          <p:cNvPr id="82" name="Picture 81" descr="latex-image-1.pdf">
            <a:extLst>
              <a:ext uri="{FF2B5EF4-FFF2-40B4-BE49-F238E27FC236}">
                <a16:creationId xmlns:a16="http://schemas.microsoft.com/office/drawing/2014/main" id="{3F4FF082-2F98-C248-9626-4387BC1BD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4" y="1294339"/>
            <a:ext cx="114300" cy="139700"/>
          </a:xfrm>
          <a:prstGeom prst="rect">
            <a:avLst/>
          </a:prstGeom>
        </p:spPr>
      </p:pic>
      <p:pic>
        <p:nvPicPr>
          <p:cNvPr id="83" name="Picture 82" descr="latex-image-1.pdf">
            <a:extLst>
              <a:ext uri="{FF2B5EF4-FFF2-40B4-BE49-F238E27FC236}">
                <a16:creationId xmlns:a16="http://schemas.microsoft.com/office/drawing/2014/main" id="{596A3A06-E071-A247-99BC-04191DA0A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5" y="2234133"/>
            <a:ext cx="228600" cy="190500"/>
          </a:xfrm>
          <a:prstGeom prst="rect">
            <a:avLst/>
          </a:prstGeom>
        </p:spPr>
      </p:pic>
      <p:pic>
        <p:nvPicPr>
          <p:cNvPr id="84" name="Picture 83" descr="latex-image-1.pdf">
            <a:extLst>
              <a:ext uri="{FF2B5EF4-FFF2-40B4-BE49-F238E27FC236}">
                <a16:creationId xmlns:a16="http://schemas.microsoft.com/office/drawing/2014/main" id="{7D8AFE5B-7639-A74C-A983-FCC5576E0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6" y="3161275"/>
            <a:ext cx="228600" cy="190500"/>
          </a:xfrm>
          <a:prstGeom prst="rect">
            <a:avLst/>
          </a:prstGeom>
        </p:spPr>
      </p:pic>
      <p:pic>
        <p:nvPicPr>
          <p:cNvPr id="85" name="Picture 84" descr="latex-image-1.pdf">
            <a:extLst>
              <a:ext uri="{FF2B5EF4-FFF2-40B4-BE49-F238E27FC236}">
                <a16:creationId xmlns:a16="http://schemas.microsoft.com/office/drawing/2014/main" id="{66EC07CC-8457-C641-B7FA-BF4F72C37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2" y="3256525"/>
            <a:ext cx="215900" cy="165100"/>
          </a:xfrm>
          <a:prstGeom prst="rect">
            <a:avLst/>
          </a:prstGeom>
        </p:spPr>
      </p:pic>
      <p:pic>
        <p:nvPicPr>
          <p:cNvPr id="86" name="Picture 85" descr="latex-image-1.pdf">
            <a:extLst>
              <a:ext uri="{FF2B5EF4-FFF2-40B4-BE49-F238E27FC236}">
                <a16:creationId xmlns:a16="http://schemas.microsoft.com/office/drawing/2014/main" id="{63A09F90-D4E5-C64B-8165-266343291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2" y="2323810"/>
            <a:ext cx="215900" cy="1651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FEBAD27-C01A-0B4A-BF7E-F2D243A73075}"/>
              </a:ext>
            </a:extLst>
          </p:cNvPr>
          <p:cNvSpPr txBox="1"/>
          <p:nvPr/>
        </p:nvSpPr>
        <p:spPr>
          <a:xfrm>
            <a:off x="10776976" y="469596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Edelmann+2017</a:t>
            </a:r>
          </a:p>
        </p:txBody>
      </p:sp>
      <p:pic>
        <p:nvPicPr>
          <p:cNvPr id="61" name="Picture 60" descr="latex-image-1.pdf">
            <a:extLst>
              <a:ext uri="{FF2B5EF4-FFF2-40B4-BE49-F238E27FC236}">
                <a16:creationId xmlns:a16="http://schemas.microsoft.com/office/drawing/2014/main" id="{ABA48DB7-0887-524F-AD80-933601DFE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3" y="4438496"/>
            <a:ext cx="6177396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E8DDD8C1-E38F-F344-A922-5290F78DD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091" y="77693"/>
            <a:ext cx="75174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DRIVEN INSTABILITIES: MERIDIONAL CIRCULATION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C9DA31-3ABD-3A42-AD9C-13261C8AD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238310"/>
            <a:ext cx="4337050" cy="4263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7DE13-50C1-8949-B057-54784C0CA817}"/>
              </a:ext>
            </a:extLst>
          </p:cNvPr>
          <p:cNvSpPr txBox="1"/>
          <p:nvPr/>
        </p:nvSpPr>
        <p:spPr>
          <a:xfrm>
            <a:off x="927100" y="1498600"/>
            <a:ext cx="66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6EFF4-A941-054C-80B4-6B2794E09246}"/>
              </a:ext>
            </a:extLst>
          </p:cNvPr>
          <p:cNvSpPr txBox="1"/>
          <p:nvPr/>
        </p:nvSpPr>
        <p:spPr>
          <a:xfrm>
            <a:off x="3708400" y="47117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2D2AF-CE76-A749-978B-EACE6CE3F861}"/>
              </a:ext>
            </a:extLst>
          </p:cNvPr>
          <p:cNvSpPr txBox="1"/>
          <p:nvPr/>
        </p:nvSpPr>
        <p:spPr>
          <a:xfrm>
            <a:off x="6515100" y="673390"/>
            <a:ext cx="31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makes the star oblates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2D16F-75E9-2045-967E-958940C28046}"/>
              </a:ext>
            </a:extLst>
          </p:cNvPr>
          <p:cNvSpPr txBox="1"/>
          <p:nvPr/>
        </p:nvSpPr>
        <p:spPr>
          <a:xfrm>
            <a:off x="5565000" y="1326634"/>
            <a:ext cx="540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Different heat content between the pole to the equator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16FB44-C96B-AE41-9029-8B4A14849061}"/>
              </a:ext>
            </a:extLst>
          </p:cNvPr>
          <p:cNvCxnSpPr>
            <a:cxnSpLocks/>
          </p:cNvCxnSpPr>
          <p:nvPr/>
        </p:nvCxnSpPr>
        <p:spPr>
          <a:xfrm flipH="1">
            <a:off x="1816100" y="1568966"/>
            <a:ext cx="3748900" cy="17196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406CBA-3A7F-BF41-8EC3-761122F1123C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4130151" y="1568966"/>
            <a:ext cx="1434849" cy="31427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21F9AF-3DDD-B24A-8266-7D1167DADCAC}"/>
              </a:ext>
            </a:extLst>
          </p:cNvPr>
          <p:cNvSpPr txBox="1"/>
          <p:nvPr/>
        </p:nvSpPr>
        <p:spPr>
          <a:xfrm>
            <a:off x="5388092" y="2181257"/>
            <a:ext cx="540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Large-scale MERIDIONAL CIRCULATION develops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39B90-B12E-5541-8479-037C97994368}"/>
              </a:ext>
            </a:extLst>
          </p:cNvPr>
          <p:cNvSpPr txBox="1"/>
          <p:nvPr/>
        </p:nvSpPr>
        <p:spPr>
          <a:xfrm>
            <a:off x="5462704" y="4639637"/>
            <a:ext cx="656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Meridional circulation moves matter through the star and hence it can both transport angular momentum and induce mixing of the chemical composition</a:t>
            </a:r>
          </a:p>
        </p:txBody>
      </p:sp>
      <p:pic>
        <p:nvPicPr>
          <p:cNvPr id="16" name="Picture 15" descr="latex-image-1.pdf">
            <a:extLst>
              <a:ext uri="{FF2B5EF4-FFF2-40B4-BE49-F238E27FC236}">
                <a16:creationId xmlns:a16="http://schemas.microsoft.com/office/drawing/2014/main" id="{C688B642-1BD9-C641-98C0-10E21DDA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41" y="3062252"/>
            <a:ext cx="6675120" cy="5143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127708-A0AC-B245-B7B6-26C180DDA73D}"/>
              </a:ext>
            </a:extLst>
          </p:cNvPr>
          <p:cNvCxnSpPr>
            <a:cxnSpLocks/>
          </p:cNvCxnSpPr>
          <p:nvPr/>
        </p:nvCxnSpPr>
        <p:spPr>
          <a:xfrm flipV="1">
            <a:off x="9593481" y="3475002"/>
            <a:ext cx="162813" cy="613263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42BE87-B0DD-A544-9A9F-1AAD748D48B8}"/>
              </a:ext>
            </a:extLst>
          </p:cNvPr>
          <p:cNvSpPr txBox="1"/>
          <p:nvPr/>
        </p:nvSpPr>
        <p:spPr>
          <a:xfrm>
            <a:off x="7879051" y="4145096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Velocity of meridional circulation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BB674A-99C3-4647-BD7F-C1BF1065EBE6}"/>
              </a:ext>
            </a:extLst>
          </p:cNvPr>
          <p:cNvGrpSpPr/>
          <p:nvPr/>
        </p:nvGrpSpPr>
        <p:grpSpPr>
          <a:xfrm>
            <a:off x="7759228" y="5754624"/>
            <a:ext cx="2175470" cy="859971"/>
            <a:chOff x="8092390" y="5754624"/>
            <a:chExt cx="2175470" cy="859971"/>
          </a:xfrm>
        </p:grpSpPr>
        <p:pic>
          <p:nvPicPr>
            <p:cNvPr id="15" name="Picture 14" descr="latex-image-1.pdf">
              <a:extLst>
                <a:ext uri="{FF2B5EF4-FFF2-40B4-BE49-F238E27FC236}">
                  <a16:creationId xmlns:a16="http://schemas.microsoft.com/office/drawing/2014/main" id="{6A5C2F95-1E38-6B4F-8757-5FD5CD69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965" y="5879833"/>
              <a:ext cx="1774320" cy="5914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DAD045-AB1B-6944-B08E-460316F6E9FC}"/>
                </a:ext>
              </a:extLst>
            </p:cNvPr>
            <p:cNvSpPr/>
            <p:nvPr/>
          </p:nvSpPr>
          <p:spPr>
            <a:xfrm>
              <a:off x="8092390" y="5754624"/>
              <a:ext cx="2175470" cy="8599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pic>
        <p:nvPicPr>
          <p:cNvPr id="17" name="Picture 16" descr="latex-image-1.pdf">
            <a:extLst>
              <a:ext uri="{FF2B5EF4-FFF2-40B4-BE49-F238E27FC236}">
                <a16:creationId xmlns:a16="http://schemas.microsoft.com/office/drawing/2014/main" id="{4BAE2BBA-9D32-2A44-AB2F-6CD02EEE2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7" y="5791394"/>
            <a:ext cx="5822987" cy="7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6B15-B665-97E0-71F3-DFFA09F6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>
            <a:extLst>
              <a:ext uri="{FF2B5EF4-FFF2-40B4-BE49-F238E27FC236}">
                <a16:creationId xmlns:a16="http://schemas.microsoft.com/office/drawing/2014/main" id="{116DFAD9-6BE7-6343-2466-B233FDE2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171" y="-39557"/>
            <a:ext cx="60516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</a:t>
            </a:r>
            <a:r>
              <a:rPr kumimoji="0" lang="it-IT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Driven</a:t>
            </a:r>
            <a:r>
              <a:rPr kumimoji="0" lang="it-IT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Mixing in Core H and Core </a:t>
            </a:r>
            <a:r>
              <a:rPr lang="it-IT" sz="2000" u="sng" kern="0" dirty="0">
                <a:solidFill>
                  <a:srgbClr val="FFFFFF"/>
                </a:solidFill>
                <a:latin typeface="Gill Sans MT"/>
              </a:rPr>
              <a:t>He </a:t>
            </a:r>
            <a:r>
              <a:rPr kumimoji="0" lang="it-IT" sz="2000" b="0" i="0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Burning</a:t>
            </a:r>
            <a:endParaRPr kumimoji="0" lang="it-IT" sz="20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3F930E-730E-C791-3043-113485F1D8A6}"/>
              </a:ext>
            </a:extLst>
          </p:cNvPr>
          <p:cNvSpPr txBox="1"/>
          <p:nvPr/>
        </p:nvSpPr>
        <p:spPr>
          <a:xfrm>
            <a:off x="2369470" y="344348"/>
            <a:ext cx="752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Internal evolution: mixing of core H burning products into the H-rich envelope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F7A51A-30DA-E257-87CA-C8138FD18AAA}"/>
              </a:ext>
            </a:extLst>
          </p:cNvPr>
          <p:cNvGrpSpPr>
            <a:grpSpLocks noChangeAspect="1"/>
          </p:cNvGrpSpPr>
          <p:nvPr/>
        </p:nvGrpSpPr>
        <p:grpSpPr>
          <a:xfrm>
            <a:off x="667032" y="4108984"/>
            <a:ext cx="5008552" cy="2657599"/>
            <a:chOff x="435963" y="990059"/>
            <a:chExt cx="5468400" cy="2901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F811CB-AD4F-4B2B-AFDD-A8B626FBC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" t="6421" r="1219" b="24572"/>
            <a:stretch/>
          </p:blipFill>
          <p:spPr>
            <a:xfrm>
              <a:off x="435963" y="990059"/>
              <a:ext cx="5468400" cy="2901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A7290B-0416-A5AD-379E-D7BFCC9260F9}"/>
                </a:ext>
              </a:extLst>
            </p:cNvPr>
            <p:cNvSpPr txBox="1"/>
            <p:nvPr/>
          </p:nvSpPr>
          <p:spPr>
            <a:xfrm>
              <a:off x="3502150" y="1884220"/>
              <a:ext cx="1828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convective envelope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7601F9-B860-5EE8-05C4-12BEED575797}"/>
                </a:ext>
              </a:extLst>
            </p:cNvPr>
            <p:cNvSpPr txBox="1"/>
            <p:nvPr/>
          </p:nvSpPr>
          <p:spPr>
            <a:xfrm>
              <a:off x="1319058" y="2950845"/>
              <a:ext cx="1151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conv. core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E1B728-9C05-BA26-C8D1-65D9DB4FF523}"/>
                </a:ext>
              </a:extLst>
            </p:cNvPr>
            <p:cNvSpPr txBox="1"/>
            <p:nvPr/>
          </p:nvSpPr>
          <p:spPr>
            <a:xfrm>
              <a:off x="3967664" y="3102655"/>
              <a:ext cx="1238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He conv. core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83240-05EA-F698-9D0F-F4CF4A2216F7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4108983"/>
            <a:ext cx="5008552" cy="2657599"/>
            <a:chOff x="6239491" y="990059"/>
            <a:chExt cx="5468400" cy="2901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3249A4-C4EF-C885-C285-7AA1C1718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" t="6421" r="1220" b="24572"/>
            <a:stretch/>
          </p:blipFill>
          <p:spPr>
            <a:xfrm>
              <a:off x="6239491" y="990059"/>
              <a:ext cx="5468400" cy="29016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F6BF88-04A1-A4C6-DBD2-78A3522ADD39}"/>
                </a:ext>
              </a:extLst>
            </p:cNvPr>
            <p:cNvSpPr txBox="1"/>
            <p:nvPr/>
          </p:nvSpPr>
          <p:spPr>
            <a:xfrm>
              <a:off x="7050567" y="2973518"/>
              <a:ext cx="1151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conv. core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CF6AC4-E942-F82E-8A90-BCA0D807115A}"/>
                </a:ext>
              </a:extLst>
            </p:cNvPr>
            <p:cNvSpPr txBox="1"/>
            <p:nvPr/>
          </p:nvSpPr>
          <p:spPr>
            <a:xfrm>
              <a:off x="9149446" y="3123143"/>
              <a:ext cx="1238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He conv. core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1EDCFF-825D-6C56-655A-95E75C4BA951}"/>
                </a:ext>
              </a:extLst>
            </p:cNvPr>
            <p:cNvSpPr txBox="1"/>
            <p:nvPr/>
          </p:nvSpPr>
          <p:spPr>
            <a:xfrm>
              <a:off x="8301851" y="1624490"/>
              <a:ext cx="5686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con.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env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37EF8E-E085-B942-89EF-E7346FCC8C89}"/>
                </a:ext>
              </a:extLst>
            </p:cNvPr>
            <p:cNvGrpSpPr/>
            <p:nvPr/>
          </p:nvGrpSpPr>
          <p:grpSpPr>
            <a:xfrm>
              <a:off x="8870540" y="2651552"/>
              <a:ext cx="1701548" cy="494815"/>
              <a:chOff x="10687713" y="2619185"/>
              <a:chExt cx="1406238" cy="40893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507176A-B501-0645-D772-36A43C7C9E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87713" y="2653898"/>
                <a:ext cx="233271" cy="374225"/>
                <a:chOff x="2703818" y="612372"/>
                <a:chExt cx="544304" cy="873197"/>
              </a:xfrm>
              <a:solidFill>
                <a:srgbClr val="660066"/>
              </a:solidFill>
            </p:grpSpPr>
            <p:sp>
              <p:nvSpPr>
                <p:cNvPr id="39" name="Curved Right Arrow 38">
                  <a:extLst>
                    <a:ext uri="{FF2B5EF4-FFF2-40B4-BE49-F238E27FC236}">
                      <a16:creationId xmlns:a16="http://schemas.microsoft.com/office/drawing/2014/main" id="{46F2A669-F2E2-99F9-022B-1B17B1ECE4C4}"/>
                    </a:ext>
                  </a:extLst>
                </p:cNvPr>
                <p:cNvSpPr/>
                <p:nvPr/>
              </p:nvSpPr>
              <p:spPr>
                <a:xfrm>
                  <a:off x="2703818" y="827836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rved Right Arrow 39">
                  <a:extLst>
                    <a:ext uri="{FF2B5EF4-FFF2-40B4-BE49-F238E27FC236}">
                      <a16:creationId xmlns:a16="http://schemas.microsoft.com/office/drawing/2014/main" id="{ECCBA7B5-DDCB-F6B4-575F-B25E5017AFBD}"/>
                    </a:ext>
                  </a:extLst>
                </p:cNvPr>
                <p:cNvSpPr/>
                <p:nvPr/>
              </p:nvSpPr>
              <p:spPr>
                <a:xfrm rot="10800000">
                  <a:off x="2975970" y="612372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CC5A442-C0D8-DA97-C500-8C11AF1A69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01174" y="2619185"/>
                <a:ext cx="233271" cy="374225"/>
                <a:chOff x="2703818" y="612372"/>
                <a:chExt cx="544304" cy="873197"/>
              </a:xfrm>
              <a:solidFill>
                <a:srgbClr val="660066"/>
              </a:solidFill>
            </p:grpSpPr>
            <p:sp>
              <p:nvSpPr>
                <p:cNvPr id="37" name="Curved Right Arrow 36">
                  <a:extLst>
                    <a:ext uri="{FF2B5EF4-FFF2-40B4-BE49-F238E27FC236}">
                      <a16:creationId xmlns:a16="http://schemas.microsoft.com/office/drawing/2014/main" id="{B8126823-9A17-40EF-B7A6-0014F5B57EA2}"/>
                    </a:ext>
                  </a:extLst>
                </p:cNvPr>
                <p:cNvSpPr/>
                <p:nvPr/>
              </p:nvSpPr>
              <p:spPr>
                <a:xfrm>
                  <a:off x="2703818" y="827836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urved Right Arrow 37">
                  <a:extLst>
                    <a:ext uri="{FF2B5EF4-FFF2-40B4-BE49-F238E27FC236}">
                      <a16:creationId xmlns:a16="http://schemas.microsoft.com/office/drawing/2014/main" id="{DE795137-4FA0-FD35-3693-E5CEDC32DDBB}"/>
                    </a:ext>
                  </a:extLst>
                </p:cNvPr>
                <p:cNvSpPr/>
                <p:nvPr/>
              </p:nvSpPr>
              <p:spPr>
                <a:xfrm rot="10800000">
                  <a:off x="2975970" y="612372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86A0AFD-73B2-C732-996F-0515A47EC4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452453" y="2625782"/>
                <a:ext cx="233271" cy="374225"/>
                <a:chOff x="2703818" y="612372"/>
                <a:chExt cx="544304" cy="873197"/>
              </a:xfrm>
              <a:solidFill>
                <a:srgbClr val="660066"/>
              </a:solidFill>
            </p:grpSpPr>
            <p:sp>
              <p:nvSpPr>
                <p:cNvPr id="35" name="Curved Right Arrow 34">
                  <a:extLst>
                    <a:ext uri="{FF2B5EF4-FFF2-40B4-BE49-F238E27FC236}">
                      <a16:creationId xmlns:a16="http://schemas.microsoft.com/office/drawing/2014/main" id="{64F4BAB5-4C95-3EEC-2C48-98BD62AE1081}"/>
                    </a:ext>
                  </a:extLst>
                </p:cNvPr>
                <p:cNvSpPr/>
                <p:nvPr/>
              </p:nvSpPr>
              <p:spPr>
                <a:xfrm>
                  <a:off x="2703818" y="827836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Curved Right Arrow 35">
                  <a:extLst>
                    <a:ext uri="{FF2B5EF4-FFF2-40B4-BE49-F238E27FC236}">
                      <a16:creationId xmlns:a16="http://schemas.microsoft.com/office/drawing/2014/main" id="{767D1393-C565-2C3B-A73C-18300E226359}"/>
                    </a:ext>
                  </a:extLst>
                </p:cNvPr>
                <p:cNvSpPr/>
                <p:nvPr/>
              </p:nvSpPr>
              <p:spPr>
                <a:xfrm rot="10800000">
                  <a:off x="2975970" y="612372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32EDB84-9AEA-08D9-3B64-124104D3C2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860680" y="2619185"/>
                <a:ext cx="233271" cy="374225"/>
                <a:chOff x="2703818" y="612372"/>
                <a:chExt cx="544304" cy="873197"/>
              </a:xfrm>
              <a:solidFill>
                <a:srgbClr val="660066"/>
              </a:solidFill>
            </p:grpSpPr>
            <p:sp>
              <p:nvSpPr>
                <p:cNvPr id="33" name="Curved Right Arrow 32">
                  <a:extLst>
                    <a:ext uri="{FF2B5EF4-FFF2-40B4-BE49-F238E27FC236}">
                      <a16:creationId xmlns:a16="http://schemas.microsoft.com/office/drawing/2014/main" id="{FE53BB00-7B27-EE43-5452-CB8F8B93E538}"/>
                    </a:ext>
                  </a:extLst>
                </p:cNvPr>
                <p:cNvSpPr/>
                <p:nvPr/>
              </p:nvSpPr>
              <p:spPr>
                <a:xfrm>
                  <a:off x="2703818" y="827836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Curved Right Arrow 33">
                  <a:extLst>
                    <a:ext uri="{FF2B5EF4-FFF2-40B4-BE49-F238E27FC236}">
                      <a16:creationId xmlns:a16="http://schemas.microsoft.com/office/drawing/2014/main" id="{712B0CFF-FE68-4EC6-18C3-0CEE9D208C39}"/>
                    </a:ext>
                  </a:extLst>
                </p:cNvPr>
                <p:cNvSpPr/>
                <p:nvPr/>
              </p:nvSpPr>
              <p:spPr>
                <a:xfrm rot="10800000">
                  <a:off x="2975970" y="612372"/>
                  <a:ext cx="272152" cy="657733"/>
                </a:xfrm>
                <a:prstGeom prst="curvedRightArrow">
                  <a:avLst/>
                </a:prstGeom>
                <a:grpFill/>
                <a:ln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0A60F9-15DF-E642-1AA2-42FF276481BB}"/>
              </a:ext>
            </a:extLst>
          </p:cNvPr>
          <p:cNvSpPr txBox="1"/>
          <p:nvPr/>
        </p:nvSpPr>
        <p:spPr>
          <a:xfrm>
            <a:off x="2093680" y="3675410"/>
            <a:ext cx="751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Internal evolution: mixing of core He burning products up to the tail of H-shell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567EF0-741C-A8A1-12C2-1AC3929A224F}"/>
              </a:ext>
            </a:extLst>
          </p:cNvPr>
          <p:cNvGrpSpPr>
            <a:grpSpLocks noChangeAspect="1"/>
          </p:cNvGrpSpPr>
          <p:nvPr/>
        </p:nvGrpSpPr>
        <p:grpSpPr>
          <a:xfrm>
            <a:off x="2319757" y="795380"/>
            <a:ext cx="3693863" cy="2820575"/>
            <a:chOff x="2319757" y="795380"/>
            <a:chExt cx="3693863" cy="28205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333350-1E0D-E6FE-652A-89E43084F6B3}"/>
                </a:ext>
              </a:extLst>
            </p:cNvPr>
            <p:cNvSpPr txBox="1"/>
            <p:nvPr/>
          </p:nvSpPr>
          <p:spPr>
            <a:xfrm>
              <a:off x="2917854" y="3003095"/>
              <a:ext cx="15111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convective core</a:t>
              </a:r>
            </a:p>
          </p:txBody>
        </p:sp>
        <p:pic>
          <p:nvPicPr>
            <p:cNvPr id="53" name="Picture 52" descr="chim_contour4_H.png">
              <a:extLst>
                <a:ext uri="{FF2B5EF4-FFF2-40B4-BE49-F238E27FC236}">
                  <a16:creationId xmlns:a16="http://schemas.microsoft.com/office/drawing/2014/main" id="{ABB9697B-A6A5-23D6-8292-AC4CE50F8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6" t="5020" r="3074" b="2106"/>
            <a:stretch/>
          </p:blipFill>
          <p:spPr>
            <a:xfrm>
              <a:off x="2319757" y="795380"/>
              <a:ext cx="3693863" cy="282057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A6BBEF-EC03-73E2-1B2C-863376AE1087}"/>
                </a:ext>
              </a:extLst>
            </p:cNvPr>
            <p:cNvSpPr txBox="1"/>
            <p:nvPr/>
          </p:nvSpPr>
          <p:spPr>
            <a:xfrm>
              <a:off x="2948028" y="2875088"/>
              <a:ext cx="1562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convective core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67F1BE-6991-ECA7-D191-E8B009905770}"/>
              </a:ext>
            </a:extLst>
          </p:cNvPr>
          <p:cNvGrpSpPr>
            <a:grpSpLocks noChangeAspect="1"/>
          </p:cNvGrpSpPr>
          <p:nvPr/>
        </p:nvGrpSpPr>
        <p:grpSpPr>
          <a:xfrm>
            <a:off x="6388844" y="805197"/>
            <a:ext cx="3844918" cy="2823415"/>
            <a:chOff x="6388844" y="805197"/>
            <a:chExt cx="3844918" cy="282341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DCE8C4C-94CC-17F8-E0BA-EFD8E27C8C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88844" y="805197"/>
              <a:ext cx="3703452" cy="2823415"/>
              <a:chOff x="4590189" y="1494973"/>
              <a:chExt cx="4374221" cy="3334792"/>
            </a:xfrm>
          </p:grpSpPr>
          <p:pic>
            <p:nvPicPr>
              <p:cNvPr id="43" name="Picture 42" descr="chim_contour4_H.png">
                <a:extLst>
                  <a:ext uri="{FF2B5EF4-FFF2-40B4-BE49-F238E27FC236}">
                    <a16:creationId xmlns:a16="http://schemas.microsoft.com/office/drawing/2014/main" id="{6EA689A2-8ED8-6D55-C6EF-3018DE6AC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1" t="5020" r="3074" b="2106"/>
              <a:stretch/>
            </p:blipFill>
            <p:spPr>
              <a:xfrm>
                <a:off x="4590189" y="1494973"/>
                <a:ext cx="4374221" cy="3334792"/>
              </a:xfrm>
              <a:prstGeom prst="rect">
                <a:avLst/>
              </a:prstGeom>
            </p:spPr>
          </p:pic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C115548-7816-09A3-4197-1C3DB37073E6}"/>
                  </a:ext>
                </a:extLst>
              </p:cNvPr>
              <p:cNvCxnSpPr/>
              <p:nvPr/>
            </p:nvCxnSpPr>
            <p:spPr>
              <a:xfrm flipV="1">
                <a:off x="5820412" y="3783735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E1D784A-3B5E-2838-3B10-1BDD41C0E153}"/>
                  </a:ext>
                </a:extLst>
              </p:cNvPr>
              <p:cNvCxnSpPr/>
              <p:nvPr/>
            </p:nvCxnSpPr>
            <p:spPr>
              <a:xfrm flipV="1">
                <a:off x="5820412" y="3208496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3BB1EAE-FA95-699D-3997-B35630EA3C2F}"/>
                  </a:ext>
                </a:extLst>
              </p:cNvPr>
              <p:cNvCxnSpPr/>
              <p:nvPr/>
            </p:nvCxnSpPr>
            <p:spPr>
              <a:xfrm flipV="1">
                <a:off x="6753264" y="3777375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023773B-C44D-A185-13F7-0C42F32400D2}"/>
                  </a:ext>
                </a:extLst>
              </p:cNvPr>
              <p:cNvCxnSpPr/>
              <p:nvPr/>
            </p:nvCxnSpPr>
            <p:spPr>
              <a:xfrm flipV="1">
                <a:off x="6753264" y="3202136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EBC1F26-29B6-DF56-A222-361864ACD4BD}"/>
                  </a:ext>
                </a:extLst>
              </p:cNvPr>
              <p:cNvCxnSpPr/>
              <p:nvPr/>
            </p:nvCxnSpPr>
            <p:spPr>
              <a:xfrm flipV="1">
                <a:off x="6753264" y="2626897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DB28C5-39FB-A526-C42C-F3701864BC69}"/>
                  </a:ext>
                </a:extLst>
              </p:cNvPr>
              <p:cNvCxnSpPr/>
              <p:nvPr/>
            </p:nvCxnSpPr>
            <p:spPr>
              <a:xfrm flipV="1">
                <a:off x="7686125" y="3777375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C3475B5-2EAD-4686-235E-D4680DB63EF4}"/>
                  </a:ext>
                </a:extLst>
              </p:cNvPr>
              <p:cNvCxnSpPr/>
              <p:nvPr/>
            </p:nvCxnSpPr>
            <p:spPr>
              <a:xfrm flipV="1">
                <a:off x="7686125" y="3202136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F4188D9-79A1-62F2-295C-72647513FD27}"/>
                  </a:ext>
                </a:extLst>
              </p:cNvPr>
              <p:cNvCxnSpPr/>
              <p:nvPr/>
            </p:nvCxnSpPr>
            <p:spPr>
              <a:xfrm flipV="1">
                <a:off x="7686125" y="2626897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8751AC78-E0AB-A4B2-4E89-6AFF627B8392}"/>
                  </a:ext>
                </a:extLst>
              </p:cNvPr>
              <p:cNvCxnSpPr/>
              <p:nvPr/>
            </p:nvCxnSpPr>
            <p:spPr>
              <a:xfrm flipV="1">
                <a:off x="7680328" y="2051658"/>
                <a:ext cx="0" cy="4762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081248-4568-D26E-8AF8-E8B48DB7C7BC}"/>
                </a:ext>
              </a:extLst>
            </p:cNvPr>
            <p:cNvSpPr txBox="1"/>
            <p:nvPr/>
          </p:nvSpPr>
          <p:spPr>
            <a:xfrm>
              <a:off x="7530671" y="3027484"/>
              <a:ext cx="1562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convective core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CF5E40-0008-517F-5E72-57D58437FFD0}"/>
                </a:ext>
              </a:extLst>
            </p:cNvPr>
            <p:cNvSpPr txBox="1"/>
            <p:nvPr/>
          </p:nvSpPr>
          <p:spPr>
            <a:xfrm>
              <a:off x="9088818" y="1531740"/>
              <a:ext cx="11449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 burning </a:t>
              </a:r>
              <a:r>
                <a:rPr lang="en-US" sz="1400" dirty="0">
                  <a:solidFill>
                    <a:prstClr val="black"/>
                  </a:solidFill>
                  <a:latin typeface="Gill Sans MT"/>
                </a:rPr>
                <a:t>processed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/>
                  </a:solidFill>
                  <a:latin typeface="Gill Sans MT"/>
                </a:rPr>
                <a:t>material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mixed outward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27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73094" y="1698492"/>
            <a:ext cx="780980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Blip>
                <a:blip r:embed="rId2"/>
              </a:buBlip>
              <a:defRPr/>
            </a:pPr>
            <a:r>
              <a:rPr lang="it-IT" kern="0" dirty="0">
                <a:solidFill>
                  <a:srgbClr val="FFFFFF"/>
                </a:solidFill>
                <a:latin typeface="+mn-lt"/>
              </a:rPr>
              <a:t>Produce of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most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the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heavy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elements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(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especially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those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necessary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to life)</a:t>
            </a:r>
          </a:p>
          <a:p>
            <a:pPr>
              <a:buBlip>
                <a:blip r:embed="rId2"/>
              </a:buBlip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r>
              <a:rPr lang="it-IT" dirty="0">
                <a:solidFill>
                  <a:srgbClr val="FFFFFF"/>
                </a:solidFill>
                <a:latin typeface="Gill Sans MT"/>
                <a:ea typeface="+mn-ea"/>
              </a:rPr>
              <a:t>Light up </a:t>
            </a:r>
            <a:r>
              <a:rPr lang="it-IT" dirty="0" err="1">
                <a:solidFill>
                  <a:srgbClr val="FFFFFF"/>
                </a:solidFill>
                <a:latin typeface="Gill Sans MT"/>
                <a:ea typeface="+mn-ea"/>
              </a:rPr>
              <a:t>regions</a:t>
            </a:r>
            <a:r>
              <a:rPr lang="it-IT" dirty="0">
                <a:solidFill>
                  <a:srgbClr val="FFFFFF"/>
                </a:solidFill>
                <a:latin typeface="Gill Sans MT"/>
                <a:ea typeface="+mn-ea"/>
              </a:rPr>
              <a:t> of stellar </a:t>
            </a:r>
            <a:r>
              <a:rPr lang="it-IT" dirty="0" err="1">
                <a:solidFill>
                  <a:srgbClr val="FFFFFF"/>
                </a:solidFill>
                <a:latin typeface="Gill Sans MT"/>
                <a:ea typeface="+mn-ea"/>
              </a:rPr>
              <a:t>birth</a:t>
            </a:r>
            <a:r>
              <a:rPr lang="it-IT" dirty="0">
                <a:solidFill>
                  <a:srgbClr val="FFFFFF"/>
                </a:solidFill>
                <a:latin typeface="Gill Sans MT"/>
                <a:ea typeface="+mn-ea"/>
              </a:rPr>
              <a:t> </a:t>
            </a:r>
            <a:r>
              <a:rPr lang="it-IT" dirty="0">
                <a:solidFill>
                  <a:srgbClr val="FFFFFF"/>
                </a:solidFill>
                <a:latin typeface="Gill Sans MT"/>
                <a:ea typeface="+mn-ea"/>
                <a:sym typeface="Wingdings" charset="0"/>
              </a:rPr>
              <a:t> </a:t>
            </a:r>
            <a:r>
              <a:rPr lang="it-IT" dirty="0">
                <a:solidFill>
                  <a:srgbClr val="FFFFFF"/>
                </a:solidFill>
                <a:latin typeface="Gill Sans MT"/>
                <a:ea typeface="+mn-ea"/>
              </a:rPr>
              <a:t>induce star </a:t>
            </a:r>
            <a:r>
              <a:rPr lang="it-IT" dirty="0" err="1">
                <a:solidFill>
                  <a:srgbClr val="FFFFFF"/>
                </a:solidFill>
                <a:latin typeface="Gill Sans MT"/>
                <a:ea typeface="+mn-ea"/>
              </a:rPr>
              <a:t>formation</a:t>
            </a:r>
            <a:endParaRPr lang="en-US" dirty="0">
              <a:solidFill>
                <a:srgbClr val="FFFFFF"/>
              </a:solidFill>
              <a:latin typeface="Gill Sans MT"/>
              <a:ea typeface="+mn-ea"/>
            </a:endParaRPr>
          </a:p>
          <a:p>
            <a:pPr marL="0" indent="0"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r>
              <a:rPr lang="it-IT" kern="0" dirty="0" err="1">
                <a:solidFill>
                  <a:srgbClr val="FFFFFF"/>
                </a:solidFill>
                <a:latin typeface="+mn-lt"/>
              </a:rPr>
              <a:t>Contribute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to the production of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Neutron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Stars and Black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Holes</a:t>
            </a: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r>
              <a:rPr lang="it-IT" kern="0" dirty="0" err="1">
                <a:solidFill>
                  <a:srgbClr val="FFFFFF"/>
                </a:solidFill>
                <a:latin typeface="+mn-lt"/>
              </a:rPr>
              <a:t>Constitute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a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natural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laboratory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for the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study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the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physics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neutrinos</a:t>
            </a: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r>
              <a:rPr lang="it-IT" kern="0" dirty="0">
                <a:solidFill>
                  <a:srgbClr val="FFFFFF"/>
                </a:solidFill>
                <a:latin typeface="+mn-lt"/>
              </a:rPr>
              <a:t>Are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sources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Gravitational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Waves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(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collapse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and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remnants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)</a:t>
            </a:r>
          </a:p>
          <a:p>
            <a:pPr>
              <a:buBlip>
                <a:blip r:embed="rId2"/>
              </a:buBlip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>
              <a:buBlip>
                <a:blip r:embed="rId2"/>
              </a:buBlip>
              <a:defRPr/>
            </a:pPr>
            <a:r>
              <a:rPr lang="it-IT" kern="0" dirty="0">
                <a:solidFill>
                  <a:srgbClr val="FFFFFF"/>
                </a:solidFill>
                <a:latin typeface="+mn-lt"/>
              </a:rPr>
              <a:t>Are the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progenitors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long Gamma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Ray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Bursts</a:t>
            </a:r>
            <a:endParaRPr lang="it-IT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3567" y="46538"/>
            <a:ext cx="7148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  <a:defRPr/>
            </a:pPr>
            <a:r>
              <a:rPr lang="en-AU" sz="2400" b="0" u="sng" kern="0" dirty="0">
                <a:solidFill>
                  <a:sysClr val="window" lastClr="FFFFFF"/>
                </a:solidFill>
                <a:latin typeface="Gill Sans MT"/>
              </a:rPr>
              <a:t>Why do we care about Massive Stars?</a:t>
            </a:r>
            <a:endParaRPr lang="it-IT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E0F1A-3600-5944-8DB6-9B68B87C6F9E}"/>
              </a:ext>
            </a:extLst>
          </p:cNvPr>
          <p:cNvSpPr txBox="1"/>
          <p:nvPr/>
        </p:nvSpPr>
        <p:spPr>
          <a:xfrm>
            <a:off x="2709949" y="922713"/>
            <a:ext cx="667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Massive stars play e fundamental role in the evolution of the Universe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E4CDAE31-1D3D-7743-9C62-D968A698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198" y="5381771"/>
            <a:ext cx="6705600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0" dirty="0">
                <a:solidFill>
                  <a:srgbClr val="FFFFFF"/>
                </a:solidFill>
                <a:latin typeface="+mn-lt"/>
              </a:rPr>
              <a:t>A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good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knowledge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of the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evolution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of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these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stars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is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required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in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order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to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shed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light on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many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astrophysical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topical</a:t>
            </a:r>
            <a:r>
              <a:rPr lang="it-IT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b="0" dirty="0" err="1">
                <a:solidFill>
                  <a:srgbClr val="FFFFFF"/>
                </a:solidFill>
                <a:latin typeface="+mn-lt"/>
              </a:rPr>
              <a:t>subjects</a:t>
            </a:r>
            <a:endParaRPr lang="en-GB" b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441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4259623" y="4125078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930671" y="411130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2000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convective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3507739" y="4154572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5400000">
            <a:off x="7284839" y="4204653"/>
            <a:ext cx="508728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333391" y="5072801"/>
            <a:ext cx="132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7262875" y="4767798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7270582" y="5123634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277111" y="5507669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8818" y="4754302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7936525" y="5110138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943054" y="5494173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14256" y="35761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induced mixing</a:t>
            </a: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5231715" y="4016227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014" y="4703428"/>
            <a:ext cx="1807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radiative core</a:t>
            </a:r>
          </a:p>
        </p:txBody>
      </p:sp>
    </p:spTree>
    <p:extLst>
      <p:ext uri="{BB962C8B-B14F-4D97-AF65-F5344CB8AC3E}">
        <p14:creationId xmlns:p14="http://schemas.microsoft.com/office/powerpoint/2010/main" val="2033637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4259623" y="4125078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930671" y="411130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2000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convective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3507739" y="4154572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5400000">
            <a:off x="7284839" y="4204653"/>
            <a:ext cx="508728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333391" y="5072801"/>
            <a:ext cx="132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7262875" y="4767798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7270582" y="5123634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277111" y="5507669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8818" y="4754302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7936525" y="5110138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943054" y="5494173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14256" y="35761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induced mixing</a:t>
            </a: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5231715" y="4016227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01852" y="6437572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C+p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CNO 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8215745" y="5621645"/>
            <a:ext cx="709636" cy="78761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6319" y="1027750"/>
            <a:ext cx="105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is converted into CNO nuclei whose abundances are enhanced (the most abundant being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N)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014" y="4703428"/>
            <a:ext cx="1807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radiative core</a:t>
            </a:r>
          </a:p>
        </p:txBody>
      </p:sp>
    </p:spTree>
    <p:extLst>
      <p:ext uri="{BB962C8B-B14F-4D97-AF65-F5344CB8AC3E}">
        <p14:creationId xmlns:p14="http://schemas.microsoft.com/office/powerpoint/2010/main" val="995683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4259623" y="4125078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930671" y="411130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 rot="10800000">
            <a:off x="5811922" y="615178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10800000">
            <a:off x="4258143" y="615178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2000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convective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15" name="AutoShape 32"/>
          <p:cNvSpPr>
            <a:spLocks noChangeArrowheads="1"/>
          </p:cNvSpPr>
          <p:nvPr/>
        </p:nvSpPr>
        <p:spPr bwMode="auto">
          <a:xfrm rot="16200000">
            <a:off x="3427339" y="5944270"/>
            <a:ext cx="508729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3507739" y="4154572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5400000">
            <a:off x="7284839" y="4204653"/>
            <a:ext cx="508728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AutoShape 35"/>
          <p:cNvSpPr>
            <a:spLocks noChangeArrowheads="1"/>
          </p:cNvSpPr>
          <p:nvPr/>
        </p:nvSpPr>
        <p:spPr bwMode="auto">
          <a:xfrm rot="10800000">
            <a:off x="7261753" y="6033037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333391" y="5072801"/>
            <a:ext cx="132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7262875" y="4767798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7270582" y="5123634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277111" y="5507669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8818" y="4754302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7936525" y="5110138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943054" y="5494173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14256" y="35761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induced mixing</a:t>
            </a: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5231715" y="4016227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01852" y="6437572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C+p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CNO 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8215745" y="5621645"/>
            <a:ext cx="709636" cy="78761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725351" y="6422406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CNO +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2" name="Rectangle 26"/>
          <p:cNvSpPr>
            <a:spLocks noChangeArrowheads="1"/>
          </p:cNvSpPr>
          <p:nvPr/>
        </p:nvSpPr>
        <p:spPr bwMode="auto">
          <a:xfrm>
            <a:off x="1240174" y="5421921"/>
            <a:ext cx="554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6319" y="1027750"/>
            <a:ext cx="105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is converted into CNO nuclei whose abundances are enhanced (the most abundant being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2582" y="1524642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fresh CNO nuclei, and in particular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plus fresh He, are brought back toward the center. 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014" y="4703428"/>
            <a:ext cx="1807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radiative core</a:t>
            </a:r>
          </a:p>
        </p:txBody>
      </p:sp>
    </p:spTree>
    <p:extLst>
      <p:ext uri="{BB962C8B-B14F-4D97-AF65-F5344CB8AC3E}">
        <p14:creationId xmlns:p14="http://schemas.microsoft.com/office/powerpoint/2010/main" val="55488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4259623" y="4125078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930671" y="411130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 rot="10800000">
            <a:off x="5811922" y="615178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10800000">
            <a:off x="4258143" y="615178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2000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convective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15" name="AutoShape 32"/>
          <p:cNvSpPr>
            <a:spLocks noChangeArrowheads="1"/>
          </p:cNvSpPr>
          <p:nvPr/>
        </p:nvSpPr>
        <p:spPr bwMode="auto">
          <a:xfrm rot="16200000">
            <a:off x="3427339" y="5944270"/>
            <a:ext cx="508729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3507739" y="4154572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5400000">
            <a:off x="7284839" y="4204653"/>
            <a:ext cx="508728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AutoShape 35"/>
          <p:cNvSpPr>
            <a:spLocks noChangeArrowheads="1"/>
          </p:cNvSpPr>
          <p:nvPr/>
        </p:nvSpPr>
        <p:spPr bwMode="auto">
          <a:xfrm rot="10800000">
            <a:off x="7261753" y="6033037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333391" y="5072801"/>
            <a:ext cx="132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7262875" y="4767798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7270582" y="5123634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277111" y="5507669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8818" y="4754302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7936525" y="5110138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943054" y="5494173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14256" y="35761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Rotation induced mixing</a:t>
            </a: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5231715" y="4016227"/>
            <a:ext cx="53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01852" y="6437572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C+p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CNO 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8215745" y="5621645"/>
            <a:ext cx="709636" cy="78761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725351" y="6422406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CNO +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2" name="Rectangle 26"/>
          <p:cNvSpPr>
            <a:spLocks noChangeArrowheads="1"/>
          </p:cNvSpPr>
          <p:nvPr/>
        </p:nvSpPr>
        <p:spPr bwMode="auto">
          <a:xfrm>
            <a:off x="1240174" y="5421921"/>
            <a:ext cx="3493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22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Ne 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neutrons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/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s-proc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6319" y="1027750"/>
            <a:ext cx="105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is converted into CNO nuclei whose abundances are enhanced (the most abundant being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2582" y="1524642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fresh CNO nuclei, and in particular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plus fresh He, are brought back toward the center. 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014" y="4703428"/>
            <a:ext cx="1807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radiative core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8E33FC-636E-4841-81B1-FBC6C19D4BD2}"/>
              </a:ext>
            </a:extLst>
          </p:cNvPr>
          <p:cNvSpPr txBox="1"/>
          <p:nvPr/>
        </p:nvSpPr>
        <p:spPr>
          <a:xfrm>
            <a:off x="862582" y="2022223"/>
            <a:ext cx="953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that diffused back to the center is quickly converted into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 that becomes an efficient primary neutron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strong s-process nucleosynthesis activated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77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26000">
                <a:srgbClr val="00B050"/>
              </a:gs>
              <a:gs pos="33000">
                <a:srgbClr val="FFFF00"/>
              </a:gs>
              <a:gs pos="5500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1090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6319" y="1027750"/>
            <a:ext cx="105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is converted into CNO nuclei whose abundances are enhanced (the most abundant being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2582" y="1524642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fresh CNO nuclei, and in particular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plus fresh He, are brought back toward the center. 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02055E-3E1D-DD4B-BD26-32E821BC6874}"/>
              </a:ext>
            </a:extLst>
          </p:cNvPr>
          <p:cNvSpPr txBox="1"/>
          <p:nvPr/>
        </p:nvSpPr>
        <p:spPr>
          <a:xfrm>
            <a:off x="862582" y="2795420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Formation of a CNO 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pocket in the radiative layers of the He core</a:t>
            </a: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014" y="4703428"/>
            <a:ext cx="1807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radiative core</a:t>
            </a:r>
          </a:p>
        </p:txBody>
      </p:sp>
      <p:sp>
        <p:nvSpPr>
          <p:cNvPr id="39" name="Text Box 23">
            <a:extLst>
              <a:ext uri="{FF2B5EF4-FFF2-40B4-BE49-F238E27FC236}">
                <a16:creationId xmlns:a16="http://schemas.microsoft.com/office/drawing/2014/main" id="{96209AD0-6C03-1748-B260-C6BC83E60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120" y="5078257"/>
            <a:ext cx="1416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CNO pocket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93982F-2B10-8641-B090-2F681BE98855}"/>
              </a:ext>
            </a:extLst>
          </p:cNvPr>
          <p:cNvSpPr/>
          <p:nvPr/>
        </p:nvSpPr>
        <p:spPr>
          <a:xfrm>
            <a:off x="6323019" y="5349091"/>
            <a:ext cx="201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B18EA7-E107-B64A-8EC3-C8B9795D8CF7}"/>
              </a:ext>
            </a:extLst>
          </p:cNvPr>
          <p:cNvSpPr txBox="1"/>
          <p:nvPr/>
        </p:nvSpPr>
        <p:spPr>
          <a:xfrm>
            <a:off x="862582" y="2022223"/>
            <a:ext cx="953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that diffused back to the center is quickly converted into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 that becomes an efficient primary neutron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strong s-process nucleosynthesis activated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01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99084" y="4654736"/>
            <a:ext cx="9993832" cy="1317206"/>
          </a:xfrm>
          <a:prstGeom prst="rect">
            <a:avLst/>
          </a:prstGeom>
          <a:gradFill flip="none" rotWithShape="1">
            <a:gsLst>
              <a:gs pos="26000">
                <a:srgbClr val="00B050"/>
              </a:gs>
              <a:gs pos="33000">
                <a:srgbClr val="FFFF00"/>
              </a:gs>
              <a:gs pos="55000">
                <a:srgbClr val="FFFF00"/>
              </a:gs>
              <a:gs pos="87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246952" y="411130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 rot="10800000">
            <a:off x="5128203" y="6151782"/>
            <a:ext cx="972092" cy="303971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21198" y="4703428"/>
            <a:ext cx="1090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 Core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9499893" y="4812059"/>
            <a:ext cx="12394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radiative zone</a:t>
            </a:r>
          </a:p>
        </p:txBody>
      </p:sp>
      <p:sp>
        <p:nvSpPr>
          <p:cNvPr id="15" name="AutoShape 32"/>
          <p:cNvSpPr>
            <a:spLocks noChangeArrowheads="1"/>
          </p:cNvSpPr>
          <p:nvPr/>
        </p:nvSpPr>
        <p:spPr bwMode="auto">
          <a:xfrm rot="16200000">
            <a:off x="4574214" y="5944270"/>
            <a:ext cx="508729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4654614" y="4154572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5400000">
            <a:off x="6300359" y="4204653"/>
            <a:ext cx="508728" cy="42124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AutoShape 35"/>
          <p:cNvSpPr>
            <a:spLocks noChangeArrowheads="1"/>
          </p:cNvSpPr>
          <p:nvPr/>
        </p:nvSpPr>
        <p:spPr bwMode="auto">
          <a:xfrm rot="10800000">
            <a:off x="6277273" y="6033037"/>
            <a:ext cx="488071" cy="43906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2582" y="530858"/>
            <a:ext cx="106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synthesized in the He convective core diffuses up to the tail of the H-burning shell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6319" y="1027750"/>
            <a:ext cx="105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is converted into CNO nuclei whose abundances are enhanced (the most abundant being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2582" y="1524642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fresh CNO nuclei, and in particular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plus fresh He, are brought back toward the center. 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9B837EE-5590-8441-880C-CAE7B3B0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723"/>
            <a:ext cx="861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Production of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s-process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Rotating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Massive Stars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02055E-3E1D-DD4B-BD26-32E821BC6874}"/>
              </a:ext>
            </a:extLst>
          </p:cNvPr>
          <p:cNvSpPr txBox="1"/>
          <p:nvPr/>
        </p:nvSpPr>
        <p:spPr>
          <a:xfrm>
            <a:off x="862582" y="2795420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Formation of a CNO 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pocket in the radiative layers of the He core</a:t>
            </a: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9DAE80-AA44-004E-90EF-2F87D1D6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308" y="4662409"/>
            <a:ext cx="13742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. core</a:t>
            </a:r>
          </a:p>
        </p:txBody>
      </p:sp>
      <p:sp>
        <p:nvSpPr>
          <p:cNvPr id="39" name="Text Box 23">
            <a:extLst>
              <a:ext uri="{FF2B5EF4-FFF2-40B4-BE49-F238E27FC236}">
                <a16:creationId xmlns:a16="http://schemas.microsoft.com/office/drawing/2014/main" id="{96209AD0-6C03-1748-B260-C6BC83E60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120" y="5078257"/>
            <a:ext cx="1416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CNO pocket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93982F-2B10-8641-B090-2F681BE98855}"/>
              </a:ext>
            </a:extLst>
          </p:cNvPr>
          <p:cNvSpPr/>
          <p:nvPr/>
        </p:nvSpPr>
        <p:spPr>
          <a:xfrm>
            <a:off x="6323019" y="5349091"/>
            <a:ext cx="201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O)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93CBE86-2646-E443-8CB9-2239CE6E8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03" y="3780625"/>
            <a:ext cx="1327495" cy="2794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BAB9B2-BAB5-604C-A0C6-89364371F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3" y="4206022"/>
            <a:ext cx="4062333" cy="2794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E6BEE4D-0922-0C45-9CD9-3AFEB3C5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472" y="3777312"/>
            <a:ext cx="1287570" cy="279473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C9DA1FB-07D2-E940-90CE-71989BDCCA2C}"/>
              </a:ext>
            </a:extLst>
          </p:cNvPr>
          <p:cNvCxnSpPr>
            <a:cxnSpLocks/>
          </p:cNvCxnSpPr>
          <p:nvPr/>
        </p:nvCxnSpPr>
        <p:spPr>
          <a:xfrm>
            <a:off x="2411753" y="4593641"/>
            <a:ext cx="2242861" cy="4791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121CA29-2D14-F84D-9CA2-5D63B65C35F8}"/>
              </a:ext>
            </a:extLst>
          </p:cNvPr>
          <p:cNvSpPr txBox="1"/>
          <p:nvPr/>
        </p:nvSpPr>
        <p:spPr>
          <a:xfrm>
            <a:off x="862582" y="2022223"/>
            <a:ext cx="953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that diffused back to the center is quickly converted into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 that becomes an efficient primary neutron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 pitchFamily="2" charset="2"/>
              </a:rPr>
              <a:t> strong s-process nucleosynthesis activated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AD34BD-B06C-874D-AC4B-815624BB4184}"/>
              </a:ext>
            </a:extLst>
          </p:cNvPr>
          <p:cNvSpPr txBox="1"/>
          <p:nvPr/>
        </p:nvSpPr>
        <p:spPr>
          <a:xfrm>
            <a:off x="853623" y="3291620"/>
            <a:ext cx="95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engulfed by the He convective shell activate a strong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 production</a:t>
            </a:r>
          </a:p>
        </p:txBody>
      </p:sp>
      <p:sp>
        <p:nvSpPr>
          <p:cNvPr id="38" name="Text Box 23">
            <a:extLst>
              <a:ext uri="{FF2B5EF4-FFF2-40B4-BE49-F238E27FC236}">
                <a16:creationId xmlns:a16="http://schemas.microsoft.com/office/drawing/2014/main" id="{7A832A19-AC8A-D64F-BEA5-E1FF95868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872" y="4659163"/>
            <a:ext cx="14635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shell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9753-802D-064F-9094-E35C496FCF11}"/>
              </a:ext>
            </a:extLst>
          </p:cNvPr>
          <p:cNvSpPr/>
          <p:nvPr/>
        </p:nvSpPr>
        <p:spPr>
          <a:xfrm>
            <a:off x="4456245" y="5152990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14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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19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  <a:sym typeface="Wingding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66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649A3-96DE-A74F-B3B6-3F4527CFF0B9}"/>
              </a:ext>
            </a:extLst>
          </p:cNvPr>
          <p:cNvGrpSpPr/>
          <p:nvPr/>
        </p:nvGrpSpPr>
        <p:grpSpPr>
          <a:xfrm>
            <a:off x="40453" y="555532"/>
            <a:ext cx="6063778" cy="6260903"/>
            <a:chOff x="109728" y="597097"/>
            <a:chExt cx="5748198" cy="5933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720256-8EFD-7548-8C9A-909C6BE97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" b="50000"/>
            <a:stretch/>
          </p:blipFill>
          <p:spPr>
            <a:xfrm>
              <a:off x="111800" y="597097"/>
              <a:ext cx="5746126" cy="2183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66E29-6BE2-7843-BDA9-48285F415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2469654"/>
              <a:ext cx="5742432" cy="21854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DEAE32-F792-A64D-9EC4-B4B3B2047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4344954"/>
              <a:ext cx="5742432" cy="21854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26D82-E41D-5244-AF5A-28728603F17B}"/>
              </a:ext>
            </a:extLst>
          </p:cNvPr>
          <p:cNvSpPr txBox="1"/>
          <p:nvPr/>
        </p:nvSpPr>
        <p:spPr>
          <a:xfrm>
            <a:off x="6292439" y="680225"/>
            <a:ext cx="569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trends of N and F with the initial metallicity turn from a typical secondary to a typical primary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6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649A3-96DE-A74F-B3B6-3F4527CFF0B9}"/>
              </a:ext>
            </a:extLst>
          </p:cNvPr>
          <p:cNvGrpSpPr/>
          <p:nvPr/>
        </p:nvGrpSpPr>
        <p:grpSpPr>
          <a:xfrm>
            <a:off x="40453" y="555532"/>
            <a:ext cx="6063778" cy="6260903"/>
            <a:chOff x="109728" y="597097"/>
            <a:chExt cx="5748198" cy="5933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720256-8EFD-7548-8C9A-909C6BE97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" b="50000"/>
            <a:stretch/>
          </p:blipFill>
          <p:spPr>
            <a:xfrm>
              <a:off x="111800" y="597097"/>
              <a:ext cx="5746126" cy="2183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66E29-6BE2-7843-BDA9-48285F415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2469654"/>
              <a:ext cx="5742432" cy="21854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DEAE32-F792-A64D-9EC4-B4B3B2047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4344954"/>
              <a:ext cx="5742432" cy="21854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26D82-E41D-5244-AF5A-28728603F17B}"/>
              </a:ext>
            </a:extLst>
          </p:cNvPr>
          <p:cNvSpPr txBox="1"/>
          <p:nvPr/>
        </p:nvSpPr>
        <p:spPr>
          <a:xfrm>
            <a:off x="6292439" y="680225"/>
            <a:ext cx="569174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trends of N and F with the initial metallicity turn from a typical secondary to a typical primary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production of s-process elements is substantially enhanced with increasing  the initial rotation velocity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42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649A3-96DE-A74F-B3B6-3F4527CFF0B9}"/>
              </a:ext>
            </a:extLst>
          </p:cNvPr>
          <p:cNvGrpSpPr/>
          <p:nvPr/>
        </p:nvGrpSpPr>
        <p:grpSpPr>
          <a:xfrm>
            <a:off x="40453" y="555532"/>
            <a:ext cx="6063778" cy="6260903"/>
            <a:chOff x="109728" y="597097"/>
            <a:chExt cx="5748198" cy="5933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720256-8EFD-7548-8C9A-909C6BE97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" b="50000"/>
            <a:stretch/>
          </p:blipFill>
          <p:spPr>
            <a:xfrm>
              <a:off x="111800" y="597097"/>
              <a:ext cx="5746126" cy="2183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66E29-6BE2-7843-BDA9-48285F415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2469654"/>
              <a:ext cx="5742432" cy="21854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DEAE32-F792-A64D-9EC4-B4B3B2047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4344954"/>
              <a:ext cx="5742432" cy="21854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26D82-E41D-5244-AF5A-28728603F17B}"/>
              </a:ext>
            </a:extLst>
          </p:cNvPr>
          <p:cNvSpPr txBox="1"/>
          <p:nvPr/>
        </p:nvSpPr>
        <p:spPr>
          <a:xfrm>
            <a:off x="6292439" y="680225"/>
            <a:ext cx="569174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trends of N and F with the initial metallicity turn from a typical secondary to a typical primary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production of s-process elements is substantially enhanced with increasing  the initial rotation velocity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Large overproduction with respect to O (especially the s-only isotopes) at metallicities -2&lt;[Fe/H]&lt;0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28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649A3-96DE-A74F-B3B6-3F4527CFF0B9}"/>
              </a:ext>
            </a:extLst>
          </p:cNvPr>
          <p:cNvGrpSpPr/>
          <p:nvPr/>
        </p:nvGrpSpPr>
        <p:grpSpPr>
          <a:xfrm>
            <a:off x="40453" y="555532"/>
            <a:ext cx="6063778" cy="6260903"/>
            <a:chOff x="109728" y="597097"/>
            <a:chExt cx="5748198" cy="5933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720256-8EFD-7548-8C9A-909C6BE97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" b="50000"/>
            <a:stretch/>
          </p:blipFill>
          <p:spPr>
            <a:xfrm>
              <a:off x="111800" y="597097"/>
              <a:ext cx="5746126" cy="2183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66E29-6BE2-7843-BDA9-48285F415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2469654"/>
              <a:ext cx="5742432" cy="21854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DEAE32-F792-A64D-9EC4-B4B3B2047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4344954"/>
              <a:ext cx="5742432" cy="21854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26D82-E41D-5244-AF5A-28728603F17B}"/>
              </a:ext>
            </a:extLst>
          </p:cNvPr>
          <p:cNvSpPr txBox="1"/>
          <p:nvPr/>
        </p:nvSpPr>
        <p:spPr>
          <a:xfrm>
            <a:off x="6292439" y="680225"/>
            <a:ext cx="569174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trends of N and F with the initial metallicity turn from a typical secondary to a typical primary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production of s-process elements is substantially enhanced with increasing  the initial rotation velocity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Large overproduction with respect to O (especially the s-only isotopes) at metallicities -2&lt;[Fe/H]&lt;0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05933-B6A3-DB43-859C-F0BA3A4361F9}"/>
              </a:ext>
            </a:extLst>
          </p:cNvPr>
          <p:cNvSpPr txBox="1"/>
          <p:nvPr/>
        </p:nvSpPr>
        <p:spPr>
          <a:xfrm>
            <a:off x="7318293" y="4141010"/>
            <a:ext cx="364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OBSERVATIONAL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F6BD0-D514-C142-8328-F6BD0F03E2E6}"/>
              </a:ext>
            </a:extLst>
          </p:cNvPr>
          <p:cNvSpPr txBox="1"/>
          <p:nvPr/>
        </p:nvSpPr>
        <p:spPr>
          <a:xfrm>
            <a:off x="6292439" y="4724084"/>
            <a:ext cx="556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Primary behavior of N (at the lowest metallicities)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Prevention of an overproduction of the s-only nuclei at metallicities -2&lt;[Fe/H]&lt;-1</a:t>
            </a:r>
          </a:p>
        </p:txBody>
      </p:sp>
    </p:spTree>
    <p:extLst>
      <p:ext uri="{BB962C8B-B14F-4D97-AF65-F5344CB8AC3E}">
        <p14:creationId xmlns:p14="http://schemas.microsoft.com/office/powerpoint/2010/main" val="297987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4F0A7-BF08-D8E5-EDE4-ED8164FE966C}"/>
              </a:ext>
            </a:extLst>
          </p:cNvPr>
          <p:cNvSpPr txBox="1"/>
          <p:nvPr/>
        </p:nvSpPr>
        <p:spPr>
          <a:xfrm>
            <a:off x="1277258" y="767642"/>
            <a:ext cx="9555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Massive Stars </a:t>
            </a:r>
            <a:r>
              <a:rPr lang="en-US" dirty="0"/>
              <a:t>= A star in which the central temperature and density increase in such a way that </a:t>
            </a:r>
            <a:r>
              <a:rPr lang="en-US" dirty="0">
                <a:solidFill>
                  <a:srgbClr val="FFFF00"/>
                </a:solidFill>
              </a:rPr>
              <a:t>degeneracy never takes place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A6F118E-6237-D9A3-5B99-0701AE22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10" y="2456903"/>
            <a:ext cx="1003393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High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temperatures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are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achieved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that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all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the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nuclear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burning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, from H to Si, go to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completion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and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eventually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a Fe core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is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formed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 production of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all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the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elements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with 4&lt;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Z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&lt;38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Strong neutrino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emission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from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pairs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production 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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dramatic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reduction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of the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nuclear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burning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charset="0"/>
              </a:rPr>
              <a:t>lifetimes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Strong Mass Loss</a:t>
            </a: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Chaotic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evolution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of the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interior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with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formation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of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several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and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overlapping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convective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zones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it-IT" kern="0" dirty="0">
              <a:solidFill>
                <a:srgbClr val="FFFFFF"/>
              </a:solidFill>
              <a:latin typeface="+mn-lt"/>
            </a:endParaRPr>
          </a:p>
          <a:p>
            <a:pPr marL="339725" marR="0" lvl="0" indent="-339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it-IT" kern="0" dirty="0">
                <a:solidFill>
                  <a:srgbClr val="FFFFFF"/>
                </a:solidFill>
                <a:latin typeface="+mn-lt"/>
              </a:rPr>
              <a:t>Fe core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becomes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unstable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,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collapses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to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nuclear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density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,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rebounces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and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launches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a shock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wave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that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drives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the </a:t>
            </a:r>
            <a:r>
              <a:rPr lang="it-IT" kern="0" dirty="0" err="1">
                <a:solidFill>
                  <a:srgbClr val="FFFFFF"/>
                </a:solidFill>
                <a:latin typeface="+mn-lt"/>
              </a:rPr>
              <a:t>explosion</a:t>
            </a:r>
            <a:r>
              <a:rPr lang="it-IT" kern="0" dirty="0">
                <a:solidFill>
                  <a:srgbClr val="FFFFFF"/>
                </a:solidFill>
                <a:latin typeface="+mn-lt"/>
              </a:rPr>
              <a:t> of the star </a:t>
            </a:r>
            <a:r>
              <a:rPr lang="it-IT" kern="0" dirty="0">
                <a:solidFill>
                  <a:srgbClr val="FFFFFF"/>
                </a:solidFill>
                <a:latin typeface="+mn-lt"/>
                <a:sym typeface="Wingdings"/>
              </a:rPr>
              <a:t> Massive </a:t>
            </a:r>
            <a:r>
              <a:rPr lang="it-IT" kern="0" dirty="0" err="1">
                <a:solidFill>
                  <a:srgbClr val="FFFFFF"/>
                </a:solidFill>
                <a:latin typeface="+mn-lt"/>
                <a:sym typeface="Wingdings"/>
              </a:rPr>
              <a:t>stars</a:t>
            </a:r>
            <a:r>
              <a:rPr lang="it-IT" kern="0" dirty="0">
                <a:solidFill>
                  <a:srgbClr val="FFFFFF"/>
                </a:solidFill>
                <a:latin typeface="+mn-lt"/>
                <a:sym typeface="Wingdings"/>
              </a:rPr>
              <a:t> are the </a:t>
            </a:r>
            <a:r>
              <a:rPr lang="it-IT" kern="0" dirty="0" err="1">
                <a:solidFill>
                  <a:srgbClr val="FFFFFF"/>
                </a:solidFill>
                <a:latin typeface="+mn-lt"/>
                <a:sym typeface="Wingdings"/>
              </a:rPr>
              <a:t>progenitors</a:t>
            </a:r>
            <a:r>
              <a:rPr lang="it-IT" kern="0" dirty="0">
                <a:solidFill>
                  <a:srgbClr val="FFFFFF"/>
                </a:solidFill>
                <a:latin typeface="+mn-lt"/>
                <a:sym typeface="Wingdings"/>
              </a:rPr>
              <a:t> of Core </a:t>
            </a:r>
            <a:r>
              <a:rPr lang="it-IT" kern="0" dirty="0" err="1">
                <a:solidFill>
                  <a:srgbClr val="FFFFFF"/>
                </a:solidFill>
                <a:latin typeface="+mn-lt"/>
                <a:sym typeface="Wingdings"/>
              </a:rPr>
              <a:t>Collapse</a:t>
            </a:r>
            <a:r>
              <a:rPr lang="it-IT" kern="0" dirty="0">
                <a:solidFill>
                  <a:srgbClr val="FFFFFF"/>
                </a:solidFill>
                <a:latin typeface="+mn-lt"/>
                <a:sym typeface="Wingdings"/>
              </a:rPr>
              <a:t> </a:t>
            </a:r>
            <a:r>
              <a:rPr lang="it-IT" kern="0" dirty="0" err="1">
                <a:solidFill>
                  <a:srgbClr val="FFFFFF"/>
                </a:solidFill>
                <a:latin typeface="+mn-lt"/>
                <a:sym typeface="Wingdings"/>
              </a:rPr>
              <a:t>Supernovae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92F7-581B-5823-9086-28092E4864CB}"/>
              </a:ext>
            </a:extLst>
          </p:cNvPr>
          <p:cNvSpPr txBox="1"/>
          <p:nvPr/>
        </p:nvSpPr>
        <p:spPr>
          <a:xfrm>
            <a:off x="3490436" y="62825"/>
            <a:ext cx="5129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Massive Stars: Distinctive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E6425-EC0C-EC20-644C-96690D1D6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979" y="1788253"/>
            <a:ext cx="1301242" cy="286512"/>
          </a:xfrm>
          <a:prstGeom prst="rect">
            <a:avLst/>
          </a:prstGeom>
          <a:ln w="3810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567032-603B-63D4-E498-D2239723F432}"/>
              </a:ext>
            </a:extLst>
          </p:cNvPr>
          <p:cNvSpPr/>
          <p:nvPr/>
        </p:nvSpPr>
        <p:spPr>
          <a:xfrm>
            <a:off x="5295522" y="1665313"/>
            <a:ext cx="1519311" cy="540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28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6635A-A44E-304F-9F3D-18E871EB4B33}"/>
              </a:ext>
            </a:extLst>
          </p:cNvPr>
          <p:cNvGrpSpPr/>
          <p:nvPr/>
        </p:nvGrpSpPr>
        <p:grpSpPr>
          <a:xfrm>
            <a:off x="2410696" y="485605"/>
            <a:ext cx="8899563" cy="369332"/>
            <a:chOff x="1399312" y="485605"/>
            <a:chExt cx="8899563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0250B-3968-D741-8AFB-50CBC047C7A2}"/>
                </a:ext>
              </a:extLst>
            </p:cNvPr>
            <p:cNvSpPr txBox="1"/>
            <p:nvPr/>
          </p:nvSpPr>
          <p:spPr>
            <a:xfrm>
              <a:off x="1399312" y="485605"/>
              <a:ext cx="4807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Initial Distribution of Rotation Velocities (IDROV)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199534-8A38-6F48-A5B7-731BF3F0002B}"/>
                </a:ext>
              </a:extLst>
            </p:cNvPr>
            <p:cNvGrpSpPr/>
            <p:nvPr/>
          </p:nvGrpSpPr>
          <p:grpSpPr>
            <a:xfrm>
              <a:off x="6320641" y="485605"/>
              <a:ext cx="3978234" cy="369332"/>
              <a:chOff x="7469579" y="2263348"/>
              <a:chExt cx="3978234" cy="3693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C69025-A5B2-D84D-A903-1E472D155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18401" y="2294332"/>
                <a:ext cx="342900" cy="3175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926457-89D4-284E-B27C-B9E5AFF57235}"/>
                  </a:ext>
                </a:extLst>
              </p:cNvPr>
              <p:cNvSpPr txBox="1"/>
              <p:nvPr/>
            </p:nvSpPr>
            <p:spPr>
              <a:xfrm>
                <a:off x="7469579" y="2263348"/>
                <a:ext cx="3978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Gaussian with          and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1D4AC99-6180-8F4E-9DBA-FDDDABA8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3810" y="2403213"/>
                <a:ext cx="165100" cy="139700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A0FD425-A4B5-D54D-82C9-92724BEA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b="50000"/>
          <a:stretch/>
        </p:blipFill>
        <p:spPr>
          <a:xfrm>
            <a:off x="1226708" y="945628"/>
            <a:ext cx="9960255" cy="37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9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6635A-A44E-304F-9F3D-18E871EB4B33}"/>
              </a:ext>
            </a:extLst>
          </p:cNvPr>
          <p:cNvGrpSpPr/>
          <p:nvPr/>
        </p:nvGrpSpPr>
        <p:grpSpPr>
          <a:xfrm>
            <a:off x="2410696" y="485605"/>
            <a:ext cx="8899563" cy="369332"/>
            <a:chOff x="1399312" y="485605"/>
            <a:chExt cx="8899563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0250B-3968-D741-8AFB-50CBC047C7A2}"/>
                </a:ext>
              </a:extLst>
            </p:cNvPr>
            <p:cNvSpPr txBox="1"/>
            <p:nvPr/>
          </p:nvSpPr>
          <p:spPr>
            <a:xfrm>
              <a:off x="1399312" y="485605"/>
              <a:ext cx="4807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Initial Distribution of Rotation Velocities (IDROV)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199534-8A38-6F48-A5B7-731BF3F0002B}"/>
                </a:ext>
              </a:extLst>
            </p:cNvPr>
            <p:cNvGrpSpPr/>
            <p:nvPr/>
          </p:nvGrpSpPr>
          <p:grpSpPr>
            <a:xfrm>
              <a:off x="6320641" y="485605"/>
              <a:ext cx="3978234" cy="369332"/>
              <a:chOff x="7469579" y="2263348"/>
              <a:chExt cx="3978234" cy="3693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C69025-A5B2-D84D-A903-1E472D155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18401" y="2294332"/>
                <a:ext cx="342900" cy="3175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926457-89D4-284E-B27C-B9E5AFF57235}"/>
                  </a:ext>
                </a:extLst>
              </p:cNvPr>
              <p:cNvSpPr txBox="1"/>
              <p:nvPr/>
            </p:nvSpPr>
            <p:spPr>
              <a:xfrm>
                <a:off x="7469579" y="2263348"/>
                <a:ext cx="3978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Gaussian with          and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1D4AC99-6180-8F4E-9DBA-FDDDABA8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3810" y="2403213"/>
                <a:ext cx="165100" cy="139700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0F4F76-1C91-414C-BA9E-6A5FCAA78602}"/>
              </a:ext>
            </a:extLst>
          </p:cNvPr>
          <p:cNvSpPr txBox="1"/>
          <p:nvPr/>
        </p:nvSpPr>
        <p:spPr>
          <a:xfrm>
            <a:off x="1832540" y="482893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Alpha elements behave as primaries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D425-A4B5-D54D-82C9-92724BEA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b="50000"/>
          <a:stretch/>
        </p:blipFill>
        <p:spPr>
          <a:xfrm>
            <a:off x="1226708" y="945628"/>
            <a:ext cx="9960255" cy="37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71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6635A-A44E-304F-9F3D-18E871EB4B33}"/>
              </a:ext>
            </a:extLst>
          </p:cNvPr>
          <p:cNvGrpSpPr/>
          <p:nvPr/>
        </p:nvGrpSpPr>
        <p:grpSpPr>
          <a:xfrm>
            <a:off x="2410696" y="485605"/>
            <a:ext cx="8899563" cy="369332"/>
            <a:chOff x="1399312" y="485605"/>
            <a:chExt cx="8899563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0250B-3968-D741-8AFB-50CBC047C7A2}"/>
                </a:ext>
              </a:extLst>
            </p:cNvPr>
            <p:cNvSpPr txBox="1"/>
            <p:nvPr/>
          </p:nvSpPr>
          <p:spPr>
            <a:xfrm>
              <a:off x="1399312" y="485605"/>
              <a:ext cx="4807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Initial Distribution of Rotation Velocities (IDROV)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199534-8A38-6F48-A5B7-731BF3F0002B}"/>
                </a:ext>
              </a:extLst>
            </p:cNvPr>
            <p:cNvGrpSpPr/>
            <p:nvPr/>
          </p:nvGrpSpPr>
          <p:grpSpPr>
            <a:xfrm>
              <a:off x="6320641" y="485605"/>
              <a:ext cx="3978234" cy="369332"/>
              <a:chOff x="7469579" y="2263348"/>
              <a:chExt cx="3978234" cy="3693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C69025-A5B2-D84D-A903-1E472D155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18401" y="2294332"/>
                <a:ext cx="342900" cy="3175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926457-89D4-284E-B27C-B9E5AFF57235}"/>
                  </a:ext>
                </a:extLst>
              </p:cNvPr>
              <p:cNvSpPr txBox="1"/>
              <p:nvPr/>
            </p:nvSpPr>
            <p:spPr>
              <a:xfrm>
                <a:off x="7469579" y="2263348"/>
                <a:ext cx="3978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Gaussian with          and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1D4AC99-6180-8F4E-9DBA-FDDDABA8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3810" y="2403213"/>
                <a:ext cx="165100" cy="139700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0F4F76-1C91-414C-BA9E-6A5FCAA78602}"/>
              </a:ext>
            </a:extLst>
          </p:cNvPr>
          <p:cNvSpPr txBox="1"/>
          <p:nvPr/>
        </p:nvSpPr>
        <p:spPr>
          <a:xfrm>
            <a:off x="1832540" y="482893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Alpha elements behave as primaries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2A764B-E2A0-1246-A226-D4993C01AD54}"/>
              </a:ext>
            </a:extLst>
          </p:cNvPr>
          <p:cNvSpPr txBox="1"/>
          <p:nvPr/>
        </p:nvSpPr>
        <p:spPr>
          <a:xfrm>
            <a:off x="1832540" y="518858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shows a negligible dependence on the initial metallicity (primary)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D425-A4B5-D54D-82C9-92724BEA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b="50000"/>
          <a:stretch/>
        </p:blipFill>
        <p:spPr>
          <a:xfrm>
            <a:off x="1226708" y="945628"/>
            <a:ext cx="9960255" cy="37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6635A-A44E-304F-9F3D-18E871EB4B33}"/>
              </a:ext>
            </a:extLst>
          </p:cNvPr>
          <p:cNvGrpSpPr/>
          <p:nvPr/>
        </p:nvGrpSpPr>
        <p:grpSpPr>
          <a:xfrm>
            <a:off x="2410696" y="485605"/>
            <a:ext cx="8899563" cy="369332"/>
            <a:chOff x="1399312" y="485605"/>
            <a:chExt cx="8899563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0250B-3968-D741-8AFB-50CBC047C7A2}"/>
                </a:ext>
              </a:extLst>
            </p:cNvPr>
            <p:cNvSpPr txBox="1"/>
            <p:nvPr/>
          </p:nvSpPr>
          <p:spPr>
            <a:xfrm>
              <a:off x="1399312" y="485605"/>
              <a:ext cx="4807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Initial Distribution of Rotation Velocities (IDROV)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199534-8A38-6F48-A5B7-731BF3F0002B}"/>
                </a:ext>
              </a:extLst>
            </p:cNvPr>
            <p:cNvGrpSpPr/>
            <p:nvPr/>
          </p:nvGrpSpPr>
          <p:grpSpPr>
            <a:xfrm>
              <a:off x="6320641" y="485605"/>
              <a:ext cx="3978234" cy="369332"/>
              <a:chOff x="7469579" y="2263348"/>
              <a:chExt cx="3978234" cy="3693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C69025-A5B2-D84D-A903-1E472D155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18401" y="2294332"/>
                <a:ext cx="342900" cy="3175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926457-89D4-284E-B27C-B9E5AFF57235}"/>
                  </a:ext>
                </a:extLst>
              </p:cNvPr>
              <p:cNvSpPr txBox="1"/>
              <p:nvPr/>
            </p:nvSpPr>
            <p:spPr>
              <a:xfrm>
                <a:off x="7469579" y="2263348"/>
                <a:ext cx="3978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Gaussian with          and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1D4AC99-6180-8F4E-9DBA-FDDDABA8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3810" y="2403213"/>
                <a:ext cx="165100" cy="139700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0F4F76-1C91-414C-BA9E-6A5FCAA78602}"/>
              </a:ext>
            </a:extLst>
          </p:cNvPr>
          <p:cNvSpPr txBox="1"/>
          <p:nvPr/>
        </p:nvSpPr>
        <p:spPr>
          <a:xfrm>
            <a:off x="1832540" y="482893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Alpha elements behave as primaries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2A764B-E2A0-1246-A226-D4993C01AD54}"/>
              </a:ext>
            </a:extLst>
          </p:cNvPr>
          <p:cNvSpPr txBox="1"/>
          <p:nvPr/>
        </p:nvSpPr>
        <p:spPr>
          <a:xfrm>
            <a:off x="1832540" y="518858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shows a negligible dependence on the initial metallicity (primary)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B53B7-0D65-ED40-8549-68A895D040F7}"/>
              </a:ext>
            </a:extLst>
          </p:cNvPr>
          <p:cNvSpPr txBox="1"/>
          <p:nvPr/>
        </p:nvSpPr>
        <p:spPr>
          <a:xfrm>
            <a:off x="1832540" y="558619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 between Zn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Zr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display a secondary like behavior and always underproduced compared with O.  At solar metallicity almost coproduced with 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D425-A4B5-D54D-82C9-92724BEA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b="50000"/>
          <a:stretch/>
        </p:blipFill>
        <p:spPr>
          <a:xfrm>
            <a:off x="1226708" y="945628"/>
            <a:ext cx="9960255" cy="37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0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CBC78DD-7B88-D443-9DF0-478A7F64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Rotating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Models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: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Composition</a:t>
            </a:r>
            <a:r>
              <a:rPr kumimoji="0" lang="it-IT" sz="24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 of the </a:t>
            </a:r>
            <a:r>
              <a:rPr kumimoji="0" lang="it-IT" sz="2400" b="0" i="0" u="sng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ＭＳ Ｐゴシック" charset="0"/>
                <a:cs typeface="+mn-cs"/>
              </a:rPr>
              <a:t>Ejecta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16635A-A44E-304F-9F3D-18E871EB4B33}"/>
              </a:ext>
            </a:extLst>
          </p:cNvPr>
          <p:cNvGrpSpPr/>
          <p:nvPr/>
        </p:nvGrpSpPr>
        <p:grpSpPr>
          <a:xfrm>
            <a:off x="2410696" y="485605"/>
            <a:ext cx="8899563" cy="369332"/>
            <a:chOff x="1399312" y="485605"/>
            <a:chExt cx="8899563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0250B-3968-D741-8AFB-50CBC047C7A2}"/>
                </a:ext>
              </a:extLst>
            </p:cNvPr>
            <p:cNvSpPr txBox="1"/>
            <p:nvPr/>
          </p:nvSpPr>
          <p:spPr>
            <a:xfrm>
              <a:off x="1399312" y="485605"/>
              <a:ext cx="4807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Initial Distribution of Rotation Velocities (IDROV)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199534-8A38-6F48-A5B7-731BF3F0002B}"/>
                </a:ext>
              </a:extLst>
            </p:cNvPr>
            <p:cNvGrpSpPr/>
            <p:nvPr/>
          </p:nvGrpSpPr>
          <p:grpSpPr>
            <a:xfrm>
              <a:off x="6320641" y="485605"/>
              <a:ext cx="3978234" cy="369332"/>
              <a:chOff x="7469579" y="2263348"/>
              <a:chExt cx="3978234" cy="3693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C69025-A5B2-D84D-A903-1E472D155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18401" y="2294332"/>
                <a:ext cx="342900" cy="3175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926457-89D4-284E-B27C-B9E5AFF57235}"/>
                  </a:ext>
                </a:extLst>
              </p:cNvPr>
              <p:cNvSpPr txBox="1"/>
              <p:nvPr/>
            </p:nvSpPr>
            <p:spPr>
              <a:xfrm>
                <a:off x="7469579" y="2263348"/>
                <a:ext cx="3978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Gaussian with          and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1D4AC99-6180-8F4E-9DBA-FDDDABA83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3810" y="2403213"/>
                <a:ext cx="165100" cy="139700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0F4F76-1C91-414C-BA9E-6A5FCAA78602}"/>
              </a:ext>
            </a:extLst>
          </p:cNvPr>
          <p:cNvSpPr txBox="1"/>
          <p:nvPr/>
        </p:nvSpPr>
        <p:spPr>
          <a:xfrm>
            <a:off x="1832540" y="482893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Alpha elements behave as primaries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2A764B-E2A0-1246-A226-D4993C01AD54}"/>
              </a:ext>
            </a:extLst>
          </p:cNvPr>
          <p:cNvSpPr txBox="1"/>
          <p:nvPr/>
        </p:nvSpPr>
        <p:spPr>
          <a:xfrm>
            <a:off x="1832540" y="518858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 shows a negligible dependence on the initial metallicity (primary)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B53B7-0D65-ED40-8549-68A895D040F7}"/>
              </a:ext>
            </a:extLst>
          </p:cNvPr>
          <p:cNvSpPr txBox="1"/>
          <p:nvPr/>
        </p:nvSpPr>
        <p:spPr>
          <a:xfrm>
            <a:off x="1832540" y="558619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 between Zn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Zr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display a secondary like behavior and always underproduced compared with O.  At solar metallicity almost coproduced with 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5FA8E-9A33-0D48-96B2-999AEC3DD22C}"/>
              </a:ext>
            </a:extLst>
          </p:cNvPr>
          <p:cNvSpPr txBox="1"/>
          <p:nvPr/>
        </p:nvSpPr>
        <p:spPr>
          <a:xfrm>
            <a:off x="1832540" y="62116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Elements heavier than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Zr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behave like primary elements but their overproduction remains always lower than that of 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D425-A4B5-D54D-82C9-92724BEA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b="50000"/>
          <a:stretch/>
        </p:blipFill>
        <p:spPr>
          <a:xfrm>
            <a:off x="1226708" y="945628"/>
            <a:ext cx="9960255" cy="37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2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649A3-96DE-A74F-B3B6-3F4527CFF0B9}"/>
              </a:ext>
            </a:extLst>
          </p:cNvPr>
          <p:cNvGrpSpPr/>
          <p:nvPr/>
        </p:nvGrpSpPr>
        <p:grpSpPr>
          <a:xfrm>
            <a:off x="40453" y="555532"/>
            <a:ext cx="6063778" cy="6260903"/>
            <a:chOff x="109728" y="597097"/>
            <a:chExt cx="5748198" cy="5933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720256-8EFD-7548-8C9A-909C6BE97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" b="50000"/>
            <a:stretch/>
          </p:blipFill>
          <p:spPr>
            <a:xfrm>
              <a:off x="111800" y="597097"/>
              <a:ext cx="5746126" cy="2183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66E29-6BE2-7843-BDA9-48285F415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2469654"/>
              <a:ext cx="5742432" cy="21854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DEAE32-F792-A64D-9EC4-B4B3B2047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104" r="78" b="49895"/>
            <a:stretch/>
          </p:blipFill>
          <p:spPr>
            <a:xfrm>
              <a:off x="109728" y="4344954"/>
              <a:ext cx="5742432" cy="21854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26D82-E41D-5244-AF5A-28728603F17B}"/>
              </a:ext>
            </a:extLst>
          </p:cNvPr>
          <p:cNvSpPr txBox="1"/>
          <p:nvPr/>
        </p:nvSpPr>
        <p:spPr>
          <a:xfrm>
            <a:off x="6306293" y="3727700"/>
            <a:ext cx="569174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trends of N and F with the initial metallicity turn from a typical secondary to a typical primary behavior 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production of s-process elements is substantially enhanced with increasing  the initial rotation velocity</a:t>
            </a:r>
          </a:p>
          <a:p>
            <a:pPr marL="285750" indent="-285750">
              <a:buFont typeface="Arial"/>
              <a:buChar char="•"/>
            </a:pPr>
            <a:endParaRPr lang="en-US" sz="7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Large overproduction with respect to O (especially the s-only isotopes) at metallicities -2&lt;[Fe/H]&lt;0 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yields of almost all the elements are considerably increased in rotating models due to the larger He cores induced by the rotation driven mixing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28AEED35-2FF5-3549-B6E9-AE742793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36" y="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Summary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and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Conclusions</a:t>
            </a:r>
            <a:endParaRPr lang="en-US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EB726B-8B3A-A34A-9314-048E05E5B6B4}"/>
              </a:ext>
            </a:extLst>
          </p:cNvPr>
          <p:cNvGrpSpPr/>
          <p:nvPr/>
        </p:nvGrpSpPr>
        <p:grpSpPr>
          <a:xfrm>
            <a:off x="6306292" y="904127"/>
            <a:ext cx="5691746" cy="2381110"/>
            <a:chOff x="6306292" y="699608"/>
            <a:chExt cx="5691746" cy="2381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758889-1955-FB41-BE40-1CCF02417A4B}"/>
                </a:ext>
              </a:extLst>
            </p:cNvPr>
            <p:cNvSpPr txBox="1"/>
            <p:nvPr/>
          </p:nvSpPr>
          <p:spPr>
            <a:xfrm>
              <a:off x="6306293" y="699608"/>
              <a:ext cx="5691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Alpha elements show  the typical behavior of primary nuclei (negligible dependence on the initial metallicity)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21F91C-6C5E-6F4B-AFB3-C0355CAD095D}"/>
                </a:ext>
              </a:extLst>
            </p:cNvPr>
            <p:cNvSpPr txBox="1"/>
            <p:nvPr/>
          </p:nvSpPr>
          <p:spPr>
            <a:xfrm>
              <a:off x="6306293" y="1428498"/>
              <a:ext cx="5691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The odd elements (from N to Sc), on the contrary, show a typical secondary behavior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FF65E4-3031-0C44-8F36-9F0B3A160946}"/>
                </a:ext>
              </a:extLst>
            </p:cNvPr>
            <p:cNvSpPr txBox="1"/>
            <p:nvPr/>
          </p:nvSpPr>
          <p:spPr>
            <a:xfrm>
              <a:off x="6306292" y="2157388"/>
              <a:ext cx="569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All the heavy elements above Fe-peak are produced as secondaries (Zn-</a:t>
              </a:r>
              <a:r>
                <a:rPr lang="en-US" dirty="0" err="1"/>
                <a:t>Zr</a:t>
              </a:r>
              <a:r>
                <a:rPr lang="en-US" dirty="0"/>
                <a:t> start being produced above metallicity [Fe/H]=-1, the others are never produced)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976D41-121A-AD44-B37C-40378BD1A021}"/>
              </a:ext>
            </a:extLst>
          </p:cNvPr>
          <p:cNvSpPr txBox="1"/>
          <p:nvPr/>
        </p:nvSpPr>
        <p:spPr>
          <a:xfrm>
            <a:off x="6306292" y="529836"/>
            <a:ext cx="301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NON ROTATING case: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84572-BADC-A045-8792-479B72170527}"/>
              </a:ext>
            </a:extLst>
          </p:cNvPr>
          <p:cNvSpPr txBox="1"/>
          <p:nvPr/>
        </p:nvSpPr>
        <p:spPr>
          <a:xfrm>
            <a:off x="6306292" y="3358368"/>
            <a:ext cx="239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ROTATING case:</a:t>
            </a:r>
          </a:p>
        </p:txBody>
      </p:sp>
    </p:spTree>
    <p:extLst>
      <p:ext uri="{BB962C8B-B14F-4D97-AF65-F5344CB8AC3E}">
        <p14:creationId xmlns:p14="http://schemas.microsoft.com/office/powerpoint/2010/main" val="298057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4">
            <a:extLst>
              <a:ext uri="{FF2B5EF4-FFF2-40B4-BE49-F238E27FC236}">
                <a16:creationId xmlns:a16="http://schemas.microsoft.com/office/drawing/2014/main" id="{0A0B2628-9B5B-1D85-7319-5B3D9B805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938" y="5448361"/>
            <a:ext cx="511513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solidFill>
                  <a:prstClr val="white"/>
                </a:solidFill>
                <a:latin typeface="Gill Sans MT"/>
              </a:rPr>
              <a:t>Central burning </a:t>
            </a:r>
            <a:r>
              <a:rPr lang="en-US" b="0" dirty="0">
                <a:solidFill>
                  <a:prstClr val="white"/>
                </a:solidFill>
                <a:latin typeface="Gill Sans MT"/>
                <a:sym typeface="Wingdings" charset="0"/>
              </a:rPr>
              <a:t></a:t>
            </a:r>
            <a:r>
              <a:rPr lang="en-US" b="0" dirty="0">
                <a:solidFill>
                  <a:prstClr val="white"/>
                </a:solidFill>
                <a:latin typeface="Gill Sans MT"/>
              </a:rPr>
              <a:t> formation of a convective core</a:t>
            </a:r>
            <a:endParaRPr lang="it-IT" b="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849C7DC9-7131-99FA-30B3-C0360C50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938" y="5905561"/>
            <a:ext cx="5324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0" dirty="0">
                <a:solidFill>
                  <a:prstClr val="white"/>
                </a:solidFill>
                <a:latin typeface="Gill Sans MT"/>
              </a:rPr>
              <a:t>Central </a:t>
            </a:r>
            <a:r>
              <a:rPr lang="it-IT" b="0" dirty="0" err="1">
                <a:solidFill>
                  <a:prstClr val="white"/>
                </a:solidFill>
                <a:latin typeface="Gill Sans MT"/>
              </a:rPr>
              <a:t>exhaustion</a:t>
            </a:r>
            <a:r>
              <a:rPr lang="it-IT" b="0" dirty="0">
                <a:solidFill>
                  <a:prstClr val="white"/>
                </a:solidFill>
                <a:latin typeface="Gill Sans MT"/>
              </a:rPr>
              <a:t> 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 shell </a:t>
            </a:r>
            <a:r>
              <a:rPr lang="it-IT" b="0" dirty="0" err="1">
                <a:solidFill>
                  <a:prstClr val="white"/>
                </a:solidFill>
                <a:latin typeface="Gill Sans MT"/>
                <a:sym typeface="Wingdings" charset="0"/>
              </a:rPr>
              <a:t>burning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  </a:t>
            </a:r>
            <a:r>
              <a:rPr lang="it-IT" b="0" dirty="0" err="1">
                <a:solidFill>
                  <a:prstClr val="white"/>
                </a:solidFill>
                <a:latin typeface="Gill Sans MT"/>
                <a:sym typeface="Wingdings" charset="0"/>
              </a:rPr>
              <a:t>convective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 shell</a:t>
            </a:r>
            <a:endParaRPr lang="it-IT" b="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794BD24C-93D5-6075-3152-D14FEA7F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937" y="6362761"/>
            <a:ext cx="7319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0" dirty="0">
                <a:solidFill>
                  <a:prstClr val="white"/>
                </a:solidFill>
                <a:latin typeface="Gill Sans MT"/>
              </a:rPr>
              <a:t>Local </a:t>
            </a:r>
            <a:r>
              <a:rPr lang="it-IT" b="0" dirty="0" err="1">
                <a:solidFill>
                  <a:prstClr val="white"/>
                </a:solidFill>
                <a:latin typeface="Gill Sans MT"/>
              </a:rPr>
              <a:t>exhaustion</a:t>
            </a:r>
            <a:r>
              <a:rPr lang="it-IT" b="0" dirty="0">
                <a:solidFill>
                  <a:prstClr val="white"/>
                </a:solidFill>
                <a:latin typeface="Gill Sans MT"/>
              </a:rPr>
              <a:t> 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 shell </a:t>
            </a:r>
            <a:r>
              <a:rPr lang="it-IT" b="0" dirty="0" err="1">
                <a:solidFill>
                  <a:prstClr val="white"/>
                </a:solidFill>
                <a:latin typeface="Gill Sans MT"/>
                <a:sym typeface="Wingdings" charset="0"/>
              </a:rPr>
              <a:t>burning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 shifts </a:t>
            </a:r>
            <a:r>
              <a:rPr lang="it-IT" b="0" dirty="0" err="1">
                <a:solidFill>
                  <a:prstClr val="white"/>
                </a:solidFill>
                <a:latin typeface="Gill Sans MT"/>
                <a:sym typeface="Wingdings" charset="0"/>
              </a:rPr>
              <a:t>outward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 in mass  </a:t>
            </a:r>
            <a:r>
              <a:rPr lang="it-IT" b="0" dirty="0" err="1">
                <a:solidFill>
                  <a:prstClr val="white"/>
                </a:solidFill>
                <a:latin typeface="Gill Sans MT"/>
                <a:sym typeface="Wingdings" charset="0"/>
              </a:rPr>
              <a:t>convective</a:t>
            </a:r>
            <a:r>
              <a:rPr lang="it-IT" b="0" dirty="0">
                <a:solidFill>
                  <a:prstClr val="white"/>
                </a:solidFill>
                <a:latin typeface="Gill Sans MT"/>
                <a:sym typeface="Wingdings" charset="0"/>
              </a:rPr>
              <a:t> shell</a:t>
            </a:r>
            <a:endParaRPr lang="it-IT" b="0" dirty="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F1CFA2-BF87-E09E-AA43-9F9F8A410584}"/>
              </a:ext>
            </a:extLst>
          </p:cNvPr>
          <p:cNvGrpSpPr>
            <a:grpSpLocks noChangeAspect="1"/>
          </p:cNvGrpSpPr>
          <p:nvPr/>
        </p:nvGrpSpPr>
        <p:grpSpPr>
          <a:xfrm>
            <a:off x="2081463" y="1042926"/>
            <a:ext cx="8053966" cy="4263225"/>
            <a:chOff x="529734" y="727936"/>
            <a:chExt cx="5484966" cy="29033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3562D93-DA28-1140-7C6F-18044BE33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" t="6443" r="1207" b="24529"/>
            <a:stretch/>
          </p:blipFill>
          <p:spPr>
            <a:xfrm>
              <a:off x="529734" y="727936"/>
              <a:ext cx="5468013" cy="29033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4618E4-2730-E1F2-6364-4EA792580E1A}"/>
                </a:ext>
              </a:extLst>
            </p:cNvPr>
            <p:cNvSpPr txBox="1"/>
            <p:nvPr/>
          </p:nvSpPr>
          <p:spPr>
            <a:xfrm>
              <a:off x="2255020" y="3027178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09A33E-4903-AF49-9E32-095B124510D2}"/>
                </a:ext>
              </a:extLst>
            </p:cNvPr>
            <p:cNvSpPr txBox="1"/>
            <p:nvPr/>
          </p:nvSpPr>
          <p:spPr>
            <a:xfrm>
              <a:off x="1478645" y="2916962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He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05E9AF-4F23-4BAB-061E-C1DA68B6CE5C}"/>
                </a:ext>
              </a:extLst>
            </p:cNvPr>
            <p:cNvSpPr txBox="1"/>
            <p:nvPr/>
          </p:nvSpPr>
          <p:spPr>
            <a:xfrm>
              <a:off x="1049647" y="2813412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F134E2-B5AF-CE95-2725-133D26CE13F0}"/>
                </a:ext>
              </a:extLst>
            </p:cNvPr>
            <p:cNvSpPr txBox="1"/>
            <p:nvPr/>
          </p:nvSpPr>
          <p:spPr>
            <a:xfrm>
              <a:off x="3292691" y="1820477"/>
              <a:ext cx="1167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 conv. </a:t>
              </a:r>
              <a:r>
                <a:rPr lang="en-US" sz="1400" b="1" dirty="0" err="1">
                  <a:solidFill>
                    <a:schemeClr val="bg1"/>
                  </a:solidFill>
                </a:rPr>
                <a:t>env</a:t>
              </a:r>
              <a:r>
                <a:rPr lang="en-US" sz="14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28903C-A708-5FF4-CFD6-E026937FCB46}"/>
                </a:ext>
              </a:extLst>
            </p:cNvPr>
            <p:cNvSpPr txBox="1"/>
            <p:nvPr/>
          </p:nvSpPr>
          <p:spPr>
            <a:xfrm>
              <a:off x="1294928" y="2514686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H-sh.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5D42D7F-164C-757F-14AB-B8F22C7FF012}"/>
                </a:ext>
              </a:extLst>
            </p:cNvPr>
            <p:cNvSpPr txBox="1"/>
            <p:nvPr/>
          </p:nvSpPr>
          <p:spPr>
            <a:xfrm>
              <a:off x="2959308" y="2648065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011E04-F7EF-D1A7-54E7-59E4E57D79AF}"/>
                </a:ext>
              </a:extLst>
            </p:cNvPr>
            <p:cNvSpPr txBox="1"/>
            <p:nvPr/>
          </p:nvSpPr>
          <p:spPr>
            <a:xfrm>
              <a:off x="2469710" y="2956186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5B7BDA-7CF4-D94C-BAFE-36E7777F4580}"/>
                </a:ext>
              </a:extLst>
            </p:cNvPr>
            <p:cNvSpPr txBox="1"/>
            <p:nvPr/>
          </p:nvSpPr>
          <p:spPr>
            <a:xfrm>
              <a:off x="2780361" y="2882222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40B8DE-3104-A6ED-F84A-5E6E1F3F587C}"/>
                </a:ext>
              </a:extLst>
            </p:cNvPr>
            <p:cNvSpPr txBox="1"/>
            <p:nvPr/>
          </p:nvSpPr>
          <p:spPr>
            <a:xfrm>
              <a:off x="3090539" y="2802055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E70942-27BB-11A9-C0EB-3C7C029D2BB7}"/>
                </a:ext>
              </a:extLst>
            </p:cNvPr>
            <p:cNvSpPr txBox="1"/>
            <p:nvPr/>
          </p:nvSpPr>
          <p:spPr>
            <a:xfrm>
              <a:off x="3371048" y="3033428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DE2133-C59D-9BB8-15AB-A1EBA584EA6A}"/>
                </a:ext>
              </a:extLst>
            </p:cNvPr>
            <p:cNvSpPr txBox="1"/>
            <p:nvPr/>
          </p:nvSpPr>
          <p:spPr>
            <a:xfrm>
              <a:off x="3062679" y="3040585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A97014-CB4B-10D4-5D94-FD15560F31C2}"/>
                </a:ext>
              </a:extLst>
            </p:cNvPr>
            <p:cNvSpPr txBox="1"/>
            <p:nvPr/>
          </p:nvSpPr>
          <p:spPr>
            <a:xfrm>
              <a:off x="3681699" y="2915086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EADF7E-21F6-A773-8FEB-2D945E5B0B4D}"/>
                </a:ext>
              </a:extLst>
            </p:cNvPr>
            <p:cNvSpPr txBox="1"/>
            <p:nvPr/>
          </p:nvSpPr>
          <p:spPr>
            <a:xfrm>
              <a:off x="3947210" y="2779468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72CF7C-349C-1F68-37A5-EFFCD4DE5899}"/>
                </a:ext>
              </a:extLst>
            </p:cNvPr>
            <p:cNvSpPr txBox="1"/>
            <p:nvPr/>
          </p:nvSpPr>
          <p:spPr>
            <a:xfrm>
              <a:off x="4173467" y="3007692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Si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12443E-7760-7AFA-65F9-B71E89F97995}"/>
                </a:ext>
              </a:extLst>
            </p:cNvPr>
            <p:cNvSpPr txBox="1"/>
            <p:nvPr/>
          </p:nvSpPr>
          <p:spPr>
            <a:xfrm>
              <a:off x="4626575" y="2832568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Si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0C5AF5-5842-A840-C62C-17F76DBF6D0C}"/>
                </a:ext>
              </a:extLst>
            </p:cNvPr>
            <p:cNvSpPr txBox="1"/>
            <p:nvPr/>
          </p:nvSpPr>
          <p:spPr>
            <a:xfrm>
              <a:off x="4458221" y="288422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F8E752-CA8B-3FF8-3051-BDB9164F6E03}"/>
                </a:ext>
              </a:extLst>
            </p:cNvPr>
            <p:cNvSpPr txBox="1"/>
            <p:nvPr/>
          </p:nvSpPr>
          <p:spPr>
            <a:xfrm>
              <a:off x="5424859" y="2990905"/>
              <a:ext cx="589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“Fe”</a:t>
              </a:r>
            </a:p>
          </p:txBody>
        </p:sp>
      </p:grpSp>
      <p:sp>
        <p:nvSpPr>
          <p:cNvPr id="43" name="Text Box 2">
            <a:extLst>
              <a:ext uri="{FF2B5EF4-FFF2-40B4-BE49-F238E27FC236}">
                <a16:creationId xmlns:a16="http://schemas.microsoft.com/office/drawing/2014/main" id="{8BFC0A86-3FE3-D19F-3778-69EDD637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1" y="225254"/>
            <a:ext cx="10731891" cy="32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68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Presupernova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Evolution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of a Massive Star:</a:t>
            </a:r>
            <a:r>
              <a:rPr lang="en-US" sz="2400" b="0" u="sng" kern="0" dirty="0">
                <a:solidFill>
                  <a:sysClr val="window" lastClr="FFFFFF"/>
                </a:solidFill>
                <a:latin typeface="Gill Sans MT"/>
              </a:rPr>
              <a:t> Chemical and Convective </a:t>
            </a:r>
            <a:r>
              <a:rPr lang="en-US" sz="2400" b="0" u="sng" kern="0" dirty="0" err="1">
                <a:solidFill>
                  <a:sysClr val="window" lastClr="FFFFFF"/>
                </a:solidFill>
                <a:latin typeface="Gill Sans MT"/>
              </a:rPr>
              <a:t>Hystory</a:t>
            </a:r>
            <a:endParaRPr lang="it-IT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3225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63120" y="23278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Chemical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Stratification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@ </a:t>
            </a:r>
            <a:r>
              <a:rPr lang="it-IT" sz="2400" b="0" u="sng" kern="0" dirty="0" err="1">
                <a:solidFill>
                  <a:sysClr val="window" lastClr="FFFFFF"/>
                </a:solidFill>
                <a:latin typeface="Gill Sans MT"/>
              </a:rPr>
              <a:t>PreSN</a:t>
            </a:r>
            <a:r>
              <a:rPr lang="it-IT" sz="2400" b="0" u="sng" kern="0" dirty="0">
                <a:solidFill>
                  <a:sysClr val="window" lastClr="FFFFFF"/>
                </a:solidFill>
                <a:latin typeface="Gill Sans MT"/>
              </a:rPr>
              <a:t> Stage</a:t>
            </a:r>
            <a:endParaRPr lang="en-US" sz="2400" b="0" u="sng" kern="0" dirty="0">
              <a:solidFill>
                <a:sysClr val="window" lastClr="FFFFFF"/>
              </a:solidFill>
              <a:latin typeface="Gill Sans M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042400" y="1674000"/>
            <a:ext cx="8071200" cy="4330800"/>
            <a:chOff x="518400" y="1674000"/>
            <a:chExt cx="8071200" cy="43308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7" b="25000"/>
            <a:stretch/>
          </p:blipFill>
          <p:spPr>
            <a:xfrm>
              <a:off x="518400" y="1674000"/>
              <a:ext cx="8071200" cy="4330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378360" y="1955431"/>
              <a:ext cx="1527587" cy="342000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905948" y="1955431"/>
              <a:ext cx="2532972" cy="342000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79268" y="2129640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Hc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1482" y="2129640"/>
              <a:ext cx="41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17695" y="1955431"/>
              <a:ext cx="160664" cy="3420000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66697" y="1955431"/>
              <a:ext cx="756000" cy="3420000"/>
            </a:xfrm>
            <a:prstGeom prst="rect">
              <a:avLst/>
            </a:prstGeom>
            <a:solidFill>
              <a:srgbClr val="00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6577" y="2451370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Hec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39200" y="2129639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Hes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562" y="2451370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Cs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59543" y="1955431"/>
              <a:ext cx="108000" cy="3420000"/>
            </a:xfrm>
            <a:prstGeom prst="rect">
              <a:avLst/>
            </a:prstGeom>
            <a:solidFill>
              <a:srgbClr val="FF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05997" y="1955431"/>
              <a:ext cx="362850" cy="3420000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3380" y="2662236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Nes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6925" y="2451370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Os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85684" y="1955431"/>
              <a:ext cx="420311" cy="342000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00682" y="2451370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Sis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3041" y="1955431"/>
              <a:ext cx="1252642" cy="3420000"/>
            </a:xfrm>
            <a:prstGeom prst="rect">
              <a:avLst/>
            </a:prstGeom>
            <a:solidFill>
              <a:schemeClr val="tx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50010" y="2451370"/>
              <a:ext cx="55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NSE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47381" y="4284511"/>
              <a:ext cx="5180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baseline="30000" dirty="0">
                  <a:solidFill>
                    <a:schemeClr val="bg1"/>
                  </a:solidFill>
                </a:rPr>
                <a:t>4</a:t>
              </a:r>
              <a:r>
                <a:rPr lang="it-IT" sz="1400" b="1" dirty="0">
                  <a:solidFill>
                    <a:schemeClr val="bg1"/>
                  </a:solidFill>
                </a:rPr>
                <a:t>He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14</a:t>
              </a:r>
              <a:r>
                <a:rPr lang="it-IT" sz="1400" b="1" dirty="0">
                  <a:solidFill>
                    <a:schemeClr val="bg1"/>
                  </a:solidFill>
                </a:rPr>
                <a:t>N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93065" y="4247189"/>
              <a:ext cx="7501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baseline="30000" dirty="0">
                  <a:solidFill>
                    <a:schemeClr val="bg1"/>
                  </a:solidFill>
                </a:rPr>
                <a:t>12</a:t>
              </a:r>
              <a:r>
                <a:rPr lang="it-IT" sz="1400" b="1" dirty="0">
                  <a:solidFill>
                    <a:schemeClr val="bg1"/>
                  </a:solidFill>
                </a:rPr>
                <a:t>C</a:t>
              </a:r>
            </a:p>
            <a:p>
              <a:r>
                <a:rPr lang="it-IT" sz="1400" b="1" dirty="0" err="1">
                  <a:solidFill>
                    <a:schemeClr val="bg1"/>
                  </a:solidFill>
                </a:rPr>
                <a:t>weak-s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32688" y="4219303"/>
              <a:ext cx="5044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baseline="30000" dirty="0">
                  <a:solidFill>
                    <a:schemeClr val="bg1"/>
                  </a:solidFill>
                </a:rPr>
                <a:t>12</a:t>
              </a:r>
              <a:r>
                <a:rPr lang="it-IT" sz="1400" b="1" dirty="0">
                  <a:solidFill>
                    <a:schemeClr val="bg1"/>
                  </a:solidFill>
                </a:rPr>
                <a:t>C 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16</a:t>
              </a:r>
              <a:r>
                <a:rPr lang="it-IT" sz="1400" b="1" dirty="0">
                  <a:solidFill>
                    <a:schemeClr val="bg1"/>
                  </a:solidFill>
                </a:rPr>
                <a:t>O</a:t>
              </a:r>
            </a:p>
            <a:p>
              <a:r>
                <a:rPr lang="it-IT" sz="1400" b="1" dirty="0">
                  <a:solidFill>
                    <a:schemeClr val="bg1"/>
                  </a:solidFill>
                </a:rPr>
                <a:t>  </a:t>
              </a:r>
              <a:r>
                <a:rPr lang="it-IT" sz="1400" b="1" dirty="0" err="1">
                  <a:solidFill>
                    <a:schemeClr val="bg1"/>
                  </a:solidFill>
                </a:rPr>
                <a:t>ws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05168" y="4130539"/>
              <a:ext cx="57259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baseline="30000" dirty="0">
                  <a:solidFill>
                    <a:schemeClr val="bg1"/>
                  </a:solidFill>
                </a:rPr>
                <a:t>20</a:t>
              </a:r>
              <a:r>
                <a:rPr lang="it-IT" sz="1400" b="1" dirty="0">
                  <a:solidFill>
                    <a:schemeClr val="bg1"/>
                  </a:solidFill>
                </a:rPr>
                <a:t>Ne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23</a:t>
              </a:r>
              <a:r>
                <a:rPr lang="it-IT" sz="1400" b="1" dirty="0">
                  <a:solidFill>
                    <a:schemeClr val="bg1"/>
                  </a:solidFill>
                </a:rPr>
                <a:t>Na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24</a:t>
              </a:r>
              <a:r>
                <a:rPr lang="it-IT" sz="1400" b="1" dirty="0">
                  <a:solidFill>
                    <a:schemeClr val="bg1"/>
                  </a:solidFill>
                </a:rPr>
                <a:t>Mg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27</a:t>
              </a:r>
              <a:r>
                <a:rPr lang="it-IT" sz="1400" b="1" dirty="0">
                  <a:solidFill>
                    <a:schemeClr val="bg1"/>
                  </a:solidFill>
                </a:rPr>
                <a:t>Al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76925" y="4117857"/>
              <a:ext cx="49115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baseline="30000" dirty="0">
                  <a:solidFill>
                    <a:schemeClr val="bg1"/>
                  </a:solidFill>
                </a:rPr>
                <a:t>28</a:t>
              </a:r>
              <a:r>
                <a:rPr lang="it-IT" sz="1400" b="1" dirty="0">
                  <a:solidFill>
                    <a:schemeClr val="bg1"/>
                  </a:solidFill>
                </a:rPr>
                <a:t>Si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30</a:t>
              </a:r>
              <a:r>
                <a:rPr lang="it-IT" sz="1400" b="1" dirty="0">
                  <a:solidFill>
                    <a:schemeClr val="bg1"/>
                  </a:solidFill>
                </a:rPr>
                <a:t>Si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32</a:t>
              </a:r>
              <a:r>
                <a:rPr lang="it-IT" sz="1400" b="1" dirty="0">
                  <a:solidFill>
                    <a:schemeClr val="bg1"/>
                  </a:solidFill>
                </a:rPr>
                <a:t>S</a:t>
              </a:r>
            </a:p>
            <a:p>
              <a:r>
                <a:rPr lang="it-IT" sz="1400" b="1" baseline="30000" dirty="0">
                  <a:solidFill>
                    <a:schemeClr val="bg1"/>
                  </a:solidFill>
                </a:rPr>
                <a:t>34</a:t>
              </a:r>
              <a:r>
                <a:rPr lang="it-IT" sz="1400" b="1" dirty="0">
                  <a:solidFill>
                    <a:schemeClr val="bg1"/>
                  </a:solidFill>
                </a:rPr>
                <a:t>S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3133" y="2783206"/>
              <a:ext cx="16654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chemeClr val="bg1"/>
                  </a:solidFill>
                </a:rPr>
                <a:t>Fe-</a:t>
              </a:r>
              <a:r>
                <a:rPr lang="it-IT" sz="1400" b="1" dirty="0" err="1">
                  <a:solidFill>
                    <a:schemeClr val="bg1"/>
                  </a:solidFill>
                </a:rPr>
                <a:t>peak</a:t>
              </a:r>
              <a:r>
                <a:rPr lang="it-IT" sz="1400" b="1" dirty="0">
                  <a:solidFill>
                    <a:schemeClr val="bg1"/>
                  </a:solidFill>
                </a:rPr>
                <a:t> </a:t>
              </a:r>
              <a:r>
                <a:rPr lang="it-IT" sz="1400" b="1" dirty="0" err="1">
                  <a:solidFill>
                    <a:schemeClr val="bg1"/>
                  </a:solidFill>
                </a:rPr>
                <a:t>elements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401495" y="544297"/>
            <a:ext cx="94406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it-IT" dirty="0">
                <a:solidFill>
                  <a:srgbClr val="FFFFFF"/>
                </a:solidFill>
                <a:latin typeface="Gill Sans MT"/>
              </a:rPr>
              <a:t>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complex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interplay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among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shell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nuclear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burning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, timing and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overlap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of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convective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zones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determines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in a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direct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way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final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distribution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of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chemical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composition</a:t>
            </a:r>
            <a:endParaRPr lang="it-IT" dirty="0">
              <a:solidFill>
                <a:srgbClr val="FFFFFF"/>
              </a:solidFill>
              <a:latin typeface="Gill Sans MT"/>
            </a:endParaRPr>
          </a:p>
          <a:p>
            <a:pPr algn="ctr" defTabSz="457200"/>
            <a:r>
              <a:rPr lang="it-IT" dirty="0">
                <a:solidFill>
                  <a:srgbClr val="FFFFFF"/>
                </a:solidFill>
                <a:latin typeface="Gill Sans MT"/>
              </a:rPr>
              <a:t>and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physical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structure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of the star @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presupernova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stage</a:t>
            </a:r>
          </a:p>
        </p:txBody>
      </p:sp>
    </p:spTree>
    <p:extLst>
      <p:ext uri="{BB962C8B-B14F-4D97-AF65-F5344CB8AC3E}">
        <p14:creationId xmlns:p14="http://schemas.microsoft.com/office/powerpoint/2010/main" val="378887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24162" y="603893"/>
            <a:ext cx="10778944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it-IT" dirty="0">
                <a:solidFill>
                  <a:srgbClr val="FFFFFF"/>
                </a:solidFill>
                <a:latin typeface="Gill Sans MT"/>
              </a:rPr>
              <a:t>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complex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interplay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among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the shell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nuclear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burning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and the timing of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convective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zones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determines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in a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direct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way the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final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physical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and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chemical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structure</a:t>
            </a:r>
            <a:endParaRPr lang="it-IT" dirty="0">
              <a:solidFill>
                <a:srgbClr val="FFFFFF"/>
              </a:solidFill>
              <a:latin typeface="Gill Sans MT"/>
            </a:endParaRPr>
          </a:p>
          <a:p>
            <a:pPr algn="ctr" defTabSz="457200"/>
            <a:endParaRPr lang="it-IT" sz="700" dirty="0">
              <a:solidFill>
                <a:srgbClr val="FFFFFF"/>
              </a:solidFill>
              <a:latin typeface="Gill Sans MT"/>
            </a:endParaRPr>
          </a:p>
          <a:p>
            <a:pPr algn="ctr" defTabSz="457200"/>
            <a:r>
              <a:rPr lang="it-IT" dirty="0">
                <a:solidFill>
                  <a:srgbClr val="FFFFFF"/>
                </a:solidFill>
                <a:latin typeface="Gill Sans MT"/>
              </a:rPr>
              <a:t>The mass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loss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history (RSG/WR)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determines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in a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direct</a:t>
            </a:r>
            <a:r>
              <a:rPr lang="it-IT" dirty="0">
                <a:solidFill>
                  <a:srgbClr val="FFFFFF"/>
                </a:solidFill>
                <a:latin typeface="Gill Sans MT"/>
              </a:rPr>
              <a:t> way the CCSN </a:t>
            </a:r>
            <a:r>
              <a:rPr lang="it-IT" dirty="0" err="1">
                <a:solidFill>
                  <a:srgbClr val="FFFFFF"/>
                </a:solidFill>
                <a:latin typeface="Gill Sans MT"/>
              </a:rPr>
              <a:t>type</a:t>
            </a:r>
            <a:endParaRPr lang="it-IT" dirty="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448" y="1799403"/>
            <a:ext cx="6825104" cy="487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A8595-F16C-60AD-C75D-389C53BC1D79}"/>
              </a:ext>
            </a:extLst>
          </p:cNvPr>
          <p:cNvSpPr txBox="1"/>
          <p:nvPr/>
        </p:nvSpPr>
        <p:spPr>
          <a:xfrm>
            <a:off x="2012498" y="0"/>
            <a:ext cx="8166997" cy="577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atin typeface="+mj-lt"/>
                <a:ea typeface="+mj-ea"/>
                <a:cs typeface="+mj-cs"/>
              </a:rPr>
              <a:t>The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Presupernova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Stars</a:t>
            </a:r>
            <a:endParaRPr lang="en-US" sz="2800" kern="1200" baseline="-25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86FB9-B3E3-336E-2CE9-41FACE6EF9D4}"/>
              </a:ext>
            </a:extLst>
          </p:cNvPr>
          <p:cNvSpPr txBox="1"/>
          <p:nvPr/>
        </p:nvSpPr>
        <p:spPr>
          <a:xfrm rot="16200000">
            <a:off x="852052" y="4978179"/>
            <a:ext cx="308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Models from </a:t>
            </a:r>
            <a:r>
              <a:rPr lang="en-US" sz="1400" dirty="0" err="1"/>
              <a:t>Limongi</a:t>
            </a:r>
            <a:r>
              <a:rPr lang="en-US" sz="1400" dirty="0"/>
              <a:t> and </a:t>
            </a:r>
            <a:r>
              <a:rPr lang="en-US" sz="1400" dirty="0" err="1"/>
              <a:t>Chieffi</a:t>
            </a:r>
            <a:r>
              <a:rPr lang="en-US" sz="14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47697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863" y="269995"/>
            <a:ext cx="731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Core Collapse Supernova Explosion and </a:t>
            </a:r>
            <a:r>
              <a:rPr lang="en-US" sz="2400" dirty="0" err="1"/>
              <a:t>Nucleosynthesis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63833" y="1993328"/>
            <a:ext cx="845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propagation of the shock wave through the mantle of the star induces compression and heating </a:t>
            </a:r>
            <a:r>
              <a:rPr lang="en-US" dirty="0">
                <a:sym typeface="Wingdings"/>
              </a:rPr>
              <a:t> some modification of the chemical composition produced during the hydrostatic burning stages is expected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3834" y="3251524"/>
            <a:ext cx="8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Such a modification is called Explosive </a:t>
            </a:r>
            <a:r>
              <a:rPr lang="en-US" dirty="0" err="1"/>
              <a:t>Nucleosynthesis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63834" y="3955722"/>
            <a:ext cx="8450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modeling of the explosion of the star is mandatory to have information on:</a:t>
            </a:r>
          </a:p>
          <a:p>
            <a:pPr marL="285750" indent="-285750">
              <a:buFont typeface="Arial"/>
              <a:buChar char="•"/>
            </a:pPr>
            <a:endParaRPr lang="en-US" sz="700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The chemical composition of the ejected matter (chemical yields)</a:t>
            </a:r>
          </a:p>
          <a:p>
            <a:pPr marL="742950" lvl="1" indent="-285750">
              <a:buFont typeface="Arial"/>
              <a:buChar char="•"/>
            </a:pPr>
            <a:endParaRPr lang="en-US" sz="500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The initial mass-remnant mass relation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3833" y="5398584"/>
            <a:ext cx="845082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At present detailed explosive nucleosynthesis calculations for core collapse supernovae are mainly based on artificially induced explosions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BC981-948C-0545-AFE9-F380576D22B8}"/>
              </a:ext>
            </a:extLst>
          </p:cNvPr>
          <p:cNvSpPr/>
          <p:nvPr/>
        </p:nvSpPr>
        <p:spPr>
          <a:xfrm>
            <a:off x="1963833" y="1012131"/>
            <a:ext cx="8450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The Fe core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unstable</a:t>
            </a:r>
            <a:r>
              <a:rPr lang="it-IT" dirty="0"/>
              <a:t>, </a:t>
            </a:r>
            <a:r>
              <a:rPr lang="it-IT" dirty="0" err="1"/>
              <a:t>collapses</a:t>
            </a:r>
            <a:r>
              <a:rPr lang="it-IT" dirty="0"/>
              <a:t> to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, </a:t>
            </a:r>
            <a:r>
              <a:rPr lang="it-IT" dirty="0" err="1"/>
              <a:t>rebounces</a:t>
            </a:r>
            <a:r>
              <a:rPr lang="it-IT" dirty="0"/>
              <a:t> and </a:t>
            </a:r>
            <a:r>
              <a:rPr lang="it-IT" dirty="0" err="1"/>
              <a:t>through</a:t>
            </a:r>
            <a:r>
              <a:rPr lang="it-IT" dirty="0"/>
              <a:t> a </a:t>
            </a:r>
            <a:r>
              <a:rPr lang="it-IT" dirty="0" err="1"/>
              <a:t>sequence</a:t>
            </a:r>
            <a:r>
              <a:rPr lang="it-IT" dirty="0"/>
              <a:t> of </a:t>
            </a:r>
            <a:r>
              <a:rPr lang="it-IT" dirty="0" err="1"/>
              <a:t>events</a:t>
            </a:r>
            <a:r>
              <a:rPr lang="it-IT" dirty="0"/>
              <a:t> a shock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launched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drives</a:t>
            </a:r>
            <a:r>
              <a:rPr lang="it-IT" dirty="0"/>
              <a:t> the </a:t>
            </a:r>
            <a:r>
              <a:rPr lang="it-IT" dirty="0" err="1"/>
              <a:t>explosion</a:t>
            </a:r>
            <a:r>
              <a:rPr lang="it-IT" dirty="0"/>
              <a:t> of the star</a:t>
            </a:r>
          </a:p>
        </p:txBody>
      </p:sp>
    </p:spTree>
    <p:extLst>
      <p:ext uri="{BB962C8B-B14F-4D97-AF65-F5344CB8AC3E}">
        <p14:creationId xmlns:p14="http://schemas.microsoft.com/office/powerpoint/2010/main" val="11406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3"/>
          <p:cNvGrpSpPr>
            <a:grpSpLocks/>
          </p:cNvGrpSpPr>
          <p:nvPr/>
        </p:nvGrpSpPr>
        <p:grpSpPr bwMode="auto">
          <a:xfrm>
            <a:off x="1676400" y="2065702"/>
            <a:ext cx="2819400" cy="4083051"/>
            <a:chOff x="336" y="548"/>
            <a:chExt cx="1776" cy="2572"/>
          </a:xfrm>
        </p:grpSpPr>
        <p:grpSp>
          <p:nvGrpSpPr>
            <p:cNvPr id="73" name="Group 4"/>
            <p:cNvGrpSpPr>
              <a:grpSpLocks noChangeAspect="1"/>
            </p:cNvGrpSpPr>
            <p:nvPr/>
          </p:nvGrpSpPr>
          <p:grpSpPr bwMode="auto">
            <a:xfrm>
              <a:off x="490" y="1534"/>
              <a:ext cx="1273" cy="1273"/>
              <a:chOff x="96" y="1344"/>
              <a:chExt cx="1680" cy="1680"/>
            </a:xfrm>
          </p:grpSpPr>
          <p:sp>
            <p:nvSpPr>
              <p:cNvPr id="79" name="Oval 5"/>
              <p:cNvSpPr>
                <a:spLocks noChangeAspect="1" noChangeArrowheads="1"/>
              </p:cNvSpPr>
              <p:nvPr/>
            </p:nvSpPr>
            <p:spPr bwMode="auto">
              <a:xfrm>
                <a:off x="96" y="1344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9933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635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Oval 6"/>
              <p:cNvSpPr>
                <a:spLocks noChangeAspect="1" noChangeArrowheads="1"/>
              </p:cNvSpPr>
              <p:nvPr/>
            </p:nvSpPr>
            <p:spPr bwMode="auto">
              <a:xfrm>
                <a:off x="622" y="1850"/>
                <a:ext cx="632" cy="631"/>
              </a:xfrm>
              <a:prstGeom prst="ellipse">
                <a:avLst/>
              </a:prstGeom>
              <a:solidFill>
                <a:sysClr val="windowText" lastClr="000000"/>
              </a:solidFill>
              <a:ln w="635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AutoShape 7"/>
              <p:cNvSpPr>
                <a:spLocks noChangeAspect="1" noChangeArrowheads="1"/>
              </p:cNvSpPr>
              <p:nvPr/>
            </p:nvSpPr>
            <p:spPr bwMode="auto">
              <a:xfrm rot="10800000">
                <a:off x="428" y="2083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AutoShape 8"/>
              <p:cNvSpPr>
                <a:spLocks noChangeAspect="1" noChangeArrowheads="1"/>
              </p:cNvSpPr>
              <p:nvPr/>
            </p:nvSpPr>
            <p:spPr bwMode="auto">
              <a:xfrm rot="8100000">
                <a:off x="538" y="2370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AutoShape 9"/>
              <p:cNvSpPr>
                <a:spLocks noChangeAspect="1" noChangeArrowheads="1"/>
              </p:cNvSpPr>
              <p:nvPr/>
            </p:nvSpPr>
            <p:spPr bwMode="auto">
              <a:xfrm rot="5400000">
                <a:off x="843" y="2512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AutoShape 10"/>
              <p:cNvSpPr>
                <a:spLocks noChangeAspect="1" noChangeArrowheads="1"/>
              </p:cNvSpPr>
              <p:nvPr/>
            </p:nvSpPr>
            <p:spPr bwMode="auto">
              <a:xfrm rot="-8100000">
                <a:off x="554" y="1806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AutoShape 11"/>
              <p:cNvSpPr>
                <a:spLocks noChangeAspect="1" noChangeArrowheads="1"/>
              </p:cNvSpPr>
              <p:nvPr/>
            </p:nvSpPr>
            <p:spPr bwMode="auto">
              <a:xfrm rot="-5400000">
                <a:off x="843" y="1682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AutoShape 12"/>
              <p:cNvSpPr>
                <a:spLocks noChangeAspect="1" noChangeArrowheads="1"/>
              </p:cNvSpPr>
              <p:nvPr/>
            </p:nvSpPr>
            <p:spPr bwMode="auto">
              <a:xfrm rot="-2700000">
                <a:off x="1150" y="1803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1265" y="2083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AutoShape 14"/>
              <p:cNvSpPr>
                <a:spLocks noChangeAspect="1" noChangeArrowheads="1"/>
              </p:cNvSpPr>
              <p:nvPr/>
            </p:nvSpPr>
            <p:spPr bwMode="auto">
              <a:xfrm rot="2700000">
                <a:off x="1147" y="2386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1570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AutoShape 16"/>
              <p:cNvSpPr>
                <a:spLocks noChangeAspect="1" noChangeArrowheads="1"/>
              </p:cNvSpPr>
              <p:nvPr/>
            </p:nvSpPr>
            <p:spPr bwMode="auto">
              <a:xfrm rot="10800000">
                <a:off x="117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AutoShape 17"/>
              <p:cNvSpPr>
                <a:spLocks noChangeAspect="1" noChangeArrowheads="1"/>
              </p:cNvSpPr>
              <p:nvPr/>
            </p:nvSpPr>
            <p:spPr bwMode="auto">
              <a:xfrm rot="-5400000">
                <a:off x="840" y="1370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AutoShape 18"/>
              <p:cNvSpPr>
                <a:spLocks noChangeAspect="1" noChangeArrowheads="1"/>
              </p:cNvSpPr>
              <p:nvPr/>
            </p:nvSpPr>
            <p:spPr bwMode="auto">
              <a:xfrm rot="5400000">
                <a:off x="840" y="2817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AutoShape 19"/>
              <p:cNvSpPr>
                <a:spLocks noChangeAspect="1" noChangeArrowheads="1"/>
              </p:cNvSpPr>
              <p:nvPr/>
            </p:nvSpPr>
            <p:spPr bwMode="auto">
              <a:xfrm rot="-2700000">
                <a:off x="1357" y="1598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AutoShape 20"/>
              <p:cNvSpPr>
                <a:spLocks noChangeAspect="1" noChangeArrowheads="1"/>
              </p:cNvSpPr>
              <p:nvPr/>
            </p:nvSpPr>
            <p:spPr bwMode="auto">
              <a:xfrm rot="8100000">
                <a:off x="307" y="2601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AutoShape 21"/>
              <p:cNvSpPr>
                <a:spLocks noChangeAspect="1" noChangeArrowheads="1"/>
              </p:cNvSpPr>
              <p:nvPr/>
            </p:nvSpPr>
            <p:spPr bwMode="auto">
              <a:xfrm rot="2700000">
                <a:off x="1362" y="2617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AutoShape 22"/>
              <p:cNvSpPr>
                <a:spLocks noChangeAspect="1" noChangeArrowheads="1"/>
              </p:cNvSpPr>
              <p:nvPr/>
            </p:nvSpPr>
            <p:spPr bwMode="auto">
              <a:xfrm rot="-8100000">
                <a:off x="332" y="1582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4" name="AutoShape 23"/>
            <p:cNvSpPr>
              <a:spLocks noChangeAspect="1" noChangeArrowheads="1"/>
            </p:cNvSpPr>
            <p:nvPr/>
          </p:nvSpPr>
          <p:spPr bwMode="auto">
            <a:xfrm>
              <a:off x="1181" y="2916"/>
              <a:ext cx="655" cy="204"/>
            </a:xfrm>
            <a:prstGeom prst="wedgeRoundRectCallout">
              <a:avLst>
                <a:gd name="adj1" fmla="val -43741"/>
                <a:gd name="adj2" fmla="val -307843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it-IT" sz="1400" kern="0">
                  <a:solidFill>
                    <a:srgbClr val="FFFFFF"/>
                  </a:solidFill>
                </a:rPr>
                <a:t>Fe core</a:t>
              </a:r>
            </a:p>
          </p:txBody>
        </p:sp>
        <p:sp>
          <p:nvSpPr>
            <p:cNvPr id="75" name="AutoShape 24"/>
            <p:cNvSpPr>
              <a:spLocks noChangeAspect="1" noChangeArrowheads="1"/>
            </p:cNvSpPr>
            <p:nvPr/>
          </p:nvSpPr>
          <p:spPr bwMode="auto">
            <a:xfrm>
              <a:off x="336" y="548"/>
              <a:ext cx="969" cy="805"/>
            </a:xfrm>
            <a:prstGeom prst="wedgeRoundRectCallout">
              <a:avLst>
                <a:gd name="adj1" fmla="val 16875"/>
                <a:gd name="adj2" fmla="val 114806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it-IT" sz="1400" kern="0" dirty="0">
                  <a:solidFill>
                    <a:srgbClr val="FFFFFF"/>
                  </a:solidFill>
                </a:rPr>
                <a:t>Shock </a:t>
              </a:r>
              <a:r>
                <a:rPr lang="it-IT" sz="1400" kern="0" dirty="0" err="1">
                  <a:solidFill>
                    <a:srgbClr val="FFFFFF"/>
                  </a:solidFill>
                </a:rPr>
                <a:t>Wave</a:t>
              </a:r>
              <a:endParaRPr lang="it-IT" sz="1400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it-IT" sz="1400" kern="0" dirty="0" err="1">
                  <a:solidFill>
                    <a:srgbClr val="FFFFFF"/>
                  </a:solidFill>
                </a:rPr>
                <a:t>Compression</a:t>
              </a:r>
              <a:r>
                <a:rPr lang="it-IT" sz="1400" kern="0" dirty="0">
                  <a:solidFill>
                    <a:srgbClr val="FFFFFF"/>
                  </a:solidFill>
                </a:rPr>
                <a:t> and </a:t>
              </a:r>
              <a:r>
                <a:rPr lang="it-IT" sz="1400" kern="0" dirty="0" err="1">
                  <a:solidFill>
                    <a:srgbClr val="FFFFFF"/>
                  </a:solidFill>
                </a:rPr>
                <a:t>Heating</a:t>
              </a:r>
              <a:r>
                <a:rPr lang="it-IT" sz="1400" kern="0" dirty="0">
                  <a:solidFill>
                    <a:srgbClr val="FFFFFF"/>
                  </a:solidFill>
                </a:rPr>
                <a:t> </a:t>
              </a:r>
              <a:r>
                <a:rPr lang="it-IT" sz="1400" kern="0" dirty="0">
                  <a:solidFill>
                    <a:srgbClr val="FFFFFF"/>
                  </a:solidFill>
                  <a:sym typeface="Wingdings"/>
                </a:rPr>
                <a:t> </a:t>
              </a:r>
              <a:r>
                <a:rPr lang="it-IT" sz="1400" kern="0" dirty="0" err="1">
                  <a:solidFill>
                    <a:srgbClr val="FFFFFF"/>
                  </a:solidFill>
                  <a:sym typeface="Wingdings"/>
                </a:rPr>
                <a:t>Explosive</a:t>
              </a:r>
              <a:r>
                <a:rPr lang="it-IT" sz="1400" kern="0" dirty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it-IT" sz="1400" kern="0" dirty="0" err="1">
                  <a:solidFill>
                    <a:srgbClr val="FFFFFF"/>
                  </a:solidFill>
                  <a:sym typeface="Wingdings"/>
                </a:rPr>
                <a:t>Nucleosynthesis</a:t>
              </a:r>
              <a:endParaRPr lang="it-IT" sz="1400" kern="0" dirty="0">
                <a:solidFill>
                  <a:srgbClr val="FFFFFF"/>
                </a:solidFill>
              </a:endParaRPr>
            </a:p>
          </p:txBody>
        </p:sp>
        <p:sp>
          <p:nvSpPr>
            <p:cNvPr id="76" name="AutoShape 25"/>
            <p:cNvSpPr>
              <a:spLocks noChangeAspect="1" noChangeArrowheads="1"/>
            </p:cNvSpPr>
            <p:nvPr/>
          </p:nvSpPr>
          <p:spPr bwMode="auto">
            <a:xfrm>
              <a:off x="1326" y="879"/>
              <a:ext cx="786" cy="626"/>
            </a:xfrm>
            <a:prstGeom prst="wedgeRoundRectCallout">
              <a:avLst>
                <a:gd name="adj1" fmla="val -56106"/>
                <a:gd name="adj2" fmla="val 99519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it-IT" sz="1400" kern="0">
                  <a:solidFill>
                    <a:srgbClr val="FFFFFF"/>
                  </a:solidFill>
                </a:rPr>
                <a:t>Induced Expansion and Explosion</a:t>
              </a:r>
            </a:p>
          </p:txBody>
        </p:sp>
        <p:sp>
          <p:nvSpPr>
            <p:cNvPr id="77" name="Text Box 26"/>
            <p:cNvSpPr txBox="1">
              <a:spLocks noChangeAspect="1" noChangeArrowheads="1"/>
            </p:cNvSpPr>
            <p:nvPr/>
          </p:nvSpPr>
          <p:spPr bwMode="auto">
            <a:xfrm>
              <a:off x="847" y="1920"/>
              <a:ext cx="58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400" b="0" kern="0">
                  <a:solidFill>
                    <a:srgbClr val="FFFFFF"/>
                  </a:solidFill>
                  <a:latin typeface="Gill Sans MT"/>
                </a:rPr>
                <a:t>Initial Remnant</a:t>
              </a:r>
            </a:p>
          </p:txBody>
        </p:sp>
        <p:sp>
          <p:nvSpPr>
            <p:cNvPr id="78" name="Oval 27"/>
            <p:cNvSpPr>
              <a:spLocks noChangeAspect="1" noChangeArrowheads="1"/>
            </p:cNvSpPr>
            <p:nvPr/>
          </p:nvSpPr>
          <p:spPr bwMode="auto">
            <a:xfrm>
              <a:off x="672" y="1694"/>
              <a:ext cx="909" cy="910"/>
            </a:xfrm>
            <a:prstGeom prst="ellips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97" name="Group 28"/>
          <p:cNvGrpSpPr>
            <a:grpSpLocks/>
          </p:cNvGrpSpPr>
          <p:nvPr/>
        </p:nvGrpSpPr>
        <p:grpSpPr bwMode="auto">
          <a:xfrm>
            <a:off x="4929188" y="2532425"/>
            <a:ext cx="2309812" cy="3119438"/>
            <a:chOff x="2232" y="842"/>
            <a:chExt cx="1455" cy="1965"/>
          </a:xfrm>
        </p:grpSpPr>
        <p:grpSp>
          <p:nvGrpSpPr>
            <p:cNvPr id="98" name="Group 29"/>
            <p:cNvGrpSpPr>
              <a:grpSpLocks noChangeAspect="1"/>
            </p:cNvGrpSpPr>
            <p:nvPr/>
          </p:nvGrpSpPr>
          <p:grpSpPr bwMode="auto">
            <a:xfrm>
              <a:off x="2232" y="1533"/>
              <a:ext cx="1273" cy="1274"/>
              <a:chOff x="2016" y="1344"/>
              <a:chExt cx="1680" cy="1680"/>
            </a:xfrm>
          </p:grpSpPr>
          <p:sp>
            <p:nvSpPr>
              <p:cNvPr id="102" name="Oval 30"/>
              <p:cNvSpPr>
                <a:spLocks noChangeAspect="1" noChangeArrowheads="1"/>
              </p:cNvSpPr>
              <p:nvPr/>
            </p:nvSpPr>
            <p:spPr bwMode="auto">
              <a:xfrm>
                <a:off x="2016" y="1344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9933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635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31"/>
              <p:cNvSpPr>
                <a:spLocks noChangeAspect="1" noChangeArrowheads="1"/>
              </p:cNvSpPr>
              <p:nvPr/>
            </p:nvSpPr>
            <p:spPr bwMode="auto">
              <a:xfrm>
                <a:off x="2317" y="1640"/>
                <a:ext cx="1070" cy="107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65E00"/>
                  </a:gs>
                </a:gsLst>
                <a:path path="shape">
                  <a:fillToRect l="50000" t="50000" r="50000" b="50000"/>
                </a:path>
              </a:gradFill>
              <a:ln w="63500" cap="rnd">
                <a:solidFill>
                  <a:sysClr val="window" lastClr="FFFF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Oval 32"/>
              <p:cNvSpPr>
                <a:spLocks noChangeAspect="1" noChangeArrowheads="1"/>
              </p:cNvSpPr>
              <p:nvPr/>
            </p:nvSpPr>
            <p:spPr bwMode="auto">
              <a:xfrm>
                <a:off x="2542" y="1850"/>
                <a:ext cx="632" cy="631"/>
              </a:xfrm>
              <a:prstGeom prst="ellipse">
                <a:avLst/>
              </a:prstGeom>
              <a:solidFill>
                <a:sysClr val="windowText" lastClr="000000"/>
              </a:solidFill>
              <a:ln w="635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2348" y="2083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AutoShape 34"/>
              <p:cNvSpPr>
                <a:spLocks noChangeAspect="1" noChangeArrowheads="1"/>
              </p:cNvSpPr>
              <p:nvPr/>
            </p:nvSpPr>
            <p:spPr bwMode="auto">
              <a:xfrm rot="-2700000">
                <a:off x="2458" y="2370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AutoShape 35"/>
              <p:cNvSpPr>
                <a:spLocks noChangeAspect="1" noChangeArrowheads="1"/>
              </p:cNvSpPr>
              <p:nvPr/>
            </p:nvSpPr>
            <p:spPr bwMode="auto">
              <a:xfrm rot="-5400000">
                <a:off x="2763" y="2526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AutoShape 36"/>
              <p:cNvSpPr>
                <a:spLocks noChangeAspect="1" noChangeArrowheads="1"/>
              </p:cNvSpPr>
              <p:nvPr/>
            </p:nvSpPr>
            <p:spPr bwMode="auto">
              <a:xfrm rot="2700000">
                <a:off x="2474" y="1806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AutoShape 37"/>
              <p:cNvSpPr>
                <a:spLocks noChangeAspect="1" noChangeArrowheads="1"/>
              </p:cNvSpPr>
              <p:nvPr/>
            </p:nvSpPr>
            <p:spPr bwMode="auto">
              <a:xfrm rot="5400000">
                <a:off x="2763" y="1682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AutoShape 38"/>
              <p:cNvSpPr>
                <a:spLocks noChangeAspect="1" noChangeArrowheads="1"/>
              </p:cNvSpPr>
              <p:nvPr/>
            </p:nvSpPr>
            <p:spPr bwMode="auto">
              <a:xfrm rot="8100000">
                <a:off x="3070" y="1803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AutoShape 39"/>
              <p:cNvSpPr>
                <a:spLocks noChangeAspect="1" noChangeArrowheads="1"/>
              </p:cNvSpPr>
              <p:nvPr/>
            </p:nvSpPr>
            <p:spPr bwMode="auto">
              <a:xfrm rot="10800000">
                <a:off x="3185" y="2083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AutoShape 40"/>
              <p:cNvSpPr>
                <a:spLocks noChangeAspect="1" noChangeArrowheads="1"/>
              </p:cNvSpPr>
              <p:nvPr/>
            </p:nvSpPr>
            <p:spPr bwMode="auto">
              <a:xfrm rot="-8100000">
                <a:off x="3074" y="2393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3490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AutoShape 42"/>
              <p:cNvSpPr>
                <a:spLocks noChangeAspect="1" noChangeArrowheads="1"/>
              </p:cNvSpPr>
              <p:nvPr/>
            </p:nvSpPr>
            <p:spPr bwMode="auto">
              <a:xfrm rot="10800000">
                <a:off x="2037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AutoShape 43"/>
              <p:cNvSpPr>
                <a:spLocks noChangeAspect="1" noChangeArrowheads="1"/>
              </p:cNvSpPr>
              <p:nvPr/>
            </p:nvSpPr>
            <p:spPr bwMode="auto">
              <a:xfrm rot="-5400000">
                <a:off x="2760" y="1370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AutoShape 44"/>
              <p:cNvSpPr>
                <a:spLocks noChangeAspect="1" noChangeArrowheads="1"/>
              </p:cNvSpPr>
              <p:nvPr/>
            </p:nvSpPr>
            <p:spPr bwMode="auto">
              <a:xfrm rot="5400000">
                <a:off x="2760" y="2817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AutoShape 45"/>
              <p:cNvSpPr>
                <a:spLocks noChangeAspect="1" noChangeArrowheads="1"/>
              </p:cNvSpPr>
              <p:nvPr/>
            </p:nvSpPr>
            <p:spPr bwMode="auto">
              <a:xfrm rot="-2700000">
                <a:off x="3277" y="1598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AutoShape 46"/>
              <p:cNvSpPr>
                <a:spLocks noChangeAspect="1" noChangeArrowheads="1"/>
              </p:cNvSpPr>
              <p:nvPr/>
            </p:nvSpPr>
            <p:spPr bwMode="auto">
              <a:xfrm rot="8100000">
                <a:off x="2227" y="2601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AutoShape 47"/>
              <p:cNvSpPr>
                <a:spLocks noChangeAspect="1" noChangeArrowheads="1"/>
              </p:cNvSpPr>
              <p:nvPr/>
            </p:nvSpPr>
            <p:spPr bwMode="auto">
              <a:xfrm rot="2700000">
                <a:off x="3282" y="2617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AutoShape 48"/>
              <p:cNvSpPr>
                <a:spLocks noChangeAspect="1" noChangeArrowheads="1"/>
              </p:cNvSpPr>
              <p:nvPr/>
            </p:nvSpPr>
            <p:spPr bwMode="auto">
              <a:xfrm rot="-8100000">
                <a:off x="2252" y="1582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9" name="AutoShape 49"/>
            <p:cNvSpPr>
              <a:spLocks noChangeAspect="1" noChangeArrowheads="1"/>
            </p:cNvSpPr>
            <p:nvPr/>
          </p:nvSpPr>
          <p:spPr bwMode="auto">
            <a:xfrm>
              <a:off x="2414" y="842"/>
              <a:ext cx="727" cy="473"/>
            </a:xfrm>
            <a:prstGeom prst="wedgeRoundRectCallout">
              <a:avLst>
                <a:gd name="adj1" fmla="val -3958"/>
                <a:gd name="adj2" fmla="val 168269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it-IT" sz="1400" kern="0">
                  <a:solidFill>
                    <a:srgbClr val="FFFFFF"/>
                  </a:solidFill>
                </a:rPr>
                <a:t>Matter Falling Back</a:t>
              </a:r>
            </a:p>
          </p:txBody>
        </p:sp>
        <p:sp>
          <p:nvSpPr>
            <p:cNvPr id="100" name="AutoShape 50"/>
            <p:cNvSpPr>
              <a:spLocks noChangeAspect="1" noChangeArrowheads="1"/>
            </p:cNvSpPr>
            <p:nvPr/>
          </p:nvSpPr>
          <p:spPr bwMode="auto">
            <a:xfrm>
              <a:off x="2928" y="1344"/>
              <a:ext cx="759" cy="189"/>
            </a:xfrm>
            <a:prstGeom prst="wedgeRoundRectCallout">
              <a:avLst>
                <a:gd name="adj1" fmla="val -40644"/>
                <a:gd name="adj2" fmla="val 174866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it-IT" sz="1400" kern="0">
                  <a:solidFill>
                    <a:srgbClr val="FFFFFF"/>
                  </a:solidFill>
                </a:rPr>
                <a:t>Mass Cut</a:t>
              </a:r>
            </a:p>
          </p:txBody>
        </p:sp>
        <p:sp>
          <p:nvSpPr>
            <p:cNvPr id="101" name="Text Box 51"/>
            <p:cNvSpPr txBox="1">
              <a:spLocks noChangeAspect="1" noChangeArrowheads="1"/>
            </p:cNvSpPr>
            <p:nvPr/>
          </p:nvSpPr>
          <p:spPr bwMode="auto">
            <a:xfrm>
              <a:off x="2580" y="1984"/>
              <a:ext cx="58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400" b="0" kern="0">
                  <a:solidFill>
                    <a:srgbClr val="FFFFFF"/>
                  </a:solidFill>
                  <a:latin typeface="Gill Sans MT"/>
                </a:rPr>
                <a:t>Initial Remnant</a:t>
              </a:r>
            </a:p>
          </p:txBody>
        </p:sp>
      </p:grpSp>
      <p:grpSp>
        <p:nvGrpSpPr>
          <p:cNvPr id="121" name="Group 52"/>
          <p:cNvGrpSpPr>
            <a:grpSpLocks/>
          </p:cNvGrpSpPr>
          <p:nvPr/>
        </p:nvGrpSpPr>
        <p:grpSpPr bwMode="auto">
          <a:xfrm>
            <a:off x="7924801" y="2567351"/>
            <a:ext cx="2232025" cy="3084513"/>
            <a:chOff x="4055" y="864"/>
            <a:chExt cx="1406" cy="1943"/>
          </a:xfrm>
        </p:grpSpPr>
        <p:grpSp>
          <p:nvGrpSpPr>
            <p:cNvPr id="122" name="Group 53"/>
            <p:cNvGrpSpPr>
              <a:grpSpLocks noChangeAspect="1"/>
            </p:cNvGrpSpPr>
            <p:nvPr/>
          </p:nvGrpSpPr>
          <p:grpSpPr bwMode="auto">
            <a:xfrm>
              <a:off x="4055" y="1534"/>
              <a:ext cx="1273" cy="1273"/>
              <a:chOff x="3888" y="1344"/>
              <a:chExt cx="1680" cy="1680"/>
            </a:xfrm>
          </p:grpSpPr>
          <p:sp>
            <p:nvSpPr>
              <p:cNvPr id="125" name="Oval 54"/>
              <p:cNvSpPr>
                <a:spLocks noChangeAspect="1" noChangeArrowheads="1"/>
              </p:cNvSpPr>
              <p:nvPr/>
            </p:nvSpPr>
            <p:spPr bwMode="auto">
              <a:xfrm>
                <a:off x="3888" y="1344"/>
                <a:ext cx="1680" cy="1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635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Oval 55"/>
              <p:cNvSpPr>
                <a:spLocks noChangeAspect="1" noChangeArrowheads="1"/>
              </p:cNvSpPr>
              <p:nvPr/>
            </p:nvSpPr>
            <p:spPr bwMode="auto">
              <a:xfrm>
                <a:off x="4189" y="1640"/>
                <a:ext cx="1070" cy="1070"/>
              </a:xfrm>
              <a:prstGeom prst="ellipse">
                <a:avLst/>
              </a:prstGeom>
              <a:solidFill>
                <a:srgbClr val="000000"/>
              </a:solidFill>
              <a:ln w="635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Oval 56"/>
              <p:cNvSpPr>
                <a:spLocks noChangeAspect="1" noChangeArrowheads="1"/>
              </p:cNvSpPr>
              <p:nvPr/>
            </p:nvSpPr>
            <p:spPr bwMode="auto">
              <a:xfrm>
                <a:off x="4414" y="1850"/>
                <a:ext cx="632" cy="631"/>
              </a:xfrm>
              <a:prstGeom prst="ellipse">
                <a:avLst/>
              </a:prstGeom>
              <a:solidFill>
                <a:sysClr val="windowText" lastClr="000000"/>
              </a:solidFill>
              <a:ln w="635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AutoShape 57"/>
              <p:cNvSpPr>
                <a:spLocks noChangeAspect="1" noChangeArrowheads="1"/>
              </p:cNvSpPr>
              <p:nvPr/>
            </p:nvSpPr>
            <p:spPr bwMode="auto">
              <a:xfrm>
                <a:off x="5362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AutoShape 58"/>
              <p:cNvSpPr>
                <a:spLocks noChangeAspect="1" noChangeArrowheads="1"/>
              </p:cNvSpPr>
              <p:nvPr/>
            </p:nvSpPr>
            <p:spPr bwMode="auto">
              <a:xfrm rot="10800000">
                <a:off x="3909" y="2085"/>
                <a:ext cx="172" cy="138"/>
              </a:xfrm>
              <a:prstGeom prst="rightArrow">
                <a:avLst>
                  <a:gd name="adj1" fmla="val 50000"/>
                  <a:gd name="adj2" fmla="val 31159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AutoShape 59"/>
              <p:cNvSpPr>
                <a:spLocks noChangeAspect="1" noChangeArrowheads="1"/>
              </p:cNvSpPr>
              <p:nvPr/>
            </p:nvSpPr>
            <p:spPr bwMode="auto">
              <a:xfrm rot="-5400000">
                <a:off x="4632" y="1370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AutoShape 60"/>
              <p:cNvSpPr>
                <a:spLocks noChangeAspect="1" noChangeArrowheads="1"/>
              </p:cNvSpPr>
              <p:nvPr/>
            </p:nvSpPr>
            <p:spPr bwMode="auto">
              <a:xfrm rot="5400000">
                <a:off x="4632" y="2817"/>
                <a:ext cx="171" cy="138"/>
              </a:xfrm>
              <a:prstGeom prst="rightArrow">
                <a:avLst>
                  <a:gd name="adj1" fmla="val 50000"/>
                  <a:gd name="adj2" fmla="val 30978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AutoShape 61"/>
              <p:cNvSpPr>
                <a:spLocks noChangeAspect="1" noChangeArrowheads="1"/>
              </p:cNvSpPr>
              <p:nvPr/>
            </p:nvSpPr>
            <p:spPr bwMode="auto">
              <a:xfrm rot="-2700000">
                <a:off x="5149" y="1598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AutoShape 62"/>
              <p:cNvSpPr>
                <a:spLocks noChangeAspect="1" noChangeArrowheads="1"/>
              </p:cNvSpPr>
              <p:nvPr/>
            </p:nvSpPr>
            <p:spPr bwMode="auto">
              <a:xfrm rot="8100000">
                <a:off x="4099" y="2601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AutoShape 63"/>
              <p:cNvSpPr>
                <a:spLocks noChangeAspect="1" noChangeArrowheads="1"/>
              </p:cNvSpPr>
              <p:nvPr/>
            </p:nvSpPr>
            <p:spPr bwMode="auto">
              <a:xfrm rot="2700000">
                <a:off x="5154" y="2617"/>
                <a:ext cx="171" cy="137"/>
              </a:xfrm>
              <a:prstGeom prst="rightArrow">
                <a:avLst>
                  <a:gd name="adj1" fmla="val 50000"/>
                  <a:gd name="adj2" fmla="val 31204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AutoShape 64"/>
              <p:cNvSpPr>
                <a:spLocks noChangeAspect="1" noChangeArrowheads="1"/>
              </p:cNvSpPr>
              <p:nvPr/>
            </p:nvSpPr>
            <p:spPr bwMode="auto">
              <a:xfrm rot="-8100000">
                <a:off x="4124" y="1582"/>
                <a:ext cx="172" cy="137"/>
              </a:xfrm>
              <a:prstGeom prst="rightArrow">
                <a:avLst>
                  <a:gd name="adj1" fmla="val 50000"/>
                  <a:gd name="adj2" fmla="val 31387"/>
                </a:avLst>
              </a:prstGeom>
              <a:solidFill>
                <a:srgbClr val="FFFF00"/>
              </a:solidFill>
              <a:ln w="158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3" name="Text Box 65"/>
            <p:cNvSpPr txBox="1">
              <a:spLocks noChangeAspect="1" noChangeArrowheads="1"/>
            </p:cNvSpPr>
            <p:nvPr/>
          </p:nvSpPr>
          <p:spPr bwMode="auto">
            <a:xfrm>
              <a:off x="4320" y="1968"/>
              <a:ext cx="77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Bookman Old Style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400" b="0" kern="0">
                  <a:solidFill>
                    <a:srgbClr val="FFFFFF"/>
                  </a:solidFill>
                  <a:latin typeface="Gill Sans MT"/>
                </a:rPr>
                <a:t>Final Remnant</a:t>
              </a:r>
            </a:p>
          </p:txBody>
        </p:sp>
        <p:sp>
          <p:nvSpPr>
            <p:cNvPr id="124" name="AutoShape 66"/>
            <p:cNvSpPr>
              <a:spLocks noChangeAspect="1" noChangeArrowheads="1"/>
            </p:cNvSpPr>
            <p:nvPr/>
          </p:nvSpPr>
          <p:spPr bwMode="auto">
            <a:xfrm>
              <a:off x="4224" y="864"/>
              <a:ext cx="1237" cy="509"/>
            </a:xfrm>
            <a:prstGeom prst="wedgeRoundRectCallout">
              <a:avLst>
                <a:gd name="adj1" fmla="val 3519"/>
                <a:gd name="adj2" fmla="val 116014"/>
                <a:gd name="adj3" fmla="val 16667"/>
              </a:avLst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it-IT" sz="1400" kern="0" dirty="0" err="1">
                  <a:solidFill>
                    <a:srgbClr val="FFFFFF"/>
                  </a:solidFill>
                </a:rPr>
                <a:t>Matter</a:t>
              </a:r>
              <a:r>
                <a:rPr lang="it-IT" sz="1400" kern="0" dirty="0">
                  <a:solidFill>
                    <a:srgbClr val="FFFFFF"/>
                  </a:solidFill>
                </a:rPr>
                <a:t> </a:t>
              </a:r>
              <a:r>
                <a:rPr lang="it-IT" sz="1400" kern="0" dirty="0" err="1">
                  <a:solidFill>
                    <a:srgbClr val="FFFFFF"/>
                  </a:solidFill>
                </a:rPr>
                <a:t>Ejected</a:t>
              </a:r>
              <a:r>
                <a:rPr lang="it-IT" sz="1400" kern="0" dirty="0">
                  <a:solidFill>
                    <a:srgbClr val="FFFFFF"/>
                  </a:solidFill>
                </a:rPr>
                <a:t> </a:t>
              </a:r>
              <a:r>
                <a:rPr lang="it-IT" sz="1400" kern="0" dirty="0" err="1">
                  <a:solidFill>
                    <a:srgbClr val="FFFFFF"/>
                  </a:solidFill>
                </a:rPr>
                <a:t>into</a:t>
              </a:r>
              <a:r>
                <a:rPr lang="it-IT" sz="1400" kern="0" dirty="0">
                  <a:solidFill>
                    <a:srgbClr val="FFFFFF"/>
                  </a:solidFill>
                </a:rPr>
                <a:t> the ISM</a:t>
              </a:r>
            </a:p>
            <a:p>
              <a:pPr algn="ctr">
                <a:defRPr/>
              </a:pPr>
              <a:r>
                <a:rPr lang="it-IT" sz="1400" kern="0" dirty="0" err="1">
                  <a:solidFill>
                    <a:srgbClr val="FFFFFF"/>
                  </a:solidFill>
                </a:rPr>
                <a:t>E</a:t>
              </a:r>
              <a:r>
                <a:rPr lang="it-IT" sz="1400" kern="0" baseline="-25000" dirty="0" err="1">
                  <a:solidFill>
                    <a:srgbClr val="FFFFFF"/>
                  </a:solidFill>
                </a:rPr>
                <a:t>kin</a:t>
              </a:r>
              <a:r>
                <a:rPr lang="it-IT" sz="1400" kern="0" dirty="0">
                  <a:solidFill>
                    <a:srgbClr val="FFFFFF"/>
                  </a:solidFill>
                  <a:sym typeface="Symbol" charset="0"/>
                </a:rPr>
                <a:t>/</a:t>
              </a:r>
              <a:r>
                <a:rPr lang="it-IT" sz="1400" kern="0" baseline="30000" dirty="0">
                  <a:solidFill>
                    <a:srgbClr val="FFFFFF"/>
                  </a:solidFill>
                  <a:sym typeface="Symbol" charset="0"/>
                </a:rPr>
                <a:t>56</a:t>
              </a:r>
              <a:r>
                <a:rPr lang="it-IT" sz="1400" kern="0" dirty="0">
                  <a:solidFill>
                    <a:srgbClr val="FFFFFF"/>
                  </a:solidFill>
                  <a:sym typeface="Symbol" charset="0"/>
                </a:rPr>
                <a:t>Ni</a:t>
              </a:r>
            </a:p>
          </p:txBody>
        </p:sp>
      </p:grpSp>
      <p:sp>
        <p:nvSpPr>
          <p:cNvPr id="136" name="Text Box 68"/>
          <p:cNvSpPr txBox="1">
            <a:spLocks noChangeArrowheads="1"/>
          </p:cNvSpPr>
          <p:nvPr/>
        </p:nvSpPr>
        <p:spPr bwMode="auto">
          <a:xfrm>
            <a:off x="606520" y="813207"/>
            <a:ext cx="4110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Different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ways of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inducing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the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explosion</a:t>
            </a:r>
            <a:endParaRPr lang="it-IT" b="0" kern="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7" name="AutoShape 69"/>
          <p:cNvSpPr>
            <a:spLocks noChangeArrowheads="1"/>
          </p:cNvSpPr>
          <p:nvPr/>
        </p:nvSpPr>
        <p:spPr bwMode="auto">
          <a:xfrm>
            <a:off x="4876801" y="829736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39" name="Text Box 67"/>
          <p:cNvSpPr txBox="1">
            <a:spLocks noChangeArrowheads="1"/>
          </p:cNvSpPr>
          <p:nvPr/>
        </p:nvSpPr>
        <p:spPr bwMode="auto">
          <a:xfrm>
            <a:off x="6013009" y="532745"/>
            <a:ext cx="476604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79400" indent="-2794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Piston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Woosley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,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Weaver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and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coll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.)</a:t>
            </a:r>
          </a:p>
          <a:p>
            <a:pPr eaLnBrk="1" hangingPunct="1">
              <a:buFontTx/>
              <a:buChar char="•"/>
              <a:defRPr/>
            </a:pPr>
            <a:endParaRPr lang="it-IT" sz="300" b="0" kern="0" dirty="0">
              <a:solidFill>
                <a:srgbClr val="FFFFFF"/>
              </a:solidFill>
              <a:latin typeface="Gill Sans MT"/>
            </a:endParaRPr>
          </a:p>
          <a:p>
            <a:pPr eaLnBrk="1" hangingPunct="1">
              <a:buFontTx/>
              <a:buChar char="•"/>
              <a:defRPr/>
            </a:pPr>
            <a:r>
              <a:rPr lang="it-IT" b="0" kern="0" dirty="0">
                <a:solidFill>
                  <a:srgbClr val="FFFFFF"/>
                </a:solidFill>
                <a:latin typeface="Gill Sans MT"/>
              </a:rPr>
              <a:t>Thermal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Bomb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Nomoto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,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Umeda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and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coll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.)</a:t>
            </a:r>
          </a:p>
          <a:p>
            <a:pPr eaLnBrk="1" hangingPunct="1">
              <a:buFontTx/>
              <a:buChar char="•"/>
              <a:defRPr/>
            </a:pPr>
            <a:endParaRPr lang="it-IT" sz="300" b="0" kern="0" dirty="0">
              <a:solidFill>
                <a:srgbClr val="FFFFFF"/>
              </a:solidFill>
              <a:latin typeface="Gill Sans MT"/>
            </a:endParaRPr>
          </a:p>
          <a:p>
            <a:pPr eaLnBrk="1" hangingPunct="1">
              <a:buFontTx/>
              <a:buChar char="•"/>
              <a:defRPr/>
            </a:pP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Kinetic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Bomb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Chieffi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&amp; Limongi)</a:t>
            </a:r>
          </a:p>
          <a:p>
            <a:pPr eaLnBrk="1" hangingPunct="1">
              <a:buFontTx/>
              <a:buChar char="•"/>
              <a:defRPr/>
            </a:pPr>
            <a:endParaRPr lang="it-IT" sz="300" b="0" kern="0" dirty="0">
              <a:solidFill>
                <a:srgbClr val="FFFFFF"/>
              </a:solidFill>
              <a:latin typeface="Gill Sans MT"/>
            </a:endParaRPr>
          </a:p>
          <a:p>
            <a:pPr eaLnBrk="1" hangingPunct="1">
              <a:buFontTx/>
              <a:buChar char="•"/>
              <a:defRPr/>
            </a:pP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Calibrated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Neutrino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Luminosity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Fryer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, </a:t>
            </a:r>
            <a:r>
              <a:rPr lang="it-IT" b="0" kern="0" dirty="0" err="1">
                <a:solidFill>
                  <a:srgbClr val="FFFFFF"/>
                </a:solidFill>
                <a:latin typeface="Gill Sans MT"/>
              </a:rPr>
              <a:t>Janka</a:t>
            </a:r>
            <a:r>
              <a:rPr lang="it-IT" b="0" kern="0" dirty="0">
                <a:solidFill>
                  <a:srgbClr val="FFFFFF"/>
                </a:solidFill>
                <a:latin typeface="Gill Sans MT"/>
              </a:rPr>
              <a:t>)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865027" y="22407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Induced Explosion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65255"/>
            <a:ext cx="8631528" cy="6165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377" y="19371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Composition of the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Ejecta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0506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136110</TotalTime>
  <Words>3061</Words>
  <Application>Microsoft Macintosh PowerPoint</Application>
  <PresentationFormat>Widescreen</PresentationFormat>
  <Paragraphs>469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Gill Sans MT</vt:lpstr>
      <vt:lpstr>Symbol</vt:lpstr>
      <vt:lpstr>Wingdings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 - Osservatorio Astronomico di Roma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Limongi</dc:creator>
  <cp:lastModifiedBy>marco.limongi</cp:lastModifiedBy>
  <cp:revision>2303</cp:revision>
  <cp:lastPrinted>2017-06-08T18:57:37Z</cp:lastPrinted>
  <dcterms:created xsi:type="dcterms:W3CDTF">2012-05-28T13:52:17Z</dcterms:created>
  <dcterms:modified xsi:type="dcterms:W3CDTF">2024-10-28T17:52:42Z</dcterms:modified>
</cp:coreProperties>
</file>