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notesMasterIdLst>
    <p:notesMasterId r:id="rId71"/>
  </p:notesMasterIdLst>
  <p:sldIdLst>
    <p:sldId id="262" r:id="rId2"/>
    <p:sldId id="556" r:id="rId3"/>
    <p:sldId id="530" r:id="rId4"/>
    <p:sldId id="358" r:id="rId5"/>
    <p:sldId id="277" r:id="rId6"/>
    <p:sldId id="531" r:id="rId7"/>
    <p:sldId id="450" r:id="rId8"/>
    <p:sldId id="391" r:id="rId9"/>
    <p:sldId id="394" r:id="rId10"/>
    <p:sldId id="396" r:id="rId11"/>
    <p:sldId id="474" r:id="rId12"/>
    <p:sldId id="526" r:id="rId13"/>
    <p:sldId id="560" r:id="rId14"/>
    <p:sldId id="477" r:id="rId15"/>
    <p:sldId id="489" r:id="rId16"/>
    <p:sldId id="528" r:id="rId17"/>
    <p:sldId id="559" r:id="rId18"/>
    <p:sldId id="260" r:id="rId19"/>
    <p:sldId id="269" r:id="rId20"/>
    <p:sldId id="264" r:id="rId21"/>
    <p:sldId id="276" r:id="rId22"/>
    <p:sldId id="278" r:id="rId23"/>
    <p:sldId id="533" r:id="rId24"/>
    <p:sldId id="490" r:id="rId25"/>
    <p:sldId id="483" r:id="rId26"/>
    <p:sldId id="428" r:id="rId27"/>
    <p:sldId id="459" r:id="rId28"/>
    <p:sldId id="421" r:id="rId29"/>
    <p:sldId id="552" r:id="rId30"/>
    <p:sldId id="495" r:id="rId31"/>
    <p:sldId id="542" r:id="rId32"/>
    <p:sldId id="541" r:id="rId33"/>
    <p:sldId id="543" r:id="rId34"/>
    <p:sldId id="544" r:id="rId35"/>
    <p:sldId id="545" r:id="rId36"/>
    <p:sldId id="546" r:id="rId37"/>
    <p:sldId id="547" r:id="rId38"/>
    <p:sldId id="548" r:id="rId39"/>
    <p:sldId id="549" r:id="rId40"/>
    <p:sldId id="555" r:id="rId41"/>
    <p:sldId id="516" r:id="rId42"/>
    <p:sldId id="527" r:id="rId43"/>
    <p:sldId id="258" r:id="rId44"/>
    <p:sldId id="259" r:id="rId45"/>
    <p:sldId id="261" r:id="rId46"/>
    <p:sldId id="557" r:id="rId47"/>
    <p:sldId id="263" r:id="rId48"/>
    <p:sldId id="268" r:id="rId49"/>
    <p:sldId id="265" r:id="rId50"/>
    <p:sldId id="270" r:id="rId51"/>
    <p:sldId id="558" r:id="rId52"/>
    <p:sldId id="266" r:id="rId53"/>
    <p:sldId id="267" r:id="rId54"/>
    <p:sldId id="275" r:id="rId55"/>
    <p:sldId id="532" r:id="rId56"/>
    <p:sldId id="522" r:id="rId57"/>
    <p:sldId id="497" r:id="rId58"/>
    <p:sldId id="478" r:id="rId59"/>
    <p:sldId id="479" r:id="rId60"/>
    <p:sldId id="554" r:id="rId61"/>
    <p:sldId id="491" r:id="rId62"/>
    <p:sldId id="492" r:id="rId63"/>
    <p:sldId id="550" r:id="rId64"/>
    <p:sldId id="551" r:id="rId65"/>
    <p:sldId id="539" r:id="rId66"/>
    <p:sldId id="524" r:id="rId67"/>
    <p:sldId id="525" r:id="rId68"/>
    <p:sldId id="426" r:id="rId69"/>
    <p:sldId id="540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86"/>
    <p:restoredTop sz="94591"/>
  </p:normalViewPr>
  <p:slideViewPr>
    <p:cSldViewPr snapToGrid="0">
      <p:cViewPr varScale="1">
        <p:scale>
          <a:sx n="118" d="100"/>
          <a:sy n="118" d="100"/>
        </p:scale>
        <p:origin x="4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2E3A7-FEB7-F142-98D0-952F7E327532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0EE2-CA29-744F-A972-DB8ADDA9C2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 lang="en-GB" sz="2000" b="0" strike="noStrike" spc="-1">
              <a:latin typeface="Arial"/>
            </a:endParaRPr>
          </a:p>
        </p:txBody>
      </p:sp>
      <p:sp>
        <p:nvSpPr>
          <p:cNvPr id="27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6C5132-B090-41F8-8D79-54227F6BF31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C09B201C-9CAF-6670-291E-B78FCA4E6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cb9505da0_0_147:notes">
            <a:extLst>
              <a:ext uri="{FF2B5EF4-FFF2-40B4-BE49-F238E27FC236}">
                <a16:creationId xmlns:a16="http://schemas.microsoft.com/office/drawing/2014/main" id="{D8044C63-7D97-C946-3B22-2EF26D54DF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fcb9505da0_0_147:notes">
            <a:extLst>
              <a:ext uri="{FF2B5EF4-FFF2-40B4-BE49-F238E27FC236}">
                <a16:creationId xmlns:a16="http://schemas.microsoft.com/office/drawing/2014/main" id="{CC98F4A5-C505-67FB-C9D3-ABB149210D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505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>
          <a:extLst>
            <a:ext uri="{FF2B5EF4-FFF2-40B4-BE49-F238E27FC236}">
              <a16:creationId xmlns:a16="http://schemas.microsoft.com/office/drawing/2014/main" id="{20AD05DD-3273-26C1-51B4-F5998A61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cb9505da0_0_155:notes">
            <a:extLst>
              <a:ext uri="{FF2B5EF4-FFF2-40B4-BE49-F238E27FC236}">
                <a16:creationId xmlns:a16="http://schemas.microsoft.com/office/drawing/2014/main" id="{83FE1717-1507-685B-FDB5-019F362D78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fcb9505da0_0_155:notes">
            <a:extLst>
              <a:ext uri="{FF2B5EF4-FFF2-40B4-BE49-F238E27FC236}">
                <a16:creationId xmlns:a16="http://schemas.microsoft.com/office/drawing/2014/main" id="{BFFE4A4A-B863-F0B0-A6D6-455D5C04E8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2455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9C454335-E80B-539C-D9A8-1ABE29D25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fcb9505da0_0_170:notes">
            <a:extLst>
              <a:ext uri="{FF2B5EF4-FFF2-40B4-BE49-F238E27FC236}">
                <a16:creationId xmlns:a16="http://schemas.microsoft.com/office/drawing/2014/main" id="{E2AE7F43-CD6A-5603-68BE-CD48084167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fcb9505da0_0_170:notes">
            <a:extLst>
              <a:ext uri="{FF2B5EF4-FFF2-40B4-BE49-F238E27FC236}">
                <a16:creationId xmlns:a16="http://schemas.microsoft.com/office/drawing/2014/main" id="{2C64F70A-1C97-A81C-1C9B-BDDE58D91E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914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950DDCCB-8F2E-1725-6641-1140F4405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fcb9505da0_0_108:notes">
            <a:extLst>
              <a:ext uri="{FF2B5EF4-FFF2-40B4-BE49-F238E27FC236}">
                <a16:creationId xmlns:a16="http://schemas.microsoft.com/office/drawing/2014/main" id="{E2E65B6B-B5A3-E845-430C-7B908FED2C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fcb9505da0_0_108:notes">
            <a:extLst>
              <a:ext uri="{FF2B5EF4-FFF2-40B4-BE49-F238E27FC236}">
                <a16:creationId xmlns:a16="http://schemas.microsoft.com/office/drawing/2014/main" id="{4F3CBDDD-2AD8-53E1-A6A2-4A873A613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615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FAC22F61-8337-07B7-0BEA-9EB7A304F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cb9505da0_0_140:notes">
            <a:extLst>
              <a:ext uri="{FF2B5EF4-FFF2-40B4-BE49-F238E27FC236}">
                <a16:creationId xmlns:a16="http://schemas.microsoft.com/office/drawing/2014/main" id="{2E9D6F71-DB4A-DE7C-4A63-6D20BB549C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cb9505da0_0_140:notes">
            <a:extLst>
              <a:ext uri="{FF2B5EF4-FFF2-40B4-BE49-F238E27FC236}">
                <a16:creationId xmlns:a16="http://schemas.microsoft.com/office/drawing/2014/main" id="{3CC39844-119F-593C-5BF6-D8AD35ABC3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538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CE253-9C07-D334-3794-D0EE42E18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B0D234-2D5A-497F-C63F-AA3F9EFD9C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E941E-F7D2-F009-84FA-E0FF11BFE6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07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>
          <a:extLst>
            <a:ext uri="{FF2B5EF4-FFF2-40B4-BE49-F238E27FC236}">
              <a16:creationId xmlns:a16="http://schemas.microsoft.com/office/drawing/2014/main" id="{423B1A72-E0F6-D915-1936-09E2D16E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cb9505da0_0_93:notes">
            <a:extLst>
              <a:ext uri="{FF2B5EF4-FFF2-40B4-BE49-F238E27FC236}">
                <a16:creationId xmlns:a16="http://schemas.microsoft.com/office/drawing/2014/main" id="{A9BA77E6-0C53-752F-ED3D-E68A4987BF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cb9505da0_0_93:notes">
            <a:extLst>
              <a:ext uri="{FF2B5EF4-FFF2-40B4-BE49-F238E27FC236}">
                <a16:creationId xmlns:a16="http://schemas.microsoft.com/office/drawing/2014/main" id="{51C349F4-D8F4-031F-A75F-E99DD84EA0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871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>
          <a:extLst>
            <a:ext uri="{FF2B5EF4-FFF2-40B4-BE49-F238E27FC236}">
              <a16:creationId xmlns:a16="http://schemas.microsoft.com/office/drawing/2014/main" id="{717CA09E-9C9C-A499-42D2-798F87D2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fcb9505da0_0_100:notes">
            <a:extLst>
              <a:ext uri="{FF2B5EF4-FFF2-40B4-BE49-F238E27FC236}">
                <a16:creationId xmlns:a16="http://schemas.microsoft.com/office/drawing/2014/main" id="{F0BEFCBB-F573-44AB-5523-FC1425549A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fcb9505da0_0_100:notes">
            <a:extLst>
              <a:ext uri="{FF2B5EF4-FFF2-40B4-BE49-F238E27FC236}">
                <a16:creationId xmlns:a16="http://schemas.microsoft.com/office/drawing/2014/main" id="{29A9C497-57CC-E742-934C-6FF931066B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1906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>
          <a:extLst>
            <a:ext uri="{FF2B5EF4-FFF2-40B4-BE49-F238E27FC236}">
              <a16:creationId xmlns:a16="http://schemas.microsoft.com/office/drawing/2014/main" id="{0B221799-F4E5-9225-8DE4-B3C268F89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fcb9505da0_0_117:notes">
            <a:extLst>
              <a:ext uri="{FF2B5EF4-FFF2-40B4-BE49-F238E27FC236}">
                <a16:creationId xmlns:a16="http://schemas.microsoft.com/office/drawing/2014/main" id="{7698C3B2-44FB-EA2F-A49D-B30B36A39F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fcb9505da0_0_117:notes">
            <a:extLst>
              <a:ext uri="{FF2B5EF4-FFF2-40B4-BE49-F238E27FC236}">
                <a16:creationId xmlns:a16="http://schemas.microsoft.com/office/drawing/2014/main" id="{06D5458E-67F9-9B97-01D9-19262822CE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28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64F4FCBA-EFA5-E7D9-FE19-228BE45E6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cb9505da0_0_126:notes">
            <a:extLst>
              <a:ext uri="{FF2B5EF4-FFF2-40B4-BE49-F238E27FC236}">
                <a16:creationId xmlns:a16="http://schemas.microsoft.com/office/drawing/2014/main" id="{57A4F85F-3E4C-44B6-0DD6-4D6A0280C1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fcb9505da0_0_126:notes">
            <a:extLst>
              <a:ext uri="{FF2B5EF4-FFF2-40B4-BE49-F238E27FC236}">
                <a16:creationId xmlns:a16="http://schemas.microsoft.com/office/drawing/2014/main" id="{AAF44E26-D973-17D4-1836-2376538345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420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>
          <a:extLst>
            <a:ext uri="{FF2B5EF4-FFF2-40B4-BE49-F238E27FC236}">
              <a16:creationId xmlns:a16="http://schemas.microsoft.com/office/drawing/2014/main" id="{E934905C-B3D4-FBB2-1B19-26673DE9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cb9505da0_0_135:notes">
            <a:extLst>
              <a:ext uri="{FF2B5EF4-FFF2-40B4-BE49-F238E27FC236}">
                <a16:creationId xmlns:a16="http://schemas.microsoft.com/office/drawing/2014/main" id="{4D8E8A7F-5619-D83B-057D-FFB24EA92E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cb9505da0_0_135:notes">
            <a:extLst>
              <a:ext uri="{FF2B5EF4-FFF2-40B4-BE49-F238E27FC236}">
                <a16:creationId xmlns:a16="http://schemas.microsoft.com/office/drawing/2014/main" id="{B759CF92-8F04-0F46-83C3-5740A1C7C83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60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175F017A-4A73-867C-3A66-F5260768850E}"/>
              </a:ext>
            </a:extLst>
          </p:cNvPr>
          <p:cNvSpPr txBox="1">
            <a:spLocks/>
          </p:cNvSpPr>
          <p:nvPr userDrawn="1"/>
        </p:nvSpPr>
        <p:spPr>
          <a:xfrm>
            <a:off x="6863648" y="6407121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30.10.2024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20D338A-CA76-1DC0-7D60-84C79ECB205A}"/>
              </a:ext>
            </a:extLst>
          </p:cNvPr>
          <p:cNvSpPr txBox="1">
            <a:spLocks/>
          </p:cNvSpPr>
          <p:nvPr userDrawn="1"/>
        </p:nvSpPr>
        <p:spPr>
          <a:xfrm>
            <a:off x="549318" y="640712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D451E37-715F-D923-12F3-26B88C1E8DBB}"/>
              </a:ext>
            </a:extLst>
          </p:cNvPr>
          <p:cNvSpPr txBox="1">
            <a:spLocks/>
          </p:cNvSpPr>
          <p:nvPr userDrawn="1"/>
        </p:nvSpPr>
        <p:spPr>
          <a:xfrm>
            <a:off x="8219243" y="640712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1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6764C85-CD2F-4696-043E-294B5D88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CE63B2B-15D9-DC38-E5A9-8F67C5F52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58291D4-F6C6-0615-02BE-B556EE8E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10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7188630-6106-221A-09C1-81186C7B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C9DA788-AAA9-DBBB-6E91-E43F519AA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55C63DF-1053-15B5-9906-5FD2ED42D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70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3E747021-29D2-8B5F-15D2-1C0F942A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6141846-E5C8-8962-C341-53AC3FEA9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7AEC051-2D90-6D1B-E482-BA48800A9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005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C405ACB-105D-5906-C517-61ECDB92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507BF22-EC21-36E7-53D4-CCEE1068D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EFC4E19-590F-D785-3A7C-8FF7A68F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78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434643D-4E13-A3DC-5EA6-6398ECC54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0AFC2089-18D1-9F43-057F-8A7B69F09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EC46607-3162-0DB1-4951-DB33D8A0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99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CD86CBB-55B5-522E-A5DB-5669219D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E3A6CC5-BBE4-4DB9-601A-6AA3BA4C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1EA763C-A27A-0AD3-C124-0A1A09888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6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CB522004-7A23-5A7C-97B8-3C2F9E5A30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797BB28-1375-7783-894F-A426A9AFC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24D2907-969D-2D9F-D36E-FB698892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5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936000" y="1332000"/>
            <a:ext cx="57668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936000" y="5256000"/>
            <a:ext cx="5766840" cy="842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3200" b="0" strike="noStrike" spc="-1">
                <a:latin typeface="Arial"/>
              </a:rPr>
              <a:t>Click to edit Master subtitle style</a:t>
            </a:r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469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4156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443200" y="1639967"/>
            <a:ext cx="53332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334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89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D4A4DB15-BA27-2574-7AFC-C0F508BB0CA8}"/>
              </a:ext>
            </a:extLst>
          </p:cNvPr>
          <p:cNvSpPr txBox="1">
            <a:spLocks/>
          </p:cNvSpPr>
          <p:nvPr userDrawn="1"/>
        </p:nvSpPr>
        <p:spPr>
          <a:xfrm>
            <a:off x="6863648" y="6407121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/>
              <a:t>30.10.2024</a:t>
            </a:r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9088D53-A298-97A5-E5D6-E7DD595FAEF5}"/>
              </a:ext>
            </a:extLst>
          </p:cNvPr>
          <p:cNvSpPr txBox="1">
            <a:spLocks/>
          </p:cNvSpPr>
          <p:nvPr userDrawn="1"/>
        </p:nvSpPr>
        <p:spPr>
          <a:xfrm>
            <a:off x="549318" y="640712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5357E02-8FB2-A50D-253D-5D26E8612CC8}"/>
              </a:ext>
            </a:extLst>
          </p:cNvPr>
          <p:cNvSpPr txBox="1">
            <a:spLocks/>
          </p:cNvSpPr>
          <p:nvPr userDrawn="1"/>
        </p:nvSpPr>
        <p:spPr>
          <a:xfrm>
            <a:off x="8219243" y="640712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9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936000" y="1332000"/>
            <a:ext cx="5766840" cy="285228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936000" y="5256000"/>
            <a:ext cx="2814120" cy="84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891240" y="5256000"/>
            <a:ext cx="2814120" cy="842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4382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426000" y="5640767"/>
            <a:ext cx="7998400" cy="7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11280575" y="620158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11934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29C64374-3B18-95AF-BC07-6039E5774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0719709-DB85-2A6C-8997-7FAE22E95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583CD8DD-57E4-76A1-8E2D-272276A6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3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CE1B9D09-D434-6EC1-001E-06BDF2FFCA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5767512-3C35-9490-155F-50CF01451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950A4CD-B328-0AED-61FB-57A865D1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765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594A308-D2A3-7AF7-FB30-6B13D6DA2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1DAF81F-C09B-2DCA-42F6-F1F903AB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49D5C40-0E7C-39C1-67A9-20851BDD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85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9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7EB079E-E4C1-2282-FC5E-61CFE63C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  <a:prstGeom prst="rect">
            <a:avLst/>
          </a:prstGeo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9CBFC66-5156-FEC1-2AF2-B43A2070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0C74198-6EAD-ED36-3439-37A4C4AF8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33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CDFFCD6-349B-CFD2-454D-028ED20DF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C49C960-64E4-A148-C845-B54C35BD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074CCF9-3E0A-C9BE-E558-DAD6B19B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4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F647B263-4B6C-687A-1BCF-FE108B30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63648" y="6407121"/>
            <a:ext cx="911939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B23EE18-4515-AB18-22BB-494023D87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9318" y="6407122"/>
            <a:ext cx="6297612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A894A2A-948C-EBE4-13AE-803DAC1EC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9243" y="6407122"/>
            <a:ext cx="68333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3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0922" y="6425407"/>
            <a:ext cx="841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1757" y="6425407"/>
            <a:ext cx="58100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 spc="-1"/>
              <a:t>Mackey - TOSCA 2024</a:t>
            </a:r>
            <a:endParaRPr lang="en-GB" spc="-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7111" y="6422582"/>
            <a:ext cx="630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878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NUL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1890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7.jpeg"/><Relationship Id="rId5" Type="http://schemas.openxmlformats.org/officeDocument/2006/relationships/image" Target="../media/image8.jp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57/ac2430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6.mp4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9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9.18904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0.14431" TargetMode="External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hyperlink" Target="https://arxiv.org/abs/2310.14431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nasa.gov/mission_pages/chandra/images/embracing-a-rejected-star.html" TargetMode="Externa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80.png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_pages/chandra/images/embracing-a-rejected-star.html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936000" y="1332000"/>
            <a:ext cx="5545440" cy="24240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150771" y="5418139"/>
            <a:ext cx="5545440" cy="705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" normalizeH="0" baseline="0" noProof="0">
                <a:ln>
                  <a:noFill/>
                </a:ln>
                <a:solidFill>
                  <a:srgbClr val="46638B"/>
                </a:solidFill>
                <a:effectLst/>
                <a:uLnTx/>
                <a:uFillTx/>
                <a:latin typeface="Arial"/>
              </a:rPr>
              <a:t>dias.ie</a:t>
            </a: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936000" y="614808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-1" normalizeH="0" baseline="0" noProof="0">
                <a:ln>
                  <a:noFill/>
                </a:ln>
                <a:solidFill>
                  <a:srgbClr val="46638B"/>
                </a:solidFill>
                <a:effectLst/>
                <a:uLnTx/>
                <a:uFillTx/>
                <a:latin typeface="Arial"/>
              </a:rPr>
              <a:t>#DIASdiscovers</a:t>
            </a:r>
            <a:endParaRPr kumimoji="0" lang="en-GB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ECA04A-8896-6504-B44B-9714496F4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812" y="283210"/>
            <a:ext cx="5273296" cy="236139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216000">
            <a:normAutofit fontScale="90000"/>
          </a:bodyPr>
          <a:lstStyle/>
          <a:p>
            <a:pPr algn="l"/>
            <a:r>
              <a:rPr lang="en-US" sz="5400" dirty="0"/>
              <a:t>Stellar wind simulations and bow shocks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D65D8C5-9981-16E5-DD86-4F6E84C3B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3741" y="2994847"/>
            <a:ext cx="7766936" cy="10968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800" b="1" dirty="0"/>
              <a:t>Jonathan Mackey</a:t>
            </a:r>
            <a:br>
              <a:rPr lang="en-US" sz="2800" dirty="0"/>
            </a:br>
            <a:r>
              <a:rPr lang="en-US" sz="2800" dirty="0"/>
              <a:t>Dublin Institute for Advanced Studies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5B8B9CC-3F07-0531-2967-A316E672E73E}"/>
              </a:ext>
            </a:extLst>
          </p:cNvPr>
          <p:cNvSpPr txBox="1">
            <a:spLocks/>
          </p:cNvSpPr>
          <p:nvPr/>
        </p:nvSpPr>
        <p:spPr>
          <a:xfrm>
            <a:off x="260016" y="4386864"/>
            <a:ext cx="5971092" cy="101620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Topical Overview on Star Cluster Astrophysics (TOSCA)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Siena, Italy, 30</a:t>
            </a:r>
            <a:r>
              <a:rPr lang="en-US" sz="2400" baseline="30000" dirty="0">
                <a:solidFill>
                  <a:prstClr val="black"/>
                </a:solidFill>
                <a:latin typeface="Arial"/>
              </a:rPr>
              <a:t>th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October 2024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Google Shape;57;p13">
            <a:extLst>
              <a:ext uri="{FF2B5EF4-FFF2-40B4-BE49-F238E27FC236}">
                <a16:creationId xmlns:a16="http://schemas.microsoft.com/office/drawing/2014/main" id="{4929F606-E45B-DC78-4920-72C5170C58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97" y="6178215"/>
            <a:ext cx="2358462" cy="49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;p13">
            <a:extLst>
              <a:ext uri="{FF2B5EF4-FFF2-40B4-BE49-F238E27FC236}">
                <a16:creationId xmlns:a16="http://schemas.microsoft.com/office/drawing/2014/main" id="{FD825262-E767-0FB4-3088-240F7634D3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060" y="5690455"/>
            <a:ext cx="2358462" cy="1076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9;p13">
            <a:extLst>
              <a:ext uri="{FF2B5EF4-FFF2-40B4-BE49-F238E27FC236}">
                <a16:creationId xmlns:a16="http://schemas.microsoft.com/office/drawing/2014/main" id="{073150E4-52B6-0FE2-6034-B40C2E9417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911" y="6123739"/>
            <a:ext cx="2685598" cy="552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77FBAB-34D3-1E06-2A7A-7469989ED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36" y="5910188"/>
            <a:ext cx="1931593" cy="8404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A5EE49A-C205-5C44-19BE-7BB304C6AB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0100" y="5203474"/>
            <a:ext cx="2692400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F1D7A1-E0B4-B46B-48FF-99FDCCF7A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665" y="85753"/>
            <a:ext cx="5444564" cy="4927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AF0FD2-9E34-CDBB-D449-DC667D50A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52" y="3293172"/>
            <a:ext cx="5011614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1E2BB-4990-F4ED-F80A-7D375FD02153}"/>
              </a:ext>
            </a:extLst>
          </p:cNvPr>
          <p:cNvSpPr txBox="1"/>
          <p:nvPr/>
        </p:nvSpPr>
        <p:spPr>
          <a:xfrm>
            <a:off x="5945178" y="5409353"/>
            <a:ext cx="5070053" cy="70788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Green, Mackey, et al. (2022,A&amp;A,</a:t>
            </a:r>
            <a:r>
              <a:rPr lang="en-IE" sz="2000" dirty="0">
                <a:solidFill>
                  <a:sysClr val="windowText" lastClr="000000"/>
                </a:solidFill>
              </a:rPr>
              <a:t>665,A35</a:t>
            </a:r>
            <a:r>
              <a:rPr lang="en-US" sz="2000" dirty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https://</a:t>
            </a:r>
            <a:r>
              <a:rPr lang="en-US" sz="2000" dirty="0" err="1">
                <a:solidFill>
                  <a:sysClr val="windowText" lastClr="000000"/>
                </a:solidFill>
              </a:rPr>
              <a:t>arxiv.org</a:t>
            </a:r>
            <a:r>
              <a:rPr lang="en-US" sz="2000" dirty="0">
                <a:solidFill>
                  <a:sysClr val="windowText" lastClr="000000"/>
                </a:solidFill>
              </a:rPr>
              <a:t>/abs/2203.06331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F610D7-9B42-F0DE-6FEE-A3522DBAA685}"/>
              </a:ext>
            </a:extLst>
          </p:cNvPr>
          <p:cNvSpPr txBox="1"/>
          <p:nvPr/>
        </p:nvSpPr>
        <p:spPr>
          <a:xfrm>
            <a:off x="3917909" y="6593508"/>
            <a:ext cx="1688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Counts/sec/pixel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E549D79-92A7-E064-86BB-4CE1AD8E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029" y="320681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Diffuse X-rays from Zeta </a:t>
            </a:r>
            <a:r>
              <a:rPr lang="en-US" dirty="0" err="1"/>
              <a:t>Oph</a:t>
            </a:r>
            <a:r>
              <a:rPr lang="en-US" dirty="0"/>
              <a:t> – too faint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F09FD28-FBBC-2DDF-9301-27D8765CB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0029" y="1094704"/>
            <a:ext cx="5615149" cy="4946657"/>
          </a:xfrm>
        </p:spPr>
        <p:txBody>
          <a:bodyPr>
            <a:normAutofit/>
          </a:bodyPr>
          <a:lstStyle/>
          <a:p>
            <a:r>
              <a:rPr lang="en-US" sz="2000" dirty="0"/>
              <a:t>3D MHD results: simulations vs. observations</a:t>
            </a:r>
          </a:p>
          <a:p>
            <a:r>
              <a:rPr lang="en-US" sz="2000" dirty="0"/>
              <a:t>matches IR emission quite well</a:t>
            </a:r>
          </a:p>
          <a:p>
            <a:r>
              <a:rPr lang="en-US" sz="2000" dirty="0"/>
              <a:t>X-rays from simulation are too faint</a:t>
            </a:r>
          </a:p>
          <a:p>
            <a:r>
              <a:rPr lang="en-US" sz="2000" dirty="0"/>
              <a:t>X-ray morphology also not the same</a:t>
            </a:r>
          </a:p>
          <a:p>
            <a:r>
              <a:rPr lang="en-US" sz="2000" dirty="0"/>
              <a:t>Resolution / physics?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362E34B-A561-17A8-E635-B9FE0D520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B319487-35EE-2AC4-58AD-9C800CA81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3E4A175-1D6C-722A-6433-F7A219A4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C62794A1-F3D0-352F-21E9-17491FFE00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178" y="1001134"/>
            <a:ext cx="6297611" cy="41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4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75A-CD97-0C41-9446-790D83FD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38" y="163287"/>
            <a:ext cx="8911687" cy="981458"/>
          </a:xfrm>
        </p:spPr>
        <p:txBody>
          <a:bodyPr/>
          <a:lstStyle/>
          <a:p>
            <a:r>
              <a:rPr lang="en-US" dirty="0"/>
              <a:t>Resolution study of bow shocks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Green+(2022) work used HLL solver (very diffusive at CD)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Upgraded to HLLD/HLL hybrid solver (cf. Mignone+,2012)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2D and 3D MHD simulations with resolutions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128</m:t>
                    </m:r>
                    <m:r>
                      <a:rPr lang="en-IE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sz="1800" dirty="0">
                    <a:latin typeface="+mn-ea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e>
                      <m:sup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latin typeface="+mn-ea"/>
                  </a:rPr>
                  <a:t> cells, increasing in powers of 2.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Find that X-ray emission is variable, more so with increasing resolution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KH instability at the CD is responsible for this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Interface more stable when </a:t>
                </a:r>
                <a14:m>
                  <m:oMath xmlns:m="http://schemas.openxmlformats.org/officeDocument/2006/math">
                    <m:r>
                      <a:rPr lang="en-IE" sz="1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lang="en-I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endParaRPr lang="en-US" sz="1800" b="1" dirty="0">
                  <a:latin typeface="+mn-ea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Convergence looks promising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  <a:blipFill>
                <a:blip r:embed="rId2"/>
                <a:stretch>
                  <a:fillRect l="-568" t="-593" b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91E04B1-D55D-589C-5F1F-E3A375AF4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819" y="986504"/>
            <a:ext cx="3989514" cy="354171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26FE06-1B86-556D-FB4B-9189530465B2}"/>
              </a:ext>
            </a:extLst>
          </p:cNvPr>
          <p:cNvSpPr txBox="1"/>
          <p:nvPr/>
        </p:nvSpPr>
        <p:spPr>
          <a:xfrm>
            <a:off x="5422663" y="4511326"/>
            <a:ext cx="6083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Left: 256x128 cells			Right: 1024x512 cells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2D, 3 levels, HLLD solver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5B09CB-E79B-9C17-C7DF-E0AF5D7DE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706" y="1065624"/>
            <a:ext cx="3989516" cy="35417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89154F-1E7B-5DF5-5984-F2467ECD0A7E}"/>
              </a:ext>
            </a:extLst>
          </p:cNvPr>
          <p:cNvSpPr txBox="1"/>
          <p:nvPr/>
        </p:nvSpPr>
        <p:spPr>
          <a:xfrm>
            <a:off x="710648" y="5582335"/>
            <a:ext cx="3604505" cy="40011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Mackey, et al. (</a:t>
            </a:r>
            <a:r>
              <a:rPr kumimoji="0" lang="en-IE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 prep</a:t>
            </a:r>
            <a:r>
              <a:rPr kumimoji="0" lang="en-US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5272100-48F4-F975-1AD0-CD759C56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8C311D3-7CA6-C832-6454-8BE23E0BA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7A01FDB-2BFC-C45D-74F4-6C7053B8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93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75A-CD97-0C41-9446-790D83FD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38" y="163287"/>
            <a:ext cx="8911687" cy="981458"/>
          </a:xfrm>
        </p:spPr>
        <p:txBody>
          <a:bodyPr/>
          <a:lstStyle/>
          <a:p>
            <a:r>
              <a:rPr lang="en-US" dirty="0"/>
              <a:t>Resolution study of bow shocks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Green+(2022) work used HLL solver (very diffusive at CD)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Upgraded to HLLD/HLL hybrid solver (cf. Mignone+,2012)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2D and 3D MHD simulations with resolutions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128</m:t>
                    </m:r>
                    <m:r>
                      <a:rPr lang="en-IE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sz="1800" dirty="0">
                    <a:latin typeface="+mn-ea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e>
                      <m:sup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latin typeface="+mn-ea"/>
                  </a:rPr>
                  <a:t> cells, increasing in powers of 2.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Find that X-ray emission is variable, more so with increasing resolution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KH instability at the CD is responsible for this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Interface more stable when </a:t>
                </a:r>
                <a14:m>
                  <m:oMath xmlns:m="http://schemas.openxmlformats.org/officeDocument/2006/math">
                    <m:r>
                      <a:rPr lang="en-IE" sz="1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lang="en-I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endParaRPr lang="en-US" sz="1800" b="1" dirty="0">
                  <a:latin typeface="+mn-ea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Convergence looks promising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  <a:blipFill>
                <a:blip r:embed="rId2"/>
                <a:stretch>
                  <a:fillRect l="-568" t="-593" b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6FE06-1B86-556D-FB4B-9189530465B2}"/>
                  </a:ext>
                </a:extLst>
              </p:cNvPr>
              <p:cNvSpPr txBox="1"/>
              <p:nvPr/>
            </p:nvSpPr>
            <p:spPr>
              <a:xfrm>
                <a:off x="9863568" y="2019930"/>
                <a:ext cx="2660549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𝑩</m:t>
                    </m:r>
                    <m:r>
                      <a:rPr kumimoji="0" lang="en-IE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∥</m:t>
                    </m:r>
                    <m:sSub>
                      <m:sSubPr>
                        <m:ctrlP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kumimoji="0" lang="en-IE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384</m:t>
                        </m:r>
                      </m:e>
                      <m:sup>
                        <m: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IE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cells,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3 levels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HLLD/HLL solver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𝑩</m:t>
                    </m:r>
                    <m:r>
                      <a:rPr kumimoji="0" lang="en-IE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	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6FE06-1B86-556D-FB4B-918953046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3568" y="2019930"/>
                <a:ext cx="2660549" cy="3139321"/>
              </a:xfrm>
              <a:prstGeom prst="rect">
                <a:avLst/>
              </a:prstGeom>
              <a:blipFill>
                <a:blip r:embed="rId3"/>
                <a:stretch>
                  <a:fillRect l="-1905" b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8BC69DD-7891-FEEC-56B6-446DEE049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653" y="3666709"/>
            <a:ext cx="4875214" cy="2720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A56AB5-E16E-2953-05D0-D7097FC5F5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653" y="951400"/>
            <a:ext cx="4875213" cy="2715309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2D645DF-D5E8-A827-2AF7-DFE7170D7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54819DA-ADB7-E2BD-D8BE-4E2DEB108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8A67E780-4EE6-F570-0A99-441A87D2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2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3807A-3439-64D0-9D69-486B6B2FB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>
            <a:extLst>
              <a:ext uri="{FF2B5EF4-FFF2-40B4-BE49-F238E27FC236}">
                <a16:creationId xmlns:a16="http://schemas.microsoft.com/office/drawing/2014/main" id="{ACD4E01F-954C-2025-E379-EA2C341D3554}"/>
              </a:ext>
            </a:extLst>
          </p:cNvPr>
          <p:cNvSpPr txBox="1"/>
          <p:nvPr/>
        </p:nvSpPr>
        <p:spPr>
          <a:xfrm>
            <a:off x="633600" y="441988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4000" spc="-1" dirty="0">
                <a:solidFill>
                  <a:srgbClr val="000000"/>
                </a:solidFill>
                <a:latin typeface="Arial"/>
              </a:rPr>
              <a:t>Diffuse X-rays from bow shocks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Shape 2">
            <a:extLst>
              <a:ext uri="{FF2B5EF4-FFF2-40B4-BE49-F238E27FC236}">
                <a16:creationId xmlns:a16="http://schemas.microsoft.com/office/drawing/2014/main" id="{5E4166B1-1591-EE4B-F522-95DAF7E385A8}"/>
              </a:ext>
            </a:extLst>
          </p:cNvPr>
          <p:cNvSpPr txBox="1"/>
          <p:nvPr/>
        </p:nvSpPr>
        <p:spPr>
          <a:xfrm>
            <a:off x="215605" y="1388698"/>
            <a:ext cx="5641116" cy="421812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48525A"/>
                </a:solidFill>
                <a:latin typeface="Arial"/>
              </a:rPr>
              <a:t>Toa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la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+(2016) detected diffuse X-rays from around Zeta 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Ophiuchi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with </a:t>
            </a:r>
            <a:r>
              <a:rPr lang="en-US" sz="2000" i="1" spc="-1" dirty="0">
                <a:solidFill>
                  <a:srgbClr val="48525A"/>
                </a:solidFill>
                <a:latin typeface="Arial"/>
              </a:rPr>
              <a:t>Chandra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data.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Emission is weak, contaminated by stellar photons, but it is there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In Green+(2022) we re-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analysed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the observations, confirming the detection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First 3D MHD simulations of the bow shock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Can match IR emission quite well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X-rays from simulation are too faint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Resolution issue? (not enough turbulence)</a:t>
            </a: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263" name="TextShape 3">
            <a:extLst>
              <a:ext uri="{FF2B5EF4-FFF2-40B4-BE49-F238E27FC236}">
                <a16:creationId xmlns:a16="http://schemas.microsoft.com/office/drawing/2014/main" id="{49D67140-56E7-5337-9F72-B0585FC241C6}"/>
              </a:ext>
            </a:extLst>
          </p:cNvPr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sp>
        <p:nvSpPr>
          <p:cNvPr id="264" name="TextShape 4">
            <a:extLst>
              <a:ext uri="{FF2B5EF4-FFF2-40B4-BE49-F238E27FC236}">
                <a16:creationId xmlns:a16="http://schemas.microsoft.com/office/drawing/2014/main" id="{DED81AE8-FBBE-26D3-F9D1-70E2C0FE8C52}"/>
              </a:ext>
            </a:extLst>
          </p:cNvPr>
          <p:cNvSpPr txBox="1"/>
          <p:nvPr/>
        </p:nvSpPr>
        <p:spPr>
          <a:xfrm>
            <a:off x="633600" y="614808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46638B"/>
                </a:solidFill>
                <a:latin typeface="Arial"/>
              </a:rPr>
              <a:t>#DIASdiscovers</a:t>
            </a:r>
            <a:endParaRPr lang="en-GB" sz="1800" b="0" strike="noStrike" spc="-1"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8A15B3-756A-0396-0AD1-187126E4D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000" y="1386796"/>
            <a:ext cx="2613485" cy="24682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CBF90-5926-3865-4EF6-0383C7143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765" y="1404120"/>
            <a:ext cx="2713961" cy="1856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51B04-641A-D474-D18C-D9D264413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56" y="3913008"/>
            <a:ext cx="2972509" cy="1617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DB3F75-8D00-79EF-EF53-F5A372BA1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766" y="3318636"/>
            <a:ext cx="2785914" cy="185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915943-42C4-0B87-8AF3-C1B61BB6A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56" y="5530557"/>
            <a:ext cx="1598714" cy="1314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5BB406-4B9B-66B7-5002-1B7056E89B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652" y="5588478"/>
            <a:ext cx="1528290" cy="1256949"/>
          </a:xfrm>
          <a:prstGeom prst="rect">
            <a:avLst/>
          </a:prstGeom>
        </p:spPr>
      </p:pic>
      <p:pic>
        <p:nvPicPr>
          <p:cNvPr id="3" name="output.mp4">
            <a:hlinkClick r:id="" action="ppaction://media"/>
            <a:extLst>
              <a:ext uri="{FF2B5EF4-FFF2-40B4-BE49-F238E27FC236}">
                <a16:creationId xmlns:a16="http://schemas.microsoft.com/office/drawing/2014/main" id="{A736536A-E621-BEBB-55AB-010A776B04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6CAC87C-BB4E-C269-79E4-E094805D5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F1C662A-591F-369F-CA6E-2827D9B7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815E57C-1CCE-75ED-A105-37A28BD2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75A-CD97-0C41-9446-790D83FD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38" y="163287"/>
            <a:ext cx="8911687" cy="981458"/>
          </a:xfrm>
        </p:spPr>
        <p:txBody>
          <a:bodyPr/>
          <a:lstStyle/>
          <a:p>
            <a:r>
              <a:rPr lang="en-US" dirty="0"/>
              <a:t>Resolution study of bow shocks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Green+(2022) work used HLL solver (very diffusive at CD)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Upgraded to HLLD/HLL hybrid solver (cf. Mignone+,2012)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2D and 3D MHD simulations with resolutions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128</m:t>
                    </m:r>
                    <m:r>
                      <a:rPr lang="en-IE" sz="1800" b="0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sz="1800" dirty="0">
                    <a:latin typeface="+mn-ea"/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128</m:t>
                        </m:r>
                      </m:e>
                      <m:sup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800" dirty="0">
                    <a:latin typeface="+mn-ea"/>
                  </a:rPr>
                  <a:t> cells, increasing in powers of 2.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Find that X-ray emission is variable, more so with increasing resolution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KH instability at the CD is responsible for this</a:t>
                </a: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Interface more stable when </a:t>
                </a:r>
                <a14:m>
                  <m:oMath xmlns:m="http://schemas.openxmlformats.org/officeDocument/2006/math">
                    <m:r>
                      <a:rPr lang="en-IE" sz="1800" b="1" i="1" smtClean="0"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lang="en-I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IE" sz="1800" b="1" i="1" smtClean="0"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endParaRPr lang="en-US" sz="1800" b="1" dirty="0">
                  <a:latin typeface="+mn-ea"/>
                </a:endParaRPr>
              </a:p>
              <a:p>
                <a:pPr>
                  <a:lnSpc>
                    <a:spcPct val="100000"/>
                  </a:lnSpc>
                  <a:spcBef>
                    <a:spcPts val="400"/>
                  </a:spcBef>
                </a:pPr>
                <a:r>
                  <a:rPr lang="en-US" sz="1800" dirty="0">
                    <a:latin typeface="+mn-ea"/>
                  </a:rPr>
                  <a:t>Convergence looks promising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C8C35-2657-854F-ACF0-C348C89941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92933" y="1393625"/>
                <a:ext cx="4449772" cy="4267340"/>
              </a:xfrm>
              <a:blipFill>
                <a:blip r:embed="rId3"/>
                <a:stretch>
                  <a:fillRect l="-568" t="-593" b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9047EB3-3351-93B9-0289-4E02B8AB69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693" y="821361"/>
            <a:ext cx="4913285" cy="293667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6FE06-1B86-556D-FB4B-9189530465B2}"/>
                  </a:ext>
                </a:extLst>
              </p:cNvPr>
              <p:cNvSpPr txBox="1"/>
              <p:nvPr/>
            </p:nvSpPr>
            <p:spPr>
              <a:xfrm>
                <a:off x="10325258" y="1443841"/>
                <a:ext cx="186674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𝑩</m:t>
                    </m:r>
                    <m:r>
                      <a:rPr kumimoji="0" lang="en-IE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∥</m:t>
                    </m:r>
                    <m:sSub>
                      <m:sSubPr>
                        <m:ctrlP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IE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kumimoji="0" lang="en-IE" sz="1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	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E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3D resolution study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X-ray luminosity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𝑩</m:t>
                    </m:r>
                    <m:r>
                      <a:rPr kumimoji="0" lang="en-IE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IE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  <m:r>
                      <a:rPr kumimoji="0" lang="en-IE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	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6FE06-1B86-556D-FB4B-918953046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5258" y="1443841"/>
                <a:ext cx="1866742" cy="3970318"/>
              </a:xfrm>
              <a:prstGeom prst="rect">
                <a:avLst/>
              </a:prstGeom>
              <a:blipFill>
                <a:blip r:embed="rId5"/>
                <a:stretch>
                  <a:fillRect l="-3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CC2A819-244A-9D35-FA85-BCF9E28E8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4693" y="3758037"/>
            <a:ext cx="4937021" cy="29366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56C223-1FD5-B655-7BD2-9F100E0183EC}"/>
              </a:ext>
            </a:extLst>
          </p:cNvPr>
          <p:cNvSpPr txBox="1"/>
          <p:nvPr/>
        </p:nvSpPr>
        <p:spPr>
          <a:xfrm>
            <a:off x="7753203" y="1144745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X-rays 0.3-2 keV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DC33B13-3AA8-2A86-0CC4-34D5D088B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E57BCB6-21E8-7F10-2CD0-FC4FDE61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C6F5C2C-E124-3C25-BFC1-B21C4F6D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347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6E75A-CD97-0C41-9446-790D83FD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33" y="215577"/>
            <a:ext cx="8911687" cy="981458"/>
          </a:xfrm>
        </p:spPr>
        <p:txBody>
          <a:bodyPr/>
          <a:lstStyle/>
          <a:p>
            <a:r>
              <a:rPr lang="en-US" dirty="0"/>
              <a:t>Higher-resolution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C8C35-2657-854F-ACF0-C348C8994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933" y="1393625"/>
            <a:ext cx="4449772" cy="42673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New generation of MHD simulations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Better MHD solver, higher spatial resolution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CD becomes dynamically unstable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Bright and variable X-rays from turbulent wake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Mainly aimed at modelling thermal plasma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IE" sz="2000" dirty="0">
                <a:latin typeface="+mn-ea"/>
              </a:rPr>
              <a:t>Working on synchrotron emission modelling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en-US" sz="2000" dirty="0">
              <a:latin typeface="+mn-ea"/>
            </a:endParaRPr>
          </a:p>
        </p:txBody>
      </p:sp>
      <p:pic>
        <p:nvPicPr>
          <p:cNvPr id="6" name="mhdBY_d3n0384l3_s7_XZ_XRsoft_ani.mp4">
            <a:hlinkClick r:id="" action="ppaction://media"/>
            <a:extLst>
              <a:ext uri="{FF2B5EF4-FFF2-40B4-BE49-F238E27FC236}">
                <a16:creationId xmlns:a16="http://schemas.microsoft.com/office/drawing/2014/main" id="{62035276-A30C-2058-6105-001359A5C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4257" y="1197035"/>
            <a:ext cx="6243525" cy="5367741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D29A0BC-1563-21AA-D172-68B9F2E4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4F722F5-93B5-0765-98FE-BC4CAC7B8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0E6201D-A599-627D-8AAA-9482F86B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59C686-7069-8D99-00F5-3E1F60E81CA1}"/>
              </a:ext>
            </a:extLst>
          </p:cNvPr>
          <p:cNvSpPr txBox="1"/>
          <p:nvPr/>
        </p:nvSpPr>
        <p:spPr>
          <a:xfrm>
            <a:off x="710648" y="5582335"/>
            <a:ext cx="3604505" cy="40011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Mackey, et al. (</a:t>
            </a:r>
            <a:r>
              <a:rPr kumimoji="0" lang="en-IE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 prep</a:t>
            </a:r>
            <a:r>
              <a:rPr kumimoji="0" lang="en-US" sz="2000" b="0" i="0" u="none" strike="noStrike" kern="1200" cap="none" spc="0" normalizeH="0" baseline="0" noProof="0" dirty="0"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9533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D1BC75-960C-8B03-1BA0-EE4A88120E1D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Shape 2">
            <a:extLst>
              <a:ext uri="{FF2B5EF4-FFF2-40B4-BE49-F238E27FC236}">
                <a16:creationId xmlns:a16="http://schemas.microsoft.com/office/drawing/2014/main" id="{0C55D9A9-1DF9-E9F4-1C9A-7172D3C32DBF}"/>
              </a:ext>
            </a:extLst>
          </p:cNvPr>
          <p:cNvSpPr txBox="1"/>
          <p:nvPr/>
        </p:nvSpPr>
        <p:spPr>
          <a:xfrm>
            <a:off x="426821" y="5479960"/>
            <a:ext cx="9230002" cy="9187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0000"/>
          <a:lstStyle/>
          <a:p>
            <a:pPr>
              <a:lnSpc>
                <a:spcPct val="114000"/>
              </a:lnSpc>
            </a:pPr>
            <a:r>
              <a:rPr lang="en-IE" sz="2000" spc="-1" dirty="0">
                <a:latin typeface="Arial"/>
              </a:rPr>
              <a:t>Does this apply generally to wind bubbles and </a:t>
            </a:r>
            <a:r>
              <a:rPr lang="en-IE" sz="2000" spc="-1" dirty="0" err="1">
                <a:latin typeface="Arial"/>
              </a:rPr>
              <a:t>superbubbles</a:t>
            </a:r>
            <a:r>
              <a:rPr lang="en-IE" sz="2000" spc="-1" dirty="0">
                <a:latin typeface="Arial"/>
              </a:rPr>
              <a:t>?</a:t>
            </a:r>
            <a:endParaRPr lang="en-US" sz="2000" spc="-1" dirty="0">
              <a:latin typeface="Arial"/>
            </a:endParaRPr>
          </a:p>
          <a:p>
            <a:pPr>
              <a:lnSpc>
                <a:spcPct val="114000"/>
              </a:lnSpc>
            </a:pPr>
            <a:r>
              <a:rPr lang="en-US" sz="2000" spc="-1" dirty="0">
                <a:latin typeface="Arial"/>
              </a:rPr>
              <a:t>See e.g. Rosen+(2014), Lopez+(2014), Lancaster+(2021,2024)</a:t>
            </a:r>
            <a:endParaRPr lang="en-IE" sz="2000" spc="-1" dirty="0">
              <a:latin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3A43253-A0A4-B0FA-BA2D-24BA4D7E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822" y="573759"/>
            <a:ext cx="9283848" cy="1320800"/>
          </a:xfrm>
        </p:spPr>
        <p:txBody>
          <a:bodyPr>
            <a:normAutofit/>
          </a:bodyPr>
          <a:lstStyle/>
          <a:p>
            <a:r>
              <a:rPr lang="en-US" dirty="0"/>
              <a:t>What can we say about wind energy losses?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D5E37AB-3BA4-2773-B9FD-288CDE3C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821" y="1302938"/>
            <a:ext cx="8961877" cy="4052802"/>
          </a:xfrm>
        </p:spPr>
        <p:txBody>
          <a:bodyPr>
            <a:normAutofit/>
          </a:bodyPr>
          <a:lstStyle/>
          <a:p>
            <a:r>
              <a:rPr lang="en-US" sz="2000" dirty="0"/>
              <a:t>X-ray emission often used to quantify radiative cooling in wind bubbles.</a:t>
            </a:r>
          </a:p>
          <a:p>
            <a:r>
              <a:rPr lang="en-US" sz="2000" dirty="0"/>
              <a:t>Does measure hot gas content, but emission varies by 10x over time.</a:t>
            </a:r>
          </a:p>
          <a:p>
            <a:r>
              <a:rPr lang="en-US" sz="2000" dirty="0"/>
              <a:t>Snapshot measurement of X-rays gives poor constraints on energy dissipation in bow shocks:</a:t>
            </a:r>
          </a:p>
          <a:p>
            <a:pPr lvl="1"/>
            <a:r>
              <a:rPr lang="en-US" sz="2000" dirty="0"/>
              <a:t>Emission is weak, ≤0.1% of input rate of mechanical energy</a:t>
            </a:r>
          </a:p>
          <a:p>
            <a:pPr lvl="1"/>
            <a:r>
              <a:rPr lang="en-US" sz="2000" dirty="0"/>
              <a:t>Dominated by wind-ISM boundary layer, highly variable</a:t>
            </a:r>
          </a:p>
          <a:p>
            <a:r>
              <a:rPr lang="en-US" sz="2000" dirty="0"/>
              <a:t>Mixing through large-scale eddies at the wind-ISM interface</a:t>
            </a:r>
          </a:p>
          <a:p>
            <a:r>
              <a:rPr lang="en-US" sz="2000" dirty="0"/>
              <a:t>Most energy is lost at the wind-ISM interface through </a:t>
            </a:r>
            <a:r>
              <a:rPr lang="en-US" sz="2000" dirty="0" err="1"/>
              <a:t>mixing+UV</a:t>
            </a:r>
            <a:r>
              <a:rPr lang="en-US" sz="2000" dirty="0"/>
              <a:t> cooling</a:t>
            </a:r>
          </a:p>
          <a:p>
            <a:r>
              <a:rPr lang="en-US" sz="2000" dirty="0"/>
              <a:t>Numerical convergence is an issue – simulations are expensive – resolve dynamical instabilities – </a:t>
            </a:r>
            <a:r>
              <a:rPr lang="en-US" sz="2000" dirty="0" err="1"/>
              <a:t>subgrid</a:t>
            </a:r>
            <a:r>
              <a:rPr lang="en-US" sz="2000" dirty="0"/>
              <a:t> model not sufficient for synthetic obs.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273F7F3-D82A-191C-D571-6668D0AF34B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0775" y="6407150"/>
            <a:ext cx="911225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BBAF5D-C54B-8FC6-6721-EB78B0812F4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7150"/>
            <a:ext cx="6297613" cy="365125"/>
          </a:xfrm>
        </p:spPr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72F221-DBD2-FEBA-B3D2-1DCCC69734F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407150"/>
            <a:ext cx="68421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FDED93-1CB4-1A24-CD0E-BD51F98B544A}"/>
              </a:ext>
            </a:extLst>
          </p:cNvPr>
          <p:cNvSpPr txBox="1"/>
          <p:nvPr/>
        </p:nvSpPr>
        <p:spPr>
          <a:xfrm>
            <a:off x="9985091" y="5475400"/>
            <a:ext cx="205450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See Poster by Pandey at this meeting</a:t>
            </a:r>
          </a:p>
        </p:txBody>
      </p:sp>
    </p:spTree>
    <p:extLst>
      <p:ext uri="{BB962C8B-B14F-4D97-AF65-F5344CB8AC3E}">
        <p14:creationId xmlns:p14="http://schemas.microsoft.com/office/powerpoint/2010/main" val="970338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FEBC1A5-7E8E-DAFE-B616-8CB09F40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A42BD8F-D117-39AC-D126-46BDF6E8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C8563CB-A710-4229-BD87-400D3B236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5C7AFE0-3711-43D8-E93D-B106F2E034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517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8E922-4E2D-CAA7-F137-50CB3F2F9BEA}"/>
              </a:ext>
            </a:extLst>
          </p:cNvPr>
          <p:cNvSpPr txBox="1"/>
          <p:nvPr/>
        </p:nvSpPr>
        <p:spPr>
          <a:xfrm>
            <a:off x="1238285" y="796413"/>
            <a:ext cx="3230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solidFill>
                  <a:srgbClr val="6C6C6C"/>
                </a:solidFill>
                <a:effectLst/>
                <a:latin typeface="Times"/>
                <a:hlinkClick r:id="rId3"/>
              </a:rPr>
              <a:t>arXiv:2409.1890</a:t>
            </a:r>
            <a:endParaRPr lang="en-IE" sz="2400" b="1" dirty="0">
              <a:solidFill>
                <a:srgbClr val="6C6C6C"/>
              </a:solidFill>
              <a:effectLst/>
              <a:latin typeface="Times"/>
            </a:endParaRPr>
          </a:p>
        </p:txBody>
      </p:sp>
      <p:pic>
        <p:nvPicPr>
          <p:cNvPr id="12" name="Google Shape;92;p13">
            <a:extLst>
              <a:ext uri="{FF2B5EF4-FFF2-40B4-BE49-F238E27FC236}">
                <a16:creationId xmlns:a16="http://schemas.microsoft.com/office/drawing/2014/main" id="{5D9BE26F-2C95-12C8-3545-F0D8E63631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914" y="2875936"/>
            <a:ext cx="1992086" cy="2071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445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85558D27-B201-B70A-53BB-A77A4875E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>
            <a:extLst>
              <a:ext uri="{FF2B5EF4-FFF2-40B4-BE49-F238E27FC236}">
                <a16:creationId xmlns:a16="http://schemas.microsoft.com/office/drawing/2014/main" id="{AB4A9132-1B2C-A214-5C8E-55CE89502E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24792"/>
            <a:ext cx="8625369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r>
              <a:rPr lang="en-GB" dirty="0"/>
              <a:t>Non-equilibrium module (NEMO) description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Google Shape;120;p17">
                <a:extLst>
                  <a:ext uri="{FF2B5EF4-FFF2-40B4-BE49-F238E27FC236}">
                    <a16:creationId xmlns:a16="http://schemas.microsoft.com/office/drawing/2014/main" id="{EA0BBA79-D43E-E17A-D991-F73585931760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8291" y="1046057"/>
                <a:ext cx="6268966" cy="5659454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t" anchorCtr="0">
                <a:normAutofit fontScale="92500" lnSpcReduction="10000"/>
              </a:bodyPr>
              <a:lstStyle/>
              <a:p>
                <a:pPr>
                  <a:lnSpc>
                    <a:spcPct val="134000"/>
                  </a:lnSpc>
                </a:pPr>
                <a:r>
                  <a:rPr lang="en-GB" sz="2000" b="1" dirty="0"/>
                  <a:t>Elemental abundances vary in time and space</a:t>
                </a:r>
              </a:p>
              <a:p>
                <a:pPr>
                  <a:lnSpc>
                    <a:spcPct val="134000"/>
                  </a:lnSpc>
                </a:pPr>
                <a:r>
                  <a:rPr lang="en-GB" sz="2000" b="1" dirty="0"/>
                  <a:t>Track chemical enrichment of ISM</a:t>
                </a:r>
                <a:endParaRPr lang="en-GB" sz="2000" dirty="0"/>
              </a:p>
              <a:p>
                <a:pPr>
                  <a:lnSpc>
                    <a:spcPct val="134000"/>
                  </a:lnSpc>
                </a:pPr>
                <a:r>
                  <a:rPr lang="en-GB" sz="2000" b="1" dirty="0"/>
                  <a:t>Collisional processes + multi-freq. </a:t>
                </a:r>
                <a:r>
                  <a:rPr lang="en-GB" sz="2000" b="1" dirty="0" err="1"/>
                  <a:t>photoionisation</a:t>
                </a:r>
                <a:r>
                  <a:rPr lang="en-GB" sz="2000" b="1" dirty="0"/>
                  <a:t> give non-eq. Ionisation state</a:t>
                </a:r>
              </a:p>
              <a:p>
                <a:pPr>
                  <a:lnSpc>
                    <a:spcPct val="134000"/>
                  </a:lnSpc>
                </a:pPr>
                <a:r>
                  <a:rPr lang="en-GB" sz="2000" b="1" dirty="0"/>
                  <a:t>Elements: H, He, C, N, O, Ne, Si, S, Fe</a:t>
                </a:r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Species tracked with scalar fields as mass fraction of density field</a:t>
                </a:r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Elements and ions specified at runtime in parameter file</a:t>
                </a:r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Written in C++, parallelised with </a:t>
                </a:r>
                <a:r>
                  <a:rPr lang="en-GB" sz="1800" dirty="0" err="1"/>
                  <a:t>MPI+OpenMP</a:t>
                </a:r>
                <a:endParaRPr lang="en-GB" sz="1800" dirty="0"/>
              </a:p>
              <a:p>
                <a:pPr>
                  <a:lnSpc>
                    <a:spcPct val="134000"/>
                  </a:lnSpc>
                </a:pPr>
                <a:r>
                  <a:rPr lang="en-GB" sz="2000" b="1" dirty="0"/>
                  <a:t>Implemented in PION MHD code (Mackey+2021)</a:t>
                </a:r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Integrated with SUNDIALS - CVODE dense linear solver (Gardner et al. 2022)</a:t>
                </a:r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Rates stored in 2D lookup tables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IE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IE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IE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1800" dirty="0"/>
              </a:p>
              <a:p>
                <a:pPr lvl="1">
                  <a:lnSpc>
                    <a:spcPct val="134000"/>
                  </a:lnSpc>
                </a:pPr>
                <a:r>
                  <a:rPr lang="en-GB" sz="1800" dirty="0"/>
                  <a:t>Suitable for porting to GPUs (CVODE+MAGMA)</a:t>
                </a:r>
              </a:p>
            </p:txBody>
          </p:sp>
        </mc:Choice>
        <mc:Fallback>
          <p:sp>
            <p:nvSpPr>
              <p:cNvPr id="120" name="Google Shape;120;p17">
                <a:extLst>
                  <a:ext uri="{FF2B5EF4-FFF2-40B4-BE49-F238E27FC236}">
                    <a16:creationId xmlns:a16="http://schemas.microsoft.com/office/drawing/2014/main" id="{EA0BBA79-D43E-E17A-D991-F7358593176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8291" y="1046057"/>
                <a:ext cx="6268966" cy="56594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Google Shape;121;p17">
            <a:extLst>
              <a:ext uri="{FF2B5EF4-FFF2-40B4-BE49-F238E27FC236}">
                <a16:creationId xmlns:a16="http://schemas.microsoft.com/office/drawing/2014/main" id="{6BB394EB-19CC-298F-8F91-5E62FC061C5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840817" y="982529"/>
            <a:ext cx="5351183" cy="5262577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121900" tIns="121900" rIns="121900" bIns="121900" anchor="t" anchorCtr="0"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Collisional ionization:</a:t>
            </a:r>
            <a:br>
              <a:rPr lang="en-GB" b="1" dirty="0"/>
            </a:br>
            <a:r>
              <a:rPr lang="en-GB" dirty="0"/>
              <a:t>Voronov (1997) fits to rates for each ion.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Radiative Recombination:</a:t>
            </a:r>
            <a:br>
              <a:rPr lang="en-GB" dirty="0"/>
            </a:br>
            <a:r>
              <a:rPr lang="en-GB" dirty="0" err="1"/>
              <a:t>Badnell</a:t>
            </a:r>
            <a:r>
              <a:rPr lang="en-GB" dirty="0"/>
              <a:t> (2006), Verner &amp; </a:t>
            </a:r>
            <a:r>
              <a:rPr lang="en-GB" dirty="0" err="1"/>
              <a:t>Ferland</a:t>
            </a:r>
            <a:r>
              <a:rPr lang="en-GB" dirty="0"/>
              <a:t> (1996)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Dielectronic Recombination</a:t>
            </a:r>
            <a:br>
              <a:rPr lang="en-GB" b="1" dirty="0"/>
            </a:br>
            <a:r>
              <a:rPr lang="en-GB" dirty="0"/>
              <a:t> </a:t>
            </a:r>
            <a:r>
              <a:rPr lang="en-GB" dirty="0" err="1"/>
              <a:t>Zatsarinny</a:t>
            </a:r>
            <a:r>
              <a:rPr lang="en-GB" dirty="0"/>
              <a:t>+ (2003); </a:t>
            </a:r>
            <a:r>
              <a:rPr lang="en-GB" dirty="0" err="1"/>
              <a:t>Badnell</a:t>
            </a:r>
            <a:r>
              <a:rPr lang="en-GB" dirty="0"/>
              <a:t>+ (2003)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Charge Exchange</a:t>
            </a:r>
            <a:br>
              <a:rPr lang="en-GB" dirty="0"/>
            </a:br>
            <a:r>
              <a:rPr lang="en-GB" dirty="0" err="1"/>
              <a:t>Kingdon</a:t>
            </a:r>
            <a:r>
              <a:rPr lang="en-GB" dirty="0"/>
              <a:t> &amp; </a:t>
            </a:r>
            <a:r>
              <a:rPr lang="en-GB" dirty="0" err="1"/>
              <a:t>Ferland</a:t>
            </a:r>
            <a:r>
              <a:rPr lang="en-GB" dirty="0"/>
              <a:t> (1996), Butler &amp; Dalgarno (1980)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Photoionization</a:t>
            </a:r>
            <a:br>
              <a:rPr lang="en-GB" dirty="0"/>
            </a:br>
            <a:r>
              <a:rPr lang="en-GB" dirty="0"/>
              <a:t>Cross-sections from Werner+(1996), OTS approx.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GB" b="1" dirty="0"/>
              <a:t>Radiation Sources</a:t>
            </a:r>
            <a:br>
              <a:rPr lang="en-GB" dirty="0"/>
            </a:br>
            <a:r>
              <a:rPr lang="en-GB" dirty="0"/>
              <a:t>ATLAS and POWR model SEDs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b="1" dirty="0"/>
              <a:t>Radiative Cooling</a:t>
            </a:r>
            <a:br>
              <a:rPr lang="en-GB" b="1" dirty="0"/>
            </a:br>
            <a:r>
              <a:rPr lang="en-GB" dirty="0"/>
              <a:t>Used </a:t>
            </a:r>
            <a:r>
              <a:rPr lang="en-GB" dirty="0" err="1"/>
              <a:t>CHIANTIpy</a:t>
            </a:r>
            <a:r>
              <a:rPr lang="en-GB" dirty="0"/>
              <a:t> (Zanna+,2021) to calculate rates for each ion as function of T and </a:t>
            </a:r>
            <a:r>
              <a:rPr lang="en-GB" dirty="0" err="1"/>
              <a:t>n_e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C2C1F-282C-A542-D4AD-FE0F0948B4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69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E0642-F00A-7D69-604E-2BDE26757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15266-F44B-8899-E239-21A8AE05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164" y="28892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2D calculation of WR wind (WC star) sweeping up RSG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C501132-EEA0-3609-15C4-4C6426E0AE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334" y="4683827"/>
                <a:ext cx="9693017" cy="2042411"/>
              </a:xfrm>
            </p:spPr>
            <p:txBody>
              <a:bodyPr>
                <a:normAutofit/>
              </a:bodyPr>
              <a:lstStyle/>
              <a:p>
                <a:r>
                  <a:rPr lang="en-US" sz="1867" dirty="0"/>
                  <a:t>Initial 2D test for studying performance and comparison with 1D results</a:t>
                </a:r>
              </a:p>
              <a:p>
                <a14:m>
                  <m:oMath xmlns:m="http://schemas.openxmlformats.org/officeDocument/2006/math">
                    <m:r>
                      <a:rPr lang="en-IE" sz="1867" i="1">
                        <a:latin typeface="Cambria Math" panose="02040503050406030204" pitchFamily="18" charset="0"/>
                      </a:rPr>
                      <m:t>256×128</m:t>
                    </m:r>
                  </m:oMath>
                </a14:m>
                <a:r>
                  <a:rPr lang="en-US" sz="1867" dirty="0"/>
                  <a:t> grid cells per level, 5 levels of static mesh refinement </a:t>
                </a:r>
                <a:r>
                  <a:rPr lang="en-US" sz="1867" dirty="0" err="1"/>
                  <a:t>centred</a:t>
                </a:r>
                <a:r>
                  <a:rPr lang="en-US" sz="1867" dirty="0"/>
                  <a:t> on the origin</a:t>
                </a:r>
              </a:p>
              <a:p>
                <a:r>
                  <a:rPr lang="en-US" sz="1867" dirty="0"/>
                  <a:t>Axisymmetric simulation in </a:t>
                </a:r>
                <a14:m>
                  <m:oMath xmlns:m="http://schemas.openxmlformats.org/officeDocument/2006/math">
                    <m:r>
                      <a:rPr lang="en-IE" sz="1867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IE" sz="1867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IE" sz="1867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IE" sz="1867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IE" sz="1867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67" dirty="0"/>
                  <a:t> plane</a:t>
                </a:r>
              </a:p>
              <a:p>
                <a:r>
                  <a:rPr lang="en-US" sz="1867" dirty="0"/>
                  <a:t>Slow collisional </a:t>
                </a:r>
                <a:r>
                  <a:rPr lang="en-US" sz="1867" dirty="0" err="1"/>
                  <a:t>ionisation</a:t>
                </a:r>
                <a:r>
                  <a:rPr lang="en-US" sz="1867" dirty="0"/>
                  <a:t> in shocked WR wind – swept-up shell also non-eq.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C501132-EEA0-3609-15C4-4C6426E0AE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334" y="4683827"/>
                <a:ext cx="9693017" cy="2042411"/>
              </a:xfrm>
              <a:blipFill>
                <a:blip r:embed="rId4"/>
                <a:stretch>
                  <a:fillRect l="-262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282D9FD-FEF6-E5A4-F651-A487B1981DF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460163" y="6202363"/>
            <a:ext cx="731837" cy="52387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4" name="e7_WRwind_d2l5n128_v1500.mp4">
            <a:hlinkClick r:id="" action="ppaction://media"/>
            <a:extLst>
              <a:ext uri="{FF2B5EF4-FFF2-40B4-BE49-F238E27FC236}">
                <a16:creationId xmlns:a16="http://schemas.microsoft.com/office/drawing/2014/main" id="{4C497E82-2E90-5D05-6580-0B3F01ABD5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17507"/>
            <a:ext cx="12192000" cy="33951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37;p19">
                <a:extLst>
                  <a:ext uri="{FF2B5EF4-FFF2-40B4-BE49-F238E27FC236}">
                    <a16:creationId xmlns:a16="http://schemas.microsoft.com/office/drawing/2014/main" id="{BD7222E6-5E9B-F590-3A62-1DA6ADCE9F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65212" y="183060"/>
                <a:ext cx="4026788" cy="8531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609585" marR="0" lvl="0" indent="-457189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800"/>
                  <a:buFont typeface="Roboto"/>
                  <a:buChar char="●"/>
                  <a:defRPr sz="1800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1pPr>
                <a:lvl2pPr marL="1219170" marR="0" lvl="1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○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2pPr>
                <a:lvl3pPr marL="1828754" marR="0" lvl="2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■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3pPr>
                <a:lvl4pPr marL="2438339" marR="0" lvl="3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●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4pPr>
                <a:lvl5pPr marL="3047924" marR="0" lvl="4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○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5pPr>
                <a:lvl6pPr marL="3657509" marR="0" lvl="5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■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6pPr>
                <a:lvl7pPr marL="4267093" marR="0" lvl="6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●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7pPr>
                <a:lvl8pPr marL="4876678" marR="0" lvl="7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○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8pPr>
                <a:lvl9pPr marL="5486263" marR="0" lvl="8" indent="-423323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1400"/>
                  <a:buFont typeface="Roboto"/>
                  <a:buChar char="■"/>
                  <a:defRPr sz="1867" b="0" i="0" u="none" strike="noStrike" cap="none">
                    <a:solidFill>
                      <a:schemeClr val="dk2"/>
                    </a:solidFill>
                    <a:latin typeface="Roboto"/>
                    <a:ea typeface="Roboto"/>
                    <a:cs typeface="Roboto"/>
                    <a:sym typeface="Roboto"/>
                  </a:defRPr>
                </a:lvl9pPr>
              </a:lstStyle>
              <a:p>
                <a:pPr marL="152396" indent="0">
                  <a:buNone/>
                </a:pPr>
                <a:r>
                  <a:rPr lang="en-GB" sz="1400" kern="0" dirty="0"/>
                  <a:t>RSG: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ar-AE" sz="14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=25 </m:t>
                    </m:r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ar-AE" sz="1400" kern="0" dirty="0"/>
              </a:p>
              <a:p>
                <a:pPr marL="152396" indent="0">
                  <a:buNone/>
                </a:pPr>
                <a:r>
                  <a:rPr lang="en-GB" sz="1400" kern="0" dirty="0"/>
                  <a:t>WR: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ar-AE" sz="1400" kern="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=1500 </m:t>
                    </m:r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ar-AE" sz="1400" i="1" kern="0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ar-AE" sz="1400" i="1" kern="0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ar-AE" sz="1400" i="1" kern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ar-AE" sz="1400" kern="0" dirty="0"/>
              </a:p>
            </p:txBody>
          </p:sp>
        </mc:Choice>
        <mc:Fallback xmlns="">
          <p:sp>
            <p:nvSpPr>
              <p:cNvPr id="5" name="Google Shape;137;p19">
                <a:extLst>
                  <a:ext uri="{FF2B5EF4-FFF2-40B4-BE49-F238E27FC236}">
                    <a16:creationId xmlns:a16="http://schemas.microsoft.com/office/drawing/2014/main" id="{BD7222E6-5E9B-F590-3A62-1DA6ADCE9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5212" y="183060"/>
                <a:ext cx="4026788" cy="8531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57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1BB72-415A-F6DD-B96F-2B10E5B7C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C408E9-6A69-51CE-6CB2-1269C195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58" y="366314"/>
            <a:ext cx="10882800" cy="72036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Outline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7486DB-042F-0FEA-65BE-E2A4CCA22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10" y="1431054"/>
            <a:ext cx="11119896" cy="4468301"/>
          </a:xfrm>
        </p:spPr>
        <p:txBody>
          <a:bodyPr>
            <a:normAutofit/>
          </a:bodyPr>
          <a:lstStyle/>
          <a:p>
            <a:pPr lvl="1">
              <a:spcBef>
                <a:spcPts val="0"/>
              </a:spcBef>
              <a:spcAft>
                <a:spcPts val="600"/>
              </a:spcAft>
            </a:pPr>
            <a:endParaRPr lang="en-IE" sz="20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IE" sz="2400" dirty="0"/>
              <a:t>Bow shocks of runaway massive stars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Non-thermal emission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Thermal X-ray emission from Zeta Ophiuchi’s bow shock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Models for X-rays from bow shocks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IE" sz="2400"/>
              <a:t>Multi-ion </a:t>
            </a:r>
            <a:r>
              <a:rPr lang="en-IE" sz="2400" dirty="0"/>
              <a:t>non-equilibrium solver for ionized plasmas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Description and short advertisement for the solver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IE" sz="2400" dirty="0"/>
              <a:t>Colliding-wind binary systems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Inverse-Compton cooling of thermal plasma</a:t>
            </a:r>
          </a:p>
        </p:txBody>
      </p:sp>
    </p:spTree>
    <p:extLst>
      <p:ext uri="{BB962C8B-B14F-4D97-AF65-F5344CB8AC3E}">
        <p14:creationId xmlns:p14="http://schemas.microsoft.com/office/powerpoint/2010/main" val="2817085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8B583DC7-3BD2-81E8-ADE0-EB6127854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>
            <a:extLst>
              <a:ext uri="{FF2B5EF4-FFF2-40B4-BE49-F238E27FC236}">
                <a16:creationId xmlns:a16="http://schemas.microsoft.com/office/drawing/2014/main" id="{C715615C-AC28-8239-6DA9-ECA398F156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3091" y="85753"/>
            <a:ext cx="8596668" cy="132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3200" dirty="0"/>
              <a:t>Comparison of NEQ vs. equilibrium calculation</a:t>
            </a:r>
            <a:endParaRPr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CFC1D-3174-CB30-A92D-08FB7E36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55" name="Google Shape;155;p21">
            <a:extLst>
              <a:ext uri="{FF2B5EF4-FFF2-40B4-BE49-F238E27FC236}">
                <a16:creationId xmlns:a16="http://schemas.microsoft.com/office/drawing/2014/main" id="{2D5E5BDC-46D5-19D2-65D6-8D61334591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53396"/>
            <a:ext cx="12191997" cy="52251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5875B-6D3A-3876-D281-0B4B65F99AA3}"/>
              </a:ext>
            </a:extLst>
          </p:cNvPr>
          <p:cNvSpPr txBox="1"/>
          <p:nvPr/>
        </p:nvSpPr>
        <p:spPr>
          <a:xfrm>
            <a:off x="6096000" y="2318197"/>
            <a:ext cx="51007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5FDA0-0BF5-FE9E-7296-35FEFC2FEBC4}"/>
              </a:ext>
            </a:extLst>
          </p:cNvPr>
          <p:cNvSpPr txBox="1"/>
          <p:nvPr/>
        </p:nvSpPr>
        <p:spPr>
          <a:xfrm>
            <a:off x="11204620" y="1980958"/>
            <a:ext cx="49404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AD3846-2BEC-D4B0-6260-094DADBB8A78}"/>
              </a:ext>
            </a:extLst>
          </p:cNvPr>
          <p:cNvSpPr txBox="1"/>
          <p:nvPr/>
        </p:nvSpPr>
        <p:spPr>
          <a:xfrm>
            <a:off x="9839459" y="2211790"/>
            <a:ext cx="558166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3475214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8EA75-21FE-0C20-5C75-2E34E4294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90AC-DF81-E645-525A-9BD4541B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3762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Comparison of CIE vs Non-Eq. cooling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6C29915-4028-A0AC-4FCC-145EE6035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E60FE74-BCE4-4BC5-835E-338296DC3B65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11460163" y="6202363"/>
            <a:ext cx="731837" cy="523875"/>
          </a:xfrm>
        </p:spPr>
        <p:txBody>
          <a:bodyPr/>
          <a:lstStyle/>
          <a:p>
            <a:fld id="{00000000-1234-1234-1234-123412341234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9DB531-FD18-98AF-4898-6EC190693D4E}"/>
              </a:ext>
            </a:extLst>
          </p:cNvPr>
          <p:cNvSpPr txBox="1"/>
          <p:nvPr/>
        </p:nvSpPr>
        <p:spPr>
          <a:xfrm>
            <a:off x="415600" y="931437"/>
            <a:ext cx="941636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WR wind speed 750 km/s – so that there is radiative cooling in the shocked wind region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E5D96-4B54-3AAD-6C40-9976F4007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060" y="1474562"/>
            <a:ext cx="5813883" cy="4794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979B54-596F-1B10-C44C-E1301C29B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117" y="1474563"/>
            <a:ext cx="5813883" cy="479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74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D45EC-C915-4210-2AF5-282CDB67D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F95516-DDD7-4A8F-A2DE-E124D638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26571"/>
            <a:ext cx="8596668" cy="1320800"/>
          </a:xfrm>
        </p:spPr>
        <p:txBody>
          <a:bodyPr/>
          <a:lstStyle/>
          <a:p>
            <a:r>
              <a:rPr lang="en-US" dirty="0"/>
              <a:t>Bow Shock modelling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F16E6-F804-D575-6B5C-2BF27CA2B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365932"/>
            <a:ext cx="4184035" cy="38807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Same model as shown above, but with NEMO microphysics</a:t>
            </a:r>
          </a:p>
          <a:p>
            <a:r>
              <a:rPr lang="en-US" dirty="0"/>
              <a:t>Can predict e.g. [OIII] 5009AA line, among others</a:t>
            </a:r>
          </a:p>
          <a:p>
            <a:r>
              <a:rPr lang="en-US" dirty="0"/>
              <a:t>Working on detailed models with synthetic observations in:</a:t>
            </a:r>
          </a:p>
          <a:p>
            <a:pPr lvl="1"/>
            <a:r>
              <a:rPr lang="en-US" dirty="0"/>
              <a:t>Thermal X-ray, </a:t>
            </a:r>
          </a:p>
          <a:p>
            <a:pPr lvl="1"/>
            <a:r>
              <a:rPr lang="en-US" dirty="0"/>
              <a:t>UV lines from wind-ISM interface,</a:t>
            </a:r>
          </a:p>
          <a:p>
            <a:pPr lvl="1"/>
            <a:r>
              <a:rPr lang="en-US" dirty="0"/>
              <a:t>Optical nebular lines,</a:t>
            </a:r>
          </a:p>
          <a:p>
            <a:pPr lvl="1"/>
            <a:r>
              <a:rPr lang="en-US" dirty="0"/>
              <a:t>Thermal IR emission from dust and</a:t>
            </a:r>
          </a:p>
          <a:p>
            <a:pPr lvl="1"/>
            <a:r>
              <a:rPr lang="en-US" dirty="0"/>
              <a:t>Radio continuum(free-free/synch.)</a:t>
            </a:r>
          </a:p>
          <a:p>
            <a:r>
              <a:rPr lang="en-US" dirty="0"/>
              <a:t>Look out for Mathew+(2025)</a:t>
            </a:r>
          </a:p>
        </p:txBody>
      </p:sp>
      <p:pic>
        <p:nvPicPr>
          <p:cNvPr id="6" name="movie.mpg">
            <a:hlinkClick r:id="" action="ppaction://media"/>
            <a:extLst>
              <a:ext uri="{FF2B5EF4-FFF2-40B4-BE49-F238E27FC236}">
                <a16:creationId xmlns:a16="http://schemas.microsoft.com/office/drawing/2014/main" id="{0943982F-7958-B22A-B842-55C65F3A251E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90054" y="1192114"/>
            <a:ext cx="7102475" cy="5580132"/>
          </a:xfr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CCAA18-91DB-8AA7-801A-49EE0F7B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4BC1CAF-88AC-E675-16CC-0E063C8A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9BA3BF-738B-0C23-C3EF-726BD16D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1D836-24D7-8E75-279E-46C34AED3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r140_mhd_compton_mide_d3l7n256_Density_XY.mp4">
            <a:hlinkClick r:id="" action="ppaction://media"/>
            <a:extLst>
              <a:ext uri="{FF2B5EF4-FFF2-40B4-BE49-F238E27FC236}">
                <a16:creationId xmlns:a16="http://schemas.microsoft.com/office/drawing/2014/main" id="{2A00C875-63BD-A99F-7E0D-CF6C76A2BF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679" y="989130"/>
            <a:ext cx="3333216" cy="2611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52414-B7BD-D364-F96C-2EAF6CA89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045" y="1224865"/>
            <a:ext cx="2799709" cy="2236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78E555-DEC0-0930-2E31-BEC177A7A58C}"/>
              </a:ext>
            </a:extLst>
          </p:cNvPr>
          <p:cNvSpPr txBox="1"/>
          <p:nvPr/>
        </p:nvSpPr>
        <p:spPr>
          <a:xfrm>
            <a:off x="622228" y="3564228"/>
            <a:ext cx="34274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Almost all massive stars born in binary/triple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 in their star cluster/association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ejected dynamically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05E9982-CE78-BDA7-C11C-E519311593BF}"/>
              </a:ext>
            </a:extLst>
          </p:cNvPr>
          <p:cNvSpPr/>
          <p:nvPr/>
        </p:nvSpPr>
        <p:spPr>
          <a:xfrm>
            <a:off x="3576255" y="1919044"/>
            <a:ext cx="992459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Shape 2">
            <a:extLst>
              <a:ext uri="{FF2B5EF4-FFF2-40B4-BE49-F238E27FC236}">
                <a16:creationId xmlns:a16="http://schemas.microsoft.com/office/drawing/2014/main" id="{DE7AB8A7-C1D7-00F8-0D33-20A26B6E0516}"/>
              </a:ext>
            </a:extLst>
          </p:cNvPr>
          <p:cNvSpPr txBox="1"/>
          <p:nvPr/>
        </p:nvSpPr>
        <p:spPr>
          <a:xfrm>
            <a:off x="468419" y="5517029"/>
            <a:ext cx="7543499" cy="8293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lIns="90000"/>
          <a:lstStyle/>
          <a:p>
            <a:pPr>
              <a:spcAft>
                <a:spcPts val="600"/>
              </a:spcAft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B</a:t>
            </a:r>
            <a:r>
              <a:rPr lang="en-IE" sz="2000" b="0" strike="noStrike" spc="-1" dirty="0">
                <a:solidFill>
                  <a:srgbClr val="48525A"/>
                </a:solidFill>
                <a:latin typeface="Arial"/>
              </a:rPr>
              <a:t>right thermal and non-thermal emitters from main-sequence to stellar death.</a:t>
            </a:r>
            <a:br>
              <a:rPr lang="en-IE" sz="2000" b="0" strike="noStrike" spc="-1" dirty="0">
                <a:solidFill>
                  <a:srgbClr val="48525A"/>
                </a:solidFill>
                <a:latin typeface="Arial"/>
              </a:rPr>
            </a:b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  <a:p>
            <a:pPr>
              <a:spcAft>
                <a:spcPts val="600"/>
              </a:spcAft>
            </a:pP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B28E3-8AA7-CACF-7CAD-900DA5F22C2F}"/>
              </a:ext>
            </a:extLst>
          </p:cNvPr>
          <p:cNvSpPr txBox="1"/>
          <p:nvPr/>
        </p:nvSpPr>
        <p:spPr>
          <a:xfrm>
            <a:off x="4468671" y="3625032"/>
            <a:ext cx="3543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Wind-wind interaction has efficient particle acceleration</a:t>
            </a:r>
            <a:br>
              <a:rPr lang="en-US" dirty="0"/>
            </a:br>
            <a:r>
              <a:rPr lang="en-US" dirty="0"/>
              <a:t>(e.g. Reimer+2006)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Bright radio, optical, UV, X-ray, (+GeV, TeV) sources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0FAE3E0-B312-A2FA-6491-57EC2EE3F8BA}"/>
              </a:ext>
            </a:extLst>
          </p:cNvPr>
          <p:cNvSpPr/>
          <p:nvPr/>
        </p:nvSpPr>
        <p:spPr>
          <a:xfrm rot="19144390">
            <a:off x="7686191" y="1775469"/>
            <a:ext cx="992459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0832AC-A631-0F11-C9E8-5B6DEAEABB0B}"/>
              </a:ext>
            </a:extLst>
          </p:cNvPr>
          <p:cNvSpPr txBox="1"/>
          <p:nvPr/>
        </p:nvSpPr>
        <p:spPr>
          <a:xfrm>
            <a:off x="7730895" y="174134"/>
            <a:ext cx="410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When one star dies, HMXB may be produced, e.g. </a:t>
            </a:r>
            <a:r>
              <a:rPr lang="en-IE" dirty="0" err="1"/>
              <a:t>microquasar</a:t>
            </a:r>
            <a:endParaRPr lang="en-US" dirty="0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415A9B9C-E732-55AF-6CD1-1C0E6B72E71E}"/>
              </a:ext>
            </a:extLst>
          </p:cNvPr>
          <p:cNvSpPr/>
          <p:nvPr/>
        </p:nvSpPr>
        <p:spPr>
          <a:xfrm rot="5400000">
            <a:off x="9644853" y="2906723"/>
            <a:ext cx="617078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5D7577-09F2-966F-FCEA-AF10DA5E0DFE}"/>
              </a:ext>
            </a:extLst>
          </p:cNvPr>
          <p:cNvSpPr txBox="1"/>
          <p:nvPr/>
        </p:nvSpPr>
        <p:spPr>
          <a:xfrm>
            <a:off x="8426947" y="3666091"/>
            <a:ext cx="325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stars explode, can result in binary BH system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7217D2F-FA0E-9390-8ADE-D77BC5BF59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73875" y="263744"/>
            <a:ext cx="2034619" cy="3440882"/>
          </a:xfrm>
          <a:prstGeom prst="rect">
            <a:avLst/>
          </a:prstGeom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9F9C1F0-C86E-23CA-CE90-8D5FC833A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2420" y="4333741"/>
            <a:ext cx="3745077" cy="150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FC0C56A4-2A4B-F1C0-5C4B-DC20E027C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28" y="186382"/>
            <a:ext cx="8596668" cy="1320800"/>
          </a:xfrm>
        </p:spPr>
        <p:txBody>
          <a:bodyPr/>
          <a:lstStyle/>
          <a:p>
            <a:r>
              <a:rPr lang="en-US" dirty="0"/>
              <a:t>Binary Systems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DA92CF0-7ED2-C756-699F-99802AFBC9B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280775" y="6407150"/>
            <a:ext cx="911225" cy="365125"/>
          </a:xfrm>
        </p:spPr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ADECE2-9CD0-F374-9EDB-BAF2F2EFB2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7788" y="6407150"/>
            <a:ext cx="684212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4549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0C05F2-E2C7-4C4D-3CD0-CA5F8FADE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93" y="0"/>
            <a:ext cx="11203216" cy="6858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FD6590-D9D8-A262-1AF8-EA93AF49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27C17D-179C-8A83-0373-A32E8FFCF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2479E6-920B-F227-8F2F-6523B9639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21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D1BC75-960C-8B03-1BA0-EE4A88120E1D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15A92-EEF8-B232-FAB7-E52EA054D767}"/>
              </a:ext>
            </a:extLst>
          </p:cNvPr>
          <p:cNvSpPr txBox="1"/>
          <p:nvPr/>
        </p:nvSpPr>
        <p:spPr>
          <a:xfrm>
            <a:off x="6445869" y="704605"/>
            <a:ext cx="551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2D hydrodynamic simulation of WR140 at periastron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45A12-D30F-5D59-D6C8-6E480E980CFE}"/>
              </a:ext>
            </a:extLst>
          </p:cNvPr>
          <p:cNvSpPr txBox="1"/>
          <p:nvPr/>
        </p:nvSpPr>
        <p:spPr>
          <a:xfrm>
            <a:off x="716479" y="912738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of thermal electrons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69618EF-D75F-68A1-ED43-EEDB9FD0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6" y="228871"/>
            <a:ext cx="8596668" cy="939681"/>
          </a:xfrm>
        </p:spPr>
        <p:txBody>
          <a:bodyPr>
            <a:normAutofit/>
          </a:bodyPr>
          <a:lstStyle/>
          <a:p>
            <a:r>
              <a:rPr lang="en-US" dirty="0"/>
              <a:t>Inverse-Compton Cooling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B88075FE-B58C-306F-B99B-414937CAC055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77336" y="1488613"/>
                <a:ext cx="5418664" cy="457346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Relevance for CWBs proposed by </a:t>
                </a:r>
                <a:r>
                  <a:rPr lang="en-US" dirty="0" err="1"/>
                  <a:t>Cherepashchuk</a:t>
                </a:r>
                <a:r>
                  <a:rPr lang="en-US" dirty="0"/>
                  <a:t> (1976), also Myasnikov &amp; </a:t>
                </a:r>
                <a:r>
                  <a:rPr lang="en-US" dirty="0" err="1"/>
                  <a:t>Zhekov</a:t>
                </a:r>
                <a:r>
                  <a:rPr lang="en-US" dirty="0"/>
                  <a:t> (1993)</a:t>
                </a:r>
              </a:p>
              <a:p>
                <a:r>
                  <a:rPr lang="en-US" dirty="0"/>
                  <a:t>Mostly ignored for the past 30 years</a:t>
                </a:r>
              </a:p>
              <a:p>
                <a:r>
                  <a:rPr lang="en-US" dirty="0"/>
                  <a:t>IC cooling rate for non-relativistic electrons in radiation field with energy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is:</a:t>
                </a: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𝐼𝐶</m:t>
                        </m:r>
                      </m:sub>
                    </m:sSub>
                    <m:r>
                      <a:rPr lang="en-IE" sz="2400" b="0" i="1" strike="noStrike" spc="-1" dirty="0" smtClean="0">
                        <a:solidFill>
                          <a:srgbClr val="48525A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en-IE" sz="2400" i="1" spc="-1" dirty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i="1" spc="-1" dirty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IE" sz="2400" i="1" spc="-1" dirty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𝑘𝑇</m:t>
                        </m:r>
                      </m:num>
                      <m:den>
                        <m:sSub>
                          <m:sSubPr>
                            <m:ctrlPr>
                              <a:rPr lang="en-IE" sz="2400" b="0" i="1" strike="noStrike" spc="-1" dirty="0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trike="noStrike" spc="-1" dirty="0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400" b="0" i="1" strike="noStrike" spc="-1" dirty="0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sSub>
                      <m:sSubPr>
                        <m:ctrlP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sSub>
                      <m:sSubPr>
                        <m:ctrlP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IE" sz="2400" b="0" i="1" strike="noStrike" spc="-1" dirty="0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Cooling time depends only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sz="2400" b="0" strike="noStrike" spc="-1" dirty="0">
                    <a:solidFill>
                      <a:srgbClr val="48525A"/>
                    </a:solidFill>
                    <a:latin typeface="Arial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𝐼𝐶</m:t>
                        </m:r>
                      </m:sub>
                    </m:sSub>
                    <m:r>
                      <a:rPr lang="en-IE" sz="2400" b="0" i="1" strike="noStrike" spc="-1" smtClean="0">
                        <a:solidFill>
                          <a:srgbClr val="48525A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sSub>
                          <m:sSubPr>
                            <m:ctrlP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sSub>
                          <m:sSubPr>
                            <m:ctrlP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IE" sz="2400" b="0" i="1" strike="noStrike" spc="-1" smtClean="0">
                                <a:solidFill>
                                  <a:srgbClr val="48525A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sSubSup>
                      <m:sSubSupPr>
                        <m:ctrlP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  <m:sup>
                        <m:r>
                          <a:rPr lang="en-IE" sz="2400" b="0" i="1" strike="noStrike" spc="-1" smtClean="0">
                            <a:solidFill>
                              <a:srgbClr val="48525A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en-US" dirty="0"/>
              </a:p>
              <a:p>
                <a:r>
                  <a:rPr lang="en-US" dirty="0"/>
                  <a:t>We show this can be the shortest timescale for some CWBs</a:t>
                </a:r>
              </a:p>
            </p:txBody>
          </p:sp>
        </mc:Choice>
        <mc:Fallback xmlns="">
          <p:sp>
            <p:nvSpPr>
              <p:cNvPr id="15" name="Content Placeholder 14">
                <a:extLst>
                  <a:ext uri="{FF2B5EF4-FFF2-40B4-BE49-F238E27FC236}">
                    <a16:creationId xmlns:a16="http://schemas.microsoft.com/office/drawing/2014/main" id="{B88075FE-B58C-306F-B99B-414937CAC0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77336" y="1488613"/>
                <a:ext cx="5418664" cy="4573467"/>
              </a:xfrm>
              <a:blipFill>
                <a:blip r:embed="rId2"/>
                <a:stretch>
                  <a:fillRect l="-234" t="-554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A99CA24-B899-AE2D-D48D-2D42B93D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F722F6F-BC3D-A1F6-3E3A-CECAD47F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7313E8-7B8D-F5DD-B9FA-8D76987D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5ABFDF7D-7408-A6E1-8757-351193AD31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889" y="1167097"/>
            <a:ext cx="5680426" cy="489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139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1F634-3814-0134-BF6B-047C46A55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16" y="757103"/>
            <a:ext cx="11155680" cy="6087563"/>
          </a:xfrm>
          <a:prstGeom prst="rect">
            <a:avLst/>
          </a:prstGeom>
        </p:spPr>
      </p:pic>
      <p:sp>
        <p:nvSpPr>
          <p:cNvPr id="262" name="TextShape 2"/>
          <p:cNvSpPr txBox="1"/>
          <p:nvPr/>
        </p:nvSpPr>
        <p:spPr>
          <a:xfrm>
            <a:off x="721297" y="1453973"/>
            <a:ext cx="5181120" cy="414687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1BC75-960C-8B03-1BA0-EE4A88120E1D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04C37-C0D9-64F2-DDAD-26302DF1B967}"/>
              </a:ext>
            </a:extLst>
          </p:cNvPr>
          <p:cNvSpPr txBox="1"/>
          <p:nvPr/>
        </p:nvSpPr>
        <p:spPr>
          <a:xfrm>
            <a:off x="3059822" y="2281082"/>
            <a:ext cx="21371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hlinkClick r:id="rId3"/>
              </a:rPr>
              <a:t>https://doi.org/10.3847/1538-4357/ac2430</a:t>
            </a:r>
            <a:r>
              <a:rPr kumimoji="0" lang="en-IE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24E765-A286-00B8-AF1F-488C439655EA}"/>
                  </a:ext>
                </a:extLst>
              </p:cNvPr>
              <p:cNvSpPr txBox="1"/>
              <p:nvPr/>
            </p:nvSpPr>
            <p:spPr>
              <a:xfrm>
                <a:off x="7774001" y="887816"/>
                <a:ext cx="4330117" cy="1500988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Dip interpreted as evidence for transition from ~adiabatic to radiative shocks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Creates conditions for dust formation (dense gas that cools below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en-IE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</a:rPr>
                  <a:t> K)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124E765-A286-00B8-AF1F-488C43965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4001" y="887816"/>
                <a:ext cx="4330117" cy="1500988"/>
              </a:xfrm>
              <a:prstGeom prst="rect">
                <a:avLst/>
              </a:prstGeom>
              <a:blipFill>
                <a:blip r:embed="rId4"/>
                <a:stretch>
                  <a:fillRect l="-581" t="-1653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>
            <a:extLst>
              <a:ext uri="{FF2B5EF4-FFF2-40B4-BE49-F238E27FC236}">
                <a16:creationId xmlns:a16="http://schemas.microsoft.com/office/drawing/2014/main" id="{EAF82DC9-6484-880E-9ED4-60B87470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84" y="150854"/>
            <a:ext cx="9067574" cy="1320800"/>
          </a:xfrm>
        </p:spPr>
        <p:txBody>
          <a:bodyPr>
            <a:normAutofit/>
          </a:bodyPr>
          <a:lstStyle/>
          <a:p>
            <a:r>
              <a:rPr lang="en-US" dirty="0"/>
              <a:t>X-ray </a:t>
            </a:r>
            <a:r>
              <a:rPr lang="en-US" dirty="0" err="1"/>
              <a:t>lightcurve</a:t>
            </a:r>
            <a:r>
              <a:rPr lang="en-US" dirty="0"/>
              <a:t> of WR140 (Pollock+,2021)</a:t>
            </a:r>
          </a:p>
        </p:txBody>
      </p:sp>
    </p:spTree>
    <p:extLst>
      <p:ext uri="{BB962C8B-B14F-4D97-AF65-F5344CB8AC3E}">
        <p14:creationId xmlns:p14="http://schemas.microsoft.com/office/powerpoint/2010/main" val="21690392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850FD-312C-5A19-215F-13F380A280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048" y="1103600"/>
            <a:ext cx="5475067" cy="5328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BF0D84-0EA6-5395-AA22-7A243AFB1F80}"/>
              </a:ext>
            </a:extLst>
          </p:cNvPr>
          <p:cNvSpPr txBox="1"/>
          <p:nvPr/>
        </p:nvSpPr>
        <p:spPr>
          <a:xfrm>
            <a:off x="622708" y="4809825"/>
            <a:ext cx="5070053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Mackey et al. (2023, MNRAS, </a:t>
            </a:r>
            <a:r>
              <a:rPr lang="en-US" sz="2000" b="1" dirty="0"/>
              <a:t>526</a:t>
            </a:r>
            <a:r>
              <a:rPr lang="en-US" sz="2000" dirty="0"/>
              <a:t>, 3099) https://</a:t>
            </a:r>
            <a:r>
              <a:rPr lang="en-US" sz="2000" dirty="0" err="1"/>
              <a:t>arxiv.org</a:t>
            </a:r>
            <a:r>
              <a:rPr lang="en-US" sz="2000" dirty="0"/>
              <a:t>/abs/2301.13716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CD66E21-972B-8E96-4AE7-AC8ECE8F3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8" y="443200"/>
            <a:ext cx="10135446" cy="1320800"/>
          </a:xfrm>
        </p:spPr>
        <p:txBody>
          <a:bodyPr>
            <a:normAutofit/>
          </a:bodyPr>
          <a:lstStyle/>
          <a:p>
            <a:r>
              <a:rPr lang="en-US" dirty="0"/>
              <a:t>3D simulations of WR140 periastron passage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55999A9-4C83-55A5-4165-E9287BCAA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268730"/>
            <a:ext cx="4960802" cy="3825271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3D MHD simulations with static mesh-refinement, 256×256×64 cells per level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7 grid levels </a:t>
            </a:r>
            <a:r>
              <a:rPr lang="en-US" dirty="0" err="1"/>
              <a:t>centred</a:t>
            </a:r>
            <a:r>
              <a:rPr lang="en-US" dirty="0"/>
              <a:t> on </a:t>
            </a:r>
            <a:r>
              <a:rPr lang="en-US" dirty="0" err="1"/>
              <a:t>centre</a:t>
            </a:r>
            <a:r>
              <a:rPr lang="en-US" dirty="0"/>
              <a:t> of mass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Both stars on finest level at periastron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First 3D MHD simulations of CWBs with orbital motion, stellar rotation, IC cooling in the literature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dirty="0"/>
              <a:t>Start 140 days before periastron and finish similar time after periastron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15005FC-0EFA-99A8-E041-8CCFCD49B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63B4C8-50C7-311F-69D2-D458F75E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F6FA5-2179-22F2-50DD-81F19EDC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401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352320" y="360868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721297" y="1453973"/>
            <a:ext cx="5181120" cy="414687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1BC75-960C-8B03-1BA0-EE4A88120E1D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wr140_mhd_compton_mide_d3l7n256_Density_XY.mp4">
            <a:hlinkClick r:id="" action="ppaction://media"/>
            <a:extLst>
              <a:ext uri="{FF2B5EF4-FFF2-40B4-BE49-F238E27FC236}">
                <a16:creationId xmlns:a16="http://schemas.microsoft.com/office/drawing/2014/main" id="{78ACACA4-AAC3-D122-860E-3462013824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0777" y="0"/>
            <a:ext cx="8751887" cy="685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80B202C-7379-BB2D-89EE-5BC5A63B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1148555-A4F4-0527-E206-C10E4A34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E47D141-F0DF-085C-1A8A-C49C8C78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6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D75C-AEDA-0630-3E25-96C71DEC3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34ADE33-8A00-F7B3-972C-0D9B7BE228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200" y="1116336"/>
            <a:ext cx="6705656" cy="4827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AE7310-02A8-0028-9F59-5A091DF584A2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C6D9D8-65DC-7E96-930D-68074E769A96}"/>
              </a:ext>
            </a:extLst>
          </p:cNvPr>
          <p:cNvSpPr txBox="1"/>
          <p:nvPr/>
        </p:nvSpPr>
        <p:spPr>
          <a:xfrm>
            <a:off x="10408404" y="13445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2-10 keV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0C165A5-D6BB-27E7-52CF-C0955D55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5" y="151896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2-10 keV X-ray emission from the wind-wind collision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2441C7-B105-673C-7D6E-66EB6342F4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620" y="1600200"/>
            <a:ext cx="4797580" cy="4441161"/>
          </a:xfrm>
        </p:spPr>
        <p:txBody>
          <a:bodyPr>
            <a:normAutofit/>
          </a:bodyPr>
          <a:lstStyle/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Synthetic X-ray luminosity calculated from simulation snapshots + XSPEC tables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mhd-1: instantaneous wind acceleration, no IC cooling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mhd-3: wind acceleration, no IC cooling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mhd-2: wind acceleration, IC cooling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RXTE data from Pollock+(2021)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Used mass-loss rates derived from X-ray observations (Sugawara+,2015)</a:t>
            </a:r>
          </a:p>
          <a:p>
            <a:pPr>
              <a:lnSpc>
                <a:spcPct val="134000"/>
              </a:lnSpc>
              <a:spcBef>
                <a:spcPts val="600"/>
              </a:spcBef>
            </a:pPr>
            <a:r>
              <a:rPr lang="en-US" dirty="0"/>
              <a:t>Dip in </a:t>
            </a:r>
            <a:r>
              <a:rPr lang="en-US" dirty="0" err="1"/>
              <a:t>lightcurve</a:t>
            </a:r>
            <a:r>
              <a:rPr lang="en-US" dirty="0"/>
              <a:t> triggered by IC cooling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77F6209-73F8-3B8B-8F8C-11F1641F8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FDFA437-2B54-8FE9-B517-7B02214E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393369A-3E44-70EA-94E5-1C3E2769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327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1DFE-6C72-E898-2EC1-1BAF6333C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3">
            <a:extLst>
              <a:ext uri="{FF2B5EF4-FFF2-40B4-BE49-F238E27FC236}">
                <a16:creationId xmlns:a16="http://schemas.microsoft.com/office/drawing/2014/main" id="{FA265606-405F-8AAC-4099-9A6BF46E32E1}"/>
              </a:ext>
            </a:extLst>
          </p:cNvPr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917E6-8651-FBA3-F5CA-5685F529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886" y="1293578"/>
            <a:ext cx="2563971" cy="2047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C84B56-5C6E-BC88-38D0-5A6BAB5431D4}"/>
              </a:ext>
            </a:extLst>
          </p:cNvPr>
          <p:cNvSpPr txBox="1"/>
          <p:nvPr/>
        </p:nvSpPr>
        <p:spPr>
          <a:xfrm>
            <a:off x="720950" y="3509491"/>
            <a:ext cx="3256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Born in molecular 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Usually with other OB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Ejected by </a:t>
            </a:r>
            <a:r>
              <a:rPr lang="en-US" dirty="0" err="1"/>
              <a:t>grav</a:t>
            </a:r>
            <a:r>
              <a:rPr lang="en-US" dirty="0"/>
              <a:t>. dynamics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9C0F353-1BCA-147C-4D0C-321DCDF8166B}"/>
              </a:ext>
            </a:extLst>
          </p:cNvPr>
          <p:cNvSpPr/>
          <p:nvPr/>
        </p:nvSpPr>
        <p:spPr>
          <a:xfrm>
            <a:off x="3823466" y="1987758"/>
            <a:ext cx="992459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E6201B-63A4-08B7-5C11-4A0D3D7D5B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929591" y="1096038"/>
            <a:ext cx="2563971" cy="2320631"/>
          </a:xfrm>
          <a:prstGeom prst="rect">
            <a:avLst/>
          </a:prstGeom>
        </p:spPr>
      </p:pic>
      <p:sp>
        <p:nvSpPr>
          <p:cNvPr id="11" name="TextShape 2">
            <a:extLst>
              <a:ext uri="{FF2B5EF4-FFF2-40B4-BE49-F238E27FC236}">
                <a16:creationId xmlns:a16="http://schemas.microsoft.com/office/drawing/2014/main" id="{62DFEC99-50E2-1ABB-AA4B-942EBAB35028}"/>
              </a:ext>
            </a:extLst>
          </p:cNvPr>
          <p:cNvSpPr txBox="1"/>
          <p:nvPr/>
        </p:nvSpPr>
        <p:spPr>
          <a:xfrm>
            <a:off x="700073" y="5447204"/>
            <a:ext cx="6246785" cy="809373"/>
          </a:xfrm>
          <a:prstGeom prst="rect">
            <a:avLst/>
          </a:prstGeom>
          <a:noFill/>
          <a:ln>
            <a:noFill/>
          </a:ln>
        </p:spPr>
        <p:txBody>
          <a:bodyPr lIns="90000"/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b="1" u="sng" strike="noStrike" spc="-1" dirty="0">
                <a:solidFill>
                  <a:srgbClr val="48525A"/>
                </a:solidFill>
                <a:latin typeface="Arial"/>
              </a:rPr>
              <a:t>Caveat:</a:t>
            </a:r>
            <a:r>
              <a:rPr lang="en-IE" sz="2000" strike="noStrike" spc="-1" dirty="0">
                <a:solidFill>
                  <a:srgbClr val="48525A"/>
                </a:solidFill>
                <a:latin typeface="Arial"/>
              </a:rPr>
              <a:t> most single massive stars used to be in a binary/triple system</a:t>
            </a:r>
            <a:br>
              <a:rPr lang="en-IE" sz="2000" b="0" strike="noStrike" spc="-1" dirty="0">
                <a:solidFill>
                  <a:srgbClr val="48525A"/>
                </a:solidFill>
                <a:latin typeface="Arial"/>
              </a:rPr>
            </a:b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3512C-BF9A-971D-6135-4EB192CD6638}"/>
              </a:ext>
            </a:extLst>
          </p:cNvPr>
          <p:cNvSpPr txBox="1"/>
          <p:nvPr/>
        </p:nvSpPr>
        <p:spPr>
          <a:xfrm>
            <a:off x="4635328" y="3501145"/>
            <a:ext cx="32560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Stellar wind – ISM interaction produces bow shock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Particle acceleration in wind termination shock (and forward shock)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D0A956DF-114A-D551-1049-6D7076591101}"/>
              </a:ext>
            </a:extLst>
          </p:cNvPr>
          <p:cNvSpPr/>
          <p:nvPr/>
        </p:nvSpPr>
        <p:spPr>
          <a:xfrm rot="19144390">
            <a:off x="7613563" y="1764424"/>
            <a:ext cx="992459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9FA32A-7391-BCF0-6DE1-2AF78AFE4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6411" y="805706"/>
            <a:ext cx="2050920" cy="19652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E3B083-CB3D-9402-4983-1ABD912D0546}"/>
                  </a:ext>
                </a:extLst>
              </p:cNvPr>
              <p:cNvSpPr txBox="1"/>
              <p:nvPr/>
            </p:nvSpPr>
            <p:spPr>
              <a:xfrm>
                <a:off x="8260379" y="189317"/>
                <a:ext cx="3256021" cy="658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Nebulae due to mass loss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Can contain a few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1E3B083-CB3D-9402-4983-1ABD912D0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79" y="189317"/>
                <a:ext cx="3256021" cy="658450"/>
              </a:xfrm>
              <a:prstGeom prst="rect">
                <a:avLst/>
              </a:prstGeom>
              <a:blipFill>
                <a:blip r:embed="rId5"/>
                <a:stretch>
                  <a:fillRect l="-1167" t="-3774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Arrow 17">
            <a:extLst>
              <a:ext uri="{FF2B5EF4-FFF2-40B4-BE49-F238E27FC236}">
                <a16:creationId xmlns:a16="http://schemas.microsoft.com/office/drawing/2014/main" id="{4FADC9E5-AA4C-A87F-4875-8661DB898233}"/>
              </a:ext>
            </a:extLst>
          </p:cNvPr>
          <p:cNvSpPr/>
          <p:nvPr/>
        </p:nvSpPr>
        <p:spPr>
          <a:xfrm rot="5400000">
            <a:off x="9503412" y="2670404"/>
            <a:ext cx="617078" cy="95846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F5D61AB0-69EA-3D88-9FBD-6E45A7974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5405" y="4089749"/>
            <a:ext cx="3254593" cy="247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4DD35C-42FF-7F47-5130-98A21C59F443}"/>
              </a:ext>
            </a:extLst>
          </p:cNvPr>
          <p:cNvSpPr txBox="1"/>
          <p:nvPr/>
        </p:nvSpPr>
        <p:spPr>
          <a:xfrm>
            <a:off x="8426949" y="3443681"/>
            <a:ext cx="325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Supernova explodes into circumstellar matter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AFA07CF6-2C07-3EE5-C959-C8D31CB9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49" y="364935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Single Massive Stars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2577CA-F47B-6A10-2D2D-4FC6BD1C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AD7DF4C-C6B9-FD4B-DB64-578D7C375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3D555DB-EE89-0BAF-8742-2A96A086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734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E830EF6-F812-51BC-D7B0-AB0AD8287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B9E7D68-94EC-FE25-789C-7E1667F9C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474470"/>
            <a:ext cx="5418666" cy="4566891"/>
          </a:xfrm>
        </p:spPr>
        <p:txBody>
          <a:bodyPr>
            <a:normAutofit/>
          </a:bodyPr>
          <a:lstStyle/>
          <a:p>
            <a:r>
              <a:rPr lang="en-US" sz="2000" dirty="0"/>
              <a:t>Input stellar field field:</a:t>
            </a:r>
          </a:p>
          <a:p>
            <a:pPr lvl="1"/>
            <a:r>
              <a:rPr lang="en-US" sz="1800" dirty="0"/>
              <a:t>O star: 1G surface field, split-monopole</a:t>
            </a:r>
          </a:p>
          <a:p>
            <a:pPr lvl="1"/>
            <a:r>
              <a:rPr lang="en-US" sz="1800" dirty="0"/>
              <a:t>WR star: 100G, split monopole</a:t>
            </a:r>
          </a:p>
          <a:p>
            <a:pPr lvl="1"/>
            <a:r>
              <a:rPr lang="en-US" sz="1800" dirty="0"/>
              <a:t>Field swept into Parker spiral by stellar rotation (at large distance from star)</a:t>
            </a:r>
          </a:p>
          <a:p>
            <a:r>
              <a:rPr lang="en-US" sz="2000" dirty="0"/>
              <a:t>MHD approximation (no kinetic effects)</a:t>
            </a:r>
          </a:p>
          <a:p>
            <a:endParaRPr lang="en-US" sz="2000" dirty="0"/>
          </a:p>
          <a:p>
            <a:r>
              <a:rPr lang="en-US" sz="2000" b="1" dirty="0"/>
              <a:t>What is the B-field configuration at the shocks?</a:t>
            </a:r>
          </a:p>
          <a:p>
            <a:r>
              <a:rPr lang="en-US" sz="2000" b="1" dirty="0"/>
              <a:t>And in the shocked plasma?</a:t>
            </a:r>
            <a:endParaRPr lang="en-US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148B7-A683-30F2-A608-CB4D54C92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7FC4B0-628A-E6E0-2C6C-FBBA1D6E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EF5936-2FBC-83D6-1892-BD66F3EEE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60CF5DA-B027-FCE0-5C79-C56D044E53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44" y="74420"/>
            <a:ext cx="5279816" cy="617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354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01563-6BE7-A987-896C-08FEB4EB8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0D3346EB-F526-D661-B807-D3DECB91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CF2D504-6A78-8D60-FFAD-F89361B708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1577340"/>
            <a:ext cx="4660476" cy="410969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Plot of gas density with magnetic field streamlines</a:t>
            </a:r>
          </a:p>
          <a:p>
            <a:r>
              <a:rPr lang="en-US" sz="2000" dirty="0"/>
              <a:t>WR140 through periastron</a:t>
            </a:r>
          </a:p>
          <a:p>
            <a:r>
              <a:rPr lang="en-US" sz="2000" dirty="0"/>
              <a:t>O star (secondary): field lines mostly parallel to shock normal.</a:t>
            </a:r>
          </a:p>
          <a:p>
            <a:r>
              <a:rPr lang="en-US" sz="2000" dirty="0"/>
              <a:t>WR star (primary): first perpendicular and oblique, then all angles possible</a:t>
            </a:r>
          </a:p>
          <a:p>
            <a:r>
              <a:rPr lang="en-US" sz="2000" dirty="0"/>
              <a:t>Instability makes shock properties strongly variable.</a:t>
            </a:r>
          </a:p>
          <a:p>
            <a:r>
              <a:rPr lang="en-US" sz="2000" dirty="0"/>
              <a:t>Strong current sheet at CD in wind-collision region</a:t>
            </a:r>
          </a:p>
          <a:p>
            <a:endParaRPr lang="en-US" sz="2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75EB42-9C01-CB9E-93EC-7BEA3C9B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3436119-464E-9789-146B-B4C6E07F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D79148D-ECFE-6E66-17A4-534EBE3F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CB4534-E59E-80AB-B1D9-B342FE0C02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485" y="1259181"/>
            <a:ext cx="5597525" cy="46116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8E4411-1E14-CDF0-1AF3-AF4B6686BA75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24802347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81C1A-71BD-CD29-B528-4666AD667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7B7C29-9D29-BE54-C5E1-D5D52F1DDEE7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F268D-B56F-89DD-61B6-6589379B04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14CB33B-06B9-00FB-6CF9-B527E4FC3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443ABC-FD7E-8842-510B-10BB12EC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E2DD2C-F180-DEE3-A3B9-2D4A6946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15E0D3F-B00D-4D72-C2E1-ACE65E62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672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4C8EE-CE52-A2A1-36ED-9B380D87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D4DE47-1DA7-3BA1-C2A7-33AE5FF7C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9922B9B-E5E5-329E-4B25-C4200212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805E34-2DCC-B124-AAC9-9F7C1E51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9DEACC-EC2B-EB69-EE7E-77D3F447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8710DB-3900-09BF-C227-A05B115C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DD658A-7AA9-CBBF-C6DC-874785C9B483}"/>
              </a:ext>
            </a:extLst>
          </p:cNvPr>
          <p:cNvSpPr txBox="1"/>
          <p:nvPr/>
        </p:nvSpPr>
        <p:spPr>
          <a:xfrm>
            <a:off x="7006356" y="60657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20188456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C6D40-000E-8117-2227-4AA46F217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3ACE4-7129-F5D2-E3A6-E4C7D8165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15B3124-C1C6-058F-AF4B-D8BE6C78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80A0131-14F4-DB96-BC8E-8EB1E748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B9B94CA-118A-D481-7714-47DEB6CC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3334F79-F6A9-8B16-8329-3D8E30F9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454B71-9184-099B-5728-1C0D58F93DCC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4325949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7ADFF-2C50-4D4C-ABE6-2BE6EE901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29A629-FE1B-4572-F5BB-324FA8F7B4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9870C5E9-3FF5-6071-20FE-ECA6FDD8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273AFD-758C-2B2C-555F-4347B6BC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39DF8DD-F946-7597-ED38-0BD85146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254F0D-C276-AE91-8620-9CDCC829B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4D9F1-19D5-36CE-B359-9819FE6428F3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17286188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14B7E-1B5E-C8B9-D8E5-091B6BB1D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65F5D0-088C-0384-263E-6BE6CF5DA0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D27AFE1-2CB4-2493-B80F-828ABEE9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769E4F-FA93-B37D-59E9-B7AFB1A0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FD4A086-A3A9-5832-0B5E-55F6C370A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FE6FEAF-39B4-1059-2C8E-EF9E09A59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534C8F-DD67-C2BF-11E2-C667632233A6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27637050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A2D8-D0EE-5EFF-90F6-653FFD28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9DC8E-048D-964D-CF60-468F8985C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2E055AC-D5A8-2732-A191-E2C436BB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DB763A-780E-024B-0D01-ABA9E1C4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CDB452-575E-1178-735F-0C8DB2E20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3933E5-5A2A-2F8F-CD93-588FACDFA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D7C4C7-577C-96BC-BFF8-4F3FB773ECF1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244026869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E8B5B-34D6-82E6-3C54-5C0550AE8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1827C1-BB1D-8D3F-5A5F-C45B4DF738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7DE9344-6B47-A3B7-657B-612F64DD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131E66-2C60-7D62-9F63-97D4ED8D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02AF6AF-DBFD-3FCF-DF70-6F05323AE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B8F6159-5254-4D53-E3CE-68358584F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9B5B9-DB45-C45E-24C2-2324BB579460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38829306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71EB3-57BA-3B8A-3CE2-EA3A289BE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D7F3B-2E80-075A-D893-D4CC055CD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0" y="1440000"/>
            <a:ext cx="6489700" cy="53467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683AE4AE-EEE4-8E56-1DC4-DBB260E3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F26B023-83F6-98DD-B511-F520E3DB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16CA06-9506-DD04-9FC8-9BD18F369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DC5EE4-97D2-F8C0-A505-641313C2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0AC778-D0B2-6749-58A8-305D51943ED0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46903629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EC91F27-C899-2F41-8C76-FA1A728F49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92757" y="223594"/>
            <a:ext cx="9404350" cy="792162"/>
          </a:xfrm>
        </p:spPr>
        <p:txBody>
          <a:bodyPr/>
          <a:lstStyle/>
          <a:p>
            <a:r>
              <a:rPr lang="en-US" dirty="0"/>
              <a:t>Bow shocks of hot stars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B5098100-565D-4B4C-A080-0FC61662C45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117" y="1261864"/>
            <a:ext cx="3757613" cy="3570287"/>
          </a:xfrm>
        </p:spPr>
      </p:pic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EA78E17-D43C-994A-B40D-DF89ECCCC53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260886" y="1272357"/>
            <a:ext cx="7216412" cy="356577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8EAC3D-49C6-D343-A84D-9E6C8507A30F}"/>
                  </a:ext>
                </a:extLst>
              </p:cNvPr>
              <p:cNvSpPr txBox="1"/>
              <p:nvPr/>
            </p:nvSpPr>
            <p:spPr>
              <a:xfrm>
                <a:off x="33422" y="4869849"/>
                <a:ext cx="4212615" cy="120616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Bubble Nebula, driven by </a:t>
                </a:r>
                <a:r>
                  <a:rPr lang="en-US" b="1" dirty="0"/>
                  <a:t>BD+60 2522</a:t>
                </a:r>
                <a:r>
                  <a:rPr lang="en-US" dirty="0"/>
                  <a:t>, 40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star, ~37,500 K, moving with </a:t>
                </a:r>
                <a:br>
                  <a:rPr lang="en-US" dirty="0"/>
                </a:br>
                <a:r>
                  <a:rPr lang="en-US" dirty="0"/>
                  <a:t>~30 km/s into dense ISM, </a:t>
                </a: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~50 </m:t>
                    </m:r>
                    <m:sSup>
                      <m:sSup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IE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i="1" dirty="0"/>
                  <a:t>(HST optical image)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8EAC3D-49C6-D343-A84D-9E6C8507A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2" y="4869849"/>
                <a:ext cx="4212615" cy="1206164"/>
              </a:xfrm>
              <a:prstGeom prst="rect">
                <a:avLst/>
              </a:prstGeom>
              <a:blipFill>
                <a:blip r:embed="rId4"/>
                <a:stretch>
                  <a:fillRect l="-1201" t="-2083" r="-2703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A5FBE7-9E13-2A4B-BFBC-FC681C677C26}"/>
                  </a:ext>
                </a:extLst>
              </p:cNvPr>
              <p:cNvSpPr txBox="1"/>
              <p:nvPr/>
            </p:nvSpPr>
            <p:spPr>
              <a:xfrm>
                <a:off x="4246037" y="4868691"/>
                <a:ext cx="3446630" cy="120616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Bow shock of </a:t>
                </a:r>
                <a:r>
                  <a:rPr lang="en-US" b="1" dirty="0"/>
                  <a:t>Zeta </a:t>
                </a:r>
                <a:r>
                  <a:rPr lang="en-US" b="1" dirty="0" err="1"/>
                  <a:t>Ophiuchi</a:t>
                </a:r>
                <a:r>
                  <a:rPr lang="en-US" dirty="0"/>
                  <a:t>, driven by a 20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star, ~31,000 K, moving with ~30 km/s into ISM </a:t>
                </a: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~(3−10) </m:t>
                    </m:r>
                    <m:sSup>
                      <m:sSup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IE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EA5FBE7-9E13-2A4B-BFBC-FC681C677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037" y="4868691"/>
                <a:ext cx="3446630" cy="1206164"/>
              </a:xfrm>
              <a:prstGeom prst="rect">
                <a:avLst/>
              </a:prstGeom>
              <a:blipFill>
                <a:blip r:embed="rId5"/>
                <a:stretch>
                  <a:fillRect l="-1471" t="-2083" r="-2941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581BD1-62C0-9B43-81F6-CBAD1EDC36A9}"/>
                  </a:ext>
                </a:extLst>
              </p:cNvPr>
              <p:cNvSpPr txBox="1"/>
              <p:nvPr/>
            </p:nvSpPr>
            <p:spPr>
              <a:xfrm>
                <a:off x="7869092" y="4869849"/>
                <a:ext cx="4030447" cy="1206164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Bow shock of </a:t>
                </a:r>
                <a:r>
                  <a:rPr lang="en-US" b="1" dirty="0"/>
                  <a:t>BD+43 3654</a:t>
                </a:r>
                <a:r>
                  <a:rPr lang="en-US" dirty="0"/>
                  <a:t>: </a:t>
                </a:r>
                <a:br>
                  <a:rPr lang="en-US" dirty="0"/>
                </a:br>
                <a:r>
                  <a:rPr lang="en-US" dirty="0"/>
                  <a:t>60-70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supergiant star, ~40,000 K, moving with ~40? km/s in ISM with </a:t>
                </a:r>
                <a14:m>
                  <m:oMath xmlns:m="http://schemas.openxmlformats.org/officeDocument/2006/math">
                    <m:r>
                      <a:rPr lang="en-I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IE" b="0" i="1" smtClean="0">
                        <a:latin typeface="Cambria Math" panose="02040503050406030204" pitchFamily="18" charset="0"/>
                      </a:rPr>
                      <m:t>~15 </m:t>
                    </m:r>
                    <m:sSup>
                      <m:sSupPr>
                        <m:ctrlPr>
                          <a:rPr lang="en-I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IE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IE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, in Cygnus region.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581BD1-62C0-9B43-81F6-CBAD1EDC3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92" y="4869849"/>
                <a:ext cx="4030447" cy="1206164"/>
              </a:xfrm>
              <a:prstGeom prst="rect">
                <a:avLst/>
              </a:prstGeom>
              <a:blipFill>
                <a:blip r:embed="rId6"/>
                <a:stretch>
                  <a:fillRect l="-1258" t="-2083" r="-1572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590894FB-B86C-0E4A-A46A-6D759B071FD5}"/>
              </a:ext>
            </a:extLst>
          </p:cNvPr>
          <p:cNvSpPr txBox="1"/>
          <p:nvPr/>
        </p:nvSpPr>
        <p:spPr>
          <a:xfrm>
            <a:off x="4246037" y="6074855"/>
            <a:ext cx="6762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Spitzer Space Telescope IR images from </a:t>
            </a:r>
            <a:r>
              <a:rPr lang="en-US" sz="1400" i="1" dirty="0" err="1"/>
              <a:t>Toala</a:t>
            </a:r>
            <a:r>
              <a:rPr lang="en-US" sz="1400" i="1" dirty="0"/>
              <a:t> et al. (2016)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35A755-14F2-C745-8AC5-72A824C70EC0}"/>
                  </a:ext>
                </a:extLst>
              </p:cNvPr>
              <p:cNvSpPr txBox="1"/>
              <p:nvPr/>
            </p:nvSpPr>
            <p:spPr>
              <a:xfrm>
                <a:off x="503273" y="1384819"/>
                <a:ext cx="1954638" cy="950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=2200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=250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sSub>
                        <m:sSubPr>
                          <m:ctrlP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935A755-14F2-C745-8AC5-72A824C70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73" y="1384819"/>
                <a:ext cx="1954638" cy="950453"/>
              </a:xfrm>
              <a:prstGeom prst="rect">
                <a:avLst/>
              </a:prstGeom>
              <a:blipFill>
                <a:blip r:embed="rId7"/>
                <a:stretch>
                  <a:fillRect t="-1316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A5954F-686E-F649-84CA-745BBE48845E}"/>
                  </a:ext>
                </a:extLst>
              </p:cNvPr>
              <p:cNvSpPr txBox="1"/>
              <p:nvPr/>
            </p:nvSpPr>
            <p:spPr>
              <a:xfrm>
                <a:off x="5968217" y="1430788"/>
                <a:ext cx="1954638" cy="950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=1500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=400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  <m:sSub>
                        <m:sSubPr>
                          <m:ctrlP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A5954F-686E-F649-84CA-745BBE488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217" y="1430788"/>
                <a:ext cx="1954638" cy="950453"/>
              </a:xfrm>
              <a:prstGeom prst="rect">
                <a:avLst/>
              </a:prstGeom>
              <a:blipFill>
                <a:blip r:embed="rId8"/>
                <a:stretch>
                  <a:fillRect t="-2632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EAEFD-1C85-FB4C-8A63-6487AA71719B}"/>
                  </a:ext>
                </a:extLst>
              </p:cNvPr>
              <p:cNvSpPr txBox="1"/>
              <p:nvPr/>
            </p:nvSpPr>
            <p:spPr>
              <a:xfrm>
                <a:off x="9635050" y="1384818"/>
                <a:ext cx="1954638" cy="950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=2300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E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𝑟𝑜𝑡</m:t>
                        </m:r>
                      </m:sub>
                    </m:sSub>
                    <m:r>
                      <a:rPr lang="en-IE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en-IE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km/s,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I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sSub>
                        <m:sSubPr>
                          <m:ctrlP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I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⊙</m:t>
                          </m:r>
                        </m:sub>
                      </m:sSub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I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𝑦𝑟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7EAEFD-1C85-FB4C-8A63-6487AA717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5050" y="1384818"/>
                <a:ext cx="1954638" cy="950453"/>
              </a:xfrm>
              <a:prstGeom prst="rect">
                <a:avLst/>
              </a:prstGeom>
              <a:blipFill>
                <a:blip r:embed="rId9"/>
                <a:stretch>
                  <a:fillRect t="-1316"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01331B3-A3A0-0F4A-B59F-D7238F1C9003}"/>
              </a:ext>
            </a:extLst>
          </p:cNvPr>
          <p:cNvSpPr txBox="1"/>
          <p:nvPr/>
        </p:nvSpPr>
        <p:spPr>
          <a:xfrm>
            <a:off x="1394893" y="87695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NGC 7635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E7E66-919C-174C-9B88-5CCB9CB01D5F}"/>
              </a:ext>
            </a:extLst>
          </p:cNvPr>
          <p:cNvSpPr txBox="1"/>
          <p:nvPr/>
        </p:nvSpPr>
        <p:spPr>
          <a:xfrm>
            <a:off x="4837304" y="87695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Zeta </a:t>
            </a:r>
            <a:r>
              <a:rPr lang="en-US" b="1" dirty="0" err="1"/>
              <a:t>Ophiuchi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C53013-012B-A641-9EDF-F043422CD2BC}"/>
              </a:ext>
            </a:extLst>
          </p:cNvPr>
          <p:cNvSpPr txBox="1"/>
          <p:nvPr/>
        </p:nvSpPr>
        <p:spPr>
          <a:xfrm>
            <a:off x="8451772" y="84319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BD+43 3654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739108A-BC01-A17C-52CE-CB1339182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6EFADF8-BF54-9778-FA3A-78DC6C02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05892043-A3F8-FDB5-EA80-789488BB4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2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5AC20-DEF0-A71F-CBF6-2F9CC59F8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7DB83E-4C72-AAE2-3B8D-1A435C0558C3}"/>
              </a:ext>
            </a:extLst>
          </p:cNvPr>
          <p:cNvSpPr txBox="1"/>
          <p:nvPr/>
        </p:nvSpPr>
        <p:spPr>
          <a:xfrm>
            <a:off x="675600" y="5102942"/>
            <a:ext cx="4753649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Work in progress – magnetic properties of shocked plasma in CWBs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1CFF61E-0518-7689-4FAA-84BFDE51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62" y="275481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Magnetic field configuration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3532D080-4F07-D0FF-078E-ECCB39695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579" y="1275212"/>
            <a:ext cx="4184035" cy="3880772"/>
          </a:xfrm>
        </p:spPr>
        <p:txBody>
          <a:bodyPr>
            <a:normAutofit/>
          </a:bodyPr>
          <a:lstStyle/>
          <a:p>
            <a:r>
              <a:rPr lang="en-US" dirty="0"/>
              <a:t>Plot of gas density with magnetic field streamlines</a:t>
            </a:r>
          </a:p>
          <a:p>
            <a:r>
              <a:rPr lang="en-US" dirty="0"/>
              <a:t>WR140 through periastron</a:t>
            </a:r>
          </a:p>
          <a:p>
            <a:r>
              <a:rPr lang="en-US" dirty="0"/>
              <a:t>O star (secondary): field lines mostly parallel to shock normal.</a:t>
            </a:r>
          </a:p>
          <a:p>
            <a:r>
              <a:rPr lang="en-US" dirty="0"/>
              <a:t>WR star (primary): all angles possible</a:t>
            </a:r>
          </a:p>
          <a:p>
            <a:r>
              <a:rPr lang="en-US" dirty="0"/>
              <a:t>Instability makes shock properties strongly variable.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5E4E62A-139B-18C6-29DA-B1154CFA6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7561497-1BF7-EF48-9371-58BEA3A6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Mackey - TOSCA 2024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3FA7A1E-F71C-7218-1801-E468D8282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8C95E27-612E-B939-2C07-829625A361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923" y="1275212"/>
            <a:ext cx="5860415" cy="482824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763E99-0960-BE5F-CC2C-58DCD6ED12DC}"/>
              </a:ext>
            </a:extLst>
          </p:cNvPr>
          <p:cNvSpPr txBox="1"/>
          <p:nvPr/>
        </p:nvSpPr>
        <p:spPr>
          <a:xfrm>
            <a:off x="7006356" y="595146"/>
            <a:ext cx="2903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Slice in orbital plane (z=0+) of 3D simulation</a:t>
            </a:r>
          </a:p>
        </p:txBody>
      </p:sp>
    </p:spTree>
    <p:extLst>
      <p:ext uri="{BB962C8B-B14F-4D97-AF65-F5344CB8AC3E}">
        <p14:creationId xmlns:p14="http://schemas.microsoft.com/office/powerpoint/2010/main" val="872576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76CEBA-2126-A6FC-D042-4AE223C6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58" y="366314"/>
            <a:ext cx="10882800" cy="720360"/>
          </a:xfrm>
        </p:spPr>
        <p:txBody>
          <a:bodyPr>
            <a:normAutofit fontScale="90000"/>
          </a:bodyPr>
          <a:lstStyle/>
          <a:p>
            <a:r>
              <a:rPr lang="en-US" sz="4800"/>
              <a:t>Summary</a:t>
            </a:r>
            <a:endParaRPr lang="en-US" sz="4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9BB326-B870-2FC5-6378-616496928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420" y="1216742"/>
            <a:ext cx="9100770" cy="442451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400" dirty="0"/>
              <a:t>Bow shocks are excellent laboratories for shock physics and the boundary layer between hot and warm ISM phases.</a:t>
            </a:r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Thermal X-ray emission strongly variable on dynamical timescale of bow shock</a:t>
            </a:r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Mixing of hot and warm gas may effectively depressurise hot phase</a:t>
            </a:r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Next-gen telescopes (ATHENA) will measure energy content in hot phase </a:t>
            </a:r>
            <a:r>
              <a:rPr lang="en-IE" sz="2000" dirty="0">
                <a:sym typeface="Wingdings" pitchFamily="2" charset="2"/>
              </a:rPr>
              <a:t> test models</a:t>
            </a:r>
            <a:endParaRPr lang="en-IE" sz="2000" dirty="0"/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Non-thermal radio emission can measure particle acceleration in the system</a:t>
            </a:r>
          </a:p>
          <a:p>
            <a:pPr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400" dirty="0"/>
              <a:t>Colliding-wind binaries are brighter but more compact sources</a:t>
            </a:r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Bright X-ray emitting plasma: detailed simulation </a:t>
            </a:r>
            <a:r>
              <a:rPr lang="en-IE" sz="2000" dirty="0">
                <a:sym typeface="Wingdings" pitchFamily="2" charset="2"/>
              </a:rPr>
              <a:t> observation comparison TBD</a:t>
            </a:r>
            <a:endParaRPr lang="en-IE" sz="2000" dirty="0"/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Can measure particle acceleration in time-dependent system</a:t>
            </a:r>
          </a:p>
          <a:p>
            <a:pPr lvl="1">
              <a:lnSpc>
                <a:spcPct val="124000"/>
              </a:lnSpc>
              <a:spcBef>
                <a:spcPts val="0"/>
              </a:spcBef>
              <a:spcAft>
                <a:spcPts val="600"/>
              </a:spcAft>
            </a:pPr>
            <a:r>
              <a:rPr lang="en-IE" sz="2000" dirty="0"/>
              <a:t>Wind physics is quite uncertain, parameters poorly measured, steady progress ongoing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B5169D-5A50-3839-DAAC-AF3851733C55}"/>
              </a:ext>
            </a:extLst>
          </p:cNvPr>
          <p:cNvSpPr txBox="1"/>
          <p:nvPr/>
        </p:nvSpPr>
        <p:spPr>
          <a:xfrm>
            <a:off x="801858" y="5577055"/>
            <a:ext cx="882940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There is a lot still to be understood about thermal plasma in hot and warm phases in wind-driven bubbles</a:t>
            </a:r>
          </a:p>
        </p:txBody>
      </p:sp>
    </p:spTree>
    <p:extLst>
      <p:ext uri="{BB962C8B-B14F-4D97-AF65-F5344CB8AC3E}">
        <p14:creationId xmlns:p14="http://schemas.microsoft.com/office/powerpoint/2010/main" val="4031542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96E75A-CD97-0C41-9446-790D83FDAA2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49148" y="163287"/>
                <a:ext cx="10020678" cy="981458"/>
              </a:xfrm>
            </p:spPr>
            <p:txBody>
              <a:bodyPr/>
              <a:lstStyle/>
              <a:p>
                <a:r>
                  <a:rPr lang="en-US" dirty="0"/>
                  <a:t>Projected X-ray emission, </a:t>
                </a:r>
                <a14:m>
                  <m:oMath xmlns:m="http://schemas.openxmlformats.org/officeDocument/2006/math">
                    <m:r>
                      <a:rPr kumimoji="0" lang="en-IE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𝑩</m:t>
                    </m:r>
                    <m:r>
                      <a:rPr kumimoji="0" lang="en-IE" sz="4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kumimoji="0" lang="en-IE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IE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IE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⋆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384</m:t>
                        </m:r>
                      </m:e>
                      <m:sup>
                        <m:r>
                          <a:rPr lang="en-IE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C96E75A-CD97-0C41-9446-790D83FDA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49148" y="163287"/>
                <a:ext cx="10020678" cy="981458"/>
              </a:xfrm>
              <a:blipFill>
                <a:blip r:embed="rId6"/>
                <a:stretch>
                  <a:fillRect l="-2532" t="-17722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mhdBY_d3n0384l3_s7_XZ_XRsoft_ani.mp4">
            <a:hlinkClick r:id="" action="ppaction://media"/>
            <a:extLst>
              <a:ext uri="{FF2B5EF4-FFF2-40B4-BE49-F238E27FC236}">
                <a16:creationId xmlns:a16="http://schemas.microsoft.com/office/drawing/2014/main" id="{613ED67E-C321-528D-BBB2-5895ABB3D29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3675" y="1573213"/>
            <a:ext cx="5737225" cy="4303712"/>
          </a:xfrm>
        </p:spPr>
      </p:pic>
      <p:pic>
        <p:nvPicPr>
          <p:cNvPr id="8" name="mhdBY_d3n0384l3_s7_XY_XRsoft_ani.mp4">
            <a:hlinkClick r:id="" action="ppaction://media"/>
            <a:extLst>
              <a:ext uri="{FF2B5EF4-FFF2-40B4-BE49-F238E27FC236}">
                <a16:creationId xmlns:a16="http://schemas.microsoft.com/office/drawing/2014/main" id="{98E09D89-FDAF-6DAE-98D5-11691ECA5716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3913" y="1609725"/>
            <a:ext cx="5737225" cy="4303713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FB3EF8-318F-AF78-DE6D-32694F640AB3}"/>
              </a:ext>
            </a:extLst>
          </p:cNvPr>
          <p:cNvSpPr txBox="1"/>
          <p:nvPr/>
        </p:nvSpPr>
        <p:spPr>
          <a:xfrm>
            <a:off x="1597446" y="980501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x-z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60F683-192D-6644-DAC9-0575511C4A49}"/>
              </a:ext>
            </a:extLst>
          </p:cNvPr>
          <p:cNvSpPr txBox="1"/>
          <p:nvPr/>
        </p:nvSpPr>
        <p:spPr>
          <a:xfrm>
            <a:off x="7970994" y="981758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x-y plane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90958-A137-96ED-5B69-7BA6CD0433AD}"/>
              </a:ext>
            </a:extLst>
          </p:cNvPr>
          <p:cNvSpPr txBox="1"/>
          <p:nvPr/>
        </p:nvSpPr>
        <p:spPr>
          <a:xfrm>
            <a:off x="1299990" y="597584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ISM B-field mostly along LOS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AA775-9F7A-0438-C521-E84E75A64653}"/>
              </a:ext>
            </a:extLst>
          </p:cNvPr>
          <p:cNvSpPr txBox="1"/>
          <p:nvPr/>
        </p:nvSpPr>
        <p:spPr>
          <a:xfrm>
            <a:off x="6827401" y="597584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ISM B-field mostly in plane, vertical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D2A6DD5-25B7-6DB6-C8EB-7B4BC5667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410BC65F-5E51-B6C1-F98C-6F7EA324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482D75F-88EE-2EEF-723A-2DD522DC3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">
          <a:extLst>
            <a:ext uri="{FF2B5EF4-FFF2-40B4-BE49-F238E27FC236}">
              <a16:creationId xmlns:a16="http://schemas.microsoft.com/office/drawing/2014/main" id="{23662BC5-453E-5358-6CC1-6C4D2903F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4BA6D3C0-420F-C411-D789-264BF17693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82917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Why a non-equilibrium solver?</a:t>
            </a:r>
            <a:endParaRPr dirty="0"/>
          </a:p>
        </p:txBody>
      </p:sp>
      <p:sp>
        <p:nvSpPr>
          <p:cNvPr id="104" name="Google Shape;104;p15">
            <a:extLst>
              <a:ext uri="{FF2B5EF4-FFF2-40B4-BE49-F238E27FC236}">
                <a16:creationId xmlns:a16="http://schemas.microsoft.com/office/drawing/2014/main" id="{4BA7749A-26A7-7CD9-149A-2E96C5FA74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093317"/>
            <a:ext cx="5429600" cy="516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Supernova remnants and nebulae around evolved stars have inhomogeneous elemental abundances.</a:t>
            </a:r>
            <a:endParaRPr dirty="0"/>
          </a:p>
          <a:p>
            <a:r>
              <a:rPr lang="en-GB" dirty="0"/>
              <a:t>Ionization and recombination timescales often comparable to dynamical timescale in diffuse gas.</a:t>
            </a:r>
            <a:endParaRPr dirty="0"/>
          </a:p>
          <a:p>
            <a:r>
              <a:rPr lang="en-GB" dirty="0"/>
              <a:t>Radiative cooling curves assuming CIE cannot be used for spatially varying elemental abundances</a:t>
            </a:r>
            <a:endParaRPr dirty="0"/>
          </a:p>
          <a:p>
            <a:r>
              <a:rPr lang="en-GB" dirty="0"/>
              <a:t>If also including photoionization, non-equilibrium (NEQ) is not really more difficult to calculate than ionization equilibrium (IEQ)</a:t>
            </a:r>
            <a:endParaRPr dirty="0"/>
          </a:p>
          <a:p>
            <a:r>
              <a:rPr lang="en-GB" dirty="0"/>
              <a:t>Impact on spectral line predictions?</a:t>
            </a:r>
            <a:endParaRPr dirty="0"/>
          </a:p>
        </p:txBody>
      </p:sp>
      <p:sp>
        <p:nvSpPr>
          <p:cNvPr id="105" name="Google Shape;105;p15">
            <a:extLst>
              <a:ext uri="{FF2B5EF4-FFF2-40B4-BE49-F238E27FC236}">
                <a16:creationId xmlns:a16="http://schemas.microsoft.com/office/drawing/2014/main" id="{DBEA07A3-ADEB-9B07-134D-4EBF9AD0D46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BE21D-A7E3-3E8D-C7F4-33C5D8DF26B8}"/>
              </a:ext>
            </a:extLst>
          </p:cNvPr>
          <p:cNvSpPr txBox="1"/>
          <p:nvPr/>
        </p:nvSpPr>
        <p:spPr>
          <a:xfrm>
            <a:off x="1" y="6171123"/>
            <a:ext cx="6603100" cy="6669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Some previous work: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Mellema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&amp; Lundqvist (2002 - DORIC),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Tesileanu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+(2008 - PLUTO)</a:t>
            </a:r>
          </a:p>
        </p:txBody>
      </p:sp>
      <p:pic>
        <p:nvPicPr>
          <p:cNvPr id="106" name="Google Shape;106;p15">
            <a:extLst>
              <a:ext uri="{FF2B5EF4-FFF2-40B4-BE49-F238E27FC236}">
                <a16:creationId xmlns:a16="http://schemas.microsoft.com/office/drawing/2014/main" id="{316CDA60-3282-70E0-FEA7-9E8C4627D30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0982" y="546667"/>
            <a:ext cx="5184309" cy="5973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4F155-E968-8D55-6F3D-8F70C06F60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33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0">
          <a:extLst>
            <a:ext uri="{FF2B5EF4-FFF2-40B4-BE49-F238E27FC236}">
              <a16:creationId xmlns:a16="http://schemas.microsoft.com/office/drawing/2014/main" id="{6707E95F-C643-514D-DBE0-71AE0363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>
            <a:extLst>
              <a:ext uri="{FF2B5EF4-FFF2-40B4-BE49-F238E27FC236}">
                <a16:creationId xmlns:a16="http://schemas.microsoft.com/office/drawing/2014/main" id="{540E391F-C35D-188B-7C64-29DBC1541D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867" y="5518733"/>
            <a:ext cx="7998400" cy="79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indent="0"/>
            <a:r>
              <a:rPr lang="en-GB"/>
              <a:t>Dust emission from the colliding-wind binary WR140</a:t>
            </a:r>
            <a:endParaRPr/>
          </a:p>
          <a:p>
            <a:pPr marL="0" indent="0"/>
            <a:r>
              <a:rPr lang="en-GB" b="1"/>
              <a:t>Credit</a:t>
            </a:r>
            <a:r>
              <a:rPr lang="en-GB"/>
              <a:t>: NASA, ESA, CSA, STScI, JPL-Caltech, NSF'S NOIRLab</a:t>
            </a:r>
            <a:endParaRPr/>
          </a:p>
        </p:txBody>
      </p:sp>
      <p:pic>
        <p:nvPicPr>
          <p:cNvPr id="112" name="Google Shape;112;p16">
            <a:extLst>
              <a:ext uri="{FF2B5EF4-FFF2-40B4-BE49-F238E27FC236}">
                <a16:creationId xmlns:a16="http://schemas.microsoft.com/office/drawing/2014/main" id="{4F714744-1F2F-0A66-0269-7074AEC4D109}"/>
              </a:ext>
            </a:extLst>
          </p:cNvPr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37457" y="-992857"/>
            <a:ext cx="5196331" cy="7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>
            <a:extLst>
              <a:ext uri="{FF2B5EF4-FFF2-40B4-BE49-F238E27FC236}">
                <a16:creationId xmlns:a16="http://schemas.microsoft.com/office/drawing/2014/main" id="{72007FA9-6603-A717-37BB-40380B30369C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1334" y="174733"/>
            <a:ext cx="4161567" cy="340346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Google Shape;114;p16">
                <a:extLst>
                  <a:ext uri="{FF2B5EF4-FFF2-40B4-BE49-F238E27FC236}">
                    <a16:creationId xmlns:a16="http://schemas.microsoft.com/office/drawing/2014/main" id="{B73CC615-56C1-D508-379D-7E277B538B71}"/>
                  </a:ext>
                </a:extLst>
              </p:cNvPr>
              <p:cNvSpPr txBox="1"/>
              <p:nvPr/>
            </p:nvSpPr>
            <p:spPr>
              <a:xfrm>
                <a:off x="8287200" y="3280275"/>
                <a:ext cx="3904800" cy="28315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rPr>
                  <a:t>WR140:  WC + O binary.</a:t>
                </a:r>
                <a:b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rPr>
                </a:br>
                <a:endParaRPr kumimoji="0" lang="en-GB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380990" marR="0" lvl="0" indent="-38099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rPr>
                  <a:t>Completely different elemental abundances (e.g. Eatson+,2022)</a:t>
                </a:r>
              </a:p>
              <a:p>
                <a:pPr marL="380990" marR="0" lvl="0" indent="-38099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34343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rPr>
                  <a:t>Dust formation from gas that starts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IE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343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/>
                            <a:cs typeface="Roboto"/>
                            <a:sym typeface="Roboto"/>
                          </a:rPr>
                        </m:ctrlPr>
                      </m:sSupPr>
                      <m:e>
                        <m:r>
                          <a:rPr kumimoji="0" lang="en-IE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343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/>
                            <a:cs typeface="Roboto"/>
                            <a:sym typeface="Roboto"/>
                          </a:rPr>
                          <m:t>10</m:t>
                        </m:r>
                      </m:e>
                      <m:sup>
                        <m:r>
                          <a:rPr kumimoji="0" lang="en-IE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434343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Roboto"/>
                            <a:cs typeface="Roboto"/>
                            <a:sym typeface="Roboto"/>
                          </a:rPr>
                          <m:t>8</m:t>
                        </m:r>
                      </m:sup>
                    </m:sSup>
                    <m:r>
                      <a:rPr kumimoji="0" lang="en-IE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3434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Roboto"/>
                        <a:cs typeface="Roboto"/>
                        <a:sym typeface="Roboto"/>
                      </a:rPr>
                      <m:t> </m:t>
                    </m:r>
                    <m:r>
                      <a:rPr kumimoji="0" lang="en-IE" sz="24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43434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Roboto"/>
                        <a:cs typeface="Roboto"/>
                        <a:sym typeface="Roboto"/>
                      </a:rPr>
                      <m:t>𝐾</m:t>
                    </m:r>
                  </m:oMath>
                </a14:m>
                <a:endPara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114" name="Google Shape;114;p16">
                <a:extLst>
                  <a:ext uri="{FF2B5EF4-FFF2-40B4-BE49-F238E27FC236}">
                    <a16:creationId xmlns:a16="http://schemas.microsoft.com/office/drawing/2014/main" id="{B73CC615-56C1-D508-379D-7E277B538B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200" y="3280275"/>
                <a:ext cx="3904800" cy="2831504"/>
              </a:xfrm>
              <a:prstGeom prst="rect">
                <a:avLst/>
              </a:prstGeom>
              <a:blipFill>
                <a:blip r:embed="rId5"/>
                <a:stretch>
                  <a:fillRect l="-1618" b="-1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477A9-FDB7-FFCE-F049-B274E8556C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37246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5">
          <a:extLst>
            <a:ext uri="{FF2B5EF4-FFF2-40B4-BE49-F238E27FC236}">
              <a16:creationId xmlns:a16="http://schemas.microsoft.com/office/drawing/2014/main" id="{D824948A-CBAE-C137-9A8E-548E70B77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>
            <a:extLst>
              <a:ext uri="{FF2B5EF4-FFF2-40B4-BE49-F238E27FC236}">
                <a16:creationId xmlns:a16="http://schemas.microsoft.com/office/drawing/2014/main" id="{B2050B32-4EEB-C046-E9FA-0174F281DD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Test Calculations</a:t>
            </a:r>
            <a:endParaRPr/>
          </a:p>
        </p:txBody>
      </p:sp>
      <p:sp>
        <p:nvSpPr>
          <p:cNvPr id="127" name="Google Shape;127;p18">
            <a:extLst>
              <a:ext uri="{FF2B5EF4-FFF2-40B4-BE49-F238E27FC236}">
                <a16:creationId xmlns:a16="http://schemas.microsoft.com/office/drawing/2014/main" id="{ABC01F1A-0BBC-84F0-2DA3-F082ABF9706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Checked that ionization balance in CIE conditions matches literature results</a:t>
            </a:r>
            <a:endParaRPr dirty="0"/>
          </a:p>
          <a:p>
            <a:r>
              <a:rPr lang="en-GB" dirty="0"/>
              <a:t>Calculated ion-by-ion cooling at CIE conditions and compare with literature total cooling rates → </a:t>
            </a:r>
            <a:endParaRPr dirty="0"/>
          </a:p>
          <a:p>
            <a:r>
              <a:rPr lang="en-GB" dirty="0"/>
              <a:t>WC abundances give strongly enhanced cooling for 4 &lt; </a:t>
            </a:r>
            <a:r>
              <a:rPr lang="en-GB" dirty="0" err="1"/>
              <a:t>logT</a:t>
            </a:r>
            <a:r>
              <a:rPr lang="en-GB" dirty="0"/>
              <a:t> &lt; 7 (Eatson+,2022)</a:t>
            </a:r>
            <a:endParaRPr dirty="0"/>
          </a:p>
          <a:p>
            <a:r>
              <a:rPr lang="en-GB" dirty="0"/>
              <a:t>Performed 1D shock tests following Raymond (1979),</a:t>
            </a:r>
            <a:endParaRPr dirty="0"/>
          </a:p>
          <a:p>
            <a:r>
              <a:rPr lang="en-GB" dirty="0"/>
              <a:t>1D HII region photoionization tests</a:t>
            </a:r>
            <a:br>
              <a:rPr lang="en-GB" dirty="0"/>
            </a:br>
            <a:r>
              <a:rPr lang="en-GB" dirty="0"/>
              <a:t>(Lexington HII40 benchmark; Ferland,1995).</a:t>
            </a:r>
            <a:endParaRPr dirty="0"/>
          </a:p>
        </p:txBody>
      </p:sp>
      <p:sp>
        <p:nvSpPr>
          <p:cNvPr id="128" name="Google Shape;128;p18">
            <a:extLst>
              <a:ext uri="{FF2B5EF4-FFF2-40B4-BE49-F238E27FC236}">
                <a16:creationId xmlns:a16="http://schemas.microsoft.com/office/drawing/2014/main" id="{77CBD0D5-EC40-1753-B1DD-FA75F3C78B0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29" name="Google Shape;129;p18">
            <a:extLst>
              <a:ext uri="{FF2B5EF4-FFF2-40B4-BE49-F238E27FC236}">
                <a16:creationId xmlns:a16="http://schemas.microsoft.com/office/drawing/2014/main" id="{A2ACCE20-689C-4E2C-70D9-624F02030B45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7533" y="1"/>
            <a:ext cx="514706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>
            <a:extLst>
              <a:ext uri="{FF2B5EF4-FFF2-40B4-BE49-F238E27FC236}">
                <a16:creationId xmlns:a16="http://schemas.microsoft.com/office/drawing/2014/main" id="{0374DD55-6172-61F8-F78A-17826CF91A97}"/>
              </a:ext>
            </a:extLst>
          </p:cNvPr>
          <p:cNvSpPr txBox="1"/>
          <p:nvPr/>
        </p:nvSpPr>
        <p:spPr>
          <a:xfrm>
            <a:off x="7546833" y="1"/>
            <a:ext cx="3283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Solar abundances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8">
            <a:extLst>
              <a:ext uri="{FF2B5EF4-FFF2-40B4-BE49-F238E27FC236}">
                <a16:creationId xmlns:a16="http://schemas.microsoft.com/office/drawing/2014/main" id="{BB1E7537-015C-076D-8AA3-E386C254E563}"/>
              </a:ext>
            </a:extLst>
          </p:cNvPr>
          <p:cNvSpPr txBox="1"/>
          <p:nvPr/>
        </p:nvSpPr>
        <p:spPr>
          <a:xfrm>
            <a:off x="8119133" y="3753868"/>
            <a:ext cx="2647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WC abundances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42F55-AFD2-43CE-C913-86C1918778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383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5">
          <a:extLst>
            <a:ext uri="{FF2B5EF4-FFF2-40B4-BE49-F238E27FC236}">
              <a16:creationId xmlns:a16="http://schemas.microsoft.com/office/drawing/2014/main" id="{6DAEE70D-5A89-9240-B4A0-A7D3D9837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>
            <a:extLst>
              <a:ext uri="{FF2B5EF4-FFF2-40B4-BE49-F238E27FC236}">
                <a16:creationId xmlns:a16="http://schemas.microsoft.com/office/drawing/2014/main" id="{52868B2A-B1BB-9115-582F-95F5E3237E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Expansion of WR Nebula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Google Shape;137;p19">
                <a:extLst>
                  <a:ext uri="{FF2B5EF4-FFF2-40B4-BE49-F238E27FC236}">
                    <a16:creationId xmlns:a16="http://schemas.microsoft.com/office/drawing/2014/main" id="{70466E36-8C55-4FE6-B15D-DB4249AAB54B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92000" y="1561351"/>
                <a:ext cx="5680400" cy="5025101"/>
              </a:xfrm>
              <a:prstGeom prst="rect">
                <a:avLst/>
              </a:prstGeom>
            </p:spPr>
            <p:txBody>
              <a:bodyPr spcFirstLastPara="1" wrap="square" lIns="121900" tIns="121900" rIns="121900" bIns="121900" anchor="t" anchorCtr="0">
                <a:normAutofit/>
              </a:bodyPr>
              <a:lstStyle/>
              <a:p>
                <a:r>
                  <a:rPr lang="en-GB" dirty="0"/>
                  <a:t>Assume star evolves from red supergiant (RSG) to Wolf-</a:t>
                </a:r>
                <a:r>
                  <a:rPr lang="en-GB" dirty="0" err="1"/>
                  <a:t>Rayet</a:t>
                </a:r>
                <a:r>
                  <a:rPr lang="en-GB" dirty="0"/>
                  <a:t> (WR)</a:t>
                </a:r>
              </a:p>
              <a:p>
                <a:r>
                  <a:rPr lang="en-GB" dirty="0"/>
                  <a:t>Calculation of fast WR wind sweeping up slow RSG wind</a:t>
                </a:r>
              </a:p>
              <a:p>
                <a:r>
                  <a:rPr lang="en-GB" dirty="0"/>
                  <a:t>Simulation with spherical symmetry (1D)</a:t>
                </a:r>
              </a:p>
              <a:p>
                <a:r>
                  <a:rPr lang="en-GB" dirty="0"/>
                  <a:t>RSG has ISM abundances</a:t>
                </a:r>
              </a:p>
              <a:p>
                <a:r>
                  <a:rPr lang="en-GB" dirty="0"/>
                  <a:t>WR has WC abundances (i.e. we skip the WN phase!)</a:t>
                </a:r>
              </a:p>
              <a:p>
                <a:r>
                  <a:rPr lang="en-GB" dirty="0"/>
                  <a:t>Radiation field of WR star </a:t>
                </a:r>
                <a:r>
                  <a:rPr lang="en-GB" dirty="0" err="1"/>
                  <a:t>photoionizes</a:t>
                </a:r>
                <a:r>
                  <a:rPr lang="en-GB" dirty="0"/>
                  <a:t> nebula (use POWR model)</a:t>
                </a:r>
              </a:p>
              <a:p>
                <a:r>
                  <a:rPr lang="en-GB" dirty="0"/>
                  <a:t>Lifetime of nebula around 100 </a:t>
                </a:r>
                <a:r>
                  <a:rPr lang="en-GB" dirty="0" err="1"/>
                  <a:t>kyr</a:t>
                </a:r>
                <a:endParaRPr lang="en-GB" dirty="0"/>
              </a:p>
              <a:p>
                <a:r>
                  <a:rPr lang="en-GB" dirty="0"/>
                  <a:t>RSG: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=25 </m:t>
                    </m:r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WR: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=1500 </m:t>
                    </m:r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IE" b="0" i="1" dirty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I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I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37" name="Google Shape;137;p19">
                <a:extLst>
                  <a:ext uri="{FF2B5EF4-FFF2-40B4-BE49-F238E27FC236}">
                    <a16:creationId xmlns:a16="http://schemas.microsoft.com/office/drawing/2014/main" id="{70466E36-8C55-4FE6-B15D-DB4249AAB54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92000" y="1561351"/>
                <a:ext cx="5680400" cy="5025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Google Shape;138;p19">
            <a:extLst>
              <a:ext uri="{FF2B5EF4-FFF2-40B4-BE49-F238E27FC236}">
                <a16:creationId xmlns:a16="http://schemas.microsoft.com/office/drawing/2014/main" id="{0A4FD96B-1444-AFE0-C18E-2640D8D212C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39" name="Google Shape;139;p19">
            <a:extLst>
              <a:ext uri="{FF2B5EF4-FFF2-40B4-BE49-F238E27FC236}">
                <a16:creationId xmlns:a16="http://schemas.microsoft.com/office/drawing/2014/main" id="{98AE9716-9845-085B-D402-C46722815925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000" y="1536000"/>
            <a:ext cx="6240000" cy="461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>
            <a:extLst>
              <a:ext uri="{FF2B5EF4-FFF2-40B4-BE49-F238E27FC236}">
                <a16:creationId xmlns:a16="http://schemas.microsoft.com/office/drawing/2014/main" id="{C6DBC52C-B26A-87DE-B30C-C6841D3C1356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000" y="6153435"/>
            <a:ext cx="6240000" cy="54382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>
            <a:extLst>
              <a:ext uri="{FF2B5EF4-FFF2-40B4-BE49-F238E27FC236}">
                <a16:creationId xmlns:a16="http://schemas.microsoft.com/office/drawing/2014/main" id="{62931CBA-3A69-DE40-E3C7-02216DB8D366}"/>
              </a:ext>
            </a:extLst>
          </p:cNvPr>
          <p:cNvSpPr txBox="1"/>
          <p:nvPr/>
        </p:nvSpPr>
        <p:spPr>
          <a:xfrm>
            <a:off x="6515967" y="1024367"/>
            <a:ext cx="5548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Gas properties at t=35 kyr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BC962-4DA6-3000-17BC-1F22610335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210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5">
          <a:extLst>
            <a:ext uri="{FF2B5EF4-FFF2-40B4-BE49-F238E27FC236}">
              <a16:creationId xmlns:a16="http://schemas.microsoft.com/office/drawing/2014/main" id="{B9FD5D0E-E0EA-1CC5-0B5B-C1D84E0DA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0">
            <a:extLst>
              <a:ext uri="{FF2B5EF4-FFF2-40B4-BE49-F238E27FC236}">
                <a16:creationId xmlns:a16="http://schemas.microsoft.com/office/drawing/2014/main" id="{C900DDC8-D104-C4B2-8AE1-840BB5F3B65E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8001" y="2"/>
            <a:ext cx="645888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>
            <a:extLst>
              <a:ext uri="{FF2B5EF4-FFF2-40B4-BE49-F238E27FC236}">
                <a16:creationId xmlns:a16="http://schemas.microsoft.com/office/drawing/2014/main" id="{090732D5-9759-D2FE-9D49-D5C0D00A2748}"/>
              </a:ext>
            </a:extLst>
          </p:cNvPr>
          <p:cNvSpPr txBox="1"/>
          <p:nvPr/>
        </p:nvSpPr>
        <p:spPr>
          <a:xfrm>
            <a:off x="8475867" y="1489001"/>
            <a:ext cx="374160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Ionization fractions of CNO elements in the wind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A6F085-71DB-BA23-6EB3-E82934E1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0893E-0C42-F2B5-CE2E-24240C15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93DF2-28D4-158D-B0C4-93BE329D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776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E2DDDA-4DFB-D7DD-4B6F-B7690B157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7_WRwind_d1l5n256_v1500.mp4">
            <a:hlinkClick r:id="" action="ppaction://media"/>
            <a:extLst>
              <a:ext uri="{FF2B5EF4-FFF2-40B4-BE49-F238E27FC236}">
                <a16:creationId xmlns:a16="http://schemas.microsoft.com/office/drawing/2014/main" id="{6DCB5926-B2E1-2C6A-CB5E-3F0072E821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89884" cy="6858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2DEB289-FA02-62E8-9328-9E9E30E73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D50E9D-74F0-8EFD-9F90-98FA3C8A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17F81A-AB57-F9A3-CB82-BC68A883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8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9">
          <a:extLst>
            <a:ext uri="{FF2B5EF4-FFF2-40B4-BE49-F238E27FC236}">
              <a16:creationId xmlns:a16="http://schemas.microsoft.com/office/drawing/2014/main" id="{E7CF386B-7C68-7C84-AC9F-26689D8F5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2">
            <a:extLst>
              <a:ext uri="{FF2B5EF4-FFF2-40B4-BE49-F238E27FC236}">
                <a16:creationId xmlns:a16="http://schemas.microsoft.com/office/drawing/2014/main" id="{FB85BC44-C287-7030-FB25-BF2F9AD724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92133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Line luminosity of nebula with time</a:t>
            </a:r>
            <a:endParaRPr/>
          </a:p>
        </p:txBody>
      </p:sp>
      <p:sp>
        <p:nvSpPr>
          <p:cNvPr id="161" name="Google Shape;161;p22">
            <a:extLst>
              <a:ext uri="{FF2B5EF4-FFF2-40B4-BE49-F238E27FC236}">
                <a16:creationId xmlns:a16="http://schemas.microsoft.com/office/drawing/2014/main" id="{3E4B71D4-9A8B-E6BC-A7DC-FD304B80F2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sp>
        <p:nvSpPr>
          <p:cNvPr id="162" name="Google Shape;162;p22">
            <a:extLst>
              <a:ext uri="{FF2B5EF4-FFF2-40B4-BE49-F238E27FC236}">
                <a16:creationId xmlns:a16="http://schemas.microsoft.com/office/drawing/2014/main" id="{A702C9BF-1758-4D63-9142-8E50ECD4EC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096000" y="1270900"/>
            <a:ext cx="5333200" cy="44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GB"/>
              <a:t>Selected lines with NEQ module vs. ionization equilibrium, at t=35 kyr</a:t>
            </a:r>
            <a:endParaRPr/>
          </a:p>
        </p:txBody>
      </p:sp>
      <p:pic>
        <p:nvPicPr>
          <p:cNvPr id="163" name="Google Shape;163;p22">
            <a:extLst>
              <a:ext uri="{FF2B5EF4-FFF2-40B4-BE49-F238E27FC236}">
                <a16:creationId xmlns:a16="http://schemas.microsoft.com/office/drawing/2014/main" id="{C6D9D17C-8445-AAF0-0263-9CFEC58CDA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517" y="1357067"/>
            <a:ext cx="5445368" cy="5445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>
            <a:extLst>
              <a:ext uri="{FF2B5EF4-FFF2-40B4-BE49-F238E27FC236}">
                <a16:creationId xmlns:a16="http://schemas.microsoft.com/office/drawing/2014/main" id="{4CF21BCE-EC5B-0D77-BBB4-15B97124F5C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8800" y="2063252"/>
            <a:ext cx="6415768" cy="43638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7998A-2B9C-BC17-192E-1263675DC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8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86CB5E08-2CD5-85E4-5C87-9EAEEADF0D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0512" y="1371053"/>
            <a:ext cx="5069563" cy="4910555"/>
          </a:xfrm>
          <a:prstGeom prst="rect">
            <a:avLst/>
          </a:prstGeom>
        </p:spPr>
      </p:pic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D55127AA-27DE-7285-69CD-266E36E019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731" y="1361544"/>
            <a:ext cx="4741781" cy="492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90A94-2647-C537-3533-3623F6B92C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3382" y="0"/>
            <a:ext cx="2157757" cy="18259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62E70-636F-4574-559D-E6255F98881A}"/>
              </a:ext>
            </a:extLst>
          </p:cNvPr>
          <p:cNvSpPr txBox="1"/>
          <p:nvPr/>
        </p:nvSpPr>
        <p:spPr>
          <a:xfrm>
            <a:off x="1929015" y="5874391"/>
            <a:ext cx="5557932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1"/>
                </a:solidFill>
              </a:rPr>
              <a:t>Moutzouri</a:t>
            </a:r>
            <a:r>
              <a:rPr lang="en-US" sz="1400" dirty="0">
                <a:solidFill>
                  <a:schemeClr val="tx1"/>
                </a:solidFill>
              </a:rPr>
              <a:t>, Mackey, et al. (2022,A&amp;A,663,A80)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https://arxiv.org/abs/2204.11913 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86ECA04-E733-B6B0-EEA8-DAAA4A60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049" y="189674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Radio observations of bow shocks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CEF9847-359F-727C-6D69-041FEDC27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593" y="842222"/>
            <a:ext cx="4185623" cy="1125870"/>
          </a:xfrm>
        </p:spPr>
        <p:txBody>
          <a:bodyPr/>
          <a:lstStyle/>
          <a:p>
            <a:r>
              <a:rPr lang="en-US" sz="1800" dirty="0"/>
              <a:t>Bow shocks of BD+60 2522 (Bubble Nebula, left) and BD+43 3654 (right),</a:t>
            </a:r>
            <a:br>
              <a:rPr lang="en-US" sz="1800" dirty="0"/>
            </a:br>
            <a:r>
              <a:rPr lang="en-US" sz="1800" dirty="0"/>
              <a:t>M. </a:t>
            </a:r>
            <a:r>
              <a:rPr lang="en-US" sz="1800" dirty="0" err="1"/>
              <a:t>Moutzouri</a:t>
            </a:r>
            <a:r>
              <a:rPr lang="en-US" sz="1800" dirty="0"/>
              <a:t>+(2022), 4-12GHz, VLA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33EA9A0-2A63-8EBA-300A-96179A7FF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4138" y="1073413"/>
            <a:ext cx="4185618" cy="576262"/>
          </a:xfrm>
        </p:spPr>
        <p:txBody>
          <a:bodyPr/>
          <a:lstStyle/>
          <a:p>
            <a:r>
              <a:rPr lang="en-US" sz="1800" dirty="0"/>
              <a:t>Detect synchrotron emission based on radio spectral index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E35DB66-F2EB-8CE3-9D06-A9E67C7CA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F14A5AB-21D4-B754-948C-8F4A8A3C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5A107F2-C605-AF37-F3F8-CA24E6E3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1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2DE871-B154-C69E-59E5-C1E7FAFF3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20BB2-5D1D-E1F4-F3F6-EEDC8367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44564"/>
            <a:ext cx="11360800" cy="810400"/>
          </a:xfrm>
        </p:spPr>
        <p:txBody>
          <a:bodyPr>
            <a:normAutofit/>
          </a:bodyPr>
          <a:lstStyle/>
          <a:p>
            <a:r>
              <a:rPr lang="en-US" dirty="0"/>
              <a:t>Ionization balance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AD008-185B-9EFC-6718-A554847F5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87A73-3F25-514C-A7BA-80DC99F59A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283938" y="1218086"/>
            <a:ext cx="9796757" cy="6217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B5328-20C1-19B6-BDD0-BA404F5A0CF2}"/>
              </a:ext>
            </a:extLst>
          </p:cNvPr>
          <p:cNvSpPr txBox="1"/>
          <p:nvPr/>
        </p:nvSpPr>
        <p:spPr>
          <a:xfrm>
            <a:off x="6654745" y="472045"/>
            <a:ext cx="6431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O2+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CB586A-36CA-29DE-F36F-0F302C5B18B8}"/>
              </a:ext>
            </a:extLst>
          </p:cNvPr>
          <p:cNvSpPr txBox="1"/>
          <p:nvPr/>
        </p:nvSpPr>
        <p:spPr>
          <a:xfrm>
            <a:off x="7874450" y="296375"/>
            <a:ext cx="6431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O3+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4A561-C345-CF4F-299F-E25BB94E494E}"/>
              </a:ext>
            </a:extLst>
          </p:cNvPr>
          <p:cNvSpPr txBox="1"/>
          <p:nvPr/>
        </p:nvSpPr>
        <p:spPr>
          <a:xfrm>
            <a:off x="8122605" y="709864"/>
            <a:ext cx="6431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O4+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875A3-6E35-0F8D-32F4-39F6B364B4E0}"/>
              </a:ext>
            </a:extLst>
          </p:cNvPr>
          <p:cNvSpPr txBox="1"/>
          <p:nvPr/>
        </p:nvSpPr>
        <p:spPr>
          <a:xfrm>
            <a:off x="8451179" y="321073"/>
            <a:ext cx="6431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O5+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56C53-3BDA-2968-73C8-F0D8D6A8D166}"/>
              </a:ext>
            </a:extLst>
          </p:cNvPr>
          <p:cNvSpPr txBox="1"/>
          <p:nvPr/>
        </p:nvSpPr>
        <p:spPr>
          <a:xfrm>
            <a:off x="8919367" y="797047"/>
            <a:ext cx="64312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O6+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6A170B2-4801-1AE6-A3F6-D1F272028F1F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8196013" y="676031"/>
            <a:ext cx="84912" cy="794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E2AAFDC-9D5E-33D9-C8EC-D37BBB7A369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440355" y="1089520"/>
            <a:ext cx="3813" cy="6155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A16142-93E6-2FAC-6B53-ED6F304C77E2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8674809" y="700729"/>
            <a:ext cx="97933" cy="1004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617C6C-04B2-EE13-A00D-246C5F0AB5A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149261" y="1176703"/>
            <a:ext cx="91669" cy="765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6771F6A-4E2F-C028-6955-A1889040994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976308" y="851701"/>
            <a:ext cx="84910" cy="782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245D03C-632E-9687-17A2-1F4629D583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8972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338189B-F588-BC70-7C98-6D6C06E8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A9E5E-60BD-21A2-DA8B-4D8FEC33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06169"/>
            <a:ext cx="11360800" cy="810400"/>
          </a:xfrm>
        </p:spPr>
        <p:txBody>
          <a:bodyPr>
            <a:normAutofit/>
          </a:bodyPr>
          <a:lstStyle/>
          <a:p>
            <a:r>
              <a:rPr lang="en-US" dirty="0"/>
              <a:t>Comparison of CIE vs Non-Eq. cooling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D5BF41-7101-700C-E618-6798D059AAD8}"/>
              </a:ext>
            </a:extLst>
          </p:cNvPr>
          <p:cNvSpPr txBox="1"/>
          <p:nvPr/>
        </p:nvSpPr>
        <p:spPr>
          <a:xfrm>
            <a:off x="415601" y="931437"/>
            <a:ext cx="106843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WR wind speed 1500 km/s – no radiative cooling of hot plasma 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 both modules give similar results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539D8-7E29-2A5D-0BA3-180B42C75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659" y="1341807"/>
            <a:ext cx="6820932" cy="568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44F959-A997-09F4-5514-8E8AE7349612}"/>
              </a:ext>
            </a:extLst>
          </p:cNvPr>
          <p:cNvSpPr txBox="1"/>
          <p:nvPr/>
        </p:nvSpPr>
        <p:spPr>
          <a:xfrm>
            <a:off x="9083591" y="4480695"/>
            <a:ext cx="270939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Non-equilibrium module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F0ACF-44E5-61B4-6A29-B92987468291}"/>
              </a:ext>
            </a:extLst>
          </p:cNvPr>
          <p:cNvSpPr txBox="1"/>
          <p:nvPr/>
        </p:nvSpPr>
        <p:spPr>
          <a:xfrm>
            <a:off x="9083591" y="1474495"/>
            <a:ext cx="2610432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CIE module with </a:t>
            </a:r>
            <a:r>
              <a:rPr kumimoji="0" lang="en-US" sz="186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photoionisation</a:t>
            </a: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F2A5214-D2DC-CA52-FA6C-DF18F87C0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DDC5DD4-FDD2-EA65-E3B4-DC26FF422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A129A25-9076-31F7-1FB6-8E294554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5303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8">
          <a:extLst>
            <a:ext uri="{FF2B5EF4-FFF2-40B4-BE49-F238E27FC236}">
              <a16:creationId xmlns:a16="http://schemas.microsoft.com/office/drawing/2014/main" id="{1050F036-11BE-04A6-03D7-24332735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>
            <a:extLst>
              <a:ext uri="{FF2B5EF4-FFF2-40B4-BE49-F238E27FC236}">
                <a16:creationId xmlns:a16="http://schemas.microsoft.com/office/drawing/2014/main" id="{185827BF-1BD2-0CA5-67D9-F785F1B0C7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/>
              <a:t>Performance</a:t>
            </a:r>
            <a:endParaRPr/>
          </a:p>
        </p:txBody>
      </p:sp>
      <p:sp>
        <p:nvSpPr>
          <p:cNvPr id="170" name="Google Shape;170;p23">
            <a:extLst>
              <a:ext uri="{FF2B5EF4-FFF2-40B4-BE49-F238E27FC236}">
                <a16:creationId xmlns:a16="http://schemas.microsoft.com/office/drawing/2014/main" id="{033B3C6E-0183-9BAD-5AEB-6396A971D80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8133" y="1639967"/>
            <a:ext cx="5333200" cy="445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GB"/>
              <a:t>OpenMP scaling of shock test calculation</a:t>
            </a:r>
            <a:br>
              <a:rPr lang="en-GB"/>
            </a:br>
            <a:r>
              <a:rPr lang="en-GB"/>
              <a:t>(only microphysics is multithreaded in 1D)</a:t>
            </a:r>
            <a:endParaRPr/>
          </a:p>
        </p:txBody>
      </p:sp>
      <p:sp>
        <p:nvSpPr>
          <p:cNvPr id="171" name="Google Shape;171;p23">
            <a:extLst>
              <a:ext uri="{FF2B5EF4-FFF2-40B4-BE49-F238E27FC236}">
                <a16:creationId xmlns:a16="http://schemas.microsoft.com/office/drawing/2014/main" id="{AFAEFBF5-0756-B8A5-0E9C-AB8EDD17AB1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72" name="Google Shape;172;p23">
            <a:extLst>
              <a:ext uri="{FF2B5EF4-FFF2-40B4-BE49-F238E27FC236}">
                <a16:creationId xmlns:a16="http://schemas.microsoft.com/office/drawing/2014/main" id="{9A424D0E-CACF-2049-8C32-A96E56E8D3C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18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>
            <a:extLst>
              <a:ext uri="{FF2B5EF4-FFF2-40B4-BE49-F238E27FC236}">
                <a16:creationId xmlns:a16="http://schemas.microsoft.com/office/drawing/2014/main" id="{97C27EEB-EA86-73EE-3356-B6BE02EEA7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68" y="2481667"/>
            <a:ext cx="5918265" cy="394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>
            <a:extLst>
              <a:ext uri="{FF2B5EF4-FFF2-40B4-BE49-F238E27FC236}">
                <a16:creationId xmlns:a16="http://schemas.microsoft.com/office/drawing/2014/main" id="{7C635117-7E96-38EA-A2BD-9FB2CD5BA744}"/>
              </a:ext>
            </a:extLst>
          </p:cNvPr>
          <p:cNvSpPr txBox="1"/>
          <p:nvPr/>
        </p:nvSpPr>
        <p:spPr>
          <a:xfrm>
            <a:off x="7233767" y="5229967"/>
            <a:ext cx="306560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Performance degrades as # species increases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D23C4-6B92-89AD-FEFD-14C28CFA00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6031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ED30EFE4-E84C-AA49-695F-1B0AFC00C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>
            <a:extLst>
              <a:ext uri="{FF2B5EF4-FFF2-40B4-BE49-F238E27FC236}">
                <a16:creationId xmlns:a16="http://schemas.microsoft.com/office/drawing/2014/main" id="{F734D4A6-1AA5-EE36-7DBF-E2904F01F9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66143"/>
            <a:ext cx="11360800" cy="81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Summary of multi-ion solver module</a:t>
            </a:r>
            <a:endParaRPr dirty="0"/>
          </a:p>
        </p:txBody>
      </p:sp>
      <p:sp>
        <p:nvSpPr>
          <p:cNvPr id="180" name="Google Shape;180;p24">
            <a:extLst>
              <a:ext uri="{FF2B5EF4-FFF2-40B4-BE49-F238E27FC236}">
                <a16:creationId xmlns:a16="http://schemas.microsoft.com/office/drawing/2014/main" id="{B108523A-0404-74F7-5C51-754F7D7B9E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173648"/>
            <a:ext cx="11360800" cy="473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r>
              <a:rPr lang="en-GB" dirty="0"/>
              <a:t>We developed a new multi-ion non-equilibrium solver for gas with variable elemental abundances (in time and space)</a:t>
            </a:r>
            <a:endParaRPr dirty="0"/>
          </a:p>
          <a:p>
            <a:r>
              <a:rPr lang="en-GB" dirty="0"/>
              <a:t>It’s relatively slow at the moment → suited for 1D and 2D simulations, maybe low-res 3D simulations.</a:t>
            </a:r>
            <a:endParaRPr dirty="0"/>
          </a:p>
          <a:p>
            <a:r>
              <a:rPr lang="en-GB" dirty="0"/>
              <a:t>Extensively tested against literature results for IEQ and NEQ solutions</a:t>
            </a:r>
            <a:endParaRPr dirty="0"/>
          </a:p>
          <a:p>
            <a:r>
              <a:rPr lang="en-GB" dirty="0"/>
              <a:t>Can predict spectral lines from X-ray to IR, including strong nebular lines in JWST MIRI band (e.g. OIV, NV)</a:t>
            </a:r>
            <a:endParaRPr dirty="0"/>
          </a:p>
          <a:p>
            <a:r>
              <a:rPr lang="en-GB" dirty="0"/>
              <a:t>Code will be public with next release of PION v.3.0, in early 2025</a:t>
            </a:r>
          </a:p>
          <a:p>
            <a:pPr lvl="1" indent="-457189">
              <a:buSzPts val="1800"/>
              <a:buChar char="●"/>
            </a:pPr>
            <a:r>
              <a:rPr lang="en-IE" sz="2400" dirty="0"/>
              <a:t>Standalone release of module in development</a:t>
            </a:r>
            <a:endParaRPr sz="2400" dirty="0"/>
          </a:p>
          <a:p>
            <a:r>
              <a:rPr lang="en-GB" dirty="0"/>
              <a:t>Looking at performance improvements with GPUs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FD9CE5-99D8-AA4F-3BD8-D1D1F6D25C33}"/>
              </a:ext>
            </a:extLst>
          </p:cNvPr>
          <p:cNvSpPr txBox="1"/>
          <p:nvPr/>
        </p:nvSpPr>
        <p:spPr>
          <a:xfrm>
            <a:off x="742121" y="5746143"/>
            <a:ext cx="56573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hlinkClick r:id="rId3"/>
              </a:rPr>
              <a:t>https://arxiv.org/abs/2409.18904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- submitted to A&amp;A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B4E55-C13B-D200-688E-FDC3FB4F95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69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2FC7182-E248-4A6D-ADF9-0DEFF751A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15B8-5F77-2CB6-1E03-3173F8E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Applications (ideas and discussion welcome)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164E09-86A7-AFE1-E694-9F4B58414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442125"/>
            <a:ext cx="11360800" cy="4452000"/>
          </a:xfrm>
        </p:spPr>
        <p:txBody>
          <a:bodyPr>
            <a:normAutofit/>
          </a:bodyPr>
          <a:lstStyle/>
          <a:p>
            <a:r>
              <a:rPr lang="en-US" dirty="0"/>
              <a:t>Nebula of WR102:</a:t>
            </a:r>
          </a:p>
          <a:p>
            <a:pPr lvl="1"/>
            <a:r>
              <a:rPr lang="en-US" dirty="0"/>
              <a:t>Origin of nebula is unclear (</a:t>
            </a:r>
            <a:r>
              <a:rPr lang="en-US" dirty="0" err="1"/>
              <a:t>insterstellar</a:t>
            </a:r>
            <a:r>
              <a:rPr lang="en-US" dirty="0"/>
              <a:t> cloud?)</a:t>
            </a:r>
          </a:p>
          <a:p>
            <a:pPr lvl="1"/>
            <a:r>
              <a:rPr lang="en-US" dirty="0"/>
              <a:t>Optical spectroscopy shows strong C overabundance, but also H-rich gas</a:t>
            </a:r>
          </a:p>
          <a:p>
            <a:pPr lvl="1"/>
            <a:r>
              <a:rPr lang="en-US" dirty="0"/>
              <a:t>Extreme radiation field can </a:t>
            </a:r>
            <a:r>
              <a:rPr lang="en-US" dirty="0" err="1"/>
              <a:t>photoionise</a:t>
            </a:r>
            <a:r>
              <a:rPr lang="en-US" dirty="0"/>
              <a:t> O to O3+ (e.g. OIV 25um line)</a:t>
            </a:r>
          </a:p>
          <a:p>
            <a:r>
              <a:rPr lang="en-US" dirty="0"/>
              <a:t>Wind-wind mixing and non-equilibrium cooling in colliding wind binaries</a:t>
            </a:r>
          </a:p>
          <a:p>
            <a:pPr lvl="1"/>
            <a:r>
              <a:rPr lang="en-US" dirty="0"/>
              <a:t>Transition from adiabatic to radiative shocks</a:t>
            </a:r>
          </a:p>
          <a:p>
            <a:pPr lvl="1"/>
            <a:r>
              <a:rPr lang="en-US" dirty="0"/>
              <a:t>Dust formation in winds</a:t>
            </a:r>
          </a:p>
          <a:p>
            <a:r>
              <a:rPr lang="en-US" dirty="0"/>
              <a:t>WO star and nebula WS35 around the candidate super-Chandrasekhar WD system (Gvaramadze+2019)</a:t>
            </a:r>
          </a:p>
          <a:p>
            <a:pPr lvl="1"/>
            <a:r>
              <a:rPr lang="en-US" dirty="0"/>
              <a:t>Nebular modeling with hydrodynamics of wind</a:t>
            </a:r>
          </a:p>
          <a:p>
            <a:pPr lvl="1"/>
            <a:r>
              <a:rPr lang="en-US" dirty="0"/>
              <a:t>Need an evolutionary model/hypothesis to test against</a:t>
            </a:r>
          </a:p>
          <a:p>
            <a:pPr lvl="1"/>
            <a:r>
              <a:rPr lang="en-US" dirty="0"/>
              <a:t>Predict mid-IR lines for JWST (was proposed this year)</a:t>
            </a:r>
          </a:p>
          <a:p>
            <a:r>
              <a:rPr lang="en-US" dirty="0"/>
              <a:t>Ejecta mixing in young supernova remnants (e.g. Cas A)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78EC2-6DFD-93EA-FFC6-2CF33A0838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461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DF85E81-B5AE-057A-8559-01399969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78D1F-97DF-1C6F-4A0F-6F8705DE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00" y="295976"/>
            <a:ext cx="10882800" cy="72036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Supernova Remnants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E7500E0-EC0E-853B-9C34-0413AC8B105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65505" y="1329397"/>
                <a:ext cx="5884722" cy="4384430"/>
              </a:xfrm>
            </p:spPr>
            <p:txBody>
              <a:bodyPr>
                <a:normAutofit fontScale="92500" lnSpcReduction="10000"/>
              </a:bodyPr>
              <a:lstStyle/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Newly discovered SNR G288.8–6.3 (Filipovic+,2023)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Detected with ASKAP EMU survey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Far from Galactic Plane, low surface brightness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Quite old (</a:t>
                </a:r>
                <a14:m>
                  <m:oMath xmlns:m="http://schemas.openxmlformats.org/officeDocument/2006/math">
                    <m:r>
                      <a:rPr lang="en-IE" sz="1800" i="1" dirty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IE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18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IE" sz="180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IE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800" dirty="0" err="1"/>
                  <a:t>yr</a:t>
                </a:r>
                <a:r>
                  <a:rPr lang="en-IE" sz="1800" dirty="0"/>
                  <a:t>), still emitting synchrotron</a:t>
                </a:r>
              </a:p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Searched for 𝜸-rays with Fermi-LAT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Detected an extended source </a:t>
                </a:r>
                <a:r>
                  <a:rPr lang="en-IE" sz="1800" dirty="0">
                    <a:sym typeface="Wingdings" pitchFamily="2" charset="2"/>
                  </a:rPr>
                  <a:t> </a:t>
                </a:r>
                <a:endParaRPr lang="en-IE" sz="1800" dirty="0"/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Similar source size to radio remnant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US" sz="1800" dirty="0"/>
                  <a:t>Soft </a:t>
                </a:r>
                <a:r>
                  <a:rPr lang="en-IE" sz="1800" dirty="0"/>
                  <a:t>𝜸-ray spectrum indicates particle escape</a:t>
                </a:r>
              </a:p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Targeted searches informed by new radio surveys can give new 𝜸-ray discoveries</a:t>
                </a:r>
                <a:endParaRPr lang="en-US" sz="2200" dirty="0"/>
              </a:p>
              <a:p>
                <a:pPr marL="216000" indent="-216000">
                  <a:spcBef>
                    <a:spcPts val="120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3E7500E0-EC0E-853B-9C34-0413AC8B10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65505" y="1329397"/>
                <a:ext cx="5884722" cy="4384430"/>
              </a:xfrm>
              <a:blipFill>
                <a:blip r:embed="rId2"/>
                <a:stretch>
                  <a:fillRect l="-431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7333824-4090-CE22-C12E-D1432BBC038C}"/>
              </a:ext>
            </a:extLst>
          </p:cNvPr>
          <p:cNvSpPr txBox="1"/>
          <p:nvPr/>
        </p:nvSpPr>
        <p:spPr>
          <a:xfrm>
            <a:off x="565505" y="5802655"/>
            <a:ext cx="4929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Burger-</a:t>
            </a:r>
            <a:r>
              <a:rPr lang="en-US" dirty="0" err="1"/>
              <a:t>Scheidlin</a:t>
            </a:r>
            <a:r>
              <a:rPr lang="en-US" dirty="0"/>
              <a:t> et al. (2024, A&amp;A, 684, A150)</a:t>
            </a:r>
            <a:br>
              <a:rPr lang="en-US" dirty="0"/>
            </a:br>
            <a:r>
              <a:rPr lang="en-US" dirty="0">
                <a:hlinkClick r:id="rId3"/>
              </a:rPr>
              <a:t>https://arxiv.org/abs/2310.14431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F5C6F-351B-F429-DF1C-D43F244EDE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537" y="62754"/>
            <a:ext cx="1460774" cy="13746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036267F-5DA2-59B7-292B-6BF865742C02}"/>
              </a:ext>
            </a:extLst>
          </p:cNvPr>
          <p:cNvGrpSpPr>
            <a:grpSpLocks noChangeAspect="1"/>
          </p:cNvGrpSpPr>
          <p:nvPr/>
        </p:nvGrpSpPr>
        <p:grpSpPr>
          <a:xfrm>
            <a:off x="6450227" y="1398910"/>
            <a:ext cx="4903300" cy="5163114"/>
            <a:chOff x="5234765" y="1466010"/>
            <a:chExt cx="3163889" cy="3533742"/>
          </a:xfrm>
          <a:solidFill>
            <a:schemeClr val="bg1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0713486-DED0-8DA1-D714-43468C5CCB3E}"/>
                </a:ext>
              </a:extLst>
            </p:cNvPr>
            <p:cNvSpPr txBox="1"/>
            <p:nvPr/>
          </p:nvSpPr>
          <p:spPr>
            <a:xfrm>
              <a:off x="5390974" y="1466010"/>
              <a:ext cx="3007680" cy="23171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IE" sz="1600" dirty="0"/>
                <a:t>SNR G288.8-6.3 (Filipovic+,2023)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A0D586-E4EA-7AF1-1E8D-903314C32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4765" y="1697722"/>
              <a:ext cx="3090803" cy="3302030"/>
            </a:xfrm>
            <a:prstGeom prst="rect">
              <a:avLst/>
            </a:prstGeom>
            <a:grpFill/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BA2D0D8-617B-7D5E-8612-54F06134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69B8D6E6-F0E9-DC04-9084-6D45A8BEA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2E0053B-0CFB-E086-9996-5152C5C42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682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6170-B4CE-E01F-827D-30E84284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00" y="295976"/>
            <a:ext cx="10882800" cy="72036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Supernova Remnants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7CD7EF5-BBF2-F360-770B-8C71BC959681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65505" y="1329397"/>
                <a:ext cx="5884722" cy="4384430"/>
              </a:xfrm>
            </p:spPr>
            <p:txBody>
              <a:bodyPr>
                <a:normAutofit fontScale="92500" lnSpcReduction="10000"/>
              </a:bodyPr>
              <a:lstStyle/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Newly discovered SNR G288.8–6.3 (Filipovic+,2023)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Detected with ASKAP EMU survey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Far from Galactic Plane, low surface brightness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Quite old (</a:t>
                </a:r>
                <a14:m>
                  <m:oMath xmlns:m="http://schemas.openxmlformats.org/officeDocument/2006/math">
                    <m:r>
                      <a:rPr lang="en-IE" sz="1800" i="1" dirty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IE" sz="1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E" sz="18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IE" sz="180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IE" sz="18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IE" sz="1800" dirty="0" err="1"/>
                  <a:t>yr</a:t>
                </a:r>
                <a:r>
                  <a:rPr lang="en-IE" sz="1800" dirty="0"/>
                  <a:t>), still emitting synchrotron</a:t>
                </a:r>
              </a:p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Searched for 𝜸-rays with Fermi-LAT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Detected an extended source </a:t>
                </a:r>
                <a:r>
                  <a:rPr lang="en-IE" sz="1800" dirty="0">
                    <a:sym typeface="Wingdings" pitchFamily="2" charset="2"/>
                  </a:rPr>
                  <a:t> </a:t>
                </a:r>
                <a:endParaRPr lang="en-IE" sz="1800" dirty="0"/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IE" sz="1800" dirty="0"/>
                  <a:t>Similar source size to radio remnant</a:t>
                </a:r>
              </a:p>
              <a:p>
                <a:pPr marL="673200" lvl="1" indent="-216000">
                  <a:spcBef>
                    <a:spcPts val="1200"/>
                  </a:spcBef>
                </a:pPr>
                <a:r>
                  <a:rPr lang="en-US" sz="1800" dirty="0"/>
                  <a:t>Soft </a:t>
                </a:r>
                <a:r>
                  <a:rPr lang="en-IE" sz="1800" dirty="0"/>
                  <a:t>𝜸-ray spectrum indicates particle escape</a:t>
                </a:r>
              </a:p>
              <a:p>
                <a:pPr marL="216000" indent="-216000">
                  <a:spcBef>
                    <a:spcPts val="1200"/>
                  </a:spcBef>
                </a:pPr>
                <a:r>
                  <a:rPr lang="en-IE" sz="2200" dirty="0"/>
                  <a:t>Targeted searches informed by new radio surveys can give new 𝜸-ray discoveries</a:t>
                </a:r>
                <a:endParaRPr lang="en-US" sz="2200" dirty="0"/>
              </a:p>
              <a:p>
                <a:pPr marL="216000" indent="-216000">
                  <a:spcBef>
                    <a:spcPts val="120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7CD7EF5-BBF2-F360-770B-8C71BC9596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65505" y="1329397"/>
                <a:ext cx="5884722" cy="4384430"/>
              </a:xfrm>
              <a:blipFill>
                <a:blip r:embed="rId2"/>
                <a:stretch>
                  <a:fillRect l="-431" t="-1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CD0A96E-798F-6253-5AF2-8E2ECDC4E4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317" y="1016336"/>
            <a:ext cx="6763555" cy="574589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A98AA6-EC50-AE51-F8BD-5FE6961D5235}"/>
              </a:ext>
            </a:extLst>
          </p:cNvPr>
          <p:cNvSpPr txBox="1"/>
          <p:nvPr/>
        </p:nvSpPr>
        <p:spPr>
          <a:xfrm>
            <a:off x="565505" y="5802655"/>
            <a:ext cx="4929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Burger-</a:t>
            </a:r>
            <a:r>
              <a:rPr lang="en-US" dirty="0" err="1"/>
              <a:t>Scheidlin</a:t>
            </a:r>
            <a:r>
              <a:rPr lang="en-US" dirty="0"/>
              <a:t> et al. (2024, A&amp;A, 684, A150)</a:t>
            </a:r>
            <a:br>
              <a:rPr lang="en-US" dirty="0"/>
            </a:br>
            <a:r>
              <a:rPr lang="en-US" dirty="0">
                <a:hlinkClick r:id="rId4"/>
              </a:rPr>
              <a:t>https://arxiv.org/abs/2310.14431</a:t>
            </a:r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13B61C-AC9F-E8D7-6462-B209A5FA5E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1537" y="62754"/>
            <a:ext cx="1460774" cy="13746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6C5D8-2B9F-23CC-F65A-BB436912E5B7}"/>
              </a:ext>
            </a:extLst>
          </p:cNvPr>
          <p:cNvSpPr txBox="1"/>
          <p:nvPr/>
        </p:nvSpPr>
        <p:spPr>
          <a:xfrm>
            <a:off x="1741162" y="6488668"/>
            <a:ext cx="308397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Check out Chris’s poster!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9F2D7CB-EEC7-7C7F-A135-9E0DD348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03B0E155-B32F-FF8E-FEAE-308B3C551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3E8CBBA-BBAA-8824-4290-57DB1A6C4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96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B1A1C-FA95-FB98-8349-8087D9FA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00" y="239705"/>
            <a:ext cx="10882800" cy="720360"/>
          </a:xfrm>
        </p:spPr>
        <p:txBody>
          <a:bodyPr>
            <a:normAutofit fontScale="90000"/>
          </a:bodyPr>
          <a:lstStyle/>
          <a:p>
            <a:r>
              <a:rPr lang="en-US" dirty="0"/>
              <a:t>𝜸-rays from massive binary systems: </a:t>
            </a:r>
            <a:r>
              <a:rPr lang="en-US" i="1" dirty="0" err="1"/>
              <a:t>η</a:t>
            </a:r>
            <a:r>
              <a:rPr lang="en-US" dirty="0"/>
              <a:t> Car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8E5B-F009-B945-ADA6-C77A8236E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4600" y="1324957"/>
            <a:ext cx="6055689" cy="434649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/>
              <a:t>Probably the most extreme binary in the Galaxy</a:t>
            </a:r>
          </a:p>
          <a:p>
            <a:r>
              <a:rPr lang="en-US" sz="2000" dirty="0"/>
              <a:t>LBV + O/WR system with 5.5 year period</a:t>
            </a:r>
          </a:p>
          <a:p>
            <a:r>
              <a:rPr lang="en-US" sz="2000" dirty="0"/>
              <a:t>No non-thermal radio detected so far (absorbed?)</a:t>
            </a:r>
          </a:p>
          <a:p>
            <a:r>
              <a:rPr lang="en-US" sz="2000" dirty="0"/>
              <a:t>Non-thermal and variable X-rays detected (Hamaguchi+2018)</a:t>
            </a:r>
          </a:p>
          <a:p>
            <a:r>
              <a:rPr lang="en-US" sz="2000" dirty="0"/>
              <a:t>Detected by AGILE and FERMI-LAT (~GeV)</a:t>
            </a:r>
          </a:p>
          <a:p>
            <a:r>
              <a:rPr lang="en-US" sz="2000" dirty="0"/>
              <a:t>Observed with H.E.S.S. around 2014 and 2020 periastron passages</a:t>
            </a:r>
          </a:p>
          <a:p>
            <a:pPr lvl="1"/>
            <a:r>
              <a:rPr lang="en-US" sz="1800" dirty="0">
                <a:sym typeface="Wingdings" pitchFamily="2" charset="2"/>
              </a:rPr>
              <a:t>2020 results presented at ICRC 2023 by Simon </a:t>
            </a:r>
            <a:r>
              <a:rPr lang="en-US" sz="1800" dirty="0" err="1">
                <a:sym typeface="Wingdings" pitchFamily="2" charset="2"/>
              </a:rPr>
              <a:t>Steinmassl</a:t>
            </a:r>
            <a:r>
              <a:rPr lang="en-US" sz="1800" dirty="0">
                <a:sym typeface="Wingdings" pitchFamily="2" charset="2"/>
              </a:rPr>
              <a:t> (MPIK) for H.E.S.S. Collaboration</a:t>
            </a:r>
          </a:p>
          <a:p>
            <a:pPr lvl="1"/>
            <a:r>
              <a:rPr lang="en-US" sz="1800" dirty="0">
                <a:sym typeface="Wingdings" pitchFamily="2" charset="2"/>
              </a:rPr>
              <a:t>Paper coming soon</a:t>
            </a:r>
          </a:p>
          <a:p>
            <a:pPr lvl="1"/>
            <a:r>
              <a:rPr lang="en-US" sz="1800" dirty="0">
                <a:sym typeface="Wingdings" pitchFamily="2" charset="2"/>
              </a:rPr>
              <a:t>2020 results consistent with extension of Fermi-LAT spectrum to sub-</a:t>
            </a:r>
            <a:r>
              <a:rPr lang="en-US" sz="1800" dirty="0" err="1">
                <a:sym typeface="Wingdings" pitchFamily="2" charset="2"/>
              </a:rPr>
              <a:t>TeV</a:t>
            </a:r>
            <a:r>
              <a:rPr lang="en-US" sz="1800" dirty="0">
                <a:sym typeface="Wingdings" pitchFamily="2" charset="2"/>
              </a:rPr>
              <a:t> energies.</a:t>
            </a:r>
            <a:endParaRPr lang="en-US" sz="1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CED075-9507-A433-DE97-1CAA01DE76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289" y="1324957"/>
            <a:ext cx="5481711" cy="4453893"/>
          </a:xfr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B2F7D11-D5CE-D1C3-DBA7-5B52F2505584}"/>
              </a:ext>
            </a:extLst>
          </p:cNvPr>
          <p:cNvSpPr/>
          <p:nvPr/>
        </p:nvSpPr>
        <p:spPr>
          <a:xfrm>
            <a:off x="6282586" y="4188541"/>
            <a:ext cx="427703" cy="7079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95B5A-E8BE-A1D3-CD56-1966450E2F70}"/>
              </a:ext>
            </a:extLst>
          </p:cNvPr>
          <p:cNvSpPr txBox="1"/>
          <p:nvPr/>
        </p:nvSpPr>
        <p:spPr>
          <a:xfrm>
            <a:off x="654600" y="5820576"/>
            <a:ext cx="920357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Planning another H.E.S.S. campaign in 2025 (as far as possible).</a:t>
            </a:r>
          </a:p>
          <a:p>
            <a:r>
              <a:rPr lang="en-US" dirty="0"/>
              <a:t>CTA could detect many more CWBs – eta Car is uniquely powerful but it is not unique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9D82864-7519-DA77-0D90-204F45E6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65CFB61-BC52-0C8A-1A33-C936DDB02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63F371-E58D-9143-7ACE-9E1DD3D97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679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00209" y="244609"/>
            <a:ext cx="1060152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Nova RS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Ophiuchi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600209" y="1441563"/>
            <a:ext cx="3916035" cy="410059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Recurrent nova from binary system with Red Giant and White Dwarf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WD near Chandrasekhar mass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Eruption 08.08.2021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Detected by HESS on first night after trigger 09.08.2021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Peak </a:t>
            </a:r>
            <a:r>
              <a:rPr kumimoji="0" lang="en-IE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TeV</a:t>
            </a: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 flux later than GeV </a:t>
            </a: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 </a:t>
            </a:r>
            <a:r>
              <a:rPr kumimoji="0" lang="en-IE" sz="2000" b="1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time-dependent particle acceleration</a:t>
            </a:r>
            <a:endParaRPr kumimoji="0" lang="en-IE" sz="2000" b="1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E" sz="2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ECF5D51-7C65-CC31-78D3-CC3C7CF1F5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078170" y="155408"/>
            <a:ext cx="3582328" cy="271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8A6EF-4414-0083-874F-6B7A3ED28D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357" y="3018519"/>
            <a:ext cx="3582327" cy="34665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789AB-DF08-CFE3-1284-555DA8072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4683" y="3018520"/>
            <a:ext cx="3582327" cy="346659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F7106E3-D6C0-B8A4-CEC1-8205DB27C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4" y="5106555"/>
            <a:ext cx="4615866" cy="17303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9999C0-B41E-5A26-BBF3-0148A00979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8325" y="116556"/>
            <a:ext cx="2803465" cy="280346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F86EFFB-4ABE-7FB8-BAF4-BCD991BA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5F6FC79-78E7-774F-B191-028118152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C1EB67F-34D2-D706-60F4-69B38B209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0532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00209" y="244609"/>
            <a:ext cx="5008854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Nova RS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Ophiuchi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TextShape 2"/>
              <p:cNvSpPr txBox="1"/>
              <p:nvPr/>
            </p:nvSpPr>
            <p:spPr>
              <a:xfrm>
                <a:off x="600209" y="1378703"/>
                <a:ext cx="5142669" cy="41897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Peak </a:t>
                </a:r>
                <a:r>
                  <a:rPr kumimoji="0" lang="en-IE" sz="2000" b="0" i="0" u="none" strike="noStrike" kern="1200" cap="none" spc="-1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TeV</a:t>
                </a: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 flux later than </a:t>
                </a:r>
                <a:r>
                  <a:rPr kumimoji="0" lang="en-IE" sz="2000" b="0" i="0" u="none" strike="noStrike" kern="1200" cap="none" spc="-1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Gev</a:t>
                </a: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 </a:t>
                </a:r>
                <a:b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</a:br>
                <a:r>
                  <a:rPr kumimoji="0" lang="en-IE" sz="2000" b="1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time-dependent particle acceleration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Model: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4500 km/s shock expands into wind of Red Giant (RG)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Particle acceleration at forward shock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Hadronic emission from interaction with RG wind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sym typeface="Wingdings" pitchFamily="2" charset="2"/>
                  </a:rPr>
                  <a:t>Results sensitive to wind density and magnetic field.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Acceleration efficiency 20-50% required to explain </a:t>
                </a:r>
                <a14:m>
                  <m:oMath xmlns:m="http://schemas.openxmlformats.org/officeDocument/2006/math">
                    <m:r>
                      <a:rPr kumimoji="0" lang="en-IE" sz="2000" b="0" i="1" u="none" strike="noStrike" kern="1200" cap="none" spc="-1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</a:rPr>
                  <a:t>-ray luminosity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IE" sz="2000" b="0" i="0" u="none" strike="noStrike" kern="1200" cap="none" spc="-1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26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9" y="1378703"/>
                <a:ext cx="5142669" cy="4189759"/>
              </a:xfrm>
              <a:prstGeom prst="rect">
                <a:avLst/>
              </a:prstGeom>
              <a:blipFill>
                <a:blip r:embed="rId2"/>
                <a:stretch>
                  <a:fillRect l="-985" t="-604" r="-1724" b="-30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E9999C0-B41E-5A26-BBF3-0148A00979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1991" y="588062"/>
            <a:ext cx="5246264" cy="5246264"/>
          </a:xfrm>
          <a:prstGeom prst="rect">
            <a:avLst/>
          </a:prstGeom>
        </p:spPr>
      </p:pic>
      <p:sp>
        <p:nvSpPr>
          <p:cNvPr id="5" name="TextShape 3">
            <a:extLst>
              <a:ext uri="{FF2B5EF4-FFF2-40B4-BE49-F238E27FC236}">
                <a16:creationId xmlns:a16="http://schemas.microsoft.com/office/drawing/2014/main" id="{7B9245E6-110A-8466-F310-2A425BD28A9A}"/>
              </a:ext>
            </a:extLst>
          </p:cNvPr>
          <p:cNvSpPr txBox="1"/>
          <p:nvPr/>
        </p:nvSpPr>
        <p:spPr>
          <a:xfrm>
            <a:off x="6963931" y="244609"/>
            <a:ext cx="4509873" cy="52618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HESS Collaboration (2022, Science, 376, 77)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10E123-CCCA-136B-C297-A87FE641C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C08A0D6-5D41-043F-234A-F7CF367F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C7EC97-2EA3-D8C2-8BBE-298B2987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14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105E1-EC90-3E5A-903A-1C9BC5E3E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3">
            <a:extLst>
              <a:ext uri="{FF2B5EF4-FFF2-40B4-BE49-F238E27FC236}">
                <a16:creationId xmlns:a16="http://schemas.microsoft.com/office/drawing/2014/main" id="{993F4F41-6EFF-BE02-7B49-215F1E10D906}"/>
              </a:ext>
            </a:extLst>
          </p:cNvPr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F76BC-E9A3-0C1B-D2E0-0C7913B14E62}"/>
              </a:ext>
            </a:extLst>
          </p:cNvPr>
          <p:cNvSpPr txBox="1"/>
          <p:nvPr/>
        </p:nvSpPr>
        <p:spPr>
          <a:xfrm>
            <a:off x="5856721" y="6064552"/>
            <a:ext cx="6194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i="1" dirty="0"/>
              <a:t>Image credit: X-ray: NASA/CXC/Dublin Inst. Advanced Studies/S. Green et al.; Infrared: NASA/JPL/Spitzer</a:t>
            </a:r>
          </a:p>
          <a:p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https://www.nasa.gov/mission_pages/chandra/images/embracing-a-rejected-star.html</a:t>
            </a:r>
            <a:r>
              <a:rPr lang="en-US" sz="1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8B295-B57A-4BB0-362E-A3B1EC95EA96}"/>
              </a:ext>
            </a:extLst>
          </p:cNvPr>
          <p:cNvSpPr txBox="1"/>
          <p:nvPr/>
        </p:nvSpPr>
        <p:spPr>
          <a:xfrm>
            <a:off x="6504696" y="4717938"/>
            <a:ext cx="56552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bow shock of Zeta </a:t>
            </a:r>
            <a:r>
              <a:rPr lang="en-US" dirty="0" err="1"/>
              <a:t>Ophiuchi</a:t>
            </a:r>
            <a:r>
              <a:rPr lang="en-US" dirty="0"/>
              <a:t>, from Spitzer Space Telescope, with Chandra X-rays overlaid in blue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CDD1E6-4895-75E4-B5C4-8CC28553C8BB}"/>
              </a:ext>
            </a:extLst>
          </p:cNvPr>
          <p:cNvSpPr txBox="1"/>
          <p:nvPr/>
        </p:nvSpPr>
        <p:spPr>
          <a:xfrm>
            <a:off x="524370" y="5390504"/>
            <a:ext cx="79735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Need to understand the thermal plasma before the non-thermal can be successfully modelled – magnetic fields, boundary layer processes, cooling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FC36600-3AC9-4751-1DE4-72CB6CADC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7661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Non-thermal radiation?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E78A4FC-E993-398A-C9FC-9FF1ED9A6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524" y="948511"/>
            <a:ext cx="6017172" cy="5088324"/>
          </a:xfrm>
        </p:spPr>
        <p:txBody>
          <a:bodyPr>
            <a:normAutofit/>
          </a:bodyPr>
          <a:lstStyle/>
          <a:p>
            <a:r>
              <a:rPr lang="en-US" sz="2000" dirty="0"/>
              <a:t>Radio synchrotron emission detected from bow shocks (e.g. Benaglia+,2010,2021)</a:t>
            </a:r>
          </a:p>
          <a:p>
            <a:r>
              <a:rPr lang="en-US" sz="2000" dirty="0"/>
              <a:t>Only upper limits at  X-ray (Toala+,2017), GeV (Schulz+,2014), TeV (H.E.S.S. Collaboration, 2018)</a:t>
            </a:r>
          </a:p>
          <a:p>
            <a:r>
              <a:rPr lang="en-US" sz="2000" dirty="0"/>
              <a:t>Multi-zone model (Del Palacio+,2018) shows that HE/VHE emission may be detected with next-generation facilities.</a:t>
            </a:r>
          </a:p>
          <a:p>
            <a:r>
              <a:rPr lang="en-US" sz="2000" dirty="0"/>
              <a:t>Radio </a:t>
            </a:r>
            <a:r>
              <a:rPr lang="en-US" sz="2000" dirty="0" err="1"/>
              <a:t>suveys</a:t>
            </a:r>
            <a:r>
              <a:rPr lang="en-US" sz="2000" dirty="0"/>
              <a:t> with ASKAP, </a:t>
            </a:r>
            <a:r>
              <a:rPr lang="en-US" sz="2000" dirty="0" err="1"/>
              <a:t>MeerKAT</a:t>
            </a:r>
            <a:r>
              <a:rPr lang="en-US" sz="2000" dirty="0"/>
              <a:t> show very promising results (e.g. van den Eijnden+,2024).</a:t>
            </a:r>
          </a:p>
          <a:p>
            <a:r>
              <a:rPr lang="en-US" sz="2000" dirty="0"/>
              <a:t>Wolf-</a:t>
            </a:r>
            <a:r>
              <a:rPr lang="en-US" sz="2000" dirty="0" err="1"/>
              <a:t>Rayet</a:t>
            </a:r>
            <a:r>
              <a:rPr lang="en-US" sz="2000" dirty="0"/>
              <a:t> bubbles have no NTE, so far (except possibly WR102 – Prajapati+,2019)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673C40D-5D82-2A04-36CC-660F2703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433575-C0FD-3ADC-D25B-D689416EA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A9073F1-DC19-9AD4-440C-4F5AE454F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AEF4ADDC-5342-9FAA-BC92-C3CD3B3AA0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3839" y="0"/>
            <a:ext cx="5181120" cy="46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177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46BB908-6AA6-3D6D-4B60-88FA4EBE4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16C3-6A1C-70B3-1D29-87BE2669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02" y="306891"/>
            <a:ext cx="10882800" cy="720360"/>
          </a:xfrm>
        </p:spPr>
        <p:txBody>
          <a:bodyPr/>
          <a:lstStyle/>
          <a:p>
            <a:r>
              <a:rPr lang="en-US" dirty="0"/>
              <a:t>Few thoughts on </a:t>
            </a:r>
            <a:r>
              <a:rPr lang="en-US" dirty="0" err="1"/>
              <a:t>Microquasars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C7BF672-5B34-3CFF-61DD-778BA1B0203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07901" y="1337239"/>
                <a:ext cx="5979386" cy="434510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IE" sz="2000" dirty="0"/>
                  <a:t>Duty cycle? ~</a:t>
                </a:r>
                <a:r>
                  <a:rPr lang="en-IE" sz="2000" b="0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IE" sz="2000" dirty="0"/>
                  <a:t> years – from stellar evolution</a:t>
                </a:r>
              </a:p>
              <a:p>
                <a:r>
                  <a:rPr lang="en-IE" sz="2000" dirty="0">
                    <a:sym typeface="Wingdings" pitchFamily="2" charset="2"/>
                  </a:rPr>
                  <a:t>Fraction of massive (and low-mass) binaries going through µQSO phase?</a:t>
                </a:r>
              </a:p>
              <a:p>
                <a:pPr lvl="1"/>
                <a:r>
                  <a:rPr lang="en-IE" sz="1600" dirty="0">
                    <a:sym typeface="Wingdings" pitchFamily="2" charset="2"/>
                  </a:rPr>
                  <a:t>70% of massive stars interact with close companion (Sana+2012)</a:t>
                </a:r>
              </a:p>
              <a:p>
                <a:pPr lvl="1"/>
                <a:r>
                  <a:rPr lang="en-IE" sz="1600" dirty="0">
                    <a:sym typeface="Wingdings" pitchFamily="2" charset="2"/>
                  </a:rPr>
                  <a:t>NOT the same as saying 70% have µQSO phase, but…</a:t>
                </a:r>
              </a:p>
              <a:p>
                <a:r>
                  <a:rPr lang="en-IE" sz="2000" dirty="0">
                    <a:sym typeface="Wingdings" pitchFamily="2" charset="2"/>
                  </a:rPr>
                  <a:t>Kinetic luminosity, acceleration efficiency?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39</m:t>
                        </m:r>
                      </m:sup>
                    </m:sSup>
                  </m:oMath>
                </a14:m>
                <a:r>
                  <a:rPr lang="en-IE" sz="2000" dirty="0">
                    <a:sym typeface="Wingdings" pitchFamily="2" charset="2"/>
                  </a:rPr>
                  <a:t> erg/s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IE" sz="2000" dirty="0">
                    <a:sym typeface="Wingdings" pitchFamily="2" charset="2"/>
                  </a:rPr>
                  <a:t> </a:t>
                </a:r>
                <a:r>
                  <a:rPr lang="en-IE" sz="2000" dirty="0" err="1">
                    <a:sym typeface="Wingdings" pitchFamily="2" charset="2"/>
                  </a:rPr>
                  <a:t>yr</a:t>
                </a:r>
                <a:r>
                  <a:rPr lang="en-IE" sz="2000" dirty="0">
                    <a:sym typeface="Wingdings" pitchFamily="2" charset="2"/>
                  </a:rPr>
                  <a:t>  </a:t>
                </a:r>
                <a14:m>
                  <m:oMath xmlns:m="http://schemas.openxmlformats.org/officeDocument/2006/math">
                    <m:r>
                      <a:rPr lang="en-IE" sz="2000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3×</m:t>
                    </m:r>
                    <m:sSup>
                      <m:sSupPr>
                        <m:ctrlP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10</m:t>
                        </m:r>
                      </m:e>
                      <m:sup>
                        <m:r>
                          <a:rPr lang="en-IE" sz="2000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50</m:t>
                        </m:r>
                      </m:sup>
                    </m:sSup>
                  </m:oMath>
                </a14:m>
                <a:r>
                  <a:rPr lang="en-IE" sz="2000" dirty="0">
                    <a:sym typeface="Wingdings" pitchFamily="2" charset="2"/>
                  </a:rPr>
                  <a:t> ergs</a:t>
                </a:r>
              </a:p>
              <a:p>
                <a:r>
                  <a:rPr lang="en-IE" sz="2000" dirty="0">
                    <a:sym typeface="Wingdings" pitchFamily="2" charset="2"/>
                  </a:rPr>
                  <a:t>Can µQSO contribute a lot to Galactic CRs?</a:t>
                </a:r>
              </a:p>
              <a:p>
                <a:pPr lvl="1"/>
                <a:r>
                  <a:rPr lang="en-IE" sz="1600" dirty="0">
                    <a:sym typeface="Wingdings" pitchFamily="2" charset="2"/>
                  </a:rPr>
                  <a:t>At </a:t>
                </a:r>
                <a:r>
                  <a:rPr lang="en-IE" sz="1600" dirty="0" err="1">
                    <a:sym typeface="Wingdings" pitchFamily="2" charset="2"/>
                  </a:rPr>
                  <a:t>PeV</a:t>
                </a:r>
                <a:r>
                  <a:rPr lang="en-IE" sz="1600" dirty="0">
                    <a:sym typeface="Wingdings" pitchFamily="2" charset="2"/>
                  </a:rPr>
                  <a:t>, seems like it</a:t>
                </a:r>
              </a:p>
              <a:p>
                <a:pPr lvl="1"/>
                <a:r>
                  <a:rPr lang="en-IE" sz="1600" dirty="0">
                    <a:sym typeface="Wingdings" pitchFamily="2" charset="2"/>
                  </a:rPr>
                  <a:t>How far up/down in energy do they contribute?</a:t>
                </a:r>
              </a:p>
              <a:p>
                <a:r>
                  <a:rPr lang="en-IE" sz="2000" dirty="0">
                    <a:sym typeface="Wingdings" pitchFamily="2" charset="2"/>
                  </a:rPr>
                  <a:t># </a:t>
                </a:r>
                <a:r>
                  <a:rPr lang="en-IE" sz="2000" dirty="0" err="1">
                    <a:sym typeface="Wingdings" pitchFamily="2" charset="2"/>
                  </a:rPr>
                  <a:t>microquasars</a:t>
                </a:r>
                <a:r>
                  <a:rPr lang="en-IE" sz="2000" dirty="0">
                    <a:sym typeface="Wingdings" pitchFamily="2" charset="2"/>
                  </a:rPr>
                  <a:t> (remnants?) vs. # SNRs (at VHE)</a:t>
                </a:r>
              </a:p>
              <a:p>
                <a:pPr lvl="1"/>
                <a:r>
                  <a:rPr lang="en-IE" sz="1600" dirty="0">
                    <a:sym typeface="Wingdings" pitchFamily="2" charset="2"/>
                  </a:rPr>
                  <a:t>Cooling/escape timescales?</a:t>
                </a:r>
              </a:p>
              <a:p>
                <a:endParaRPr lang="en-IE" sz="18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4C7BF672-5B34-3CFF-61DD-778BA1B020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07901" y="1337239"/>
                <a:ext cx="5979386" cy="4345104"/>
              </a:xfrm>
              <a:blipFill>
                <a:blip r:embed="rId2"/>
                <a:stretch>
                  <a:fillRect l="-424" t="-2041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413EFF-9BA4-9177-3891-18213853A5FB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83913" y="775340"/>
            <a:ext cx="4248012" cy="5371811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228CDE-83A4-6975-66F0-78BF86B86FE4}"/>
              </a:ext>
            </a:extLst>
          </p:cNvPr>
          <p:cNvSpPr txBox="1"/>
          <p:nvPr/>
        </p:nvSpPr>
        <p:spPr>
          <a:xfrm>
            <a:off x="6820919" y="903416"/>
            <a:ext cx="4942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HESS Collaboration (2024, Science, 383, 402)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C413A-A3AB-89AC-8D09-C7F6FF22BDE3}"/>
              </a:ext>
            </a:extLst>
          </p:cNvPr>
          <p:cNvSpPr txBox="1"/>
          <p:nvPr/>
        </p:nvSpPr>
        <p:spPr>
          <a:xfrm>
            <a:off x="428702" y="5817571"/>
            <a:ext cx="920357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There are a lot of uncertainties, especially from stellar evolution and SN modelling, but this is one of the most interesting thing I learned at this workshop.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4A09430B-1D6D-DDFD-F65D-F2AA4707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56C2E63-856D-21C1-2BEE-60AD3B5A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DB5E8DE-51B3-1684-BAB1-28DA8E29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13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33600" y="360868"/>
            <a:ext cx="1060152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Colliding-wind binaries	</a:t>
            </a:r>
          </a:p>
        </p:txBody>
      </p:sp>
      <p:sp>
        <p:nvSpPr>
          <p:cNvPr id="262" name="TextShape 2"/>
          <p:cNvSpPr txBox="1"/>
          <p:nvPr/>
        </p:nvSpPr>
        <p:spPr>
          <a:xfrm>
            <a:off x="252800" y="1367901"/>
            <a:ext cx="5964020" cy="43318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CWBs probe winds of both stars: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Eccentric orbits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 p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redictable time-varying shock conditions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Constrain winds of massive stars</a:t>
            </a:r>
          </a:p>
          <a:p>
            <a:pPr marL="10944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Wind clumping, acceleration, mass-loss rates</a:t>
            </a:r>
          </a:p>
          <a:p>
            <a:pPr marL="10944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Final pre-supernova evolutionary stage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Intense dust production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Particle acceleration in shocks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Progenitor systems for NS/NS, NS/BH, BH/BH mergers.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6430180" y="4924540"/>
            <a:ext cx="5181120" cy="56464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Synchrotron radio observations of WR140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Dougherty et al. (2006)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5AE3C9-9484-AF25-7308-5702C77B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0180" y="333885"/>
            <a:ext cx="4804940" cy="4590656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0551D-49EB-9FD0-D8CD-D7189960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C32921-74DF-3527-A188-ED79EA43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9789CF-CA61-821D-B797-B0769BF1F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382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33600" y="360868"/>
            <a:ext cx="1060152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Colliding-wind binaries	</a:t>
            </a:r>
          </a:p>
        </p:txBody>
      </p:sp>
      <p:sp>
        <p:nvSpPr>
          <p:cNvPr id="262" name="TextShape 2"/>
          <p:cNvSpPr txBox="1"/>
          <p:nvPr/>
        </p:nvSpPr>
        <p:spPr>
          <a:xfrm>
            <a:off x="252800" y="1367901"/>
            <a:ext cx="5964020" cy="433185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CWBs probe winds of both stars: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Eccentric orbits 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  <a:sym typeface="Wingdings" pitchFamily="2" charset="2"/>
              </a:rPr>
              <a:t> p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redictable time-varying shock conditions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Constrain winds of massive stars</a:t>
            </a:r>
          </a:p>
          <a:p>
            <a:pPr marL="10944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Wind clumping, acceleration, mass-loss rates</a:t>
            </a:r>
          </a:p>
          <a:p>
            <a:pPr marL="10944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Final pre-supernova evolutionary stage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Intense dust production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Particle acceleration in shocks</a:t>
            </a:r>
          </a:p>
          <a:p>
            <a:pPr marL="6372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Progenitor systems for NS/NS, NS/BH, BH/BH mergers.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DC236-2D66-C803-E49A-3912102F38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1814" y="1313779"/>
            <a:ext cx="5820185" cy="5093720"/>
          </a:xfrm>
          <a:prstGeom prst="rect">
            <a:avLst/>
          </a:prstGeom>
        </p:spPr>
      </p:pic>
      <p:sp>
        <p:nvSpPr>
          <p:cNvPr id="6" name="TextShape 3">
            <a:extLst>
              <a:ext uri="{FF2B5EF4-FFF2-40B4-BE49-F238E27FC236}">
                <a16:creationId xmlns:a16="http://schemas.microsoft.com/office/drawing/2014/main" id="{93634828-51BA-FCDD-32CB-52DACAC0661A}"/>
              </a:ext>
            </a:extLst>
          </p:cNvPr>
          <p:cNvSpPr txBox="1"/>
          <p:nvPr/>
        </p:nvSpPr>
        <p:spPr>
          <a:xfrm>
            <a:off x="6371814" y="721048"/>
            <a:ext cx="5640812" cy="9324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Concentric dust rings in WR 140 from successive periastron passages (JWST, Lau+2022)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5331BBD-1E64-2843-D1AB-3B6A0809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45054A-0D1A-F139-3753-120A3B21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31F2C8-F66A-26D6-5DB0-00A83D71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2546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52C412-5285-F8EB-8740-BA98B168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>
            <a:extLst>
              <a:ext uri="{FF2B5EF4-FFF2-40B4-BE49-F238E27FC236}">
                <a16:creationId xmlns:a16="http://schemas.microsoft.com/office/drawing/2014/main" id="{9F7318A7-8DB8-650E-8249-7AA7D8D06670}"/>
              </a:ext>
            </a:extLst>
          </p:cNvPr>
          <p:cNvSpPr txBox="1"/>
          <p:nvPr/>
        </p:nvSpPr>
        <p:spPr>
          <a:xfrm>
            <a:off x="352320" y="360868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748C1-514A-AD33-1CBC-1AB3CB3E62F3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wr140-hard-xray.mp4">
            <a:hlinkClick r:id="" action="ppaction://media"/>
            <a:extLst>
              <a:ext uri="{FF2B5EF4-FFF2-40B4-BE49-F238E27FC236}">
                <a16:creationId xmlns:a16="http://schemas.microsoft.com/office/drawing/2014/main" id="{AD0CED5D-1FE1-FFCD-442F-C3BB28651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5342" y="641068"/>
            <a:ext cx="7546658" cy="63538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TextShape 3">
                <a:extLst>
                  <a:ext uri="{FF2B5EF4-FFF2-40B4-BE49-F238E27FC236}">
                    <a16:creationId xmlns:a16="http://schemas.microsoft.com/office/drawing/2014/main" id="{1775BCF0-E7E1-2EDC-98F2-2051F6504CDB}"/>
                  </a:ext>
                </a:extLst>
              </p:cNvPr>
              <p:cNvSpPr txBox="1"/>
              <p:nvPr/>
            </p:nvSpPr>
            <p:spPr>
              <a:xfrm>
                <a:off x="8203036" y="200908"/>
                <a:ext cx="4233862" cy="88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IE" sz="3000" b="0" i="0" u="none" strike="noStrike" kern="1200" cap="none" spc="-1" normalizeH="0" baseline="0" noProof="0" smtClean="0">
                          <a:ln>
                            <a:noFill/>
                          </a:ln>
                          <a:solidFill>
                            <a:srgbClr val="48525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erg</m:t>
                      </m:r>
                      <m:r>
                        <m:rPr>
                          <m:nor/>
                        </m:rPr>
                        <a:rPr kumimoji="0" lang="en-IE" sz="3000" b="0" i="0" u="none" strike="noStrike" kern="1200" cap="none" spc="-1" normalizeH="0" baseline="0" noProof="0" smtClean="0">
                          <a:ln>
                            <a:noFill/>
                          </a:ln>
                          <a:solidFill>
                            <a:srgbClr val="48525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IE" sz="3000" b="0" i="0" u="none" strike="noStrike" kern="1200" cap="none" spc="-1" normalizeH="0" baseline="0" noProof="0" smtClean="0">
                          <a:ln>
                            <a:noFill/>
                          </a:ln>
                          <a:solidFill>
                            <a:srgbClr val="48525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</m:t>
                      </m:r>
                      <m:sSup>
                        <m:sSupPr>
                          <m:ctrlPr>
                            <a:rPr kumimoji="0" lang="en-IE" sz="3000" b="0" i="1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IE" sz="3000" b="0" i="0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0" lang="en-IE" sz="3000" b="0" i="1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kumimoji="0" lang="en-IE" sz="3000" b="0" i="1" u="none" strike="noStrike" kern="1200" cap="none" spc="-1" normalizeH="0" baseline="0" noProof="0" smtClean="0">
                          <a:ln>
                            <a:noFill/>
                          </a:ln>
                          <a:solidFill>
                            <a:srgbClr val="48525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kumimoji="0" lang="en-IE" sz="3000" b="0" i="1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kumimoji="0" lang="en-IE" sz="3000" b="0" i="0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kumimoji="0" lang="en-IE" sz="3000" b="0" i="1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func>
                        <m:funcPr>
                          <m:ctrlPr>
                            <a:rPr kumimoji="0" lang="en-IE" sz="3000" b="0" i="1" u="none" strike="noStrike" kern="1200" cap="none" spc="-1" normalizeH="0" baseline="0" noProof="0" smtClean="0">
                              <a:ln>
                                <a:noFill/>
                              </a:ln>
                              <a:solidFill>
                                <a:srgbClr val="48525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kumimoji="0" lang="en-IE" sz="3000" b="0" i="1" u="none" strike="noStrike" kern="120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8525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IE" sz="3000" b="0" i="0" u="none" strike="noStrike" kern="120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8525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arcsec</m:t>
                              </m:r>
                            </m:e>
                            <m:sup>
                              <m:r>
                                <a:rPr kumimoji="0" lang="en-IE" sz="3000" b="0" i="1" u="none" strike="noStrike" kern="1200" cap="none" spc="-1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48525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fName>
                        <m:e/>
                      </m:func>
                    </m:oMath>
                  </m:oMathPara>
                </a14:m>
                <a:endParaRPr kumimoji="0" lang="en-US" sz="3000" b="0" i="0" u="none" strike="noStrike" kern="1200" cap="none" spc="-1" normalizeH="0" baseline="0" noProof="0" dirty="0">
                  <a:ln>
                    <a:noFill/>
                  </a:ln>
                  <a:solidFill>
                    <a:srgbClr val="48525A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mc:Choice>
        <mc:Fallback xmlns="">
          <p:sp>
            <p:nvSpPr>
              <p:cNvPr id="263" name="TextShap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036" y="200908"/>
                <a:ext cx="4233862" cy="880320"/>
              </a:xfrm>
              <a:prstGeom prst="rect">
                <a:avLst/>
              </a:prstGeom>
              <a:blipFill>
                <a:blip r:embed="rId5"/>
                <a:stretch>
                  <a:fillRect l="-5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2F6D9AD5-019E-0903-B473-398B519ADF06}"/>
              </a:ext>
            </a:extLst>
          </p:cNvPr>
          <p:cNvSpPr txBox="1"/>
          <p:nvPr/>
        </p:nvSpPr>
        <p:spPr>
          <a:xfrm>
            <a:off x="594360" y="1965960"/>
            <a:ext cx="36753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Hard X-ray emission maps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Looking down on orbital plane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Absorption not included.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D74C6C-81A3-5864-CCF2-207DBAFBB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E67984-F46A-FA84-E5B9-D51772C5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56EBDA-ABD6-9F7E-6418-8EC622C6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64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58D90D-FFF3-77B5-8ED7-17F568C70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>
            <a:extLst>
              <a:ext uri="{FF2B5EF4-FFF2-40B4-BE49-F238E27FC236}">
                <a16:creationId xmlns:a16="http://schemas.microsoft.com/office/drawing/2014/main" id="{E0FA5813-A494-5CC5-5D71-1047EF439577}"/>
              </a:ext>
            </a:extLst>
          </p:cNvPr>
          <p:cNvSpPr txBox="1"/>
          <p:nvPr/>
        </p:nvSpPr>
        <p:spPr>
          <a:xfrm>
            <a:off x="352320" y="360868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3" name="TextShape 3">
            <a:extLst>
              <a:ext uri="{FF2B5EF4-FFF2-40B4-BE49-F238E27FC236}">
                <a16:creationId xmlns:a16="http://schemas.microsoft.com/office/drawing/2014/main" id="{C390C877-336F-2677-0C1C-7564328AC237}"/>
              </a:ext>
            </a:extLst>
          </p:cNvPr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0AE2F3-330D-9A59-DBAD-374C27B76D00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0" name="wr140-hard-xray.mp4">
            <a:hlinkClick r:id="" action="ppaction://media"/>
            <a:extLst>
              <a:ext uri="{FF2B5EF4-FFF2-40B4-BE49-F238E27FC236}">
                <a16:creationId xmlns:a16="http://schemas.microsoft.com/office/drawing/2014/main" id="{07496816-2EC1-DE63-61AB-100F6754C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9615" t="31554" r="42132" b="37112"/>
          <a:stretch>
            <a:fillRect/>
          </a:stretch>
        </p:blipFill>
        <p:spPr>
          <a:xfrm>
            <a:off x="2532878" y="360868"/>
            <a:ext cx="6521683" cy="6089784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A06E55-9503-B71D-FFA8-0F0F068C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F88E13-B02E-9F04-C3EF-9BA918D2D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3DC38-010F-E6B3-1168-B83B5AC58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2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431F594-F546-65DB-1AC7-4C145F327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>
            <a:extLst>
              <a:ext uri="{FF2B5EF4-FFF2-40B4-BE49-F238E27FC236}">
                <a16:creationId xmlns:a16="http://schemas.microsoft.com/office/drawing/2014/main" id="{29B99ACB-9CDB-5607-AE24-9408ADC6ADAD}"/>
              </a:ext>
            </a:extLst>
          </p:cNvPr>
          <p:cNvSpPr txBox="1"/>
          <p:nvPr/>
        </p:nvSpPr>
        <p:spPr>
          <a:xfrm>
            <a:off x="529210" y="230229"/>
            <a:ext cx="10835476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Magnetic field configuration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TextShape 2">
                <a:extLst>
                  <a:ext uri="{FF2B5EF4-FFF2-40B4-BE49-F238E27FC236}">
                    <a16:creationId xmlns:a16="http://schemas.microsoft.com/office/drawing/2014/main" id="{A0672842-5B45-51B4-C7C5-C237CF36F402}"/>
                  </a:ext>
                </a:extLst>
              </p:cNvPr>
              <p:cNvSpPr txBox="1"/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Well before periastron (</a:t>
                </a:r>
                <a:r>
                  <a:rPr kumimoji="0" lang="en-US" sz="20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superior conjunction</a:t>
                </a: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)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Arrows show B-field strength and orientation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Colour</a:t>
                </a: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 scale shows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den>
                    </m:f>
                  </m:oMath>
                </a14:m>
                <a:endParaRPr kumimoji="0" lang="en-US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48525A"/>
                  </a:solidFill>
                  <a:effectLst/>
                  <a:uLnTx/>
                  <a:uFillTx/>
                  <a:latin typeface="Arial"/>
                </a:endParaRP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Toroidal field from WR star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Mixed radial/toroidal from larger O star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Mixture of parallel and perpendicular shocks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Strong current sheet at CD</a:t>
                </a:r>
              </a:p>
            </p:txBody>
          </p:sp>
        </mc:Choice>
        <mc:Fallback xmlns="">
          <p:sp>
            <p:nvSpPr>
              <p:cNvPr id="26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blipFill>
                <a:blip r:embed="rId2"/>
                <a:stretch>
                  <a:fillRect l="-1238" t="-882" r="-3096" b="-1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66CC4CB-D8B8-E7D9-C16A-F53BF09AF9D4}"/>
              </a:ext>
            </a:extLst>
          </p:cNvPr>
          <p:cNvSpPr txBox="1"/>
          <p:nvPr/>
        </p:nvSpPr>
        <p:spPr>
          <a:xfrm>
            <a:off x="6800616" y="58125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Slice in orbital plane (z=0+) of 3D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37613-9729-D27C-8ECC-E9E7085DD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212" y="950588"/>
            <a:ext cx="7496787" cy="590741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B9994F-29C0-471F-E385-19D3E500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A87157C-8E7B-8EF7-43AF-EE345522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8267F4-B5FF-B745-16AE-7DD550AE7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6208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529210" y="230229"/>
            <a:ext cx="10835476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Magnetic field configuration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TextShape 2"/>
              <p:cNvSpPr txBox="1"/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At periastron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Arrows show B-field strength and orientation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Colour</a:t>
                </a: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 scale shows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kumimoji="0" lang="en-IE" sz="28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0" lang="en-IE" sz="2800" b="1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den>
                    </m:f>
                  </m:oMath>
                </a14:m>
                <a:endParaRPr kumimoji="0" lang="en-US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48525A"/>
                  </a:solidFill>
                  <a:effectLst/>
                  <a:uLnTx/>
                  <a:uFillTx/>
                  <a:latin typeface="Arial"/>
                </a:endParaRP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Mixture of parallel and perpendicular shocks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Perpendicular at the stagnation point on WR side, parallel on O-star side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Tangled structure in shocked region (instabilities developed)</a:t>
                </a:r>
              </a:p>
            </p:txBody>
          </p:sp>
        </mc:Choice>
        <mc:Fallback xmlns="">
          <p:sp>
            <p:nvSpPr>
              <p:cNvPr id="26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blipFill>
                <a:blip r:embed="rId2"/>
                <a:stretch>
                  <a:fillRect l="-1238" t="-882" r="-30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335F695-01FF-8B6C-441F-3592A65FAB4B}"/>
              </a:ext>
            </a:extLst>
          </p:cNvPr>
          <p:cNvSpPr txBox="1"/>
          <p:nvPr/>
        </p:nvSpPr>
        <p:spPr>
          <a:xfrm>
            <a:off x="6800616" y="58125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Slice in orbital plane (z=0+) of 3D simulation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1C83A-713C-8A00-0C80-0B977592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826" y="950587"/>
            <a:ext cx="7563173" cy="590741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7FCFDD-0E0E-5FC0-8B76-9E423DD1F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FED4553-9BA9-96D0-73AF-2C3245ED2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4DFA7C4-E300-8129-2B9A-09CD51FC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700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529210" y="230229"/>
            <a:ext cx="10835476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Magnetic field configuration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TextShape 2"/>
              <p:cNvSpPr txBox="1"/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Shortly after periastron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IE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Plot of plasma beta </a:t>
                </a:r>
                <a14:m>
                  <m:oMath xmlns:m="http://schemas.openxmlformats.org/officeDocument/2006/math">
                    <m:r>
                      <a:rPr kumimoji="0" lang="en-IE" sz="2800" b="0" i="1" u="none" strike="noStrike" kern="1200" cap="none" spc="-1" normalizeH="0" baseline="0" noProof="0" smtClean="0">
                        <a:ln>
                          <a:noFill/>
                        </a:ln>
                        <a:solidFill>
                          <a:srgbClr val="48525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𝛽</m:t>
                    </m:r>
                    <m:r>
                      <a:rPr kumimoji="0" lang="en-IE" sz="2800" b="0" i="1" u="none" strike="noStrike" kern="1200" cap="none" spc="-1" normalizeH="0" baseline="0" noProof="0" smtClean="0">
                        <a:ln>
                          <a:noFill/>
                        </a:ln>
                        <a:solidFill>
                          <a:srgbClr val="48525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kumimoji="0" lang="en-IE" sz="2800" b="0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IE" sz="2800" b="0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kumimoji="0" lang="en-IE" sz="2800" b="0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kumimoji="0" lang="en-IE" sz="2800" b="0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48525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sSup>
                          <m:sSupPr>
                            <m:ctrlPr>
                              <a:rPr kumimoji="0" lang="en-IE" sz="2800" b="0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0" lang="en-IE" sz="2800" b="0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kumimoji="0" lang="en-IE" sz="2800" b="0" i="1" u="none" strike="noStrike" kern="1200" cap="none" spc="-1" normalizeH="0" baseline="0" noProof="0" smtClean="0">
                                <a:ln>
                                  <a:noFill/>
                                </a:ln>
                                <a:solidFill>
                                  <a:srgbClr val="48525A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kumimoji="0" lang="en-US" sz="2800" b="1" i="0" u="none" strike="noStrike" kern="1200" cap="none" spc="-1" normalizeH="0" baseline="0" noProof="0" dirty="0">
                  <a:ln>
                    <a:noFill/>
                  </a:ln>
                  <a:solidFill>
                    <a:srgbClr val="48525A"/>
                  </a:solidFill>
                  <a:effectLst/>
                  <a:uLnTx/>
                  <a:uFillTx/>
                  <a:latin typeface="Arial"/>
                </a:endParaRP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Log scale clipped at [0.01-100]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Most of shocked plasma strongly thermal-pressure dominated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Small regions with runaway cooling become magnetically dominated (red)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Spatially resolved the max. compression factor in some cases.</a:t>
                </a:r>
              </a:p>
            </p:txBody>
          </p:sp>
        </mc:Choice>
        <mc:Fallback xmlns="">
          <p:sp>
            <p:nvSpPr>
              <p:cNvPr id="26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854" y="1400476"/>
                <a:ext cx="4092706" cy="4313403"/>
              </a:xfrm>
              <a:prstGeom prst="rect">
                <a:avLst/>
              </a:prstGeom>
              <a:blipFill>
                <a:blip r:embed="rId2"/>
                <a:stretch>
                  <a:fillRect l="-1238" t="-882" r="-2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335F695-01FF-8B6C-441F-3592A65FAB4B}"/>
              </a:ext>
            </a:extLst>
          </p:cNvPr>
          <p:cNvSpPr txBox="1"/>
          <p:nvPr/>
        </p:nvSpPr>
        <p:spPr>
          <a:xfrm>
            <a:off x="6800616" y="58125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Slice in orbital plane (z=0+) of 3D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A37E0-CD6D-A2F5-BA14-4A7C03DB5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124291"/>
            <a:ext cx="7772400" cy="550348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F6BFEF3-8442-6318-91F5-0124F018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DA9E14-BB9B-F2EB-D829-9358399F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C4E4A42-7163-FDCC-C3C3-7A9C1E625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6221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721296" y="360868"/>
            <a:ext cx="11331887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2-10 keV X-ray emission from the wind-wind collision</a:t>
            </a:r>
          </a:p>
        </p:txBody>
      </p:sp>
      <p:sp>
        <p:nvSpPr>
          <p:cNvPr id="262" name="TextShape 2"/>
          <p:cNvSpPr txBox="1"/>
          <p:nvPr/>
        </p:nvSpPr>
        <p:spPr>
          <a:xfrm>
            <a:off x="388413" y="1424320"/>
            <a:ext cx="5146956" cy="414687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Synthetic X-ray luminosity calculated from simulation snapshots + XSPEC tables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Courier" pitchFamily="2" charset="0"/>
              </a:rPr>
              <a:t>mhd-1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: instantaneous wind acceleration, no IC cooling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Courier" pitchFamily="2" charset="0"/>
              </a:rPr>
              <a:t>mhd-3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: wind acceleration, no IC cooling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Courier" pitchFamily="2" charset="0"/>
              </a:rPr>
              <a:t>mhd-2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: wind acceleration, IC cooling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RXTE data from Pollock+(2021)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Used mass-loss rates derived from X-ray observations (Sugawara+,2015)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Dip in </a:t>
            </a:r>
            <a:r>
              <a:rPr kumimoji="0" lang="en-US" sz="2000" b="0" i="0" u="none" strike="noStrike" kern="1200" cap="none" spc="-1" normalizeH="0" baseline="0" noProof="0" dirty="0" err="1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lightcurve</a:t>
            </a:r>
            <a:r>
              <a:rPr kumimoji="0" lang="en-US" sz="2000" b="0" i="0" u="none" strike="noStrike" kern="1200" cap="none" spc="-1" normalizeH="0" baseline="0" noProof="0" dirty="0">
                <a:ln>
                  <a:noFill/>
                </a:ln>
                <a:solidFill>
                  <a:srgbClr val="48525A"/>
                </a:solidFill>
                <a:effectLst/>
                <a:uLnTx/>
                <a:uFillTx/>
                <a:latin typeface="Arial"/>
              </a:rPr>
              <a:t> triggered by IC cooling in computer model.</a:t>
            </a:r>
          </a:p>
        </p:txBody>
      </p:sp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D1BC75-960C-8B03-1BA0-EE4A88120E1D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D7F3C-5574-C002-933C-F729BBE04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5369" y="1181391"/>
            <a:ext cx="6517814" cy="46920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F5EF0-E41E-76CB-BC93-18A85B57BDDA}"/>
              </a:ext>
            </a:extLst>
          </p:cNvPr>
          <p:cNvSpPr txBox="1"/>
          <p:nvPr/>
        </p:nvSpPr>
        <p:spPr>
          <a:xfrm>
            <a:off x="10408404" y="134458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2-10 keV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6533B09-D98C-399B-29E0-5A391943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92B3448-25D3-FE5A-F600-41ABB6350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166506A-7A44-F793-E8C5-8E903A9F5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338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A3C878E-7761-BEB9-D22E-D819F9C9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>
            <a:extLst>
              <a:ext uri="{FF2B5EF4-FFF2-40B4-BE49-F238E27FC236}">
                <a16:creationId xmlns:a16="http://schemas.microsoft.com/office/drawing/2014/main" id="{7614DCA5-E8B1-D045-C79D-3F7739FEDC21}"/>
              </a:ext>
            </a:extLst>
          </p:cNvPr>
          <p:cNvSpPr txBox="1"/>
          <p:nvPr/>
        </p:nvSpPr>
        <p:spPr>
          <a:xfrm>
            <a:off x="721296" y="360868"/>
            <a:ext cx="11331887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Modifying the wind acceleration – improved models?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2" name="TextShape 2">
                <a:extLst>
                  <a:ext uri="{FF2B5EF4-FFF2-40B4-BE49-F238E27FC236}">
                    <a16:creationId xmlns:a16="http://schemas.microsoft.com/office/drawing/2014/main" id="{9D3D4F7D-F628-06B1-9041-B494395E6659}"/>
                  </a:ext>
                </a:extLst>
              </p:cNvPr>
              <p:cNvSpPr txBox="1"/>
              <p:nvPr/>
            </p:nvSpPr>
            <p:spPr>
              <a:xfrm>
                <a:off x="675600" y="1257149"/>
                <a:ext cx="5146956" cy="45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Assume now that WR wind is not decelerated by O star radiation field</a:t>
                </a:r>
                <a:b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</a:b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(zero coupling)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Wind-collision region moves even closer to surface of O star.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</a:rPr>
                  <a:t>Shock on O-star side is slower and denser </a:t>
                </a: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  <a:sym typeface="Wingdings" pitchFamily="2" charset="2"/>
                  </a:rPr>
                  <a:t> radiative for longer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  <a:sym typeface="Wingdings" pitchFamily="2" charset="2"/>
                  </a:rPr>
                  <a:t>Pre-periastron flux now too high (WR wind is not decelerated)</a:t>
                </a:r>
              </a:p>
              <a:p>
                <a:pPr marL="180000" marR="0" lvl="0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  <a:sym typeface="Wingdings" pitchFamily="2" charset="2"/>
                  </a:rPr>
                  <a:t>Significant uncertainties: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  <a:sym typeface="Wingdings" pitchFamily="2" charset="2"/>
                  </a:rPr>
                  <a:t>Mass-loss rates, wind momentum ratio, radiation-wind coupling, beta</a:t>
                </a:r>
              </a:p>
              <a:p>
                <a:pPr marL="637200" marR="0" lvl="1" indent="-1800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48525A"/>
                    </a:solidFill>
                    <a:effectLst/>
                    <a:uLnTx/>
                    <a:uFillTx/>
                    <a:latin typeface="Arial"/>
                    <a:sym typeface="Wingdings" pitchFamily="2" charset="2"/>
                  </a:rPr>
                  <a:t>Wind clumping, electron-ion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IE" sz="2000" b="0" i="0" u="none" strike="noStrike" kern="1200" cap="none" spc="-1" normalizeH="0" baseline="0" noProof="0" smtClean="0">
                        <a:ln>
                          <a:noFill/>
                        </a:ln>
                        <a:solidFill>
                          <a:srgbClr val="48525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Wingdings" pitchFamily="2" charset="2"/>
                      </a:rPr>
                      <m:t>Δ</m:t>
                    </m:r>
                    <m:r>
                      <a:rPr kumimoji="0" lang="en-IE" sz="2000" b="0" i="1" u="none" strike="noStrike" kern="1200" cap="none" spc="-1" normalizeH="0" baseline="0" noProof="0" smtClean="0">
                        <a:ln>
                          <a:noFill/>
                        </a:ln>
                        <a:solidFill>
                          <a:srgbClr val="48525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Wingdings" pitchFamily="2" charset="2"/>
                      </a:rPr>
                      <m:t>𝑇</m:t>
                    </m:r>
                  </m:oMath>
                </a14:m>
                <a:endParaRPr kumimoji="0" lang="en-US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48525A"/>
                  </a:solidFill>
                  <a:effectLst/>
                  <a:uLnTx/>
                  <a:uFillTx/>
                  <a:latin typeface="Arial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262" name="TextShape 2">
                <a:extLst>
                  <a:ext uri="{FF2B5EF4-FFF2-40B4-BE49-F238E27FC236}">
                    <a16:creationId xmlns:a16="http://schemas.microsoft.com/office/drawing/2014/main" id="{9D3D4F7D-F628-06B1-9041-B494395E6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00" y="1257149"/>
                <a:ext cx="5146956" cy="4559300"/>
              </a:xfrm>
              <a:prstGeom prst="rect">
                <a:avLst/>
              </a:prstGeom>
              <a:blipFill>
                <a:blip r:embed="rId2"/>
                <a:stretch>
                  <a:fillRect l="-1232" t="-55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3" name="TextShape 3">
            <a:extLst>
              <a:ext uri="{FF2B5EF4-FFF2-40B4-BE49-F238E27FC236}">
                <a16:creationId xmlns:a16="http://schemas.microsoft.com/office/drawing/2014/main" id="{227A1727-1B77-FB31-2C43-B241564D3818}"/>
              </a:ext>
            </a:extLst>
          </p:cNvPr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48525A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1359B2-C0D4-27CC-2985-00DD017587DC}"/>
              </a:ext>
            </a:extLst>
          </p:cNvPr>
          <p:cNvSpPr txBox="1"/>
          <p:nvPr/>
        </p:nvSpPr>
        <p:spPr>
          <a:xfrm>
            <a:off x="7726900" y="5231520"/>
            <a:ext cx="363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F564C4-8A71-B2AB-74DC-0C80A902DD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800" y="1257148"/>
            <a:ext cx="5435600" cy="455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BC717F-EB31-4377-1490-097E7907BFEA}"/>
              </a:ext>
            </a:extLst>
          </p:cNvPr>
          <p:cNvSpPr txBox="1"/>
          <p:nvPr/>
        </p:nvSpPr>
        <p:spPr>
          <a:xfrm>
            <a:off x="675600" y="5992368"/>
            <a:ext cx="829141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Very difficult to reproduce X-ray light-curve exactly without fine-tuning models.  Not clear that this is worthwhile - too many uncertain parameters.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3302FFD-40D4-A271-AECC-9650AB56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341020C-FED4-F983-F2FC-5380C4A3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EA8EAD8-4718-395A-FB69-0C4595A5D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808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33600" y="300343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4000" b="0" strike="noStrike" spc="-1" dirty="0">
                <a:solidFill>
                  <a:srgbClr val="000000"/>
                </a:solidFill>
                <a:latin typeface="Arial"/>
              </a:rPr>
              <a:t>Zeta </a:t>
            </a:r>
            <a:r>
              <a:rPr lang="en-US" sz="4000" b="0" strike="noStrike" spc="-1" dirty="0" err="1">
                <a:solidFill>
                  <a:srgbClr val="000000"/>
                </a:solidFill>
                <a:latin typeface="Arial"/>
              </a:rPr>
              <a:t>Ophiuchi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568011" y="1469571"/>
            <a:ext cx="3321152" cy="4637316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</a:rPr>
              <a:t>Only 135 pc from Earth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Closest O-type star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Closest such bow shock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Gal. lat. +25 </a:t>
            </a:r>
            <a:r>
              <a:rPr lang="en-IE" sz="2000" spc="-1" dirty="0" err="1">
                <a:solidFill>
                  <a:srgbClr val="48525A"/>
                </a:solidFill>
                <a:latin typeface="Arial"/>
              </a:rPr>
              <a:t>deg</a:t>
            </a:r>
            <a:endParaRPr lang="en-IE" sz="2000" spc="-1" dirty="0">
              <a:solidFill>
                <a:srgbClr val="48525A"/>
              </a:solidFill>
              <a:latin typeface="Arial"/>
            </a:endParaRP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Bright IR (van Buren &amp; McCray 1988) and optical emission (Gull &amp; Sofia 1979) detected.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IE" sz="2000" spc="-1" dirty="0">
                <a:solidFill>
                  <a:srgbClr val="48525A"/>
                </a:solidFill>
                <a:latin typeface="Arial"/>
              </a:rPr>
              <a:t>Radio / gamma-ray not detected, but predicted (del Valle &amp; Romero 2012, del Palacio+,2018, Green+2022)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48525A"/>
              </a:solidFill>
              <a:latin typeface="Arial"/>
            </a:endParaRPr>
          </a:p>
          <a:p>
            <a:pPr marL="18000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000" spc="-1" dirty="0">
              <a:solidFill>
                <a:srgbClr val="48525A"/>
              </a:solidFill>
              <a:sym typeface="Wingdings" pitchFamily="2" charset="2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4BDF6B-6E6B-D860-CBA1-12F5E07FF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370" y="300343"/>
            <a:ext cx="6108315" cy="5528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12A09-8A19-8690-9B95-2718169B6134}"/>
              </a:ext>
            </a:extLst>
          </p:cNvPr>
          <p:cNvSpPr txBox="1"/>
          <p:nvPr/>
        </p:nvSpPr>
        <p:spPr>
          <a:xfrm>
            <a:off x="4416364" y="5774261"/>
            <a:ext cx="601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bow shock of Zeta </a:t>
            </a:r>
            <a:r>
              <a:rPr lang="en-US" dirty="0" err="1"/>
              <a:t>Ophiuchi</a:t>
            </a:r>
            <a:r>
              <a:rPr lang="en-US" dirty="0"/>
              <a:t>, from Spitzer Space Telescope, with Chandra X-rays overlaid in blue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7D479-93A7-61F0-60A6-22EBC19595C1}"/>
              </a:ext>
            </a:extLst>
          </p:cNvPr>
          <p:cNvSpPr txBox="1"/>
          <p:nvPr/>
        </p:nvSpPr>
        <p:spPr>
          <a:xfrm>
            <a:off x="4416365" y="6357602"/>
            <a:ext cx="6194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1000" i="1" dirty="0"/>
              <a:t>Image credit: X-ray: NASA/CXC/Dublin Inst. Advanced Studies/S. Green et al.; Infrared: NASA/JPL/Spitzer</a:t>
            </a:r>
          </a:p>
          <a:p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https://www.nasa.gov/mission_pages/chandra/images/embracing-a-rejected-star.html</a:t>
            </a:r>
            <a:r>
              <a:rPr lang="en-US" sz="10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6591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112CD4A-AFEB-DD37-C017-FB648C44A5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928" y="1377430"/>
            <a:ext cx="4997526" cy="4715976"/>
          </a:xfrm>
          <a:prstGeom prst="rect">
            <a:avLst/>
          </a:prstGeom>
          <a:ln w="28575">
            <a:noFill/>
          </a:ln>
        </p:spPr>
      </p:pic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E7E9D-A4DD-1DD1-2C8B-DCB7AEF0D111}"/>
              </a:ext>
            </a:extLst>
          </p:cNvPr>
          <p:cNvSpPr txBox="1"/>
          <p:nvPr/>
        </p:nvSpPr>
        <p:spPr>
          <a:xfrm>
            <a:off x="6097073" y="6068097"/>
            <a:ext cx="489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Toala</a:t>
            </a:r>
            <a:r>
              <a:rPr lang="en-US" dirty="0"/>
              <a:t> et al., 2016, </a:t>
            </a:r>
            <a:r>
              <a:rPr lang="en-US" i="1" dirty="0"/>
              <a:t>Chandra X-ray Observatory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32C628-C3FC-52E8-66BC-6EE92F7610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022" y="3500787"/>
            <a:ext cx="2662699" cy="218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0182E7-B11D-8391-055C-1D17DE7CDA94}"/>
              </a:ext>
            </a:extLst>
          </p:cNvPr>
          <p:cNvSpPr txBox="1"/>
          <p:nvPr/>
        </p:nvSpPr>
        <p:spPr>
          <a:xfrm>
            <a:off x="381580" y="5612236"/>
            <a:ext cx="488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Synthetic X-ray and IR images of bow shock.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488C0C-ED70-F734-6C44-14CB9920D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1760" y="62591"/>
            <a:ext cx="1362635" cy="1554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3BB75-AE0F-1A9B-CE87-8D8B44C255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03" y="4041792"/>
            <a:ext cx="1645870" cy="1097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9AF254-3564-45F6-9F5A-56B1484F5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19" y="3581401"/>
            <a:ext cx="2932087" cy="1954726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EC248BEF-5C76-5BE2-E63C-27563DFE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5" y="302744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Diffuse X-rays from Zeta Ophiuchi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D5213C2-9033-5DD7-03C8-F186DD28F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16" y="1071281"/>
            <a:ext cx="5878012" cy="4977647"/>
          </a:xfrm>
        </p:spPr>
        <p:txBody>
          <a:bodyPr>
            <a:normAutofit/>
          </a:bodyPr>
          <a:lstStyle/>
          <a:p>
            <a:r>
              <a:rPr lang="en-US" sz="2000" dirty="0" err="1"/>
              <a:t>Toala</a:t>
            </a:r>
            <a:r>
              <a:rPr lang="en-US" sz="2000" dirty="0"/>
              <a:t>+(2016) - diffuse X-rays in Chandra data.</a:t>
            </a:r>
          </a:p>
          <a:p>
            <a:r>
              <a:rPr lang="en-US" sz="2000" dirty="0"/>
              <a:t>Sam Green (PhD 2021) investigated thermal X-ray emission from simulated bow shocks.</a:t>
            </a:r>
          </a:p>
          <a:p>
            <a:r>
              <a:rPr lang="en-US" sz="2000" dirty="0"/>
              <a:t>In Green+(2022) we re-</a:t>
            </a:r>
            <a:r>
              <a:rPr lang="en-US" sz="2000" dirty="0" err="1"/>
              <a:t>analysed</a:t>
            </a:r>
            <a:r>
              <a:rPr lang="en-US" sz="2000" dirty="0"/>
              <a:t> the observations, confirming the detection</a:t>
            </a:r>
          </a:p>
          <a:p>
            <a:r>
              <a:rPr lang="en-US" sz="2000" dirty="0"/>
              <a:t>First 3D MHD simulations of the bow shock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DEC7627-307E-5B51-8385-26A3CB99C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67BBE38-7233-4B4B-0A0F-16C12B9D7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27DC1F0-B0BC-B128-81A9-0B9B057B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04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633600" y="441988"/>
            <a:ext cx="10882800" cy="720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sz="4000" spc="-1" dirty="0">
                <a:solidFill>
                  <a:srgbClr val="000000"/>
                </a:solidFill>
                <a:latin typeface="Arial"/>
              </a:rPr>
              <a:t>Diffuse X-rays from bow shocks</a:t>
            </a:r>
            <a:endParaRPr lang="en-U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215605" y="1388698"/>
            <a:ext cx="5641116" cy="421812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 err="1">
                <a:solidFill>
                  <a:srgbClr val="48525A"/>
                </a:solidFill>
                <a:latin typeface="Arial"/>
              </a:rPr>
              <a:t>Toa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la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+(2016) detected diffuse X-rays from around Zeta 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Ophiuchi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with </a:t>
            </a:r>
            <a:r>
              <a:rPr lang="en-US" sz="2000" i="1" spc="-1" dirty="0">
                <a:solidFill>
                  <a:srgbClr val="48525A"/>
                </a:solidFill>
                <a:latin typeface="Arial"/>
              </a:rPr>
              <a:t>Chandra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data.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Emission is weak, contaminated by stellar photons, but it is there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In Green+(2022) we re-</a:t>
            </a:r>
            <a:r>
              <a:rPr lang="en-US" sz="2000" spc="-1" dirty="0" err="1">
                <a:solidFill>
                  <a:srgbClr val="48525A"/>
                </a:solidFill>
                <a:latin typeface="Arial"/>
              </a:rPr>
              <a:t>analysed</a:t>
            </a:r>
            <a:r>
              <a:rPr lang="en-US" sz="2000" spc="-1" dirty="0">
                <a:solidFill>
                  <a:srgbClr val="48525A"/>
                </a:solidFill>
                <a:latin typeface="Arial"/>
              </a:rPr>
              <a:t> the observations, confirming the detection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First 3D MHD simulations of the bow shock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Can match IR emission quite well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48525A"/>
                </a:solidFill>
                <a:latin typeface="Arial"/>
              </a:rPr>
              <a:t>X-rays from simulation are too faint</a:t>
            </a:r>
          </a:p>
          <a:p>
            <a:pPr marL="637200" lvl="1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spc="-1" dirty="0">
                <a:solidFill>
                  <a:srgbClr val="48525A"/>
                </a:solidFill>
                <a:latin typeface="Arial"/>
              </a:rPr>
              <a:t>Resolution issue? (not enough turbulence)</a:t>
            </a:r>
            <a:endParaRPr lang="en-US" sz="2000" b="0" strike="noStrike" spc="-1" dirty="0">
              <a:solidFill>
                <a:srgbClr val="48525A"/>
              </a:solidFill>
              <a:latin typeface="Arial"/>
            </a:endParaRPr>
          </a:p>
        </p:txBody>
      </p:sp>
      <p:sp>
        <p:nvSpPr>
          <p:cNvPr id="263" name="TextShape 3"/>
          <p:cNvSpPr txBox="1"/>
          <p:nvPr/>
        </p:nvSpPr>
        <p:spPr>
          <a:xfrm>
            <a:off x="6335280" y="1764000"/>
            <a:ext cx="5181120" cy="3467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000" b="0" strike="noStrike" spc="-1">
              <a:solidFill>
                <a:srgbClr val="48525A"/>
              </a:solidFill>
              <a:latin typeface="Arial"/>
            </a:endParaRPr>
          </a:p>
        </p:txBody>
      </p:sp>
      <p:sp>
        <p:nvSpPr>
          <p:cNvPr id="264" name="TextShape 4"/>
          <p:cNvSpPr txBox="1"/>
          <p:nvPr/>
        </p:nvSpPr>
        <p:spPr>
          <a:xfrm>
            <a:off x="633600" y="6148080"/>
            <a:ext cx="41144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GB" sz="1800" b="1" strike="noStrike" spc="-1">
                <a:solidFill>
                  <a:srgbClr val="46638B"/>
                </a:solidFill>
                <a:latin typeface="Arial"/>
              </a:rPr>
              <a:t>#DIASdiscovers</a:t>
            </a:r>
            <a:endParaRPr lang="en-GB" sz="1800" b="0" strike="noStrike" spc="-1">
              <a:latin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4794CE-94B4-708F-64CA-3C8A3A02A8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000" y="1386796"/>
            <a:ext cx="2613485" cy="246829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E40576-FCCB-218E-C465-1C8DAD6889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765" y="1404120"/>
            <a:ext cx="2713961" cy="1856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DD3677-E146-1F5A-7ED8-9A26922FD5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56" y="3913008"/>
            <a:ext cx="2972509" cy="1617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D6CCF7-732E-1775-876E-A0622D53E5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766" y="3318636"/>
            <a:ext cx="2785914" cy="185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249DCA-D688-236C-CBC5-FC579915EE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6256" y="5530557"/>
            <a:ext cx="1598714" cy="1314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7CADA9-2B0B-C9FC-6688-A038151576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652" y="5588478"/>
            <a:ext cx="1528290" cy="1256949"/>
          </a:xfrm>
          <a:prstGeom prst="rect">
            <a:avLst/>
          </a:prstGeom>
        </p:spPr>
      </p:pic>
      <p:pic>
        <p:nvPicPr>
          <p:cNvPr id="3" name="output.mp4">
            <a:hlinkClick r:id="" action="ppaction://media"/>
            <a:extLst>
              <a:ext uri="{FF2B5EF4-FFF2-40B4-BE49-F238E27FC236}">
                <a16:creationId xmlns:a16="http://schemas.microsoft.com/office/drawing/2014/main" id="{DB1A80FF-C252-CEEE-C2EA-7416E72EE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04775"/>
            <a:ext cx="12192000" cy="6646863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D606795-362B-31D8-213C-28522C804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2024-10-30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4DADB6A-00E9-3CBA-6131-0501F788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Mackey - TOSCA 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20DE12-A195-16F5-85C7-654C0C13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29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{73C991AE-B7EA-6943-A1BC-B71B935CB636}tf10001060</Template>
  <TotalTime>7494</TotalTime>
  <Words>4914</Words>
  <Application>Microsoft Macintosh PowerPoint</Application>
  <PresentationFormat>Widescreen</PresentationFormat>
  <Paragraphs>672</Paragraphs>
  <Slides>69</Slides>
  <Notes>12</Notes>
  <HiddenSlides>28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Arial</vt:lpstr>
      <vt:lpstr>Calibri</vt:lpstr>
      <vt:lpstr>Cambria Math</vt:lpstr>
      <vt:lpstr>Courier</vt:lpstr>
      <vt:lpstr>Roboto</vt:lpstr>
      <vt:lpstr>Times</vt:lpstr>
      <vt:lpstr>Times New Roman</vt:lpstr>
      <vt:lpstr>Trebuchet MS</vt:lpstr>
      <vt:lpstr>Wingdings</vt:lpstr>
      <vt:lpstr>Wingdings 3</vt:lpstr>
      <vt:lpstr>Facet</vt:lpstr>
      <vt:lpstr>Stellar wind simulations and bow shocks </vt:lpstr>
      <vt:lpstr>Outline</vt:lpstr>
      <vt:lpstr>Single Massive Stars</vt:lpstr>
      <vt:lpstr>Bow shocks of hot stars</vt:lpstr>
      <vt:lpstr>Radio observations of bow shocks</vt:lpstr>
      <vt:lpstr>Non-thermal radiation?</vt:lpstr>
      <vt:lpstr>PowerPoint Presentation</vt:lpstr>
      <vt:lpstr>Diffuse X-rays from Zeta Ophiuchi</vt:lpstr>
      <vt:lpstr>PowerPoint Presentation</vt:lpstr>
      <vt:lpstr>Diffuse X-rays from Zeta Oph – too faint</vt:lpstr>
      <vt:lpstr>Resolution study of bow shocks</vt:lpstr>
      <vt:lpstr>Resolution study of bow shocks</vt:lpstr>
      <vt:lpstr>PowerPoint Presentation</vt:lpstr>
      <vt:lpstr>Resolution study of bow shocks</vt:lpstr>
      <vt:lpstr>Higher-resolution simulations</vt:lpstr>
      <vt:lpstr>What can we say about wind energy losses?</vt:lpstr>
      <vt:lpstr>PowerPoint Presentation</vt:lpstr>
      <vt:lpstr>Non-equilibrium module (NEMO) description</vt:lpstr>
      <vt:lpstr>2D calculation of WR wind (WC star) sweeping up RSG wind</vt:lpstr>
      <vt:lpstr>Comparison of NEQ vs. equilibrium calculation</vt:lpstr>
      <vt:lpstr>Comparison of CIE vs Non-Eq. cooling</vt:lpstr>
      <vt:lpstr>Bow Shock modelling</vt:lpstr>
      <vt:lpstr>Binary Systems</vt:lpstr>
      <vt:lpstr>PowerPoint Presentation</vt:lpstr>
      <vt:lpstr>Inverse-Compton Cooling</vt:lpstr>
      <vt:lpstr>X-ray lightcurve of WR140 (Pollock+,2021)</vt:lpstr>
      <vt:lpstr>3D simulations of WR140 periastron passage</vt:lpstr>
      <vt:lpstr>PowerPoint Presentation</vt:lpstr>
      <vt:lpstr>2-10 keV X-ray emission from the wind-wind collision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Magnetic field configuration</vt:lpstr>
      <vt:lpstr>Summary</vt:lpstr>
      <vt:lpstr>Projected X-ray emission, B⊥v_⋆, 384^3 </vt:lpstr>
      <vt:lpstr>Why a non-equilibrium solver?</vt:lpstr>
      <vt:lpstr>PowerPoint Presentation</vt:lpstr>
      <vt:lpstr>Test Calculations</vt:lpstr>
      <vt:lpstr>Expansion of WR Nebula</vt:lpstr>
      <vt:lpstr>PowerPoint Presentation</vt:lpstr>
      <vt:lpstr>PowerPoint Presentation</vt:lpstr>
      <vt:lpstr>Line luminosity of nebula with time</vt:lpstr>
      <vt:lpstr>Ionization balance</vt:lpstr>
      <vt:lpstr>Comparison of CIE vs Non-Eq. cooling</vt:lpstr>
      <vt:lpstr>Performance</vt:lpstr>
      <vt:lpstr>Summary of multi-ion solver module</vt:lpstr>
      <vt:lpstr>Applications (ideas and discussion welcome)</vt:lpstr>
      <vt:lpstr>Supernova Remnants</vt:lpstr>
      <vt:lpstr>Supernova Remnants</vt:lpstr>
      <vt:lpstr>𝜸-rays from massive binary systems: η Car  </vt:lpstr>
      <vt:lpstr>PowerPoint Presentation</vt:lpstr>
      <vt:lpstr>PowerPoint Presentation</vt:lpstr>
      <vt:lpstr>Few thoughts on Microquasars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Massive Stars at High Energy </dc:title>
  <dc:creator>Jonathan Mackey</dc:creator>
  <cp:lastModifiedBy>Jonathan Mackey</cp:lastModifiedBy>
  <cp:revision>81</cp:revision>
  <dcterms:created xsi:type="dcterms:W3CDTF">2024-03-04T12:36:40Z</dcterms:created>
  <dcterms:modified xsi:type="dcterms:W3CDTF">2024-10-30T07:49:31Z</dcterms:modified>
</cp:coreProperties>
</file>