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(null)" ContentType="image/x-emf"/>
  <Default Extension="tiff" ContentType="image/tiff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9"/>
  </p:notesMasterIdLst>
  <p:sldIdLst>
    <p:sldId id="277" r:id="rId2"/>
    <p:sldId id="444" r:id="rId3"/>
    <p:sldId id="679" r:id="rId4"/>
    <p:sldId id="681" r:id="rId5"/>
    <p:sldId id="680" r:id="rId6"/>
    <p:sldId id="682" r:id="rId7"/>
    <p:sldId id="508" r:id="rId8"/>
    <p:sldId id="597" r:id="rId9"/>
    <p:sldId id="667" r:id="rId10"/>
    <p:sldId id="668" r:id="rId11"/>
    <p:sldId id="673" r:id="rId12"/>
    <p:sldId id="670" r:id="rId13"/>
    <p:sldId id="684" r:id="rId14"/>
    <p:sldId id="691" r:id="rId15"/>
    <p:sldId id="624" r:id="rId16"/>
    <p:sldId id="587" r:id="rId17"/>
    <p:sldId id="617" r:id="rId18"/>
    <p:sldId id="633" r:id="rId19"/>
    <p:sldId id="588" r:id="rId20"/>
    <p:sldId id="662" r:id="rId21"/>
    <p:sldId id="596" r:id="rId22"/>
    <p:sldId id="632" r:id="rId23"/>
    <p:sldId id="618" r:id="rId24"/>
    <p:sldId id="604" r:id="rId25"/>
    <p:sldId id="634" r:id="rId26"/>
    <p:sldId id="619" r:id="rId27"/>
    <p:sldId id="620" r:id="rId28"/>
    <p:sldId id="608" r:id="rId29"/>
    <p:sldId id="609" r:id="rId30"/>
    <p:sldId id="685" r:id="rId31"/>
    <p:sldId id="686" r:id="rId32"/>
    <p:sldId id="688" r:id="rId33"/>
    <p:sldId id="687" r:id="rId34"/>
    <p:sldId id="549" r:id="rId35"/>
    <p:sldId id="607" r:id="rId36"/>
    <p:sldId id="621" r:id="rId37"/>
    <p:sldId id="659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  <a:srgbClr val="D9D9D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21"/>
    <p:restoredTop sz="94543"/>
  </p:normalViewPr>
  <p:slideViewPr>
    <p:cSldViewPr snapToGrid="0" snapToObjects="1">
      <p:cViewPr varScale="1">
        <p:scale>
          <a:sx n="101" d="100"/>
          <a:sy n="101" d="100"/>
        </p:scale>
        <p:origin x="72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9" d="100"/>
        <a:sy n="5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F5F63E-866A-3E48-93F6-10CEDC8E193C}" type="datetimeFigureOut">
              <a:rPr lang="en-US" smtClean="0"/>
              <a:t>6/12/25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B79538-6CDE-DB46-8B95-916509B7B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73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79538-6CDE-DB46-8B95-916509B7B03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63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DD1B6-CF57-B249-AE93-5A486BF2B2F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478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DD1B6-CF57-B249-AE93-5A486BF2B2F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9056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DD1B6-CF57-B249-AE93-5A486BF2B2F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8604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DD1B6-CF57-B249-AE93-5A486BF2B2F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022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DD1B6-CF57-B249-AE93-5A486BF2B2F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9345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DD1B6-CF57-B249-AE93-5A486BF2B2F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434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DD1B6-CF57-B249-AE93-5A486BF2B2F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4401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DD1B6-CF57-B249-AE93-5A486BF2B2F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1772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DD1B6-CF57-B249-AE93-5A486BF2B2F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4234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DD1B6-CF57-B249-AE93-5A486BF2B2F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760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79538-6CDE-DB46-8B95-916509B7B03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9822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DD1B6-CF57-B249-AE93-5A486BF2B2F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6271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DD1B6-CF57-B249-AE93-5A486BF2B2F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860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79538-6CDE-DB46-8B95-916509B7B03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717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79538-6CDE-DB46-8B95-916509B7B03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935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79538-6CDE-DB46-8B95-916509B7B03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743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79538-6CDE-DB46-8B95-916509B7B03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73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79538-6CDE-DB46-8B95-916509B7B03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910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79538-6CDE-DB46-8B95-916509B7B03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2629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DD1B6-CF57-B249-AE93-5A486BF2B2F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51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F5CB8-BBCF-654D-9308-C188EBC4C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9C4051-FDF5-B34C-8C39-84FE6C1A7F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16B3E-950B-8447-8053-A757749AA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3698B-07FF-534A-B0F1-C7C7219FF448}" type="datetime1">
              <a:rPr lang="en-US" smtClean="0"/>
              <a:t>6/12/25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324D40-5CDC-FE42-B83F-41DA62051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28D7FF-C1AB-6A4D-9002-237F60921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48D50-9F11-144F-A264-F87899194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111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6DB00-4CEB-5144-A7E2-1550B6F9D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92D31-B7BA-1B43-AE1D-9200D71BED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276375-2735-094B-86FF-F5B236887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EC05-4B14-4F4F-A9FE-BB28E8CE0AD9}" type="datetime1">
              <a:rPr lang="en-US" smtClean="0"/>
              <a:t>6/12/25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DA9D11-ADD5-2A4A-A17C-337C60486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A901D-78BD-6848-83B9-8CC07BB4A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48D50-9F11-144F-A264-F87899194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482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6235E9-29CA-7443-AE8D-8D581E7844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E287F-63D4-CD47-8CAD-BA5F5E6718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BB97E-E139-B248-9C9E-6FFDE49FC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45D08-3C16-1A48-864F-F6CCF98BF1A1}" type="datetime1">
              <a:rPr lang="en-US" smtClean="0"/>
              <a:t>6/12/25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183E11-6DA7-5340-8A88-3904EC157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2ABC4D-5FCA-9C42-9FD8-474CCAF7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48D50-9F11-144F-A264-F87899194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470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A52BE-5653-814B-9848-B9EDB945D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113E2E-62C0-8E4C-85A0-4DDCF38A1E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D17CD-5DA1-6744-9F39-4CA08F945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50517-E3AD-7A45-8B17-BF370A58E917}" type="datetime1">
              <a:rPr lang="en-US" smtClean="0"/>
              <a:t>6/12/25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D0F498-ADF2-7549-BD21-2D7E887C4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3D91C-DDC1-D740-B5ED-42314FD7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48D50-9F11-144F-A264-F87899194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834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B6056-1D2B-0B40-A3C1-218D20F0D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EF17B7-0035-6946-8ECE-0E39CAD96D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D2FD8-7346-FF4B-AA96-BC80A3ADF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BF5C3-D9A6-464E-B62C-4E9BF879C8B5}" type="datetime1">
              <a:rPr lang="en-US" smtClean="0"/>
              <a:t>6/12/25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00C715-547E-964A-BE4D-F9D986F63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60F40E-7347-D24B-AEFA-FC4859304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48D50-9F11-144F-A264-F87899194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604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284FA-8E20-B44B-8D57-ADB6B4A1A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E3BD6-130C-2744-B094-B8E26A6AA2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557D9-A323-7843-AEA0-29F278297E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C47ED8-CC4B-744F-8364-2DD6CE8D2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A94CD-554C-9F40-AA15-E6FDF6B003E9}" type="datetime1">
              <a:rPr lang="en-US" smtClean="0"/>
              <a:t>6/12/25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1BF202-2615-A74C-B89F-DA0FC17C5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3FB5F5-EC24-3A45-B92B-C7EC48751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48D50-9F11-144F-A264-F87899194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712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2B0C1-3558-344E-9EC2-62E74DCB8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2D318B-687A-404D-A134-6D51B3A98F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1D790B-52EE-AE40-8FBE-1DE36D4443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4A60D0-DB1B-E14E-B798-0B444D6E37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83B367-252B-ED43-8EDB-F55BE31453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58C84A-E633-C94A-8365-D2911BD03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1AF-9F78-ED40-976B-5E9EFA7CE86A}" type="datetime1">
              <a:rPr lang="en-US" smtClean="0"/>
              <a:t>6/12/25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20C7DF-3594-B64E-BA8C-6809AF098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DC17C1-4BAA-794C-818B-FDCC12E70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48D50-9F11-144F-A264-F87899194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651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01DF2-7ECD-4943-B8CF-E8450BB66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3CE6AC-7ED1-1E47-99BC-0782F2842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706F9-386C-A744-86F9-528648516F23}" type="datetime1">
              <a:rPr lang="en-US" smtClean="0"/>
              <a:t>6/12/25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DAB461-4A64-CF4B-95D6-1B524364D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BE09D0-204C-CC40-8E66-AB632EA86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48D50-9F11-144F-A264-F87899194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1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8B2EE9-9833-5E49-ACD8-5ADF1ACB3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040E7-AF63-EB4C-99BF-E8FBC432D0D7}" type="datetime1">
              <a:rPr lang="en-US" smtClean="0"/>
              <a:t>6/12/25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9BAEE-D8DA-AB46-8D2F-75EFF705C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D0281C-E83C-6945-93F9-E5B89A6B2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48D50-9F11-144F-A264-F87899194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270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0A149-AFAF-E34A-9CA7-63D961167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4E137-080B-8D43-9495-E44F964E1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DEEB4E-E33D-9D49-80C0-DB2DA63215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376FA7-CE1C-C249-8C50-AD1064DB5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E3739-CC85-9740-8FC6-90720991B80B}" type="datetime1">
              <a:rPr lang="en-US" smtClean="0"/>
              <a:t>6/12/25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5E5CDF-12EB-234B-A25C-0EFFA2E0A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5370FD-EFD5-2142-943B-1D1D4D77D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48D50-9F11-144F-A264-F87899194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884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76881-AE78-E548-80B6-EF8AEF62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AC2519-833A-494F-B54D-CC669CF1D2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54AAD0-9717-3645-8EE5-49BE9AF90B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5502C4-6114-504B-A738-04B6E66C2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8C4EA-F78E-A744-9D33-3DF1DE167907}" type="datetime1">
              <a:rPr lang="en-US" smtClean="0"/>
              <a:t>6/12/25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5298F8-AED0-BD41-BEAB-F0AC3B383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BE04D0-FBDC-7D4C-814B-DFE405032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48D50-9F11-144F-A264-F87899194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68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EB5B62-AA6B-0542-BBE6-2F820BEFA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1A760A-3158-0443-8D2A-728BCD7CE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8CF3C-95E4-CB48-9231-F42D49FA5B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079AA-66C0-894F-A100-80C6056A0DBE}" type="datetime1">
              <a:rPr lang="en-US" smtClean="0"/>
              <a:t>6/12/25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34909-11D7-A14E-BA08-B5A8EE9FDE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7C975-9A1C-6F4E-9FB0-99EDC50833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48D50-9F11-144F-A264-F87899194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671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emf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emf"/><Relationship Id="rId5" Type="http://schemas.openxmlformats.org/officeDocument/2006/relationships/image" Target="../media/image6.png"/><Relationship Id="rId4" Type="http://schemas.openxmlformats.org/officeDocument/2006/relationships/image" Target="../media/image4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(null)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0.emf"/><Relationship Id="rId4" Type="http://schemas.openxmlformats.org/officeDocument/2006/relationships/image" Target="../media/image49.(null)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16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emf"/><Relationship Id="rId11" Type="http://schemas.openxmlformats.org/officeDocument/2006/relationships/image" Target="../media/image17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5.emf"/><Relationship Id="rId4" Type="http://schemas.openxmlformats.org/officeDocument/2006/relationships/image" Target="../media/image6.png"/><Relationship Id="rId9" Type="http://schemas.openxmlformats.org/officeDocument/2006/relationships/oleObject" Target="../embeddings/oleObject3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(null)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(null)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(null)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7898" t="3156" r="4677" b="16417"/>
          <a:stretch/>
        </p:blipFill>
        <p:spPr>
          <a:xfrm>
            <a:off x="3684304" y="140882"/>
            <a:ext cx="7673991" cy="6211716"/>
          </a:xfrm>
          <a:prstGeom prst="rect">
            <a:avLst/>
          </a:prstGeom>
        </p:spPr>
      </p:pic>
      <p:sp>
        <p:nvSpPr>
          <p:cNvPr id="8" name="Right Triangle 7"/>
          <p:cNvSpPr/>
          <p:nvPr/>
        </p:nvSpPr>
        <p:spPr>
          <a:xfrm flipV="1">
            <a:off x="3733052" y="60309"/>
            <a:ext cx="7448644" cy="4756931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5637" tIns="67820" rIns="135637" bIns="67820" rtlCol="0" anchor="ctr"/>
          <a:lstStyle/>
          <a:p>
            <a:pPr algn="ctr"/>
            <a:endParaRPr lang="en-US" sz="2400"/>
          </a:p>
        </p:txBody>
      </p:sp>
      <p:sp>
        <p:nvSpPr>
          <p:cNvPr id="9" name="Right Triangle 8"/>
          <p:cNvSpPr/>
          <p:nvPr/>
        </p:nvSpPr>
        <p:spPr>
          <a:xfrm flipH="1">
            <a:off x="4564234" y="2553157"/>
            <a:ext cx="6688041" cy="379944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5637" tIns="67820" rIns="135637" bIns="67820" rtlCol="0" anchor="ctr"/>
          <a:lstStyle/>
          <a:p>
            <a:pPr algn="ctr"/>
            <a:endParaRPr lang="en-US" sz="240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713" y="4912564"/>
            <a:ext cx="2895036" cy="6410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9835" y="548370"/>
            <a:ext cx="7099397" cy="4076505"/>
          </a:xfrm>
          <a:prstGeom prst="rect">
            <a:avLst/>
          </a:prstGeom>
          <a:noFill/>
        </p:spPr>
        <p:txBody>
          <a:bodyPr wrap="square" lIns="135637" tIns="67820" rIns="135637" bIns="67820" rtlCol="0">
            <a:spAutoFit/>
          </a:bodyPr>
          <a:lstStyle/>
          <a:p>
            <a:r>
              <a:rPr lang="en-US" sz="4400" dirty="0">
                <a:solidFill>
                  <a:srgbClr val="000090"/>
                </a:solidFill>
                <a:latin typeface="+mj-lt"/>
                <a:cs typeface="Century Gothic"/>
              </a:rPr>
              <a:t>The </a:t>
            </a:r>
            <a:r>
              <a:rPr lang="en-US" sz="4400" i="1" dirty="0">
                <a:solidFill>
                  <a:srgbClr val="000090"/>
                </a:solidFill>
                <a:latin typeface="+mj-lt"/>
                <a:cs typeface="Century Gothic"/>
              </a:rPr>
              <a:t>r</a:t>
            </a:r>
            <a:r>
              <a:rPr lang="en-US" sz="4400" dirty="0">
                <a:solidFill>
                  <a:srgbClr val="000090"/>
                </a:solidFill>
                <a:latin typeface="+mj-lt"/>
                <a:cs typeface="Century Gothic"/>
              </a:rPr>
              <a:t> process and nuclear masses</a:t>
            </a:r>
          </a:p>
          <a:p>
            <a:endParaRPr lang="en-US" sz="2400" dirty="0">
              <a:solidFill>
                <a:srgbClr val="000090"/>
              </a:solidFill>
              <a:cs typeface="Century Gothic"/>
            </a:endParaRPr>
          </a:p>
          <a:p>
            <a:r>
              <a:rPr lang="en-US" sz="2400" dirty="0">
                <a:solidFill>
                  <a:srgbClr val="000090"/>
                </a:solidFill>
                <a:cs typeface="Century Gothic"/>
              </a:rPr>
              <a:t>Rebecca Surman</a:t>
            </a:r>
          </a:p>
          <a:p>
            <a:r>
              <a:rPr lang="en-US" sz="2400" dirty="0">
                <a:solidFill>
                  <a:srgbClr val="000090"/>
                </a:solidFill>
                <a:cs typeface="Century Gothic"/>
              </a:rPr>
              <a:t>University of Notre Dame</a:t>
            </a:r>
          </a:p>
          <a:p>
            <a:endParaRPr lang="en-US" sz="2400" dirty="0">
              <a:solidFill>
                <a:srgbClr val="000090"/>
              </a:solidFill>
              <a:cs typeface="Century Gothic"/>
            </a:endParaRPr>
          </a:p>
          <a:p>
            <a:r>
              <a:rPr lang="en-US" sz="2400" dirty="0" err="1">
                <a:solidFill>
                  <a:srgbClr val="000090"/>
                </a:solidFill>
                <a:cs typeface="Century Gothic"/>
              </a:rPr>
              <a:t>sirEN</a:t>
            </a:r>
            <a:r>
              <a:rPr lang="en-US" sz="2400" dirty="0">
                <a:solidFill>
                  <a:srgbClr val="000090"/>
                </a:solidFill>
                <a:cs typeface="Century Gothic"/>
              </a:rPr>
              <a:t> Conference</a:t>
            </a:r>
          </a:p>
          <a:p>
            <a:r>
              <a:rPr lang="en-US" sz="2400" dirty="0" err="1">
                <a:solidFill>
                  <a:srgbClr val="000090"/>
                </a:solidFill>
                <a:cs typeface="Century Gothic"/>
              </a:rPr>
              <a:t>Giulianova</a:t>
            </a:r>
            <a:r>
              <a:rPr lang="en-US" sz="2400" dirty="0">
                <a:solidFill>
                  <a:srgbClr val="000090"/>
                </a:solidFill>
                <a:cs typeface="Century Gothic"/>
              </a:rPr>
              <a:t>, Italy</a:t>
            </a:r>
          </a:p>
          <a:p>
            <a:r>
              <a:rPr lang="en-US" sz="2400" dirty="0">
                <a:solidFill>
                  <a:srgbClr val="000090"/>
                </a:solidFill>
                <a:cs typeface="Century Gothic"/>
              </a:rPr>
              <a:t>12 June 2025</a:t>
            </a:r>
            <a:endParaRPr lang="en-US" sz="2400" dirty="0">
              <a:cs typeface="Century Gothic"/>
            </a:endParaRPr>
          </a:p>
        </p:txBody>
      </p:sp>
      <p:pic>
        <p:nvPicPr>
          <p:cNvPr id="12" name="Picture 11" descr="CMYK_Color-Seal_Green-Mark_SC_Horizonta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167" y="5245798"/>
            <a:ext cx="3743399" cy="17277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EEB24C1-4259-2D47-A6B9-EC41AA2D09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730"/>
          <a:stretch/>
        </p:blipFill>
        <p:spPr>
          <a:xfrm>
            <a:off x="10081050" y="2679662"/>
            <a:ext cx="1462529" cy="10373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21E911-E89B-C84C-89A5-9DA9303C55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5252" y="3811295"/>
            <a:ext cx="3936618" cy="721713"/>
          </a:xfrm>
          <a:prstGeom prst="rect">
            <a:avLst/>
          </a:prstGeom>
        </p:spPr>
      </p:pic>
      <p:pic>
        <p:nvPicPr>
          <p:cNvPr id="15" name="Picture 14" descr="science_mark_blue_goldshield">
            <a:extLst>
              <a:ext uri="{FF2B5EF4-FFF2-40B4-BE49-F238E27FC236}">
                <a16:creationId xmlns:a16="http://schemas.microsoft.com/office/drawing/2014/main" id="{0DD000BF-C5A6-AE4A-8A90-ACEED9334D51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71" y="5309401"/>
            <a:ext cx="2449748" cy="839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0BB4D5-058A-4540-8D6A-A457641663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5645" y="4732998"/>
            <a:ext cx="2267222" cy="6348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8201E0F-7D04-574C-913E-4D314A613C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4373" y="5688359"/>
            <a:ext cx="584200" cy="53829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F2A0507-B39B-A14D-ADCE-C8836178D697}"/>
              </a:ext>
            </a:extLst>
          </p:cNvPr>
          <p:cNvSpPr txBox="1"/>
          <p:nvPr/>
        </p:nvSpPr>
        <p:spPr>
          <a:xfrm>
            <a:off x="9294804" y="5698752"/>
            <a:ext cx="2747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SciDAC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 ENAF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269A57-3A62-044A-B26C-96060E57B9D9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</a:blip>
          <a:stretch>
            <a:fillRect/>
          </a:stretch>
        </p:blipFill>
        <p:spPr>
          <a:xfrm rot="20298251">
            <a:off x="1756851" y="-1279670"/>
            <a:ext cx="10681941" cy="650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627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F855F0D-5295-FF48-B5E6-039918FDE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0"/>
            <a:ext cx="7543800" cy="6858000"/>
          </a:xfrm>
          <a:prstGeom prst="rect">
            <a:avLst/>
          </a:prstGeom>
        </p:spPr>
      </p:pic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EF259C3D-E698-6445-A3AE-CD5BDC01D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1496" y="6452989"/>
            <a:ext cx="2743200" cy="365125"/>
          </a:xfrm>
        </p:spPr>
        <p:txBody>
          <a:bodyPr/>
          <a:lstStyle/>
          <a:p>
            <a:fld id="{23048D50-9F11-144F-A264-F878991941CD}" type="slidenum">
              <a:rPr lang="en-US" smtClean="0"/>
              <a:t>10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D78492-3357-2A43-8A1F-4E347D4F9CF4}"/>
              </a:ext>
            </a:extLst>
          </p:cNvPr>
          <p:cNvSpPr txBox="1"/>
          <p:nvPr/>
        </p:nvSpPr>
        <p:spPr>
          <a:xfrm>
            <a:off x="631625" y="308433"/>
            <a:ext cx="10353875" cy="690962"/>
          </a:xfrm>
          <a:prstGeom prst="rect">
            <a:avLst/>
          </a:prstGeom>
          <a:noFill/>
        </p:spPr>
        <p:txBody>
          <a:bodyPr wrap="square" lIns="135637" tIns="67820" rIns="135637" bIns="67820" rtlCol="0">
            <a:spAutoFit/>
          </a:bodyPr>
          <a:lstStyle/>
          <a:p>
            <a:r>
              <a:rPr lang="en-US" sz="3600" dirty="0">
                <a:solidFill>
                  <a:srgbClr val="000090"/>
                </a:solidFill>
                <a:latin typeface="+mj-lt"/>
                <a:cs typeface="Century Gothic"/>
              </a:rPr>
              <a:t>Mass models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ED9A59-B070-1146-A829-753ACB80C0BE}"/>
              </a:ext>
            </a:extLst>
          </p:cNvPr>
          <p:cNvSpPr txBox="1"/>
          <p:nvPr/>
        </p:nvSpPr>
        <p:spPr>
          <a:xfrm>
            <a:off x="355600" y="5694145"/>
            <a:ext cx="4060324" cy="629611"/>
          </a:xfrm>
          <a:prstGeom prst="rect">
            <a:avLst/>
          </a:prstGeom>
          <a:noFill/>
        </p:spPr>
        <p:txBody>
          <a:bodyPr wrap="square" lIns="135843" tIns="67921" rIns="135843" bIns="67921" rtlCol="0">
            <a:spAutoFit/>
          </a:bodyPr>
          <a:lstStyle/>
          <a:p>
            <a:pPr algn="r"/>
            <a:r>
              <a:rPr lang="en-US" sz="1600" dirty="0" err="1">
                <a:cs typeface="Century Gothic"/>
              </a:rPr>
              <a:t>Mumpower</a:t>
            </a:r>
            <a:r>
              <a:rPr lang="en-US" sz="1600" dirty="0">
                <a:cs typeface="Century Gothic"/>
              </a:rPr>
              <a:t>, Sprouse, Miller, Lund, Cabrera Garcia, </a:t>
            </a:r>
            <a:r>
              <a:rPr lang="en-US" sz="1600" dirty="0" err="1">
                <a:cs typeface="Century Gothic"/>
              </a:rPr>
              <a:t>Vassh</a:t>
            </a:r>
            <a:r>
              <a:rPr lang="en-US" sz="1600" dirty="0">
                <a:cs typeface="Century Gothic"/>
              </a:rPr>
              <a:t>, McLaughlin, </a:t>
            </a:r>
            <a:r>
              <a:rPr lang="en-US" sz="1600" dirty="0" err="1">
                <a:cs typeface="Century Gothic"/>
              </a:rPr>
              <a:t>Surman</a:t>
            </a:r>
            <a:r>
              <a:rPr lang="en-US" sz="1600" dirty="0">
                <a:cs typeface="Century Gothic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622839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F855F0D-5295-FF48-B5E6-039918FDE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0"/>
            <a:ext cx="7543800" cy="6858000"/>
          </a:xfrm>
          <a:prstGeom prst="rect">
            <a:avLst/>
          </a:prstGeom>
        </p:spPr>
      </p:pic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EF259C3D-E698-6445-A3AE-CD5BDC01D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1496" y="6452989"/>
            <a:ext cx="2743200" cy="365125"/>
          </a:xfrm>
        </p:spPr>
        <p:txBody>
          <a:bodyPr/>
          <a:lstStyle/>
          <a:p>
            <a:fld id="{23048D50-9F11-144F-A264-F878991941CD}" type="slidenum">
              <a:rPr lang="en-US" smtClean="0"/>
              <a:t>11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D78492-3357-2A43-8A1F-4E347D4F9CF4}"/>
              </a:ext>
            </a:extLst>
          </p:cNvPr>
          <p:cNvSpPr txBox="1"/>
          <p:nvPr/>
        </p:nvSpPr>
        <p:spPr>
          <a:xfrm>
            <a:off x="631625" y="308433"/>
            <a:ext cx="10353875" cy="690962"/>
          </a:xfrm>
          <a:prstGeom prst="rect">
            <a:avLst/>
          </a:prstGeom>
          <a:noFill/>
        </p:spPr>
        <p:txBody>
          <a:bodyPr wrap="square" lIns="135637" tIns="67820" rIns="135637" bIns="67820" rtlCol="0">
            <a:spAutoFit/>
          </a:bodyPr>
          <a:lstStyle/>
          <a:p>
            <a:r>
              <a:rPr lang="en-US" sz="3600" dirty="0">
                <a:solidFill>
                  <a:srgbClr val="000090"/>
                </a:solidFill>
                <a:latin typeface="+mj-lt"/>
                <a:cs typeface="Century Gothic"/>
              </a:rPr>
              <a:t>Mass models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ED9A59-B070-1146-A829-753ACB80C0BE}"/>
              </a:ext>
            </a:extLst>
          </p:cNvPr>
          <p:cNvSpPr txBox="1"/>
          <p:nvPr/>
        </p:nvSpPr>
        <p:spPr>
          <a:xfrm>
            <a:off x="355600" y="5694145"/>
            <a:ext cx="4060324" cy="629611"/>
          </a:xfrm>
          <a:prstGeom prst="rect">
            <a:avLst/>
          </a:prstGeom>
          <a:noFill/>
        </p:spPr>
        <p:txBody>
          <a:bodyPr wrap="square" lIns="135843" tIns="67921" rIns="135843" bIns="67921" rtlCol="0">
            <a:spAutoFit/>
          </a:bodyPr>
          <a:lstStyle/>
          <a:p>
            <a:pPr algn="r"/>
            <a:r>
              <a:rPr lang="en-US" sz="1600" dirty="0" err="1">
                <a:cs typeface="Century Gothic"/>
              </a:rPr>
              <a:t>Mumpower</a:t>
            </a:r>
            <a:r>
              <a:rPr lang="en-US" sz="1600" dirty="0">
                <a:cs typeface="Century Gothic"/>
              </a:rPr>
              <a:t>, Sprouse, Miller, Lund, Cabrera Garcia, </a:t>
            </a:r>
            <a:r>
              <a:rPr lang="en-US" sz="1600" dirty="0" err="1">
                <a:cs typeface="Century Gothic"/>
              </a:rPr>
              <a:t>Vassh</a:t>
            </a:r>
            <a:r>
              <a:rPr lang="en-US" sz="1600" dirty="0">
                <a:cs typeface="Century Gothic"/>
              </a:rPr>
              <a:t>, McLaughlin, </a:t>
            </a:r>
            <a:r>
              <a:rPr lang="en-US" sz="1600" dirty="0" err="1">
                <a:cs typeface="Century Gothic"/>
              </a:rPr>
              <a:t>Surman</a:t>
            </a:r>
            <a:r>
              <a:rPr lang="en-US" sz="1600" dirty="0">
                <a:cs typeface="Century Gothic"/>
              </a:rPr>
              <a:t>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95D1B7-DA80-1F45-90D5-896353C7A4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125" t="9815" r="16316" b="64074"/>
          <a:stretch/>
        </p:blipFill>
        <p:spPr>
          <a:xfrm>
            <a:off x="3934393" y="999395"/>
            <a:ext cx="3748338" cy="394414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E2505B7-61A7-B64B-9260-E7A6DB94A1AC}"/>
              </a:ext>
            </a:extLst>
          </p:cNvPr>
          <p:cNvCxnSpPr/>
          <p:nvPr/>
        </p:nvCxnSpPr>
        <p:spPr>
          <a:xfrm flipV="1">
            <a:off x="3898900" y="787400"/>
            <a:ext cx="5472596" cy="2119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A184F61-8719-784F-9E21-2F986FEE6F86}"/>
              </a:ext>
            </a:extLst>
          </p:cNvPr>
          <p:cNvCxnSpPr/>
          <p:nvPr/>
        </p:nvCxnSpPr>
        <p:spPr>
          <a:xfrm flipV="1">
            <a:off x="7682731" y="2222500"/>
            <a:ext cx="3175769" cy="27210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2341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FFC85D3-78E8-9543-BD64-D01F44CB512A}"/>
              </a:ext>
            </a:extLst>
          </p:cNvPr>
          <p:cNvSpPr txBox="1"/>
          <p:nvPr/>
        </p:nvSpPr>
        <p:spPr>
          <a:xfrm>
            <a:off x="355600" y="5694145"/>
            <a:ext cx="4060324" cy="629611"/>
          </a:xfrm>
          <a:prstGeom prst="rect">
            <a:avLst/>
          </a:prstGeom>
          <a:noFill/>
        </p:spPr>
        <p:txBody>
          <a:bodyPr wrap="square" lIns="135843" tIns="67921" rIns="135843" bIns="67921" rtlCol="0">
            <a:spAutoFit/>
          </a:bodyPr>
          <a:lstStyle/>
          <a:p>
            <a:pPr algn="r"/>
            <a:r>
              <a:rPr lang="en-US" sz="1600" dirty="0" err="1">
                <a:cs typeface="Century Gothic"/>
              </a:rPr>
              <a:t>Mumpower</a:t>
            </a:r>
            <a:r>
              <a:rPr lang="en-US" sz="1600" dirty="0">
                <a:cs typeface="Century Gothic"/>
              </a:rPr>
              <a:t>, Sprouse, Miller, Lund, Cabrera Garcia, </a:t>
            </a:r>
            <a:r>
              <a:rPr lang="en-US" sz="1600" dirty="0" err="1">
                <a:cs typeface="Century Gothic"/>
              </a:rPr>
              <a:t>Vassh</a:t>
            </a:r>
            <a:r>
              <a:rPr lang="en-US" sz="1600" dirty="0">
                <a:cs typeface="Century Gothic"/>
              </a:rPr>
              <a:t>, McLaughlin, </a:t>
            </a:r>
            <a:r>
              <a:rPr lang="en-US" sz="1600" dirty="0" err="1">
                <a:cs typeface="Century Gothic"/>
              </a:rPr>
              <a:t>Surman</a:t>
            </a:r>
            <a:r>
              <a:rPr lang="en-US" sz="1600" dirty="0">
                <a:cs typeface="Century Gothic"/>
              </a:rPr>
              <a:t> 2024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855F0D-5295-FF48-B5E6-039918FDE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0"/>
            <a:ext cx="7543800" cy="6858000"/>
          </a:xfrm>
          <a:prstGeom prst="rect">
            <a:avLst/>
          </a:prstGeom>
        </p:spPr>
      </p:pic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EF259C3D-E698-6445-A3AE-CD5BDC01D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1496" y="6452989"/>
            <a:ext cx="2743200" cy="365125"/>
          </a:xfrm>
        </p:spPr>
        <p:txBody>
          <a:bodyPr/>
          <a:lstStyle/>
          <a:p>
            <a:fld id="{23048D50-9F11-144F-A264-F878991941CD}" type="slidenum">
              <a:rPr lang="en-US" smtClean="0"/>
              <a:t>12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D78492-3357-2A43-8A1F-4E347D4F9CF4}"/>
              </a:ext>
            </a:extLst>
          </p:cNvPr>
          <p:cNvSpPr txBox="1"/>
          <p:nvPr/>
        </p:nvSpPr>
        <p:spPr>
          <a:xfrm>
            <a:off x="631625" y="308433"/>
            <a:ext cx="10353875" cy="690962"/>
          </a:xfrm>
          <a:prstGeom prst="rect">
            <a:avLst/>
          </a:prstGeom>
          <a:noFill/>
        </p:spPr>
        <p:txBody>
          <a:bodyPr wrap="square" lIns="135637" tIns="67820" rIns="135637" bIns="67820" rtlCol="0">
            <a:spAutoFit/>
          </a:bodyPr>
          <a:lstStyle/>
          <a:p>
            <a:r>
              <a:rPr lang="en-US" sz="3600" dirty="0">
                <a:solidFill>
                  <a:srgbClr val="000090"/>
                </a:solidFill>
                <a:latin typeface="+mj-lt"/>
                <a:cs typeface="Century Gothic"/>
              </a:rPr>
              <a:t>Mass models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6E0AEE-1B40-F440-9D18-3D66A65034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925" y="1017845"/>
            <a:ext cx="5845375" cy="46763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1B506C-DB2C-CA45-8A77-4B1FAC0444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6599" y="4648200"/>
            <a:ext cx="3207657" cy="323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9C0019-6FA4-B24B-93E3-EF56C67D6CDB}"/>
              </a:ext>
            </a:extLst>
          </p:cNvPr>
          <p:cNvSpPr txBox="1"/>
          <p:nvPr/>
        </p:nvSpPr>
        <p:spPr>
          <a:xfrm>
            <a:off x="172738" y="2179250"/>
            <a:ext cx="13081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stronger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weaker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74788FC-EA5D-774C-A7A8-72EE26C38291}"/>
              </a:ext>
            </a:extLst>
          </p:cNvPr>
          <p:cNvCxnSpPr/>
          <p:nvPr/>
        </p:nvCxnSpPr>
        <p:spPr>
          <a:xfrm flipV="1">
            <a:off x="539703" y="1675992"/>
            <a:ext cx="0" cy="5032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B30461C-E2F9-6446-821C-439A674EA2BD}"/>
              </a:ext>
            </a:extLst>
          </p:cNvPr>
          <p:cNvCxnSpPr>
            <a:cxnSpLocks/>
          </p:cNvCxnSpPr>
          <p:nvPr/>
        </p:nvCxnSpPr>
        <p:spPr>
          <a:xfrm>
            <a:off x="530378" y="4210575"/>
            <a:ext cx="0" cy="6468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0931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EF259C3D-E698-6445-A3AE-CD5BDC01D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1496" y="6452989"/>
            <a:ext cx="2743200" cy="365125"/>
          </a:xfrm>
        </p:spPr>
        <p:txBody>
          <a:bodyPr/>
          <a:lstStyle/>
          <a:p>
            <a:fld id="{23048D50-9F11-144F-A264-F878991941CD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80ACBE-BC65-BA4C-8B34-FFA1AE9CC7F1}"/>
              </a:ext>
            </a:extLst>
          </p:cNvPr>
          <p:cNvSpPr txBox="1"/>
          <p:nvPr/>
        </p:nvSpPr>
        <p:spPr>
          <a:xfrm>
            <a:off x="631625" y="308433"/>
            <a:ext cx="10111471" cy="690962"/>
          </a:xfrm>
          <a:prstGeom prst="rect">
            <a:avLst/>
          </a:prstGeom>
          <a:noFill/>
        </p:spPr>
        <p:txBody>
          <a:bodyPr wrap="square" lIns="135637" tIns="67820" rIns="135637" bIns="67820" rtlCol="0">
            <a:spAutoFit/>
          </a:bodyPr>
          <a:lstStyle/>
          <a:p>
            <a:r>
              <a:rPr lang="en-US" sz="3600" dirty="0">
                <a:solidFill>
                  <a:srgbClr val="000090"/>
                </a:solidFill>
                <a:latin typeface="+mj-lt"/>
                <a:cs typeface="Century Gothic"/>
              </a:rPr>
              <a:t>Nuclear mass sensitivity studies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7DBFBE-725E-EC4B-865C-6F8AFF826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480" y="0"/>
            <a:ext cx="4632158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69149B-EAFE-1C47-B480-A36EE0E8FFF4}"/>
              </a:ext>
            </a:extLst>
          </p:cNvPr>
          <p:cNvSpPr txBox="1"/>
          <p:nvPr/>
        </p:nvSpPr>
        <p:spPr>
          <a:xfrm>
            <a:off x="4001604" y="1279252"/>
            <a:ext cx="2943876" cy="662269"/>
          </a:xfrm>
          <a:prstGeom prst="rect">
            <a:avLst/>
          </a:prstGeom>
          <a:noFill/>
        </p:spPr>
        <p:txBody>
          <a:bodyPr wrap="square" lIns="168193" tIns="84092" rIns="168193" bIns="84092" rtlCol="0">
            <a:spAutoFit/>
          </a:bodyPr>
          <a:lstStyle/>
          <a:p>
            <a:pPr algn="r"/>
            <a:r>
              <a:rPr lang="en-US" sz="1600" dirty="0" err="1">
                <a:cs typeface="Century Gothic"/>
              </a:rPr>
              <a:t>Mumpower</a:t>
            </a:r>
            <a:r>
              <a:rPr lang="en-US" sz="1600" dirty="0">
                <a:cs typeface="Century Gothic"/>
              </a:rPr>
              <a:t>, </a:t>
            </a:r>
            <a:r>
              <a:rPr lang="en-US" sz="1600" dirty="0" err="1">
                <a:cs typeface="Century Gothic"/>
              </a:rPr>
              <a:t>Surman</a:t>
            </a:r>
            <a:r>
              <a:rPr lang="en-US" sz="1600" dirty="0">
                <a:cs typeface="Century Gothic"/>
              </a:rPr>
              <a:t>, McLaughlin, </a:t>
            </a:r>
            <a:r>
              <a:rPr lang="en-US" sz="1600" dirty="0" err="1">
                <a:cs typeface="Century Gothic"/>
              </a:rPr>
              <a:t>Aprahamian</a:t>
            </a:r>
            <a:r>
              <a:rPr lang="en-US" sz="1600" dirty="0">
                <a:cs typeface="Century Gothic"/>
              </a:rPr>
              <a:t> 2016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B9C7E3-A3CA-1341-9F19-82352855D274}"/>
              </a:ext>
            </a:extLst>
          </p:cNvPr>
          <p:cNvSpPr txBox="1"/>
          <p:nvPr/>
        </p:nvSpPr>
        <p:spPr>
          <a:xfrm>
            <a:off x="3690011" y="6036941"/>
            <a:ext cx="2943876" cy="416048"/>
          </a:xfrm>
          <a:prstGeom prst="rect">
            <a:avLst/>
          </a:prstGeom>
          <a:noFill/>
        </p:spPr>
        <p:txBody>
          <a:bodyPr wrap="square" lIns="168193" tIns="84092" rIns="168193" bIns="84092" rtlCol="0">
            <a:spAutoFit/>
          </a:bodyPr>
          <a:lstStyle/>
          <a:p>
            <a:pPr algn="r"/>
            <a:r>
              <a:rPr lang="en-US" sz="1600" dirty="0" err="1">
                <a:cs typeface="Century Gothic"/>
              </a:rPr>
              <a:t>Surman</a:t>
            </a:r>
            <a:r>
              <a:rPr lang="en-US" sz="1600" dirty="0">
                <a:cs typeface="Century Gothic"/>
              </a:rPr>
              <a:t>, </a:t>
            </a:r>
            <a:r>
              <a:rPr lang="en-US" sz="1600" dirty="0" err="1">
                <a:cs typeface="Century Gothic"/>
              </a:rPr>
              <a:t>Mumpower</a:t>
            </a:r>
            <a:r>
              <a:rPr lang="en-US" sz="1600" dirty="0">
                <a:cs typeface="Century Gothic"/>
              </a:rPr>
              <a:t> 2018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D7AD74-5700-2A43-8CB1-0788D1EE3D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691" y="2937331"/>
            <a:ext cx="6215196" cy="309961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95414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A3D12BB-DE82-A949-8379-89636ED58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691" y="2937331"/>
            <a:ext cx="6215196" cy="3099610"/>
          </a:xfrm>
          <a:prstGeom prst="rect">
            <a:avLst/>
          </a:prstGeom>
          <a:ln>
            <a:noFill/>
          </a:ln>
        </p:spPr>
      </p:pic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EF259C3D-E698-6445-A3AE-CD5BDC01D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1496" y="6452989"/>
            <a:ext cx="2743200" cy="365125"/>
          </a:xfrm>
        </p:spPr>
        <p:txBody>
          <a:bodyPr/>
          <a:lstStyle/>
          <a:p>
            <a:fld id="{23048D50-9F11-144F-A264-F878991941CD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80ACBE-BC65-BA4C-8B34-FFA1AE9CC7F1}"/>
              </a:ext>
            </a:extLst>
          </p:cNvPr>
          <p:cNvSpPr txBox="1"/>
          <p:nvPr/>
        </p:nvSpPr>
        <p:spPr>
          <a:xfrm>
            <a:off x="631625" y="308433"/>
            <a:ext cx="10111471" cy="690962"/>
          </a:xfrm>
          <a:prstGeom prst="rect">
            <a:avLst/>
          </a:prstGeom>
          <a:noFill/>
        </p:spPr>
        <p:txBody>
          <a:bodyPr wrap="square" lIns="135637" tIns="67820" rIns="135637" bIns="67820" rtlCol="0">
            <a:spAutoFit/>
          </a:bodyPr>
          <a:lstStyle/>
          <a:p>
            <a:r>
              <a:rPr lang="en-US" sz="3600" dirty="0">
                <a:solidFill>
                  <a:srgbClr val="000090"/>
                </a:solidFill>
                <a:latin typeface="+mj-lt"/>
                <a:cs typeface="Century Gothic"/>
              </a:rPr>
              <a:t>Nuclear mass sensitivity studies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7DBFBE-725E-EC4B-865C-6F8AFF8263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5480" y="0"/>
            <a:ext cx="4632158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69149B-EAFE-1C47-B480-A36EE0E8FFF4}"/>
              </a:ext>
            </a:extLst>
          </p:cNvPr>
          <p:cNvSpPr txBox="1"/>
          <p:nvPr/>
        </p:nvSpPr>
        <p:spPr>
          <a:xfrm>
            <a:off x="4001604" y="1279252"/>
            <a:ext cx="2943876" cy="662269"/>
          </a:xfrm>
          <a:prstGeom prst="rect">
            <a:avLst/>
          </a:prstGeom>
          <a:noFill/>
        </p:spPr>
        <p:txBody>
          <a:bodyPr wrap="square" lIns="168193" tIns="84092" rIns="168193" bIns="84092" rtlCol="0">
            <a:spAutoFit/>
          </a:bodyPr>
          <a:lstStyle/>
          <a:p>
            <a:pPr algn="r"/>
            <a:r>
              <a:rPr lang="en-US" sz="1600" dirty="0" err="1">
                <a:cs typeface="Century Gothic"/>
              </a:rPr>
              <a:t>Mumpower</a:t>
            </a:r>
            <a:r>
              <a:rPr lang="en-US" sz="1600" dirty="0">
                <a:cs typeface="Century Gothic"/>
              </a:rPr>
              <a:t>, </a:t>
            </a:r>
            <a:r>
              <a:rPr lang="en-US" sz="1600" dirty="0" err="1">
                <a:cs typeface="Century Gothic"/>
              </a:rPr>
              <a:t>Surman</a:t>
            </a:r>
            <a:r>
              <a:rPr lang="en-US" sz="1600" dirty="0">
                <a:cs typeface="Century Gothic"/>
              </a:rPr>
              <a:t>, McLaughlin, </a:t>
            </a:r>
            <a:r>
              <a:rPr lang="en-US" sz="1600" dirty="0" err="1">
                <a:cs typeface="Century Gothic"/>
              </a:rPr>
              <a:t>Aprahamian</a:t>
            </a:r>
            <a:r>
              <a:rPr lang="en-US" sz="1600" dirty="0">
                <a:cs typeface="Century Gothic"/>
              </a:rPr>
              <a:t> 2016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B9C7E3-A3CA-1341-9F19-82352855D274}"/>
              </a:ext>
            </a:extLst>
          </p:cNvPr>
          <p:cNvSpPr txBox="1"/>
          <p:nvPr/>
        </p:nvSpPr>
        <p:spPr>
          <a:xfrm>
            <a:off x="3690011" y="6036941"/>
            <a:ext cx="2943876" cy="416048"/>
          </a:xfrm>
          <a:prstGeom prst="rect">
            <a:avLst/>
          </a:prstGeom>
          <a:noFill/>
        </p:spPr>
        <p:txBody>
          <a:bodyPr wrap="square" lIns="168193" tIns="84092" rIns="168193" bIns="84092" rtlCol="0">
            <a:spAutoFit/>
          </a:bodyPr>
          <a:lstStyle/>
          <a:p>
            <a:pPr algn="r"/>
            <a:r>
              <a:rPr lang="en-US" sz="1600" dirty="0" err="1">
                <a:cs typeface="Century Gothic"/>
              </a:rPr>
              <a:t>Surman</a:t>
            </a:r>
            <a:r>
              <a:rPr lang="en-US" sz="1600" dirty="0">
                <a:cs typeface="Century Gothic"/>
              </a:rPr>
              <a:t>, </a:t>
            </a:r>
            <a:r>
              <a:rPr lang="en-US" sz="1600" dirty="0" err="1">
                <a:cs typeface="Century Gothic"/>
              </a:rPr>
              <a:t>Mumpower</a:t>
            </a:r>
            <a:r>
              <a:rPr lang="en-US" sz="1600" dirty="0">
                <a:cs typeface="Century Gothic"/>
              </a:rPr>
              <a:t> 2018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43EC98-3D37-4D4D-AAE4-1567D9ACC6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5413" y="1456968"/>
            <a:ext cx="7654387" cy="24717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A565D9-41AA-8745-9172-D2FCA1899B1F}"/>
              </a:ext>
            </a:extLst>
          </p:cNvPr>
          <p:cNvSpPr txBox="1"/>
          <p:nvPr/>
        </p:nvSpPr>
        <p:spPr>
          <a:xfrm>
            <a:off x="760244" y="1456968"/>
            <a:ext cx="1415169" cy="908490"/>
          </a:xfrm>
          <a:prstGeom prst="rect">
            <a:avLst/>
          </a:prstGeom>
          <a:noFill/>
        </p:spPr>
        <p:txBody>
          <a:bodyPr wrap="square" lIns="168193" tIns="84092" rIns="168193" bIns="84092" rtlCol="0">
            <a:spAutoFit/>
          </a:bodyPr>
          <a:lstStyle/>
          <a:p>
            <a:pPr algn="r"/>
            <a:r>
              <a:rPr lang="en-US" sz="1600" dirty="0">
                <a:cs typeface="Century Gothic"/>
              </a:rPr>
              <a:t>NSAC LRP document, 2013</a:t>
            </a:r>
          </a:p>
        </p:txBody>
      </p:sp>
    </p:spTree>
    <p:extLst>
      <p:ext uri="{BB962C8B-B14F-4D97-AF65-F5344CB8AC3E}">
        <p14:creationId xmlns:p14="http://schemas.microsoft.com/office/powerpoint/2010/main" val="2988802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r="3436"/>
          <a:stretch/>
        </p:blipFill>
        <p:spPr>
          <a:xfrm>
            <a:off x="1" y="13783"/>
            <a:ext cx="12192000" cy="65695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4454" y="1713881"/>
            <a:ext cx="2397753" cy="1298421"/>
          </a:xfrm>
          <a:prstGeom prst="rect">
            <a:avLst/>
          </a:prstGeom>
          <a:noFill/>
        </p:spPr>
        <p:txBody>
          <a:bodyPr wrap="square" lIns="168271" tIns="84132" rIns="168271" bIns="84132" rtlCol="0">
            <a:spAutoFit/>
          </a:bodyPr>
          <a:lstStyle/>
          <a:p>
            <a:pPr algn="r">
              <a:spcAft>
                <a:spcPts val="800"/>
              </a:spcAft>
            </a:pPr>
            <a:r>
              <a:rPr lang="en-US" sz="2000" dirty="0">
                <a:solidFill>
                  <a:srgbClr val="000090"/>
                </a:solidFill>
                <a:cs typeface="Century Gothic"/>
              </a:rPr>
              <a:t>AME</a:t>
            </a:r>
          </a:p>
          <a:p>
            <a:pPr algn="r">
              <a:spcAft>
                <a:spcPts val="800"/>
              </a:spcAft>
            </a:pPr>
            <a:r>
              <a:rPr lang="en-US" sz="2000" dirty="0">
                <a:solidFill>
                  <a:srgbClr val="000090"/>
                </a:solidFill>
                <a:cs typeface="Century Gothic"/>
              </a:rPr>
              <a:t>FRIB Day 1 reach</a:t>
            </a:r>
          </a:p>
          <a:p>
            <a:pPr algn="r">
              <a:spcAft>
                <a:spcPts val="800"/>
              </a:spcAft>
            </a:pPr>
            <a:r>
              <a:rPr lang="en-US" sz="2000" dirty="0">
                <a:solidFill>
                  <a:srgbClr val="000090"/>
                </a:solidFill>
                <a:cs typeface="Century Gothic"/>
              </a:rPr>
              <a:t>FRIB design goal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2207" y="1704514"/>
            <a:ext cx="339180" cy="1271925"/>
          </a:xfrm>
          <a:prstGeom prst="rect">
            <a:avLst/>
          </a:prstGeom>
        </p:spPr>
      </p:pic>
      <p:pic>
        <p:nvPicPr>
          <p:cNvPr id="10" name="Picture 9" descr="Screen Shot 2017-11-14 at 10.57.16 PM.png">
            <a:extLst>
              <a:ext uri="{FF2B5EF4-FFF2-40B4-BE49-F238E27FC236}">
                <a16:creationId xmlns:a16="http://schemas.microsoft.com/office/drawing/2014/main" id="{0884A6FD-93F7-BB42-9A91-EB18A6F9E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051" y="4880593"/>
            <a:ext cx="6601097" cy="12733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71416E-FB28-0141-8BA0-556218F306BD}"/>
              </a:ext>
            </a:extLst>
          </p:cNvPr>
          <p:cNvSpPr txBox="1"/>
          <p:nvPr/>
        </p:nvSpPr>
        <p:spPr>
          <a:xfrm>
            <a:off x="631625" y="308433"/>
            <a:ext cx="10111471" cy="690962"/>
          </a:xfrm>
          <a:prstGeom prst="rect">
            <a:avLst/>
          </a:prstGeom>
          <a:noFill/>
        </p:spPr>
        <p:txBody>
          <a:bodyPr wrap="square" lIns="135637" tIns="67820" rIns="135637" bIns="67820" rtlCol="0">
            <a:spAutoFit/>
          </a:bodyPr>
          <a:lstStyle/>
          <a:p>
            <a:r>
              <a:rPr lang="en-US" sz="3600" dirty="0">
                <a:solidFill>
                  <a:srgbClr val="000090"/>
                </a:solidFill>
                <a:latin typeface="+mj-lt"/>
                <a:cs typeface="Century Gothic"/>
              </a:rPr>
              <a:t>Experimental prospects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F19A9193-3DDF-7E41-A183-354CD950F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1496" y="6452989"/>
            <a:ext cx="2743200" cy="365125"/>
          </a:xfrm>
        </p:spPr>
        <p:txBody>
          <a:bodyPr/>
          <a:lstStyle/>
          <a:p>
            <a:fld id="{23048D50-9F11-144F-A264-F878991941CD}" type="slidenum">
              <a:rPr lang="en-US" smtClean="0"/>
              <a:t>15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93605E-1181-0141-87AD-EA867BD0FAF8}"/>
              </a:ext>
            </a:extLst>
          </p:cNvPr>
          <p:cNvSpPr txBox="1"/>
          <p:nvPr/>
        </p:nvSpPr>
        <p:spPr>
          <a:xfrm>
            <a:off x="631625" y="6311802"/>
            <a:ext cx="2943876" cy="416048"/>
          </a:xfrm>
          <a:prstGeom prst="rect">
            <a:avLst/>
          </a:prstGeom>
          <a:noFill/>
        </p:spPr>
        <p:txBody>
          <a:bodyPr wrap="square" lIns="168193" tIns="84092" rIns="168193" bIns="84092" rtlCol="0">
            <a:spAutoFit/>
          </a:bodyPr>
          <a:lstStyle/>
          <a:p>
            <a:pPr algn="r"/>
            <a:r>
              <a:rPr lang="en-US" sz="1600" dirty="0" err="1">
                <a:cs typeface="Century Gothic"/>
              </a:rPr>
              <a:t>Surman</a:t>
            </a:r>
            <a:r>
              <a:rPr lang="en-US" sz="1600" dirty="0">
                <a:cs typeface="Century Gothic"/>
              </a:rPr>
              <a:t>, </a:t>
            </a:r>
            <a:r>
              <a:rPr lang="en-US" sz="1600" dirty="0" err="1">
                <a:cs typeface="Century Gothic"/>
              </a:rPr>
              <a:t>Mumpower</a:t>
            </a:r>
            <a:r>
              <a:rPr lang="en-US" sz="1600" dirty="0">
                <a:cs typeface="Century Gothic"/>
              </a:rPr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32617492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160EB6A2-1823-8C4A-A69B-2FC2D4B9FB16}"/>
              </a:ext>
            </a:extLst>
          </p:cNvPr>
          <p:cNvSpPr txBox="1"/>
          <p:nvPr/>
        </p:nvSpPr>
        <p:spPr>
          <a:xfrm>
            <a:off x="631625" y="308433"/>
            <a:ext cx="10111471" cy="690962"/>
          </a:xfrm>
          <a:prstGeom prst="rect">
            <a:avLst/>
          </a:prstGeom>
          <a:noFill/>
        </p:spPr>
        <p:txBody>
          <a:bodyPr wrap="square" lIns="135637" tIns="67820" rIns="135637" bIns="67820" rtlCol="0">
            <a:spAutoFit/>
          </a:bodyPr>
          <a:lstStyle/>
          <a:p>
            <a:r>
              <a:rPr lang="en-US" sz="3600" dirty="0">
                <a:solidFill>
                  <a:srgbClr val="000090"/>
                </a:solidFill>
                <a:latin typeface="+mj-lt"/>
                <a:cs typeface="Century Gothic"/>
              </a:rPr>
              <a:t>Interpreting observables of </a:t>
            </a:r>
            <a:r>
              <a:rPr lang="en-US" sz="3600" i="1" dirty="0">
                <a:solidFill>
                  <a:srgbClr val="000090"/>
                </a:solidFill>
                <a:latin typeface="+mj-lt"/>
                <a:cs typeface="Century Gothic"/>
              </a:rPr>
              <a:t>r</a:t>
            </a:r>
            <a:r>
              <a:rPr lang="en-US" sz="3600" dirty="0">
                <a:solidFill>
                  <a:srgbClr val="000090"/>
                </a:solidFill>
                <a:latin typeface="+mj-lt"/>
                <a:cs typeface="Century Gothic"/>
              </a:rPr>
              <a:t>-process nucleosynthesis</a:t>
            </a:r>
          </a:p>
        </p:txBody>
      </p:sp>
      <p:pic>
        <p:nvPicPr>
          <p:cNvPr id="18" name="Picture 17" descr="science_mark_blue_goldshield">
            <a:extLst>
              <a:ext uri="{FF2B5EF4-FFF2-40B4-BE49-F238E27FC236}">
                <a16:creationId xmlns:a16="http://schemas.microsoft.com/office/drawing/2014/main" id="{B01F6771-4AFC-F744-AB92-55FDF3FDCC2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25" y="6275674"/>
            <a:ext cx="1186848" cy="40811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65C533-9101-0E49-8E55-3AE49F6ED128}"/>
              </a:ext>
            </a:extLst>
          </p:cNvPr>
          <p:cNvSpPr txBox="1"/>
          <p:nvPr/>
        </p:nvSpPr>
        <p:spPr>
          <a:xfrm>
            <a:off x="975642" y="1676399"/>
            <a:ext cx="976745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What observables are currently limited by nuclear uncertainties that could be addressed via nuclear experiment?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Are there distinguishing observables that rise above nuclear uncertainties?</a:t>
            </a:r>
          </a:p>
          <a:p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What can we learn about nuclear physics far from stability from </a:t>
            </a:r>
            <a:r>
              <a:rPr lang="en-US" sz="2800" i="1" dirty="0"/>
              <a:t>r</a:t>
            </a:r>
            <a:r>
              <a:rPr lang="en-US" sz="2800" dirty="0"/>
              <a:t>-process observables?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01797438-CAB9-3A47-9C62-5ABD1516D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1496" y="6452989"/>
            <a:ext cx="2743200" cy="365125"/>
          </a:xfrm>
        </p:spPr>
        <p:txBody>
          <a:bodyPr/>
          <a:lstStyle/>
          <a:p>
            <a:fld id="{23048D50-9F11-144F-A264-F878991941C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1835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160EB6A2-1823-8C4A-A69B-2FC2D4B9FB16}"/>
              </a:ext>
            </a:extLst>
          </p:cNvPr>
          <p:cNvSpPr txBox="1"/>
          <p:nvPr/>
        </p:nvSpPr>
        <p:spPr>
          <a:xfrm>
            <a:off x="631625" y="308433"/>
            <a:ext cx="10111471" cy="690962"/>
          </a:xfrm>
          <a:prstGeom prst="rect">
            <a:avLst/>
          </a:prstGeom>
          <a:noFill/>
        </p:spPr>
        <p:txBody>
          <a:bodyPr wrap="square" lIns="135637" tIns="67820" rIns="135637" bIns="67820" rtlCol="0">
            <a:spAutoFit/>
          </a:bodyPr>
          <a:lstStyle/>
          <a:p>
            <a:r>
              <a:rPr lang="en-US" sz="3600" dirty="0">
                <a:solidFill>
                  <a:srgbClr val="000090"/>
                </a:solidFill>
                <a:latin typeface="+mj-lt"/>
                <a:cs typeface="Century Gothic"/>
              </a:rPr>
              <a:t>Interpreting observables of </a:t>
            </a:r>
            <a:r>
              <a:rPr lang="en-US" sz="3600" i="1" dirty="0">
                <a:solidFill>
                  <a:srgbClr val="000090"/>
                </a:solidFill>
                <a:latin typeface="+mj-lt"/>
                <a:cs typeface="Century Gothic"/>
              </a:rPr>
              <a:t>r</a:t>
            </a:r>
            <a:r>
              <a:rPr lang="en-US" sz="3600" dirty="0">
                <a:solidFill>
                  <a:srgbClr val="000090"/>
                </a:solidFill>
                <a:latin typeface="+mj-lt"/>
                <a:cs typeface="Century Gothic"/>
              </a:rPr>
              <a:t>-process nucleosynthesis</a:t>
            </a:r>
          </a:p>
        </p:txBody>
      </p:sp>
      <p:pic>
        <p:nvPicPr>
          <p:cNvPr id="18" name="Picture 17" descr="science_mark_blue_goldshield">
            <a:extLst>
              <a:ext uri="{FF2B5EF4-FFF2-40B4-BE49-F238E27FC236}">
                <a16:creationId xmlns:a16="http://schemas.microsoft.com/office/drawing/2014/main" id="{B01F6771-4AFC-F744-AB92-55FDF3FDCC2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25" y="6275674"/>
            <a:ext cx="1186848" cy="40811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65C533-9101-0E49-8E55-3AE49F6ED128}"/>
              </a:ext>
            </a:extLst>
          </p:cNvPr>
          <p:cNvSpPr txBox="1"/>
          <p:nvPr/>
        </p:nvSpPr>
        <p:spPr>
          <a:xfrm>
            <a:off x="975642" y="1676399"/>
            <a:ext cx="976745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What observables are currently limited by nuclear uncertainties that could be addressed via nuclear experiment?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Are there distinguishing observables that rise above nuclear uncertainties?</a:t>
            </a:r>
          </a:p>
          <a:p>
            <a:endParaRPr lang="en-US" sz="2800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What can we learn about nuclear physics far from stability from </a:t>
            </a:r>
            <a:r>
              <a:rPr lang="en-US" sz="2800" i="1" dirty="0">
                <a:solidFill>
                  <a:schemeClr val="bg1">
                    <a:lumMod val="85000"/>
                  </a:schemeClr>
                </a:solidFill>
              </a:rPr>
              <a:t>r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-process observables?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246699C9-C089-3641-99BA-71801C061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1496" y="6452989"/>
            <a:ext cx="2743200" cy="365125"/>
          </a:xfrm>
        </p:spPr>
        <p:txBody>
          <a:bodyPr/>
          <a:lstStyle/>
          <a:p>
            <a:fld id="{23048D50-9F11-144F-A264-F878991941CD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790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160EB6A2-1823-8C4A-A69B-2FC2D4B9FB16}"/>
              </a:ext>
            </a:extLst>
          </p:cNvPr>
          <p:cNvSpPr txBox="1"/>
          <p:nvPr/>
        </p:nvSpPr>
        <p:spPr>
          <a:xfrm>
            <a:off x="631625" y="308433"/>
            <a:ext cx="10111471" cy="690962"/>
          </a:xfrm>
          <a:prstGeom prst="rect">
            <a:avLst/>
          </a:prstGeom>
          <a:noFill/>
        </p:spPr>
        <p:txBody>
          <a:bodyPr wrap="square" lIns="135637" tIns="67820" rIns="135637" bIns="67820" rtlCol="0">
            <a:spAutoFit/>
          </a:bodyPr>
          <a:lstStyle/>
          <a:p>
            <a:r>
              <a:rPr lang="en-US" sz="3600" dirty="0">
                <a:solidFill>
                  <a:srgbClr val="000090"/>
                </a:solidFill>
                <a:latin typeface="+mj-lt"/>
                <a:cs typeface="Century Gothic"/>
              </a:rPr>
              <a:t>Did the GW170817 merger produce actinides?</a:t>
            </a:r>
          </a:p>
        </p:txBody>
      </p:sp>
      <p:pic>
        <p:nvPicPr>
          <p:cNvPr id="18" name="Picture 17" descr="science_mark_blue_goldshield">
            <a:extLst>
              <a:ext uri="{FF2B5EF4-FFF2-40B4-BE49-F238E27FC236}">
                <a16:creationId xmlns:a16="http://schemas.microsoft.com/office/drawing/2014/main" id="{B01F6771-4AFC-F744-AB92-55FDF3FDCC2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25" y="6275674"/>
            <a:ext cx="1186848" cy="408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7A6E932-9D80-3D41-8D39-5E6480A05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05" y="1068095"/>
            <a:ext cx="5436376" cy="38054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A758A77-E27D-9E41-82F5-DB02EB6E65B6}"/>
              </a:ext>
            </a:extLst>
          </p:cNvPr>
          <p:cNvSpPr txBox="1"/>
          <p:nvPr/>
        </p:nvSpPr>
        <p:spPr>
          <a:xfrm>
            <a:off x="302810" y="4873558"/>
            <a:ext cx="5072753" cy="908571"/>
          </a:xfrm>
          <a:prstGeom prst="rect">
            <a:avLst/>
          </a:prstGeom>
          <a:noFill/>
        </p:spPr>
        <p:txBody>
          <a:bodyPr wrap="square" lIns="168271" tIns="84132" rIns="168271" bIns="84132" rtlCol="0">
            <a:spAutoFit/>
          </a:bodyPr>
          <a:lstStyle/>
          <a:p>
            <a:r>
              <a:rPr lang="en-US" sz="1600" dirty="0">
                <a:cs typeface="Century Gothic"/>
              </a:rPr>
              <a:t>Zhu, </a:t>
            </a:r>
            <a:r>
              <a:rPr lang="en-US" sz="1600" dirty="0" err="1">
                <a:cs typeface="Century Gothic"/>
              </a:rPr>
              <a:t>Wollaeger</a:t>
            </a:r>
            <a:r>
              <a:rPr lang="en-US" sz="1600" dirty="0">
                <a:cs typeface="Century Gothic"/>
              </a:rPr>
              <a:t>, </a:t>
            </a:r>
            <a:r>
              <a:rPr lang="en-US" sz="1600" dirty="0" err="1">
                <a:cs typeface="Century Gothic"/>
              </a:rPr>
              <a:t>Vassh</a:t>
            </a:r>
            <a:r>
              <a:rPr lang="en-US" sz="1600" dirty="0">
                <a:cs typeface="Century Gothic"/>
              </a:rPr>
              <a:t>, </a:t>
            </a:r>
            <a:r>
              <a:rPr lang="en-US" sz="1600" dirty="0" err="1">
                <a:cs typeface="Century Gothic"/>
              </a:rPr>
              <a:t>Surman</a:t>
            </a:r>
            <a:r>
              <a:rPr lang="en-US" sz="1600" dirty="0">
                <a:cs typeface="Century Gothic"/>
              </a:rPr>
              <a:t>, </a:t>
            </a:r>
            <a:r>
              <a:rPr lang="en-US" sz="1600" dirty="0" err="1">
                <a:cs typeface="Century Gothic"/>
              </a:rPr>
              <a:t>Sprouse</a:t>
            </a:r>
            <a:r>
              <a:rPr lang="en-US" sz="1600" dirty="0">
                <a:cs typeface="Century Gothic"/>
              </a:rPr>
              <a:t>, </a:t>
            </a:r>
            <a:r>
              <a:rPr lang="en-US" sz="1600" dirty="0" err="1">
                <a:cs typeface="Century Gothic"/>
              </a:rPr>
              <a:t>Mumpower</a:t>
            </a:r>
            <a:r>
              <a:rPr lang="en-US" sz="1600" dirty="0">
                <a:cs typeface="Century Gothic"/>
              </a:rPr>
              <a:t>, </a:t>
            </a:r>
            <a:r>
              <a:rPr lang="en-US" sz="1600" dirty="0" err="1">
                <a:cs typeface="Century Gothic"/>
              </a:rPr>
              <a:t>Möller</a:t>
            </a:r>
            <a:r>
              <a:rPr lang="en-US" sz="1600" dirty="0">
                <a:cs typeface="Century Gothic"/>
              </a:rPr>
              <a:t>, McLaughlin, </a:t>
            </a:r>
            <a:r>
              <a:rPr lang="en-US" sz="1600" dirty="0" err="1">
                <a:cs typeface="Century Gothic"/>
              </a:rPr>
              <a:t>Korobkin</a:t>
            </a:r>
            <a:r>
              <a:rPr lang="en-US" sz="1600" dirty="0">
                <a:cs typeface="Century Gothic"/>
              </a:rPr>
              <a:t>, </a:t>
            </a:r>
            <a:r>
              <a:rPr lang="en-US" sz="1600" dirty="0" err="1">
                <a:cs typeface="Century Gothic"/>
              </a:rPr>
              <a:t>Jaffke</a:t>
            </a:r>
            <a:r>
              <a:rPr lang="en-US" sz="1600" dirty="0">
                <a:cs typeface="Century Gothic"/>
              </a:rPr>
              <a:t>, </a:t>
            </a:r>
            <a:r>
              <a:rPr lang="en-US" sz="1600" dirty="0" err="1">
                <a:cs typeface="Century Gothic"/>
              </a:rPr>
              <a:t>Holmbeck</a:t>
            </a:r>
            <a:r>
              <a:rPr lang="en-US" sz="1600" dirty="0">
                <a:cs typeface="Century Gothic"/>
              </a:rPr>
              <a:t>, Fryer, Even, Couture, Barnes, </a:t>
            </a:r>
            <a:r>
              <a:rPr lang="en-US" sz="1600" dirty="0" err="1">
                <a:cs typeface="Century Gothic"/>
              </a:rPr>
              <a:t>ApJL</a:t>
            </a:r>
            <a:r>
              <a:rPr lang="en-US" sz="1600" dirty="0">
                <a:cs typeface="Century Gothic"/>
              </a:rPr>
              <a:t> 2018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2FA020F-471F-5E45-A9B5-C893A3F559F9}"/>
              </a:ext>
            </a:extLst>
          </p:cNvPr>
          <p:cNvSpPr txBox="1"/>
          <p:nvPr/>
        </p:nvSpPr>
        <p:spPr>
          <a:xfrm>
            <a:off x="2928790" y="2082365"/>
            <a:ext cx="1935917" cy="688544"/>
          </a:xfrm>
          <a:prstGeom prst="rect">
            <a:avLst/>
          </a:prstGeom>
          <a:noFill/>
        </p:spPr>
        <p:txBody>
          <a:bodyPr wrap="square" lIns="168271" tIns="84132" rIns="168271" bIns="84132" rtlCol="0">
            <a:spAutoFit/>
          </a:bodyPr>
          <a:lstStyle/>
          <a:p>
            <a:pPr algn="r"/>
            <a:r>
              <a:rPr lang="en-US" sz="1600" dirty="0">
                <a:solidFill>
                  <a:srgbClr val="FF0000"/>
                </a:solidFill>
                <a:cs typeface="Century Gothic"/>
              </a:rPr>
              <a:t>excess KN heating at ~100 days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9980D95C-D63D-2740-892E-2A4BD3C63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1496" y="6452989"/>
            <a:ext cx="2743200" cy="365125"/>
          </a:xfrm>
        </p:spPr>
        <p:txBody>
          <a:bodyPr/>
          <a:lstStyle/>
          <a:p>
            <a:fld id="{23048D50-9F11-144F-A264-F878991941CD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0577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6A758A77-E27D-9E41-82F5-DB02EB6E65B6}"/>
              </a:ext>
            </a:extLst>
          </p:cNvPr>
          <p:cNvSpPr txBox="1"/>
          <p:nvPr/>
        </p:nvSpPr>
        <p:spPr>
          <a:xfrm>
            <a:off x="302810" y="4873558"/>
            <a:ext cx="5072753" cy="908571"/>
          </a:xfrm>
          <a:prstGeom prst="rect">
            <a:avLst/>
          </a:prstGeom>
          <a:noFill/>
        </p:spPr>
        <p:txBody>
          <a:bodyPr wrap="square" lIns="168271" tIns="84132" rIns="168271" bIns="84132" rtlCol="0">
            <a:spAutoFit/>
          </a:bodyPr>
          <a:lstStyle/>
          <a:p>
            <a:r>
              <a:rPr lang="en-US" sz="1600" dirty="0">
                <a:cs typeface="Century Gothic"/>
              </a:rPr>
              <a:t>Zhu, </a:t>
            </a:r>
            <a:r>
              <a:rPr lang="en-US" sz="1600" dirty="0" err="1">
                <a:cs typeface="Century Gothic"/>
              </a:rPr>
              <a:t>Wollaeger</a:t>
            </a:r>
            <a:r>
              <a:rPr lang="en-US" sz="1600" dirty="0">
                <a:cs typeface="Century Gothic"/>
              </a:rPr>
              <a:t>, </a:t>
            </a:r>
            <a:r>
              <a:rPr lang="en-US" sz="1600" dirty="0" err="1">
                <a:cs typeface="Century Gothic"/>
              </a:rPr>
              <a:t>Vassh</a:t>
            </a:r>
            <a:r>
              <a:rPr lang="en-US" sz="1600" dirty="0">
                <a:cs typeface="Century Gothic"/>
              </a:rPr>
              <a:t>, </a:t>
            </a:r>
            <a:r>
              <a:rPr lang="en-US" sz="1600" dirty="0" err="1">
                <a:cs typeface="Century Gothic"/>
              </a:rPr>
              <a:t>Surman</a:t>
            </a:r>
            <a:r>
              <a:rPr lang="en-US" sz="1600" dirty="0">
                <a:cs typeface="Century Gothic"/>
              </a:rPr>
              <a:t>, </a:t>
            </a:r>
            <a:r>
              <a:rPr lang="en-US" sz="1600" dirty="0" err="1">
                <a:cs typeface="Century Gothic"/>
              </a:rPr>
              <a:t>Sprouse</a:t>
            </a:r>
            <a:r>
              <a:rPr lang="en-US" sz="1600" dirty="0">
                <a:cs typeface="Century Gothic"/>
              </a:rPr>
              <a:t>, </a:t>
            </a:r>
            <a:r>
              <a:rPr lang="en-US" sz="1600" dirty="0" err="1">
                <a:cs typeface="Century Gothic"/>
              </a:rPr>
              <a:t>Mumpower</a:t>
            </a:r>
            <a:r>
              <a:rPr lang="en-US" sz="1600" dirty="0">
                <a:cs typeface="Century Gothic"/>
              </a:rPr>
              <a:t>, </a:t>
            </a:r>
            <a:r>
              <a:rPr lang="en-US" sz="1600" dirty="0" err="1">
                <a:cs typeface="Century Gothic"/>
              </a:rPr>
              <a:t>Möller</a:t>
            </a:r>
            <a:r>
              <a:rPr lang="en-US" sz="1600" dirty="0">
                <a:cs typeface="Century Gothic"/>
              </a:rPr>
              <a:t>, McLaughlin, </a:t>
            </a:r>
            <a:r>
              <a:rPr lang="en-US" sz="1600" dirty="0" err="1">
                <a:cs typeface="Century Gothic"/>
              </a:rPr>
              <a:t>Korobkin</a:t>
            </a:r>
            <a:r>
              <a:rPr lang="en-US" sz="1600" dirty="0">
                <a:cs typeface="Century Gothic"/>
              </a:rPr>
              <a:t>, </a:t>
            </a:r>
            <a:r>
              <a:rPr lang="en-US" sz="1600" dirty="0" err="1">
                <a:cs typeface="Century Gothic"/>
              </a:rPr>
              <a:t>Jaffke</a:t>
            </a:r>
            <a:r>
              <a:rPr lang="en-US" sz="1600" dirty="0">
                <a:cs typeface="Century Gothic"/>
              </a:rPr>
              <a:t>, </a:t>
            </a:r>
            <a:r>
              <a:rPr lang="en-US" sz="1600" dirty="0" err="1">
                <a:cs typeface="Century Gothic"/>
              </a:rPr>
              <a:t>Holmbeck</a:t>
            </a:r>
            <a:r>
              <a:rPr lang="en-US" sz="1600" dirty="0">
                <a:cs typeface="Century Gothic"/>
              </a:rPr>
              <a:t>, Fryer, Even, Couture, Barnes, </a:t>
            </a:r>
            <a:r>
              <a:rPr lang="en-US" sz="1600" dirty="0" err="1">
                <a:cs typeface="Century Gothic"/>
              </a:rPr>
              <a:t>ApJL</a:t>
            </a:r>
            <a:r>
              <a:rPr lang="en-US" sz="1600" dirty="0">
                <a:cs typeface="Century Gothic"/>
              </a:rPr>
              <a:t> 2018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7A6E932-9D80-3D41-8D39-5E6480A05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05" y="1068095"/>
            <a:ext cx="5436376" cy="38054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C8F17D-60E7-7147-8E1C-B3D74A3AE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6574" y="3296386"/>
            <a:ext cx="4325887" cy="347951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60EB6A2-1823-8C4A-A69B-2FC2D4B9FB16}"/>
              </a:ext>
            </a:extLst>
          </p:cNvPr>
          <p:cNvSpPr txBox="1"/>
          <p:nvPr/>
        </p:nvSpPr>
        <p:spPr>
          <a:xfrm>
            <a:off x="631625" y="308433"/>
            <a:ext cx="10111471" cy="690962"/>
          </a:xfrm>
          <a:prstGeom prst="rect">
            <a:avLst/>
          </a:prstGeom>
          <a:noFill/>
        </p:spPr>
        <p:txBody>
          <a:bodyPr wrap="square" lIns="135637" tIns="67820" rIns="135637" bIns="67820" rtlCol="0">
            <a:spAutoFit/>
          </a:bodyPr>
          <a:lstStyle/>
          <a:p>
            <a:r>
              <a:rPr lang="en-US" sz="3600" dirty="0">
                <a:solidFill>
                  <a:srgbClr val="000090"/>
                </a:solidFill>
                <a:latin typeface="+mj-lt"/>
                <a:cs typeface="Century Gothic"/>
              </a:rPr>
              <a:t>Did the GW170817 merger produce actinides?</a:t>
            </a:r>
          </a:p>
        </p:txBody>
      </p:sp>
      <p:pic>
        <p:nvPicPr>
          <p:cNvPr id="18" name="Picture 17" descr="science_mark_blue_goldshield">
            <a:extLst>
              <a:ext uri="{FF2B5EF4-FFF2-40B4-BE49-F238E27FC236}">
                <a16:creationId xmlns:a16="http://schemas.microsoft.com/office/drawing/2014/main" id="{B01F6771-4AFC-F744-AB92-55FDF3FDCC2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25" y="6275674"/>
            <a:ext cx="1186848" cy="408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9D71A9D-BCF9-0A4B-8441-6F919A4CB0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4903" y="895504"/>
            <a:ext cx="4489207" cy="407194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37128C8-3E29-524B-8222-BDA8D2AE3000}"/>
              </a:ext>
            </a:extLst>
          </p:cNvPr>
          <p:cNvSpPr txBox="1"/>
          <p:nvPr/>
        </p:nvSpPr>
        <p:spPr>
          <a:xfrm>
            <a:off x="6141347" y="1303287"/>
            <a:ext cx="5072753" cy="662350"/>
          </a:xfrm>
          <a:prstGeom prst="rect">
            <a:avLst/>
          </a:prstGeom>
          <a:noFill/>
        </p:spPr>
        <p:txBody>
          <a:bodyPr wrap="square" lIns="168271" tIns="84132" rIns="168271" bIns="84132" rtlCol="0">
            <a:spAutoFit/>
          </a:bodyPr>
          <a:lstStyle/>
          <a:p>
            <a:r>
              <a:rPr lang="en-US" sz="1600" dirty="0">
                <a:cs typeface="Century Gothic"/>
              </a:rPr>
              <a:t>HST observations</a:t>
            </a:r>
          </a:p>
          <a:p>
            <a:r>
              <a:rPr lang="en-US" sz="1600" dirty="0">
                <a:cs typeface="Century Gothic"/>
              </a:rPr>
              <a:t>Kilpatrick+2021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35499C-82BE-2C47-8BD9-6D2EF3279309}"/>
              </a:ext>
            </a:extLst>
          </p:cNvPr>
          <p:cNvSpPr txBox="1"/>
          <p:nvPr/>
        </p:nvSpPr>
        <p:spPr>
          <a:xfrm>
            <a:off x="10168662" y="5152734"/>
            <a:ext cx="2090875" cy="908571"/>
          </a:xfrm>
          <a:prstGeom prst="rect">
            <a:avLst/>
          </a:prstGeom>
          <a:noFill/>
        </p:spPr>
        <p:txBody>
          <a:bodyPr wrap="square" lIns="168271" tIns="84132" rIns="168271" bIns="84132" rtlCol="0">
            <a:spAutoFit/>
          </a:bodyPr>
          <a:lstStyle/>
          <a:p>
            <a:r>
              <a:rPr lang="en-US" sz="1600" dirty="0">
                <a:solidFill>
                  <a:srgbClr val="FF9300"/>
                </a:solidFill>
                <a:cs typeface="Century Gothic"/>
              </a:rPr>
              <a:t>data at ~100 days matches a GRB afterglow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A8245B4-4536-9148-8E74-820FFA1F4945}"/>
              </a:ext>
            </a:extLst>
          </p:cNvPr>
          <p:cNvCxnSpPr>
            <a:cxnSpLocks/>
          </p:cNvCxnSpPr>
          <p:nvPr/>
        </p:nvCxnSpPr>
        <p:spPr>
          <a:xfrm>
            <a:off x="10937009" y="3906982"/>
            <a:ext cx="0" cy="1233053"/>
          </a:xfrm>
          <a:prstGeom prst="straightConnector1">
            <a:avLst/>
          </a:prstGeom>
          <a:ln>
            <a:solidFill>
              <a:srgbClr val="FF93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8361EF5-9EA7-4144-A1D2-0338589B56AA}"/>
              </a:ext>
            </a:extLst>
          </p:cNvPr>
          <p:cNvSpPr txBox="1"/>
          <p:nvPr/>
        </p:nvSpPr>
        <p:spPr>
          <a:xfrm>
            <a:off x="5375563" y="2765888"/>
            <a:ext cx="2456898" cy="662350"/>
          </a:xfrm>
          <a:prstGeom prst="rect">
            <a:avLst/>
          </a:prstGeom>
          <a:noFill/>
        </p:spPr>
        <p:txBody>
          <a:bodyPr wrap="square" lIns="168271" tIns="84132" rIns="168271" bIns="84132" rtlCol="0">
            <a:spAutoFit/>
          </a:bodyPr>
          <a:lstStyle/>
          <a:p>
            <a:r>
              <a:rPr lang="en-US" sz="1600" dirty="0">
                <a:cs typeface="Century Gothic"/>
              </a:rPr>
              <a:t>Spitzer mid-infrared</a:t>
            </a:r>
          </a:p>
          <a:p>
            <a:r>
              <a:rPr lang="en-US" sz="1600" dirty="0">
                <a:cs typeface="Century Gothic"/>
              </a:rPr>
              <a:t>Kasliwal+2019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B03D64-47DE-0046-AC90-4981F1B50FB6}"/>
              </a:ext>
            </a:extLst>
          </p:cNvPr>
          <p:cNvSpPr txBox="1"/>
          <p:nvPr/>
        </p:nvSpPr>
        <p:spPr>
          <a:xfrm>
            <a:off x="2928790" y="2082365"/>
            <a:ext cx="1935917" cy="688544"/>
          </a:xfrm>
          <a:prstGeom prst="rect">
            <a:avLst/>
          </a:prstGeom>
          <a:noFill/>
        </p:spPr>
        <p:txBody>
          <a:bodyPr wrap="square" lIns="168271" tIns="84132" rIns="168271" bIns="84132" rtlCol="0">
            <a:spAutoFit/>
          </a:bodyPr>
          <a:lstStyle/>
          <a:p>
            <a:pPr algn="r"/>
            <a:r>
              <a:rPr lang="en-US" sz="1600" dirty="0">
                <a:solidFill>
                  <a:srgbClr val="FF0000"/>
                </a:solidFill>
                <a:cs typeface="Century Gothic"/>
              </a:rPr>
              <a:t>excess KN heating at ~100 days</a:t>
            </a: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9C9E3D9B-346B-7C42-9F53-746C1E265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1496" y="6452989"/>
            <a:ext cx="2743200" cy="365125"/>
          </a:xfrm>
        </p:spPr>
        <p:txBody>
          <a:bodyPr/>
          <a:lstStyle/>
          <a:p>
            <a:fld id="{23048D50-9F11-144F-A264-F878991941CD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075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5" descr="ton_ct12_z7_cs4.png">
            <a:extLst>
              <a:ext uri="{FF2B5EF4-FFF2-40B4-BE49-F238E27FC236}">
                <a16:creationId xmlns:a16="http://schemas.microsoft.com/office/drawing/2014/main" id="{5E0CB04E-93DD-F742-9E42-D2E8351504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0"/>
          <a:stretch/>
        </p:blipFill>
        <p:spPr bwMode="auto">
          <a:xfrm>
            <a:off x="3933652" y="999395"/>
            <a:ext cx="7327677" cy="5158608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ight Triangle 17"/>
          <p:cNvSpPr/>
          <p:nvPr/>
        </p:nvSpPr>
        <p:spPr>
          <a:xfrm flipH="1">
            <a:off x="5494498" y="2747520"/>
            <a:ext cx="6688041" cy="379944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5637" tIns="67820" rIns="135637" bIns="67820" rtlCol="0" anchor="ctr"/>
          <a:lstStyle/>
          <a:p>
            <a:pPr algn="ctr"/>
            <a:endParaRPr lang="en-US" sz="24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6EE686-34B7-004F-A31B-5B63C05473A7}"/>
              </a:ext>
            </a:extLst>
          </p:cNvPr>
          <p:cNvSpPr txBox="1"/>
          <p:nvPr/>
        </p:nvSpPr>
        <p:spPr>
          <a:xfrm>
            <a:off x="631625" y="308433"/>
            <a:ext cx="10111471" cy="690962"/>
          </a:xfrm>
          <a:prstGeom prst="rect">
            <a:avLst/>
          </a:prstGeom>
          <a:noFill/>
        </p:spPr>
        <p:txBody>
          <a:bodyPr wrap="square" lIns="135637" tIns="67820" rIns="135637" bIns="67820" rtlCol="0">
            <a:spAutoFit/>
          </a:bodyPr>
          <a:lstStyle/>
          <a:p>
            <a:r>
              <a:rPr lang="en-US" sz="3600" i="1" dirty="0">
                <a:solidFill>
                  <a:srgbClr val="000090"/>
                </a:solidFill>
                <a:latin typeface="+mj-lt"/>
                <a:cs typeface="Century Gothic"/>
              </a:rPr>
              <a:t>r</a:t>
            </a:r>
            <a:r>
              <a:rPr lang="en-US" sz="3600" dirty="0">
                <a:solidFill>
                  <a:srgbClr val="000090"/>
                </a:solidFill>
                <a:latin typeface="+mj-lt"/>
                <a:cs typeface="Century Gothic"/>
              </a:rPr>
              <a:t>-process nucleosynthesis: classic picture</a:t>
            </a:r>
          </a:p>
        </p:txBody>
      </p:sp>
      <p:pic>
        <p:nvPicPr>
          <p:cNvPr id="23" name="Picture 22" descr="science_mark_blue_goldshield">
            <a:extLst>
              <a:ext uri="{FF2B5EF4-FFF2-40B4-BE49-F238E27FC236}">
                <a16:creationId xmlns:a16="http://schemas.microsoft.com/office/drawing/2014/main" id="{2284B606-C26A-4541-A6DC-39E1EB4B23C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25" y="6275674"/>
            <a:ext cx="1186848" cy="408113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Slide Number Placeholder 1">
            <a:extLst>
              <a:ext uri="{FF2B5EF4-FFF2-40B4-BE49-F238E27FC236}">
                <a16:creationId xmlns:a16="http://schemas.microsoft.com/office/drawing/2014/main" id="{49A9DDA7-432E-4149-B75F-E0C5FD2F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1496" y="6452989"/>
            <a:ext cx="2743200" cy="365125"/>
          </a:xfrm>
        </p:spPr>
        <p:txBody>
          <a:bodyPr/>
          <a:lstStyle/>
          <a:p>
            <a:fld id="{23048D50-9F11-144F-A264-F878991941CD}" type="slidenum">
              <a:rPr lang="en-US" smtClean="0"/>
              <a:t>2</a:t>
            </a:fld>
            <a:endParaRPr lang="en-US" dirty="0"/>
          </a:p>
        </p:txBody>
      </p:sp>
      <p:sp>
        <p:nvSpPr>
          <p:cNvPr id="40" name="5-Point Star 39">
            <a:extLst>
              <a:ext uri="{FF2B5EF4-FFF2-40B4-BE49-F238E27FC236}">
                <a16:creationId xmlns:a16="http://schemas.microsoft.com/office/drawing/2014/main" id="{5E24DA63-5771-3545-A4C3-E2FE91E04F9B}"/>
              </a:ext>
            </a:extLst>
          </p:cNvPr>
          <p:cNvSpPr/>
          <p:nvPr/>
        </p:nvSpPr>
        <p:spPr>
          <a:xfrm>
            <a:off x="7158864" y="3789206"/>
            <a:ext cx="239486" cy="261257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5-Point Star 40">
            <a:extLst>
              <a:ext uri="{FF2B5EF4-FFF2-40B4-BE49-F238E27FC236}">
                <a16:creationId xmlns:a16="http://schemas.microsoft.com/office/drawing/2014/main" id="{C0D63C1C-4614-FA4C-BFAB-225D65C5D7D6}"/>
              </a:ext>
            </a:extLst>
          </p:cNvPr>
          <p:cNvSpPr/>
          <p:nvPr/>
        </p:nvSpPr>
        <p:spPr>
          <a:xfrm>
            <a:off x="5896126" y="4660062"/>
            <a:ext cx="239486" cy="261257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5-Point Star 41">
            <a:extLst>
              <a:ext uri="{FF2B5EF4-FFF2-40B4-BE49-F238E27FC236}">
                <a16:creationId xmlns:a16="http://schemas.microsoft.com/office/drawing/2014/main" id="{041F1A17-104B-CF40-9F8D-81E52BDB7D21}"/>
              </a:ext>
            </a:extLst>
          </p:cNvPr>
          <p:cNvSpPr/>
          <p:nvPr/>
        </p:nvSpPr>
        <p:spPr>
          <a:xfrm>
            <a:off x="8900578" y="2885689"/>
            <a:ext cx="239486" cy="261257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12" descr="E_shell_model_E.jpg">
            <a:extLst>
              <a:ext uri="{FF2B5EF4-FFF2-40B4-BE49-F238E27FC236}">
                <a16:creationId xmlns:a16="http://schemas.microsoft.com/office/drawing/2014/main" id="{FD85FF5E-3DDF-EE40-B631-9EA943CC73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07" b="3043"/>
          <a:stretch/>
        </p:blipFill>
        <p:spPr bwMode="auto">
          <a:xfrm>
            <a:off x="10278283" y="742142"/>
            <a:ext cx="1739215" cy="5212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8D9811B-98FE-BE46-A6C1-3A94231C0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389" y="869657"/>
            <a:ext cx="4134738" cy="508544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501C105-FD55-ED46-97F5-941B54AB689D}"/>
              </a:ext>
            </a:extLst>
          </p:cNvPr>
          <p:cNvSpPr txBox="1"/>
          <p:nvPr/>
        </p:nvSpPr>
        <p:spPr>
          <a:xfrm>
            <a:off x="2813186" y="1109753"/>
            <a:ext cx="3241671" cy="416048"/>
          </a:xfrm>
          <a:prstGeom prst="rect">
            <a:avLst/>
          </a:prstGeom>
          <a:noFill/>
        </p:spPr>
        <p:txBody>
          <a:bodyPr wrap="square" lIns="168193" tIns="84092" rIns="168193" bIns="84092" rtlCol="0">
            <a:spAutoFit/>
          </a:bodyPr>
          <a:lstStyle/>
          <a:p>
            <a:r>
              <a:rPr lang="en-US" sz="1600" dirty="0">
                <a:cs typeface="Century Gothic"/>
              </a:rPr>
              <a:t>B</a:t>
            </a:r>
            <a:r>
              <a:rPr lang="en-US" sz="1600" baseline="30000" dirty="0">
                <a:cs typeface="Century Gothic"/>
              </a:rPr>
              <a:t>2</a:t>
            </a:r>
            <a:r>
              <a:rPr lang="en-US" sz="1600" dirty="0">
                <a:cs typeface="Century Gothic"/>
              </a:rPr>
              <a:t>FH 1957</a:t>
            </a:r>
          </a:p>
        </p:txBody>
      </p:sp>
    </p:spTree>
    <p:extLst>
      <p:ext uri="{BB962C8B-B14F-4D97-AF65-F5344CB8AC3E}">
        <p14:creationId xmlns:p14="http://schemas.microsoft.com/office/powerpoint/2010/main" val="30224349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160EB6A2-1823-8C4A-A69B-2FC2D4B9FB16}"/>
              </a:ext>
            </a:extLst>
          </p:cNvPr>
          <p:cNvSpPr txBox="1"/>
          <p:nvPr/>
        </p:nvSpPr>
        <p:spPr>
          <a:xfrm>
            <a:off x="631625" y="308433"/>
            <a:ext cx="10582475" cy="690962"/>
          </a:xfrm>
          <a:prstGeom prst="rect">
            <a:avLst/>
          </a:prstGeom>
          <a:noFill/>
        </p:spPr>
        <p:txBody>
          <a:bodyPr wrap="square" lIns="135637" tIns="67820" rIns="135637" bIns="67820" rtlCol="0">
            <a:spAutoFit/>
          </a:bodyPr>
          <a:lstStyle/>
          <a:p>
            <a:r>
              <a:rPr lang="en-US" sz="3600" dirty="0">
                <a:solidFill>
                  <a:srgbClr val="000090"/>
                </a:solidFill>
                <a:latin typeface="+mj-lt"/>
                <a:cs typeface="Century Gothic"/>
              </a:rPr>
              <a:t>Subsequent </a:t>
            </a:r>
            <a:r>
              <a:rPr lang="en-US" sz="3600" dirty="0" err="1">
                <a:solidFill>
                  <a:srgbClr val="000090"/>
                </a:solidFill>
                <a:latin typeface="+mj-lt"/>
                <a:cs typeface="Century Gothic"/>
              </a:rPr>
              <a:t>KNe</a:t>
            </a:r>
            <a:r>
              <a:rPr lang="en-US" sz="3600" dirty="0">
                <a:solidFill>
                  <a:srgbClr val="000090"/>
                </a:solidFill>
                <a:latin typeface="+mj-lt"/>
                <a:cs typeface="Century Gothic"/>
              </a:rPr>
              <a:t> show similar late time behavior</a:t>
            </a:r>
          </a:p>
        </p:txBody>
      </p:sp>
      <p:pic>
        <p:nvPicPr>
          <p:cNvPr id="18" name="Picture 17" descr="science_mark_blue_goldshield">
            <a:extLst>
              <a:ext uri="{FF2B5EF4-FFF2-40B4-BE49-F238E27FC236}">
                <a16:creationId xmlns:a16="http://schemas.microsoft.com/office/drawing/2014/main" id="{B01F6771-4AFC-F744-AB92-55FDF3FDCC2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25" y="6275674"/>
            <a:ext cx="1186848" cy="408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9D71A9D-BCF9-0A4B-8441-6F919A4CB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4903" y="895504"/>
            <a:ext cx="4489207" cy="407194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37128C8-3E29-524B-8222-BDA8D2AE3000}"/>
              </a:ext>
            </a:extLst>
          </p:cNvPr>
          <p:cNvSpPr txBox="1"/>
          <p:nvPr/>
        </p:nvSpPr>
        <p:spPr>
          <a:xfrm>
            <a:off x="6141347" y="1303287"/>
            <a:ext cx="5072753" cy="662350"/>
          </a:xfrm>
          <a:prstGeom prst="rect">
            <a:avLst/>
          </a:prstGeom>
          <a:noFill/>
        </p:spPr>
        <p:txBody>
          <a:bodyPr wrap="square" lIns="168271" tIns="84132" rIns="168271" bIns="84132" rtlCol="0">
            <a:spAutoFit/>
          </a:bodyPr>
          <a:lstStyle/>
          <a:p>
            <a:r>
              <a:rPr lang="en-US" sz="1600" dirty="0">
                <a:cs typeface="Century Gothic"/>
              </a:rPr>
              <a:t>HST observations</a:t>
            </a:r>
          </a:p>
          <a:p>
            <a:r>
              <a:rPr lang="en-US" sz="1600" dirty="0">
                <a:cs typeface="Century Gothic"/>
              </a:rPr>
              <a:t>Kilpatrick+2021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35499C-82BE-2C47-8BD9-6D2EF3279309}"/>
              </a:ext>
            </a:extLst>
          </p:cNvPr>
          <p:cNvSpPr txBox="1"/>
          <p:nvPr/>
        </p:nvSpPr>
        <p:spPr>
          <a:xfrm>
            <a:off x="10168662" y="5152734"/>
            <a:ext cx="2090875" cy="908571"/>
          </a:xfrm>
          <a:prstGeom prst="rect">
            <a:avLst/>
          </a:prstGeom>
          <a:noFill/>
        </p:spPr>
        <p:txBody>
          <a:bodyPr wrap="square" lIns="168271" tIns="84132" rIns="168271" bIns="84132" rtlCol="0">
            <a:spAutoFit/>
          </a:bodyPr>
          <a:lstStyle/>
          <a:p>
            <a:r>
              <a:rPr lang="en-US" sz="1600" dirty="0">
                <a:solidFill>
                  <a:srgbClr val="FF9300"/>
                </a:solidFill>
                <a:cs typeface="Century Gothic"/>
              </a:rPr>
              <a:t>data at ~100 days matches a GRB afterglow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A8245B4-4536-9148-8E74-820FFA1F4945}"/>
              </a:ext>
            </a:extLst>
          </p:cNvPr>
          <p:cNvCxnSpPr>
            <a:cxnSpLocks/>
          </p:cNvCxnSpPr>
          <p:nvPr/>
        </p:nvCxnSpPr>
        <p:spPr>
          <a:xfrm>
            <a:off x="10937009" y="3906982"/>
            <a:ext cx="0" cy="1233053"/>
          </a:xfrm>
          <a:prstGeom prst="straightConnector1">
            <a:avLst/>
          </a:prstGeom>
          <a:ln>
            <a:solidFill>
              <a:srgbClr val="FF93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8361EF5-9EA7-4144-A1D2-0338589B56AA}"/>
              </a:ext>
            </a:extLst>
          </p:cNvPr>
          <p:cNvSpPr txBox="1"/>
          <p:nvPr/>
        </p:nvSpPr>
        <p:spPr>
          <a:xfrm>
            <a:off x="5321774" y="2379170"/>
            <a:ext cx="2456898" cy="662350"/>
          </a:xfrm>
          <a:prstGeom prst="rect">
            <a:avLst/>
          </a:prstGeom>
          <a:noFill/>
        </p:spPr>
        <p:txBody>
          <a:bodyPr wrap="square" lIns="168271" tIns="84132" rIns="168271" bIns="84132" rtlCol="0">
            <a:spAutoFit/>
          </a:bodyPr>
          <a:lstStyle/>
          <a:p>
            <a:r>
              <a:rPr lang="en-US" sz="1600" dirty="0">
                <a:cs typeface="Century Gothic"/>
              </a:rPr>
              <a:t>GRB 230307A</a:t>
            </a:r>
          </a:p>
          <a:p>
            <a:r>
              <a:rPr lang="en-US" sz="1600" dirty="0">
                <a:cs typeface="Century Gothic"/>
              </a:rPr>
              <a:t>Levan+23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5A2A7A54-0DBA-1143-BBA2-C7B56B7B211C}"/>
              </a:ext>
            </a:extLst>
          </p:cNvPr>
          <p:cNvSpPr txBox="1">
            <a:spLocks/>
          </p:cNvSpPr>
          <p:nvPr/>
        </p:nvSpPr>
        <p:spPr>
          <a:xfrm>
            <a:off x="9371496" y="64529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048D50-9F11-144F-A264-F878991941CD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05F69E-95FC-9849-8E65-4E86A16C4C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8994" y="3069466"/>
            <a:ext cx="4433011" cy="33988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8A97F0-C019-8346-BC7F-004BAC1446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224" y="1317910"/>
            <a:ext cx="4907770" cy="474339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B882FAC-314F-0541-AD0F-A17EB76FEBE5}"/>
              </a:ext>
            </a:extLst>
          </p:cNvPr>
          <p:cNvSpPr txBox="1"/>
          <p:nvPr/>
        </p:nvSpPr>
        <p:spPr>
          <a:xfrm>
            <a:off x="1531259" y="1115769"/>
            <a:ext cx="2456898" cy="662350"/>
          </a:xfrm>
          <a:prstGeom prst="rect">
            <a:avLst/>
          </a:prstGeom>
          <a:noFill/>
        </p:spPr>
        <p:txBody>
          <a:bodyPr wrap="square" lIns="168271" tIns="84132" rIns="168271" bIns="84132" rtlCol="0">
            <a:spAutoFit/>
          </a:bodyPr>
          <a:lstStyle/>
          <a:p>
            <a:r>
              <a:rPr lang="en-US" sz="1600" dirty="0">
                <a:cs typeface="Century Gothic"/>
              </a:rPr>
              <a:t>GRB 211211A</a:t>
            </a:r>
          </a:p>
          <a:p>
            <a:r>
              <a:rPr lang="en-US" sz="1600" dirty="0">
                <a:cs typeface="Century Gothic"/>
              </a:rPr>
              <a:t>Yang+22</a:t>
            </a:r>
          </a:p>
        </p:txBody>
      </p:sp>
    </p:spTree>
    <p:extLst>
      <p:ext uri="{BB962C8B-B14F-4D97-AF65-F5344CB8AC3E}">
        <p14:creationId xmlns:p14="http://schemas.microsoft.com/office/powerpoint/2010/main" val="12579018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6A758A77-E27D-9E41-82F5-DB02EB6E65B6}"/>
              </a:ext>
            </a:extLst>
          </p:cNvPr>
          <p:cNvSpPr txBox="1"/>
          <p:nvPr/>
        </p:nvSpPr>
        <p:spPr>
          <a:xfrm>
            <a:off x="6133013" y="2418573"/>
            <a:ext cx="1862573" cy="1893456"/>
          </a:xfrm>
          <a:prstGeom prst="rect">
            <a:avLst/>
          </a:prstGeom>
          <a:noFill/>
        </p:spPr>
        <p:txBody>
          <a:bodyPr wrap="square" lIns="168271" tIns="84132" rIns="168271" bIns="84132" rtlCol="0">
            <a:spAutoFit/>
          </a:bodyPr>
          <a:lstStyle/>
          <a:p>
            <a:pPr algn="r"/>
            <a:r>
              <a:rPr lang="en-US" sz="1600" dirty="0" err="1">
                <a:cs typeface="Century Gothic"/>
              </a:rPr>
              <a:t>Vassh</a:t>
            </a:r>
            <a:r>
              <a:rPr lang="en-US" sz="1600" dirty="0">
                <a:cs typeface="Century Gothic"/>
              </a:rPr>
              <a:t>, Vogt, </a:t>
            </a:r>
            <a:r>
              <a:rPr lang="en-US" sz="1600" dirty="0" err="1">
                <a:cs typeface="Century Gothic"/>
              </a:rPr>
              <a:t>Surman</a:t>
            </a:r>
            <a:r>
              <a:rPr lang="en-US" sz="1600" dirty="0">
                <a:cs typeface="Century Gothic"/>
              </a:rPr>
              <a:t>, </a:t>
            </a:r>
            <a:r>
              <a:rPr lang="en-US" sz="1600" dirty="0" err="1">
                <a:cs typeface="Century Gothic"/>
              </a:rPr>
              <a:t>Randrup</a:t>
            </a:r>
            <a:r>
              <a:rPr lang="en-US" sz="1600" dirty="0">
                <a:cs typeface="Century Gothic"/>
              </a:rPr>
              <a:t>, Sprouse, </a:t>
            </a:r>
            <a:r>
              <a:rPr lang="en-US" sz="1600" dirty="0" err="1">
                <a:cs typeface="Century Gothic"/>
              </a:rPr>
              <a:t>Mumpower</a:t>
            </a:r>
            <a:r>
              <a:rPr lang="en-US" sz="1600" dirty="0">
                <a:cs typeface="Century Gothic"/>
              </a:rPr>
              <a:t>, </a:t>
            </a:r>
            <a:r>
              <a:rPr lang="en-US" sz="1600" dirty="0" err="1">
                <a:cs typeface="Century Gothic"/>
              </a:rPr>
              <a:t>Jaffke</a:t>
            </a:r>
            <a:r>
              <a:rPr lang="en-US" sz="1600" dirty="0">
                <a:cs typeface="Century Gothic"/>
              </a:rPr>
              <a:t>, Shaw, </a:t>
            </a:r>
            <a:r>
              <a:rPr lang="en-US" sz="1600" dirty="0" err="1">
                <a:cs typeface="Century Gothic"/>
              </a:rPr>
              <a:t>Holmbeck</a:t>
            </a:r>
            <a:r>
              <a:rPr lang="en-US" sz="1600" dirty="0">
                <a:cs typeface="Century Gothic"/>
              </a:rPr>
              <a:t>, Zhu, McLaughlin, 2018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0EB6A2-1823-8C4A-A69B-2FC2D4B9FB16}"/>
              </a:ext>
            </a:extLst>
          </p:cNvPr>
          <p:cNvSpPr txBox="1"/>
          <p:nvPr/>
        </p:nvSpPr>
        <p:spPr>
          <a:xfrm>
            <a:off x="631625" y="308433"/>
            <a:ext cx="10111471" cy="690962"/>
          </a:xfrm>
          <a:prstGeom prst="rect">
            <a:avLst/>
          </a:prstGeom>
          <a:noFill/>
        </p:spPr>
        <p:txBody>
          <a:bodyPr wrap="square" lIns="135637" tIns="67820" rIns="135637" bIns="67820" rtlCol="0">
            <a:spAutoFit/>
          </a:bodyPr>
          <a:lstStyle/>
          <a:p>
            <a:r>
              <a:rPr lang="en-US" sz="3600" baseline="30000" dirty="0">
                <a:solidFill>
                  <a:srgbClr val="000090"/>
                </a:solidFill>
                <a:latin typeface="+mj-lt"/>
                <a:cs typeface="Century Gothic"/>
              </a:rPr>
              <a:t>254</a:t>
            </a:r>
            <a:r>
              <a:rPr lang="en-US" sz="3600" dirty="0">
                <a:solidFill>
                  <a:srgbClr val="000090"/>
                </a:solidFill>
                <a:latin typeface="+mj-lt"/>
                <a:cs typeface="Century Gothic"/>
              </a:rPr>
              <a:t>Cf: dependence on nuclear inputs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C88A5DB-7E64-CE4F-AE52-5F0381146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6952" y="253844"/>
            <a:ext cx="4051987" cy="52338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86FC453-8FC3-E74A-9B27-F4877D8C14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6845" y="4312029"/>
            <a:ext cx="3716471" cy="257294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3606C80-36B1-D84F-9A38-DDC3D28026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25" y="909894"/>
            <a:ext cx="6228575" cy="467480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0FDAE3D-A0BB-CB4A-BFF4-2F0E30BB000E}"/>
              </a:ext>
            </a:extLst>
          </p:cNvPr>
          <p:cNvSpPr txBox="1"/>
          <p:nvPr/>
        </p:nvSpPr>
        <p:spPr>
          <a:xfrm>
            <a:off x="437287" y="5487660"/>
            <a:ext cx="4370683" cy="629611"/>
          </a:xfrm>
          <a:prstGeom prst="rect">
            <a:avLst/>
          </a:prstGeom>
          <a:noFill/>
        </p:spPr>
        <p:txBody>
          <a:bodyPr wrap="square" lIns="135843" tIns="67921" rIns="135843" bIns="67921" rtlCol="0">
            <a:spAutoFit/>
          </a:bodyPr>
          <a:lstStyle/>
          <a:p>
            <a:r>
              <a:rPr lang="en-US" sz="1600" dirty="0">
                <a:cs typeface="Century Gothic"/>
              </a:rPr>
              <a:t>Zhu, Lund, Barnes, Sprouse, </a:t>
            </a:r>
            <a:r>
              <a:rPr lang="en-US" sz="1600" dirty="0" err="1">
                <a:cs typeface="Century Gothic"/>
              </a:rPr>
              <a:t>Vassh</a:t>
            </a:r>
            <a:r>
              <a:rPr lang="en-US" sz="1600" dirty="0">
                <a:cs typeface="Century Gothic"/>
              </a:rPr>
              <a:t>, McLaughlin, </a:t>
            </a:r>
            <a:r>
              <a:rPr lang="en-US" sz="1600" dirty="0" err="1">
                <a:cs typeface="Century Gothic"/>
              </a:rPr>
              <a:t>Mumpower</a:t>
            </a:r>
            <a:r>
              <a:rPr lang="en-US" sz="1600" dirty="0">
                <a:cs typeface="Century Gothic"/>
              </a:rPr>
              <a:t>, </a:t>
            </a:r>
            <a:r>
              <a:rPr lang="en-US" sz="1600" dirty="0" err="1">
                <a:cs typeface="Century Gothic"/>
              </a:rPr>
              <a:t>Surman</a:t>
            </a:r>
            <a:r>
              <a:rPr lang="en-US" sz="1600" dirty="0">
                <a:cs typeface="Century Gothic"/>
              </a:rPr>
              <a:t> 2021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3E273D-2C8A-D444-B69A-2A4C769B1CB1}"/>
              </a:ext>
            </a:extLst>
          </p:cNvPr>
          <p:cNvSpPr txBox="1"/>
          <p:nvPr/>
        </p:nvSpPr>
        <p:spPr>
          <a:xfrm>
            <a:off x="4083447" y="1867754"/>
            <a:ext cx="1634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>
                <a:solidFill>
                  <a:srgbClr val="FF0000"/>
                </a:solidFill>
              </a:rPr>
              <a:t>254</a:t>
            </a:r>
            <a:r>
              <a:rPr lang="en-US" sz="2400" dirty="0">
                <a:solidFill>
                  <a:srgbClr val="FF0000"/>
                </a:solidFill>
              </a:rPr>
              <a:t>Cf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BAB6B97-216E-1C46-8424-97AAA917D864}"/>
              </a:ext>
            </a:extLst>
          </p:cNvPr>
          <p:cNvCxnSpPr/>
          <p:nvPr/>
        </p:nvCxnSpPr>
        <p:spPr>
          <a:xfrm>
            <a:off x="4498176" y="2329419"/>
            <a:ext cx="0" cy="27809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science_mark_blue_goldshield">
            <a:extLst>
              <a:ext uri="{FF2B5EF4-FFF2-40B4-BE49-F238E27FC236}">
                <a16:creationId xmlns:a16="http://schemas.microsoft.com/office/drawing/2014/main" id="{46487BB2-1823-0742-B0E3-186A505EEB64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25" y="6275674"/>
            <a:ext cx="1186848" cy="40811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79C73512-2D33-2248-A574-6ECF44540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1496" y="6452989"/>
            <a:ext cx="2743200" cy="365125"/>
          </a:xfrm>
        </p:spPr>
        <p:txBody>
          <a:bodyPr/>
          <a:lstStyle/>
          <a:p>
            <a:fld id="{23048D50-9F11-144F-A264-F878991941CD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4733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20A4F93E-094D-6F46-B613-4EF7255855B7}"/>
              </a:ext>
            </a:extLst>
          </p:cNvPr>
          <p:cNvSpPr txBox="1"/>
          <p:nvPr/>
        </p:nvSpPr>
        <p:spPr>
          <a:xfrm>
            <a:off x="2778746" y="5077313"/>
            <a:ext cx="3241671" cy="908490"/>
          </a:xfrm>
          <a:prstGeom prst="rect">
            <a:avLst/>
          </a:prstGeom>
          <a:noFill/>
        </p:spPr>
        <p:txBody>
          <a:bodyPr wrap="square" lIns="168193" tIns="84092" rIns="168193" bIns="84092" rtlCol="0">
            <a:spAutoFit/>
          </a:bodyPr>
          <a:lstStyle/>
          <a:p>
            <a:pPr algn="r"/>
            <a:r>
              <a:rPr lang="en-US" sz="1600" dirty="0">
                <a:cs typeface="Century Gothic"/>
              </a:rPr>
              <a:t> ANL </a:t>
            </a:r>
            <a:r>
              <a:rPr lang="en-US" sz="1600" i="1" dirty="0">
                <a:cs typeface="Century Gothic"/>
              </a:rPr>
              <a:t>N</a:t>
            </a:r>
            <a:r>
              <a:rPr lang="en-US" sz="1600" dirty="0">
                <a:cs typeface="Century Gothic"/>
              </a:rPr>
              <a:t> = 126 Factory proposal</a:t>
            </a:r>
          </a:p>
          <a:p>
            <a:pPr algn="r"/>
            <a:r>
              <a:rPr lang="en-US" sz="1600" i="1" dirty="0">
                <a:cs typeface="Century Gothic"/>
              </a:rPr>
              <a:t>N</a:t>
            </a:r>
            <a:r>
              <a:rPr lang="en-US" sz="1600" dirty="0">
                <a:cs typeface="Century Gothic"/>
              </a:rPr>
              <a:t> = 126 region masses</a:t>
            </a:r>
          </a:p>
          <a:p>
            <a:pPr algn="r"/>
            <a:r>
              <a:rPr lang="en-US" sz="1600" dirty="0">
                <a:cs typeface="Century Gothic"/>
              </a:rPr>
              <a:t>B Liu+</a:t>
            </a:r>
          </a:p>
        </p:txBody>
      </p:sp>
      <p:pic>
        <p:nvPicPr>
          <p:cNvPr id="21" name="Picture 20" descr="science_mark_blue_goldshield">
            <a:extLst>
              <a:ext uri="{FF2B5EF4-FFF2-40B4-BE49-F238E27FC236}">
                <a16:creationId xmlns:a16="http://schemas.microsoft.com/office/drawing/2014/main" id="{66C9DF9A-AC9B-2743-9B4A-BF85124DFF6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25" y="6275674"/>
            <a:ext cx="1186848" cy="40811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0EFE11-BC16-B04A-8543-CCB972F8ADE6}"/>
              </a:ext>
            </a:extLst>
          </p:cNvPr>
          <p:cNvSpPr txBox="1"/>
          <p:nvPr/>
        </p:nvSpPr>
        <p:spPr>
          <a:xfrm>
            <a:off x="631625" y="308433"/>
            <a:ext cx="10111471" cy="690962"/>
          </a:xfrm>
          <a:prstGeom prst="rect">
            <a:avLst/>
          </a:prstGeom>
          <a:noFill/>
        </p:spPr>
        <p:txBody>
          <a:bodyPr wrap="square" lIns="135637" tIns="67820" rIns="135637" bIns="67820" rtlCol="0">
            <a:spAutoFit/>
          </a:bodyPr>
          <a:lstStyle/>
          <a:p>
            <a:r>
              <a:rPr lang="en-US" sz="3600" dirty="0">
                <a:solidFill>
                  <a:srgbClr val="000090"/>
                </a:solidFill>
                <a:latin typeface="+mj-lt"/>
                <a:cs typeface="Century Gothic"/>
              </a:rPr>
              <a:t>Nuclear masses and actinide production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6EC695-ADF4-DD49-822C-F5AC9993A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474" y="872196"/>
            <a:ext cx="5838526" cy="59858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F303DE-6B6A-7344-8C39-F6B82EAEC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191" y="1318704"/>
            <a:ext cx="5223169" cy="3439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B7A11D-BD1A-7B46-BC05-405750EBE7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609" y="5077313"/>
            <a:ext cx="2273300" cy="711200"/>
          </a:xfrm>
          <a:prstGeom prst="rect">
            <a:avLst/>
          </a:prstGeom>
        </p:spPr>
      </p:pic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31DCBDB6-D0AB-FB4B-BD8E-CF334D719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1496" y="6452989"/>
            <a:ext cx="2743200" cy="365125"/>
          </a:xfrm>
        </p:spPr>
        <p:txBody>
          <a:bodyPr/>
          <a:lstStyle/>
          <a:p>
            <a:fld id="{23048D50-9F11-144F-A264-F878991941CD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280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160EB6A2-1823-8C4A-A69B-2FC2D4B9FB16}"/>
              </a:ext>
            </a:extLst>
          </p:cNvPr>
          <p:cNvSpPr txBox="1"/>
          <p:nvPr/>
        </p:nvSpPr>
        <p:spPr>
          <a:xfrm>
            <a:off x="631625" y="308433"/>
            <a:ext cx="10111471" cy="690962"/>
          </a:xfrm>
          <a:prstGeom prst="rect">
            <a:avLst/>
          </a:prstGeom>
          <a:noFill/>
        </p:spPr>
        <p:txBody>
          <a:bodyPr wrap="square" lIns="135637" tIns="67820" rIns="135637" bIns="67820" rtlCol="0">
            <a:spAutoFit/>
          </a:bodyPr>
          <a:lstStyle/>
          <a:p>
            <a:r>
              <a:rPr lang="en-US" sz="3600" dirty="0">
                <a:solidFill>
                  <a:srgbClr val="000090"/>
                </a:solidFill>
                <a:latin typeface="+mj-lt"/>
                <a:cs typeface="Century Gothic"/>
              </a:rPr>
              <a:t>Interpreting observables of </a:t>
            </a:r>
            <a:r>
              <a:rPr lang="en-US" sz="3600" i="1" dirty="0">
                <a:solidFill>
                  <a:srgbClr val="000090"/>
                </a:solidFill>
                <a:latin typeface="+mj-lt"/>
                <a:cs typeface="Century Gothic"/>
              </a:rPr>
              <a:t>r</a:t>
            </a:r>
            <a:r>
              <a:rPr lang="en-US" sz="3600" dirty="0">
                <a:solidFill>
                  <a:srgbClr val="000090"/>
                </a:solidFill>
                <a:latin typeface="+mj-lt"/>
                <a:cs typeface="Century Gothic"/>
              </a:rPr>
              <a:t>-process nucleosynthesis</a:t>
            </a:r>
          </a:p>
        </p:txBody>
      </p:sp>
      <p:pic>
        <p:nvPicPr>
          <p:cNvPr id="18" name="Picture 17" descr="science_mark_blue_goldshield">
            <a:extLst>
              <a:ext uri="{FF2B5EF4-FFF2-40B4-BE49-F238E27FC236}">
                <a16:creationId xmlns:a16="http://schemas.microsoft.com/office/drawing/2014/main" id="{B01F6771-4AFC-F744-AB92-55FDF3FDCC2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25" y="6275674"/>
            <a:ext cx="1186848" cy="40811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65C533-9101-0E49-8E55-3AE49F6ED128}"/>
              </a:ext>
            </a:extLst>
          </p:cNvPr>
          <p:cNvSpPr txBox="1"/>
          <p:nvPr/>
        </p:nvSpPr>
        <p:spPr>
          <a:xfrm>
            <a:off x="975642" y="1676399"/>
            <a:ext cx="976745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What observables are currently limited by nuclear uncertainties that could be addressed via nuclear experiment?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Are there distinguishing observables that rise above nuclear uncertainties?</a:t>
            </a:r>
          </a:p>
          <a:p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What can we learn about nuclear physics far from stability from </a:t>
            </a:r>
            <a:r>
              <a:rPr lang="en-US" sz="2800" i="1" dirty="0">
                <a:solidFill>
                  <a:schemeClr val="bg1">
                    <a:lumMod val="85000"/>
                  </a:schemeClr>
                </a:solidFill>
              </a:rPr>
              <a:t>r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-process observables?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9C35140F-5C87-1D4D-84BF-2D399FE3C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1496" y="6452989"/>
            <a:ext cx="2743200" cy="365125"/>
          </a:xfrm>
        </p:spPr>
        <p:txBody>
          <a:bodyPr/>
          <a:lstStyle/>
          <a:p>
            <a:fld id="{23048D50-9F11-144F-A264-F878991941CD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0657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14A1F19-3EE8-AA4F-908A-DA159AC52482}"/>
              </a:ext>
            </a:extLst>
          </p:cNvPr>
          <p:cNvSpPr txBox="1"/>
          <p:nvPr/>
        </p:nvSpPr>
        <p:spPr>
          <a:xfrm>
            <a:off x="631625" y="308433"/>
            <a:ext cx="10524055" cy="690962"/>
          </a:xfrm>
          <a:prstGeom prst="rect">
            <a:avLst/>
          </a:prstGeom>
          <a:noFill/>
        </p:spPr>
        <p:txBody>
          <a:bodyPr wrap="square" lIns="135637" tIns="67820" rIns="135637" bIns="67820" rtlCol="0">
            <a:spAutoFit/>
          </a:bodyPr>
          <a:lstStyle/>
          <a:p>
            <a:r>
              <a:rPr lang="en-US" sz="3600" dirty="0">
                <a:solidFill>
                  <a:srgbClr val="000090"/>
                </a:solidFill>
                <a:latin typeface="+mj-lt"/>
                <a:cs typeface="Century Gothic"/>
              </a:rPr>
              <a:t>Gamma rays from a nearby event</a:t>
            </a:r>
          </a:p>
        </p:txBody>
      </p:sp>
      <p:pic>
        <p:nvPicPr>
          <p:cNvPr id="8" name="Picture 7" descr="science_mark_blue_goldshield">
            <a:extLst>
              <a:ext uri="{FF2B5EF4-FFF2-40B4-BE49-F238E27FC236}">
                <a16:creationId xmlns:a16="http://schemas.microsoft.com/office/drawing/2014/main" id="{855FFDF7-91DB-284E-8145-14FBD1947C1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25" y="6275674"/>
            <a:ext cx="1186848" cy="408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E96EB8-979D-8A40-9BBD-B26C2B164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676" y="1094751"/>
            <a:ext cx="5249304" cy="39597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AF6CA2-2FED-464B-9816-5C586EDD4C31}"/>
              </a:ext>
            </a:extLst>
          </p:cNvPr>
          <p:cNvSpPr txBox="1"/>
          <p:nvPr/>
        </p:nvSpPr>
        <p:spPr>
          <a:xfrm>
            <a:off x="462854" y="4984742"/>
            <a:ext cx="6491737" cy="1154792"/>
          </a:xfrm>
          <a:prstGeom prst="rect">
            <a:avLst/>
          </a:prstGeom>
          <a:noFill/>
        </p:spPr>
        <p:txBody>
          <a:bodyPr wrap="square" lIns="168271" tIns="84132" rIns="168271" bIns="84132" rtlCol="0">
            <a:spAutoFit/>
          </a:bodyPr>
          <a:lstStyle/>
          <a:p>
            <a:r>
              <a:rPr lang="en-US" sz="1600" dirty="0" err="1">
                <a:cs typeface="Century Gothic"/>
              </a:rPr>
              <a:t>Korobkin</a:t>
            </a:r>
            <a:r>
              <a:rPr lang="en-US" sz="1600" dirty="0">
                <a:cs typeface="Century Gothic"/>
              </a:rPr>
              <a:t>, Hungerford, Fryer, </a:t>
            </a:r>
            <a:r>
              <a:rPr lang="en-US" sz="1600" dirty="0" err="1">
                <a:cs typeface="Century Gothic"/>
              </a:rPr>
              <a:t>Mumpower</a:t>
            </a:r>
            <a:r>
              <a:rPr lang="en-US" sz="1600" dirty="0">
                <a:cs typeface="Century Gothic"/>
              </a:rPr>
              <a:t>, </a:t>
            </a:r>
            <a:r>
              <a:rPr lang="en-US" sz="1600" dirty="0" err="1">
                <a:cs typeface="Century Gothic"/>
              </a:rPr>
              <a:t>Misch</a:t>
            </a:r>
            <a:r>
              <a:rPr lang="en-US" sz="1600" dirty="0">
                <a:cs typeface="Century Gothic"/>
              </a:rPr>
              <a:t>, Sprouse, </a:t>
            </a:r>
            <a:r>
              <a:rPr lang="en-US" sz="1600" dirty="0" err="1">
                <a:cs typeface="Century Gothic"/>
              </a:rPr>
              <a:t>Lippuner</a:t>
            </a:r>
            <a:r>
              <a:rPr lang="en-US" sz="1600" dirty="0">
                <a:cs typeface="Century Gothic"/>
              </a:rPr>
              <a:t>, </a:t>
            </a:r>
            <a:r>
              <a:rPr lang="en-US" sz="1600" dirty="0" err="1">
                <a:cs typeface="Century Gothic"/>
              </a:rPr>
              <a:t>Surman</a:t>
            </a:r>
            <a:r>
              <a:rPr lang="en-US" sz="1600" dirty="0">
                <a:cs typeface="Century Gothic"/>
              </a:rPr>
              <a:t>, Couture, </a:t>
            </a:r>
            <a:r>
              <a:rPr lang="en-US" sz="1600" dirty="0" err="1">
                <a:cs typeface="Century Gothic"/>
              </a:rPr>
              <a:t>Bloser</a:t>
            </a:r>
            <a:r>
              <a:rPr lang="en-US" sz="1600" dirty="0">
                <a:cs typeface="Century Gothic"/>
              </a:rPr>
              <a:t>, Shirazi, Evan, </a:t>
            </a:r>
            <a:r>
              <a:rPr lang="en-US" sz="1600" dirty="0" err="1">
                <a:cs typeface="Century Gothic"/>
              </a:rPr>
              <a:t>Vestrand</a:t>
            </a:r>
            <a:r>
              <a:rPr lang="en-US" sz="1600" dirty="0">
                <a:cs typeface="Century Gothic"/>
              </a:rPr>
              <a:t>, Miller 2020</a:t>
            </a:r>
          </a:p>
          <a:p>
            <a:endParaRPr lang="en-US" sz="1600" dirty="0">
              <a:cs typeface="Century Gothic"/>
            </a:endParaRPr>
          </a:p>
          <a:p>
            <a:r>
              <a:rPr lang="en-US" sz="1600" dirty="0">
                <a:cs typeface="Century Gothic"/>
              </a:rPr>
              <a:t>also Hotokezaka+2016; Li 2019; Wu+2019; Ruiz-</a:t>
            </a:r>
            <a:r>
              <a:rPr lang="en-US" sz="1600" dirty="0" err="1">
                <a:cs typeface="Century Gothic"/>
              </a:rPr>
              <a:t>Lapuente</a:t>
            </a:r>
            <a:r>
              <a:rPr lang="en-US" sz="1600" dirty="0">
                <a:cs typeface="Century Gothic"/>
              </a:rPr>
              <a:t>, </a:t>
            </a:r>
            <a:r>
              <a:rPr lang="en-US" sz="1600" dirty="0" err="1">
                <a:cs typeface="Century Gothic"/>
              </a:rPr>
              <a:t>Korobkin</a:t>
            </a:r>
            <a:r>
              <a:rPr lang="en-US" sz="1600" dirty="0">
                <a:cs typeface="Century Gothic"/>
              </a:rPr>
              <a:t> 2020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D9C558DC-26C0-064B-86B0-FEE77EC67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1496" y="6452989"/>
            <a:ext cx="2743200" cy="365125"/>
          </a:xfrm>
        </p:spPr>
        <p:txBody>
          <a:bodyPr/>
          <a:lstStyle/>
          <a:p>
            <a:fld id="{23048D50-9F11-144F-A264-F878991941CD}" type="slidenum">
              <a:rPr lang="en-US" smtClean="0"/>
              <a:t>24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EE4037-45E5-124D-978B-2921B0BC33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5928"/>
          <a:stretch/>
        </p:blipFill>
        <p:spPr>
          <a:xfrm>
            <a:off x="7802088" y="195037"/>
            <a:ext cx="4091131" cy="35463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A8DCA8-7F2A-5746-9B7A-7A78D7A67F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919"/>
          <a:stretch/>
        </p:blipFill>
        <p:spPr>
          <a:xfrm>
            <a:off x="6664006" y="3337398"/>
            <a:ext cx="3194122" cy="33963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EF2413E-2D5A-7343-8E4D-494C31C83D09}"/>
              </a:ext>
            </a:extLst>
          </p:cNvPr>
          <p:cNvSpPr txBox="1"/>
          <p:nvPr/>
        </p:nvSpPr>
        <p:spPr>
          <a:xfrm>
            <a:off x="9913195" y="3860699"/>
            <a:ext cx="2103087" cy="2139677"/>
          </a:xfrm>
          <a:prstGeom prst="rect">
            <a:avLst/>
          </a:prstGeom>
          <a:noFill/>
        </p:spPr>
        <p:txBody>
          <a:bodyPr wrap="square" lIns="168271" tIns="84132" rIns="168271" bIns="84132" rtlCol="0">
            <a:spAutoFit/>
          </a:bodyPr>
          <a:lstStyle/>
          <a:p>
            <a:r>
              <a:rPr lang="en-US" sz="1600" dirty="0">
                <a:ea typeface="Hiragino Sans W3" panose="020B0300000000000000" pitchFamily="34" charset="-128"/>
                <a:cs typeface="Century Gothic"/>
              </a:rPr>
              <a:t>“Could a </a:t>
            </a:r>
            <a:r>
              <a:rPr lang="en-US" sz="1600" dirty="0" err="1">
                <a:ea typeface="Hiragino Sans W3" panose="020B0300000000000000" pitchFamily="34" charset="-128"/>
                <a:cs typeface="Century Gothic"/>
              </a:rPr>
              <a:t>Kilonova</a:t>
            </a:r>
            <a:r>
              <a:rPr lang="en-US" sz="1600" dirty="0">
                <a:ea typeface="Hiragino Sans W3" panose="020B0300000000000000" pitchFamily="34" charset="-128"/>
                <a:cs typeface="Century Gothic"/>
              </a:rPr>
              <a:t> Kill: a Threat Assessment”</a:t>
            </a:r>
          </a:p>
          <a:p>
            <a:endParaRPr lang="en-US" sz="1600" dirty="0">
              <a:ea typeface="Hiragino Sans W3" panose="020B0300000000000000" pitchFamily="34" charset="-128"/>
              <a:cs typeface="Century Gothic"/>
            </a:endParaRPr>
          </a:p>
          <a:p>
            <a:r>
              <a:rPr lang="en-US" sz="1600" dirty="0">
                <a:ea typeface="Hiragino Sans W3" panose="020B0300000000000000" pitchFamily="34" charset="-128"/>
                <a:cs typeface="Century Gothic"/>
              </a:rPr>
              <a:t>Perkins, Ellis, Fields, Hartmann, Liu, McLaughlin, </a:t>
            </a:r>
            <a:r>
              <a:rPr lang="en-US" sz="1600" dirty="0" err="1">
                <a:ea typeface="Hiragino Sans W3" panose="020B0300000000000000" pitchFamily="34" charset="-128"/>
                <a:cs typeface="Century Gothic"/>
              </a:rPr>
              <a:t>Surman</a:t>
            </a:r>
            <a:r>
              <a:rPr lang="en-US" sz="1600" dirty="0">
                <a:ea typeface="Hiragino Sans W3" panose="020B0300000000000000" pitchFamily="34" charset="-128"/>
                <a:cs typeface="Century Gothic"/>
              </a:rPr>
              <a:t>, Wang 2024</a:t>
            </a:r>
          </a:p>
        </p:txBody>
      </p:sp>
    </p:spTree>
    <p:extLst>
      <p:ext uri="{BB962C8B-B14F-4D97-AF65-F5344CB8AC3E}">
        <p14:creationId xmlns:p14="http://schemas.microsoft.com/office/powerpoint/2010/main" val="29797624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6A758A77-E27D-9E41-82F5-DB02EB6E65B6}"/>
              </a:ext>
            </a:extLst>
          </p:cNvPr>
          <p:cNvSpPr txBox="1"/>
          <p:nvPr/>
        </p:nvSpPr>
        <p:spPr>
          <a:xfrm>
            <a:off x="1739900" y="5613324"/>
            <a:ext cx="5470489" cy="662350"/>
          </a:xfrm>
          <a:prstGeom prst="rect">
            <a:avLst/>
          </a:prstGeom>
          <a:noFill/>
        </p:spPr>
        <p:txBody>
          <a:bodyPr wrap="square" lIns="168271" tIns="84132" rIns="168271" bIns="84132" rtlCol="0">
            <a:spAutoFit/>
          </a:bodyPr>
          <a:lstStyle/>
          <a:p>
            <a:pPr algn="r"/>
            <a:r>
              <a:rPr lang="en-US" sz="1600" dirty="0" err="1">
                <a:cs typeface="Century Gothic"/>
              </a:rPr>
              <a:t>Vassh</a:t>
            </a:r>
            <a:r>
              <a:rPr lang="en-US" sz="1600" dirty="0">
                <a:cs typeface="Century Gothic"/>
              </a:rPr>
              <a:t>, Wang, </a:t>
            </a:r>
            <a:r>
              <a:rPr lang="en-US" sz="1600" dirty="0" err="1">
                <a:cs typeface="Century Gothic"/>
              </a:rPr>
              <a:t>Lariviere</a:t>
            </a:r>
            <a:r>
              <a:rPr lang="en-US" sz="1600" dirty="0">
                <a:cs typeface="Century Gothic"/>
              </a:rPr>
              <a:t>, Sprouse, </a:t>
            </a:r>
            <a:r>
              <a:rPr lang="en-US" sz="1600" dirty="0" err="1">
                <a:cs typeface="Century Gothic"/>
              </a:rPr>
              <a:t>Mumpower</a:t>
            </a:r>
            <a:r>
              <a:rPr lang="en-US" sz="1600" dirty="0">
                <a:cs typeface="Century Gothic"/>
              </a:rPr>
              <a:t>, </a:t>
            </a:r>
            <a:r>
              <a:rPr lang="en-US" sz="1600" dirty="0" err="1">
                <a:cs typeface="Century Gothic"/>
              </a:rPr>
              <a:t>Surman</a:t>
            </a:r>
            <a:r>
              <a:rPr lang="en-US" sz="1600" dirty="0">
                <a:cs typeface="Century Gothic"/>
              </a:rPr>
              <a:t>, Liu, McLaughlin, </a:t>
            </a:r>
            <a:r>
              <a:rPr lang="en-US" sz="1600" dirty="0" err="1">
                <a:cs typeface="Century Gothic"/>
              </a:rPr>
              <a:t>Denissenkov</a:t>
            </a:r>
            <a:r>
              <a:rPr lang="en-US" sz="1600" dirty="0">
                <a:cs typeface="Century Gothic"/>
              </a:rPr>
              <a:t>, Herwig, </a:t>
            </a:r>
            <a:r>
              <a:rPr lang="en-US" sz="1600" i="1" dirty="0">
                <a:cs typeface="Century Gothic"/>
              </a:rPr>
              <a:t>PRL</a:t>
            </a:r>
            <a:r>
              <a:rPr lang="en-US" sz="1600" dirty="0">
                <a:cs typeface="Century Gothic"/>
              </a:rPr>
              <a:t> 2024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0EB6A2-1823-8C4A-A69B-2FC2D4B9FB16}"/>
              </a:ext>
            </a:extLst>
          </p:cNvPr>
          <p:cNvSpPr txBox="1"/>
          <p:nvPr/>
        </p:nvSpPr>
        <p:spPr>
          <a:xfrm>
            <a:off x="631625" y="308432"/>
            <a:ext cx="7049335" cy="1244960"/>
          </a:xfrm>
          <a:prstGeom prst="rect">
            <a:avLst/>
          </a:prstGeom>
          <a:noFill/>
        </p:spPr>
        <p:txBody>
          <a:bodyPr wrap="square" lIns="135637" tIns="67820" rIns="135637" bIns="67820" rtlCol="0">
            <a:spAutoFit/>
          </a:bodyPr>
          <a:lstStyle/>
          <a:p>
            <a:r>
              <a:rPr lang="en-US" sz="3600" baseline="30000" dirty="0">
                <a:solidFill>
                  <a:srgbClr val="000090"/>
                </a:solidFill>
                <a:latin typeface="+mj-lt"/>
                <a:cs typeface="Century Gothic"/>
              </a:rPr>
              <a:t>208</a:t>
            </a:r>
            <a:r>
              <a:rPr lang="en-US" sz="3600" dirty="0">
                <a:solidFill>
                  <a:srgbClr val="000090"/>
                </a:solidFill>
                <a:latin typeface="+mj-lt"/>
                <a:cs typeface="Century Gothic"/>
              </a:rPr>
              <a:t>Tl: a potential actinide signature in gamma rays</a:t>
            </a:r>
          </a:p>
        </p:txBody>
      </p:sp>
      <p:pic>
        <p:nvPicPr>
          <p:cNvPr id="27" name="Picture 26" descr="science_mark_blue_goldshield">
            <a:extLst>
              <a:ext uri="{FF2B5EF4-FFF2-40B4-BE49-F238E27FC236}">
                <a16:creationId xmlns:a16="http://schemas.microsoft.com/office/drawing/2014/main" id="{46487BB2-1823-0742-B0E3-186A505EEB6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25" y="6275674"/>
            <a:ext cx="1186848" cy="408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46CC69-141D-6641-A212-4C42C7FF0C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415" y="1680715"/>
            <a:ext cx="5080001" cy="36786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B10E7B-5AAC-6A46-94A1-EBF33358AE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351"/>
          <a:stretch/>
        </p:blipFill>
        <p:spPr>
          <a:xfrm>
            <a:off x="7861456" y="0"/>
            <a:ext cx="4031673" cy="6877904"/>
          </a:xfrm>
          <a:prstGeom prst="rect">
            <a:avLst/>
          </a:prstGeom>
        </p:spPr>
      </p:pic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0211A803-30F7-AD47-ACDA-F158D2439227}"/>
              </a:ext>
            </a:extLst>
          </p:cNvPr>
          <p:cNvSpPr txBox="1">
            <a:spLocks/>
          </p:cNvSpPr>
          <p:nvPr/>
        </p:nvSpPr>
        <p:spPr>
          <a:xfrm>
            <a:off x="9371496" y="64529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048D50-9F11-144F-A264-F878991941CD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4908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DDB8538-6744-194A-A3B7-62898FDF5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25" y="648643"/>
            <a:ext cx="5522441" cy="4144826"/>
          </a:xfrm>
          <a:prstGeom prst="rect">
            <a:avLst/>
          </a:prstGeom>
        </p:spPr>
      </p:pic>
      <p:pic>
        <p:nvPicPr>
          <p:cNvPr id="8" name="Picture 7" descr="science_mark_blue_goldshield">
            <a:extLst>
              <a:ext uri="{FF2B5EF4-FFF2-40B4-BE49-F238E27FC236}">
                <a16:creationId xmlns:a16="http://schemas.microsoft.com/office/drawing/2014/main" id="{855FFDF7-91DB-284E-8145-14FBD1947C1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25" y="6275674"/>
            <a:ext cx="1186848" cy="40811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0A894E-857E-F84D-8E66-BB95112C882A}"/>
              </a:ext>
            </a:extLst>
          </p:cNvPr>
          <p:cNvSpPr txBox="1"/>
          <p:nvPr/>
        </p:nvSpPr>
        <p:spPr>
          <a:xfrm>
            <a:off x="325649" y="4693250"/>
            <a:ext cx="4421054" cy="662350"/>
          </a:xfrm>
          <a:prstGeom prst="rect">
            <a:avLst/>
          </a:prstGeom>
          <a:noFill/>
        </p:spPr>
        <p:txBody>
          <a:bodyPr wrap="square" lIns="168271" tIns="84132" rIns="168271" bIns="84132" rtlCol="0">
            <a:spAutoFit/>
          </a:bodyPr>
          <a:lstStyle/>
          <a:p>
            <a:r>
              <a:rPr lang="en-US" sz="1600" dirty="0">
                <a:cs typeface="Century Gothic"/>
              </a:rPr>
              <a:t>Wang, </a:t>
            </a:r>
            <a:r>
              <a:rPr lang="en-US" sz="1600" dirty="0" err="1">
                <a:cs typeface="Century Gothic"/>
              </a:rPr>
              <a:t>Vassh</a:t>
            </a:r>
            <a:r>
              <a:rPr lang="en-US" sz="1600" dirty="0">
                <a:cs typeface="Century Gothic"/>
              </a:rPr>
              <a:t>, Sprouse, </a:t>
            </a:r>
            <a:r>
              <a:rPr lang="en-US" sz="1600" dirty="0" err="1">
                <a:cs typeface="Century Gothic"/>
              </a:rPr>
              <a:t>Mumpower</a:t>
            </a:r>
            <a:r>
              <a:rPr lang="en-US" sz="1600" dirty="0">
                <a:cs typeface="Century Gothic"/>
              </a:rPr>
              <a:t>, Vogt, </a:t>
            </a:r>
            <a:r>
              <a:rPr lang="en-US" sz="1600" dirty="0" err="1">
                <a:cs typeface="Century Gothic"/>
              </a:rPr>
              <a:t>Randrup</a:t>
            </a:r>
            <a:r>
              <a:rPr lang="en-US" sz="1600" dirty="0">
                <a:cs typeface="Century Gothic"/>
              </a:rPr>
              <a:t>, </a:t>
            </a:r>
            <a:r>
              <a:rPr lang="en-US" sz="1600" dirty="0" err="1">
                <a:cs typeface="Century Gothic"/>
              </a:rPr>
              <a:t>Surman</a:t>
            </a:r>
            <a:r>
              <a:rPr lang="en-US" sz="1600" dirty="0">
                <a:cs typeface="Century Gothic"/>
              </a:rPr>
              <a:t>, </a:t>
            </a:r>
            <a:r>
              <a:rPr lang="en-US" sz="1600" dirty="0" err="1">
                <a:cs typeface="Century Gothic"/>
              </a:rPr>
              <a:t>ApJL</a:t>
            </a:r>
            <a:r>
              <a:rPr lang="en-US" sz="1600" dirty="0">
                <a:cs typeface="Century Gothic"/>
              </a:rPr>
              <a:t> 2020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217128-8AA5-2B4B-8DC3-618692D1624F}"/>
              </a:ext>
            </a:extLst>
          </p:cNvPr>
          <p:cNvSpPr txBox="1"/>
          <p:nvPr/>
        </p:nvSpPr>
        <p:spPr>
          <a:xfrm>
            <a:off x="7714125" y="5793747"/>
            <a:ext cx="3938672" cy="416128"/>
          </a:xfrm>
          <a:prstGeom prst="rect">
            <a:avLst/>
          </a:prstGeom>
          <a:noFill/>
        </p:spPr>
        <p:txBody>
          <a:bodyPr wrap="square" lIns="168271" tIns="84132" rIns="168271" bIns="84132" rtlCol="0">
            <a:spAutoFit/>
          </a:bodyPr>
          <a:lstStyle/>
          <a:p>
            <a:pPr algn="r"/>
            <a:r>
              <a:rPr lang="en-US" sz="1600" dirty="0">
                <a:cs typeface="Century Gothic"/>
              </a:rPr>
              <a:t>Wang, </a:t>
            </a:r>
            <a:r>
              <a:rPr lang="en-US" sz="1600" dirty="0" err="1">
                <a:cs typeface="Century Gothic"/>
              </a:rPr>
              <a:t>Vassh</a:t>
            </a:r>
            <a:r>
              <a:rPr lang="en-US" sz="1600" dirty="0">
                <a:cs typeface="Century Gothic"/>
              </a:rPr>
              <a:t>+ in preparation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D84C71-BF33-D04B-88EA-D81EB4FA2F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2069" y="999395"/>
            <a:ext cx="6280728" cy="46516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179A7A-50CF-CA46-AF67-1548E70C8AF0}"/>
              </a:ext>
            </a:extLst>
          </p:cNvPr>
          <p:cNvSpPr txBox="1"/>
          <p:nvPr/>
        </p:nvSpPr>
        <p:spPr>
          <a:xfrm rot="20021225">
            <a:off x="6543097" y="4167056"/>
            <a:ext cx="3938672" cy="600794"/>
          </a:xfrm>
          <a:prstGeom prst="rect">
            <a:avLst/>
          </a:prstGeom>
          <a:noFill/>
        </p:spPr>
        <p:txBody>
          <a:bodyPr wrap="square" lIns="168271" tIns="84132" rIns="168271" bIns="84132" rtlCol="0">
            <a:spAutoFit/>
          </a:bodyPr>
          <a:lstStyle/>
          <a:p>
            <a:pPr algn="r"/>
            <a:r>
              <a:rPr lang="en-US" sz="2800" dirty="0">
                <a:solidFill>
                  <a:schemeClr val="bg1">
                    <a:lumMod val="85000"/>
                  </a:schemeClr>
                </a:solidFill>
                <a:cs typeface="Century Gothic"/>
              </a:rPr>
              <a:t>PRELIMINARY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1B8E7170-AD3A-4143-9BB8-0783C8078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1496" y="6452989"/>
            <a:ext cx="2743200" cy="365125"/>
          </a:xfrm>
        </p:spPr>
        <p:txBody>
          <a:bodyPr/>
          <a:lstStyle/>
          <a:p>
            <a:fld id="{23048D50-9F11-144F-A264-F878991941CD}" type="slidenum">
              <a:rPr lang="en-US" smtClean="0"/>
              <a:t>26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FF6A34-1D64-D24C-9D30-E38773280CBB}"/>
              </a:ext>
            </a:extLst>
          </p:cNvPr>
          <p:cNvSpPr txBox="1"/>
          <p:nvPr/>
        </p:nvSpPr>
        <p:spPr>
          <a:xfrm>
            <a:off x="631625" y="308433"/>
            <a:ext cx="10760275" cy="690962"/>
          </a:xfrm>
          <a:prstGeom prst="rect">
            <a:avLst/>
          </a:prstGeom>
          <a:noFill/>
        </p:spPr>
        <p:txBody>
          <a:bodyPr wrap="square" lIns="135637" tIns="67820" rIns="135637" bIns="67820" rtlCol="0">
            <a:spAutoFit/>
          </a:bodyPr>
          <a:lstStyle/>
          <a:p>
            <a:r>
              <a:rPr lang="en-US" sz="3600" dirty="0">
                <a:solidFill>
                  <a:srgbClr val="000090"/>
                </a:solidFill>
                <a:latin typeface="+mj-lt"/>
                <a:cs typeface="Century Gothic"/>
              </a:rPr>
              <a:t>Gamma rays from fission</a:t>
            </a:r>
          </a:p>
        </p:txBody>
      </p:sp>
    </p:spTree>
    <p:extLst>
      <p:ext uri="{BB962C8B-B14F-4D97-AF65-F5344CB8AC3E}">
        <p14:creationId xmlns:p14="http://schemas.microsoft.com/office/powerpoint/2010/main" val="41186454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160EB6A2-1823-8C4A-A69B-2FC2D4B9FB16}"/>
              </a:ext>
            </a:extLst>
          </p:cNvPr>
          <p:cNvSpPr txBox="1"/>
          <p:nvPr/>
        </p:nvSpPr>
        <p:spPr>
          <a:xfrm>
            <a:off x="631625" y="308433"/>
            <a:ext cx="10111471" cy="690962"/>
          </a:xfrm>
          <a:prstGeom prst="rect">
            <a:avLst/>
          </a:prstGeom>
          <a:noFill/>
        </p:spPr>
        <p:txBody>
          <a:bodyPr wrap="square" lIns="135637" tIns="67820" rIns="135637" bIns="67820" rtlCol="0">
            <a:spAutoFit/>
          </a:bodyPr>
          <a:lstStyle/>
          <a:p>
            <a:r>
              <a:rPr lang="en-US" sz="3600" dirty="0">
                <a:solidFill>
                  <a:srgbClr val="000090"/>
                </a:solidFill>
                <a:latin typeface="+mj-lt"/>
                <a:cs typeface="Century Gothic"/>
              </a:rPr>
              <a:t>Interpreting observables of </a:t>
            </a:r>
            <a:r>
              <a:rPr lang="en-US" sz="3600" i="1" dirty="0">
                <a:solidFill>
                  <a:srgbClr val="000090"/>
                </a:solidFill>
                <a:latin typeface="+mj-lt"/>
                <a:cs typeface="Century Gothic"/>
              </a:rPr>
              <a:t>r</a:t>
            </a:r>
            <a:r>
              <a:rPr lang="en-US" sz="3600" dirty="0">
                <a:solidFill>
                  <a:srgbClr val="000090"/>
                </a:solidFill>
                <a:latin typeface="+mj-lt"/>
                <a:cs typeface="Century Gothic"/>
              </a:rPr>
              <a:t>-process nucleosynthesis</a:t>
            </a:r>
          </a:p>
        </p:txBody>
      </p:sp>
      <p:pic>
        <p:nvPicPr>
          <p:cNvPr id="18" name="Picture 17" descr="science_mark_blue_goldshield">
            <a:extLst>
              <a:ext uri="{FF2B5EF4-FFF2-40B4-BE49-F238E27FC236}">
                <a16:creationId xmlns:a16="http://schemas.microsoft.com/office/drawing/2014/main" id="{B01F6771-4AFC-F744-AB92-55FDF3FDCC2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25" y="6275674"/>
            <a:ext cx="1186848" cy="40811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65C533-9101-0E49-8E55-3AE49F6ED128}"/>
              </a:ext>
            </a:extLst>
          </p:cNvPr>
          <p:cNvSpPr txBox="1"/>
          <p:nvPr/>
        </p:nvSpPr>
        <p:spPr>
          <a:xfrm>
            <a:off x="975642" y="1676399"/>
            <a:ext cx="976745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What observables are currently limited by nuclear uncertainties that could be addressed via nuclear experiment?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Are there distinguishing observables that rise above nuclear uncertainties?</a:t>
            </a:r>
          </a:p>
          <a:p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What can we learn about nuclear physics far from stability from </a:t>
            </a:r>
            <a:r>
              <a:rPr lang="en-US" sz="2800" i="1" dirty="0"/>
              <a:t>r</a:t>
            </a:r>
            <a:r>
              <a:rPr lang="en-US" sz="2800" dirty="0"/>
              <a:t>-process observables?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12EC6AFA-2D3C-E84F-9B93-294234192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1496" y="6452989"/>
            <a:ext cx="2743200" cy="365125"/>
          </a:xfrm>
        </p:spPr>
        <p:txBody>
          <a:bodyPr/>
          <a:lstStyle/>
          <a:p>
            <a:fld id="{23048D50-9F11-144F-A264-F878991941CD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9685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CD3192E-D062-7346-B8F4-7D5E5CC5E897}"/>
              </a:ext>
            </a:extLst>
          </p:cNvPr>
          <p:cNvSpPr txBox="1"/>
          <p:nvPr/>
        </p:nvSpPr>
        <p:spPr>
          <a:xfrm>
            <a:off x="631625" y="308433"/>
            <a:ext cx="11020048" cy="690962"/>
          </a:xfrm>
          <a:prstGeom prst="rect">
            <a:avLst/>
          </a:prstGeom>
          <a:noFill/>
        </p:spPr>
        <p:txBody>
          <a:bodyPr wrap="square" lIns="135637" tIns="67820" rIns="135637" bIns="67820" rtlCol="0">
            <a:spAutoFit/>
          </a:bodyPr>
          <a:lstStyle/>
          <a:p>
            <a:pPr algn="r"/>
            <a:r>
              <a:rPr lang="en-US" sz="3600" dirty="0">
                <a:solidFill>
                  <a:srgbClr val="000090"/>
                </a:solidFill>
                <a:latin typeface="+mj-lt"/>
                <a:cs typeface="Century Gothic"/>
              </a:rPr>
              <a:t>UNEDF1 masses</a:t>
            </a:r>
          </a:p>
        </p:txBody>
      </p:sp>
      <p:pic>
        <p:nvPicPr>
          <p:cNvPr id="14" name="Picture 13" descr="science_mark_blue_goldshield">
            <a:extLst>
              <a:ext uri="{FF2B5EF4-FFF2-40B4-BE49-F238E27FC236}">
                <a16:creationId xmlns:a16="http://schemas.microsoft.com/office/drawing/2014/main" id="{B64F0207-0808-9349-A3B5-5156E4EF235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25" y="6275674"/>
            <a:ext cx="1186848" cy="408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UNEDF1_2panel.pdf">
            <a:extLst>
              <a:ext uri="{FF2B5EF4-FFF2-40B4-BE49-F238E27FC236}">
                <a16:creationId xmlns:a16="http://schemas.microsoft.com/office/drawing/2014/main" id="{8C7CADDB-8E6C-7440-A696-DCED11DD20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49" y="308433"/>
            <a:ext cx="7971680" cy="59672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F76489-8161-7C45-BB06-F15D1B7B039B}"/>
              </a:ext>
            </a:extLst>
          </p:cNvPr>
          <p:cNvSpPr/>
          <p:nvPr/>
        </p:nvSpPr>
        <p:spPr>
          <a:xfrm>
            <a:off x="1627345" y="134000"/>
            <a:ext cx="6463710" cy="1882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D26264-7CFA-824D-A149-19CE8AEB26B7}"/>
              </a:ext>
            </a:extLst>
          </p:cNvPr>
          <p:cNvSpPr/>
          <p:nvPr/>
        </p:nvSpPr>
        <p:spPr>
          <a:xfrm>
            <a:off x="7588636" y="525201"/>
            <a:ext cx="502419" cy="37534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F9CF40-A0B0-CB4B-9E70-E57F853B989F}"/>
              </a:ext>
            </a:extLst>
          </p:cNvPr>
          <p:cNvSpPr/>
          <p:nvPr/>
        </p:nvSpPr>
        <p:spPr>
          <a:xfrm>
            <a:off x="7588635" y="2930565"/>
            <a:ext cx="502419" cy="37534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CA62F5-09AE-C640-A045-D7A901027D77}"/>
              </a:ext>
            </a:extLst>
          </p:cNvPr>
          <p:cNvSpPr txBox="1"/>
          <p:nvPr/>
        </p:nvSpPr>
        <p:spPr>
          <a:xfrm>
            <a:off x="8410002" y="4499290"/>
            <a:ext cx="3241671" cy="908490"/>
          </a:xfrm>
          <a:prstGeom prst="rect">
            <a:avLst/>
          </a:prstGeom>
          <a:noFill/>
        </p:spPr>
        <p:txBody>
          <a:bodyPr wrap="square" lIns="168193" tIns="84092" rIns="168193" bIns="84092" rtlCol="0">
            <a:spAutoFit/>
          </a:bodyPr>
          <a:lstStyle/>
          <a:p>
            <a:r>
              <a:rPr lang="en-US" sz="1600" dirty="0">
                <a:cs typeface="Century Gothic"/>
              </a:rPr>
              <a:t>Sprouse, Navarro Perez, </a:t>
            </a:r>
            <a:r>
              <a:rPr lang="en-US" sz="1600" dirty="0" err="1">
                <a:cs typeface="Century Gothic"/>
              </a:rPr>
              <a:t>Surman</a:t>
            </a:r>
            <a:r>
              <a:rPr lang="en-US" sz="1600" dirty="0">
                <a:cs typeface="Century Gothic"/>
              </a:rPr>
              <a:t>, </a:t>
            </a:r>
            <a:r>
              <a:rPr lang="en-US" sz="1600" dirty="0" err="1">
                <a:cs typeface="Century Gothic"/>
              </a:rPr>
              <a:t>Mumpower</a:t>
            </a:r>
            <a:r>
              <a:rPr lang="en-US" sz="1600" dirty="0">
                <a:cs typeface="Century Gothic"/>
              </a:rPr>
              <a:t>, McLaughlin, </a:t>
            </a:r>
            <a:r>
              <a:rPr lang="en-US" sz="1600" dirty="0" err="1">
                <a:cs typeface="Century Gothic"/>
              </a:rPr>
              <a:t>Schunck</a:t>
            </a:r>
            <a:r>
              <a:rPr lang="en-US" sz="1600" dirty="0">
                <a:cs typeface="Century Gothic"/>
              </a:rPr>
              <a:t> 2020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4589432B-020D-CA43-AF00-C24FB4BA4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1496" y="6452989"/>
            <a:ext cx="2743200" cy="365125"/>
          </a:xfrm>
        </p:spPr>
        <p:txBody>
          <a:bodyPr/>
          <a:lstStyle/>
          <a:p>
            <a:fld id="{23048D50-9F11-144F-A264-F878991941CD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9470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cience_mark_blue_goldshield">
            <a:extLst>
              <a:ext uri="{FF2B5EF4-FFF2-40B4-BE49-F238E27FC236}">
                <a16:creationId xmlns:a16="http://schemas.microsoft.com/office/drawing/2014/main" id="{B64F0207-0808-9349-A3B5-5156E4EF235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25" y="6275674"/>
            <a:ext cx="1186848" cy="408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rDr1_vs_REPaveA.pdf">
            <a:extLst>
              <a:ext uri="{FF2B5EF4-FFF2-40B4-BE49-F238E27FC236}">
                <a16:creationId xmlns:a16="http://schemas.microsoft.com/office/drawing/2014/main" id="{51EB1230-1182-A347-80DF-2C70AE067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779" y="1370430"/>
            <a:ext cx="6765894" cy="50744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1EB74E-9BA7-F945-ACB1-9894139DC6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995" y="338430"/>
            <a:ext cx="4834654" cy="372324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77C4FB5-E4E5-B543-82A9-C6E83CC5262D}"/>
              </a:ext>
            </a:extLst>
          </p:cNvPr>
          <p:cNvSpPr/>
          <p:nvPr/>
        </p:nvSpPr>
        <p:spPr>
          <a:xfrm>
            <a:off x="238995" y="2773197"/>
            <a:ext cx="4646784" cy="288658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6A795F-76EA-CC44-9F01-6ED591AE8B4D}"/>
              </a:ext>
            </a:extLst>
          </p:cNvPr>
          <p:cNvSpPr txBox="1"/>
          <p:nvPr/>
        </p:nvSpPr>
        <p:spPr>
          <a:xfrm>
            <a:off x="631625" y="308433"/>
            <a:ext cx="11020048" cy="690962"/>
          </a:xfrm>
          <a:prstGeom prst="rect">
            <a:avLst/>
          </a:prstGeom>
          <a:noFill/>
        </p:spPr>
        <p:txBody>
          <a:bodyPr wrap="square" lIns="135637" tIns="67820" rIns="135637" bIns="67820" rtlCol="0">
            <a:spAutoFit/>
          </a:bodyPr>
          <a:lstStyle/>
          <a:p>
            <a:pPr algn="r"/>
            <a:r>
              <a:rPr lang="en-US" sz="3600" dirty="0">
                <a:solidFill>
                  <a:srgbClr val="000090"/>
                </a:solidFill>
                <a:latin typeface="+mj-lt"/>
                <a:cs typeface="Century Gothic"/>
              </a:rPr>
              <a:t>UNEDF1 masses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9D496A-4928-EB4A-A17F-32006CF6FCD7}"/>
              </a:ext>
            </a:extLst>
          </p:cNvPr>
          <p:cNvSpPr txBox="1"/>
          <p:nvPr/>
        </p:nvSpPr>
        <p:spPr>
          <a:xfrm>
            <a:off x="512911" y="4213214"/>
            <a:ext cx="3241671" cy="908490"/>
          </a:xfrm>
          <a:prstGeom prst="rect">
            <a:avLst/>
          </a:prstGeom>
          <a:noFill/>
        </p:spPr>
        <p:txBody>
          <a:bodyPr wrap="square" lIns="168193" tIns="84092" rIns="168193" bIns="84092" rtlCol="0">
            <a:spAutoFit/>
          </a:bodyPr>
          <a:lstStyle/>
          <a:p>
            <a:r>
              <a:rPr lang="en-US" sz="1600" dirty="0">
                <a:cs typeface="Century Gothic"/>
              </a:rPr>
              <a:t>Sprouse, Navarro Perez, </a:t>
            </a:r>
            <a:r>
              <a:rPr lang="en-US" sz="1600" dirty="0" err="1">
                <a:cs typeface="Century Gothic"/>
              </a:rPr>
              <a:t>Surman</a:t>
            </a:r>
            <a:r>
              <a:rPr lang="en-US" sz="1600" dirty="0">
                <a:cs typeface="Century Gothic"/>
              </a:rPr>
              <a:t>, </a:t>
            </a:r>
            <a:r>
              <a:rPr lang="en-US" sz="1600" dirty="0" err="1">
                <a:cs typeface="Century Gothic"/>
              </a:rPr>
              <a:t>Mumpower</a:t>
            </a:r>
            <a:r>
              <a:rPr lang="en-US" sz="1600" dirty="0">
                <a:cs typeface="Century Gothic"/>
              </a:rPr>
              <a:t>, McLaughlin, </a:t>
            </a:r>
            <a:r>
              <a:rPr lang="en-US" sz="1600" dirty="0" err="1">
                <a:cs typeface="Century Gothic"/>
              </a:rPr>
              <a:t>Schunck</a:t>
            </a:r>
            <a:r>
              <a:rPr lang="en-US" sz="1600" dirty="0">
                <a:cs typeface="Century Gothic"/>
              </a:rPr>
              <a:t> 2020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6A6A0F31-53F3-F343-86EF-B989D8780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1496" y="6452989"/>
            <a:ext cx="2743200" cy="365125"/>
          </a:xfrm>
        </p:spPr>
        <p:txBody>
          <a:bodyPr/>
          <a:lstStyle/>
          <a:p>
            <a:fld id="{23048D50-9F11-144F-A264-F878991941CD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892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4FA0ED5-4810-F742-8ABF-AA20302F3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20" y="1147328"/>
            <a:ext cx="7087457" cy="490312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E6EE686-34B7-004F-A31B-5B63C05473A7}"/>
              </a:ext>
            </a:extLst>
          </p:cNvPr>
          <p:cNvSpPr txBox="1"/>
          <p:nvPr/>
        </p:nvSpPr>
        <p:spPr>
          <a:xfrm>
            <a:off x="631625" y="308433"/>
            <a:ext cx="10111471" cy="690962"/>
          </a:xfrm>
          <a:prstGeom prst="rect">
            <a:avLst/>
          </a:prstGeom>
          <a:noFill/>
        </p:spPr>
        <p:txBody>
          <a:bodyPr wrap="square" lIns="135637" tIns="67820" rIns="135637" bIns="67820" rtlCol="0">
            <a:spAutoFit/>
          </a:bodyPr>
          <a:lstStyle/>
          <a:p>
            <a:r>
              <a:rPr lang="en-US" sz="3600" i="1" dirty="0">
                <a:solidFill>
                  <a:srgbClr val="000090"/>
                </a:solidFill>
                <a:latin typeface="+mj-lt"/>
                <a:cs typeface="Century Gothic"/>
              </a:rPr>
              <a:t>r</a:t>
            </a:r>
            <a:r>
              <a:rPr lang="en-US" sz="3600" dirty="0">
                <a:solidFill>
                  <a:srgbClr val="000090"/>
                </a:solidFill>
                <a:latin typeface="+mj-lt"/>
                <a:cs typeface="Century Gothic"/>
              </a:rPr>
              <a:t>-process nucleosynthesis: classic picture</a:t>
            </a:r>
          </a:p>
        </p:txBody>
      </p:sp>
      <p:pic>
        <p:nvPicPr>
          <p:cNvPr id="23" name="Picture 22" descr="science_mark_blue_goldshield">
            <a:extLst>
              <a:ext uri="{FF2B5EF4-FFF2-40B4-BE49-F238E27FC236}">
                <a16:creationId xmlns:a16="http://schemas.microsoft.com/office/drawing/2014/main" id="{2284B606-C26A-4541-A6DC-39E1EB4B23C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25" y="6275674"/>
            <a:ext cx="1186848" cy="408113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Slide Number Placeholder 1">
            <a:extLst>
              <a:ext uri="{FF2B5EF4-FFF2-40B4-BE49-F238E27FC236}">
                <a16:creationId xmlns:a16="http://schemas.microsoft.com/office/drawing/2014/main" id="{49A9DDA7-432E-4149-B75F-E0C5FD2F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1496" y="6452989"/>
            <a:ext cx="2743200" cy="365125"/>
          </a:xfrm>
        </p:spPr>
        <p:txBody>
          <a:bodyPr/>
          <a:lstStyle/>
          <a:p>
            <a:fld id="{23048D50-9F11-144F-A264-F878991941CD}" type="slidenum">
              <a:rPr lang="en-US" smtClean="0"/>
              <a:t>3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8E9AF93-17B7-BC43-AFCE-C8EC7263D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98240" y="4894413"/>
            <a:ext cx="1005840" cy="1036320"/>
          </a:xfrm>
          <a:prstGeom prst="rect">
            <a:avLst/>
          </a:prstGeom>
          <a:solidFill>
            <a:schemeClr val="accent2"/>
          </a:solidFill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 lIns="135843" tIns="67921" rIns="135843" bIns="67921"/>
          <a:lstStyle/>
          <a:p>
            <a:pPr defTabSz="1358398">
              <a:defRPr/>
            </a:pPr>
            <a:endParaRPr lang="en-US" sz="2400" kern="0">
              <a:solidFill>
                <a:sysClr val="windowText" lastClr="000000"/>
              </a:solidFill>
            </a:endParaRPr>
          </a:p>
        </p:txBody>
      </p:sp>
      <p:cxnSp>
        <p:nvCxnSpPr>
          <p:cNvPr id="14" name="Straight Arrow Connector 10">
            <a:extLst>
              <a:ext uri="{FF2B5EF4-FFF2-40B4-BE49-F238E27FC236}">
                <a16:creationId xmlns:a16="http://schemas.microsoft.com/office/drawing/2014/main" id="{0AF325DA-376F-194A-A07D-AFC7EB240B9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157040" y="5309420"/>
            <a:ext cx="894080" cy="2400"/>
          </a:xfrm>
          <a:prstGeom prst="straightConnector1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5" name="Straight Arrow Connector 12">
            <a:extLst>
              <a:ext uri="{FF2B5EF4-FFF2-40B4-BE49-F238E27FC236}">
                <a16:creationId xmlns:a16="http://schemas.microsoft.com/office/drawing/2014/main" id="{BD89738A-6391-F64E-A841-F5BE120E53A7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10157040" y="5539713"/>
            <a:ext cx="894080" cy="2400"/>
          </a:xfrm>
          <a:prstGeom prst="straightConnector1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6" name="Straight Arrow Connector 14">
            <a:extLst>
              <a:ext uri="{FF2B5EF4-FFF2-40B4-BE49-F238E27FC236}">
                <a16:creationId xmlns:a16="http://schemas.microsoft.com/office/drawing/2014/main" id="{96A5487E-90DF-A147-804D-D5088B312A72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9262960" y="4618540"/>
            <a:ext cx="670560" cy="575733"/>
          </a:xfrm>
          <a:prstGeom prst="straightConnector1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aphicFrame>
        <p:nvGraphicFramePr>
          <p:cNvPr id="17" name="Object 2">
            <a:extLst>
              <a:ext uri="{FF2B5EF4-FFF2-40B4-BE49-F238E27FC236}">
                <a16:creationId xmlns:a16="http://schemas.microsoft.com/office/drawing/2014/main" id="{4F8B2791-9C86-F044-A0E1-20990D5A89E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0715841" y="4618541"/>
          <a:ext cx="791508" cy="4077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2" name="Equation" r:id="rId5" imgW="330200" imgH="165100" progId="Equation.3">
                  <p:embed/>
                </p:oleObj>
              </mc:Choice>
              <mc:Fallback>
                <p:oleObj name="Equation" r:id="rId5" imgW="330200" imgH="165100" progId="Equation.3">
                  <p:embed/>
                  <p:pic>
                    <p:nvPicPr>
                      <p:cNvPr id="3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5841" y="4618541"/>
                        <a:ext cx="791508" cy="407747"/>
                      </a:xfrm>
                      <a:prstGeom prst="rect">
                        <a:avLst/>
                      </a:prstGeom>
                      <a:noFill/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3">
            <a:extLst>
              <a:ext uri="{FF2B5EF4-FFF2-40B4-BE49-F238E27FC236}">
                <a16:creationId xmlns:a16="http://schemas.microsoft.com/office/drawing/2014/main" id="{CDBCA895-268B-8C4F-BBCF-D1F8E4FF519A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0715841" y="5770008"/>
          <a:ext cx="791508" cy="4077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3" name="Equation" r:id="rId7" imgW="330200" imgH="165100" progId="Equation.3">
                  <p:embed/>
                </p:oleObj>
              </mc:Choice>
              <mc:Fallback>
                <p:oleObj name="Equation" r:id="rId7" imgW="330200" imgH="165100" progId="Equation.3">
                  <p:embed/>
                  <p:pic>
                    <p:nvPicPr>
                      <p:cNvPr id="3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5841" y="5770008"/>
                        <a:ext cx="791508" cy="407747"/>
                      </a:xfrm>
                      <a:prstGeom prst="rect">
                        <a:avLst/>
                      </a:prstGeom>
                      <a:noFill/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4">
            <a:extLst>
              <a:ext uri="{FF2B5EF4-FFF2-40B4-BE49-F238E27FC236}">
                <a16:creationId xmlns:a16="http://schemas.microsoft.com/office/drawing/2014/main" id="{345F39EC-D808-0849-9B39-07EB898CBEC9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8927681" y="4848836"/>
          <a:ext cx="335279" cy="4859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" name="Equation" r:id="rId9" imgW="127000" imgH="177800" progId="Equation.3">
                  <p:embed/>
                </p:oleObj>
              </mc:Choice>
              <mc:Fallback>
                <p:oleObj name="Equation" r:id="rId9" imgW="127000" imgH="177800" progId="Equation.3">
                  <p:embed/>
                  <p:pic>
                    <p:nvPicPr>
                      <p:cNvPr id="3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27681" y="4848836"/>
                        <a:ext cx="335279" cy="485917"/>
                      </a:xfrm>
                      <a:prstGeom prst="rect">
                        <a:avLst/>
                      </a:prstGeom>
                      <a:noFill/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E24DC0FD-655F-6C42-8EF8-DA89AC1EF4A5}"/>
              </a:ext>
            </a:extLst>
          </p:cNvPr>
          <p:cNvSpPr txBox="1"/>
          <p:nvPr/>
        </p:nvSpPr>
        <p:spPr>
          <a:xfrm>
            <a:off x="7380119" y="1274629"/>
            <a:ext cx="3241671" cy="2385818"/>
          </a:xfrm>
          <a:prstGeom prst="rect">
            <a:avLst/>
          </a:prstGeom>
          <a:noFill/>
        </p:spPr>
        <p:txBody>
          <a:bodyPr wrap="square" lIns="168193" tIns="84092" rIns="168193" bIns="84092" rtlCol="0">
            <a:spAutoFit/>
          </a:bodyPr>
          <a:lstStyle/>
          <a:p>
            <a:r>
              <a:rPr lang="en-US" sz="2400" dirty="0">
                <a:solidFill>
                  <a:srgbClr val="FF9300"/>
                </a:solidFill>
                <a:cs typeface="Century Gothic"/>
              </a:rPr>
              <a:t>(</a:t>
            </a:r>
            <a:r>
              <a:rPr lang="en-US" sz="2400" dirty="0" err="1">
                <a:solidFill>
                  <a:srgbClr val="FF9300"/>
                </a:solidFill>
                <a:cs typeface="Century Gothic"/>
              </a:rPr>
              <a:t>n,</a:t>
            </a:r>
            <a:r>
              <a:rPr lang="en-US" sz="2400" dirty="0" err="1">
                <a:solidFill>
                  <a:srgbClr val="FF9300"/>
                </a:solidFill>
                <a:latin typeface="Symbol" pitchFamily="2" charset="2"/>
                <a:cs typeface="Century Gothic"/>
              </a:rPr>
              <a:t>g</a:t>
            </a:r>
            <a:r>
              <a:rPr lang="en-US" sz="2400" dirty="0">
                <a:solidFill>
                  <a:srgbClr val="FF9300"/>
                </a:solidFill>
                <a:cs typeface="Century Gothic"/>
              </a:rPr>
              <a:t>)-(</a:t>
            </a:r>
            <a:r>
              <a:rPr lang="en-US" sz="2400" dirty="0" err="1">
                <a:solidFill>
                  <a:srgbClr val="FF9300"/>
                </a:solidFill>
                <a:latin typeface="Symbol" pitchFamily="2" charset="2"/>
                <a:cs typeface="Century Gothic"/>
              </a:rPr>
              <a:t>g</a:t>
            </a:r>
            <a:r>
              <a:rPr lang="en-US" sz="2400" dirty="0" err="1">
                <a:solidFill>
                  <a:srgbClr val="FF9300"/>
                </a:solidFill>
                <a:cs typeface="Century Gothic"/>
              </a:rPr>
              <a:t>,n</a:t>
            </a:r>
            <a:r>
              <a:rPr lang="en-US" sz="2400" dirty="0">
                <a:solidFill>
                  <a:srgbClr val="FF9300"/>
                </a:solidFill>
                <a:cs typeface="Century Gothic"/>
              </a:rPr>
              <a:t>) equilibrium:</a:t>
            </a:r>
          </a:p>
          <a:p>
            <a:endParaRPr lang="en-US" sz="2400" dirty="0">
              <a:solidFill>
                <a:srgbClr val="FF9300"/>
              </a:solidFill>
              <a:cs typeface="Century Gothic"/>
            </a:endParaRPr>
          </a:p>
          <a:p>
            <a:endParaRPr lang="en-US" sz="2400" dirty="0">
              <a:solidFill>
                <a:srgbClr val="FF9300"/>
              </a:solidFill>
              <a:cs typeface="Century Gothic"/>
            </a:endParaRPr>
          </a:p>
          <a:p>
            <a:endParaRPr lang="en-US" sz="2400" dirty="0">
              <a:solidFill>
                <a:srgbClr val="FF9300"/>
              </a:solidFill>
              <a:cs typeface="Century Gothic"/>
            </a:endParaRPr>
          </a:p>
          <a:p>
            <a:endParaRPr lang="en-US" sz="2400" dirty="0">
              <a:solidFill>
                <a:srgbClr val="FF9300"/>
              </a:solidFill>
              <a:cs typeface="Century Gothic"/>
            </a:endParaRPr>
          </a:p>
          <a:p>
            <a:r>
              <a:rPr lang="en-US" sz="2400" dirty="0">
                <a:solidFill>
                  <a:srgbClr val="FF9300"/>
                </a:solidFill>
                <a:cs typeface="Century Gothic"/>
              </a:rPr>
              <a:t>Steady beta flow: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848F12-354D-B84B-8B61-6DFD83745C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8317" y="1868557"/>
            <a:ext cx="4464050" cy="10554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9B9C23-8F39-834D-B59D-D28C4A4ABAB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98317" y="3577462"/>
            <a:ext cx="3961248" cy="72099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501C105-FD55-ED46-97F5-941B54AB689D}"/>
              </a:ext>
            </a:extLst>
          </p:cNvPr>
          <p:cNvSpPr txBox="1"/>
          <p:nvPr/>
        </p:nvSpPr>
        <p:spPr>
          <a:xfrm>
            <a:off x="3909606" y="6156562"/>
            <a:ext cx="3241671" cy="416048"/>
          </a:xfrm>
          <a:prstGeom prst="rect">
            <a:avLst/>
          </a:prstGeom>
          <a:noFill/>
        </p:spPr>
        <p:txBody>
          <a:bodyPr wrap="square" lIns="168193" tIns="84092" rIns="168193" bIns="84092" rtlCol="0">
            <a:spAutoFit/>
          </a:bodyPr>
          <a:lstStyle/>
          <a:p>
            <a:r>
              <a:rPr lang="en-US" sz="1600" dirty="0">
                <a:cs typeface="Century Gothic"/>
              </a:rPr>
              <a:t>Cowan, </a:t>
            </a:r>
            <a:r>
              <a:rPr lang="en-US" sz="1600" dirty="0" err="1">
                <a:cs typeface="Century Gothic"/>
              </a:rPr>
              <a:t>Thielemann</a:t>
            </a:r>
            <a:r>
              <a:rPr lang="en-US" sz="1600" dirty="0">
                <a:cs typeface="Century Gothic"/>
              </a:rPr>
              <a:t>, </a:t>
            </a:r>
            <a:r>
              <a:rPr lang="en-US" sz="1600" dirty="0" err="1">
                <a:cs typeface="Century Gothic"/>
              </a:rPr>
              <a:t>Truran</a:t>
            </a:r>
            <a:r>
              <a:rPr lang="en-US" sz="1600" dirty="0">
                <a:cs typeface="Century Gothic"/>
              </a:rPr>
              <a:t> 1991</a:t>
            </a:r>
          </a:p>
        </p:txBody>
      </p:sp>
    </p:spTree>
    <p:extLst>
      <p:ext uri="{BB962C8B-B14F-4D97-AF65-F5344CB8AC3E}">
        <p14:creationId xmlns:p14="http://schemas.microsoft.com/office/powerpoint/2010/main" val="7717476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160EB6A2-1823-8C4A-A69B-2FC2D4B9FB16}"/>
              </a:ext>
            </a:extLst>
          </p:cNvPr>
          <p:cNvSpPr txBox="1"/>
          <p:nvPr/>
        </p:nvSpPr>
        <p:spPr>
          <a:xfrm>
            <a:off x="631625" y="308433"/>
            <a:ext cx="10111471" cy="690962"/>
          </a:xfrm>
          <a:prstGeom prst="rect">
            <a:avLst/>
          </a:prstGeom>
          <a:noFill/>
        </p:spPr>
        <p:txBody>
          <a:bodyPr wrap="square" lIns="135637" tIns="67820" rIns="135637" bIns="67820" rtlCol="0">
            <a:spAutoFit/>
          </a:bodyPr>
          <a:lstStyle/>
          <a:p>
            <a:r>
              <a:rPr lang="en-US" sz="3600" dirty="0">
                <a:solidFill>
                  <a:srgbClr val="000090"/>
                </a:solidFill>
                <a:latin typeface="+mj-lt"/>
                <a:cs typeface="Century Gothic"/>
              </a:rPr>
              <a:t>ML mass models</a:t>
            </a:r>
          </a:p>
        </p:txBody>
      </p:sp>
      <p:pic>
        <p:nvPicPr>
          <p:cNvPr id="18" name="Picture 17" descr="science_mark_blue_goldshield">
            <a:extLst>
              <a:ext uri="{FF2B5EF4-FFF2-40B4-BE49-F238E27FC236}">
                <a16:creationId xmlns:a16="http://schemas.microsoft.com/office/drawing/2014/main" id="{B01F6771-4AFC-F744-AB92-55FDF3FDCC2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25" y="6275674"/>
            <a:ext cx="1186848" cy="40811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12EC6AFA-2D3C-E84F-9B93-294234192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1496" y="6452989"/>
            <a:ext cx="2743200" cy="365125"/>
          </a:xfrm>
        </p:spPr>
        <p:txBody>
          <a:bodyPr/>
          <a:lstStyle/>
          <a:p>
            <a:fld id="{23048D50-9F11-144F-A264-F878991941CD}" type="slidenum">
              <a:rPr lang="en-US" smtClean="0"/>
              <a:t>30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968353-D6AE-1347-B70E-9C1FF3BC1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8937" y="0"/>
            <a:ext cx="6858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27A5DE-6F1D-EF42-AD5A-063604FFA375}"/>
              </a:ext>
            </a:extLst>
          </p:cNvPr>
          <p:cNvSpPr txBox="1"/>
          <p:nvPr/>
        </p:nvSpPr>
        <p:spPr>
          <a:xfrm>
            <a:off x="631625" y="5240294"/>
            <a:ext cx="3938672" cy="662350"/>
          </a:xfrm>
          <a:prstGeom prst="rect">
            <a:avLst/>
          </a:prstGeom>
          <a:noFill/>
        </p:spPr>
        <p:txBody>
          <a:bodyPr wrap="square" lIns="168271" tIns="84132" rIns="168271" bIns="84132" rtlCol="0">
            <a:spAutoFit/>
          </a:bodyPr>
          <a:lstStyle/>
          <a:p>
            <a:pPr algn="r"/>
            <a:r>
              <a:rPr lang="en-US" sz="1600" dirty="0">
                <a:cs typeface="Century Gothic"/>
              </a:rPr>
              <a:t>Li, </a:t>
            </a:r>
            <a:r>
              <a:rPr lang="en-US" sz="1600" dirty="0" err="1">
                <a:cs typeface="Century Gothic"/>
              </a:rPr>
              <a:t>Mumpower</a:t>
            </a:r>
            <a:r>
              <a:rPr lang="en-US" sz="1600" dirty="0">
                <a:cs typeface="Century Gothic"/>
              </a:rPr>
              <a:t>, </a:t>
            </a:r>
            <a:r>
              <a:rPr lang="en-US" sz="1600" dirty="0" err="1">
                <a:cs typeface="Century Gothic"/>
              </a:rPr>
              <a:t>Vassh</a:t>
            </a:r>
            <a:r>
              <a:rPr lang="en-US" sz="1600" dirty="0">
                <a:cs typeface="Century Gothic"/>
              </a:rPr>
              <a:t>, Porter, </a:t>
            </a:r>
            <a:r>
              <a:rPr lang="en-US" sz="1600" dirty="0" err="1">
                <a:cs typeface="Century Gothic"/>
              </a:rPr>
              <a:t>Surman</a:t>
            </a:r>
            <a:r>
              <a:rPr lang="en-US" sz="1600" dirty="0">
                <a:cs typeface="Century Gothic"/>
              </a:rPr>
              <a:t>, arxiv:2506.06464</a:t>
            </a:r>
          </a:p>
        </p:txBody>
      </p:sp>
    </p:spTree>
    <p:extLst>
      <p:ext uri="{BB962C8B-B14F-4D97-AF65-F5344CB8AC3E}">
        <p14:creationId xmlns:p14="http://schemas.microsoft.com/office/powerpoint/2010/main" val="2515385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160EB6A2-1823-8C4A-A69B-2FC2D4B9FB16}"/>
              </a:ext>
            </a:extLst>
          </p:cNvPr>
          <p:cNvSpPr txBox="1"/>
          <p:nvPr/>
        </p:nvSpPr>
        <p:spPr>
          <a:xfrm>
            <a:off x="631625" y="308433"/>
            <a:ext cx="10111471" cy="690962"/>
          </a:xfrm>
          <a:prstGeom prst="rect">
            <a:avLst/>
          </a:prstGeom>
          <a:noFill/>
        </p:spPr>
        <p:txBody>
          <a:bodyPr wrap="square" lIns="135637" tIns="67820" rIns="135637" bIns="67820" rtlCol="0">
            <a:spAutoFit/>
          </a:bodyPr>
          <a:lstStyle/>
          <a:p>
            <a:r>
              <a:rPr lang="en-US" sz="3600" dirty="0">
                <a:solidFill>
                  <a:srgbClr val="000090"/>
                </a:solidFill>
                <a:latin typeface="+mj-lt"/>
                <a:cs typeface="Century Gothic"/>
              </a:rPr>
              <a:t>ML mass models: multifactor optimization</a:t>
            </a:r>
          </a:p>
        </p:txBody>
      </p:sp>
      <p:pic>
        <p:nvPicPr>
          <p:cNvPr id="18" name="Picture 17" descr="science_mark_blue_goldshield">
            <a:extLst>
              <a:ext uri="{FF2B5EF4-FFF2-40B4-BE49-F238E27FC236}">
                <a16:creationId xmlns:a16="http://schemas.microsoft.com/office/drawing/2014/main" id="{B01F6771-4AFC-F744-AB92-55FDF3FDCC2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25" y="6275674"/>
            <a:ext cx="1186848" cy="40811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12EC6AFA-2D3C-E84F-9B93-294234192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1496" y="6452989"/>
            <a:ext cx="2743200" cy="365125"/>
          </a:xfrm>
        </p:spPr>
        <p:txBody>
          <a:bodyPr/>
          <a:lstStyle/>
          <a:p>
            <a:fld id="{23048D50-9F11-144F-A264-F878991941CD}" type="slidenum">
              <a:rPr lang="en-US" smtClean="0"/>
              <a:t>31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5AB197-6F0F-DC49-8768-ECEFC8C59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095" y="1106905"/>
            <a:ext cx="7315200" cy="3657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D26D8E-76BE-ED49-B2AD-A439ECA83FB2}"/>
              </a:ext>
            </a:extLst>
          </p:cNvPr>
          <p:cNvSpPr txBox="1"/>
          <p:nvPr/>
        </p:nvSpPr>
        <p:spPr>
          <a:xfrm>
            <a:off x="631625" y="5240294"/>
            <a:ext cx="3938672" cy="662350"/>
          </a:xfrm>
          <a:prstGeom prst="rect">
            <a:avLst/>
          </a:prstGeom>
          <a:noFill/>
        </p:spPr>
        <p:txBody>
          <a:bodyPr wrap="square" lIns="168271" tIns="84132" rIns="168271" bIns="84132" rtlCol="0">
            <a:spAutoFit/>
          </a:bodyPr>
          <a:lstStyle/>
          <a:p>
            <a:pPr algn="r"/>
            <a:r>
              <a:rPr lang="en-US" sz="1600" dirty="0">
                <a:cs typeface="Century Gothic"/>
              </a:rPr>
              <a:t>Li, </a:t>
            </a:r>
            <a:r>
              <a:rPr lang="en-US" sz="1600" dirty="0" err="1">
                <a:cs typeface="Century Gothic"/>
              </a:rPr>
              <a:t>Mumpower</a:t>
            </a:r>
            <a:r>
              <a:rPr lang="en-US" sz="1600" dirty="0">
                <a:cs typeface="Century Gothic"/>
              </a:rPr>
              <a:t>, </a:t>
            </a:r>
            <a:r>
              <a:rPr lang="en-US" sz="1600" dirty="0" err="1">
                <a:cs typeface="Century Gothic"/>
              </a:rPr>
              <a:t>Vassh</a:t>
            </a:r>
            <a:r>
              <a:rPr lang="en-US" sz="1600" dirty="0">
                <a:cs typeface="Century Gothic"/>
              </a:rPr>
              <a:t>, Porter, </a:t>
            </a:r>
            <a:r>
              <a:rPr lang="en-US" sz="1600" dirty="0" err="1">
                <a:cs typeface="Century Gothic"/>
              </a:rPr>
              <a:t>Surman</a:t>
            </a:r>
            <a:r>
              <a:rPr lang="en-US" sz="1600" dirty="0">
                <a:cs typeface="Century Gothic"/>
              </a:rPr>
              <a:t>, arxiv:2506.06464</a:t>
            </a:r>
          </a:p>
        </p:txBody>
      </p:sp>
    </p:spTree>
    <p:extLst>
      <p:ext uri="{BB962C8B-B14F-4D97-AF65-F5344CB8AC3E}">
        <p14:creationId xmlns:p14="http://schemas.microsoft.com/office/powerpoint/2010/main" val="26188479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160EB6A2-1823-8C4A-A69B-2FC2D4B9FB16}"/>
              </a:ext>
            </a:extLst>
          </p:cNvPr>
          <p:cNvSpPr txBox="1"/>
          <p:nvPr/>
        </p:nvSpPr>
        <p:spPr>
          <a:xfrm>
            <a:off x="631625" y="308433"/>
            <a:ext cx="10111471" cy="690962"/>
          </a:xfrm>
          <a:prstGeom prst="rect">
            <a:avLst/>
          </a:prstGeom>
          <a:noFill/>
        </p:spPr>
        <p:txBody>
          <a:bodyPr wrap="square" lIns="135637" tIns="67820" rIns="135637" bIns="67820" rtlCol="0">
            <a:spAutoFit/>
          </a:bodyPr>
          <a:lstStyle/>
          <a:p>
            <a:r>
              <a:rPr lang="en-US" sz="3600" dirty="0">
                <a:solidFill>
                  <a:srgbClr val="000090"/>
                </a:solidFill>
                <a:latin typeface="+mj-lt"/>
                <a:cs typeface="Century Gothic"/>
              </a:rPr>
              <a:t>ML mass models: multifactor optimization</a:t>
            </a:r>
          </a:p>
        </p:txBody>
      </p:sp>
      <p:pic>
        <p:nvPicPr>
          <p:cNvPr id="18" name="Picture 17" descr="science_mark_blue_goldshield">
            <a:extLst>
              <a:ext uri="{FF2B5EF4-FFF2-40B4-BE49-F238E27FC236}">
                <a16:creationId xmlns:a16="http://schemas.microsoft.com/office/drawing/2014/main" id="{B01F6771-4AFC-F744-AB92-55FDF3FDCC2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25" y="6275674"/>
            <a:ext cx="1186848" cy="40811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12EC6AFA-2D3C-E84F-9B93-294234192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1496" y="6452989"/>
            <a:ext cx="2743200" cy="365125"/>
          </a:xfrm>
        </p:spPr>
        <p:txBody>
          <a:bodyPr/>
          <a:lstStyle/>
          <a:p>
            <a:fld id="{23048D50-9F11-144F-A264-F878991941CD}" type="slidenum">
              <a:rPr lang="en-US" smtClean="0"/>
              <a:t>32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5AB197-6F0F-DC49-8768-ECEFC8C59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095" y="1106905"/>
            <a:ext cx="5438274" cy="27191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BED36B-547F-0445-BAC2-DAE75D4738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3758" y="999395"/>
            <a:ext cx="5799221" cy="57992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F8720E-A14C-2A48-9D16-CD3FC1E5FC04}"/>
              </a:ext>
            </a:extLst>
          </p:cNvPr>
          <p:cNvSpPr txBox="1"/>
          <p:nvPr/>
        </p:nvSpPr>
        <p:spPr>
          <a:xfrm>
            <a:off x="631625" y="5240294"/>
            <a:ext cx="3938672" cy="662350"/>
          </a:xfrm>
          <a:prstGeom prst="rect">
            <a:avLst/>
          </a:prstGeom>
          <a:noFill/>
        </p:spPr>
        <p:txBody>
          <a:bodyPr wrap="square" lIns="168271" tIns="84132" rIns="168271" bIns="84132" rtlCol="0">
            <a:spAutoFit/>
          </a:bodyPr>
          <a:lstStyle/>
          <a:p>
            <a:pPr algn="r"/>
            <a:r>
              <a:rPr lang="en-US" sz="1600" dirty="0">
                <a:cs typeface="Century Gothic"/>
              </a:rPr>
              <a:t>Li, </a:t>
            </a:r>
            <a:r>
              <a:rPr lang="en-US" sz="1600" dirty="0" err="1">
                <a:cs typeface="Century Gothic"/>
              </a:rPr>
              <a:t>Mumpower</a:t>
            </a:r>
            <a:r>
              <a:rPr lang="en-US" sz="1600" dirty="0">
                <a:cs typeface="Century Gothic"/>
              </a:rPr>
              <a:t>, </a:t>
            </a:r>
            <a:r>
              <a:rPr lang="en-US" sz="1600" dirty="0" err="1">
                <a:cs typeface="Century Gothic"/>
              </a:rPr>
              <a:t>Vassh</a:t>
            </a:r>
            <a:r>
              <a:rPr lang="en-US" sz="1600" dirty="0">
                <a:cs typeface="Century Gothic"/>
              </a:rPr>
              <a:t>, Porter, </a:t>
            </a:r>
            <a:r>
              <a:rPr lang="en-US" sz="1600" dirty="0" err="1">
                <a:cs typeface="Century Gothic"/>
              </a:rPr>
              <a:t>Surman</a:t>
            </a:r>
            <a:r>
              <a:rPr lang="en-US" sz="1600" dirty="0">
                <a:cs typeface="Century Gothic"/>
              </a:rPr>
              <a:t>, arxiv:2506.06464</a:t>
            </a:r>
          </a:p>
        </p:txBody>
      </p:sp>
    </p:spTree>
    <p:extLst>
      <p:ext uri="{BB962C8B-B14F-4D97-AF65-F5344CB8AC3E}">
        <p14:creationId xmlns:p14="http://schemas.microsoft.com/office/powerpoint/2010/main" val="17372261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160EB6A2-1823-8C4A-A69B-2FC2D4B9FB16}"/>
              </a:ext>
            </a:extLst>
          </p:cNvPr>
          <p:cNvSpPr txBox="1"/>
          <p:nvPr/>
        </p:nvSpPr>
        <p:spPr>
          <a:xfrm>
            <a:off x="631625" y="308433"/>
            <a:ext cx="10111471" cy="690962"/>
          </a:xfrm>
          <a:prstGeom prst="rect">
            <a:avLst/>
          </a:prstGeom>
          <a:noFill/>
        </p:spPr>
        <p:txBody>
          <a:bodyPr wrap="square" lIns="135637" tIns="67820" rIns="135637" bIns="67820" rtlCol="0">
            <a:spAutoFit/>
          </a:bodyPr>
          <a:lstStyle/>
          <a:p>
            <a:r>
              <a:rPr lang="en-US" sz="3600" dirty="0">
                <a:solidFill>
                  <a:srgbClr val="000090"/>
                </a:solidFill>
                <a:latin typeface="+mj-lt"/>
                <a:cs typeface="Century Gothic"/>
              </a:rPr>
              <a:t>ML mass models: multifactor optimization</a:t>
            </a:r>
          </a:p>
        </p:txBody>
      </p:sp>
      <p:pic>
        <p:nvPicPr>
          <p:cNvPr id="18" name="Picture 17" descr="science_mark_blue_goldshield">
            <a:extLst>
              <a:ext uri="{FF2B5EF4-FFF2-40B4-BE49-F238E27FC236}">
                <a16:creationId xmlns:a16="http://schemas.microsoft.com/office/drawing/2014/main" id="{B01F6771-4AFC-F744-AB92-55FDF3FDCC2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25" y="6275674"/>
            <a:ext cx="1186848" cy="40811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12EC6AFA-2D3C-E84F-9B93-294234192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1496" y="6452989"/>
            <a:ext cx="2743200" cy="365125"/>
          </a:xfrm>
        </p:spPr>
        <p:txBody>
          <a:bodyPr/>
          <a:lstStyle/>
          <a:p>
            <a:fld id="{23048D50-9F11-144F-A264-F878991941CD}" type="slidenum">
              <a:rPr lang="en-US" smtClean="0"/>
              <a:t>33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8C79F2-8DCF-0143-9ED2-BFD3858A39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3758" y="999395"/>
            <a:ext cx="5799221" cy="57992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0FB326-088F-094B-AC4B-A2774FD0E2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315" y="1155031"/>
            <a:ext cx="5502443" cy="412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6690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4817853" y="1390401"/>
            <a:ext cx="3241671" cy="662269"/>
          </a:xfrm>
          <a:prstGeom prst="rect">
            <a:avLst/>
          </a:prstGeom>
          <a:noFill/>
        </p:spPr>
        <p:txBody>
          <a:bodyPr wrap="square" lIns="168193" tIns="84092" rIns="168193" bIns="84092" rtlCol="0">
            <a:spAutoFit/>
          </a:bodyPr>
          <a:lstStyle/>
          <a:p>
            <a:r>
              <a:rPr lang="en-US" sz="1600" dirty="0" err="1">
                <a:cs typeface="Century Gothic"/>
              </a:rPr>
              <a:t>Vassh</a:t>
            </a:r>
            <a:r>
              <a:rPr lang="en-US" sz="1600" dirty="0">
                <a:cs typeface="Century Gothic"/>
              </a:rPr>
              <a:t>, </a:t>
            </a:r>
            <a:r>
              <a:rPr lang="en-US" sz="1600" dirty="0" err="1">
                <a:cs typeface="Century Gothic"/>
              </a:rPr>
              <a:t>Mumpower</a:t>
            </a:r>
            <a:r>
              <a:rPr lang="en-US" sz="1600" dirty="0">
                <a:cs typeface="Century Gothic"/>
              </a:rPr>
              <a:t>, McLaughlin, Sprouse, </a:t>
            </a:r>
            <a:r>
              <a:rPr lang="en-US" sz="1600" dirty="0" err="1">
                <a:cs typeface="Century Gothic"/>
              </a:rPr>
              <a:t>Surman</a:t>
            </a:r>
            <a:r>
              <a:rPr lang="en-US" sz="1600" dirty="0">
                <a:cs typeface="Century Gothic"/>
              </a:rPr>
              <a:t> 2020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D3192E-D062-7346-B8F4-7D5E5CC5E897}"/>
              </a:ext>
            </a:extLst>
          </p:cNvPr>
          <p:cNvSpPr txBox="1"/>
          <p:nvPr/>
        </p:nvSpPr>
        <p:spPr>
          <a:xfrm>
            <a:off x="631625" y="308433"/>
            <a:ext cx="10111471" cy="690962"/>
          </a:xfrm>
          <a:prstGeom prst="rect">
            <a:avLst/>
          </a:prstGeom>
          <a:noFill/>
        </p:spPr>
        <p:txBody>
          <a:bodyPr wrap="square" lIns="135637" tIns="67820" rIns="135637" bIns="67820" rtlCol="0">
            <a:spAutoFit/>
          </a:bodyPr>
          <a:lstStyle/>
          <a:p>
            <a:pPr algn="r"/>
            <a:r>
              <a:rPr lang="en-US" sz="3600" dirty="0">
                <a:solidFill>
                  <a:srgbClr val="000090"/>
                </a:solidFill>
                <a:latin typeface="+mj-lt"/>
                <a:cs typeface="Century Gothic"/>
              </a:rPr>
              <a:t>Fission yield signatures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DC07D0-A2F7-B048-BA3E-A65C6D375F5A}"/>
              </a:ext>
            </a:extLst>
          </p:cNvPr>
          <p:cNvSpPr txBox="1"/>
          <p:nvPr/>
        </p:nvSpPr>
        <p:spPr>
          <a:xfrm>
            <a:off x="6930872" y="5545737"/>
            <a:ext cx="3241671" cy="416048"/>
          </a:xfrm>
          <a:prstGeom prst="rect">
            <a:avLst/>
          </a:prstGeom>
          <a:noFill/>
        </p:spPr>
        <p:txBody>
          <a:bodyPr wrap="square" lIns="168193" tIns="84092" rIns="168193" bIns="84092" rtlCol="0">
            <a:spAutoFit/>
          </a:bodyPr>
          <a:lstStyle/>
          <a:p>
            <a:r>
              <a:rPr lang="en-US" sz="1600" dirty="0">
                <a:cs typeface="Century Gothic"/>
              </a:rPr>
              <a:t>Cowan+2011</a:t>
            </a:r>
          </a:p>
        </p:txBody>
      </p:sp>
      <p:pic>
        <p:nvPicPr>
          <p:cNvPr id="14" name="Picture 13" descr="science_mark_blue_goldshield">
            <a:extLst>
              <a:ext uri="{FF2B5EF4-FFF2-40B4-BE49-F238E27FC236}">
                <a16:creationId xmlns:a16="http://schemas.microsoft.com/office/drawing/2014/main" id="{B64F0207-0808-9349-A3B5-5156E4EF235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25" y="6275674"/>
            <a:ext cx="1186848" cy="408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AD4D29-5512-1B4C-AF91-28C94656B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18" y="1044519"/>
            <a:ext cx="4267200" cy="4267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7794331-BA03-614E-B9E9-BF75F24637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6910" y="2260582"/>
            <a:ext cx="7487981" cy="403198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A865B68-DFE6-9C42-A19C-40AB39EDDA6C}"/>
              </a:ext>
            </a:extLst>
          </p:cNvPr>
          <p:cNvSpPr txBox="1"/>
          <p:nvPr/>
        </p:nvSpPr>
        <p:spPr>
          <a:xfrm>
            <a:off x="4973983" y="4006871"/>
            <a:ext cx="1493077" cy="457230"/>
          </a:xfrm>
          <a:prstGeom prst="rect">
            <a:avLst/>
          </a:prstGeom>
          <a:noFill/>
        </p:spPr>
        <p:txBody>
          <a:bodyPr wrap="square" lIns="168271" tIns="84132" rIns="168271" bIns="84132" rtlCol="0">
            <a:spAutoFit/>
          </a:bodyPr>
          <a:lstStyle/>
          <a:p>
            <a:r>
              <a:rPr lang="en-US" sz="1867" b="1" dirty="0">
                <a:solidFill>
                  <a:srgbClr val="FF0000"/>
                </a:solidFill>
                <a:latin typeface="Century Gothic"/>
                <a:cs typeface="Century Gothic"/>
              </a:rPr>
              <a:t>Rh </a:t>
            </a:r>
            <a:r>
              <a:rPr lang="en-US" sz="1867" b="1" dirty="0" err="1">
                <a:solidFill>
                  <a:srgbClr val="FF0000"/>
                </a:solidFill>
                <a:latin typeface="Century Gothic"/>
                <a:cs typeface="Century Gothic"/>
              </a:rPr>
              <a:t>Pd</a:t>
            </a:r>
            <a:r>
              <a:rPr lang="en-US" sz="1867" b="1" dirty="0">
                <a:solidFill>
                  <a:srgbClr val="FF0000"/>
                </a:solidFill>
                <a:latin typeface="Century Gothic"/>
                <a:cs typeface="Century Gothic"/>
              </a:rPr>
              <a:t> Ag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B7B7C04-4B17-0E48-9105-9ABAE1CECC6B}"/>
              </a:ext>
            </a:extLst>
          </p:cNvPr>
          <p:cNvSpPr/>
          <p:nvPr/>
        </p:nvSpPr>
        <p:spPr>
          <a:xfrm>
            <a:off x="5250208" y="4492706"/>
            <a:ext cx="722105" cy="8190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298F20-13ED-9240-83E8-2F1A10C031AB}"/>
              </a:ext>
            </a:extLst>
          </p:cNvPr>
          <p:cNvSpPr txBox="1"/>
          <p:nvPr/>
        </p:nvSpPr>
        <p:spPr>
          <a:xfrm>
            <a:off x="7347796" y="4218326"/>
            <a:ext cx="1493077" cy="457230"/>
          </a:xfrm>
          <a:prstGeom prst="rect">
            <a:avLst/>
          </a:prstGeom>
          <a:noFill/>
        </p:spPr>
        <p:txBody>
          <a:bodyPr wrap="square" lIns="168271" tIns="84132" rIns="168271" bIns="84132" rtlCol="0">
            <a:spAutoFit/>
          </a:bodyPr>
          <a:lstStyle/>
          <a:p>
            <a:r>
              <a:rPr lang="en-US" sz="1867" b="1" dirty="0">
                <a:solidFill>
                  <a:srgbClr val="FF0000"/>
                </a:solidFill>
                <a:latin typeface="Century Gothic"/>
                <a:cs typeface="Century Gothic"/>
              </a:rPr>
              <a:t>La       </a:t>
            </a:r>
            <a:r>
              <a:rPr lang="en-US" sz="1867" b="1" dirty="0" err="1">
                <a:solidFill>
                  <a:srgbClr val="FF0000"/>
                </a:solidFill>
                <a:latin typeface="Century Gothic"/>
                <a:cs typeface="Century Gothic"/>
              </a:rPr>
              <a:t>Eu</a:t>
            </a:r>
            <a:endParaRPr lang="en-US" sz="1867" b="1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BC8FFC5-6BC0-4543-9A61-EBEDAD6E382A}"/>
              </a:ext>
            </a:extLst>
          </p:cNvPr>
          <p:cNvCxnSpPr/>
          <p:nvPr/>
        </p:nvCxnSpPr>
        <p:spPr>
          <a:xfrm flipH="1">
            <a:off x="7438889" y="4563383"/>
            <a:ext cx="159025" cy="409507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CE63B8D-5979-974E-ACEA-6BE72BAA91CE}"/>
              </a:ext>
            </a:extLst>
          </p:cNvPr>
          <p:cNvCxnSpPr>
            <a:cxnSpLocks/>
          </p:cNvCxnSpPr>
          <p:nvPr/>
        </p:nvCxnSpPr>
        <p:spPr>
          <a:xfrm flipH="1">
            <a:off x="8369584" y="4626204"/>
            <a:ext cx="1" cy="346685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5D5DA445-33B3-7D42-9BE7-63EDBF7FA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1496" y="6452989"/>
            <a:ext cx="2743200" cy="365125"/>
          </a:xfrm>
        </p:spPr>
        <p:txBody>
          <a:bodyPr/>
          <a:lstStyle/>
          <a:p>
            <a:fld id="{23048D50-9F11-144F-A264-F878991941CD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197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CD3192E-D062-7346-B8F4-7D5E5CC5E897}"/>
              </a:ext>
            </a:extLst>
          </p:cNvPr>
          <p:cNvSpPr txBox="1"/>
          <p:nvPr/>
        </p:nvSpPr>
        <p:spPr>
          <a:xfrm>
            <a:off x="631625" y="308433"/>
            <a:ext cx="10111471" cy="690962"/>
          </a:xfrm>
          <a:prstGeom prst="rect">
            <a:avLst/>
          </a:prstGeom>
          <a:noFill/>
        </p:spPr>
        <p:txBody>
          <a:bodyPr wrap="square" lIns="135637" tIns="67820" rIns="135637" bIns="67820" rtlCol="0">
            <a:spAutoFit/>
          </a:bodyPr>
          <a:lstStyle/>
          <a:p>
            <a:pPr algn="r"/>
            <a:r>
              <a:rPr lang="en-US" sz="3600" dirty="0">
                <a:solidFill>
                  <a:srgbClr val="000090"/>
                </a:solidFill>
                <a:latin typeface="+mj-lt"/>
                <a:cs typeface="Century Gothic"/>
              </a:rPr>
              <a:t>Fission yield signatures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DC07D0-A2F7-B048-BA3E-A65C6D375F5A}"/>
              </a:ext>
            </a:extLst>
          </p:cNvPr>
          <p:cNvSpPr txBox="1"/>
          <p:nvPr/>
        </p:nvSpPr>
        <p:spPr>
          <a:xfrm>
            <a:off x="7267904" y="5524527"/>
            <a:ext cx="4447271" cy="908490"/>
          </a:xfrm>
          <a:prstGeom prst="rect">
            <a:avLst/>
          </a:prstGeom>
          <a:noFill/>
        </p:spPr>
        <p:txBody>
          <a:bodyPr wrap="square" lIns="168193" tIns="84092" rIns="168193" bIns="84092" rtlCol="0">
            <a:spAutoFit/>
          </a:bodyPr>
          <a:lstStyle/>
          <a:p>
            <a:r>
              <a:rPr lang="en-US" sz="1600" dirty="0" err="1">
                <a:cs typeface="Century Gothic"/>
              </a:rPr>
              <a:t>Roederer</a:t>
            </a:r>
            <a:r>
              <a:rPr lang="en-US" sz="1600" dirty="0">
                <a:cs typeface="Century Gothic"/>
              </a:rPr>
              <a:t>, </a:t>
            </a:r>
            <a:r>
              <a:rPr lang="en-US" sz="1600" dirty="0" err="1">
                <a:cs typeface="Century Gothic"/>
              </a:rPr>
              <a:t>Vassh</a:t>
            </a:r>
            <a:r>
              <a:rPr lang="en-US" sz="1600" dirty="0">
                <a:cs typeface="Century Gothic"/>
              </a:rPr>
              <a:t>, </a:t>
            </a:r>
            <a:r>
              <a:rPr lang="en-US" sz="1600" dirty="0" err="1">
                <a:cs typeface="Century Gothic"/>
              </a:rPr>
              <a:t>Holmbeck</a:t>
            </a:r>
            <a:r>
              <a:rPr lang="en-US" sz="1600" dirty="0">
                <a:cs typeface="Century Gothic"/>
              </a:rPr>
              <a:t>, </a:t>
            </a:r>
            <a:r>
              <a:rPr lang="en-US" sz="1600" dirty="0" err="1">
                <a:cs typeface="Century Gothic"/>
              </a:rPr>
              <a:t>Mumpower</a:t>
            </a:r>
            <a:r>
              <a:rPr lang="en-US" sz="1600" dirty="0">
                <a:cs typeface="Century Gothic"/>
              </a:rPr>
              <a:t>, </a:t>
            </a:r>
            <a:r>
              <a:rPr lang="en-US" sz="1600" dirty="0" err="1">
                <a:cs typeface="Century Gothic"/>
              </a:rPr>
              <a:t>Surman</a:t>
            </a:r>
            <a:r>
              <a:rPr lang="en-US" sz="1600" dirty="0">
                <a:cs typeface="Century Gothic"/>
              </a:rPr>
              <a:t>, Cowan, Beers, </a:t>
            </a:r>
            <a:r>
              <a:rPr lang="en-US" sz="1600" dirty="0" err="1">
                <a:cs typeface="Century Gothic"/>
              </a:rPr>
              <a:t>Ezzeddine</a:t>
            </a:r>
            <a:r>
              <a:rPr lang="en-US" sz="1600" dirty="0">
                <a:cs typeface="Century Gothic"/>
              </a:rPr>
              <a:t>, </a:t>
            </a:r>
            <a:r>
              <a:rPr lang="en-US" sz="1600" dirty="0" err="1">
                <a:cs typeface="Century Gothic"/>
              </a:rPr>
              <a:t>Frebel</a:t>
            </a:r>
            <a:r>
              <a:rPr lang="en-US" sz="1600" dirty="0">
                <a:cs typeface="Century Gothic"/>
              </a:rPr>
              <a:t>, Hansen, </a:t>
            </a:r>
            <a:r>
              <a:rPr lang="en-US" sz="1600" dirty="0" err="1">
                <a:cs typeface="Century Gothic"/>
              </a:rPr>
              <a:t>Placco</a:t>
            </a:r>
            <a:r>
              <a:rPr lang="en-US" sz="1600" dirty="0">
                <a:cs typeface="Century Gothic"/>
              </a:rPr>
              <a:t>, </a:t>
            </a:r>
            <a:r>
              <a:rPr lang="en-US" sz="1600" dirty="0" err="1">
                <a:cs typeface="Century Gothic"/>
              </a:rPr>
              <a:t>Sakari</a:t>
            </a:r>
            <a:r>
              <a:rPr lang="en-US" sz="1600" dirty="0">
                <a:cs typeface="Century Gothic"/>
              </a:rPr>
              <a:t>, </a:t>
            </a:r>
            <a:r>
              <a:rPr lang="en-US" sz="1600" i="1" dirty="0">
                <a:cs typeface="Century Gothic"/>
              </a:rPr>
              <a:t>Science</a:t>
            </a:r>
            <a:r>
              <a:rPr lang="en-US" sz="1600" dirty="0">
                <a:cs typeface="Century Gothic"/>
              </a:rPr>
              <a:t> 2023</a:t>
            </a:r>
            <a:endParaRPr lang="en-US" sz="1600" i="1" dirty="0">
              <a:cs typeface="Century Gothic"/>
            </a:endParaRPr>
          </a:p>
        </p:txBody>
      </p:sp>
      <p:pic>
        <p:nvPicPr>
          <p:cNvPr id="14" name="Picture 13" descr="science_mark_blue_goldshield">
            <a:extLst>
              <a:ext uri="{FF2B5EF4-FFF2-40B4-BE49-F238E27FC236}">
                <a16:creationId xmlns:a16="http://schemas.microsoft.com/office/drawing/2014/main" id="{B64F0207-0808-9349-A3B5-5156E4EF235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25" y="6275674"/>
            <a:ext cx="1186848" cy="408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E30579-64FF-1047-B84F-EEF7F5A19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625" y="1098884"/>
            <a:ext cx="10743096" cy="4326154"/>
          </a:xfrm>
          <a:prstGeom prst="rect">
            <a:avLst/>
          </a:prstGeom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FBE6F0C7-859E-5249-823A-7D5C7C442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1496" y="6452989"/>
            <a:ext cx="2743200" cy="365125"/>
          </a:xfrm>
        </p:spPr>
        <p:txBody>
          <a:bodyPr/>
          <a:lstStyle/>
          <a:p>
            <a:fld id="{23048D50-9F11-144F-A264-F878991941CD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6125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8422" y="937840"/>
            <a:ext cx="10804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cs typeface="Century Gothic"/>
              </a:rPr>
              <a:t>The origin of the heaviest elements in the </a:t>
            </a:r>
            <a:r>
              <a:rPr lang="en-US" sz="2400" i="1" dirty="0">
                <a:cs typeface="Century Gothic"/>
              </a:rPr>
              <a:t>r</a:t>
            </a:r>
            <a:r>
              <a:rPr lang="en-US" sz="2400" dirty="0">
                <a:cs typeface="Century Gothic"/>
              </a:rPr>
              <a:t>-process of nucleosynthesis has been one of the greatest mysteries in nuclear astrophysics for decades.</a:t>
            </a:r>
          </a:p>
          <a:p>
            <a:endParaRPr lang="en-US" sz="2400" dirty="0">
              <a:cs typeface="Century Gothic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133B7F-5BEE-8F4C-A352-25A83B34DE80}"/>
              </a:ext>
            </a:extLst>
          </p:cNvPr>
          <p:cNvSpPr/>
          <p:nvPr/>
        </p:nvSpPr>
        <p:spPr>
          <a:xfrm>
            <a:off x="631625" y="1947867"/>
            <a:ext cx="597490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cs typeface="Century Gothic"/>
              </a:rPr>
              <a:t>Despite considerable progress in the past several years, including the first direct detection of an </a:t>
            </a:r>
            <a:r>
              <a:rPr lang="en-US" sz="2400" i="1" dirty="0">
                <a:cs typeface="Century Gothic"/>
              </a:rPr>
              <a:t>r</a:t>
            </a:r>
            <a:r>
              <a:rPr lang="en-US" sz="2400" dirty="0">
                <a:cs typeface="Century Gothic"/>
              </a:rPr>
              <a:t>-process event, the </a:t>
            </a:r>
            <a:r>
              <a:rPr lang="en-US" sz="2400" i="1" dirty="0">
                <a:cs typeface="Century Gothic"/>
              </a:rPr>
              <a:t>r</a:t>
            </a:r>
            <a:r>
              <a:rPr lang="en-US" sz="2400" dirty="0">
                <a:cs typeface="Century Gothic"/>
              </a:rPr>
              <a:t>-process site(s) has not been definitively determined. </a:t>
            </a:r>
          </a:p>
          <a:p>
            <a:endParaRPr lang="en-US" sz="2400" dirty="0">
              <a:cs typeface="Century Gothic"/>
            </a:endParaRPr>
          </a:p>
          <a:p>
            <a:r>
              <a:rPr lang="en-US" sz="2400" dirty="0">
                <a:cs typeface="Century Gothic"/>
              </a:rPr>
              <a:t>The nuclear physics of candidate events remains poorly understood. FRIB, the N=126 factory, ARIEL, and FAIR have the potential to reduce key nuclear uncertainties, facilitating accurate interpretations of </a:t>
            </a:r>
            <a:r>
              <a:rPr lang="en-US" sz="2400" i="1" dirty="0">
                <a:cs typeface="Century Gothic"/>
              </a:rPr>
              <a:t>r</a:t>
            </a:r>
            <a:r>
              <a:rPr lang="en-US" sz="2400" dirty="0">
                <a:cs typeface="Century Gothic"/>
              </a:rPr>
              <a:t>-process observables such as abundance patterns and light curves.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9C2737-B319-B341-8F71-A8E912A0A336}"/>
              </a:ext>
            </a:extLst>
          </p:cNvPr>
          <p:cNvSpPr txBox="1"/>
          <p:nvPr/>
        </p:nvSpPr>
        <p:spPr>
          <a:xfrm>
            <a:off x="631625" y="308433"/>
            <a:ext cx="10111471" cy="690962"/>
          </a:xfrm>
          <a:prstGeom prst="rect">
            <a:avLst/>
          </a:prstGeom>
          <a:noFill/>
        </p:spPr>
        <p:txBody>
          <a:bodyPr wrap="square" lIns="135637" tIns="67820" rIns="135637" bIns="67820" rtlCol="0">
            <a:spAutoFit/>
          </a:bodyPr>
          <a:lstStyle/>
          <a:p>
            <a:r>
              <a:rPr lang="en-US" sz="3600" dirty="0">
                <a:solidFill>
                  <a:srgbClr val="000090"/>
                </a:solidFill>
                <a:latin typeface="+mj-lt"/>
                <a:cs typeface="Century Gothic"/>
              </a:rPr>
              <a:t>summary</a:t>
            </a:r>
          </a:p>
        </p:txBody>
      </p:sp>
      <p:pic>
        <p:nvPicPr>
          <p:cNvPr id="9" name="Picture 8" descr="science_mark_blue_goldshield">
            <a:extLst>
              <a:ext uri="{FF2B5EF4-FFF2-40B4-BE49-F238E27FC236}">
                <a16:creationId xmlns:a16="http://schemas.microsoft.com/office/drawing/2014/main" id="{A165A3FD-D270-0840-91E5-5F8211CF1C3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3096" y="6296176"/>
            <a:ext cx="1186848" cy="408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320156-C084-6248-93D5-C1B839BC5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0561" y="1870749"/>
            <a:ext cx="5820864" cy="34925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97CA889-4447-A142-9121-BAD5F0FEDE43}"/>
              </a:ext>
            </a:extLst>
          </p:cNvPr>
          <p:cNvSpPr txBox="1"/>
          <p:nvPr/>
        </p:nvSpPr>
        <p:spPr>
          <a:xfrm>
            <a:off x="6943417" y="2281543"/>
            <a:ext cx="2671638" cy="656875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r>
              <a:rPr lang="en-US" dirty="0">
                <a:solidFill>
                  <a:srgbClr val="FF40FF"/>
                </a:solidFill>
                <a:cs typeface="Century Gothic"/>
              </a:rPr>
              <a:t>accessible FRIB Day 1</a:t>
            </a:r>
          </a:p>
          <a:p>
            <a:r>
              <a:rPr lang="en-US" dirty="0">
                <a:solidFill>
                  <a:srgbClr val="0070C0"/>
                </a:solidFill>
                <a:cs typeface="Century Gothic"/>
              </a:rPr>
              <a:t>FRIB full reach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65B5F4-3E4E-3B40-AC9B-8AD1387123EF}"/>
              </a:ext>
            </a:extLst>
          </p:cNvPr>
          <p:cNvSpPr/>
          <p:nvPr/>
        </p:nvSpPr>
        <p:spPr>
          <a:xfrm>
            <a:off x="8279236" y="5359340"/>
            <a:ext cx="3351645" cy="584775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>
            <a:spAutoFit/>
          </a:bodyPr>
          <a:lstStyle/>
          <a:p>
            <a:pPr algn="r"/>
            <a:r>
              <a:rPr lang="en-US" sz="1600" dirty="0" err="1">
                <a:cs typeface="Century Gothic"/>
              </a:rPr>
              <a:t>Mumpower</a:t>
            </a:r>
            <a:r>
              <a:rPr lang="en-US" sz="1600" dirty="0">
                <a:cs typeface="Century Gothic"/>
              </a:rPr>
              <a:t>, </a:t>
            </a:r>
            <a:r>
              <a:rPr lang="en-US" sz="1600" dirty="0" err="1">
                <a:cs typeface="Century Gothic"/>
              </a:rPr>
              <a:t>Surman</a:t>
            </a:r>
            <a:r>
              <a:rPr lang="en-US" sz="1600" dirty="0">
                <a:cs typeface="Century Gothic"/>
              </a:rPr>
              <a:t>, McLaughlin, </a:t>
            </a:r>
            <a:r>
              <a:rPr lang="en-US" sz="1600" dirty="0" err="1">
                <a:cs typeface="Century Gothic"/>
              </a:rPr>
              <a:t>Aprahamian</a:t>
            </a:r>
            <a:r>
              <a:rPr lang="en-US" sz="1600" dirty="0">
                <a:cs typeface="Century Gothic"/>
              </a:rPr>
              <a:t>, JPPNP 2016</a:t>
            </a:r>
          </a:p>
        </p:txBody>
      </p:sp>
    </p:spTree>
    <p:extLst>
      <p:ext uri="{BB962C8B-B14F-4D97-AF65-F5344CB8AC3E}">
        <p14:creationId xmlns:p14="http://schemas.microsoft.com/office/powerpoint/2010/main" val="10349889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7DF4B8-9C3C-7C47-9042-480C610BA319}"/>
              </a:ext>
            </a:extLst>
          </p:cNvPr>
          <p:cNvSpPr/>
          <p:nvPr/>
        </p:nvSpPr>
        <p:spPr>
          <a:xfrm>
            <a:off x="517080" y="1179562"/>
            <a:ext cx="28484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ea typeface="Hiragino Sans W3" panose="020B0300000000000000" pitchFamily="34" charset="-128"/>
              </a:rPr>
              <a:t>University of Notre Dame</a:t>
            </a:r>
          </a:p>
          <a:p>
            <a:r>
              <a:rPr lang="en-US" sz="1600" dirty="0">
                <a:solidFill>
                  <a:srgbClr val="FF0000"/>
                </a:solidFill>
                <a:ea typeface="Hiragino Sans W3" panose="020B0300000000000000" pitchFamily="34" charset="-128"/>
              </a:rPr>
              <a:t>  Jonathan Cabrera Garcia</a:t>
            </a:r>
          </a:p>
          <a:p>
            <a:r>
              <a:rPr lang="en-US" sz="1600" dirty="0">
                <a:solidFill>
                  <a:srgbClr val="FF0000"/>
                </a:solidFill>
                <a:ea typeface="Hiragino Sans W3" panose="020B0300000000000000" pitchFamily="34" charset="-128"/>
              </a:rPr>
              <a:t>  Lauren Harewood</a:t>
            </a:r>
          </a:p>
          <a:p>
            <a:r>
              <a:rPr lang="en-US" sz="1600" dirty="0">
                <a:solidFill>
                  <a:srgbClr val="FF0000"/>
                </a:solidFill>
                <a:ea typeface="Hiragino Sans W3" panose="020B0300000000000000" pitchFamily="34" charset="-128"/>
              </a:rPr>
              <a:t>  </a:t>
            </a:r>
            <a:r>
              <a:rPr lang="en-US" sz="1600" dirty="0" err="1">
                <a:solidFill>
                  <a:srgbClr val="FF0000"/>
                </a:solidFill>
                <a:ea typeface="Hiragino Sans W3" panose="020B0300000000000000" pitchFamily="34" charset="-128"/>
              </a:rPr>
              <a:t>Ashabari</a:t>
            </a:r>
            <a:r>
              <a:rPr lang="en-US" sz="1600" dirty="0">
                <a:solidFill>
                  <a:srgbClr val="FF0000"/>
                </a:solidFill>
                <a:ea typeface="Hiragino Sans W3" panose="020B0300000000000000" pitchFamily="34" charset="-128"/>
              </a:rPr>
              <a:t> Majumdar</a:t>
            </a:r>
          </a:p>
          <a:p>
            <a:r>
              <a:rPr lang="en-US" sz="1600" dirty="0">
                <a:solidFill>
                  <a:srgbClr val="FF0000"/>
                </a:solidFill>
                <a:ea typeface="Hiragino Sans W3" panose="020B0300000000000000" pitchFamily="34" charset="-128"/>
              </a:rPr>
              <a:t>  Pranav </a:t>
            </a:r>
            <a:r>
              <a:rPr lang="en-US" sz="1600" dirty="0" err="1">
                <a:solidFill>
                  <a:srgbClr val="FF0000"/>
                </a:solidFill>
                <a:ea typeface="Hiragino Sans W3" panose="020B0300000000000000" pitchFamily="34" charset="-128"/>
              </a:rPr>
              <a:t>Nalamwar</a:t>
            </a:r>
            <a:endParaRPr lang="en-US" sz="1600" dirty="0">
              <a:solidFill>
                <a:srgbClr val="FF0000"/>
              </a:solidFill>
              <a:ea typeface="Hiragino Sans W3" panose="020B0300000000000000" pitchFamily="34" charset="-128"/>
            </a:endParaRPr>
          </a:p>
          <a:p>
            <a:r>
              <a:rPr lang="en-US" sz="1600" dirty="0">
                <a:solidFill>
                  <a:schemeClr val="accent2">
                    <a:lumMod val="50000"/>
                  </a:schemeClr>
                </a:solidFill>
                <a:ea typeface="Hiragino Sans W3" panose="020B0300000000000000" pitchFamily="34" charset="-128"/>
              </a:rPr>
              <a:t> 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ea typeface="Hiragino Sans W3" panose="020B0300000000000000" pitchFamily="34" charset="-128"/>
              </a:rPr>
              <a:t>Mengke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ea typeface="Hiragino Sans W3" panose="020B0300000000000000" pitchFamily="34" charset="-128"/>
              </a:rPr>
              <a:t> Li</a:t>
            </a:r>
          </a:p>
          <a:p>
            <a:r>
              <a:rPr lang="en-US" sz="1600" dirty="0">
                <a:solidFill>
                  <a:schemeClr val="accent2">
                    <a:lumMod val="50000"/>
                  </a:schemeClr>
                </a:solidFill>
                <a:ea typeface="Hiragino Sans W3" panose="020B0300000000000000" pitchFamily="34" charset="-128"/>
              </a:rPr>
              <a:t>  Yukiya Saito</a:t>
            </a:r>
          </a:p>
          <a:p>
            <a:r>
              <a:rPr lang="en-US" sz="1600" dirty="0">
                <a:ea typeface="Hiragino Sans W3" panose="020B0300000000000000" pitchFamily="34" charset="-128"/>
              </a:rPr>
              <a:t>  Ani </a:t>
            </a:r>
            <a:r>
              <a:rPr lang="en-US" sz="1600" dirty="0" err="1">
                <a:ea typeface="Hiragino Sans W3" panose="020B0300000000000000" pitchFamily="34" charset="-128"/>
              </a:rPr>
              <a:t>Aprahamian</a:t>
            </a:r>
            <a:endParaRPr lang="en-US" sz="1600" dirty="0">
              <a:ea typeface="Hiragino Sans W3" panose="020B0300000000000000" pitchFamily="34" charset="-128"/>
            </a:endParaRPr>
          </a:p>
          <a:p>
            <a:r>
              <a:rPr lang="en-US" sz="1600" dirty="0">
                <a:ea typeface="Hiragino Sans W3" panose="020B0300000000000000" pitchFamily="34" charset="-128"/>
              </a:rPr>
              <a:t>  Tim Beers</a:t>
            </a:r>
          </a:p>
          <a:p>
            <a:r>
              <a:rPr lang="en-US" sz="1600" dirty="0">
                <a:ea typeface="Hiragino Sans W3" panose="020B0300000000000000" pitchFamily="34" charset="-128"/>
              </a:rPr>
              <a:t>  Maxime Brodeur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8F33F5-2449-AD4E-B50D-58D0A84BC171}"/>
              </a:ext>
            </a:extLst>
          </p:cNvPr>
          <p:cNvSpPr/>
          <p:nvPr/>
        </p:nvSpPr>
        <p:spPr>
          <a:xfrm>
            <a:off x="6075413" y="494334"/>
            <a:ext cx="33945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ea typeface="Hiragino Sans W3" panose="020B0300000000000000" pitchFamily="34" charset="-128"/>
              </a:rPr>
              <a:t>North Carolina State University</a:t>
            </a:r>
          </a:p>
          <a:p>
            <a:r>
              <a:rPr lang="en-US" sz="1600" dirty="0">
                <a:solidFill>
                  <a:srgbClr val="FF0000"/>
                </a:solidFill>
                <a:ea typeface="Hiragino Sans W3" panose="020B0300000000000000" pitchFamily="34" charset="-128"/>
              </a:rPr>
              <a:t>  </a:t>
            </a:r>
            <a:r>
              <a:rPr lang="en-US" sz="1600" dirty="0" err="1">
                <a:solidFill>
                  <a:srgbClr val="FF0000"/>
                </a:solidFill>
                <a:ea typeface="Hiragino Sans W3" panose="020B0300000000000000" pitchFamily="34" charset="-128"/>
              </a:rPr>
              <a:t>Zhenghai</a:t>
            </a:r>
            <a:r>
              <a:rPr lang="en-US" sz="1600" dirty="0">
                <a:solidFill>
                  <a:srgbClr val="FF0000"/>
                </a:solidFill>
                <a:ea typeface="Hiragino Sans W3" panose="020B0300000000000000" pitchFamily="34" charset="-128"/>
              </a:rPr>
              <a:t> Liu</a:t>
            </a:r>
          </a:p>
          <a:p>
            <a:r>
              <a:rPr lang="en-US" sz="1600" dirty="0">
                <a:solidFill>
                  <a:schemeClr val="accent2">
                    <a:lumMod val="75000"/>
                  </a:schemeClr>
                </a:solidFill>
                <a:ea typeface="Hiragino Sans W3" panose="020B0300000000000000" pitchFamily="34" charset="-128"/>
              </a:rPr>
              <a:t>  </a:t>
            </a:r>
            <a:r>
              <a:rPr lang="en-US" sz="1600" dirty="0">
                <a:solidFill>
                  <a:srgbClr val="C00000"/>
                </a:solidFill>
                <a:ea typeface="Hiragino Sans W3" panose="020B0300000000000000" pitchFamily="34" charset="-128"/>
              </a:rPr>
              <a:t>Kelsey Lund</a:t>
            </a:r>
          </a:p>
          <a:p>
            <a:r>
              <a:rPr lang="en-US" sz="1600" dirty="0">
                <a:solidFill>
                  <a:srgbClr val="C00000"/>
                </a:solidFill>
                <a:ea typeface="Hiragino Sans W3" panose="020B0300000000000000" pitchFamily="34" charset="-128"/>
              </a:rPr>
              <a:t>  Atul </a:t>
            </a:r>
            <a:r>
              <a:rPr lang="en-US" sz="1600" dirty="0" err="1">
                <a:solidFill>
                  <a:srgbClr val="C00000"/>
                </a:solidFill>
                <a:ea typeface="Hiragino Sans W3" panose="020B0300000000000000" pitchFamily="34" charset="-128"/>
              </a:rPr>
              <a:t>Kedia</a:t>
            </a:r>
            <a:r>
              <a:rPr lang="en-US" sz="1600" dirty="0">
                <a:solidFill>
                  <a:srgbClr val="C00000"/>
                </a:solidFill>
                <a:ea typeface="Hiragino Sans W3" panose="020B0300000000000000" pitchFamily="34" charset="-128"/>
              </a:rPr>
              <a:t>  </a:t>
            </a:r>
          </a:p>
          <a:p>
            <a:r>
              <a:rPr lang="en-US" sz="1600" dirty="0">
                <a:ea typeface="Hiragino Sans W3" panose="020B0300000000000000" pitchFamily="34" charset="-128"/>
              </a:rPr>
              <a:t>  </a:t>
            </a:r>
            <a:r>
              <a:rPr lang="en-US" sz="1600" dirty="0" err="1">
                <a:ea typeface="Hiragino Sans W3" panose="020B0300000000000000" pitchFamily="34" charset="-128"/>
              </a:rPr>
              <a:t>Yonglin</a:t>
            </a:r>
            <a:r>
              <a:rPr lang="en-US" sz="1600" dirty="0">
                <a:ea typeface="Hiragino Sans W3" panose="020B0300000000000000" pitchFamily="34" charset="-128"/>
              </a:rPr>
              <a:t> Zhu</a:t>
            </a:r>
          </a:p>
          <a:p>
            <a:r>
              <a:rPr lang="en-US" sz="1600" dirty="0">
                <a:ea typeface="Hiragino Sans W3" panose="020B0300000000000000" pitchFamily="34" charset="-128"/>
              </a:rPr>
              <a:t>  Gail McLaughlin</a:t>
            </a:r>
          </a:p>
          <a:p>
            <a:r>
              <a:rPr lang="en-US" sz="1600" dirty="0">
                <a:ea typeface="Hiragino Sans W3" panose="020B0300000000000000" pitchFamily="34" charset="-128"/>
              </a:rPr>
              <a:t>  Ian </a:t>
            </a:r>
            <a:r>
              <a:rPr lang="en-US" sz="1600" dirty="0" err="1">
                <a:ea typeface="Hiragino Sans W3" panose="020B0300000000000000" pitchFamily="34" charset="-128"/>
              </a:rPr>
              <a:t>Roederer</a:t>
            </a:r>
            <a:endParaRPr lang="en-US" sz="1600" dirty="0">
              <a:ea typeface="Hiragino Sans W3" panose="020B0300000000000000" pitchFamily="34" charset="-12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3ABC07-9FB7-A247-84CE-BA294C6DA52F}"/>
              </a:ext>
            </a:extLst>
          </p:cNvPr>
          <p:cNvSpPr/>
          <p:nvPr/>
        </p:nvSpPr>
        <p:spPr>
          <a:xfrm>
            <a:off x="9125305" y="489250"/>
            <a:ext cx="29904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ea typeface="Hiragino Sans W3" panose="020B0300000000000000" pitchFamily="34" charset="-128"/>
              </a:rPr>
              <a:t>Los Alamos National Laboratory</a:t>
            </a:r>
          </a:p>
          <a:p>
            <a:r>
              <a:rPr lang="en-US" sz="1600" dirty="0">
                <a:ea typeface="Hiragino Sans W3" panose="020B0300000000000000" pitchFamily="34" charset="-128"/>
              </a:rPr>
              <a:t>  Trevor Sprouse</a:t>
            </a:r>
          </a:p>
          <a:p>
            <a:r>
              <a:rPr lang="en-US" sz="1600" dirty="0">
                <a:ea typeface="Hiragino Sans W3" panose="020B0300000000000000" pitchFamily="34" charset="-128"/>
              </a:rPr>
              <a:t>  Chris Fryer</a:t>
            </a:r>
          </a:p>
          <a:p>
            <a:r>
              <a:rPr lang="en-US" sz="1600" dirty="0">
                <a:ea typeface="Hiragino Sans W3" panose="020B0300000000000000" pitchFamily="34" charset="-128"/>
              </a:rPr>
              <a:t>  Toshihiko Kawano</a:t>
            </a:r>
          </a:p>
          <a:p>
            <a:r>
              <a:rPr lang="en-US" sz="1600" dirty="0">
                <a:ea typeface="Hiragino Sans W3" panose="020B0300000000000000" pitchFamily="34" charset="-128"/>
              </a:rPr>
              <a:t>  Matthew </a:t>
            </a:r>
            <a:r>
              <a:rPr lang="en-US" sz="1600" dirty="0" err="1">
                <a:ea typeface="Hiragino Sans W3" panose="020B0300000000000000" pitchFamily="34" charset="-128"/>
              </a:rPr>
              <a:t>Mumpower</a:t>
            </a:r>
            <a:endParaRPr lang="en-US" sz="1600" dirty="0">
              <a:ea typeface="Hiragino Sans W3" panose="020B0300000000000000" pitchFamily="34" charset="-12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A2C2550-110D-7049-BAE0-C556C5BEE47D}"/>
              </a:ext>
            </a:extLst>
          </p:cNvPr>
          <p:cNvSpPr/>
          <p:nvPr/>
        </p:nvSpPr>
        <p:spPr>
          <a:xfrm>
            <a:off x="6075413" y="2361505"/>
            <a:ext cx="34834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ea typeface="Hiragino Sans W3" panose="020B0300000000000000" pitchFamily="34" charset="-128"/>
              </a:rPr>
              <a:t>Livermore National Laboratory</a:t>
            </a:r>
          </a:p>
          <a:p>
            <a:r>
              <a:rPr lang="en-US" sz="1600" dirty="0">
                <a:ea typeface="Hiragino Sans W3" panose="020B0300000000000000" pitchFamily="34" charset="-128"/>
              </a:rPr>
              <a:t>  Erika </a:t>
            </a:r>
            <a:r>
              <a:rPr lang="en-US" sz="1600" dirty="0" err="1">
                <a:ea typeface="Hiragino Sans W3" panose="020B0300000000000000" pitchFamily="34" charset="-128"/>
              </a:rPr>
              <a:t>Holmbeck</a:t>
            </a:r>
            <a:endParaRPr lang="en-US" sz="1600" dirty="0">
              <a:ea typeface="Hiragino Sans W3" panose="020B0300000000000000" pitchFamily="34" charset="-128"/>
            </a:endParaRPr>
          </a:p>
          <a:p>
            <a:r>
              <a:rPr lang="en-US" sz="1600" dirty="0">
                <a:ea typeface="Hiragino Sans W3" panose="020B0300000000000000" pitchFamily="34" charset="-128"/>
              </a:rPr>
              <a:t>  Jutta Escher</a:t>
            </a:r>
          </a:p>
          <a:p>
            <a:r>
              <a:rPr lang="en-US" sz="1600" dirty="0">
                <a:ea typeface="Hiragino Sans W3" panose="020B0300000000000000" pitchFamily="34" charset="-128"/>
              </a:rPr>
              <a:t>  Nicholas </a:t>
            </a:r>
            <a:r>
              <a:rPr lang="en-US" sz="1600" dirty="0" err="1">
                <a:ea typeface="Hiragino Sans W3" panose="020B0300000000000000" pitchFamily="34" charset="-128"/>
              </a:rPr>
              <a:t>Schunck</a:t>
            </a:r>
            <a:endParaRPr lang="en-US" sz="1600" dirty="0">
              <a:ea typeface="Hiragino Sans W3" panose="020B0300000000000000" pitchFamily="34" charset="-128"/>
            </a:endParaRPr>
          </a:p>
          <a:p>
            <a:r>
              <a:rPr lang="en-US" sz="1600" dirty="0">
                <a:ea typeface="Hiragino Sans W3" panose="020B0300000000000000" pitchFamily="34" charset="-128"/>
              </a:rPr>
              <a:t>  Ramona Vogt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9E5965-B3F6-474D-9046-D94BED7D2307}"/>
              </a:ext>
            </a:extLst>
          </p:cNvPr>
          <p:cNvSpPr/>
          <p:nvPr/>
        </p:nvSpPr>
        <p:spPr>
          <a:xfrm>
            <a:off x="9133738" y="1858987"/>
            <a:ext cx="29058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ea typeface="Hiragino Sans W3" panose="020B0300000000000000" pitchFamily="34" charset="-128"/>
              </a:rPr>
              <a:t>TRIUMF National Laboratory</a:t>
            </a:r>
          </a:p>
          <a:p>
            <a:r>
              <a:rPr lang="en-US" sz="1600" dirty="0">
                <a:ea typeface="Hiragino Sans W3" panose="020B0300000000000000" pitchFamily="34" charset="-128"/>
              </a:rPr>
              <a:t>  Nicole </a:t>
            </a:r>
            <a:r>
              <a:rPr lang="en-US" sz="1600" dirty="0" err="1">
                <a:ea typeface="Hiragino Sans W3" panose="020B0300000000000000" pitchFamily="34" charset="-128"/>
              </a:rPr>
              <a:t>Vassh</a:t>
            </a:r>
            <a:endParaRPr lang="en-US" sz="1600" dirty="0">
              <a:ea typeface="Hiragino Sans W3" panose="020B0300000000000000" pitchFamily="34" charset="-128"/>
            </a:endParaRPr>
          </a:p>
          <a:p>
            <a:r>
              <a:rPr lang="en-US" sz="1600" dirty="0">
                <a:ea typeface="Hiragino Sans W3" panose="020B0300000000000000" pitchFamily="34" charset="-128"/>
              </a:rPr>
              <a:t>  Iris </a:t>
            </a:r>
            <a:r>
              <a:rPr lang="en-US" sz="1600" dirty="0" err="1">
                <a:ea typeface="Hiragino Sans W3" panose="020B0300000000000000" pitchFamily="34" charset="-128"/>
              </a:rPr>
              <a:t>Dillmann</a:t>
            </a:r>
            <a:endParaRPr lang="en-US" sz="1600" dirty="0">
              <a:ea typeface="Hiragino Sans W3" panose="020B0300000000000000" pitchFamily="34" charset="-128"/>
            </a:endParaRPr>
          </a:p>
          <a:p>
            <a:r>
              <a:rPr lang="en-US" sz="1600" dirty="0">
                <a:ea typeface="Hiragino Sans W3" panose="020B0300000000000000" pitchFamily="34" charset="-128"/>
              </a:rPr>
              <a:t>  Reiner </a:t>
            </a:r>
            <a:r>
              <a:rPr lang="en-US" sz="1600" dirty="0" err="1">
                <a:ea typeface="Hiragino Sans W3" panose="020B0300000000000000" pitchFamily="34" charset="-128"/>
              </a:rPr>
              <a:t>Krucken</a:t>
            </a:r>
            <a:endParaRPr lang="en-US" sz="1600" dirty="0">
              <a:ea typeface="Hiragino Sans W3" panose="020B0300000000000000" pitchFamily="34" charset="-12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78FBA1F-DE04-EF4F-8421-2144C6016633}"/>
              </a:ext>
            </a:extLst>
          </p:cNvPr>
          <p:cNvSpPr/>
          <p:nvPr/>
        </p:nvSpPr>
        <p:spPr>
          <a:xfrm>
            <a:off x="6030963" y="4682505"/>
            <a:ext cx="34834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ea typeface="Hiragino Sans W3" panose="020B0300000000000000" pitchFamily="34" charset="-128"/>
              </a:rPr>
              <a:t>Argonne National Laboratory</a:t>
            </a:r>
          </a:p>
          <a:p>
            <a:r>
              <a:rPr lang="en-US" sz="1600" dirty="0">
                <a:ea typeface="Hiragino Sans W3" panose="020B0300000000000000" pitchFamily="34" charset="-128"/>
              </a:rPr>
              <a:t>  Jason Clark</a:t>
            </a:r>
          </a:p>
          <a:p>
            <a:r>
              <a:rPr lang="en-US" sz="1600" dirty="0">
                <a:ea typeface="Hiragino Sans W3" panose="020B0300000000000000" pitchFamily="34" charset="-128"/>
              </a:rPr>
              <a:t>  Rodney </a:t>
            </a:r>
            <a:r>
              <a:rPr lang="en-US" sz="1600" dirty="0" err="1">
                <a:ea typeface="Hiragino Sans W3" panose="020B0300000000000000" pitchFamily="34" charset="-128"/>
              </a:rPr>
              <a:t>Orford</a:t>
            </a:r>
            <a:endParaRPr lang="en-US" sz="1600" dirty="0">
              <a:ea typeface="Hiragino Sans W3" panose="020B0300000000000000" pitchFamily="34" charset="-128"/>
            </a:endParaRPr>
          </a:p>
          <a:p>
            <a:r>
              <a:rPr lang="en-US" sz="1600" dirty="0">
                <a:ea typeface="Hiragino Sans W3" panose="020B0300000000000000" pitchFamily="34" charset="-128"/>
              </a:rPr>
              <a:t>  Guy Savard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86CC173-350A-E245-A942-F73A1BB477A5}"/>
              </a:ext>
            </a:extLst>
          </p:cNvPr>
          <p:cNvSpPr/>
          <p:nvPr/>
        </p:nvSpPr>
        <p:spPr>
          <a:xfrm>
            <a:off x="517080" y="4639418"/>
            <a:ext cx="34834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ea typeface="Hiragino Sans W3" panose="020B0300000000000000" pitchFamily="34" charset="-128"/>
              </a:rPr>
              <a:t>Facility for Rare Isotope Beams</a:t>
            </a:r>
          </a:p>
          <a:p>
            <a:r>
              <a:rPr lang="en-US" sz="1600" dirty="0">
                <a:ea typeface="Hiragino Sans W3" panose="020B0300000000000000" pitchFamily="34" charset="-128"/>
              </a:rPr>
              <a:t>  Erin Good</a:t>
            </a:r>
          </a:p>
          <a:p>
            <a:r>
              <a:rPr lang="en-US" sz="1600" dirty="0">
                <a:ea typeface="Hiragino Sans W3" panose="020B0300000000000000" pitchFamily="34" charset="-128"/>
              </a:rPr>
              <a:t>  Sean </a:t>
            </a:r>
            <a:r>
              <a:rPr lang="en-US" sz="1600" dirty="0" err="1">
                <a:ea typeface="Hiragino Sans W3" panose="020B0300000000000000" pitchFamily="34" charset="-128"/>
              </a:rPr>
              <a:t>Liddick</a:t>
            </a:r>
            <a:endParaRPr lang="en-US" sz="1600" dirty="0">
              <a:ea typeface="Hiragino Sans W3" panose="020B0300000000000000" pitchFamily="34" charset="-128"/>
            </a:endParaRPr>
          </a:p>
          <a:p>
            <a:r>
              <a:rPr lang="en-US" sz="1600" dirty="0">
                <a:ea typeface="Hiragino Sans W3" panose="020B0300000000000000" pitchFamily="34" charset="-128"/>
              </a:rPr>
              <a:t>  Artemis </a:t>
            </a:r>
            <a:r>
              <a:rPr lang="en-US" sz="1600" dirty="0" err="1">
                <a:ea typeface="Hiragino Sans W3" panose="020B0300000000000000" pitchFamily="34" charset="-128"/>
              </a:rPr>
              <a:t>Spyrou</a:t>
            </a:r>
            <a:endParaRPr lang="en-US" sz="1600" dirty="0">
              <a:ea typeface="Hiragino Sans W3" panose="020B0300000000000000" pitchFamily="34" charset="-12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F38E65-DE20-DA4B-ADF4-E872065B01D2}"/>
              </a:ext>
            </a:extLst>
          </p:cNvPr>
          <p:cNvSpPr/>
          <p:nvPr/>
        </p:nvSpPr>
        <p:spPr>
          <a:xfrm>
            <a:off x="9133738" y="3023225"/>
            <a:ext cx="30582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ea typeface="Hiragino Sans W3" panose="020B0300000000000000" pitchFamily="34" charset="-128"/>
              </a:rPr>
              <a:t>University of Tennessee/ORNL</a:t>
            </a:r>
          </a:p>
          <a:p>
            <a:r>
              <a:rPr lang="en-US" sz="1600" dirty="0">
                <a:ea typeface="Hiragino Sans W3" panose="020B0300000000000000" pitchFamily="34" charset="-128"/>
              </a:rPr>
              <a:t>  Mitch </a:t>
            </a:r>
            <a:r>
              <a:rPr lang="en-US" sz="1600" dirty="0" err="1">
                <a:ea typeface="Hiragino Sans W3" panose="020B0300000000000000" pitchFamily="34" charset="-128"/>
              </a:rPr>
              <a:t>Allmond</a:t>
            </a:r>
            <a:endParaRPr lang="en-US" sz="1600" dirty="0">
              <a:ea typeface="Hiragino Sans W3" panose="020B0300000000000000" pitchFamily="34" charset="-128"/>
            </a:endParaRPr>
          </a:p>
          <a:p>
            <a:r>
              <a:rPr lang="en-US" sz="1600" dirty="0">
                <a:ea typeface="Hiragino Sans W3" panose="020B0300000000000000" pitchFamily="34" charset="-128"/>
              </a:rPr>
              <a:t>  </a:t>
            </a:r>
            <a:r>
              <a:rPr lang="en-US" sz="1600" dirty="0" err="1">
                <a:ea typeface="Hiragino Sans W3" panose="020B0300000000000000" pitchFamily="34" charset="-128"/>
              </a:rPr>
              <a:t>Raph</a:t>
            </a:r>
            <a:r>
              <a:rPr lang="en-US" sz="1600" dirty="0">
                <a:ea typeface="Hiragino Sans W3" panose="020B0300000000000000" pitchFamily="34" charset="-128"/>
              </a:rPr>
              <a:t> Hix   </a:t>
            </a:r>
          </a:p>
          <a:p>
            <a:r>
              <a:rPr lang="en-US" sz="1600" dirty="0">
                <a:ea typeface="Hiragino Sans W3" panose="020B0300000000000000" pitchFamily="34" charset="-128"/>
              </a:rPr>
              <a:t>  Robert </a:t>
            </a:r>
            <a:r>
              <a:rPr lang="en-US" sz="1600" dirty="0" err="1">
                <a:ea typeface="Hiragino Sans W3" panose="020B0300000000000000" pitchFamily="34" charset="-128"/>
              </a:rPr>
              <a:t>Grzywacz</a:t>
            </a:r>
            <a:endParaRPr lang="en-US" sz="1600" dirty="0">
              <a:ea typeface="Hiragino Sans W3" panose="020B0300000000000000" pitchFamily="34" charset="-128"/>
            </a:endParaRPr>
          </a:p>
          <a:p>
            <a:r>
              <a:rPr lang="en-US" sz="1600" dirty="0">
                <a:ea typeface="Hiragino Sans W3" panose="020B0300000000000000" pitchFamily="34" charset="-128"/>
              </a:rPr>
              <a:t>  Krzysztof </a:t>
            </a:r>
            <a:r>
              <a:rPr lang="en-US" sz="1600" dirty="0" err="1">
                <a:ea typeface="Hiragino Sans W3" panose="020B0300000000000000" pitchFamily="34" charset="-128"/>
              </a:rPr>
              <a:t>Rykaczewski</a:t>
            </a:r>
            <a:endParaRPr lang="en-US" sz="1600" dirty="0">
              <a:ea typeface="Hiragino Sans W3" panose="020B0300000000000000" pitchFamily="34" charset="-12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18DDBB-3712-7E4B-937B-D6ADFA75A30C}"/>
              </a:ext>
            </a:extLst>
          </p:cNvPr>
          <p:cNvSpPr/>
          <p:nvPr/>
        </p:nvSpPr>
        <p:spPr>
          <a:xfrm>
            <a:off x="2774565" y="5730972"/>
            <a:ext cx="34834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ea typeface="Hiragino Sans W3" panose="020B0300000000000000" pitchFamily="34" charset="-128"/>
              </a:rPr>
              <a:t>University of Illinois</a:t>
            </a:r>
          </a:p>
          <a:p>
            <a:r>
              <a:rPr lang="en-US" sz="1600" dirty="0">
                <a:solidFill>
                  <a:schemeClr val="accent2">
                    <a:lumMod val="75000"/>
                  </a:schemeClr>
                </a:solidFill>
                <a:ea typeface="Hiragino Sans W3" panose="020B0300000000000000" pitchFamily="34" charset="-128"/>
              </a:rPr>
              <a:t>  </a:t>
            </a:r>
            <a:r>
              <a:rPr lang="en-US" sz="1600" dirty="0" err="1">
                <a:solidFill>
                  <a:srgbClr val="FF0000"/>
                </a:solidFill>
                <a:ea typeface="Hiragino Sans W3" panose="020B0300000000000000" pitchFamily="34" charset="-128"/>
              </a:rPr>
              <a:t>Haille</a:t>
            </a:r>
            <a:r>
              <a:rPr lang="en-US" sz="1600" dirty="0">
                <a:solidFill>
                  <a:srgbClr val="FF0000"/>
                </a:solidFill>
                <a:ea typeface="Hiragino Sans W3" panose="020B0300000000000000" pitchFamily="34" charset="-128"/>
              </a:rPr>
              <a:t> Perkins </a:t>
            </a:r>
          </a:p>
          <a:p>
            <a:r>
              <a:rPr lang="en-US" sz="1600" dirty="0">
                <a:ea typeface="Hiragino Sans W3" panose="020B0300000000000000" pitchFamily="34" charset="-128"/>
              </a:rPr>
              <a:t>  Brian Fields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264E4E7-CDC5-C746-977C-B2564EBF0C58}"/>
              </a:ext>
            </a:extLst>
          </p:cNvPr>
          <p:cNvSpPr/>
          <p:nvPr/>
        </p:nvSpPr>
        <p:spPr>
          <a:xfrm>
            <a:off x="517080" y="5897298"/>
            <a:ext cx="34834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ea typeface="Hiragino Sans W3" panose="020B0300000000000000" pitchFamily="34" charset="-128"/>
              </a:rPr>
              <a:t>King’s College (UK)</a:t>
            </a:r>
          </a:p>
          <a:p>
            <a:r>
              <a:rPr lang="en-US" sz="1600" dirty="0">
                <a:ea typeface="Hiragino Sans W3" panose="020B0300000000000000" pitchFamily="34" charset="-128"/>
              </a:rPr>
              <a:t>  John Ellis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CC3D6C-F5B1-0248-897A-DA71E84C46A8}"/>
              </a:ext>
            </a:extLst>
          </p:cNvPr>
          <p:cNvSpPr/>
          <p:nvPr/>
        </p:nvSpPr>
        <p:spPr>
          <a:xfrm>
            <a:off x="2774565" y="5095208"/>
            <a:ext cx="34834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ea typeface="Hiragino Sans W3" panose="020B0300000000000000" pitchFamily="34" charset="-128"/>
              </a:rPr>
              <a:t>IHEP Beijing</a:t>
            </a:r>
          </a:p>
          <a:p>
            <a:r>
              <a:rPr lang="en-US" sz="1600" dirty="0">
                <a:ea typeface="Hiragino Sans W3" panose="020B0300000000000000" pitchFamily="34" charset="-128"/>
              </a:rPr>
              <a:t>  </a:t>
            </a:r>
            <a:r>
              <a:rPr lang="en-US" sz="1600" dirty="0" err="1">
                <a:ea typeface="Hiragino Sans W3" panose="020B0300000000000000" pitchFamily="34" charset="-128"/>
              </a:rPr>
              <a:t>Xilu</a:t>
            </a:r>
            <a:r>
              <a:rPr lang="en-US" sz="1600" dirty="0">
                <a:ea typeface="Hiragino Sans W3" panose="020B0300000000000000" pitchFamily="34" charset="-128"/>
              </a:rPr>
              <a:t> Wang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9204E16-009E-9E42-A5DE-6D6B03762031}"/>
              </a:ext>
            </a:extLst>
          </p:cNvPr>
          <p:cNvSpPr/>
          <p:nvPr/>
        </p:nvSpPr>
        <p:spPr>
          <a:xfrm>
            <a:off x="9133738" y="4406771"/>
            <a:ext cx="29058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ea typeface="Hiragino Sans W3" panose="020B0300000000000000" pitchFamily="34" charset="-128"/>
              </a:rPr>
              <a:t>MIT</a:t>
            </a:r>
          </a:p>
          <a:p>
            <a:r>
              <a:rPr lang="en-US" sz="1600" dirty="0">
                <a:ea typeface="Hiragino Sans W3" panose="020B0300000000000000" pitchFamily="34" charset="-128"/>
              </a:rPr>
              <a:t>  Anna </a:t>
            </a:r>
            <a:r>
              <a:rPr lang="en-US" sz="1600" dirty="0" err="1">
                <a:ea typeface="Hiragino Sans W3" panose="020B0300000000000000" pitchFamily="34" charset="-128"/>
              </a:rPr>
              <a:t>Frebel</a:t>
            </a:r>
            <a:endParaRPr lang="en-US" sz="1600" dirty="0">
              <a:ea typeface="Hiragino Sans W3" panose="020B0300000000000000" pitchFamily="34" charset="-12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EE41DE8-5F3E-5D46-ADBB-9F597BE2A24B}"/>
              </a:ext>
            </a:extLst>
          </p:cNvPr>
          <p:cNvSpPr/>
          <p:nvPr/>
        </p:nvSpPr>
        <p:spPr>
          <a:xfrm>
            <a:off x="6108670" y="3782510"/>
            <a:ext cx="34834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ea typeface="Hiragino Sans W3" panose="020B0300000000000000" pitchFamily="34" charset="-128"/>
              </a:rPr>
              <a:t>University of North Carolina</a:t>
            </a:r>
          </a:p>
          <a:p>
            <a:r>
              <a:rPr lang="en-US" sz="1600" dirty="0">
                <a:ea typeface="Hiragino Sans W3" panose="020B0300000000000000" pitchFamily="34" charset="-128"/>
              </a:rPr>
              <a:t>  Evan Ney</a:t>
            </a:r>
          </a:p>
          <a:p>
            <a:r>
              <a:rPr lang="en-US" sz="1600" dirty="0">
                <a:ea typeface="Hiragino Sans W3" panose="020B0300000000000000" pitchFamily="34" charset="-128"/>
              </a:rPr>
              <a:t>  Jon Engel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9397CD-94D9-5743-897F-083852142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4533" y="5194705"/>
            <a:ext cx="1295400" cy="1295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2DB51D-A130-DB44-8D70-F755A3ACA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1194" y="5189467"/>
            <a:ext cx="1292606" cy="129260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0006F6B-6211-2441-9454-699072393929}"/>
              </a:ext>
            </a:extLst>
          </p:cNvPr>
          <p:cNvSpPr/>
          <p:nvPr/>
        </p:nvSpPr>
        <p:spPr>
          <a:xfrm>
            <a:off x="6108670" y="5960540"/>
            <a:ext cx="34834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ea typeface="Hiragino Sans W3" panose="020B0300000000000000" pitchFamily="34" charset="-128"/>
              </a:rPr>
              <a:t>students</a:t>
            </a:r>
          </a:p>
          <a:p>
            <a:r>
              <a:rPr lang="en-US" sz="1600" dirty="0">
                <a:solidFill>
                  <a:schemeClr val="accent2">
                    <a:lumMod val="50000"/>
                  </a:schemeClr>
                </a:solidFill>
                <a:ea typeface="Hiragino Sans W3" panose="020B0300000000000000" pitchFamily="34" charset="-128"/>
              </a:rPr>
              <a:t>postdocs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84B521-5EB8-424E-96C4-883452B34EC3}"/>
              </a:ext>
            </a:extLst>
          </p:cNvPr>
          <p:cNvSpPr txBox="1"/>
          <p:nvPr/>
        </p:nvSpPr>
        <p:spPr>
          <a:xfrm>
            <a:off x="631625" y="308433"/>
            <a:ext cx="4740475" cy="690467"/>
          </a:xfrm>
          <a:prstGeom prst="rect">
            <a:avLst/>
          </a:prstGeom>
          <a:noFill/>
        </p:spPr>
        <p:txBody>
          <a:bodyPr wrap="square" lIns="135637" tIns="67820" rIns="135637" bIns="67820" rtlCol="0">
            <a:spAutoFit/>
          </a:bodyPr>
          <a:lstStyle/>
          <a:p>
            <a:r>
              <a:rPr lang="en-US" sz="3600" dirty="0">
                <a:solidFill>
                  <a:srgbClr val="000090"/>
                </a:solidFill>
                <a:latin typeface="+mj-lt"/>
                <a:cs typeface="Century Gothic"/>
              </a:rPr>
              <a:t>acknowledgements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97F758-7656-F647-A308-9FB1EB5EE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8790" y="2427587"/>
            <a:ext cx="3617680" cy="2097132"/>
          </a:xfrm>
          <a:prstGeom prst="rect">
            <a:avLst/>
          </a:prstGeom>
        </p:spPr>
      </p:pic>
      <p:pic>
        <p:nvPicPr>
          <p:cNvPr id="25" name="Picture 24" descr="science_mark_blue_goldshield">
            <a:extLst>
              <a:ext uri="{FF2B5EF4-FFF2-40B4-BE49-F238E27FC236}">
                <a16:creationId xmlns:a16="http://schemas.microsoft.com/office/drawing/2014/main" id="{AF56C3A6-2A75-A245-9A51-343101D657E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192" y="1412099"/>
            <a:ext cx="2083407" cy="6966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9646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DE6EE686-34B7-004F-A31B-5B63C05473A7}"/>
              </a:ext>
            </a:extLst>
          </p:cNvPr>
          <p:cNvSpPr txBox="1"/>
          <p:nvPr/>
        </p:nvSpPr>
        <p:spPr>
          <a:xfrm>
            <a:off x="631625" y="308433"/>
            <a:ext cx="11237354" cy="690962"/>
          </a:xfrm>
          <a:prstGeom prst="rect">
            <a:avLst/>
          </a:prstGeom>
          <a:noFill/>
        </p:spPr>
        <p:txBody>
          <a:bodyPr wrap="square" lIns="135637" tIns="67820" rIns="135637" bIns="67820" rtlCol="0">
            <a:spAutoFit/>
          </a:bodyPr>
          <a:lstStyle/>
          <a:p>
            <a:r>
              <a:rPr lang="en-US" sz="3600" i="1" dirty="0">
                <a:solidFill>
                  <a:srgbClr val="000090"/>
                </a:solidFill>
                <a:latin typeface="+mj-lt"/>
                <a:cs typeface="Century Gothic"/>
              </a:rPr>
              <a:t>r</a:t>
            </a:r>
            <a:r>
              <a:rPr lang="en-US" sz="3600" dirty="0">
                <a:solidFill>
                  <a:srgbClr val="000090"/>
                </a:solidFill>
                <a:latin typeface="+mj-lt"/>
                <a:cs typeface="Century Gothic"/>
              </a:rPr>
              <a:t>-process calculations with the waiting point approximation</a:t>
            </a:r>
          </a:p>
        </p:txBody>
      </p:sp>
      <p:pic>
        <p:nvPicPr>
          <p:cNvPr id="23" name="Picture 22" descr="science_mark_blue_goldshield">
            <a:extLst>
              <a:ext uri="{FF2B5EF4-FFF2-40B4-BE49-F238E27FC236}">
                <a16:creationId xmlns:a16="http://schemas.microsoft.com/office/drawing/2014/main" id="{2284B606-C26A-4541-A6DC-39E1EB4B23C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25" y="6275674"/>
            <a:ext cx="1186848" cy="408113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Slide Number Placeholder 1">
            <a:extLst>
              <a:ext uri="{FF2B5EF4-FFF2-40B4-BE49-F238E27FC236}">
                <a16:creationId xmlns:a16="http://schemas.microsoft.com/office/drawing/2014/main" id="{49A9DDA7-432E-4149-B75F-E0C5FD2F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1496" y="6452989"/>
            <a:ext cx="2743200" cy="365125"/>
          </a:xfrm>
        </p:spPr>
        <p:txBody>
          <a:bodyPr/>
          <a:lstStyle/>
          <a:p>
            <a:fld id="{23048D50-9F11-144F-A264-F878991941CD}" type="slidenum">
              <a:rPr lang="en-US" smtClean="0"/>
              <a:t>4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01C105-FD55-ED46-97F5-941B54AB689D}"/>
              </a:ext>
            </a:extLst>
          </p:cNvPr>
          <p:cNvSpPr txBox="1"/>
          <p:nvPr/>
        </p:nvSpPr>
        <p:spPr>
          <a:xfrm>
            <a:off x="10263257" y="5219898"/>
            <a:ext cx="1605722" cy="662269"/>
          </a:xfrm>
          <a:prstGeom prst="rect">
            <a:avLst/>
          </a:prstGeom>
          <a:noFill/>
        </p:spPr>
        <p:txBody>
          <a:bodyPr wrap="square" lIns="168193" tIns="84092" rIns="168193" bIns="84092" rtlCol="0">
            <a:spAutoFit/>
          </a:bodyPr>
          <a:lstStyle/>
          <a:p>
            <a:r>
              <a:rPr lang="en-US" sz="1600" dirty="0">
                <a:cs typeface="Century Gothic"/>
              </a:rPr>
              <a:t>Kratz, </a:t>
            </a:r>
            <a:r>
              <a:rPr lang="en-US" sz="1600" dirty="0" err="1">
                <a:cs typeface="Century Gothic"/>
              </a:rPr>
              <a:t>Farouqi</a:t>
            </a:r>
            <a:r>
              <a:rPr lang="en-US" sz="1600" dirty="0">
                <a:cs typeface="Century Gothic"/>
              </a:rPr>
              <a:t>, Pfeiffer 2007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5FCCEA-8A98-2A4F-87EC-BE5682440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2418" y="999395"/>
            <a:ext cx="8449755" cy="585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012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ight Triangle 17"/>
          <p:cNvSpPr/>
          <p:nvPr/>
        </p:nvSpPr>
        <p:spPr>
          <a:xfrm flipH="1">
            <a:off x="5494498" y="2747520"/>
            <a:ext cx="6688041" cy="379944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5637" tIns="67820" rIns="135637" bIns="67820" rtlCol="0" anchor="ctr"/>
          <a:lstStyle/>
          <a:p>
            <a:pPr algn="ctr"/>
            <a:endParaRPr lang="en-US" sz="24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6EE686-34B7-004F-A31B-5B63C05473A7}"/>
              </a:ext>
            </a:extLst>
          </p:cNvPr>
          <p:cNvSpPr txBox="1"/>
          <p:nvPr/>
        </p:nvSpPr>
        <p:spPr>
          <a:xfrm>
            <a:off x="631625" y="308433"/>
            <a:ext cx="10569775" cy="1798958"/>
          </a:xfrm>
          <a:prstGeom prst="rect">
            <a:avLst/>
          </a:prstGeom>
          <a:noFill/>
        </p:spPr>
        <p:txBody>
          <a:bodyPr wrap="square" lIns="135637" tIns="67820" rIns="135637" bIns="67820" rtlCol="0">
            <a:spAutoFit/>
          </a:bodyPr>
          <a:lstStyle/>
          <a:p>
            <a:r>
              <a:rPr lang="en-US" sz="3600" i="1" dirty="0">
                <a:solidFill>
                  <a:srgbClr val="000090"/>
                </a:solidFill>
                <a:latin typeface="+mj-lt"/>
                <a:cs typeface="Century Gothic"/>
              </a:rPr>
              <a:t>r</a:t>
            </a:r>
            <a:r>
              <a:rPr lang="en-US" sz="3600" dirty="0">
                <a:solidFill>
                  <a:srgbClr val="000090"/>
                </a:solidFill>
                <a:latin typeface="+mj-lt"/>
                <a:cs typeface="Century Gothic"/>
              </a:rPr>
              <a:t>-process </a:t>
            </a:r>
          </a:p>
          <a:p>
            <a:r>
              <a:rPr lang="en-US" sz="3600" dirty="0">
                <a:solidFill>
                  <a:srgbClr val="000090"/>
                </a:solidFill>
                <a:latin typeface="+mj-lt"/>
                <a:cs typeface="Century Gothic"/>
              </a:rPr>
              <a:t>fully dynamical </a:t>
            </a:r>
          </a:p>
          <a:p>
            <a:r>
              <a:rPr lang="en-US" sz="3600" dirty="0">
                <a:solidFill>
                  <a:srgbClr val="000090"/>
                </a:solidFill>
                <a:latin typeface="+mj-lt"/>
                <a:cs typeface="Century Gothic"/>
              </a:rPr>
              <a:t>calculations</a:t>
            </a:r>
          </a:p>
        </p:txBody>
      </p:sp>
      <p:pic>
        <p:nvPicPr>
          <p:cNvPr id="23" name="Picture 22" descr="science_mark_blue_goldshield">
            <a:extLst>
              <a:ext uri="{FF2B5EF4-FFF2-40B4-BE49-F238E27FC236}">
                <a16:creationId xmlns:a16="http://schemas.microsoft.com/office/drawing/2014/main" id="{2284B606-C26A-4541-A6DC-39E1EB4B23C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25" y="6275674"/>
            <a:ext cx="1186848" cy="408113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Slide Number Placeholder 1">
            <a:extLst>
              <a:ext uri="{FF2B5EF4-FFF2-40B4-BE49-F238E27FC236}">
                <a16:creationId xmlns:a16="http://schemas.microsoft.com/office/drawing/2014/main" id="{49A9DDA7-432E-4149-B75F-E0C5FD2F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1496" y="6452989"/>
            <a:ext cx="2743200" cy="365125"/>
          </a:xfrm>
        </p:spPr>
        <p:txBody>
          <a:bodyPr/>
          <a:lstStyle/>
          <a:p>
            <a:fld id="{23048D50-9F11-144F-A264-F878991941CD}" type="slidenum">
              <a:rPr lang="en-US" smtClean="0"/>
              <a:t>5</a:t>
            </a:fld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1C640C-B8F6-AC40-93B1-E623165DC031}"/>
              </a:ext>
            </a:extLst>
          </p:cNvPr>
          <p:cNvSpPr txBox="1"/>
          <p:nvPr/>
        </p:nvSpPr>
        <p:spPr>
          <a:xfrm>
            <a:off x="2685612" y="4913182"/>
            <a:ext cx="1997867" cy="1708709"/>
          </a:xfrm>
          <a:prstGeom prst="rect">
            <a:avLst/>
          </a:prstGeom>
          <a:noFill/>
        </p:spPr>
        <p:txBody>
          <a:bodyPr wrap="square" lIns="168193" tIns="84092" rIns="168193" bIns="84092" rtlCol="0">
            <a:spAutoFit/>
          </a:bodyPr>
          <a:lstStyle/>
          <a:p>
            <a:r>
              <a:rPr lang="en-US" sz="2000" dirty="0">
                <a:cs typeface="Century Gothic"/>
              </a:rPr>
              <a:t>Movie by ND undergrad Rose </a:t>
            </a:r>
            <a:r>
              <a:rPr lang="en-US" sz="2000" dirty="0" err="1">
                <a:cs typeface="Century Gothic"/>
              </a:rPr>
              <a:t>Hewald</a:t>
            </a:r>
            <a:r>
              <a:rPr lang="en-US" sz="2000" dirty="0">
                <a:cs typeface="Century Gothic"/>
              </a:rPr>
              <a:t> using PRISM nuclear network code</a:t>
            </a:r>
          </a:p>
        </p:txBody>
      </p:sp>
      <p:pic>
        <p:nvPicPr>
          <p:cNvPr id="2" name="UPDATED_tau=.5,s0=51,ye=.15.mp4">
            <a:hlinkClick r:id="" action="ppaction://media"/>
            <a:extLst>
              <a:ext uri="{FF2B5EF4-FFF2-40B4-BE49-F238E27FC236}">
                <a16:creationId xmlns:a16="http://schemas.microsoft.com/office/drawing/2014/main" id="{5FD3EEDC-71E9-4D4D-B62B-4FC54C69EA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9688" r="19688"/>
          <a:stretch/>
        </p:blipFill>
        <p:spPr>
          <a:xfrm>
            <a:off x="4683479" y="0"/>
            <a:ext cx="73914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2B6884-46BA-7249-8056-CC58A266810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7368" b="-4410"/>
          <a:stretch/>
        </p:blipFill>
        <p:spPr>
          <a:xfrm>
            <a:off x="397519" y="2398628"/>
            <a:ext cx="3196581" cy="9414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D59C38-2CF5-2C46-8F8A-E1FD01FCC75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631" b="8624"/>
          <a:stretch/>
        </p:blipFill>
        <p:spPr>
          <a:xfrm>
            <a:off x="1551957" y="3340100"/>
            <a:ext cx="2876939" cy="8239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799DD7-BBA8-E546-8445-73D5200274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273" y="4480496"/>
            <a:ext cx="2048681" cy="6226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273B53D-866B-2A46-8A5B-6F573063F8ED}"/>
              </a:ext>
            </a:extLst>
          </p:cNvPr>
          <p:cNvSpPr txBox="1"/>
          <p:nvPr/>
        </p:nvSpPr>
        <p:spPr>
          <a:xfrm>
            <a:off x="-1287077" y="5105510"/>
            <a:ext cx="3552022" cy="383390"/>
          </a:xfrm>
          <a:prstGeom prst="rect">
            <a:avLst/>
          </a:prstGeom>
          <a:noFill/>
        </p:spPr>
        <p:txBody>
          <a:bodyPr wrap="square" lIns="135843" tIns="67921" rIns="135843" bIns="67921" rtlCol="0">
            <a:spAutoFit/>
          </a:bodyPr>
          <a:lstStyle/>
          <a:p>
            <a:pPr algn="r"/>
            <a:r>
              <a:rPr lang="en-US" sz="1600" dirty="0">
                <a:cs typeface="Century Gothic"/>
              </a:rPr>
              <a:t>Sprouse, </a:t>
            </a:r>
            <a:r>
              <a:rPr lang="en-US" sz="1600" dirty="0" err="1">
                <a:cs typeface="Century Gothic"/>
              </a:rPr>
              <a:t>Mumpower</a:t>
            </a:r>
            <a:endParaRPr lang="en-US" sz="1600" dirty="0"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6838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DE6EE686-34B7-004F-A31B-5B63C05473A7}"/>
              </a:ext>
            </a:extLst>
          </p:cNvPr>
          <p:cNvSpPr txBox="1"/>
          <p:nvPr/>
        </p:nvSpPr>
        <p:spPr>
          <a:xfrm>
            <a:off x="631625" y="308433"/>
            <a:ext cx="10569775" cy="690962"/>
          </a:xfrm>
          <a:prstGeom prst="rect">
            <a:avLst/>
          </a:prstGeom>
          <a:noFill/>
        </p:spPr>
        <p:txBody>
          <a:bodyPr wrap="square" lIns="135637" tIns="67820" rIns="135637" bIns="67820" rtlCol="0">
            <a:spAutoFit/>
          </a:bodyPr>
          <a:lstStyle/>
          <a:p>
            <a:r>
              <a:rPr lang="en-US" sz="3600" i="1" dirty="0">
                <a:solidFill>
                  <a:srgbClr val="000090"/>
                </a:solidFill>
                <a:latin typeface="+mj-lt"/>
                <a:cs typeface="Century Gothic"/>
              </a:rPr>
              <a:t>r</a:t>
            </a:r>
            <a:r>
              <a:rPr lang="en-US" sz="3600" dirty="0">
                <a:solidFill>
                  <a:srgbClr val="000090"/>
                </a:solidFill>
                <a:latin typeface="+mj-lt"/>
                <a:cs typeface="Century Gothic"/>
              </a:rPr>
              <a:t>-process freezeout dynamics</a:t>
            </a:r>
          </a:p>
        </p:txBody>
      </p:sp>
      <p:pic>
        <p:nvPicPr>
          <p:cNvPr id="23" name="Picture 22" descr="science_mark_blue_goldshield">
            <a:extLst>
              <a:ext uri="{FF2B5EF4-FFF2-40B4-BE49-F238E27FC236}">
                <a16:creationId xmlns:a16="http://schemas.microsoft.com/office/drawing/2014/main" id="{2284B606-C26A-4541-A6DC-39E1EB4B23C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25" y="6275674"/>
            <a:ext cx="1186848" cy="408113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Slide Number Placeholder 1">
            <a:extLst>
              <a:ext uri="{FF2B5EF4-FFF2-40B4-BE49-F238E27FC236}">
                <a16:creationId xmlns:a16="http://schemas.microsoft.com/office/drawing/2014/main" id="{49A9DDA7-432E-4149-B75F-E0C5FD2F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1496" y="6452989"/>
            <a:ext cx="2743200" cy="365125"/>
          </a:xfrm>
        </p:spPr>
        <p:txBody>
          <a:bodyPr/>
          <a:lstStyle/>
          <a:p>
            <a:fld id="{23048D50-9F11-144F-A264-F878991941CD}" type="slidenum">
              <a:rPr lang="en-US" smtClean="0"/>
              <a:t>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58F3C7-871C-CB44-80CF-9796F4FE7C07}"/>
              </a:ext>
            </a:extLst>
          </p:cNvPr>
          <p:cNvSpPr txBox="1"/>
          <p:nvPr/>
        </p:nvSpPr>
        <p:spPr>
          <a:xfrm>
            <a:off x="4586750" y="919710"/>
            <a:ext cx="3585368" cy="416048"/>
          </a:xfrm>
          <a:prstGeom prst="rect">
            <a:avLst/>
          </a:prstGeom>
          <a:noFill/>
        </p:spPr>
        <p:txBody>
          <a:bodyPr wrap="square" lIns="168193" tIns="84092" rIns="168193" bIns="84092" rtlCol="0">
            <a:spAutoFit/>
          </a:bodyPr>
          <a:lstStyle/>
          <a:p>
            <a:r>
              <a:rPr lang="en-US" sz="1600" dirty="0" err="1">
                <a:cs typeface="Century Gothic"/>
              </a:rPr>
              <a:t>Surman</a:t>
            </a:r>
            <a:r>
              <a:rPr lang="en-US" sz="1600" dirty="0">
                <a:cs typeface="Century Gothic"/>
              </a:rPr>
              <a:t>, Engel, Bennett, Meyer 1997 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106399BB-7D56-0847-9397-1F4FCD5A9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743" y="127683"/>
            <a:ext cx="3897098" cy="36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D30755F7-26D7-4945-8CED-10FAA3EED0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750" y="1348361"/>
            <a:ext cx="3396387" cy="240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47CD13-382D-ED42-ADD5-E96EB07AE3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b="1822"/>
          <a:stretch/>
        </p:blipFill>
        <p:spPr>
          <a:xfrm>
            <a:off x="0" y="1929065"/>
            <a:ext cx="4612143" cy="33541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288752F-229F-6940-9E6A-0FF64D2AE453}"/>
              </a:ext>
            </a:extLst>
          </p:cNvPr>
          <p:cNvSpPr txBox="1"/>
          <p:nvPr/>
        </p:nvSpPr>
        <p:spPr>
          <a:xfrm>
            <a:off x="262980" y="1665433"/>
            <a:ext cx="3585368" cy="416048"/>
          </a:xfrm>
          <a:prstGeom prst="rect">
            <a:avLst/>
          </a:prstGeom>
          <a:noFill/>
        </p:spPr>
        <p:txBody>
          <a:bodyPr wrap="square" lIns="168193" tIns="84092" rIns="168193" bIns="84092" rtlCol="0">
            <a:spAutoFit/>
          </a:bodyPr>
          <a:lstStyle/>
          <a:p>
            <a:r>
              <a:rPr lang="en-US" sz="1600" dirty="0" err="1">
                <a:cs typeface="Century Gothic"/>
              </a:rPr>
              <a:t>Surman</a:t>
            </a:r>
            <a:r>
              <a:rPr lang="en-US" sz="1600" dirty="0">
                <a:cs typeface="Century Gothic"/>
              </a:rPr>
              <a:t>, Engel 2001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C39AE3-3F2E-F241-82E4-E9F5F87D0F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9639" y="3752651"/>
            <a:ext cx="4492749" cy="30610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721A348-A12B-4E45-8D38-46133BC6351F}"/>
              </a:ext>
            </a:extLst>
          </p:cNvPr>
          <p:cNvSpPr txBox="1"/>
          <p:nvPr/>
        </p:nvSpPr>
        <p:spPr>
          <a:xfrm>
            <a:off x="9471772" y="5859626"/>
            <a:ext cx="2189941" cy="416048"/>
          </a:xfrm>
          <a:prstGeom prst="rect">
            <a:avLst/>
          </a:prstGeom>
          <a:noFill/>
        </p:spPr>
        <p:txBody>
          <a:bodyPr wrap="square" lIns="168193" tIns="84092" rIns="168193" bIns="84092" rtlCol="0">
            <a:spAutoFit/>
          </a:bodyPr>
          <a:lstStyle/>
          <a:p>
            <a:r>
              <a:rPr lang="en-US" sz="1600" dirty="0">
                <a:cs typeface="Century Gothic"/>
              </a:rPr>
              <a:t>Eichler+2015</a:t>
            </a:r>
          </a:p>
        </p:txBody>
      </p:sp>
    </p:spTree>
    <p:extLst>
      <p:ext uri="{BB962C8B-B14F-4D97-AF65-F5344CB8AC3E}">
        <p14:creationId xmlns:p14="http://schemas.microsoft.com/office/powerpoint/2010/main" val="3503851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3849"/>
          <a:stretch/>
        </p:blipFill>
        <p:spPr>
          <a:xfrm>
            <a:off x="48188" y="34113"/>
            <a:ext cx="12143812" cy="659227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1625" y="2778678"/>
            <a:ext cx="8231745" cy="477684"/>
          </a:xfrm>
          <a:prstGeom prst="rect">
            <a:avLst/>
          </a:prstGeom>
          <a:noFill/>
        </p:spPr>
        <p:txBody>
          <a:bodyPr wrap="square" lIns="168271" tIns="84132" rIns="168271" bIns="84132" rtlCol="0">
            <a:spAutoFit/>
          </a:bodyPr>
          <a:lstStyle/>
          <a:p>
            <a:r>
              <a:rPr lang="en-US" sz="2000" dirty="0">
                <a:solidFill>
                  <a:srgbClr val="008000"/>
                </a:solidFill>
                <a:cs typeface="Century Gothic"/>
              </a:rPr>
              <a:t>masses from the 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6E72B5-8B4C-A649-ADA4-F0DBEE4083FD}"/>
              </a:ext>
            </a:extLst>
          </p:cNvPr>
          <p:cNvSpPr txBox="1"/>
          <p:nvPr/>
        </p:nvSpPr>
        <p:spPr>
          <a:xfrm>
            <a:off x="631625" y="308433"/>
            <a:ext cx="10111471" cy="690962"/>
          </a:xfrm>
          <a:prstGeom prst="rect">
            <a:avLst/>
          </a:prstGeom>
          <a:noFill/>
        </p:spPr>
        <p:txBody>
          <a:bodyPr wrap="square" lIns="135637" tIns="67820" rIns="135637" bIns="67820" rtlCol="0">
            <a:spAutoFit/>
          </a:bodyPr>
          <a:lstStyle/>
          <a:p>
            <a:r>
              <a:rPr lang="en-US" sz="3600" dirty="0">
                <a:solidFill>
                  <a:srgbClr val="000090"/>
                </a:solidFill>
                <a:latin typeface="+mj-lt"/>
                <a:cs typeface="Century Gothic"/>
              </a:rPr>
              <a:t>Nuclear masses for the </a:t>
            </a:r>
            <a:r>
              <a:rPr lang="en-US" sz="3600" i="1" dirty="0">
                <a:solidFill>
                  <a:srgbClr val="000090"/>
                </a:solidFill>
                <a:latin typeface="+mj-lt"/>
                <a:cs typeface="Century Gothic"/>
              </a:rPr>
              <a:t>r</a:t>
            </a:r>
            <a:r>
              <a:rPr lang="en-US" sz="3600" dirty="0">
                <a:solidFill>
                  <a:srgbClr val="000090"/>
                </a:solidFill>
                <a:latin typeface="+mj-lt"/>
                <a:cs typeface="Century Gothic"/>
              </a:rPr>
              <a:t>-process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608AEA-9A5A-744A-9135-BA55E20DE8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r="48764" b="-2115"/>
          <a:stretch/>
        </p:blipFill>
        <p:spPr>
          <a:xfrm>
            <a:off x="6156670" y="3566160"/>
            <a:ext cx="5837274" cy="31187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FA2970-5FDC-C746-85D1-BF0484FFC828}"/>
              </a:ext>
            </a:extLst>
          </p:cNvPr>
          <p:cNvSpPr txBox="1"/>
          <p:nvPr/>
        </p:nvSpPr>
        <p:spPr>
          <a:xfrm>
            <a:off x="3387653" y="5662228"/>
            <a:ext cx="2943876" cy="662269"/>
          </a:xfrm>
          <a:prstGeom prst="rect">
            <a:avLst/>
          </a:prstGeom>
          <a:noFill/>
        </p:spPr>
        <p:txBody>
          <a:bodyPr wrap="square" lIns="168193" tIns="84092" rIns="168193" bIns="84092" rtlCol="0">
            <a:spAutoFit/>
          </a:bodyPr>
          <a:lstStyle/>
          <a:p>
            <a:pPr algn="r"/>
            <a:r>
              <a:rPr lang="en-US" sz="1600" dirty="0" err="1">
                <a:cs typeface="Century Gothic"/>
              </a:rPr>
              <a:t>Mumpower</a:t>
            </a:r>
            <a:r>
              <a:rPr lang="en-US" sz="1600" dirty="0">
                <a:cs typeface="Century Gothic"/>
              </a:rPr>
              <a:t>, </a:t>
            </a:r>
            <a:r>
              <a:rPr lang="en-US" sz="1600" dirty="0" err="1">
                <a:cs typeface="Century Gothic"/>
              </a:rPr>
              <a:t>Surman</a:t>
            </a:r>
            <a:r>
              <a:rPr lang="en-US" sz="1600" dirty="0">
                <a:cs typeface="Century Gothic"/>
              </a:rPr>
              <a:t>, McLaughlin, </a:t>
            </a:r>
            <a:r>
              <a:rPr lang="en-US" sz="1600" dirty="0" err="1">
                <a:cs typeface="Century Gothic"/>
              </a:rPr>
              <a:t>Aprahamian</a:t>
            </a:r>
            <a:r>
              <a:rPr lang="en-US" sz="1600" dirty="0">
                <a:cs typeface="Century Gothic"/>
              </a:rPr>
              <a:t> 2016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94B96C3E-8B4F-D14B-B25E-957BE234B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1496" y="6452989"/>
            <a:ext cx="2743200" cy="365125"/>
          </a:xfrm>
        </p:spPr>
        <p:txBody>
          <a:bodyPr/>
          <a:lstStyle/>
          <a:p>
            <a:fld id="{23048D50-9F11-144F-A264-F878991941C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087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EF259C3D-E698-6445-A3AE-CD5BDC01D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1496" y="6452989"/>
            <a:ext cx="2743200" cy="365125"/>
          </a:xfrm>
        </p:spPr>
        <p:txBody>
          <a:bodyPr/>
          <a:lstStyle/>
          <a:p>
            <a:fld id="{23048D50-9F11-144F-A264-F878991941CD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72F202-CA18-D140-860B-E21BB7418FF5}"/>
              </a:ext>
            </a:extLst>
          </p:cNvPr>
          <p:cNvSpPr txBox="1"/>
          <p:nvPr/>
        </p:nvSpPr>
        <p:spPr>
          <a:xfrm>
            <a:off x="631625" y="308433"/>
            <a:ext cx="10111471" cy="690962"/>
          </a:xfrm>
          <a:prstGeom prst="rect">
            <a:avLst/>
          </a:prstGeom>
          <a:noFill/>
        </p:spPr>
        <p:txBody>
          <a:bodyPr wrap="square" lIns="135637" tIns="67820" rIns="135637" bIns="67820" rtlCol="0">
            <a:spAutoFit/>
          </a:bodyPr>
          <a:lstStyle/>
          <a:p>
            <a:r>
              <a:rPr lang="en-US" sz="3600" dirty="0">
                <a:solidFill>
                  <a:srgbClr val="000090"/>
                </a:solidFill>
                <a:latin typeface="+mj-lt"/>
                <a:cs typeface="Century Gothic"/>
              </a:rPr>
              <a:t>Nuclear mass model systematics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57FCE5-C2E7-9346-B403-433D11ABA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703" y="86756"/>
            <a:ext cx="4757585" cy="558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D91E5D-1C86-4949-BED5-C9C1DC07E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999395"/>
            <a:ext cx="4179525" cy="31535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94837E-30DF-404A-A748-90BAA19EF00F}"/>
              </a:ext>
            </a:extLst>
          </p:cNvPr>
          <p:cNvSpPr txBox="1"/>
          <p:nvPr/>
        </p:nvSpPr>
        <p:spPr>
          <a:xfrm>
            <a:off x="2036153" y="1374556"/>
            <a:ext cx="3552022" cy="383390"/>
          </a:xfrm>
          <a:prstGeom prst="rect">
            <a:avLst/>
          </a:prstGeom>
          <a:noFill/>
        </p:spPr>
        <p:txBody>
          <a:bodyPr wrap="square" lIns="135843" tIns="67921" rIns="135843" bIns="67921" rtlCol="0">
            <a:spAutoFit/>
          </a:bodyPr>
          <a:lstStyle/>
          <a:p>
            <a:pPr algn="r"/>
            <a:r>
              <a:rPr lang="en-US" sz="1600" dirty="0">
                <a:cs typeface="Century Gothic"/>
              </a:rPr>
              <a:t>Kratz+2014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93228F-4DEA-3D4D-A0B3-8D80F58B4FC0}"/>
              </a:ext>
            </a:extLst>
          </p:cNvPr>
          <p:cNvSpPr txBox="1"/>
          <p:nvPr/>
        </p:nvSpPr>
        <p:spPr>
          <a:xfrm>
            <a:off x="7445074" y="270524"/>
            <a:ext cx="3552022" cy="383390"/>
          </a:xfrm>
          <a:prstGeom prst="rect">
            <a:avLst/>
          </a:prstGeom>
          <a:noFill/>
        </p:spPr>
        <p:txBody>
          <a:bodyPr wrap="square" lIns="135843" tIns="67921" rIns="135843" bIns="67921" rtlCol="0">
            <a:spAutoFit/>
          </a:bodyPr>
          <a:lstStyle/>
          <a:p>
            <a:pPr algn="r"/>
            <a:r>
              <a:rPr lang="en-US" sz="1600" dirty="0">
                <a:cs typeface="Century Gothic"/>
              </a:rPr>
              <a:t>Martin+2016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04341C-56D5-F641-A736-E4A57AACA538}"/>
              </a:ext>
            </a:extLst>
          </p:cNvPr>
          <p:cNvSpPr txBox="1"/>
          <p:nvPr/>
        </p:nvSpPr>
        <p:spPr>
          <a:xfrm>
            <a:off x="466150" y="5674755"/>
            <a:ext cx="2256621" cy="629611"/>
          </a:xfrm>
          <a:prstGeom prst="rect">
            <a:avLst/>
          </a:prstGeom>
          <a:noFill/>
        </p:spPr>
        <p:txBody>
          <a:bodyPr wrap="square" lIns="135843" tIns="67921" rIns="135843" bIns="67921" rtlCol="0">
            <a:spAutoFit/>
          </a:bodyPr>
          <a:lstStyle/>
          <a:p>
            <a:pPr algn="r"/>
            <a:r>
              <a:rPr lang="en-US" sz="1600" dirty="0" err="1">
                <a:cs typeface="Century Gothic"/>
              </a:rPr>
              <a:t>Goriely</a:t>
            </a:r>
            <a:r>
              <a:rPr lang="en-US" sz="1600" dirty="0">
                <a:cs typeface="Century Gothic"/>
              </a:rPr>
              <a:t>, Martínez </a:t>
            </a:r>
            <a:r>
              <a:rPr lang="en-US" sz="1600" dirty="0" err="1">
                <a:cs typeface="Century Gothic"/>
              </a:rPr>
              <a:t>Pinedo</a:t>
            </a:r>
            <a:r>
              <a:rPr lang="en-US" sz="1600" dirty="0">
                <a:cs typeface="Century Gothic"/>
              </a:rPr>
              <a:t> 2015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385C464-F127-564C-8901-D17B56D4EB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2772" y="3461108"/>
            <a:ext cx="4589805" cy="335700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D3F0F99-075A-B246-AF47-919D05565E5F}"/>
              </a:ext>
            </a:extLst>
          </p:cNvPr>
          <p:cNvSpPr txBox="1"/>
          <p:nvPr/>
        </p:nvSpPr>
        <p:spPr>
          <a:xfrm>
            <a:off x="3440681" y="3769510"/>
            <a:ext cx="3552022" cy="383390"/>
          </a:xfrm>
          <a:prstGeom prst="rect">
            <a:avLst/>
          </a:prstGeom>
          <a:noFill/>
        </p:spPr>
        <p:txBody>
          <a:bodyPr wrap="square" lIns="135843" tIns="67921" rIns="135843" bIns="67921" rtlCol="0">
            <a:spAutoFit/>
          </a:bodyPr>
          <a:lstStyle/>
          <a:p>
            <a:pPr algn="r"/>
            <a:r>
              <a:rPr lang="en-US" sz="1600" dirty="0">
                <a:solidFill>
                  <a:srgbClr val="FF0000"/>
                </a:solidFill>
                <a:cs typeface="Century Gothic"/>
              </a:rPr>
              <a:t>HFB-24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254E73-C86B-E54D-B56F-D90AD9D5F382}"/>
              </a:ext>
            </a:extLst>
          </p:cNvPr>
          <p:cNvSpPr txBox="1"/>
          <p:nvPr/>
        </p:nvSpPr>
        <p:spPr>
          <a:xfrm>
            <a:off x="9083849" y="5656488"/>
            <a:ext cx="2775512" cy="638107"/>
          </a:xfrm>
          <a:prstGeom prst="rect">
            <a:avLst/>
          </a:prstGeom>
          <a:noFill/>
        </p:spPr>
        <p:txBody>
          <a:bodyPr wrap="square" lIns="135843" tIns="67921" rIns="135843" bIns="67921" rtlCol="0">
            <a:spAutoFit/>
          </a:bodyPr>
          <a:lstStyle/>
          <a:p>
            <a:pPr algn="r"/>
            <a:r>
              <a:rPr lang="en-US" sz="1600" dirty="0" err="1">
                <a:solidFill>
                  <a:srgbClr val="0070C0"/>
                </a:solidFill>
                <a:cs typeface="Century Gothic"/>
              </a:rPr>
              <a:t>Skyrme</a:t>
            </a:r>
            <a:r>
              <a:rPr lang="en-US" sz="1600" dirty="0">
                <a:solidFill>
                  <a:srgbClr val="0070C0"/>
                </a:solidFill>
                <a:cs typeface="Century Gothic"/>
              </a:rPr>
              <a:t> EDFs: </a:t>
            </a:r>
            <a:r>
              <a:rPr lang="en-US" sz="1600" dirty="0" err="1">
                <a:solidFill>
                  <a:srgbClr val="0070C0"/>
                </a:solidFill>
                <a:cs typeface="Century Gothic"/>
              </a:rPr>
              <a:t>SkM</a:t>
            </a:r>
            <a:r>
              <a:rPr lang="en-US" sz="1600" dirty="0">
                <a:solidFill>
                  <a:srgbClr val="0070C0"/>
                </a:solidFill>
                <a:cs typeface="Century Gothic"/>
              </a:rPr>
              <a:t>*, </a:t>
            </a:r>
            <a:r>
              <a:rPr lang="en-US" sz="1600" dirty="0" err="1">
                <a:solidFill>
                  <a:srgbClr val="0070C0"/>
                </a:solidFill>
                <a:cs typeface="Century Gothic"/>
              </a:rPr>
              <a:t>SkP</a:t>
            </a:r>
            <a:r>
              <a:rPr lang="en-US" sz="1600" dirty="0">
                <a:solidFill>
                  <a:srgbClr val="0070C0"/>
                </a:solidFill>
                <a:cs typeface="Century Gothic"/>
              </a:rPr>
              <a:t>, SLy4, SV-min, UNEDF0, UNEDF1</a:t>
            </a:r>
          </a:p>
        </p:txBody>
      </p:sp>
    </p:spTree>
    <p:extLst>
      <p:ext uri="{BB962C8B-B14F-4D97-AF65-F5344CB8AC3E}">
        <p14:creationId xmlns:p14="http://schemas.microsoft.com/office/powerpoint/2010/main" val="60183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EF259C3D-E698-6445-A3AE-CD5BDC01D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1496" y="6452989"/>
            <a:ext cx="2743200" cy="365125"/>
          </a:xfrm>
        </p:spPr>
        <p:txBody>
          <a:bodyPr/>
          <a:lstStyle/>
          <a:p>
            <a:fld id="{23048D50-9F11-144F-A264-F878991941CD}" type="slidenum">
              <a:rPr lang="en-US" smtClean="0"/>
              <a:t>9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D78492-3357-2A43-8A1F-4E347D4F9CF4}"/>
              </a:ext>
            </a:extLst>
          </p:cNvPr>
          <p:cNvSpPr txBox="1"/>
          <p:nvPr/>
        </p:nvSpPr>
        <p:spPr>
          <a:xfrm>
            <a:off x="631625" y="308433"/>
            <a:ext cx="10353875" cy="690962"/>
          </a:xfrm>
          <a:prstGeom prst="rect">
            <a:avLst/>
          </a:prstGeom>
          <a:noFill/>
        </p:spPr>
        <p:txBody>
          <a:bodyPr wrap="square" lIns="135637" tIns="67820" rIns="135637" bIns="67820" rtlCol="0">
            <a:spAutoFit/>
          </a:bodyPr>
          <a:lstStyle/>
          <a:p>
            <a:r>
              <a:rPr lang="en-US" sz="3600" dirty="0">
                <a:solidFill>
                  <a:srgbClr val="000090"/>
                </a:solidFill>
                <a:latin typeface="+mj-lt"/>
                <a:cs typeface="Century Gothic"/>
              </a:rPr>
              <a:t>Nuclear uncertainties in the net yields of a NSM event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BB7BCD-1EC6-1B45-957D-D5975E6F8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25" y="999395"/>
            <a:ext cx="6286500" cy="4714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E31138-6D29-6446-833B-5722A7996D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5525" y="1966582"/>
            <a:ext cx="5591546" cy="44386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C7C8919-D9D4-074A-AFDD-517F4FBCF797}"/>
              </a:ext>
            </a:extLst>
          </p:cNvPr>
          <p:cNvSpPr txBox="1"/>
          <p:nvPr/>
        </p:nvSpPr>
        <p:spPr>
          <a:xfrm>
            <a:off x="2559282" y="5744945"/>
            <a:ext cx="3552022" cy="629611"/>
          </a:xfrm>
          <a:prstGeom prst="rect">
            <a:avLst/>
          </a:prstGeom>
          <a:noFill/>
        </p:spPr>
        <p:txBody>
          <a:bodyPr wrap="square" lIns="135843" tIns="67921" rIns="135843" bIns="67921" rtlCol="0">
            <a:spAutoFit/>
          </a:bodyPr>
          <a:lstStyle/>
          <a:p>
            <a:pPr algn="r"/>
            <a:r>
              <a:rPr lang="en-US" sz="1600" dirty="0">
                <a:cs typeface="Century Gothic"/>
              </a:rPr>
              <a:t>long-evolution BH accretion disk simulations of Sprouse+2024</a:t>
            </a:r>
          </a:p>
        </p:txBody>
      </p:sp>
    </p:spTree>
    <p:extLst>
      <p:ext uri="{BB962C8B-B14F-4D97-AF65-F5344CB8AC3E}">
        <p14:creationId xmlns:p14="http://schemas.microsoft.com/office/powerpoint/2010/main" val="41413865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39788</TotalTime>
  <Words>1294</Words>
  <Application>Microsoft Macintosh PowerPoint</Application>
  <PresentationFormat>Widescreen</PresentationFormat>
  <Paragraphs>270</Paragraphs>
  <Slides>37</Slides>
  <Notes>21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Hiragino Kaku Gothic Std W8</vt:lpstr>
      <vt:lpstr>Hiragino Sans W3</vt:lpstr>
      <vt:lpstr>Arial</vt:lpstr>
      <vt:lpstr>Calibri</vt:lpstr>
      <vt:lpstr>Calibri Light</vt:lpstr>
      <vt:lpstr>Century Gothic</vt:lpstr>
      <vt:lpstr>Symbol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323</cp:revision>
  <cp:lastPrinted>2025-06-12T06:13:41Z</cp:lastPrinted>
  <dcterms:created xsi:type="dcterms:W3CDTF">2021-03-02T19:50:16Z</dcterms:created>
  <dcterms:modified xsi:type="dcterms:W3CDTF">2025-06-12T06:14:59Z</dcterms:modified>
</cp:coreProperties>
</file>