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83" r:id="rId2"/>
    <p:sldId id="733" r:id="rId3"/>
    <p:sldId id="726" r:id="rId4"/>
    <p:sldId id="727" r:id="rId5"/>
    <p:sldId id="728" r:id="rId6"/>
    <p:sldId id="729" r:id="rId7"/>
    <p:sldId id="725" r:id="rId8"/>
    <p:sldId id="730" r:id="rId9"/>
    <p:sldId id="731" r:id="rId10"/>
    <p:sldId id="732" r:id="rId11"/>
    <p:sldId id="734" r:id="rId12"/>
    <p:sldId id="405" r:id="rId13"/>
    <p:sldId id="407" r:id="rId14"/>
    <p:sldId id="410" r:id="rId15"/>
    <p:sldId id="735" r:id="rId16"/>
    <p:sldId id="709" r:id="rId17"/>
    <p:sldId id="702" r:id="rId18"/>
    <p:sldId id="703" r:id="rId19"/>
    <p:sldId id="736" r:id="rId20"/>
    <p:sldId id="737" r:id="rId21"/>
    <p:sldId id="708" r:id="rId22"/>
    <p:sldId id="659" r:id="rId23"/>
    <p:sldId id="738" r:id="rId24"/>
  </p:sldIdLst>
  <p:sldSz cx="9144000" cy="6858000" type="screen4x3"/>
  <p:notesSz cx="6789738" cy="99298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55EB"/>
    <a:srgbClr val="FD5F50"/>
    <a:srgbClr val="4EA64E"/>
    <a:srgbClr val="FF2A2A"/>
    <a:srgbClr val="659BC4"/>
    <a:srgbClr val="FF5551"/>
    <a:srgbClr val="0000FF"/>
    <a:srgbClr val="FFA94B"/>
    <a:srgbClr val="FFAE52"/>
    <a:srgbClr val="FFF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7" autoAdjust="0"/>
    <p:restoredTop sz="94691" autoAdjust="0"/>
  </p:normalViewPr>
  <p:slideViewPr>
    <p:cSldViewPr snapToGrid="0" snapToObjects="1">
      <p:cViewPr>
        <p:scale>
          <a:sx n="80" d="100"/>
          <a:sy n="80" d="100"/>
        </p:scale>
        <p:origin x="65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299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08.06.2025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08.06.2025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8974" y="4716661"/>
            <a:ext cx="543179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8852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96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15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1381760" y="6583329"/>
            <a:ext cx="608584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632879"/>
            <a:ext cx="744898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60321"/>
            <a:ext cx="5584535" cy="461665"/>
          </a:xfrm>
        </p:spPr>
        <p:txBody>
          <a:bodyPr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392" y="6646241"/>
            <a:ext cx="744898" cy="423517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1382400" y="6584400"/>
            <a:ext cx="60876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23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>
            <a:spLocks/>
          </p:cNvSpPr>
          <p:nvPr/>
        </p:nvSpPr>
        <p:spPr>
          <a:xfrm>
            <a:off x="0" y="6609871"/>
            <a:ext cx="9144001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79409" y="6624115"/>
            <a:ext cx="744898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832339"/>
            <a:ext cx="8211834" cy="552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64636"/>
            <a:ext cx="5584535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1382400" y="6584400"/>
            <a:ext cx="60876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pic>
        <p:nvPicPr>
          <p:cNvPr id="14" name="Bild 13" descr="2017_H_Logo_CMYK_sol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359" y="6590575"/>
            <a:ext cx="1220200" cy="349608"/>
          </a:xfrm>
          <a:prstGeom prst="rect">
            <a:avLst/>
          </a:prstGeom>
        </p:spPr>
      </p:pic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02" y="144640"/>
            <a:ext cx="914045" cy="3046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47" y="64916"/>
            <a:ext cx="810507" cy="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398" y="154916"/>
            <a:ext cx="93203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1919" y="2228698"/>
            <a:ext cx="8966613" cy="138499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Gabriel Martínez-Pinedo</a:t>
            </a:r>
            <a:endParaRPr lang="en-DE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s,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&amp; r Element Nucleosynthesis (</a:t>
            </a:r>
            <a:r>
              <a:rPr lang="en-US" dirty="0" err="1">
                <a:solidFill>
                  <a:schemeClr val="tx1"/>
                </a:solidFill>
              </a:rPr>
              <a:t>sirEN</a:t>
            </a:r>
            <a:r>
              <a:rPr lang="en-US" dirty="0">
                <a:solidFill>
                  <a:schemeClr val="tx1"/>
                </a:solidFill>
              </a:rPr>
              <a:t>) conference</a:t>
            </a:r>
          </a:p>
          <a:p>
            <a:r>
              <a:rPr lang="en-US" dirty="0" err="1">
                <a:solidFill>
                  <a:schemeClr val="tx1"/>
                </a:solidFill>
              </a:rPr>
              <a:t>Giulianova</a:t>
            </a:r>
            <a:r>
              <a:rPr lang="en-US" dirty="0">
                <a:solidFill>
                  <a:schemeClr val="tx1"/>
                </a:solidFill>
              </a:rPr>
              <a:t>, Italy, June</a:t>
            </a:r>
            <a:r>
              <a:rPr lang="en-DE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10</a:t>
            </a:r>
            <a:r>
              <a:rPr lang="en-DE" dirty="0">
                <a:solidFill>
                  <a:schemeClr val="tx1"/>
                </a:solidFill>
              </a:rPr>
              <a:t>, 202</a:t>
            </a:r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Textplatzhalter 15"/>
          <p:cNvSpPr txBox="1">
            <a:spLocks/>
          </p:cNvSpPr>
          <p:nvPr/>
        </p:nvSpPr>
        <p:spPr>
          <a:xfrm>
            <a:off x="53071" y="1048269"/>
            <a:ext cx="8826056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3600" b="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Nuclear weak-interaction processes in stars</a:t>
            </a:r>
          </a:p>
        </p:txBody>
      </p:sp>
      <p:pic>
        <p:nvPicPr>
          <p:cNvPr id="5" name="Bild 6" descr="GSI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31" y="4053849"/>
            <a:ext cx="1967878" cy="655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80" y="3999258"/>
            <a:ext cx="1839615" cy="710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012" y="5488749"/>
            <a:ext cx="2340000" cy="971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75" y="5503996"/>
            <a:ext cx="2160000" cy="940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" y="5519124"/>
            <a:ext cx="1260000" cy="910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60" y="5653674"/>
            <a:ext cx="1800000" cy="641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43A183-328D-2938-ECE7-9432A6466A8E}"/>
              </a:ext>
            </a:extLst>
          </p:cNvPr>
          <p:cNvSpPr txBox="1"/>
          <p:nvPr/>
        </p:nvSpPr>
        <p:spPr>
          <a:xfrm>
            <a:off x="7214498" y="6392641"/>
            <a:ext cx="167000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ERC </a:t>
            </a:r>
            <a:r>
              <a:rPr lang="en-US" sz="1200" dirty="0" err="1"/>
              <a:t>AdG</a:t>
            </a:r>
            <a:r>
              <a:rPr lang="en-US" sz="1200" dirty="0"/>
              <a:t> KILONOVA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BECE06-3A0B-003F-5BA5-A9C165D450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4470" y="5519124"/>
            <a:ext cx="57586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07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993C-A2A6-A43A-73F1-2B9664DB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capture cross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B92B3-D8EF-9DF2-B625-F617F4C5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E6D47-2B4B-CD70-FA89-BD2AF5CD1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1DE16A-45EB-B399-767F-9EFDF3600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6" y="3669792"/>
            <a:ext cx="3660047" cy="274320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EF7053-6AF9-82CD-6BA2-E8E51513D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88782" y="1953515"/>
            <a:ext cx="5610177" cy="4325365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C795C8-33C4-1F13-DBF6-C8E6AAD3A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783" y="638709"/>
            <a:ext cx="5218176" cy="12406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3CCAED-51C1-3538-F7CF-4F16BE1356B3}"/>
              </a:ext>
            </a:extLst>
          </p:cNvPr>
          <p:cNvSpPr txBox="1"/>
          <p:nvPr/>
        </p:nvSpPr>
        <p:spPr>
          <a:xfrm>
            <a:off x="338815" y="1819402"/>
            <a:ext cx="3441968" cy="12003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Bound-beta decay data plus</a:t>
            </a:r>
          </a:p>
          <a:p>
            <a:pPr algn="l"/>
            <a:r>
              <a:rPr lang="en-US" dirty="0"/>
              <a:t>Gamow-Teller data from</a:t>
            </a:r>
            <a:br>
              <a:rPr lang="en-US" dirty="0"/>
            </a:br>
            <a:r>
              <a:rPr lang="en-US" dirty="0"/>
              <a:t>charge-exchange reactions fully</a:t>
            </a:r>
          </a:p>
          <a:p>
            <a:pPr algn="l"/>
            <a:r>
              <a:rPr lang="en-US" dirty="0"/>
              <a:t>Determines the cross section</a:t>
            </a:r>
          </a:p>
        </p:txBody>
      </p:sp>
    </p:spTree>
    <p:extLst>
      <p:ext uri="{BB962C8B-B14F-4D97-AF65-F5344CB8AC3E}">
        <p14:creationId xmlns:p14="http://schemas.microsoft.com/office/powerpoint/2010/main" val="3179925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evolution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890133"/>
            <a:ext cx="8212138" cy="461932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280582" y="5616185"/>
            <a:ext cx="8495524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/>
              <a:t>Late phases of evolution determined by electron capture processes. They remove</a:t>
            </a:r>
          </a:p>
          <a:p>
            <a:r>
              <a:rPr lang="en-US" dirty="0"/>
              <a:t>electrons from stellar plasma reducing the pressure support and determine the</a:t>
            </a:r>
          </a:p>
          <a:p>
            <a:r>
              <a:rPr lang="en-US" dirty="0"/>
              <a:t>temperature evolution.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72831-33A5-1B0D-D33D-0E6D11A5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165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60321"/>
            <a:ext cx="5584535" cy="830997"/>
          </a:xfrm>
        </p:spPr>
        <p:txBody>
          <a:bodyPr/>
          <a:lstStyle/>
          <a:p>
            <a:r>
              <a:rPr lang="en-US" dirty="0"/>
              <a:t>Intermediate mass stars:</a:t>
            </a:r>
            <a:br>
              <a:rPr lang="en-US" dirty="0"/>
            </a:br>
            <a:r>
              <a:rPr lang="en-US" dirty="0"/>
              <a:t>late time evolution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3953"/>
            <a:ext cx="4792992" cy="3420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75" y="3113953"/>
            <a:ext cx="4304925" cy="34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7326" y="3075264"/>
            <a:ext cx="357027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Jones et al, </a:t>
            </a:r>
            <a:r>
              <a:rPr lang="en-US" dirty="0" err="1"/>
              <a:t>ApJ</a:t>
            </a:r>
            <a:r>
              <a:rPr lang="en-US" dirty="0"/>
              <a:t>  772, 150 (2013)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217" y="881282"/>
            <a:ext cx="8468772" cy="23083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After the formation of the </a:t>
            </a:r>
            <a:r>
              <a:rPr lang="en-US" dirty="0" err="1"/>
              <a:t>ONeMg</a:t>
            </a:r>
            <a:r>
              <a:rPr lang="en-US" dirty="0"/>
              <a:t> (</a:t>
            </a:r>
            <a:r>
              <a:rPr lang="en-US" dirty="0" err="1"/>
              <a:t>CONeMg</a:t>
            </a:r>
            <a:r>
              <a:rPr lang="en-US" dirty="0"/>
              <a:t>) core, shell burning keeps adding mass to the core. With increasing density electron capture processes become possible.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At some point Oxygen (or Carbon) burning may eventually take place.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There is a critical density such as for lower values burning leads to a thermonuclear supernova while for higher values the end product is a neutron star after core-collapse.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Two main uncertainties: weak processes and convective instabilities.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8F15D5-C716-E1A1-225A-9005A9FAC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980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Urca</a:t>
            </a:r>
            <a:r>
              <a:rPr lang="en-US" dirty="0"/>
              <a:t> pairs: cooling vs heating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744952"/>
            <a:ext cx="8212138" cy="523950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4717892" y="6130685"/>
            <a:ext cx="391652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" dirty="0"/>
              <a:t>Figure from Heiko Möller, PhD, 2016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70988-0740-039B-72F1-EC0F3107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59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07" y="60321"/>
            <a:ext cx="6348572" cy="579513"/>
          </a:xfrm>
        </p:spPr>
        <p:txBody>
          <a:bodyPr/>
          <a:lstStyle/>
          <a:p>
            <a:r>
              <a:rPr lang="" dirty="0"/>
              <a:t>Impact electron capture rate on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9834"/>
            <a:ext cx="5047933" cy="2632755"/>
          </a:xfrm>
        </p:spPr>
        <p:txBody>
          <a:bodyPr>
            <a:noAutofit/>
          </a:bodyPr>
          <a:lstStyle/>
          <a:p>
            <a:r>
              <a:rPr lang="" sz="2000" dirty="0"/>
              <a:t>Forbidden transition measured at IGISOL/JYFL </a:t>
            </a:r>
            <a:r>
              <a:rPr lang="en-US" sz="2000" dirty="0"/>
              <a:t>Jyväskylä</a:t>
            </a:r>
            <a:r>
              <a:rPr lang="" sz="2000" dirty="0"/>
              <a:t> [Kirsebom et al, PRL 123, </a:t>
            </a:r>
            <a:r>
              <a:rPr lang="en-US" sz="2000" dirty="0"/>
              <a:t>262701 (2019)</a:t>
            </a:r>
            <a:r>
              <a:rPr lang="" sz="2000" dirty="0"/>
              <a:t>, PRC </a:t>
            </a:r>
            <a:r>
              <a:rPr lang="en-US" sz="2000" dirty="0"/>
              <a:t>100, 065805 (2019)</a:t>
            </a:r>
            <a:r>
              <a:rPr lang="" sz="2000" dirty="0"/>
              <a:t>]</a:t>
            </a:r>
          </a:p>
          <a:p>
            <a:r>
              <a:rPr lang="" sz="2000" dirty="0"/>
              <a:t>New rate favors off center ignition of Oxygen at lower densities</a:t>
            </a:r>
          </a:p>
          <a:p>
            <a:r>
              <a:rPr lang="" sz="2000" dirty="0"/>
              <a:t>Favors thermonuclear explosion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7" y="3500611"/>
            <a:ext cx="4238228" cy="30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61" y="3500611"/>
            <a:ext cx="4506627" cy="3060000"/>
          </a:xfrm>
          <a:prstGeom prst="rect">
            <a:avLst/>
          </a:prstGeom>
        </p:spPr>
      </p:pic>
      <p:pic>
        <p:nvPicPr>
          <p:cNvPr id="10" name="Picture 9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8483370D-02AC-F5B2-0639-9CF954352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933" y="884081"/>
            <a:ext cx="3813785" cy="2412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BD3700-5742-4A32-710E-ED410D749EB6}"/>
              </a:ext>
            </a:extLst>
          </p:cNvPr>
          <p:cNvSpPr txBox="1"/>
          <p:nvPr/>
        </p:nvSpPr>
        <p:spPr>
          <a:xfrm>
            <a:off x="6545179" y="2118578"/>
            <a:ext cx="930063" cy="73866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C00000"/>
                </a:solidFill>
              </a:rPr>
              <a:t>Second</a:t>
            </a:r>
          </a:p>
          <a:p>
            <a:pPr algn="l"/>
            <a:r>
              <a:rPr lang="en-US" sz="1400" dirty="0">
                <a:solidFill>
                  <a:srgbClr val="C00000"/>
                </a:solidFill>
              </a:rPr>
              <a:t>forbidden</a:t>
            </a:r>
          </a:p>
          <a:p>
            <a:pPr algn="l"/>
            <a:r>
              <a:rPr lang="en-US" sz="1400" dirty="0">
                <a:solidFill>
                  <a:srgbClr val="C00000"/>
                </a:solidFill>
              </a:rPr>
              <a:t>transition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7EDC426-483E-325B-FBDC-9FC7DF4D1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683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8DF0-2036-284D-91DA-64460B43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60321"/>
            <a:ext cx="5584535" cy="830997"/>
          </a:xfrm>
        </p:spPr>
        <p:txBody>
          <a:bodyPr/>
          <a:lstStyle/>
          <a:p>
            <a:r>
              <a:rPr lang="en-US" dirty="0"/>
              <a:t>Towards complete description of ignition</a:t>
            </a:r>
          </a:p>
        </p:txBody>
      </p:sp>
      <p:pic>
        <p:nvPicPr>
          <p:cNvPr id="7" name="Content Placeholder 6" descr="A diagram of a graph&#10;&#10;AI-generated content may be incorrect.">
            <a:extLst>
              <a:ext uri="{FF2B5EF4-FFF2-40B4-BE49-F238E27FC236}">
                <a16:creationId xmlns:a16="http://schemas.microsoft.com/office/drawing/2014/main" id="{089D9E8B-B683-A6AE-5144-B37CA5663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457" y="836968"/>
            <a:ext cx="3393324" cy="21686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62AF1-5803-8ECD-1B7A-096703E3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44B3A-7FC4-2E4E-DA81-F9766E503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pic>
        <p:nvPicPr>
          <p:cNvPr id="9" name="Picture 8" descr="A graph of a graph showing the same number of objects&#10;&#10;AI-generated content may be incorrect.">
            <a:extLst>
              <a:ext uri="{FF2B5EF4-FFF2-40B4-BE49-F238E27FC236}">
                <a16:creationId xmlns:a16="http://schemas.microsoft.com/office/drawing/2014/main" id="{EB969765-BC8B-260F-524D-9CC0B32D0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2" y="3504517"/>
            <a:ext cx="4180114" cy="28876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A2759F-ABC3-AE38-020A-F279B6FEC81A}"/>
              </a:ext>
            </a:extLst>
          </p:cNvPr>
          <p:cNvSpPr txBox="1"/>
          <p:nvPr/>
        </p:nvSpPr>
        <p:spPr>
          <a:xfrm>
            <a:off x="269769" y="863345"/>
            <a:ext cx="2390304" cy="107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Double e-capture24Mg</a:t>
            </a:r>
          </a:p>
          <a:p>
            <a:pPr algn="l"/>
            <a:r>
              <a:rPr lang="en-US" sz="1600" dirty="0"/>
              <a:t>Forbidden transition from Shell-Model calculation </a:t>
            </a:r>
          </a:p>
        </p:txBody>
      </p:sp>
      <p:pic>
        <p:nvPicPr>
          <p:cNvPr id="12" name="Picture 11" descr="A graph of a mass&#10;&#10;AI-generated content may be incorrect.">
            <a:extLst>
              <a:ext uri="{FF2B5EF4-FFF2-40B4-BE49-F238E27FC236}">
                <a16:creationId xmlns:a16="http://schemas.microsoft.com/office/drawing/2014/main" id="{FC7BE7A1-28F9-E123-921B-C2A23FE08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903" y="2828465"/>
            <a:ext cx="4747129" cy="1048262"/>
          </a:xfrm>
          <a:prstGeom prst="rect">
            <a:avLst/>
          </a:prstGeom>
        </p:spPr>
      </p:pic>
      <p:pic>
        <p:nvPicPr>
          <p:cNvPr id="14" name="Picture 13" descr="A person in a green shirt&#10;&#10;AI-generated content may be incorrect.">
            <a:extLst>
              <a:ext uri="{FF2B5EF4-FFF2-40B4-BE49-F238E27FC236}">
                <a16:creationId xmlns:a16="http://schemas.microsoft.com/office/drawing/2014/main" id="{CC8080FE-3AD9-745B-7A79-8119BE9A2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826" y="728859"/>
            <a:ext cx="1229174" cy="18191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9C2AA1-B7F4-8037-41D0-99058994F6C0}"/>
              </a:ext>
            </a:extLst>
          </p:cNvPr>
          <p:cNvSpPr txBox="1"/>
          <p:nvPr/>
        </p:nvSpPr>
        <p:spPr>
          <a:xfrm>
            <a:off x="7914826" y="682661"/>
            <a:ext cx="117782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2060"/>
                </a:solidFill>
              </a:rPr>
              <a:t>P. Christians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30FA9F-3798-DE68-EA3C-A8F19F8DD5FC}"/>
              </a:ext>
            </a:extLst>
          </p:cNvPr>
          <p:cNvSpPr txBox="1"/>
          <p:nvPr/>
        </p:nvSpPr>
        <p:spPr>
          <a:xfrm>
            <a:off x="4025735" y="728859"/>
            <a:ext cx="3722848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/>
              <a:t>Evolution helium stars using MESA setup (</a:t>
            </a:r>
            <a:r>
              <a:rPr lang="en-US" sz="1600" noProof="0" dirty="0" err="1"/>
              <a:t>Chanlaridis</a:t>
            </a:r>
            <a:r>
              <a:rPr lang="en-US" sz="1600" noProof="0" dirty="0"/>
              <a:t> et al. 2022) 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noProof="0" dirty="0"/>
              <a:t>Residual Carbon ignited due to electron capture on 24Mg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/>
              <a:t>Goal: 3D model final phases using SLH code (F. </a:t>
            </a:r>
            <a:r>
              <a:rPr lang="en-US" sz="1600" dirty="0" err="1"/>
              <a:t>Röpke</a:t>
            </a:r>
            <a:r>
              <a:rPr lang="en-US" sz="1600" dirty="0"/>
              <a:t>)</a:t>
            </a:r>
            <a:endParaRPr lang="en-US" sz="1600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799762-5B23-91F3-9F96-3DD9F24AF39B}"/>
              </a:ext>
            </a:extLst>
          </p:cNvPr>
          <p:cNvSpPr txBox="1"/>
          <p:nvPr/>
        </p:nvSpPr>
        <p:spPr>
          <a:xfrm>
            <a:off x="861290" y="3211760"/>
            <a:ext cx="298030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Strömberg et al., PRC 105, 025803</a:t>
            </a:r>
          </a:p>
        </p:txBody>
      </p:sp>
      <p:pic>
        <p:nvPicPr>
          <p:cNvPr id="19" name="Picture 18" descr="A graph of a person's body&#10;&#10;AI-generated content may be incorrect.">
            <a:extLst>
              <a:ext uri="{FF2B5EF4-FFF2-40B4-BE49-F238E27FC236}">
                <a16:creationId xmlns:a16="http://schemas.microsoft.com/office/drawing/2014/main" id="{2EC9DB90-A460-B082-CB4C-2A7B008E4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5255" y="3876727"/>
            <a:ext cx="4867393" cy="26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04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5895D-0E5E-F369-72D2-0FEC7214F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beta-decay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348F8-3889-43DB-8E49-01A803216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4" y="832339"/>
            <a:ext cx="4554550" cy="552193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Normally dominated by Gamow-Teller transitions (no angular momentum carried by leptons)</a:t>
            </a:r>
          </a:p>
          <a:p>
            <a:pPr>
              <a:spcAft>
                <a:spcPts val="600"/>
              </a:spcAft>
            </a:pPr>
            <a:r>
              <a:rPr lang="en-US" dirty="0"/>
              <a:t>In heavy nuclei Forbidden transitions (L=1) become important. </a:t>
            </a:r>
          </a:p>
          <a:p>
            <a:pPr>
              <a:spcAft>
                <a:spcPts val="600"/>
              </a:spcAft>
            </a:pPr>
            <a:r>
              <a:rPr lang="en-US" dirty="0"/>
              <a:t>Competition: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Transition strength: </a:t>
            </a:r>
            <a:br>
              <a:rPr lang="en-US" dirty="0"/>
            </a:br>
            <a:r>
              <a:rPr lang="en-US" dirty="0"/>
              <a:t>increases with excitation energy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Decay phase space:</a:t>
            </a:r>
            <a:br>
              <a:rPr lang="en-US" dirty="0"/>
            </a:br>
            <a:r>
              <a:rPr lang="en-US" dirty="0"/>
              <a:t>decreases excitation energy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DF806-FE77-9C99-6DBC-7D3B0A0F8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4801B-38EE-F15C-183C-3532EA092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366" y="1695379"/>
            <a:ext cx="3838070" cy="3795851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EC50D24-177E-B357-5125-4EFC9AF8331B}"/>
              </a:ext>
            </a:extLst>
          </p:cNvPr>
          <p:cNvSpPr/>
          <p:nvPr/>
        </p:nvSpPr>
        <p:spPr>
          <a:xfrm>
            <a:off x="6423102" y="2765502"/>
            <a:ext cx="892098" cy="2241396"/>
          </a:xfrm>
          <a:custGeom>
            <a:avLst/>
            <a:gdLst>
              <a:gd name="connsiteX0" fmla="*/ 0 w 892098"/>
              <a:gd name="connsiteY0" fmla="*/ 2241396 h 2241396"/>
              <a:gd name="connsiteX1" fmla="*/ 289932 w 892098"/>
              <a:gd name="connsiteY1" fmla="*/ 1940313 h 2241396"/>
              <a:gd name="connsiteX2" fmla="*/ 289932 w 892098"/>
              <a:gd name="connsiteY2" fmla="*/ 1940313 h 2241396"/>
              <a:gd name="connsiteX3" fmla="*/ 501805 w 892098"/>
              <a:gd name="connsiteY3" fmla="*/ 1483113 h 2241396"/>
              <a:gd name="connsiteX4" fmla="*/ 624469 w 892098"/>
              <a:gd name="connsiteY4" fmla="*/ 981308 h 2241396"/>
              <a:gd name="connsiteX5" fmla="*/ 613318 w 892098"/>
              <a:gd name="connsiteY5" fmla="*/ 880947 h 2241396"/>
              <a:gd name="connsiteX6" fmla="*/ 591015 w 892098"/>
              <a:gd name="connsiteY6" fmla="*/ 970157 h 2241396"/>
              <a:gd name="connsiteX7" fmla="*/ 591015 w 892098"/>
              <a:gd name="connsiteY7" fmla="*/ 970157 h 2241396"/>
              <a:gd name="connsiteX8" fmla="*/ 323386 w 892098"/>
              <a:gd name="connsiteY8" fmla="*/ 836342 h 2241396"/>
              <a:gd name="connsiteX9" fmla="*/ 323386 w 892098"/>
              <a:gd name="connsiteY9" fmla="*/ 836342 h 2241396"/>
              <a:gd name="connsiteX10" fmla="*/ 323386 w 892098"/>
              <a:gd name="connsiteY10" fmla="*/ 836342 h 2241396"/>
              <a:gd name="connsiteX11" fmla="*/ 323386 w 892098"/>
              <a:gd name="connsiteY11" fmla="*/ 836342 h 2241396"/>
              <a:gd name="connsiteX12" fmla="*/ 892098 w 892098"/>
              <a:gd name="connsiteY12" fmla="*/ 1650381 h 2241396"/>
              <a:gd name="connsiteX13" fmla="*/ 892098 w 892098"/>
              <a:gd name="connsiteY13" fmla="*/ 1650381 h 2241396"/>
              <a:gd name="connsiteX14" fmla="*/ 892098 w 892098"/>
              <a:gd name="connsiteY14" fmla="*/ 1650381 h 2241396"/>
              <a:gd name="connsiteX15" fmla="*/ 557561 w 892098"/>
              <a:gd name="connsiteY15" fmla="*/ 925552 h 2241396"/>
              <a:gd name="connsiteX16" fmla="*/ 557561 w 892098"/>
              <a:gd name="connsiteY16" fmla="*/ 925552 h 2241396"/>
              <a:gd name="connsiteX17" fmla="*/ 724830 w 892098"/>
              <a:gd name="connsiteY17" fmla="*/ 0 h 224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92098" h="2241396">
                <a:moveTo>
                  <a:pt x="0" y="2241396"/>
                </a:moveTo>
                <a:lnTo>
                  <a:pt x="289932" y="1940313"/>
                </a:lnTo>
                <a:lnTo>
                  <a:pt x="289932" y="1940313"/>
                </a:lnTo>
                <a:cubicBezTo>
                  <a:pt x="325244" y="1864113"/>
                  <a:pt x="446049" y="1642947"/>
                  <a:pt x="501805" y="1483113"/>
                </a:cubicBezTo>
                <a:cubicBezTo>
                  <a:pt x="557561" y="1323279"/>
                  <a:pt x="605884" y="1081669"/>
                  <a:pt x="624469" y="981308"/>
                </a:cubicBezTo>
                <a:cubicBezTo>
                  <a:pt x="643054" y="880947"/>
                  <a:pt x="618894" y="882805"/>
                  <a:pt x="613318" y="880947"/>
                </a:cubicBezTo>
                <a:cubicBezTo>
                  <a:pt x="607742" y="879088"/>
                  <a:pt x="591015" y="970157"/>
                  <a:pt x="591015" y="970157"/>
                </a:cubicBezTo>
                <a:lnTo>
                  <a:pt x="591015" y="970157"/>
                </a:lnTo>
                <a:lnTo>
                  <a:pt x="323386" y="836342"/>
                </a:lnTo>
                <a:lnTo>
                  <a:pt x="323386" y="836342"/>
                </a:lnTo>
                <a:lnTo>
                  <a:pt x="323386" y="836342"/>
                </a:lnTo>
                <a:lnTo>
                  <a:pt x="323386" y="836342"/>
                </a:lnTo>
                <a:lnTo>
                  <a:pt x="892098" y="1650381"/>
                </a:lnTo>
                <a:lnTo>
                  <a:pt x="892098" y="1650381"/>
                </a:lnTo>
                <a:lnTo>
                  <a:pt x="892098" y="1650381"/>
                </a:lnTo>
                <a:lnTo>
                  <a:pt x="557561" y="925552"/>
                </a:lnTo>
                <a:lnTo>
                  <a:pt x="557561" y="925552"/>
                </a:lnTo>
                <a:lnTo>
                  <a:pt x="724830" y="0"/>
                </a:ln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DF751D-7ACA-9BFF-804C-BB2F346C8138}"/>
              </a:ext>
            </a:extLst>
          </p:cNvPr>
          <p:cNvSpPr/>
          <p:nvPr/>
        </p:nvSpPr>
        <p:spPr>
          <a:xfrm>
            <a:off x="6032810" y="3579541"/>
            <a:ext cx="1248936" cy="1572321"/>
          </a:xfrm>
          <a:custGeom>
            <a:avLst/>
            <a:gdLst>
              <a:gd name="connsiteX0" fmla="*/ 0 w 880946"/>
              <a:gd name="connsiteY0" fmla="*/ 1371600 h 1371600"/>
              <a:gd name="connsiteX1" fmla="*/ 434897 w 880946"/>
              <a:gd name="connsiteY1" fmla="*/ 1003610 h 1371600"/>
              <a:gd name="connsiteX2" fmla="*/ 434897 w 880946"/>
              <a:gd name="connsiteY2" fmla="*/ 1003610 h 1371600"/>
              <a:gd name="connsiteX3" fmla="*/ 691375 w 880946"/>
              <a:gd name="connsiteY3" fmla="*/ 501805 h 1371600"/>
              <a:gd name="connsiteX4" fmla="*/ 880946 w 880946"/>
              <a:gd name="connsiteY4" fmla="*/ 0 h 1371600"/>
              <a:gd name="connsiteX5" fmla="*/ 880946 w 880946"/>
              <a:gd name="connsiteY5" fmla="*/ 0 h 1371600"/>
              <a:gd name="connsiteX6" fmla="*/ 880946 w 880946"/>
              <a:gd name="connsiteY6" fmla="*/ 0 h 1371600"/>
              <a:gd name="connsiteX7" fmla="*/ 880946 w 880946"/>
              <a:gd name="connsiteY7" fmla="*/ 0 h 1371600"/>
              <a:gd name="connsiteX0" fmla="*/ 0 w 880946"/>
              <a:gd name="connsiteY0" fmla="*/ 1371600 h 1371600"/>
              <a:gd name="connsiteX1" fmla="*/ 434897 w 880946"/>
              <a:gd name="connsiteY1" fmla="*/ 1003610 h 1371600"/>
              <a:gd name="connsiteX2" fmla="*/ 423746 w 880946"/>
              <a:gd name="connsiteY2" fmla="*/ 964421 h 1371600"/>
              <a:gd name="connsiteX3" fmla="*/ 691375 w 880946"/>
              <a:gd name="connsiteY3" fmla="*/ 501805 h 1371600"/>
              <a:gd name="connsiteX4" fmla="*/ 880946 w 880946"/>
              <a:gd name="connsiteY4" fmla="*/ 0 h 1371600"/>
              <a:gd name="connsiteX5" fmla="*/ 880946 w 880946"/>
              <a:gd name="connsiteY5" fmla="*/ 0 h 1371600"/>
              <a:gd name="connsiteX6" fmla="*/ 880946 w 880946"/>
              <a:gd name="connsiteY6" fmla="*/ 0 h 1371600"/>
              <a:gd name="connsiteX7" fmla="*/ 880946 w 880946"/>
              <a:gd name="connsiteY7" fmla="*/ 0 h 1371600"/>
              <a:gd name="connsiteX0" fmla="*/ 0 w 880946"/>
              <a:gd name="connsiteY0" fmla="*/ 1371600 h 1371600"/>
              <a:gd name="connsiteX1" fmla="*/ 434897 w 880946"/>
              <a:gd name="connsiteY1" fmla="*/ 1003610 h 1371600"/>
              <a:gd name="connsiteX2" fmla="*/ 691375 w 880946"/>
              <a:gd name="connsiteY2" fmla="*/ 501805 h 1371600"/>
              <a:gd name="connsiteX3" fmla="*/ 880946 w 880946"/>
              <a:gd name="connsiteY3" fmla="*/ 0 h 1371600"/>
              <a:gd name="connsiteX4" fmla="*/ 880946 w 880946"/>
              <a:gd name="connsiteY4" fmla="*/ 0 h 1371600"/>
              <a:gd name="connsiteX5" fmla="*/ 880946 w 880946"/>
              <a:gd name="connsiteY5" fmla="*/ 0 h 1371600"/>
              <a:gd name="connsiteX6" fmla="*/ 880946 w 880946"/>
              <a:gd name="connsiteY6" fmla="*/ 0 h 1371600"/>
              <a:gd name="connsiteX0" fmla="*/ 0 w 880946"/>
              <a:gd name="connsiteY0" fmla="*/ 1371600 h 1371600"/>
              <a:gd name="connsiteX1" fmla="*/ 401443 w 880946"/>
              <a:gd name="connsiteY1" fmla="*/ 993812 h 1371600"/>
              <a:gd name="connsiteX2" fmla="*/ 691375 w 880946"/>
              <a:gd name="connsiteY2" fmla="*/ 501805 h 1371600"/>
              <a:gd name="connsiteX3" fmla="*/ 880946 w 880946"/>
              <a:gd name="connsiteY3" fmla="*/ 0 h 1371600"/>
              <a:gd name="connsiteX4" fmla="*/ 880946 w 880946"/>
              <a:gd name="connsiteY4" fmla="*/ 0 h 1371600"/>
              <a:gd name="connsiteX5" fmla="*/ 880946 w 880946"/>
              <a:gd name="connsiteY5" fmla="*/ 0 h 1371600"/>
              <a:gd name="connsiteX6" fmla="*/ 880946 w 880946"/>
              <a:gd name="connsiteY6" fmla="*/ 0 h 1371600"/>
              <a:gd name="connsiteX0" fmla="*/ 0 w 901034"/>
              <a:gd name="connsiteY0" fmla="*/ 1371600 h 1371600"/>
              <a:gd name="connsiteX1" fmla="*/ 401443 w 901034"/>
              <a:gd name="connsiteY1" fmla="*/ 993812 h 1371600"/>
              <a:gd name="connsiteX2" fmla="*/ 858644 w 901034"/>
              <a:gd name="connsiteY2" fmla="*/ 531196 h 1371600"/>
              <a:gd name="connsiteX3" fmla="*/ 880946 w 901034"/>
              <a:gd name="connsiteY3" fmla="*/ 0 h 1371600"/>
              <a:gd name="connsiteX4" fmla="*/ 880946 w 901034"/>
              <a:gd name="connsiteY4" fmla="*/ 0 h 1371600"/>
              <a:gd name="connsiteX5" fmla="*/ 880946 w 901034"/>
              <a:gd name="connsiteY5" fmla="*/ 0 h 1371600"/>
              <a:gd name="connsiteX6" fmla="*/ 880946 w 901034"/>
              <a:gd name="connsiteY6" fmla="*/ 0 h 1371600"/>
              <a:gd name="connsiteX0" fmla="*/ 0 w 894732"/>
              <a:gd name="connsiteY0" fmla="*/ 1371600 h 1371600"/>
              <a:gd name="connsiteX1" fmla="*/ 490653 w 894732"/>
              <a:gd name="connsiteY1" fmla="*/ 1101581 h 1371600"/>
              <a:gd name="connsiteX2" fmla="*/ 858644 w 894732"/>
              <a:gd name="connsiteY2" fmla="*/ 531196 h 1371600"/>
              <a:gd name="connsiteX3" fmla="*/ 880946 w 894732"/>
              <a:gd name="connsiteY3" fmla="*/ 0 h 1371600"/>
              <a:gd name="connsiteX4" fmla="*/ 880946 w 894732"/>
              <a:gd name="connsiteY4" fmla="*/ 0 h 1371600"/>
              <a:gd name="connsiteX5" fmla="*/ 880946 w 894732"/>
              <a:gd name="connsiteY5" fmla="*/ 0 h 1371600"/>
              <a:gd name="connsiteX6" fmla="*/ 880946 w 894732"/>
              <a:gd name="connsiteY6" fmla="*/ 0 h 1371600"/>
              <a:gd name="connsiteX0" fmla="*/ 0 w 1137424"/>
              <a:gd name="connsiteY0" fmla="*/ 1371600 h 1371600"/>
              <a:gd name="connsiteX1" fmla="*/ 490653 w 1137424"/>
              <a:gd name="connsiteY1" fmla="*/ 1101581 h 1371600"/>
              <a:gd name="connsiteX2" fmla="*/ 858644 w 1137424"/>
              <a:gd name="connsiteY2" fmla="*/ 531196 h 1371600"/>
              <a:gd name="connsiteX3" fmla="*/ 880946 w 1137424"/>
              <a:gd name="connsiteY3" fmla="*/ 0 h 1371600"/>
              <a:gd name="connsiteX4" fmla="*/ 880946 w 1137424"/>
              <a:gd name="connsiteY4" fmla="*/ 0 h 1371600"/>
              <a:gd name="connsiteX5" fmla="*/ 880946 w 1137424"/>
              <a:gd name="connsiteY5" fmla="*/ 0 h 1371600"/>
              <a:gd name="connsiteX6" fmla="*/ 1137424 w 1137424"/>
              <a:gd name="connsiteY6" fmla="*/ 19595 h 1371600"/>
              <a:gd name="connsiteX0" fmla="*/ 0 w 894732"/>
              <a:gd name="connsiteY0" fmla="*/ 1371600 h 1371600"/>
              <a:gd name="connsiteX1" fmla="*/ 490653 w 894732"/>
              <a:gd name="connsiteY1" fmla="*/ 1101581 h 1371600"/>
              <a:gd name="connsiteX2" fmla="*/ 858644 w 894732"/>
              <a:gd name="connsiteY2" fmla="*/ 531196 h 1371600"/>
              <a:gd name="connsiteX3" fmla="*/ 880946 w 894732"/>
              <a:gd name="connsiteY3" fmla="*/ 0 h 1371600"/>
              <a:gd name="connsiteX4" fmla="*/ 880946 w 894732"/>
              <a:gd name="connsiteY4" fmla="*/ 0 h 1371600"/>
              <a:gd name="connsiteX5" fmla="*/ 880946 w 894732"/>
              <a:gd name="connsiteY5" fmla="*/ 0 h 1371600"/>
              <a:gd name="connsiteX0" fmla="*/ 0 w 1248936"/>
              <a:gd name="connsiteY0" fmla="*/ 1381397 h 1381397"/>
              <a:gd name="connsiteX1" fmla="*/ 490653 w 1248936"/>
              <a:gd name="connsiteY1" fmla="*/ 1111378 h 1381397"/>
              <a:gd name="connsiteX2" fmla="*/ 858644 w 1248936"/>
              <a:gd name="connsiteY2" fmla="*/ 540993 h 1381397"/>
              <a:gd name="connsiteX3" fmla="*/ 880946 w 1248936"/>
              <a:gd name="connsiteY3" fmla="*/ 9797 h 1381397"/>
              <a:gd name="connsiteX4" fmla="*/ 880946 w 1248936"/>
              <a:gd name="connsiteY4" fmla="*/ 9797 h 1381397"/>
              <a:gd name="connsiteX5" fmla="*/ 1248936 w 1248936"/>
              <a:gd name="connsiteY5" fmla="*/ 0 h 1381397"/>
              <a:gd name="connsiteX0" fmla="*/ 0 w 1248936"/>
              <a:gd name="connsiteY0" fmla="*/ 1381397 h 1381397"/>
              <a:gd name="connsiteX1" fmla="*/ 490653 w 1248936"/>
              <a:gd name="connsiteY1" fmla="*/ 1111378 h 1381397"/>
              <a:gd name="connsiteX2" fmla="*/ 858644 w 1248936"/>
              <a:gd name="connsiteY2" fmla="*/ 540993 h 1381397"/>
              <a:gd name="connsiteX3" fmla="*/ 880946 w 1248936"/>
              <a:gd name="connsiteY3" fmla="*/ 9797 h 1381397"/>
              <a:gd name="connsiteX4" fmla="*/ 1248936 w 1248936"/>
              <a:gd name="connsiteY4" fmla="*/ 0 h 1381397"/>
              <a:gd name="connsiteX0" fmla="*/ 0 w 1248936"/>
              <a:gd name="connsiteY0" fmla="*/ 1381397 h 1381397"/>
              <a:gd name="connsiteX1" fmla="*/ 490653 w 1248936"/>
              <a:gd name="connsiteY1" fmla="*/ 1111378 h 1381397"/>
              <a:gd name="connsiteX2" fmla="*/ 858644 w 1248936"/>
              <a:gd name="connsiteY2" fmla="*/ 540993 h 1381397"/>
              <a:gd name="connsiteX3" fmla="*/ 1248936 w 1248936"/>
              <a:gd name="connsiteY3" fmla="*/ 0 h 1381397"/>
              <a:gd name="connsiteX0" fmla="*/ 0 w 1248936"/>
              <a:gd name="connsiteY0" fmla="*/ 1381397 h 1381397"/>
              <a:gd name="connsiteX1" fmla="*/ 490653 w 1248936"/>
              <a:gd name="connsiteY1" fmla="*/ 1111378 h 1381397"/>
              <a:gd name="connsiteX2" fmla="*/ 970156 w 1248936"/>
              <a:gd name="connsiteY2" fmla="*/ 570385 h 1381397"/>
              <a:gd name="connsiteX3" fmla="*/ 1248936 w 1248936"/>
              <a:gd name="connsiteY3" fmla="*/ 0 h 1381397"/>
              <a:gd name="connsiteX0" fmla="*/ 0 w 1248936"/>
              <a:gd name="connsiteY0" fmla="*/ 1381397 h 1381397"/>
              <a:gd name="connsiteX1" fmla="*/ 490653 w 1248936"/>
              <a:gd name="connsiteY1" fmla="*/ 1111378 h 1381397"/>
              <a:gd name="connsiteX2" fmla="*/ 970156 w 1248936"/>
              <a:gd name="connsiteY2" fmla="*/ 570385 h 1381397"/>
              <a:gd name="connsiteX3" fmla="*/ 1248936 w 1248936"/>
              <a:gd name="connsiteY3" fmla="*/ 0 h 1381397"/>
              <a:gd name="connsiteX0" fmla="*/ 0 w 1248936"/>
              <a:gd name="connsiteY0" fmla="*/ 1381397 h 1381397"/>
              <a:gd name="connsiteX1" fmla="*/ 490653 w 1248936"/>
              <a:gd name="connsiteY1" fmla="*/ 1111378 h 1381397"/>
              <a:gd name="connsiteX2" fmla="*/ 1059366 w 1248936"/>
              <a:gd name="connsiteY2" fmla="*/ 609573 h 1381397"/>
              <a:gd name="connsiteX3" fmla="*/ 1248936 w 1248936"/>
              <a:gd name="connsiteY3" fmla="*/ 0 h 1381397"/>
              <a:gd name="connsiteX0" fmla="*/ 0 w 1248936"/>
              <a:gd name="connsiteY0" fmla="*/ 1381397 h 1381397"/>
              <a:gd name="connsiteX1" fmla="*/ 490653 w 1248936"/>
              <a:gd name="connsiteY1" fmla="*/ 1111378 h 1381397"/>
              <a:gd name="connsiteX2" fmla="*/ 1059366 w 1248936"/>
              <a:gd name="connsiteY2" fmla="*/ 609573 h 1381397"/>
              <a:gd name="connsiteX3" fmla="*/ 1248936 w 1248936"/>
              <a:gd name="connsiteY3" fmla="*/ 0 h 1381397"/>
              <a:gd name="connsiteX0" fmla="*/ 0 w 1248936"/>
              <a:gd name="connsiteY0" fmla="*/ 1381397 h 1381397"/>
              <a:gd name="connsiteX1" fmla="*/ 490653 w 1248936"/>
              <a:gd name="connsiteY1" fmla="*/ 1111378 h 1381397"/>
              <a:gd name="connsiteX2" fmla="*/ 1059366 w 1248936"/>
              <a:gd name="connsiteY2" fmla="*/ 609573 h 1381397"/>
              <a:gd name="connsiteX3" fmla="*/ 1248936 w 1248936"/>
              <a:gd name="connsiteY3" fmla="*/ 0 h 138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8936" h="1381397">
                <a:moveTo>
                  <a:pt x="0" y="1381397"/>
                </a:moveTo>
                <a:lnTo>
                  <a:pt x="490653" y="1111378"/>
                </a:lnTo>
                <a:cubicBezTo>
                  <a:pt x="810322" y="937579"/>
                  <a:pt x="921834" y="824196"/>
                  <a:pt x="1059366" y="609573"/>
                </a:cubicBezTo>
                <a:cubicBezTo>
                  <a:pt x="1196898" y="394950"/>
                  <a:pt x="1167625" y="112707"/>
                  <a:pt x="1248936" y="0"/>
                </a:cubicBezTo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6B40291-3653-8319-E1DE-6AEF625ED528}"/>
                  </a:ext>
                </a:extLst>
              </p:cNvPr>
              <p:cNvSpPr txBox="1"/>
              <p:nvPr/>
            </p:nvSpPr>
            <p:spPr>
              <a:xfrm>
                <a:off x="6309378" y="4243037"/>
                <a:ext cx="629660" cy="465833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6B40291-3653-8319-E1DE-6AEF625ED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78" y="4243037"/>
                <a:ext cx="629660" cy="465833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5197C4A-93E5-A0CC-763E-AE99575340D5}"/>
              </a:ext>
            </a:extLst>
          </p:cNvPr>
          <p:cNvSpPr txBox="1"/>
          <p:nvPr/>
        </p:nvSpPr>
        <p:spPr>
          <a:xfrm>
            <a:off x="6410688" y="2174677"/>
            <a:ext cx="105670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Strength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6ACDC59-A6CB-D7CA-3524-D7AA6293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746605-EC83-C548-904A-D4A787535EDA}"/>
                  </a:ext>
                </a:extLst>
              </p:cNvPr>
              <p:cNvSpPr txBox="1"/>
              <p:nvPr/>
            </p:nvSpPr>
            <p:spPr>
              <a:xfrm>
                <a:off x="5110496" y="918327"/>
                <a:ext cx="3517310" cy="43768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746605-EC83-C548-904A-D4A787535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496" y="918327"/>
                <a:ext cx="3517310" cy="437684"/>
              </a:xfrm>
              <a:prstGeom prst="rect">
                <a:avLst/>
              </a:prstGeom>
              <a:blipFill>
                <a:blip r:embed="rId4"/>
                <a:stretch>
                  <a:fillRect r="-2426" b="-2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0641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11D3-F2C8-04CD-0632-84AAC6425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60321"/>
            <a:ext cx="5584535" cy="830997"/>
          </a:xfrm>
        </p:spPr>
        <p:txBody>
          <a:bodyPr/>
          <a:lstStyle/>
          <a:p>
            <a:r>
              <a:rPr lang="en-US" dirty="0"/>
              <a:t>Global calculations of beta-decay rates.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0385E-51F8-7F0C-24FF-734F37E32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E9BBFB75-A2C9-8064-C217-D3ED63845884}"/>
              </a:ext>
            </a:extLst>
          </p:cNvPr>
          <p:cNvGrpSpPr/>
          <p:nvPr/>
        </p:nvGrpSpPr>
        <p:grpSpPr>
          <a:xfrm>
            <a:off x="257460" y="1784753"/>
            <a:ext cx="3967785" cy="2334341"/>
            <a:chOff x="0" y="0"/>
            <a:chExt cx="5643071" cy="3319950"/>
          </a:xfrm>
        </p:grpSpPr>
        <p:pic>
          <p:nvPicPr>
            <p:cNvPr id="7" name="FF_contrib_Moeller.jpg" descr="FF_contrib_Moeller.jpg">
              <a:extLst>
                <a:ext uri="{FF2B5EF4-FFF2-40B4-BE49-F238E27FC236}">
                  <a16:creationId xmlns:a16="http://schemas.microsoft.com/office/drawing/2014/main" id="{F25B6151-C9F5-07E0-AFAC-62C63786A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5643072" cy="3319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9CD6FE3D-C928-2735-03A8-F53C9CF21D26}"/>
                </a:ext>
              </a:extLst>
            </p:cNvPr>
            <p:cNvSpPr/>
            <p:nvPr/>
          </p:nvSpPr>
          <p:spPr>
            <a:xfrm>
              <a:off x="3977235" y="2015458"/>
              <a:ext cx="516139" cy="482601"/>
            </a:xfrm>
            <a:prstGeom prst="ellipse">
              <a:avLst/>
            </a:prstGeom>
            <a:solidFill>
              <a:srgbClr val="94219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547"/>
                <a:t>1</a:t>
              </a:r>
            </a:p>
          </p:txBody>
        </p:sp>
      </p:grpSp>
      <p:sp>
        <p:nvSpPr>
          <p:cNvPr id="9" name="Rectangle">
            <a:extLst>
              <a:ext uri="{FF2B5EF4-FFF2-40B4-BE49-F238E27FC236}">
                <a16:creationId xmlns:a16="http://schemas.microsoft.com/office/drawing/2014/main" id="{70FBD5CF-39AD-7DB4-727A-D71B74728047}"/>
              </a:ext>
            </a:extLst>
          </p:cNvPr>
          <p:cNvSpPr/>
          <p:nvPr/>
        </p:nvSpPr>
        <p:spPr>
          <a:xfrm>
            <a:off x="4705946" y="1218902"/>
            <a:ext cx="4336819" cy="2518272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Moeller, Pfeiffer, Kratz, PRC 67, 055802 􏱉(2003)…">
            <a:extLst>
              <a:ext uri="{FF2B5EF4-FFF2-40B4-BE49-F238E27FC236}">
                <a16:creationId xmlns:a16="http://schemas.microsoft.com/office/drawing/2014/main" id="{871B2623-68A2-F368-9DD9-82451B5BCEBC}"/>
              </a:ext>
            </a:extLst>
          </p:cNvPr>
          <p:cNvSpPr txBox="1"/>
          <p:nvPr/>
        </p:nvSpPr>
        <p:spPr>
          <a:xfrm>
            <a:off x="5274039" y="1750980"/>
            <a:ext cx="3358292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1600" i="1">
                <a:solidFill>
                  <a:srgbClr val="0119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25" dirty="0"/>
              <a:t>Moeller, Pfeiffer, Kratz, PRC 67, 055802 (2003)</a:t>
            </a:r>
          </a:p>
          <a:p>
            <a:pPr algn="l">
              <a:defRPr sz="1600" i="1">
                <a:solidFill>
                  <a:srgbClr val="0119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25" dirty="0"/>
              <a:t>https://t2.lanl.gov/nis/data/astro/molnix96/tbeta.htm</a:t>
            </a:r>
            <a:r>
              <a:rPr lang="en-US" sz="1125" dirty="0"/>
              <a:t>l</a:t>
            </a:r>
            <a:endParaRPr sz="1125" dirty="0"/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54910134-0CD6-C69C-F649-DE18EB8F3A54}"/>
              </a:ext>
            </a:extLst>
          </p:cNvPr>
          <p:cNvSpPr/>
          <p:nvPr/>
        </p:nvSpPr>
        <p:spPr>
          <a:xfrm>
            <a:off x="4819170" y="1379637"/>
            <a:ext cx="362910" cy="339328"/>
          </a:xfrm>
          <a:prstGeom prst="ellipse">
            <a:avLst/>
          </a:prstGeom>
          <a:solidFill>
            <a:srgbClr val="94219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547"/>
              <a:t>1</a:t>
            </a:r>
          </a:p>
        </p:txBody>
      </p:sp>
      <p:sp>
        <p:nvSpPr>
          <p:cNvPr id="12" name="QRPA approach based on FRDM for the Gamow-Teller + gross theory for the first-forbidden">
            <a:extLst>
              <a:ext uri="{FF2B5EF4-FFF2-40B4-BE49-F238E27FC236}">
                <a16:creationId xmlns:a16="http://schemas.microsoft.com/office/drawing/2014/main" id="{482F2E74-3156-2834-3208-37B40549D035}"/>
              </a:ext>
            </a:extLst>
          </p:cNvPr>
          <p:cNvSpPr txBox="1"/>
          <p:nvPr/>
        </p:nvSpPr>
        <p:spPr>
          <a:xfrm>
            <a:off x="5229264" y="1347355"/>
            <a:ext cx="3623231" cy="403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spcBef>
                <a:spcPts val="1200"/>
              </a:spcBef>
              <a:defRPr sz="1533" i="1"/>
            </a:lvl1pPr>
          </a:lstStyle>
          <a:p>
            <a:r>
              <a:rPr sz="1078"/>
              <a:t>QRPA approach based on FRDM for the Gamow-Teller + gross theory for the first-forbidden</a:t>
            </a:r>
          </a:p>
        </p:txBody>
      </p:sp>
      <p:grpSp>
        <p:nvGrpSpPr>
          <p:cNvPr id="13" name="Group">
            <a:extLst>
              <a:ext uri="{FF2B5EF4-FFF2-40B4-BE49-F238E27FC236}">
                <a16:creationId xmlns:a16="http://schemas.microsoft.com/office/drawing/2014/main" id="{F87BD982-E854-CF5D-5724-ECDEEA5CE37A}"/>
              </a:ext>
            </a:extLst>
          </p:cNvPr>
          <p:cNvGrpSpPr/>
          <p:nvPr/>
        </p:nvGrpSpPr>
        <p:grpSpPr>
          <a:xfrm>
            <a:off x="4819170" y="2971936"/>
            <a:ext cx="3836139" cy="641902"/>
            <a:chOff x="0" y="-7813"/>
            <a:chExt cx="5455841" cy="912927"/>
          </a:xfrm>
        </p:grpSpPr>
        <p:sp>
          <p:nvSpPr>
            <p:cNvPr id="14" name="Ney, Engel, Li, Schunck PRC102, 034326 (2020)">
              <a:extLst>
                <a:ext uri="{FF2B5EF4-FFF2-40B4-BE49-F238E27FC236}">
                  <a16:creationId xmlns:a16="http://schemas.microsoft.com/office/drawing/2014/main" id="{457F4737-DF8C-2454-898F-41A9D745E454}"/>
                </a:ext>
              </a:extLst>
            </p:cNvPr>
            <p:cNvSpPr txBox="1"/>
            <p:nvPr/>
          </p:nvSpPr>
          <p:spPr>
            <a:xfrm>
              <a:off x="596183" y="571620"/>
              <a:ext cx="4274674" cy="3334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500" i="1">
                  <a:solidFill>
                    <a:srgbClr val="011993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055"/>
                <a:t>Ney, Engel, Li, Schunck PRC102, 034326 (2020)</a:t>
              </a:r>
            </a:p>
          </p:txBody>
        </p:sp>
        <p:sp>
          <p:nvSpPr>
            <p:cNvPr id="15" name="3">
              <a:extLst>
                <a:ext uri="{FF2B5EF4-FFF2-40B4-BE49-F238E27FC236}">
                  <a16:creationId xmlns:a16="http://schemas.microsoft.com/office/drawing/2014/main" id="{98519CF8-64D1-FAD9-5D89-CB9024209E26}"/>
                </a:ext>
              </a:extLst>
            </p:cNvPr>
            <p:cNvSpPr/>
            <p:nvPr/>
          </p:nvSpPr>
          <p:spPr>
            <a:xfrm>
              <a:off x="0" y="14465"/>
              <a:ext cx="516138" cy="482601"/>
            </a:xfrm>
            <a:prstGeom prst="ellipse">
              <a:avLst/>
            </a:prstGeom>
            <a:solidFill>
              <a:srgbClr val="94219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547"/>
                <a:t>3</a:t>
              </a:r>
            </a:p>
          </p:txBody>
        </p:sp>
        <p:sp>
          <p:nvSpPr>
            <p:cNvPr id="16" name="Non relativistic QRPA based on Skyrme functional SKO’">
              <a:extLst>
                <a:ext uri="{FF2B5EF4-FFF2-40B4-BE49-F238E27FC236}">
                  <a16:creationId xmlns:a16="http://schemas.microsoft.com/office/drawing/2014/main" id="{9C427A6C-CF94-2D0C-B019-08535C9BEDD2}"/>
                </a:ext>
              </a:extLst>
            </p:cNvPr>
            <p:cNvSpPr txBox="1"/>
            <p:nvPr/>
          </p:nvSpPr>
          <p:spPr>
            <a:xfrm>
              <a:off x="583245" y="-7813"/>
              <a:ext cx="4872596" cy="574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spcBef>
                  <a:spcPts val="1200"/>
                </a:spcBef>
                <a:defRPr sz="1533" i="1"/>
              </a:lvl1pPr>
            </a:lstStyle>
            <a:p>
              <a:r>
                <a:rPr sz="1078"/>
                <a:t>Non relativistic QRPA based on Skyrme functional SKO’</a:t>
              </a:r>
            </a:p>
          </p:txBody>
        </p:sp>
      </p:grpSp>
      <p:grpSp>
        <p:nvGrpSpPr>
          <p:cNvPr id="17" name="Group">
            <a:extLst>
              <a:ext uri="{FF2B5EF4-FFF2-40B4-BE49-F238E27FC236}">
                <a16:creationId xmlns:a16="http://schemas.microsoft.com/office/drawing/2014/main" id="{ACF9731D-4F40-BC06-612D-F3EE85B03D10}"/>
              </a:ext>
            </a:extLst>
          </p:cNvPr>
          <p:cNvGrpSpPr/>
          <p:nvPr/>
        </p:nvGrpSpPr>
        <p:grpSpPr>
          <a:xfrm>
            <a:off x="4819170" y="2277417"/>
            <a:ext cx="4032699" cy="562416"/>
            <a:chOff x="0" y="0"/>
            <a:chExt cx="5735394" cy="799878"/>
          </a:xfrm>
        </p:grpSpPr>
        <p:sp>
          <p:nvSpPr>
            <p:cNvPr id="18" name="Marketin, Huther, Martínez-Pinedo PRC 93, 025805 (2016)">
              <a:extLst>
                <a:ext uri="{FF2B5EF4-FFF2-40B4-BE49-F238E27FC236}">
                  <a16:creationId xmlns:a16="http://schemas.microsoft.com/office/drawing/2014/main" id="{FDF8CC8D-C675-EF38-2FF1-D057B551CCA0}"/>
                </a:ext>
              </a:extLst>
            </p:cNvPr>
            <p:cNvSpPr txBox="1"/>
            <p:nvPr/>
          </p:nvSpPr>
          <p:spPr>
            <a:xfrm>
              <a:off x="619462" y="466385"/>
              <a:ext cx="5115932" cy="333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 defTabSz="457200">
                <a:spcBef>
                  <a:spcPts val="1200"/>
                </a:spcBef>
                <a:defRPr sz="1500" i="1">
                  <a:solidFill>
                    <a:srgbClr val="011993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055"/>
                <a:t>Marketin, Huther, Martínez-Pinedo PRC 93, 025805 (2016)</a:t>
              </a:r>
            </a:p>
          </p:txBody>
        </p:sp>
        <p:sp>
          <p:nvSpPr>
            <p:cNvPr id="19" name="2">
              <a:extLst>
                <a:ext uri="{FF2B5EF4-FFF2-40B4-BE49-F238E27FC236}">
                  <a16:creationId xmlns:a16="http://schemas.microsoft.com/office/drawing/2014/main" id="{2500ED19-B917-E8D7-FD21-B6FCDF0262E0}"/>
                </a:ext>
              </a:extLst>
            </p:cNvPr>
            <p:cNvSpPr/>
            <p:nvPr/>
          </p:nvSpPr>
          <p:spPr>
            <a:xfrm>
              <a:off x="0" y="0"/>
              <a:ext cx="516138" cy="482600"/>
            </a:xfrm>
            <a:prstGeom prst="ellipse">
              <a:avLst/>
            </a:prstGeom>
            <a:solidFill>
              <a:srgbClr val="94219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547"/>
                <a:t>2</a:t>
              </a:r>
            </a:p>
          </p:txBody>
        </p:sp>
        <p:sp>
          <p:nvSpPr>
            <p:cNvPr id="20" name="Relativistic QRPA based on D3C* functional">
              <a:extLst>
                <a:ext uri="{FF2B5EF4-FFF2-40B4-BE49-F238E27FC236}">
                  <a16:creationId xmlns:a16="http://schemas.microsoft.com/office/drawing/2014/main" id="{B04E2895-BBB0-4285-04AB-3603F95CED52}"/>
                </a:ext>
              </a:extLst>
            </p:cNvPr>
            <p:cNvSpPr txBox="1"/>
            <p:nvPr/>
          </p:nvSpPr>
          <p:spPr>
            <a:xfrm>
              <a:off x="608644" y="72045"/>
              <a:ext cx="4872597" cy="3385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spcBef>
                  <a:spcPts val="1200"/>
                </a:spcBef>
                <a:defRPr sz="1533" i="1"/>
              </a:lvl1pPr>
            </a:lstStyle>
            <a:p>
              <a:r>
                <a:rPr sz="1078"/>
                <a:t>Relativistic QRPA based on D3C* functional</a:t>
              </a:r>
            </a:p>
          </p:txBody>
        </p:sp>
      </p:grpSp>
      <p:sp>
        <p:nvSpPr>
          <p:cNvPr id="21" name="FRDM">
            <a:extLst>
              <a:ext uri="{FF2B5EF4-FFF2-40B4-BE49-F238E27FC236}">
                <a16:creationId xmlns:a16="http://schemas.microsoft.com/office/drawing/2014/main" id="{7F22BBF4-36DC-62F5-5101-F42CD4DC7149}"/>
              </a:ext>
            </a:extLst>
          </p:cNvPr>
          <p:cNvSpPr txBox="1"/>
          <p:nvPr/>
        </p:nvSpPr>
        <p:spPr>
          <a:xfrm>
            <a:off x="894855" y="1860997"/>
            <a:ext cx="540212" cy="2669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 i="1"/>
            </a:lvl1pPr>
          </a:lstStyle>
          <a:p>
            <a:r>
              <a:rPr sz="1266"/>
              <a:t>FRDM</a:t>
            </a:r>
          </a:p>
        </p:txBody>
      </p:sp>
      <p:grpSp>
        <p:nvGrpSpPr>
          <p:cNvPr id="28" name="Group">
            <a:extLst>
              <a:ext uri="{FF2B5EF4-FFF2-40B4-BE49-F238E27FC236}">
                <a16:creationId xmlns:a16="http://schemas.microsoft.com/office/drawing/2014/main" id="{96AF5275-7E62-04AE-6AC1-1453BDF19CB5}"/>
              </a:ext>
            </a:extLst>
          </p:cNvPr>
          <p:cNvGrpSpPr/>
          <p:nvPr/>
        </p:nvGrpSpPr>
        <p:grpSpPr>
          <a:xfrm>
            <a:off x="188700" y="4214028"/>
            <a:ext cx="4477343" cy="2334342"/>
            <a:chOff x="0" y="0"/>
            <a:chExt cx="6367775" cy="3319951"/>
          </a:xfrm>
        </p:grpSpPr>
        <p:pic>
          <p:nvPicPr>
            <p:cNvPr id="29" name="Screen Shot 2021-09-12 at 4.16.04 PM.png" descr="Screen Shot 2021-09-12 at 4.16.04 PM.png">
              <a:extLst>
                <a:ext uri="{FF2B5EF4-FFF2-40B4-BE49-F238E27FC236}">
                  <a16:creationId xmlns:a16="http://schemas.microsoft.com/office/drawing/2014/main" id="{00435CB0-1707-EF8E-D587-72AB9E12D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367775" cy="3319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" name="2">
              <a:extLst>
                <a:ext uri="{FF2B5EF4-FFF2-40B4-BE49-F238E27FC236}">
                  <a16:creationId xmlns:a16="http://schemas.microsoft.com/office/drawing/2014/main" id="{47E2B80A-6A94-54B9-9060-4C6B95CCFB23}"/>
                </a:ext>
              </a:extLst>
            </p:cNvPr>
            <p:cNvSpPr/>
            <p:nvPr/>
          </p:nvSpPr>
          <p:spPr>
            <a:xfrm>
              <a:off x="5218027" y="1418675"/>
              <a:ext cx="516138" cy="482601"/>
            </a:xfrm>
            <a:prstGeom prst="ellipse">
              <a:avLst/>
            </a:prstGeom>
            <a:solidFill>
              <a:srgbClr val="94219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547"/>
                <a:t>2</a:t>
              </a:r>
            </a:p>
          </p:txBody>
        </p:sp>
        <p:sp>
          <p:nvSpPr>
            <p:cNvPr id="31" name="Relativistic D3C*">
              <a:extLst>
                <a:ext uri="{FF2B5EF4-FFF2-40B4-BE49-F238E27FC236}">
                  <a16:creationId xmlns:a16="http://schemas.microsoft.com/office/drawing/2014/main" id="{8AD43900-6571-C7FE-E694-B0D04CF2ABFA}"/>
                </a:ext>
              </a:extLst>
            </p:cNvPr>
            <p:cNvSpPr txBox="1"/>
            <p:nvPr/>
          </p:nvSpPr>
          <p:spPr>
            <a:xfrm>
              <a:off x="828978" y="946066"/>
              <a:ext cx="1931013" cy="3796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b="1" i="1"/>
              </a:lvl1pPr>
            </a:lstStyle>
            <a:p>
              <a:r>
                <a:rPr sz="1266"/>
                <a:t>Relativistic D3C*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E69707-18C2-5D15-B1D8-971003FC2F94}"/>
              </a:ext>
            </a:extLst>
          </p:cNvPr>
          <p:cNvGrpSpPr/>
          <p:nvPr/>
        </p:nvGrpSpPr>
        <p:grpSpPr>
          <a:xfrm>
            <a:off x="4812254" y="4165751"/>
            <a:ext cx="4179101" cy="2418649"/>
            <a:chOff x="4812254" y="4165751"/>
            <a:chExt cx="4179101" cy="2418649"/>
          </a:xfrm>
        </p:grpSpPr>
        <p:pic>
          <p:nvPicPr>
            <p:cNvPr id="26" name="Screen Shot 2021-06-13 at 5.32.18 PM.png" descr="Screen Shot 2021-06-13 at 5.32.18 PM.png">
              <a:extLst>
                <a:ext uri="{FF2B5EF4-FFF2-40B4-BE49-F238E27FC236}">
                  <a16:creationId xmlns:a16="http://schemas.microsoft.com/office/drawing/2014/main" id="{EFD86AC6-1360-50C4-B241-642E8093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0930"/>
            <a:stretch/>
          </p:blipFill>
          <p:spPr>
            <a:xfrm>
              <a:off x="4812254" y="4165751"/>
              <a:ext cx="4179101" cy="2418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3">
              <a:extLst>
                <a:ext uri="{FF2B5EF4-FFF2-40B4-BE49-F238E27FC236}">
                  <a16:creationId xmlns:a16="http://schemas.microsoft.com/office/drawing/2014/main" id="{6404F1E0-FC8F-F9B0-A18C-B985609E7D96}"/>
                </a:ext>
              </a:extLst>
            </p:cNvPr>
            <p:cNvSpPr/>
            <p:nvPr/>
          </p:nvSpPr>
          <p:spPr>
            <a:xfrm>
              <a:off x="7560198" y="5130263"/>
              <a:ext cx="362910" cy="339329"/>
            </a:xfrm>
            <a:prstGeom prst="ellipse">
              <a:avLst/>
            </a:prstGeom>
            <a:solidFill>
              <a:srgbClr val="94219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547"/>
                <a:t>3</a:t>
              </a:r>
            </a:p>
          </p:txBody>
        </p:sp>
        <p:sp>
          <p:nvSpPr>
            <p:cNvPr id="25" name="Skyrme SKO’">
              <a:extLst>
                <a:ext uri="{FF2B5EF4-FFF2-40B4-BE49-F238E27FC236}">
                  <a16:creationId xmlns:a16="http://schemas.microsoft.com/office/drawing/2014/main" id="{3C8E4B4B-3B11-33B9-46A7-F67A06AACD92}"/>
                </a:ext>
              </a:extLst>
            </p:cNvPr>
            <p:cNvSpPr txBox="1"/>
            <p:nvPr/>
          </p:nvSpPr>
          <p:spPr>
            <a:xfrm>
              <a:off x="5620820" y="4476492"/>
              <a:ext cx="1099661" cy="26693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b="1" i="1"/>
              </a:lvl1pPr>
            </a:lstStyle>
            <a:p>
              <a:r>
                <a:rPr sz="1266"/>
                <a:t>Skyrme SKO’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1D06B65-06E6-A913-D15D-9307DBDCE95B}"/>
              </a:ext>
            </a:extLst>
          </p:cNvPr>
          <p:cNvSpPr txBox="1"/>
          <p:nvPr/>
        </p:nvSpPr>
        <p:spPr>
          <a:xfrm>
            <a:off x="422565" y="782297"/>
            <a:ext cx="7212231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Global calculations are based on quasi-random phase approximation</a:t>
            </a:r>
          </a:p>
          <a:p>
            <a:pPr algn="l"/>
            <a:r>
              <a:rPr lang="en-US" dirty="0"/>
              <a:t>Address competition Gamow-Teller and </a:t>
            </a:r>
          </a:p>
          <a:p>
            <a:pPr algn="l"/>
            <a:r>
              <a:rPr lang="en-US" dirty="0"/>
              <a:t>Forbidden transitions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E64628-642A-ABD3-9A3E-23456EF4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448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F328E-A366-1FAA-3D7B-8273566B3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approaches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B250F0-A0D7-CD5A-6136-C88B5C5D2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sp>
        <p:nvSpPr>
          <p:cNvPr id="5" name="Comparison of the total half-lives in different QRPA’s:">
            <a:extLst>
              <a:ext uri="{FF2B5EF4-FFF2-40B4-BE49-F238E27FC236}">
                <a16:creationId xmlns:a16="http://schemas.microsoft.com/office/drawing/2014/main" id="{DFAD3BA4-341E-3085-F91E-6F4A3E918AD9}"/>
              </a:ext>
            </a:extLst>
          </p:cNvPr>
          <p:cNvSpPr txBox="1"/>
          <p:nvPr/>
        </p:nvSpPr>
        <p:spPr>
          <a:xfrm>
            <a:off x="228852" y="597200"/>
            <a:ext cx="420018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 i="1">
                <a:solidFill>
                  <a:srgbClr val="942193"/>
                </a:solidFill>
              </a:defRPr>
            </a:lvl1pPr>
          </a:lstStyle>
          <a:p>
            <a:r>
              <a:rPr sz="1266"/>
              <a:t>Comparison of the total half-lives in different QRPA’s:</a:t>
            </a: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C50CE411-7670-0EF2-A0F1-4E595DC739A3}"/>
              </a:ext>
            </a:extLst>
          </p:cNvPr>
          <p:cNvGrpSpPr/>
          <p:nvPr/>
        </p:nvGrpSpPr>
        <p:grpSpPr>
          <a:xfrm>
            <a:off x="1232203" y="966837"/>
            <a:ext cx="6679595" cy="2501979"/>
            <a:chOff x="0" y="0"/>
            <a:chExt cx="9499866" cy="3558368"/>
          </a:xfrm>
        </p:grpSpPr>
        <p:pic>
          <p:nvPicPr>
            <p:cNvPr id="7" name="Screen Shot 2021-09-24 at 15.16.39.png" descr="Screen Shot 2021-09-24 at 15.16.39.png">
              <a:extLst>
                <a:ext uri="{FF2B5EF4-FFF2-40B4-BE49-F238E27FC236}">
                  <a16:creationId xmlns:a16="http://schemas.microsoft.com/office/drawing/2014/main" id="{964DC85B-8EA3-5468-AF95-CECFE1D11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499867" cy="3558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C83BF050-1C44-CE95-AC28-256B84CB4E2E}"/>
                </a:ext>
              </a:extLst>
            </p:cNvPr>
            <p:cNvGrpSpPr/>
            <p:nvPr/>
          </p:nvGrpSpPr>
          <p:grpSpPr>
            <a:xfrm>
              <a:off x="6101375" y="2157493"/>
              <a:ext cx="2581329" cy="574436"/>
              <a:chOff x="0" y="0"/>
              <a:chExt cx="2581327" cy="574435"/>
            </a:xfrm>
          </p:grpSpPr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B17AACE5-2075-5D25-DA90-BED4282FBBDD}"/>
                  </a:ext>
                </a:extLst>
              </p:cNvPr>
              <p:cNvSpPr/>
              <p:nvPr/>
            </p:nvSpPr>
            <p:spPr>
              <a:xfrm>
                <a:off x="0" y="0"/>
                <a:ext cx="2581328" cy="57443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pic>
            <p:nvPicPr>
              <p:cNvPr id="13" name="latex-image-1.pdf" descr="latex-image-1.pdf">
                <a:extLst>
                  <a:ext uri="{FF2B5EF4-FFF2-40B4-BE49-F238E27FC236}">
                    <a16:creationId xmlns:a16="http://schemas.microsoft.com/office/drawing/2014/main" id="{677600A7-39C0-2E8F-3BCB-7837F9904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62" y="80584"/>
                <a:ext cx="2479604" cy="4132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A0F99E12-BE34-5DD9-5861-C21683411F94}"/>
                </a:ext>
              </a:extLst>
            </p:cNvPr>
            <p:cNvGrpSpPr/>
            <p:nvPr/>
          </p:nvGrpSpPr>
          <p:grpSpPr>
            <a:xfrm>
              <a:off x="2221992" y="2157493"/>
              <a:ext cx="2521332" cy="574436"/>
              <a:chOff x="0" y="0"/>
              <a:chExt cx="2521330" cy="574435"/>
            </a:xfrm>
          </p:grpSpPr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75E0A77D-AC3A-F29E-EDC5-633C7C228982}"/>
                  </a:ext>
                </a:extLst>
              </p:cNvPr>
              <p:cNvSpPr/>
              <p:nvPr/>
            </p:nvSpPr>
            <p:spPr>
              <a:xfrm>
                <a:off x="0" y="0"/>
                <a:ext cx="2518163" cy="57443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pic>
            <p:nvPicPr>
              <p:cNvPr id="11" name="latex-image-1.pdf" descr="latex-image-1.pdf">
                <a:extLst>
                  <a:ext uri="{FF2B5EF4-FFF2-40B4-BE49-F238E27FC236}">
                    <a16:creationId xmlns:a16="http://schemas.microsoft.com/office/drawing/2014/main" id="{1A1937CD-1ED8-F2F4-9441-CCC78D0B1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237" y="74962"/>
                <a:ext cx="2409094" cy="4245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4" name="Ney et al. PRC 102, 034326 (2020)">
            <a:extLst>
              <a:ext uri="{FF2B5EF4-FFF2-40B4-BE49-F238E27FC236}">
                <a16:creationId xmlns:a16="http://schemas.microsoft.com/office/drawing/2014/main" id="{90C7BA01-4189-593C-C06F-67FCB3EDF322}"/>
              </a:ext>
            </a:extLst>
          </p:cNvPr>
          <p:cNvSpPr txBox="1"/>
          <p:nvPr/>
        </p:nvSpPr>
        <p:spPr>
          <a:xfrm>
            <a:off x="6116456" y="742903"/>
            <a:ext cx="2180085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500" i="1"/>
            </a:lvl1pPr>
          </a:lstStyle>
          <a:p>
            <a:r>
              <a:rPr sz="1055"/>
              <a:t>Ney et al. PRC 102, 034326 (2020)</a:t>
            </a:r>
          </a:p>
        </p:txBody>
      </p:sp>
      <p:grpSp>
        <p:nvGrpSpPr>
          <p:cNvPr id="15" name="Group">
            <a:extLst>
              <a:ext uri="{FF2B5EF4-FFF2-40B4-BE49-F238E27FC236}">
                <a16:creationId xmlns:a16="http://schemas.microsoft.com/office/drawing/2014/main" id="{C4765F4F-7CF9-DAF7-82BF-954839FCC8CA}"/>
              </a:ext>
            </a:extLst>
          </p:cNvPr>
          <p:cNvGrpSpPr/>
          <p:nvPr/>
        </p:nvGrpSpPr>
        <p:grpSpPr>
          <a:xfrm>
            <a:off x="4970475" y="3795805"/>
            <a:ext cx="3326066" cy="2204553"/>
            <a:chOff x="0" y="0"/>
            <a:chExt cx="4730403" cy="3135363"/>
          </a:xfrm>
        </p:grpSpPr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69CE8FF9-D352-1904-A113-17D5A2B184A8}"/>
                </a:ext>
              </a:extLst>
            </p:cNvPr>
            <p:cNvSpPr/>
            <p:nvPr/>
          </p:nvSpPr>
          <p:spPr>
            <a:xfrm>
              <a:off x="0" y="0"/>
              <a:ext cx="4730403" cy="3135363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17" name="~ agreement between the 3 approaches below N&lt;126…">
              <a:extLst>
                <a:ext uri="{FF2B5EF4-FFF2-40B4-BE49-F238E27FC236}">
                  <a16:creationId xmlns:a16="http://schemas.microsoft.com/office/drawing/2014/main" id="{583B3F6F-7F10-42ED-2B29-F680698C7BE7}"/>
                </a:ext>
              </a:extLst>
            </p:cNvPr>
            <p:cNvSpPr txBox="1"/>
            <p:nvPr/>
          </p:nvSpPr>
          <p:spPr>
            <a:xfrm>
              <a:off x="302846" y="240620"/>
              <a:ext cx="4421821" cy="2551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L="160729" indent="-160729">
                <a:buClr>
                  <a:srgbClr val="525DB1"/>
                </a:buClr>
                <a:buSzPct val="100000"/>
                <a:buChar char="✴"/>
                <a:defRPr>
                  <a:solidFill>
                    <a:srgbClr val="525DB1"/>
                  </a:solidFill>
                </a:defRPr>
              </a:pPr>
              <a:r>
                <a:rPr sz="1266" dirty="0"/>
                <a:t>~ agreement between the 3 approaches below N&lt;126</a:t>
              </a:r>
            </a:p>
            <a:p>
              <a:pPr algn="l">
                <a:defRPr>
                  <a:solidFill>
                    <a:srgbClr val="525DB1"/>
                  </a:solidFill>
                </a:defRPr>
              </a:pPr>
              <a:endParaRPr sz="1266" dirty="0"/>
            </a:p>
            <a:p>
              <a:pPr marL="160729" indent="-160729">
                <a:buSzPct val="100000"/>
                <a:buChar char="✴"/>
                <a:defRPr>
                  <a:solidFill>
                    <a:srgbClr val="525DB1"/>
                  </a:solidFill>
                </a:defRPr>
              </a:pPr>
              <a:r>
                <a:rPr sz="1266" dirty="0"/>
                <a:t>Above N&gt;126 the relativistic QRPA predicts considerably shorter half-lives than the other ones </a:t>
              </a:r>
            </a:p>
            <a:p>
              <a:pPr algn="l">
                <a:defRPr>
                  <a:solidFill>
                    <a:srgbClr val="525DB1"/>
                  </a:solidFill>
                </a:defRPr>
              </a:pPr>
              <a:endParaRPr sz="1266" dirty="0"/>
            </a:p>
            <a:p>
              <a:pPr algn="l">
                <a:lnSpc>
                  <a:spcPct val="60000"/>
                </a:lnSpc>
                <a:defRPr>
                  <a:solidFill>
                    <a:srgbClr val="525DB1"/>
                  </a:solidFill>
                </a:defRPr>
              </a:pPr>
              <a:r>
                <a:rPr sz="1266" dirty="0"/>
                <a:t>⇒ broadening of the third peak (A~195) </a:t>
              </a:r>
              <a:endParaRPr lang="en-US" sz="1266" dirty="0"/>
            </a:p>
            <a:p>
              <a:pPr algn="l">
                <a:lnSpc>
                  <a:spcPct val="60000"/>
                </a:lnSpc>
                <a:defRPr>
                  <a:solidFill>
                    <a:srgbClr val="525DB1"/>
                  </a:solidFill>
                </a:defRPr>
              </a:pPr>
              <a:endParaRPr lang="en-US" sz="1266" dirty="0"/>
            </a:p>
            <a:p>
              <a:pPr algn="l">
                <a:lnSpc>
                  <a:spcPct val="60000"/>
                </a:lnSpc>
                <a:defRPr>
                  <a:solidFill>
                    <a:srgbClr val="525DB1"/>
                  </a:solidFill>
                </a:defRPr>
              </a:pPr>
              <a:r>
                <a:rPr lang="en-US" sz="1266" dirty="0"/>
                <a:t>    </a:t>
              </a:r>
              <a:r>
                <a:rPr sz="1266" dirty="0"/>
                <a:t>towards lower masses</a:t>
              </a:r>
            </a:p>
          </p:txBody>
        </p:sp>
      </p:grpSp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9D746DF2-DD81-854F-CF44-F922809ED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03" y="3602064"/>
            <a:ext cx="3361984" cy="241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B540F62-22BF-1A8A-F6D1-43F2EF2D883E}"/>
              </a:ext>
            </a:extLst>
          </p:cNvPr>
          <p:cNvSpPr txBox="1"/>
          <p:nvPr/>
        </p:nvSpPr>
        <p:spPr>
          <a:xfrm>
            <a:off x="135730" y="6076134"/>
            <a:ext cx="395492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Strong impact r-process abundances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5C5203-112A-737E-43FB-56FDEE4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561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5D95D-135C-87AE-230C-9F8B7029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set of beta-decay rates</a:t>
            </a:r>
          </a:p>
        </p:txBody>
      </p:sp>
      <p:pic>
        <p:nvPicPr>
          <p:cNvPr id="7" name="Content Placeholder 6" descr="A person with curly hair&#10;&#10;AI-generated content may be incorrect.">
            <a:extLst>
              <a:ext uri="{FF2B5EF4-FFF2-40B4-BE49-F238E27FC236}">
                <a16:creationId xmlns:a16="http://schemas.microsoft.com/office/drawing/2014/main" id="{D2A33DF6-A10E-CAA1-2F2E-EC3703D1D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9995" y="653143"/>
            <a:ext cx="1584005" cy="20796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6A660-1FC0-87B0-AC34-A901E1EA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D5C7E-AF69-FAEE-1EFF-F47921A97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Gabriel Martínez-Pinedo / Nuclear weak-interaction processes in stars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1E966-07B4-840D-9ECB-9A502F3E77FE}"/>
              </a:ext>
            </a:extLst>
          </p:cNvPr>
          <p:cNvSpPr txBox="1"/>
          <p:nvPr/>
        </p:nvSpPr>
        <p:spPr>
          <a:xfrm>
            <a:off x="7470000" y="599105"/>
            <a:ext cx="134511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rgbClr val="002060"/>
                </a:solidFill>
              </a:rPr>
              <a:t>Diana Alvear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4ADF1-2E98-D0A3-CBED-2720BCBAD5B9}"/>
              </a:ext>
            </a:extLst>
          </p:cNvPr>
          <p:cNvSpPr txBox="1"/>
          <p:nvPr/>
        </p:nvSpPr>
        <p:spPr>
          <a:xfrm>
            <a:off x="422565" y="653143"/>
            <a:ext cx="6755107" cy="19389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Extensive revision of the code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Inclusion of all contribution to proton-neutron residual interaction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Beta-strength combined with statistical model calculations to determine neutron emission probabilities and beta-delayed fission rates</a:t>
            </a:r>
          </a:p>
        </p:txBody>
      </p:sp>
      <p:pic>
        <p:nvPicPr>
          <p:cNvPr id="13" name="Picture 12" descr="A diagram of a graph&#10;&#10;AI-generated content may be incorrect.">
            <a:extLst>
              <a:ext uri="{FF2B5EF4-FFF2-40B4-BE49-F238E27FC236}">
                <a16:creationId xmlns:a16="http://schemas.microsoft.com/office/drawing/2014/main" id="{628D6EA9-CE75-CD6D-B4BD-402598904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41" y="2526258"/>
            <a:ext cx="5958442" cy="4008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9411B1-F1E2-1821-2E93-3105BE681E07}"/>
              </a:ext>
            </a:extLst>
          </p:cNvPr>
          <p:cNvSpPr txBox="1"/>
          <p:nvPr/>
        </p:nvSpPr>
        <p:spPr>
          <a:xfrm>
            <a:off x="6513559" y="3656126"/>
            <a:ext cx="2428560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4955EB"/>
                </a:solidFill>
              </a:rPr>
              <a:t>Increase in half-lives and forbidden contributions for heavy nuclei</a:t>
            </a:r>
          </a:p>
        </p:txBody>
      </p:sp>
    </p:spTree>
    <p:extLst>
      <p:ext uri="{BB962C8B-B14F-4D97-AF65-F5344CB8AC3E}">
        <p14:creationId xmlns:p14="http://schemas.microsoft.com/office/powerpoint/2010/main" val="2967119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22E5B-8447-AFDF-4B28-95B28C48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85133D0F-1CE6-7B20-52E5-DB4804CB6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504" y="831850"/>
            <a:ext cx="6446991" cy="48352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F2262-D535-154A-9251-DB206F743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8D31F-D6AC-F1F5-D985-35F46D890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4492A-0DBD-798E-067A-4F9A557B63A5}"/>
              </a:ext>
            </a:extLst>
          </p:cNvPr>
          <p:cNvSpPr txBox="1"/>
          <p:nvPr/>
        </p:nvSpPr>
        <p:spPr>
          <a:xfrm>
            <a:off x="26557" y="5826683"/>
            <a:ext cx="8482195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Roberto Gallino, Carlos Abia and myself</a:t>
            </a:r>
          </a:p>
          <a:p>
            <a:pPr algn="ctr"/>
            <a:r>
              <a:rPr lang="en-US" dirty="0"/>
              <a:t>(Nuclear Astrophysics 1957–2007: Beyond the First 50 Years, Caltech, Pasadena)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65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4AD4D-740B-0B0E-E98C-0E8184D87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BRIKEN data</a:t>
            </a:r>
          </a:p>
        </p:txBody>
      </p:sp>
      <p:pic>
        <p:nvPicPr>
          <p:cNvPr id="7" name="Content Placeholder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8B0DF59-990F-EAF6-AC28-94FF8B9D2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931" y="1399676"/>
            <a:ext cx="8212138" cy="37459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99E4A-A973-5B09-9F58-945F2655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E6F21-89FC-2BB9-281C-1F421012D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Gabriel Martínez-Pinedo / Nuclear weak-interaction processes in stars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41E56-D790-431F-54A5-6F906DEDDD78}"/>
              </a:ext>
            </a:extLst>
          </p:cNvPr>
          <p:cNvSpPr txBox="1"/>
          <p:nvPr/>
        </p:nvSpPr>
        <p:spPr>
          <a:xfrm>
            <a:off x="861290" y="837698"/>
            <a:ext cx="7773123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Recent data for neutron emission probabilities measured by the BRIKEN collaboration for light lanthanides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6E035D-16FB-39D8-BB9F-CDCFE5E18B33}"/>
              </a:ext>
            </a:extLst>
          </p:cNvPr>
          <p:cNvSpPr txBox="1"/>
          <p:nvPr/>
        </p:nvSpPr>
        <p:spPr>
          <a:xfrm>
            <a:off x="861290" y="5366538"/>
            <a:ext cx="7773123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Statistical model calculations using </a:t>
            </a:r>
            <a:r>
              <a:rPr lang="en-US" dirty="0" err="1"/>
              <a:t>Talys</a:t>
            </a:r>
            <a:r>
              <a:rPr lang="en-US" dirty="0"/>
              <a:t> code based on computed beta-strength function (Max </a:t>
            </a:r>
            <a:r>
              <a:rPr lang="en-US" dirty="0" err="1"/>
              <a:t>Pallàs</a:t>
            </a:r>
            <a:r>
              <a:rPr lang="en-US" dirty="0"/>
              <a:t>, </a:t>
            </a:r>
            <a:r>
              <a:rPr lang="en-US" dirty="0" err="1"/>
              <a:t>Universitat</a:t>
            </a:r>
            <a:r>
              <a:rPr lang="en-US" dirty="0"/>
              <a:t> </a:t>
            </a:r>
            <a:r>
              <a:rPr lang="en-US" dirty="0" err="1"/>
              <a:t>Politècnica</a:t>
            </a:r>
            <a:r>
              <a:rPr lang="en-US" dirty="0"/>
              <a:t> de Catalunya)</a:t>
            </a:r>
          </a:p>
        </p:txBody>
      </p:sp>
    </p:spTree>
    <p:extLst>
      <p:ext uri="{BB962C8B-B14F-4D97-AF65-F5344CB8AC3E}">
        <p14:creationId xmlns:p14="http://schemas.microsoft.com/office/powerpoint/2010/main" val="101293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7E1FD-6F92-B202-2500-F42CC209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Nucleosynthesis beyond iron</a:t>
            </a:r>
            <a:endParaRPr lang="en-US" dirty="0"/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B4286EB0-6B28-25B8-D6DC-2CBB423FD0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5931" y="995779"/>
            <a:ext cx="8212138" cy="4441430"/>
          </a:xfrm>
          <a:prstGeom prst="rect">
            <a:avLst/>
          </a:prstGeom>
        </p:spPr>
      </p:pic>
      <p:pic>
        <p:nvPicPr>
          <p:cNvPr id="11" name="Picture 10" descr="A graph of a graph showing the number of objects">
            <a:extLst>
              <a:ext uri="{FF2B5EF4-FFF2-40B4-BE49-F238E27FC236}">
                <a16:creationId xmlns:a16="http://schemas.microsoft.com/office/drawing/2014/main" id="{5E1234ED-A8E0-1DA0-CEFD-7083A90C9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13" y="2895020"/>
            <a:ext cx="3684583" cy="24117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C80D6-D139-E322-51F2-DA8C7CDAB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614406"/>
            <a:ext cx="8211834" cy="806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DE" sz="2000" dirty="0"/>
              <a:t>Several processes contribute to the nucleosynthesis beyond Iron: </a:t>
            </a:r>
            <a:br>
              <a:rPr lang="en-DE" sz="2000" dirty="0"/>
            </a:br>
            <a:r>
              <a:rPr lang="en-DE" sz="2000" dirty="0"/>
              <a:t>s-process, r-process and p-process (</a:t>
            </a:r>
            <a:r>
              <a:rPr lang="el-GR" sz="2000" dirty="0"/>
              <a:t>γ</a:t>
            </a:r>
            <a:r>
              <a:rPr lang="en-DE" sz="2000" dirty="0"/>
              <a:t>-process)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C53123-7D2D-84B8-A55F-C362D63FCCB9}"/>
              </a:ext>
            </a:extLst>
          </p:cNvPr>
          <p:cNvSpPr txBox="1"/>
          <p:nvPr/>
        </p:nvSpPr>
        <p:spPr>
          <a:xfrm>
            <a:off x="5399313" y="2690194"/>
            <a:ext cx="387433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M. </a:t>
            </a:r>
            <a:r>
              <a:rPr lang="en-US" sz="1200" dirty="0" err="1"/>
              <a:t>Arnould</a:t>
            </a:r>
            <a:r>
              <a:rPr lang="en-US" sz="1200" dirty="0"/>
              <a:t>, S. </a:t>
            </a:r>
            <a:r>
              <a:rPr lang="en-US" sz="1200" dirty="0" err="1"/>
              <a:t>Goriely</a:t>
            </a:r>
            <a:r>
              <a:rPr lang="en-DE" sz="1200" dirty="0"/>
              <a:t>,</a:t>
            </a:r>
            <a:r>
              <a:rPr lang="en-US" sz="1200" dirty="0"/>
              <a:t> Physics Reports 384</a:t>
            </a:r>
            <a:r>
              <a:rPr lang="en-DE" sz="1200" dirty="0"/>
              <a:t>, 1</a:t>
            </a:r>
            <a:r>
              <a:rPr lang="en-US" sz="1200" dirty="0"/>
              <a:t> (2003)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AC9682-D3C8-EFC5-EE32-032B2632F4B8}"/>
              </a:ext>
            </a:extLst>
          </p:cNvPr>
          <p:cNvSpPr txBox="1"/>
          <p:nvPr/>
        </p:nvSpPr>
        <p:spPr>
          <a:xfrm>
            <a:off x="465931" y="5705724"/>
            <a:ext cx="8268610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Origin p-nuclei unclear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Can neutrino-nucleus reactions help producing p-nuclei?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6EECF-B9F5-7260-94CF-5E9B5EE94869}"/>
              </a:ext>
            </a:extLst>
          </p:cNvPr>
          <p:cNvSpPr txBox="1"/>
          <p:nvPr/>
        </p:nvSpPr>
        <p:spPr>
          <a:xfrm>
            <a:off x="6249025" y="4572708"/>
            <a:ext cx="99257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p-nuclei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2D6BA-C14D-B23E-FE4A-6BE138BE3DD2}"/>
              </a:ext>
            </a:extLst>
          </p:cNvPr>
          <p:cNvSpPr/>
          <p:nvPr/>
        </p:nvSpPr>
        <p:spPr>
          <a:xfrm>
            <a:off x="6135242" y="4745382"/>
            <a:ext cx="108000" cy="10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69C25A-865B-BDF8-F75F-B656E296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0C432-2918-803D-57A7-9A491DA9C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Gabriel Martínez-Pinedo / Nuclear weak-interaction processes in stars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584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64636"/>
            <a:ext cx="5584535" cy="1200329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νr</a:t>
            </a:r>
            <a:r>
              <a:rPr lang="en-US" dirty="0"/>
              <a:t>-process:</a:t>
            </a:r>
            <a:br>
              <a:rPr lang="en-US" dirty="0"/>
            </a:br>
            <a:r>
              <a:rPr lang="en-US" dirty="0"/>
              <a:t>Production of p-nuclei from </a:t>
            </a:r>
            <a:br>
              <a:rPr lang="en-US" dirty="0"/>
            </a:br>
            <a:r>
              <a:rPr lang="en-US" dirty="0"/>
              <a:t>r-process seeds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7AAC08-9FFB-075F-9BF3-897BD2CDA1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216" y="1383538"/>
            <a:ext cx="4038600" cy="467436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Novel nucleosynthesis process that operates under strong neutrino fluxes </a:t>
            </a:r>
          </a:p>
          <a:p>
            <a:pPr>
              <a:spcAft>
                <a:spcPts val="1200"/>
              </a:spcAft>
            </a:pPr>
            <a:r>
              <a:rPr lang="en-US" dirty="0"/>
              <a:t>Sequence of neutron captures and </a:t>
            </a:r>
            <a:br>
              <a:rPr lang="en-US" dirty="0"/>
            </a:br>
            <a:r>
              <a:rPr lang="en-US" dirty="0"/>
              <a:t>charged-current neutrino-nucleus reactions. </a:t>
            </a:r>
          </a:p>
          <a:p>
            <a:pPr>
              <a:spcAft>
                <a:spcPts val="1200"/>
              </a:spcAft>
            </a:pPr>
            <a:r>
              <a:rPr lang="en-US" dirty="0"/>
              <a:t>Production of p-nuclei from neutron-rich nuclei. </a:t>
            </a:r>
          </a:p>
          <a:p>
            <a:pPr>
              <a:spcAft>
                <a:spcPts val="1200"/>
              </a:spcAft>
            </a:pPr>
            <a:r>
              <a:rPr lang="en-US" dirty="0"/>
              <a:t>May require high magnetic fields as found in magnetars (see Prasanna et al, </a:t>
            </a:r>
            <a:r>
              <a:rPr lang="en-US" dirty="0" err="1"/>
              <a:t>ApJ</a:t>
            </a:r>
            <a:r>
              <a:rPr lang="en-US" dirty="0"/>
              <a:t> 973, 91 2024)</a:t>
            </a:r>
          </a:p>
          <a:p>
            <a:pPr>
              <a:spcAft>
                <a:spcPts val="1200"/>
              </a:spcAft>
            </a:pPr>
            <a:r>
              <a:rPr lang="en-US" dirty="0"/>
              <a:t>Experimental constraints to neutrino-nucleus cross sections are necessary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3740A5-42BC-A962-B634-0261CA6B6599}"/>
              </a:ext>
            </a:extLst>
          </p:cNvPr>
          <p:cNvSpPr txBox="1"/>
          <p:nvPr/>
        </p:nvSpPr>
        <p:spPr>
          <a:xfrm>
            <a:off x="4426200" y="5946762"/>
            <a:ext cx="457991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Xiong, Just, GMP, </a:t>
            </a:r>
            <a:r>
              <a:rPr lang="en-US" sz="1400" dirty="0" err="1"/>
              <a:t>Sieverding</a:t>
            </a:r>
            <a:r>
              <a:rPr lang="en-US" sz="1400" dirty="0"/>
              <a:t> PRL132, 192701 (2024) 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210BC32-7250-3214-CB72-2057FE33E8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56111" y="3233810"/>
            <a:ext cx="5187889" cy="2723642"/>
          </a:xfrm>
        </p:spPr>
      </p:pic>
      <p:pic>
        <p:nvPicPr>
          <p:cNvPr id="9" name="Picture 8" descr="A screenshot of a crossword puzzle&#10;&#10;Description automatically generated">
            <a:extLst>
              <a:ext uri="{FF2B5EF4-FFF2-40B4-BE49-F238E27FC236}">
                <a16:creationId xmlns:a16="http://schemas.microsoft.com/office/drawing/2014/main" id="{6D9DF481-4126-0D2C-31BA-07A341FCE3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3000"/>
          </a:blip>
          <a:stretch>
            <a:fillRect/>
          </a:stretch>
        </p:blipFill>
        <p:spPr>
          <a:xfrm>
            <a:off x="5542433" y="693687"/>
            <a:ext cx="2589771" cy="25897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7C3945-1E0D-A9B8-C203-05D30A5E3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6306776"/>
            <a:ext cx="1800000" cy="201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25EE93-AF11-0775-174E-390BADB49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055" y="6306776"/>
            <a:ext cx="1800000" cy="201600"/>
          </a:xfrm>
          <a:prstGeom prst="rect">
            <a:avLst/>
          </a:prstGeom>
        </p:spPr>
      </p:pic>
      <p:pic>
        <p:nvPicPr>
          <p:cNvPr id="6" name="Picture 5" descr="A picture containing person, sky, outdoor, person&#10;&#10;Description automatically generated">
            <a:extLst>
              <a:ext uri="{FF2B5EF4-FFF2-40B4-BE49-F238E27FC236}">
                <a16:creationId xmlns:a16="http://schemas.microsoft.com/office/drawing/2014/main" id="{4E1C9CE4-F163-5092-7512-2F10645D3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652" y="1809906"/>
            <a:ext cx="1097280" cy="1463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4FB06C-F40E-566C-171B-89E9D9F07E11}"/>
              </a:ext>
            </a:extLst>
          </p:cNvPr>
          <p:cNvSpPr txBox="1"/>
          <p:nvPr/>
        </p:nvSpPr>
        <p:spPr>
          <a:xfrm>
            <a:off x="7998701" y="1809906"/>
            <a:ext cx="107112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DE" sz="1200" dirty="0" err="1"/>
              <a:t>Zewei</a:t>
            </a:r>
            <a:r>
              <a:rPr lang="en-DE" sz="1200" dirty="0"/>
              <a:t> Xiong </a:t>
            </a:r>
          </a:p>
          <a:p>
            <a:pPr algn="l"/>
            <a:r>
              <a:rPr lang="en-DE" sz="1200" dirty="0"/>
              <a:t>GSI</a:t>
            </a:r>
            <a:endParaRPr lang="en-US" sz="1200" dirty="0"/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1CA87DD-DD85-D89E-DFA4-CCB4CC67C255}"/>
              </a:ext>
            </a:extLst>
          </p:cNvPr>
          <p:cNvSpPr txBox="1">
            <a:spLocks/>
          </p:cNvSpPr>
          <p:nvPr/>
        </p:nvSpPr>
        <p:spPr>
          <a:xfrm>
            <a:off x="1382400" y="6584400"/>
            <a:ext cx="6087600" cy="360000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Gabriel Martínez-Pinedo / Nuclear weak-interaction processes in stars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599264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94F3496-45E9-9FC9-AA61-DB9EC6CE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CD5A7-210B-3001-0CA8-154A51FB1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Weak interaction plays a fundamental role for nucleosynthesis, stellar evolution, and explosions</a:t>
            </a:r>
          </a:p>
          <a:p>
            <a:pPr algn="r">
              <a:buNone/>
            </a:pPr>
            <a:endParaRPr lang="en-US" sz="1800" dirty="0">
              <a:effectLst/>
            </a:endParaRPr>
          </a:p>
          <a:p>
            <a:r>
              <a:rPr lang="en-US" sz="1800" dirty="0">
                <a:effectLst/>
              </a:rPr>
              <a:t>K. Langanke and G. Martínez-Pinedo, </a:t>
            </a:r>
            <a:r>
              <a:rPr lang="en-US" sz="1800" i="1" dirty="0">
                <a:effectLst/>
              </a:rPr>
              <a:t>Nuclear Weak-Interaction Processes in Stars</a:t>
            </a:r>
            <a:r>
              <a:rPr lang="en-US" sz="1800" dirty="0">
                <a:effectLst/>
              </a:rPr>
              <a:t>, Rev. Mod. Phys. </a:t>
            </a:r>
            <a:r>
              <a:rPr lang="en-US" sz="1800" b="1" dirty="0">
                <a:effectLst/>
              </a:rPr>
              <a:t>75</a:t>
            </a:r>
            <a:r>
              <a:rPr lang="en-US" sz="1800" dirty="0">
                <a:effectLst/>
              </a:rPr>
              <a:t>, 819 (2003).</a:t>
            </a:r>
          </a:p>
          <a:p>
            <a:r>
              <a:rPr lang="en-US" sz="1800" dirty="0">
                <a:effectLst/>
              </a:rPr>
              <a:t>K. G. Balasi, K. Langanke, and G. Martínez-Pinedo, </a:t>
            </a:r>
            <a:r>
              <a:rPr lang="en-US" sz="1800" i="1" dirty="0">
                <a:effectLst/>
              </a:rPr>
              <a:t>Neutrino–Nucleus Reactions and Their Role for Supernova Dynamics and Nucleosynthesis</a:t>
            </a:r>
            <a:r>
              <a:rPr lang="en-US" sz="1800" dirty="0">
                <a:effectLst/>
              </a:rPr>
              <a:t>, Prog.  Part. </a:t>
            </a:r>
            <a:r>
              <a:rPr lang="en-US" sz="1800" dirty="0" err="1">
                <a:effectLst/>
              </a:rPr>
              <a:t>Nucl</a:t>
            </a:r>
            <a:r>
              <a:rPr lang="en-US" sz="1800" dirty="0">
                <a:effectLst/>
              </a:rPr>
              <a:t>. Phys. </a:t>
            </a:r>
            <a:r>
              <a:rPr lang="en-US" sz="1800" b="1" dirty="0">
                <a:effectLst/>
              </a:rPr>
              <a:t>85</a:t>
            </a:r>
            <a:r>
              <a:rPr lang="en-US" sz="1800" dirty="0">
                <a:effectLst/>
              </a:rPr>
              <a:t>, 33 (2015).</a:t>
            </a:r>
          </a:p>
          <a:p>
            <a:r>
              <a:rPr lang="en-US" sz="1800" dirty="0">
                <a:effectLst/>
              </a:rPr>
              <a:t>K. Langanke, G. Martínez-Pinedo, and R. G. T. Zegers, </a:t>
            </a:r>
            <a:r>
              <a:rPr lang="en-US" sz="1800" i="1" dirty="0">
                <a:effectLst/>
              </a:rPr>
              <a:t>Electron Capture in Stars</a:t>
            </a:r>
            <a:r>
              <a:rPr lang="en-US" sz="1800" dirty="0">
                <a:effectLst/>
              </a:rPr>
              <a:t>, Rep. Prog. Phys. </a:t>
            </a:r>
            <a:r>
              <a:rPr lang="en-US" sz="1800" b="1" dirty="0">
                <a:effectLst/>
              </a:rPr>
              <a:t>84</a:t>
            </a:r>
            <a:r>
              <a:rPr lang="en-US" sz="1800" dirty="0">
                <a:effectLst/>
              </a:rPr>
              <a:t>, 066301 (2021).</a:t>
            </a:r>
          </a:p>
          <a:p>
            <a:r>
              <a:rPr lang="en-US" sz="1800" dirty="0">
                <a:effectLst/>
              </a:rPr>
              <a:t>T. Fischer, G. Guo, K. Langanke, G. Martínez-Pinedo, Y.-Z. Qian, and M.-R. Wu, </a:t>
            </a:r>
            <a:r>
              <a:rPr lang="en-US" sz="1800" i="1" dirty="0">
                <a:effectLst/>
              </a:rPr>
              <a:t>Neutrinos and Nucleosynthesis of Elements</a:t>
            </a:r>
            <a:r>
              <a:rPr lang="en-US" sz="1800" dirty="0">
                <a:effectLst/>
              </a:rPr>
              <a:t>, Prog. Part. </a:t>
            </a:r>
            <a:r>
              <a:rPr lang="en-US" sz="1800" dirty="0" err="1">
                <a:effectLst/>
              </a:rPr>
              <a:t>Nucl</a:t>
            </a:r>
            <a:r>
              <a:rPr lang="en-US" sz="1800" dirty="0">
                <a:effectLst/>
              </a:rPr>
              <a:t>. Phys. </a:t>
            </a:r>
            <a:r>
              <a:rPr lang="en-US" sz="1800" b="1" dirty="0">
                <a:effectLst/>
              </a:rPr>
              <a:t>137</a:t>
            </a:r>
            <a:r>
              <a:rPr lang="en-US" sz="1800" dirty="0">
                <a:effectLst/>
              </a:rPr>
              <a:t>, 104107 (2024).</a:t>
            </a:r>
          </a:p>
          <a:p>
            <a:pPr marL="0" indent="0">
              <a:buNone/>
            </a:pPr>
            <a:endParaRPr lang="en-US" sz="1800" dirty="0"/>
          </a:p>
          <a:p>
            <a:pPr marL="2244725" indent="-2244725">
              <a:buNone/>
            </a:pPr>
            <a:r>
              <a:rPr lang="en-US" sz="1800" dirty="0">
                <a:effectLst/>
              </a:rPr>
              <a:t>Further collaborators: D. Alvear-Terrero, P. Christians, O. Just, H. Ko,</a:t>
            </a:r>
            <a:r>
              <a:rPr lang="en-US" sz="1800" dirty="0"/>
              <a:t> R. Mancino, T. Neff,</a:t>
            </a:r>
            <a:r>
              <a:rPr lang="en-US" sz="1800" dirty="0">
                <a:effectLst/>
              </a:rPr>
              <a:t> F. Nowacki, C. Robin, A. Sieverding, Z. X</a:t>
            </a:r>
            <a:r>
              <a:rPr lang="en-US" sz="1800" dirty="0"/>
              <a:t>iong</a:t>
            </a:r>
            <a:endParaRPr lang="en-US" sz="20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C1432-C3F7-ADDC-ACA0-18F4A17B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9B0BD7-BB9F-74AD-8854-5D09DC912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Gabriel Martínez-Pinedo / Nuclear weak-interaction processes in stars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44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A7653-088D-ADB5-16B2-25635B32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interactions in the Universe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6A764-499B-D0C4-8DDB-690008F7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5478D-1462-7BD8-FA73-78595212D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pic>
        <p:nvPicPr>
          <p:cNvPr id="15" name="Content Placeholder 14" descr="A graph with green and blue bars&#10;&#10;AI-generated content may be incorrect.">
            <a:extLst>
              <a:ext uri="{FF2B5EF4-FFF2-40B4-BE49-F238E27FC236}">
                <a16:creationId xmlns:a16="http://schemas.microsoft.com/office/drawing/2014/main" id="{0B369E8D-AF52-AD2E-3534-E0023ADD2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026263"/>
            <a:ext cx="3567940" cy="4362601"/>
          </a:xfr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049FC69-B50F-5CDB-F220-E1A52CFC8D53}"/>
              </a:ext>
            </a:extLst>
          </p:cNvPr>
          <p:cNvGrpSpPr/>
          <p:nvPr/>
        </p:nvGrpSpPr>
        <p:grpSpPr>
          <a:xfrm>
            <a:off x="3567941" y="1780815"/>
            <a:ext cx="5527267" cy="3240360"/>
            <a:chOff x="4679828" y="1198144"/>
            <a:chExt cx="5527267" cy="3240360"/>
          </a:xfrm>
        </p:grpSpPr>
        <p:pic>
          <p:nvPicPr>
            <p:cNvPr id="29" name="Content Placeholder 3">
              <a:extLst>
                <a:ext uri="{FF2B5EF4-FFF2-40B4-BE49-F238E27FC236}">
                  <a16:creationId xmlns:a16="http://schemas.microsoft.com/office/drawing/2014/main" id="{C590033C-614D-73DD-3869-A1B65A106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828" y="1198144"/>
              <a:ext cx="5527267" cy="324036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2C208F3-B8E2-C644-C432-AF9DCA6B4699}"/>
                </a:ext>
              </a:extLst>
            </p:cNvPr>
            <p:cNvSpPr/>
            <p:nvPr/>
          </p:nvSpPr>
          <p:spPr>
            <a:xfrm>
              <a:off x="6924660" y="1214262"/>
              <a:ext cx="3083760" cy="288032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1F05604-12DB-21F0-B88C-69C87C107D29}"/>
                </a:ext>
              </a:extLst>
            </p:cNvPr>
            <p:cNvSpPr/>
            <p:nvPr/>
          </p:nvSpPr>
          <p:spPr>
            <a:xfrm>
              <a:off x="5436308" y="1214262"/>
              <a:ext cx="234000" cy="2880320"/>
            </a:xfrm>
            <a:prstGeom prst="rect">
              <a:avLst/>
            </a:prstGeom>
            <a:solidFill>
              <a:srgbClr val="0070C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248330-02A3-55A7-6810-76BC3B702CE2}"/>
                </a:ext>
              </a:extLst>
            </p:cNvPr>
            <p:cNvSpPr txBox="1"/>
            <p:nvPr/>
          </p:nvSpPr>
          <p:spPr>
            <a:xfrm rot="16200000">
              <a:off x="5112308" y="3033726"/>
              <a:ext cx="7889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Big bang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D44A31-7F9C-41B7-FD19-0A5ABF41DC87}"/>
                </a:ext>
              </a:extLst>
            </p:cNvPr>
            <p:cNvSpPr/>
            <p:nvPr/>
          </p:nvSpPr>
          <p:spPr>
            <a:xfrm>
              <a:off x="5713308" y="1214262"/>
              <a:ext cx="1211352" cy="288032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D16C61D-E784-0200-255F-57BE848A59AF}"/>
                </a:ext>
              </a:extLst>
            </p:cNvPr>
            <p:cNvSpPr txBox="1"/>
            <p:nvPr/>
          </p:nvSpPr>
          <p:spPr>
            <a:xfrm>
              <a:off x="5688352" y="1288597"/>
              <a:ext cx="1274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Stellar evolution</a:t>
              </a:r>
              <a:br>
                <a:rPr lang="en-US" sz="1200" i="1" dirty="0"/>
              </a:br>
              <a:r>
                <a:rPr lang="en-US" sz="1200" i="1" dirty="0"/>
                <a:t>and explosions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A05085-AC57-363D-25AE-A2484FFC6FDE}"/>
                </a:ext>
              </a:extLst>
            </p:cNvPr>
            <p:cNvSpPr txBox="1"/>
            <p:nvPr/>
          </p:nvSpPr>
          <p:spPr>
            <a:xfrm>
              <a:off x="7146897" y="1999332"/>
              <a:ext cx="2706190" cy="83099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i="1" dirty="0"/>
                <a:t>Neutron capture processes: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 process</a:t>
              </a:r>
              <a:br>
                <a:rPr lang="en-US" sz="1600" i="1" dirty="0">
                  <a:solidFill>
                    <a:srgbClr val="C00000"/>
                  </a:solidFill>
                </a:rPr>
              </a:br>
              <a:r>
                <a:rPr lang="en-US" sz="1600" i="1" dirty="0">
                  <a:solidFill>
                    <a:srgbClr val="C00000"/>
                  </a:solidFill>
                </a:rPr>
                <a:t>r process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F3B535A-E95F-1B6F-4467-C8525BF050F0}"/>
              </a:ext>
            </a:extLst>
          </p:cNvPr>
          <p:cNvSpPr txBox="1"/>
          <p:nvPr/>
        </p:nvSpPr>
        <p:spPr>
          <a:xfrm>
            <a:off x="243400" y="5436139"/>
            <a:ext cx="8526499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Nucleosynthesis in stars operates by converting “protons” into “neutrons” via the weak interaction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This way the Big Bang composition is transformed into the abundances we observe in the solar system</a:t>
            </a:r>
          </a:p>
        </p:txBody>
      </p:sp>
    </p:spTree>
    <p:extLst>
      <p:ext uri="{BB962C8B-B14F-4D97-AF65-F5344CB8AC3E}">
        <p14:creationId xmlns:p14="http://schemas.microsoft.com/office/powerpoint/2010/main" val="1189162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C1FA3-9B09-ABE2-3D55-AB68F5732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regimes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8B96D0-FC7D-470D-D948-591F488FCB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6032" y="832339"/>
                <a:ext cx="8753856" cy="552193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Medium densities and temperatures: material is partially ionized, both bound and continuum processes contribute (bound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-decay, atomic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-capture, continuum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-decay, continuum 𝑒-capture</a:t>
                </a:r>
              </a:p>
              <a:p>
                <a:pPr lvl="1"/>
                <a:r>
                  <a:rPr lang="en-US" dirty="0"/>
                  <a:t>solar interior, e.g., </a:t>
                </a:r>
                <a:r>
                  <a:rPr lang="en-US" baseline="30000" dirty="0"/>
                  <a:t>7</a:t>
                </a:r>
                <a:r>
                  <a:rPr lang="en-US" dirty="0"/>
                  <a:t>Be decay</a:t>
                </a:r>
              </a:p>
              <a:p>
                <a:pPr lvl="1"/>
                <a:r>
                  <a:rPr lang="en-US" dirty="0"/>
                  <a:t>s-process nucleosynthesis: </a:t>
                </a:r>
                <a:r>
                  <a:rPr lang="en-US" baseline="30000" dirty="0">
                    <a:solidFill>
                      <a:srgbClr val="4955EB"/>
                    </a:solidFill>
                  </a:rPr>
                  <a:t>205</a:t>
                </a:r>
                <a:r>
                  <a:rPr lang="en-US" dirty="0">
                    <a:solidFill>
                      <a:srgbClr val="4955EB"/>
                    </a:solidFill>
                  </a:rPr>
                  <a:t>Tl and </a:t>
                </a:r>
                <a:r>
                  <a:rPr lang="en-US" baseline="30000" dirty="0">
                    <a:solidFill>
                      <a:srgbClr val="4955EB"/>
                    </a:solidFill>
                  </a:rPr>
                  <a:t>205</a:t>
                </a:r>
                <a:r>
                  <a:rPr lang="en-US" dirty="0">
                    <a:solidFill>
                      <a:srgbClr val="4955EB"/>
                    </a:solidFill>
                  </a:rPr>
                  <a:t>Pb decays</a:t>
                </a:r>
              </a:p>
              <a:p>
                <a:r>
                  <a:rPr lang="en-US" dirty="0"/>
                  <a:t>High densities and/or temperatures: material is fully ionized. Produced neutrinos are important energy loss. </a:t>
                </a:r>
              </a:p>
              <a:p>
                <a:pPr lvl="1"/>
                <a:r>
                  <a:rPr lang="en-US" dirty="0">
                    <a:solidFill>
                      <a:srgbClr val="4955EB"/>
                    </a:solidFill>
                  </a:rPr>
                  <a:t>URCA processes intermediate mass stars</a:t>
                </a:r>
                <a:r>
                  <a:rPr lang="en-US" dirty="0"/>
                  <a:t>: determined by individual transitions</a:t>
                </a:r>
              </a:p>
              <a:p>
                <a:pPr lvl="1"/>
                <a:r>
                  <a:rPr lang="en-US" dirty="0"/>
                  <a:t> Core-collapse massive stars: many transitions contribute.</a:t>
                </a:r>
              </a:p>
              <a:p>
                <a:r>
                  <a:rPr lang="en-US" dirty="0"/>
                  <a:t>High density regimes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Neutrino absorption and scattering reactions determine opacity.</a:t>
                </a:r>
              </a:p>
              <a:p>
                <a:pPr lvl="1"/>
                <a:r>
                  <a:rPr lang="en-US" dirty="0"/>
                  <a:t>Sources of neutrinos that affect nucleosynthesis </a:t>
                </a:r>
              </a:p>
              <a:p>
                <a:r>
                  <a:rPr lang="en-US" dirty="0"/>
                  <a:t>Explosive nucleosynthesis</a:t>
                </a:r>
              </a:p>
              <a:p>
                <a:pPr lvl="1"/>
                <a:r>
                  <a:rPr lang="en-US" dirty="0"/>
                  <a:t>Neutrino-nucleus reactions and nucleosynthesis: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-process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-process,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4955EB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solidFill>
                          <a:srgbClr val="4955EB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>
                    <a:solidFill>
                      <a:srgbClr val="4955EB"/>
                    </a:solidFill>
                  </a:rPr>
                  <a:t>-process</a:t>
                </a:r>
                <a:endParaRPr lang="en-US" dirty="0"/>
              </a:p>
              <a:p>
                <a:pPr lvl="1"/>
                <a:r>
                  <a:rPr lang="en-US" dirty="0"/>
                  <a:t>r-process nucleosynthesis: </a:t>
                </a:r>
                <a:r>
                  <a:rPr lang="en-US" dirty="0">
                    <a:solidFill>
                      <a:srgbClr val="4955EB"/>
                    </a:solidFill>
                  </a:rPr>
                  <a:t>𝛽-decay neutron-rich nuclei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8B96D0-FC7D-470D-D948-591F488FCB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6032" y="832339"/>
                <a:ext cx="8753856" cy="5521932"/>
              </a:xfrm>
              <a:blipFill>
                <a:blip r:embed="rId3"/>
                <a:stretch>
                  <a:fillRect l="-766" t="-1326" b="-1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D3326-46C2-E5A8-7B23-47F50EF95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05F25-A5F1-CD1A-F84A-2B0AF5E8C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379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8CF1-7791-AD35-E8A9-BDF4F32B2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s-process region 205Tl – 205Pb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6169F-8DD8-7F62-E47E-0B9191E0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8C314-1EF7-C1C4-B7E3-C773B1B8E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8F2AFD9B-774B-AA8E-F33F-32E66ACB3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92" y="3134980"/>
            <a:ext cx="4455608" cy="3449419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8B6DB5A8-D92F-C4D6-A9F0-9DA6B901C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922" y="1790021"/>
            <a:ext cx="3420000" cy="1650242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CF6E5501-B0D3-44D1-08C5-FDB77CF97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922" y="4666485"/>
            <a:ext cx="3420000" cy="1654838"/>
          </a:xfrm>
          <a:prstGeom prst="rect">
            <a:avLst/>
          </a:prstGeom>
        </p:spPr>
      </p:pic>
      <p:sp>
        <p:nvSpPr>
          <p:cNvPr id="146" name="With a half-life of 17 Myr the s-process element 205Pb is a good…">
            <a:extLst>
              <a:ext uri="{FF2B5EF4-FFF2-40B4-BE49-F238E27FC236}">
                <a16:creationId xmlns:a16="http://schemas.microsoft.com/office/drawing/2014/main" id="{C572F52E-C679-C07A-A7B4-47D0F5737FEE}"/>
              </a:ext>
            </a:extLst>
          </p:cNvPr>
          <p:cNvSpPr txBox="1"/>
          <p:nvPr/>
        </p:nvSpPr>
        <p:spPr>
          <a:xfrm>
            <a:off x="129088" y="1287507"/>
            <a:ext cx="144334" cy="45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70000"/>
              </a:lnSpc>
              <a:spcBef>
                <a:spcPts val="800"/>
              </a:spcBef>
              <a:defRPr sz="2800">
                <a:solidFill>
                  <a:srgbClr val="000000"/>
                </a:solidFill>
              </a:defRPr>
            </a:pPr>
            <a:endParaRPr dirty="0"/>
          </a:p>
        </p:txBody>
      </p:sp>
      <p:sp>
        <p:nvSpPr>
          <p:cNvPr id="147" name="at low temperatures: 205Pb ground state EC">
            <a:extLst>
              <a:ext uri="{FF2B5EF4-FFF2-40B4-BE49-F238E27FC236}">
                <a16:creationId xmlns:a16="http://schemas.microsoft.com/office/drawing/2014/main" id="{0C7279E5-029B-32DC-DBE4-E588641ECC87}"/>
              </a:ext>
            </a:extLst>
          </p:cNvPr>
          <p:cNvSpPr txBox="1"/>
          <p:nvPr/>
        </p:nvSpPr>
        <p:spPr>
          <a:xfrm>
            <a:off x="156520" y="3403546"/>
            <a:ext cx="3075208" cy="3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spcBef>
                <a:spcPts val="800"/>
              </a:spcBef>
              <a:defRPr sz="2800">
                <a:solidFill>
                  <a:srgbClr val="000000"/>
                </a:solidFill>
              </a:defRPr>
            </a:pPr>
            <a:endParaRPr lang="en-US" sz="1600" dirty="0"/>
          </a:p>
        </p:txBody>
      </p:sp>
      <p:sp>
        <p:nvSpPr>
          <p:cNvPr id="152" name="at higher temperatures: 205Pb excited state EC">
            <a:extLst>
              <a:ext uri="{FF2B5EF4-FFF2-40B4-BE49-F238E27FC236}">
                <a16:creationId xmlns:a16="http://schemas.microsoft.com/office/drawing/2014/main" id="{CB94003C-40E3-60D5-0F8D-A2410493A53C}"/>
              </a:ext>
            </a:extLst>
          </p:cNvPr>
          <p:cNvSpPr txBox="1"/>
          <p:nvPr/>
        </p:nvSpPr>
        <p:spPr>
          <a:xfrm>
            <a:off x="4790245" y="1460753"/>
            <a:ext cx="144334" cy="32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70000"/>
              </a:lnSpc>
              <a:spcBef>
                <a:spcPts val="800"/>
              </a:spcBef>
              <a:defRPr sz="2800">
                <a:solidFill>
                  <a:srgbClr val="000000"/>
                </a:solidFill>
              </a:defRPr>
            </a:pPr>
            <a:endParaRPr sz="1600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B1400D9-7D07-C900-3337-D8D8D439C28A}"/>
              </a:ext>
            </a:extLst>
          </p:cNvPr>
          <p:cNvSpPr txBox="1"/>
          <p:nvPr/>
        </p:nvSpPr>
        <p:spPr>
          <a:xfrm>
            <a:off x="114025" y="1101247"/>
            <a:ext cx="4403770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With a half-life of 17 Myr </a:t>
            </a:r>
            <a:r>
              <a:rPr lang="en-US" baseline="30000" dirty="0"/>
              <a:t>20</a:t>
            </a:r>
            <a:r>
              <a:rPr lang="en-US" dirty="0"/>
              <a:t>5Pb is a good</a:t>
            </a:r>
            <a:br>
              <a:rPr lang="en-US" dirty="0"/>
            </a:br>
            <a:r>
              <a:rPr lang="en-US" dirty="0"/>
              <a:t>candidate for a </a:t>
            </a:r>
            <a:r>
              <a:rPr lang="en-US" dirty="0" err="1"/>
              <a:t>cosmochronometer</a:t>
            </a:r>
            <a:r>
              <a:rPr lang="en-US" dirty="0"/>
              <a:t>,</a:t>
            </a:r>
          </a:p>
          <a:p>
            <a:pPr algn="l"/>
            <a:r>
              <a:rPr lang="en-US" dirty="0"/>
              <a:t>but production is complicated …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5580A3F-CE01-3DC7-421D-84236ACC98D1}"/>
              </a:ext>
            </a:extLst>
          </p:cNvPr>
          <p:cNvSpPr txBox="1"/>
          <p:nvPr/>
        </p:nvSpPr>
        <p:spPr>
          <a:xfrm>
            <a:off x="86852" y="3250624"/>
            <a:ext cx="3004349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at low temperatures:</a:t>
            </a:r>
            <a:br>
              <a:rPr lang="en-US" sz="1600" dirty="0"/>
            </a:br>
            <a:r>
              <a:rPr lang="en-US" sz="1600" baseline="30000" dirty="0"/>
              <a:t>205</a:t>
            </a:r>
            <a:r>
              <a:rPr lang="en-US" sz="1600" dirty="0"/>
              <a:t>Pb decays by</a:t>
            </a:r>
            <a:br>
              <a:rPr lang="en-US" sz="1600" dirty="0"/>
            </a:br>
            <a:r>
              <a:rPr lang="en-US" sz="1600" dirty="0"/>
              <a:t>bound 𝑒-capture (ground state)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345C7E53-7B2E-A4ED-39B2-F788F6A69A5B}"/>
              </a:ext>
            </a:extLst>
          </p:cNvPr>
          <p:cNvSpPr txBox="1"/>
          <p:nvPr/>
        </p:nvSpPr>
        <p:spPr>
          <a:xfrm>
            <a:off x="5286979" y="1221238"/>
            <a:ext cx="3823483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600" dirty="0"/>
              <a:t>at higher temperatures: </a:t>
            </a:r>
            <a:r>
              <a:rPr lang="en-US" sz="1600" baseline="31999" dirty="0"/>
              <a:t>205</a:t>
            </a:r>
            <a:r>
              <a:rPr lang="en-US" sz="1600" dirty="0"/>
              <a:t>Pb decays by</a:t>
            </a:r>
            <a:br>
              <a:rPr lang="en-US" sz="1600" dirty="0"/>
            </a:br>
            <a:r>
              <a:rPr lang="en-US" sz="1600" dirty="0"/>
              <a:t>bound 𝑒-capture (excited state)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0D50D17-A34B-542C-B58B-0A1DB39E1089}"/>
              </a:ext>
            </a:extLst>
          </p:cNvPr>
          <p:cNvSpPr txBox="1"/>
          <p:nvPr/>
        </p:nvSpPr>
        <p:spPr>
          <a:xfrm>
            <a:off x="5457014" y="3890297"/>
            <a:ext cx="3102131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600" dirty="0"/>
              <a:t>at even higher temperatures: </a:t>
            </a:r>
            <a:br>
              <a:rPr lang="en-US" sz="1600" dirty="0"/>
            </a:br>
            <a:r>
              <a:rPr lang="en-US" sz="1600" baseline="31999" dirty="0"/>
              <a:t>205</a:t>
            </a:r>
            <a:r>
              <a:rPr lang="en-US" sz="1600" dirty="0"/>
              <a:t>Tl  decays by bound 𝛽-decay </a:t>
            </a:r>
          </a:p>
        </p:txBody>
      </p:sp>
    </p:spTree>
    <p:extLst>
      <p:ext uri="{BB962C8B-B14F-4D97-AF65-F5344CB8AC3E}">
        <p14:creationId xmlns:p14="http://schemas.microsoft.com/office/powerpoint/2010/main" val="2750025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35D-AF13-162B-4948-323C57A6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205</a:t>
            </a:r>
            <a:r>
              <a:rPr lang="en-US" dirty="0"/>
              <a:t>Tl – </a:t>
            </a:r>
            <a:r>
              <a:rPr lang="en-US" baseline="30000" dirty="0"/>
              <a:t>205</a:t>
            </a:r>
            <a:r>
              <a:rPr lang="en-US" dirty="0"/>
              <a:t>Pb energetics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7BABA-608D-8ADD-1D81-6954F623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770BB-4966-4F8A-0F12-E7A514624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C1F9CAE-624D-DC3C-4B29-38CC6E1F7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92" y="1189973"/>
            <a:ext cx="5143276" cy="53944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9635A4-8497-D9E2-8C91-BD84BC53F5C7}"/>
              </a:ext>
            </a:extLst>
          </p:cNvPr>
          <p:cNvSpPr txBox="1"/>
          <p:nvPr/>
        </p:nvSpPr>
        <p:spPr>
          <a:xfrm>
            <a:off x="3320267" y="1019025"/>
            <a:ext cx="5373666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electron binding energies on the same scale as Q-value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coulomb corrections in astrophysical plasma are of similar order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only bound 𝛽-decay to K shell possible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no </a:t>
            </a:r>
            <a:r>
              <a:rPr lang="en-US" sz="1800" dirty="0"/>
              <a:t>bound 𝑒-capture</a:t>
            </a:r>
            <a:r>
              <a:rPr lang="en-US" dirty="0"/>
              <a:t> from K shell possible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E2F561-19AD-0F23-BA6D-CC4443358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668" y="3270391"/>
            <a:ext cx="2229922" cy="26679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E7B9EB-F36C-E11E-B607-AF2E86E13B36}"/>
                  </a:ext>
                </a:extLst>
              </p:cNvPr>
              <p:cNvSpPr txBox="1"/>
              <p:nvPr/>
            </p:nvSpPr>
            <p:spPr>
              <a:xfrm>
                <a:off x="2535749" y="6052622"/>
                <a:ext cx="5447838" cy="34355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600" dirty="0"/>
                  <a:t>Lifetime fully ionized 205Tl measured at GSI: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291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−27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+33</m:t>
                        </m:r>
                      </m:sup>
                    </m:sSubSup>
                  </m:oMath>
                </a14:m>
                <a:r>
                  <a:rPr lang="en-US" sz="1600" dirty="0"/>
                  <a:t> days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E7B9EB-F36C-E11E-B607-AF2E86E13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749" y="6052622"/>
                <a:ext cx="5447838" cy="343556"/>
              </a:xfrm>
              <a:prstGeom prst="rect">
                <a:avLst/>
              </a:prstGeom>
              <a:blipFill>
                <a:blip r:embed="rId4"/>
                <a:stretch>
                  <a:fillRect l="-671" t="-3571" b="-2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8AA095A-4A2F-3F3C-ED70-9E69D4BC1B7C}"/>
              </a:ext>
            </a:extLst>
          </p:cNvPr>
          <p:cNvSpPr txBox="1"/>
          <p:nvPr/>
        </p:nvSpPr>
        <p:spPr>
          <a:xfrm>
            <a:off x="5733524" y="6356577"/>
            <a:ext cx="333617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400" b="0" i="0" spc="0" baseline="0" dirty="0">
                <a:ln>
                  <a:noFill/>
                </a:ln>
                <a:solidFill>
                  <a:srgbClr val="4955EB"/>
                </a:solidFill>
                <a:effectLst/>
                <a:ea typeface="Arev Sans"/>
                <a:cs typeface="Arev Sans"/>
              </a:rPr>
              <a:t>Leckenby et al., Nature 635, 321 (2024)</a:t>
            </a:r>
            <a:endParaRPr lang="en-US" sz="1400" dirty="0">
              <a:solidFill>
                <a:srgbClr val="4955EB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6282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7D55-053D-1B95-AD0A-4F9214E59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BB2730D1-1B13-C523-E736-C4A2F0508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40" y="2907061"/>
            <a:ext cx="4985572" cy="37391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E0A0C-E8D6-F0D0-C025-C5D9A987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D080-3B10-AEB5-D67F-94B95A2FE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D97283-CB5A-CA94-57E0-34B532636524}"/>
              </a:ext>
            </a:extLst>
          </p:cNvPr>
          <p:cNvGrpSpPr>
            <a:grpSpLocks noChangeAspect="1"/>
          </p:cNvGrpSpPr>
          <p:nvPr/>
        </p:nvGrpSpPr>
        <p:grpSpPr>
          <a:xfrm>
            <a:off x="235540" y="619111"/>
            <a:ext cx="2617464" cy="2617464"/>
            <a:chOff x="1324298" y="1035168"/>
            <a:chExt cx="2880000" cy="288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BA42FE3-87B4-63FE-6DB7-A597F180DDF2}"/>
                </a:ext>
              </a:extLst>
            </p:cNvPr>
            <p:cNvSpPr/>
            <p:nvPr/>
          </p:nvSpPr>
          <p:spPr>
            <a:xfrm>
              <a:off x="1324298" y="1035168"/>
              <a:ext cx="2880000" cy="2880000"/>
            </a:xfrm>
            <a:prstGeom prst="ellipse">
              <a:avLst/>
            </a:prstGeom>
            <a:solidFill>
              <a:srgbClr val="FD5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C3900F-5C29-77E4-C0C3-A1F027239AD4}"/>
                </a:ext>
              </a:extLst>
            </p:cNvPr>
            <p:cNvSpPr/>
            <p:nvPr/>
          </p:nvSpPr>
          <p:spPr>
            <a:xfrm>
              <a:off x="2584298" y="2295168"/>
              <a:ext cx="360000" cy="360000"/>
            </a:xfrm>
            <a:prstGeom prst="ellipse">
              <a:avLst/>
            </a:prstGeom>
            <a:solidFill>
              <a:srgbClr val="4955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36E003B-0BDF-745D-A4FD-55B82BB9C060}"/>
                </a:ext>
              </a:extLst>
            </p:cNvPr>
            <p:cNvSpPr/>
            <p:nvPr/>
          </p:nvSpPr>
          <p:spPr>
            <a:xfrm>
              <a:off x="2485540" y="2205168"/>
              <a:ext cx="540000" cy="54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8A22DC8-D2CF-7022-801F-3606ED8333EC}"/>
                </a:ext>
              </a:extLst>
            </p:cNvPr>
            <p:cNvSpPr/>
            <p:nvPr/>
          </p:nvSpPr>
          <p:spPr>
            <a:xfrm>
              <a:off x="2395540" y="2115168"/>
              <a:ext cx="72000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4AE317-36F9-1DE7-62D8-8CCE0F693EA1}"/>
                </a:ext>
              </a:extLst>
            </p:cNvPr>
            <p:cNvSpPr/>
            <p:nvPr/>
          </p:nvSpPr>
          <p:spPr>
            <a:xfrm>
              <a:off x="2373408" y="2439168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274266-83EA-5FAE-A658-6C0299007F57}"/>
                </a:ext>
              </a:extLst>
            </p:cNvPr>
            <p:cNvSpPr/>
            <p:nvPr/>
          </p:nvSpPr>
          <p:spPr>
            <a:xfrm>
              <a:off x="2719540" y="2711009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537A68-49FF-26C8-D9DC-F91CF0D136C2}"/>
                </a:ext>
              </a:extLst>
            </p:cNvPr>
            <p:cNvSpPr/>
            <p:nvPr/>
          </p:nvSpPr>
          <p:spPr>
            <a:xfrm>
              <a:off x="2734272" y="2178168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C28FD2C-C03B-FDF3-2FCF-90ED45D72C45}"/>
                </a:ext>
              </a:extLst>
            </p:cNvPr>
            <p:cNvSpPr/>
            <p:nvPr/>
          </p:nvSpPr>
          <p:spPr>
            <a:xfrm>
              <a:off x="3088298" y="2439168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2169C89-CF97-7802-6506-5694D7047266}"/>
              </a:ext>
            </a:extLst>
          </p:cNvPr>
          <p:cNvSpPr txBox="1"/>
          <p:nvPr/>
        </p:nvSpPr>
        <p:spPr>
          <a:xfrm>
            <a:off x="1087477" y="1374606"/>
            <a:ext cx="527709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+</a:t>
            </a:r>
            <a:r>
              <a:rPr lang="en-US" sz="1400" dirty="0" err="1"/>
              <a:t>Qe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24DFB8-D56A-C5E1-E9C2-B0A7BC856F12}"/>
              </a:ext>
            </a:extLst>
          </p:cNvPr>
          <p:cNvSpPr txBox="1"/>
          <p:nvPr/>
        </p:nvSpPr>
        <p:spPr>
          <a:xfrm>
            <a:off x="1810826" y="876341"/>
            <a:ext cx="52770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-</a:t>
            </a:r>
            <a:r>
              <a:rPr lang="en-US" sz="1600" dirty="0" err="1"/>
              <a:t>Qe</a:t>
            </a:r>
            <a:endParaRPr 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64A4F8-B392-2521-F06A-A08A100769EF}"/>
                  </a:ext>
                </a:extLst>
              </p:cNvPr>
              <p:cNvSpPr txBox="1"/>
              <p:nvPr/>
            </p:nvSpPr>
            <p:spPr>
              <a:xfrm>
                <a:off x="3089443" y="651829"/>
                <a:ext cx="5588889" cy="2308324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Energy ion in plasma is modified by presence of  background electrons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vacuum energy,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interaction background </a:t>
                </a:r>
              </a:p>
              <a:p>
                <a:pPr algn="l"/>
                <a:r>
                  <a:rPr lang="en-US" dirty="0"/>
                  <a:t>(Haensel et al. 2007)</a:t>
                </a:r>
              </a:p>
              <a:p>
                <a:pPr algn="l"/>
                <a:endParaRPr lang="en-US" dirty="0"/>
              </a:p>
              <a:p>
                <a:pPr algn="l"/>
                <a:r>
                  <a:rPr lang="en-US" dirty="0"/>
                  <a:t>Increasing density reduces the number of bound electrons. Ions fully ionized and high T and density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64A4F8-B392-2521-F06A-A08A10076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443" y="651829"/>
                <a:ext cx="5588889" cy="2308324"/>
              </a:xfrm>
              <a:prstGeom prst="rect">
                <a:avLst/>
              </a:prstGeom>
              <a:blipFill>
                <a:blip r:embed="rId3"/>
                <a:stretch>
                  <a:fillRect l="-981" t="-1583" b="-3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04B26D16-946B-42EA-5DAF-F4EF3EE604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292" t="3920" r="6987"/>
          <a:stretch/>
        </p:blipFill>
        <p:spPr>
          <a:xfrm>
            <a:off x="4728416" y="2947962"/>
            <a:ext cx="4044860" cy="36982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0939A3D-B7D4-CD41-3FFD-87D518C435E3}"/>
              </a:ext>
            </a:extLst>
          </p:cNvPr>
          <p:cNvSpPr txBox="1"/>
          <p:nvPr/>
        </p:nvSpPr>
        <p:spPr>
          <a:xfrm>
            <a:off x="7664116" y="3001054"/>
            <a:ext cx="40427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Pb</a:t>
            </a:r>
          </a:p>
        </p:txBody>
      </p:sp>
    </p:spTree>
    <p:extLst>
      <p:ext uri="{BB962C8B-B14F-4D97-AF65-F5344CB8AC3E}">
        <p14:creationId xmlns:p14="http://schemas.microsoft.com/office/powerpoint/2010/main" val="694633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7C610-9E7E-D381-1887-79A0E0F1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weak processes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64E471-CF2F-C8FB-53A6-B016FA747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6712" y="794766"/>
            <a:ext cx="4573594" cy="2880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E35FF-10C9-45EF-DCE2-6119EA60C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26AB8-C3A5-05A2-9C33-4CF450F77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3A19651D-05DD-D462-1B5A-7A314BE86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712" y="3704400"/>
            <a:ext cx="4606170" cy="28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1D00E5-FA2D-139E-A7B5-DF3027EC9046}"/>
                  </a:ext>
                </a:extLst>
              </p:cNvPr>
              <p:cNvSpPr txBox="1"/>
              <p:nvPr/>
            </p:nvSpPr>
            <p:spPr>
              <a:xfrm>
                <a:off x="488841" y="1292352"/>
                <a:ext cx="3632055" cy="397031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At low T, </a:t>
                </a:r>
                <a:r>
                  <a:rPr lang="en-US" baseline="30000" dirty="0"/>
                  <a:t>205</a:t>
                </a:r>
                <a:r>
                  <a:rPr lang="en-US" dirty="0"/>
                  <a:t>Pb decays by bound e-capture on ground state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Increase in T populates excited state enhancing bound e-capture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With increasing T ionization reduces the number of electrons for capture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Bound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-decay becomes possible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Substantial differences with Takahashi &amp; Yokoi results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1D00E5-FA2D-139E-A7B5-DF3027EC9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41" y="1292352"/>
                <a:ext cx="3632055" cy="3970318"/>
              </a:xfrm>
              <a:prstGeom prst="rect">
                <a:avLst/>
              </a:prstGeom>
              <a:blipFill>
                <a:blip r:embed="rId4"/>
                <a:stretch>
                  <a:fillRect l="-1007" t="-768" r="-3020" b="-1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32517E3-3AAD-D61A-1239-AD72DAEE2518}"/>
              </a:ext>
            </a:extLst>
          </p:cNvPr>
          <p:cNvSpPr txBox="1"/>
          <p:nvPr/>
        </p:nvSpPr>
        <p:spPr>
          <a:xfrm>
            <a:off x="0" y="6202688"/>
            <a:ext cx="3802644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600" b="0" i="0" spc="0" baseline="0" dirty="0">
                <a:ln>
                  <a:noFill/>
                </a:ln>
                <a:solidFill>
                  <a:srgbClr val="4955EB"/>
                </a:solidFill>
                <a:effectLst/>
                <a:ea typeface="Arev Sans"/>
                <a:cs typeface="Arev Sans"/>
              </a:rPr>
              <a:t>Leckenby et al., Nature 635, 321 (2024)</a:t>
            </a:r>
            <a:endParaRPr lang="en-US" sz="1600" dirty="0">
              <a:solidFill>
                <a:srgbClr val="4955EB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8940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4AA3-D4D9-E43A-4078-839C32BA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Lorex</a:t>
            </a:r>
            <a:r>
              <a:rPr lang="en-US" dirty="0"/>
              <a:t> project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6A63B9-2904-2FD2-129D-02F85B96EC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2565" y="832339"/>
                <a:ext cx="8211834" cy="98426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Detect solar neutrinos via reaction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205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Tl</m:t>
                          </m:r>
                        </m:e>
                      </m:sPr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205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Pb</m:t>
                          </m:r>
                        </m:e>
                      </m:sPr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6A63B9-2904-2FD2-129D-02F85B96EC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2565" y="832339"/>
                <a:ext cx="8211834" cy="984269"/>
              </a:xfrm>
              <a:blipFill>
                <a:blip r:embed="rId2"/>
                <a:stretch>
                  <a:fillRect l="-1114" t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DDD90-2A15-8B0D-0B8A-DD1869E7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20638-2E43-A909-C410-5D3335FBF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Gabriel Martínez-Pinedo / Nuclear weak-interaction processes in stars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FC8E5-5F0C-A752-4E15-5BBCDB645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92" y="1996115"/>
            <a:ext cx="6430712" cy="3408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E62FB7-21B2-B6F0-C40F-54FD41596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688" y="1056141"/>
            <a:ext cx="2665256" cy="21416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15E532-5827-9B32-2DD5-272EA2FAD7C0}"/>
              </a:ext>
            </a:extLst>
          </p:cNvPr>
          <p:cNvSpPr txBox="1"/>
          <p:nvPr/>
        </p:nvSpPr>
        <p:spPr>
          <a:xfrm>
            <a:off x="6627467" y="3197780"/>
            <a:ext cx="230447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dirty="0"/>
              <a:t>Lorandite ore TlAsS</a:t>
            </a:r>
            <a:r>
              <a:rPr lang="en-US" baseline="-5999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36AF5-27EF-6C9B-2304-526BC8AD0108}"/>
              </a:ext>
            </a:extLst>
          </p:cNvPr>
          <p:cNvSpPr txBox="1"/>
          <p:nvPr/>
        </p:nvSpPr>
        <p:spPr>
          <a:xfrm>
            <a:off x="698261" y="1702083"/>
            <a:ext cx="199285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Lowest threshold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B032E9-0900-AE86-1C77-498E2494F6EC}"/>
              </a:ext>
            </a:extLst>
          </p:cNvPr>
          <p:cNvSpPr txBox="1"/>
          <p:nvPr/>
        </p:nvSpPr>
        <p:spPr>
          <a:xfrm>
            <a:off x="116393" y="5693653"/>
            <a:ext cx="8815552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LORandite</a:t>
            </a:r>
            <a:r>
              <a:rPr lang="en-US" dirty="0"/>
              <a:t> </a:t>
            </a:r>
            <a:r>
              <a:rPr lang="en-US" dirty="0" err="1"/>
              <a:t>EXperiment</a:t>
            </a:r>
            <a:r>
              <a:rPr lang="en-US" dirty="0"/>
              <a:t> (LOREX), proposed in the 1980s, aims at obtaining the long-time averaged solar neutrino flux by utilizing natural deposits of Tl-bearing lorandite ores.</a:t>
            </a:r>
          </a:p>
        </p:txBody>
      </p:sp>
    </p:spTree>
    <p:extLst>
      <p:ext uri="{BB962C8B-B14F-4D97-AF65-F5344CB8AC3E}">
        <p14:creationId xmlns:p14="http://schemas.microsoft.com/office/powerpoint/2010/main" val="2223765554"/>
      </p:ext>
    </p:extLst>
  </p:cSld>
  <p:clrMapOvr>
    <a:masterClrMapping/>
  </p:clrMapOvr>
</p:sld>
</file>

<file path=ppt/theme/theme1.xml><?xml version="1.0" encoding="utf-8"?>
<a:theme xmlns:a="http://schemas.openxmlformats.org/drawingml/2006/main" name="Zentrumsevaluation_Master-2017_02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Zentrumsevaluation_Master-2017_02.potx</Template>
  <TotalTime>23517</TotalTime>
  <Words>1691</Words>
  <Application>Microsoft Office PowerPoint</Application>
  <PresentationFormat>On-screen Show (4:3)</PresentationFormat>
  <Paragraphs>214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Arev Sans</vt:lpstr>
      <vt:lpstr>Arial</vt:lpstr>
      <vt:lpstr>Calibri</vt:lpstr>
      <vt:lpstr>Cambria Math</vt:lpstr>
      <vt:lpstr>Wingdings</vt:lpstr>
      <vt:lpstr>Zentrumsevaluation_Master-2017_02</vt:lpstr>
      <vt:lpstr>PowerPoint Presentation</vt:lpstr>
      <vt:lpstr>PowerPoint Presentation</vt:lpstr>
      <vt:lpstr>Weak interactions in the Universe</vt:lpstr>
      <vt:lpstr>Different regimes</vt:lpstr>
      <vt:lpstr>s-process region 205Tl – 205Pb</vt:lpstr>
      <vt:lpstr>205Tl – 205Pb energetics</vt:lpstr>
      <vt:lpstr>PowerPoint Presentation</vt:lpstr>
      <vt:lpstr>Stellar weak processes</vt:lpstr>
      <vt:lpstr>Lorex project</vt:lpstr>
      <vt:lpstr>Neutrino capture cross section</vt:lpstr>
      <vt:lpstr>Stellar evolution </vt:lpstr>
      <vt:lpstr>Intermediate mass stars: late time evolution</vt:lpstr>
      <vt:lpstr>Urca pairs: cooling vs heating</vt:lpstr>
      <vt:lpstr>Impact electron capture rate on evolution</vt:lpstr>
      <vt:lpstr>Towards complete description of ignition</vt:lpstr>
      <vt:lpstr>Basics beta-decay</vt:lpstr>
      <vt:lpstr>Global calculations of beta-decay rates. </vt:lpstr>
      <vt:lpstr>Comparison approaches</vt:lpstr>
      <vt:lpstr>New set of beta-decay rates</vt:lpstr>
      <vt:lpstr>Comparison with BRIKEN data</vt:lpstr>
      <vt:lpstr>Nucleosynthesis beyond iron</vt:lpstr>
      <vt:lpstr>The νr-process: Production of p-nuclei from  r-process seeds</vt:lpstr>
      <vt:lpstr>Summary</vt:lpstr>
    </vt:vector>
  </TitlesOfParts>
  <Company>GSI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Carola Pomplun</dc:creator>
  <cp:lastModifiedBy>gm28pine</cp:lastModifiedBy>
  <cp:revision>821</cp:revision>
  <cp:lastPrinted>2017-11-06T08:01:29Z</cp:lastPrinted>
  <dcterms:created xsi:type="dcterms:W3CDTF">2012-12-14T15:20:39Z</dcterms:created>
  <dcterms:modified xsi:type="dcterms:W3CDTF">2025-06-10T05:23:31Z</dcterms:modified>
</cp:coreProperties>
</file>