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306" r:id="rId4"/>
    <p:sldId id="298" r:id="rId5"/>
    <p:sldId id="299" r:id="rId6"/>
    <p:sldId id="305" r:id="rId7"/>
    <p:sldId id="301" r:id="rId8"/>
    <p:sldId id="259" r:id="rId9"/>
    <p:sldId id="302" r:id="rId10"/>
    <p:sldId id="303" r:id="rId11"/>
    <p:sldId id="304" r:id="rId12"/>
    <p:sldId id="311" r:id="rId13"/>
    <p:sldId id="310" r:id="rId14"/>
    <p:sldId id="294" r:id="rId15"/>
    <p:sldId id="292" r:id="rId16"/>
    <p:sldId id="323" r:id="rId17"/>
    <p:sldId id="315" r:id="rId18"/>
    <p:sldId id="316" r:id="rId19"/>
    <p:sldId id="289" r:id="rId20"/>
    <p:sldId id="324" r:id="rId21"/>
    <p:sldId id="290" r:id="rId22"/>
    <p:sldId id="296" r:id="rId23"/>
    <p:sldId id="297" r:id="rId24"/>
    <p:sldId id="320" r:id="rId25"/>
    <p:sldId id="325" r:id="rId26"/>
    <p:sldId id="317" r:id="rId27"/>
    <p:sldId id="318" r:id="rId28"/>
    <p:sldId id="319" r:id="rId29"/>
    <p:sldId id="321" r:id="rId30"/>
    <p:sldId id="313" r:id="rId31"/>
    <p:sldId id="258" r:id="rId32"/>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58" autoAdjust="0"/>
    <p:restoredTop sz="94660"/>
  </p:normalViewPr>
  <p:slideViewPr>
    <p:cSldViewPr snapToGrid="0" showGuides="1">
      <p:cViewPr varScale="1">
        <p:scale>
          <a:sx n="40" d="100"/>
          <a:sy n="40" d="100"/>
        </p:scale>
        <p:origin x="788" y="44"/>
      </p:cViewPr>
      <p:guideLst>
        <p:guide orient="horz" pos="2160"/>
        <p:guide pos="31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9214B6F-613C-F658-5C32-626462FB99DB}"/>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AU" sz="1200" b="0" i="0" u="none" strike="noStrike" kern="1200" cap="none" spc="0" baseline="0">
                <a:solidFill>
                  <a:srgbClr val="000000"/>
                </a:solidFill>
                <a:uFillTx/>
                <a:latin typeface="Calibri"/>
              </a:defRPr>
            </a:lvl1pPr>
          </a:lstStyle>
          <a:p>
            <a:pPr lvl="0"/>
            <a:endParaRPr lang="en-AU"/>
          </a:p>
        </p:txBody>
      </p:sp>
      <p:sp>
        <p:nvSpPr>
          <p:cNvPr id="3" name="Segnaposto data 2">
            <a:extLst>
              <a:ext uri="{FF2B5EF4-FFF2-40B4-BE49-F238E27FC236}">
                <a16:creationId xmlns:a16="http://schemas.microsoft.com/office/drawing/2014/main" id="{A9C38E3C-1705-8BB7-4DD3-110C8FE97612}"/>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AU" sz="1200" b="0" i="0" u="none" strike="noStrike" kern="1200" cap="none" spc="0" baseline="0">
                <a:solidFill>
                  <a:srgbClr val="000000"/>
                </a:solidFill>
                <a:uFillTx/>
                <a:latin typeface="Calibri"/>
              </a:defRPr>
            </a:lvl1pPr>
          </a:lstStyle>
          <a:p>
            <a:pPr lvl="0"/>
            <a:fld id="{487CE718-6E27-40D9-8716-024E3AA12A2B}" type="datetime1">
              <a:rPr lang="en-AU"/>
              <a:pPr lvl="0"/>
              <a:t>10/06/2025</a:t>
            </a:fld>
            <a:endParaRPr lang="en-AU"/>
          </a:p>
        </p:txBody>
      </p:sp>
      <p:sp>
        <p:nvSpPr>
          <p:cNvPr id="4" name="Segnaposto immagine diapositiva 3">
            <a:extLst>
              <a:ext uri="{FF2B5EF4-FFF2-40B4-BE49-F238E27FC236}">
                <a16:creationId xmlns:a16="http://schemas.microsoft.com/office/drawing/2014/main" id="{0B53F2C7-1A15-7BC3-72BD-2F26C4DE700F}"/>
              </a:ext>
            </a:extLst>
          </p:cNvPr>
          <p:cNvSpPr>
            <a:spLocks noGrp="1" noRot="1" noChangeAspect="1"/>
          </p:cNvSpPr>
          <p:nvPr>
            <p:ph type="sldImg" idx="2"/>
          </p:nvPr>
        </p:nvSpPr>
        <p:spPr>
          <a:xfrm>
            <a:off x="1200150" y="1143000"/>
            <a:ext cx="4457700" cy="3086099"/>
          </a:xfrm>
          <a:prstGeom prst="rect">
            <a:avLst/>
          </a:prstGeom>
          <a:noFill/>
          <a:ln w="12701">
            <a:solidFill>
              <a:srgbClr val="000000"/>
            </a:solidFill>
            <a:prstDash val="solid"/>
          </a:ln>
        </p:spPr>
      </p:sp>
      <p:sp>
        <p:nvSpPr>
          <p:cNvPr id="5" name="Segnaposto note 4">
            <a:extLst>
              <a:ext uri="{FF2B5EF4-FFF2-40B4-BE49-F238E27FC236}">
                <a16:creationId xmlns:a16="http://schemas.microsoft.com/office/drawing/2014/main" id="{C5366B29-80BC-E4DE-6F7A-484927759FEB}"/>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AU"/>
          </a:p>
        </p:txBody>
      </p:sp>
      <p:sp>
        <p:nvSpPr>
          <p:cNvPr id="6" name="Segnaposto piè di pagina 5">
            <a:extLst>
              <a:ext uri="{FF2B5EF4-FFF2-40B4-BE49-F238E27FC236}">
                <a16:creationId xmlns:a16="http://schemas.microsoft.com/office/drawing/2014/main" id="{4906D077-8397-0924-EB05-1AD4B6CD4A17}"/>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n-AU" sz="1200" b="0" i="0" u="none" strike="noStrike" kern="1200" cap="none" spc="0" baseline="0">
                <a:solidFill>
                  <a:srgbClr val="000000"/>
                </a:solidFill>
                <a:uFillTx/>
                <a:latin typeface="Calibri"/>
              </a:defRPr>
            </a:lvl1pPr>
          </a:lstStyle>
          <a:p>
            <a:pPr lvl="0"/>
            <a:endParaRPr lang="en-AU"/>
          </a:p>
        </p:txBody>
      </p:sp>
      <p:sp>
        <p:nvSpPr>
          <p:cNvPr id="7" name="Segnaposto numero diapositiva 6">
            <a:extLst>
              <a:ext uri="{FF2B5EF4-FFF2-40B4-BE49-F238E27FC236}">
                <a16:creationId xmlns:a16="http://schemas.microsoft.com/office/drawing/2014/main" id="{E966CA2A-B06F-C0E7-015E-07E98649F29B}"/>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AU" sz="1200" b="0" i="0" u="none" strike="noStrike" kern="1200" cap="none" spc="0" baseline="0">
                <a:solidFill>
                  <a:srgbClr val="000000"/>
                </a:solidFill>
                <a:uFillTx/>
                <a:latin typeface="Calibri"/>
              </a:defRPr>
            </a:lvl1pPr>
          </a:lstStyle>
          <a:p>
            <a:pPr lvl="0"/>
            <a:fld id="{32D0854A-734A-4D99-AA48-8CB2744A71BF}" type="slidenum">
              <a:t>‹N›</a:t>
            </a:fld>
            <a:endParaRPr lang="en-AU"/>
          </a:p>
        </p:txBody>
      </p:sp>
    </p:spTree>
    <p:extLst>
      <p:ext uri="{BB962C8B-B14F-4D97-AF65-F5344CB8AC3E}">
        <p14:creationId xmlns:p14="http://schemas.microsoft.com/office/powerpoint/2010/main" val="178744517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200150" y="1143000"/>
            <a:ext cx="4457700" cy="308610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pPr lvl="0"/>
            <a:fld id="{32D0854A-734A-4D99-AA48-8CB2744A71BF}" type="slidenum">
              <a:rPr lang="en-AU" smtClean="0"/>
              <a:t>5</a:t>
            </a:fld>
            <a:endParaRPr lang="en-AU"/>
          </a:p>
        </p:txBody>
      </p:sp>
    </p:spTree>
    <p:extLst>
      <p:ext uri="{BB962C8B-B14F-4D97-AF65-F5344CB8AC3E}">
        <p14:creationId xmlns:p14="http://schemas.microsoft.com/office/powerpoint/2010/main" val="41788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200150" y="1143000"/>
            <a:ext cx="4457700" cy="308610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pPr lvl="0"/>
            <a:fld id="{32D0854A-734A-4D99-AA48-8CB2744A71BF}" type="slidenum">
              <a:rPr lang="en-AU" smtClean="0"/>
              <a:t>8</a:t>
            </a:fld>
            <a:endParaRPr lang="en-AU"/>
          </a:p>
        </p:txBody>
      </p:sp>
    </p:spTree>
    <p:extLst>
      <p:ext uri="{BB962C8B-B14F-4D97-AF65-F5344CB8AC3E}">
        <p14:creationId xmlns:p14="http://schemas.microsoft.com/office/powerpoint/2010/main" val="3096962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AA456F5-8D5B-F242-93B2-17A54D705FF9}"/>
              </a:ext>
            </a:extLst>
          </p:cNvPr>
          <p:cNvSpPr>
            <a:spLocks noGrp="1" noRot="1" noChangeAspect="1"/>
          </p:cNvSpPr>
          <p:nvPr>
            <p:ph type="sldImg"/>
          </p:nvPr>
        </p:nvSpPr>
        <p:spPr>
          <a:xfrm>
            <a:off x="1200150" y="1143000"/>
            <a:ext cx="4457700" cy="3086100"/>
          </a:xfrm>
        </p:spPr>
      </p:sp>
      <p:sp>
        <p:nvSpPr>
          <p:cNvPr id="3" name="Segnaposto note 2">
            <a:extLst>
              <a:ext uri="{FF2B5EF4-FFF2-40B4-BE49-F238E27FC236}">
                <a16:creationId xmlns:a16="http://schemas.microsoft.com/office/drawing/2014/main" id="{066B7D2D-0FF3-9854-0DD9-89B60B937F6B}"/>
              </a:ext>
            </a:extLst>
          </p:cNvPr>
          <p:cNvSpPr txBox="1">
            <a:spLocks noGrp="1"/>
          </p:cNvSpPr>
          <p:nvPr>
            <p:ph type="body" sz="quarter" idx="1"/>
          </p:nvPr>
        </p:nvSpPr>
        <p:spPr/>
        <p:txBody>
          <a:bodyPr/>
          <a:lstStyle/>
          <a:p>
            <a:endParaRPr lang="en-GB"/>
          </a:p>
        </p:txBody>
      </p:sp>
      <p:sp>
        <p:nvSpPr>
          <p:cNvPr id="4" name="Segnaposto numero diapositiva 3">
            <a:extLst>
              <a:ext uri="{FF2B5EF4-FFF2-40B4-BE49-F238E27FC236}">
                <a16:creationId xmlns:a16="http://schemas.microsoft.com/office/drawing/2014/main" id="{65A20924-B112-AC24-61FD-C99B64C9952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A42085-5A29-4933-94D8-08719AD2104C}" type="slidenum">
              <a:t>15</a:t>
            </a:fld>
            <a:endParaRPr lang="en-AU"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200150" y="1143000"/>
            <a:ext cx="4457700" cy="308610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pPr lvl="0"/>
            <a:fld id="{32D0854A-734A-4D99-AA48-8CB2744A71BF}" type="slidenum">
              <a:rPr lang="en-AU" smtClean="0"/>
              <a:t>22</a:t>
            </a:fld>
            <a:endParaRPr lang="en-AU"/>
          </a:p>
        </p:txBody>
      </p:sp>
    </p:spTree>
    <p:extLst>
      <p:ext uri="{BB962C8B-B14F-4D97-AF65-F5344CB8AC3E}">
        <p14:creationId xmlns:p14="http://schemas.microsoft.com/office/powerpoint/2010/main" val="887381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40FA-F231-8178-68EC-7CA4F11A6945}"/>
              </a:ext>
            </a:extLst>
          </p:cNvPr>
          <p:cNvSpPr txBox="1">
            <a:spLocks noGrp="1"/>
          </p:cNvSpPr>
          <p:nvPr>
            <p:ph type="ctrTitle"/>
          </p:nvPr>
        </p:nvSpPr>
        <p:spPr>
          <a:xfrm>
            <a:off x="742950" y="1122361"/>
            <a:ext cx="8420096" cy="2387598"/>
          </a:xfrm>
        </p:spPr>
        <p:txBody>
          <a:bodyPr anchor="b" anchorCtr="1"/>
          <a:lstStyle>
            <a:lvl1pPr algn="ctr">
              <a:defRPr sz="6000"/>
            </a:lvl1pPr>
          </a:lstStyle>
          <a:p>
            <a:pPr lvl="0"/>
            <a:r>
              <a:rPr lang="it-IT"/>
              <a:t>Fare clic per modificare lo stile del titolo dello schema</a:t>
            </a:r>
            <a:endParaRPr lang="en-US"/>
          </a:p>
        </p:txBody>
      </p:sp>
      <p:sp>
        <p:nvSpPr>
          <p:cNvPr id="3" name="Subtitle 2">
            <a:extLst>
              <a:ext uri="{FF2B5EF4-FFF2-40B4-BE49-F238E27FC236}">
                <a16:creationId xmlns:a16="http://schemas.microsoft.com/office/drawing/2014/main" id="{4A37D38C-CE32-687A-D0C2-E11496A7D392}"/>
              </a:ext>
            </a:extLst>
          </p:cNvPr>
          <p:cNvSpPr txBox="1">
            <a:spLocks noGrp="1"/>
          </p:cNvSpPr>
          <p:nvPr>
            <p:ph type="subTitle" idx="1"/>
          </p:nvPr>
        </p:nvSpPr>
        <p:spPr>
          <a:xfrm>
            <a:off x="1238253" y="3602041"/>
            <a:ext cx="7429500" cy="1655758"/>
          </a:xfrm>
        </p:spPr>
        <p:txBody>
          <a:bodyPr anchorCtr="1"/>
          <a:lstStyle>
            <a:lvl1pPr marL="0" indent="0" algn="ctr">
              <a:buNone/>
              <a:defRPr sz="2400"/>
            </a:lvl1pPr>
          </a:lstStyle>
          <a:p>
            <a:pPr lvl="0"/>
            <a:r>
              <a:rPr lang="it-IT"/>
              <a:t>Fare clic per modificare lo stile del sottotitolo dello schema</a:t>
            </a:r>
            <a:endParaRPr lang="en-US"/>
          </a:p>
        </p:txBody>
      </p:sp>
      <p:sp>
        <p:nvSpPr>
          <p:cNvPr id="4" name="Date Placeholder 3">
            <a:extLst>
              <a:ext uri="{FF2B5EF4-FFF2-40B4-BE49-F238E27FC236}">
                <a16:creationId xmlns:a16="http://schemas.microsoft.com/office/drawing/2014/main" id="{6DECC073-44E1-CFB7-DADC-2990F3C617ED}"/>
              </a:ext>
            </a:extLst>
          </p:cNvPr>
          <p:cNvSpPr txBox="1">
            <a:spLocks noGrp="1"/>
          </p:cNvSpPr>
          <p:nvPr>
            <p:ph type="dt" sz="half" idx="7"/>
          </p:nvPr>
        </p:nvSpPr>
        <p:spPr/>
        <p:txBody>
          <a:bodyPr/>
          <a:lstStyle>
            <a:lvl1pPr>
              <a:defRPr/>
            </a:lvl1pPr>
          </a:lstStyle>
          <a:p>
            <a:pPr lvl="0"/>
            <a:fld id="{A02CF2B4-699B-4DD5-8CCC-7B7DF250A7BF}" type="datetime1">
              <a:rPr lang="en-AU"/>
              <a:pPr lvl="0"/>
              <a:t>10/06/2025</a:t>
            </a:fld>
            <a:endParaRPr lang="en-AU"/>
          </a:p>
        </p:txBody>
      </p:sp>
      <p:sp>
        <p:nvSpPr>
          <p:cNvPr id="5" name="Footer Placeholder 4">
            <a:extLst>
              <a:ext uri="{FF2B5EF4-FFF2-40B4-BE49-F238E27FC236}">
                <a16:creationId xmlns:a16="http://schemas.microsoft.com/office/drawing/2014/main" id="{FEA4E300-A95E-4887-9847-71BE66F60733}"/>
              </a:ext>
            </a:extLst>
          </p:cNvPr>
          <p:cNvSpPr txBox="1">
            <a:spLocks noGrp="1"/>
          </p:cNvSpPr>
          <p:nvPr>
            <p:ph type="ftr" sz="quarter" idx="9"/>
          </p:nvPr>
        </p:nvSpPr>
        <p:spPr/>
        <p:txBody>
          <a:bodyPr/>
          <a:lstStyle>
            <a:lvl1pPr>
              <a:defRPr/>
            </a:lvl1pPr>
          </a:lstStyle>
          <a:p>
            <a:pPr lvl="0"/>
            <a:r>
              <a:rPr lang="en-AU"/>
              <a:t>sirEN WORKSHOP, Giulianova,  June 8-13.</a:t>
            </a:r>
          </a:p>
        </p:txBody>
      </p:sp>
      <p:sp>
        <p:nvSpPr>
          <p:cNvPr id="6" name="Slide Number Placeholder 5">
            <a:extLst>
              <a:ext uri="{FF2B5EF4-FFF2-40B4-BE49-F238E27FC236}">
                <a16:creationId xmlns:a16="http://schemas.microsoft.com/office/drawing/2014/main" id="{F7FB671C-4EDC-4664-75F3-DBFC0406B10B}"/>
              </a:ext>
            </a:extLst>
          </p:cNvPr>
          <p:cNvSpPr txBox="1">
            <a:spLocks noGrp="1"/>
          </p:cNvSpPr>
          <p:nvPr>
            <p:ph type="sldNum" sz="quarter" idx="8"/>
          </p:nvPr>
        </p:nvSpPr>
        <p:spPr/>
        <p:txBody>
          <a:bodyPr/>
          <a:lstStyle>
            <a:lvl1pPr>
              <a:defRPr/>
            </a:lvl1pPr>
          </a:lstStyle>
          <a:p>
            <a:pPr lvl="0"/>
            <a:fld id="{DD3079CF-D874-47C4-A2BE-01F4AA2341EC}" type="slidenum">
              <a:t>‹N›</a:t>
            </a:fld>
            <a:endParaRPr lang="en-AU"/>
          </a:p>
        </p:txBody>
      </p:sp>
    </p:spTree>
    <p:extLst>
      <p:ext uri="{BB962C8B-B14F-4D97-AF65-F5344CB8AC3E}">
        <p14:creationId xmlns:p14="http://schemas.microsoft.com/office/powerpoint/2010/main" val="35340627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0D2F-76A5-7AF2-DBDB-12DF22FEDBA9}"/>
              </a:ext>
            </a:extLst>
          </p:cNvPr>
          <p:cNvSpPr txBox="1">
            <a:spLocks noGrp="1"/>
          </p:cNvSpPr>
          <p:nvPr>
            <p:ph type="title"/>
          </p:nvPr>
        </p:nvSpPr>
        <p:spPr/>
        <p:txBody>
          <a:bodyPr/>
          <a:lstStyle>
            <a:lvl1pPr>
              <a:defRPr/>
            </a:lvl1pPr>
          </a:lstStyle>
          <a:p>
            <a:pPr lvl="0"/>
            <a:r>
              <a:rPr lang="it-IT"/>
              <a:t>Fare clic per modificare lo stile del titolo dello schema</a:t>
            </a:r>
            <a:endParaRPr lang="en-US"/>
          </a:p>
        </p:txBody>
      </p:sp>
      <p:sp>
        <p:nvSpPr>
          <p:cNvPr id="3" name="Vertical Text Placeholder 2">
            <a:extLst>
              <a:ext uri="{FF2B5EF4-FFF2-40B4-BE49-F238E27FC236}">
                <a16:creationId xmlns:a16="http://schemas.microsoft.com/office/drawing/2014/main" id="{611C9DFD-2AF1-BCAC-9299-858AD295EC92}"/>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D6B50622-E117-DD3B-25B0-F52199EA39DA}"/>
              </a:ext>
            </a:extLst>
          </p:cNvPr>
          <p:cNvSpPr txBox="1">
            <a:spLocks noGrp="1"/>
          </p:cNvSpPr>
          <p:nvPr>
            <p:ph type="dt" sz="half" idx="7"/>
          </p:nvPr>
        </p:nvSpPr>
        <p:spPr/>
        <p:txBody>
          <a:bodyPr/>
          <a:lstStyle>
            <a:lvl1pPr>
              <a:defRPr/>
            </a:lvl1pPr>
          </a:lstStyle>
          <a:p>
            <a:pPr lvl="0"/>
            <a:fld id="{B37EABBD-CFB3-4C6B-82BB-B77D6BD73191}" type="datetime1">
              <a:rPr lang="en-AU"/>
              <a:pPr lvl="0"/>
              <a:t>10/06/2025</a:t>
            </a:fld>
            <a:endParaRPr lang="en-AU"/>
          </a:p>
        </p:txBody>
      </p:sp>
      <p:sp>
        <p:nvSpPr>
          <p:cNvPr id="5" name="Footer Placeholder 4">
            <a:extLst>
              <a:ext uri="{FF2B5EF4-FFF2-40B4-BE49-F238E27FC236}">
                <a16:creationId xmlns:a16="http://schemas.microsoft.com/office/drawing/2014/main" id="{AC941569-4477-AE61-C1E4-789BBFA1CD28}"/>
              </a:ext>
            </a:extLst>
          </p:cNvPr>
          <p:cNvSpPr txBox="1">
            <a:spLocks noGrp="1"/>
          </p:cNvSpPr>
          <p:nvPr>
            <p:ph type="ftr" sz="quarter" idx="9"/>
          </p:nvPr>
        </p:nvSpPr>
        <p:spPr/>
        <p:txBody>
          <a:bodyPr/>
          <a:lstStyle>
            <a:lvl1pPr>
              <a:defRPr/>
            </a:lvl1pPr>
          </a:lstStyle>
          <a:p>
            <a:pPr lvl="0"/>
            <a:r>
              <a:rPr lang="en-AU"/>
              <a:t>sirEN WORKSHOP, Giulianova,  June 8-13.</a:t>
            </a:r>
          </a:p>
        </p:txBody>
      </p:sp>
      <p:sp>
        <p:nvSpPr>
          <p:cNvPr id="6" name="Slide Number Placeholder 5">
            <a:extLst>
              <a:ext uri="{FF2B5EF4-FFF2-40B4-BE49-F238E27FC236}">
                <a16:creationId xmlns:a16="http://schemas.microsoft.com/office/drawing/2014/main" id="{6AB9648B-44EB-AEC2-D731-7E255D0249BB}"/>
              </a:ext>
            </a:extLst>
          </p:cNvPr>
          <p:cNvSpPr txBox="1">
            <a:spLocks noGrp="1"/>
          </p:cNvSpPr>
          <p:nvPr>
            <p:ph type="sldNum" sz="quarter" idx="8"/>
          </p:nvPr>
        </p:nvSpPr>
        <p:spPr/>
        <p:txBody>
          <a:bodyPr/>
          <a:lstStyle>
            <a:lvl1pPr>
              <a:defRPr/>
            </a:lvl1pPr>
          </a:lstStyle>
          <a:p>
            <a:pPr lvl="0"/>
            <a:fld id="{AD81F703-FAE3-465A-A39C-D6B4EE284301}" type="slidenum">
              <a:t>‹N›</a:t>
            </a:fld>
            <a:endParaRPr lang="en-AU"/>
          </a:p>
        </p:txBody>
      </p:sp>
    </p:spTree>
    <p:extLst>
      <p:ext uri="{BB962C8B-B14F-4D97-AF65-F5344CB8AC3E}">
        <p14:creationId xmlns:p14="http://schemas.microsoft.com/office/powerpoint/2010/main" val="2015468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C9C510-581B-2C81-EDDE-1D6CB55D7B7C}"/>
              </a:ext>
            </a:extLst>
          </p:cNvPr>
          <p:cNvSpPr txBox="1">
            <a:spLocks noGrp="1"/>
          </p:cNvSpPr>
          <p:nvPr>
            <p:ph type="title" orient="vert"/>
          </p:nvPr>
        </p:nvSpPr>
        <p:spPr>
          <a:xfrm>
            <a:off x="7088977" y="365129"/>
            <a:ext cx="2135983" cy="5811834"/>
          </a:xfrm>
        </p:spPr>
        <p:txBody>
          <a:bodyPr vert="eaVert"/>
          <a:lstStyle>
            <a:lvl1pPr>
              <a:defRPr/>
            </a:lvl1pPr>
          </a:lstStyle>
          <a:p>
            <a:pPr lvl="0"/>
            <a:r>
              <a:rPr lang="it-IT"/>
              <a:t>Fare clic per modificare lo stile del titolo dello schema</a:t>
            </a:r>
            <a:endParaRPr lang="en-US"/>
          </a:p>
        </p:txBody>
      </p:sp>
      <p:sp>
        <p:nvSpPr>
          <p:cNvPr id="3" name="Vertical Text Placeholder 2">
            <a:extLst>
              <a:ext uri="{FF2B5EF4-FFF2-40B4-BE49-F238E27FC236}">
                <a16:creationId xmlns:a16="http://schemas.microsoft.com/office/drawing/2014/main" id="{3DAEDF83-9765-C097-6756-324359F98B7A}"/>
              </a:ext>
            </a:extLst>
          </p:cNvPr>
          <p:cNvSpPr txBox="1">
            <a:spLocks noGrp="1"/>
          </p:cNvSpPr>
          <p:nvPr>
            <p:ph type="body" orient="vert" idx="1"/>
          </p:nvPr>
        </p:nvSpPr>
        <p:spPr>
          <a:xfrm>
            <a:off x="681035" y="365129"/>
            <a:ext cx="6284122" cy="5811834"/>
          </a:xfrm>
        </p:spPr>
        <p:txBody>
          <a:bodyPr vert="eaVert"/>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C3CE7DC1-2ADF-35DB-E8A6-82B373FCD80B}"/>
              </a:ext>
            </a:extLst>
          </p:cNvPr>
          <p:cNvSpPr txBox="1">
            <a:spLocks noGrp="1"/>
          </p:cNvSpPr>
          <p:nvPr>
            <p:ph type="dt" sz="half" idx="7"/>
          </p:nvPr>
        </p:nvSpPr>
        <p:spPr/>
        <p:txBody>
          <a:bodyPr/>
          <a:lstStyle>
            <a:lvl1pPr>
              <a:defRPr/>
            </a:lvl1pPr>
          </a:lstStyle>
          <a:p>
            <a:pPr lvl="0"/>
            <a:fld id="{0A21DF64-3015-4221-A91E-0BC72366DAAF}" type="datetime1">
              <a:rPr lang="en-AU"/>
              <a:pPr lvl="0"/>
              <a:t>10/06/2025</a:t>
            </a:fld>
            <a:endParaRPr lang="en-AU"/>
          </a:p>
        </p:txBody>
      </p:sp>
      <p:sp>
        <p:nvSpPr>
          <p:cNvPr id="5" name="Footer Placeholder 4">
            <a:extLst>
              <a:ext uri="{FF2B5EF4-FFF2-40B4-BE49-F238E27FC236}">
                <a16:creationId xmlns:a16="http://schemas.microsoft.com/office/drawing/2014/main" id="{CF28B635-B078-D6AC-3E06-72DA77B91CA3}"/>
              </a:ext>
            </a:extLst>
          </p:cNvPr>
          <p:cNvSpPr txBox="1">
            <a:spLocks noGrp="1"/>
          </p:cNvSpPr>
          <p:nvPr>
            <p:ph type="ftr" sz="quarter" idx="9"/>
          </p:nvPr>
        </p:nvSpPr>
        <p:spPr/>
        <p:txBody>
          <a:bodyPr/>
          <a:lstStyle>
            <a:lvl1pPr>
              <a:defRPr/>
            </a:lvl1pPr>
          </a:lstStyle>
          <a:p>
            <a:pPr lvl="0"/>
            <a:r>
              <a:rPr lang="en-AU"/>
              <a:t>sirEN WORKSHOP, Giulianova,  June 8-13.</a:t>
            </a:r>
          </a:p>
        </p:txBody>
      </p:sp>
      <p:sp>
        <p:nvSpPr>
          <p:cNvPr id="6" name="Slide Number Placeholder 5">
            <a:extLst>
              <a:ext uri="{FF2B5EF4-FFF2-40B4-BE49-F238E27FC236}">
                <a16:creationId xmlns:a16="http://schemas.microsoft.com/office/drawing/2014/main" id="{5829FA41-AC27-E327-7FF1-FD04F3D02599}"/>
              </a:ext>
            </a:extLst>
          </p:cNvPr>
          <p:cNvSpPr txBox="1">
            <a:spLocks noGrp="1"/>
          </p:cNvSpPr>
          <p:nvPr>
            <p:ph type="sldNum" sz="quarter" idx="8"/>
          </p:nvPr>
        </p:nvSpPr>
        <p:spPr/>
        <p:txBody>
          <a:bodyPr/>
          <a:lstStyle>
            <a:lvl1pPr>
              <a:defRPr/>
            </a:lvl1pPr>
          </a:lstStyle>
          <a:p>
            <a:pPr lvl="0"/>
            <a:fld id="{14FD7FA5-96CE-4D6D-AF93-DB92A730A8E8}" type="slidenum">
              <a:t>‹N›</a:t>
            </a:fld>
            <a:endParaRPr lang="en-AU"/>
          </a:p>
        </p:txBody>
      </p:sp>
    </p:spTree>
    <p:extLst>
      <p:ext uri="{BB962C8B-B14F-4D97-AF65-F5344CB8AC3E}">
        <p14:creationId xmlns:p14="http://schemas.microsoft.com/office/powerpoint/2010/main" val="293506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442EA-1E27-6F73-5345-62364DDEE4F3}"/>
              </a:ext>
            </a:extLst>
          </p:cNvPr>
          <p:cNvSpPr txBox="1">
            <a:spLocks noGrp="1"/>
          </p:cNvSpPr>
          <p:nvPr>
            <p:ph type="title"/>
          </p:nvPr>
        </p:nvSpPr>
        <p:spPr/>
        <p:txBody>
          <a:bodyPr/>
          <a:lstStyle>
            <a:lvl1pPr>
              <a:defRPr/>
            </a:lvl1pPr>
          </a:lstStyle>
          <a:p>
            <a:pPr lvl="0"/>
            <a:r>
              <a:rPr lang="it-IT"/>
              <a:t>Fare clic per modificare lo stile del titolo dello schema</a:t>
            </a:r>
            <a:endParaRPr lang="en-US"/>
          </a:p>
        </p:txBody>
      </p:sp>
      <p:sp>
        <p:nvSpPr>
          <p:cNvPr id="3" name="Content Placeholder 2">
            <a:extLst>
              <a:ext uri="{FF2B5EF4-FFF2-40B4-BE49-F238E27FC236}">
                <a16:creationId xmlns:a16="http://schemas.microsoft.com/office/drawing/2014/main" id="{A5071460-FC76-3852-16A3-FE8ADAE30097}"/>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3188EDB3-EB97-CEC0-711B-700B2D044974}"/>
              </a:ext>
            </a:extLst>
          </p:cNvPr>
          <p:cNvSpPr txBox="1">
            <a:spLocks noGrp="1"/>
          </p:cNvSpPr>
          <p:nvPr>
            <p:ph type="dt" sz="half" idx="7"/>
          </p:nvPr>
        </p:nvSpPr>
        <p:spPr/>
        <p:txBody>
          <a:bodyPr/>
          <a:lstStyle>
            <a:lvl1pPr>
              <a:defRPr/>
            </a:lvl1pPr>
          </a:lstStyle>
          <a:p>
            <a:pPr lvl="0"/>
            <a:fld id="{B83284BD-80D2-4657-B76C-CC298A0F2A19}" type="datetime1">
              <a:rPr lang="en-AU"/>
              <a:pPr lvl="0"/>
              <a:t>10/06/2025</a:t>
            </a:fld>
            <a:endParaRPr lang="en-AU"/>
          </a:p>
        </p:txBody>
      </p:sp>
      <p:sp>
        <p:nvSpPr>
          <p:cNvPr id="5" name="Footer Placeholder 4">
            <a:extLst>
              <a:ext uri="{FF2B5EF4-FFF2-40B4-BE49-F238E27FC236}">
                <a16:creationId xmlns:a16="http://schemas.microsoft.com/office/drawing/2014/main" id="{A6BE18FA-F947-BCEE-631B-2D865218AAF7}"/>
              </a:ext>
            </a:extLst>
          </p:cNvPr>
          <p:cNvSpPr txBox="1">
            <a:spLocks noGrp="1"/>
          </p:cNvSpPr>
          <p:nvPr>
            <p:ph type="ftr" sz="quarter" idx="9"/>
          </p:nvPr>
        </p:nvSpPr>
        <p:spPr/>
        <p:txBody>
          <a:bodyPr/>
          <a:lstStyle>
            <a:lvl1pPr>
              <a:defRPr/>
            </a:lvl1pPr>
          </a:lstStyle>
          <a:p>
            <a:pPr lvl="0"/>
            <a:r>
              <a:rPr lang="en-AU"/>
              <a:t>sirEN WORKSHOP, Giulianova,  June 8-13.</a:t>
            </a:r>
          </a:p>
        </p:txBody>
      </p:sp>
      <p:sp>
        <p:nvSpPr>
          <p:cNvPr id="6" name="Slide Number Placeholder 5">
            <a:extLst>
              <a:ext uri="{FF2B5EF4-FFF2-40B4-BE49-F238E27FC236}">
                <a16:creationId xmlns:a16="http://schemas.microsoft.com/office/drawing/2014/main" id="{5E52D432-C16B-E297-EC5F-841F5A286689}"/>
              </a:ext>
            </a:extLst>
          </p:cNvPr>
          <p:cNvSpPr txBox="1">
            <a:spLocks noGrp="1"/>
          </p:cNvSpPr>
          <p:nvPr>
            <p:ph type="sldNum" sz="quarter" idx="8"/>
          </p:nvPr>
        </p:nvSpPr>
        <p:spPr/>
        <p:txBody>
          <a:bodyPr/>
          <a:lstStyle>
            <a:lvl1pPr>
              <a:defRPr/>
            </a:lvl1pPr>
          </a:lstStyle>
          <a:p>
            <a:pPr lvl="0"/>
            <a:fld id="{8A15D224-3C12-47B8-8C4F-ACF562FE36BB}" type="slidenum">
              <a:t>‹N›</a:t>
            </a:fld>
            <a:endParaRPr lang="en-AU"/>
          </a:p>
        </p:txBody>
      </p:sp>
    </p:spTree>
    <p:extLst>
      <p:ext uri="{BB962C8B-B14F-4D97-AF65-F5344CB8AC3E}">
        <p14:creationId xmlns:p14="http://schemas.microsoft.com/office/powerpoint/2010/main" val="352480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0CBDA-8305-6461-655F-0575B3E7BC94}"/>
              </a:ext>
            </a:extLst>
          </p:cNvPr>
          <p:cNvSpPr txBox="1">
            <a:spLocks noGrp="1"/>
          </p:cNvSpPr>
          <p:nvPr>
            <p:ph type="title"/>
          </p:nvPr>
        </p:nvSpPr>
        <p:spPr>
          <a:xfrm>
            <a:off x="675878" y="1709735"/>
            <a:ext cx="8543925" cy="2852735"/>
          </a:xfrm>
        </p:spPr>
        <p:txBody>
          <a:bodyPr anchor="b"/>
          <a:lstStyle>
            <a:lvl1pPr>
              <a:defRPr sz="6000"/>
            </a:lvl1pPr>
          </a:lstStyle>
          <a:p>
            <a:pPr lvl="0"/>
            <a:r>
              <a:rPr lang="it-IT"/>
              <a:t>Fare clic per modificare lo stile del titolo dello schema</a:t>
            </a:r>
            <a:endParaRPr lang="en-US"/>
          </a:p>
        </p:txBody>
      </p:sp>
      <p:sp>
        <p:nvSpPr>
          <p:cNvPr id="3" name="Text Placeholder 2">
            <a:extLst>
              <a:ext uri="{FF2B5EF4-FFF2-40B4-BE49-F238E27FC236}">
                <a16:creationId xmlns:a16="http://schemas.microsoft.com/office/drawing/2014/main" id="{4CE2F8FB-C369-4C24-5018-4D45755F6EC9}"/>
              </a:ext>
            </a:extLst>
          </p:cNvPr>
          <p:cNvSpPr txBox="1">
            <a:spLocks noGrp="1"/>
          </p:cNvSpPr>
          <p:nvPr>
            <p:ph type="body" idx="1"/>
          </p:nvPr>
        </p:nvSpPr>
        <p:spPr>
          <a:xfrm>
            <a:off x="675878" y="4589465"/>
            <a:ext cx="8543925" cy="1500182"/>
          </a:xfrm>
        </p:spPr>
        <p:txBody>
          <a:bodyPr/>
          <a:lstStyle>
            <a:lvl1pPr marL="0" indent="0">
              <a:buNone/>
              <a:defRPr sz="2400"/>
            </a:lvl1pPr>
          </a:lstStyle>
          <a:p>
            <a:pPr lvl="0"/>
            <a:r>
              <a:rPr lang="it-IT"/>
              <a:t>Fare clic per modificare gli stili del testo dello schema</a:t>
            </a:r>
          </a:p>
        </p:txBody>
      </p:sp>
      <p:sp>
        <p:nvSpPr>
          <p:cNvPr id="4" name="Date Placeholder 3">
            <a:extLst>
              <a:ext uri="{FF2B5EF4-FFF2-40B4-BE49-F238E27FC236}">
                <a16:creationId xmlns:a16="http://schemas.microsoft.com/office/drawing/2014/main" id="{306EECB2-7069-DE9C-6715-271FA2EE2EF8}"/>
              </a:ext>
            </a:extLst>
          </p:cNvPr>
          <p:cNvSpPr txBox="1">
            <a:spLocks noGrp="1"/>
          </p:cNvSpPr>
          <p:nvPr>
            <p:ph type="dt" sz="half" idx="7"/>
          </p:nvPr>
        </p:nvSpPr>
        <p:spPr/>
        <p:txBody>
          <a:bodyPr/>
          <a:lstStyle>
            <a:lvl1pPr>
              <a:defRPr/>
            </a:lvl1pPr>
          </a:lstStyle>
          <a:p>
            <a:pPr lvl="0"/>
            <a:fld id="{5D85AABD-5185-4CE1-AF66-B7716D38B19F}" type="datetime1">
              <a:rPr lang="en-AU"/>
              <a:pPr lvl="0"/>
              <a:t>10/06/2025</a:t>
            </a:fld>
            <a:endParaRPr lang="en-AU"/>
          </a:p>
        </p:txBody>
      </p:sp>
      <p:sp>
        <p:nvSpPr>
          <p:cNvPr id="5" name="Footer Placeholder 4">
            <a:extLst>
              <a:ext uri="{FF2B5EF4-FFF2-40B4-BE49-F238E27FC236}">
                <a16:creationId xmlns:a16="http://schemas.microsoft.com/office/drawing/2014/main" id="{77F1C123-2CDD-5AE8-B59E-A09732F47314}"/>
              </a:ext>
            </a:extLst>
          </p:cNvPr>
          <p:cNvSpPr txBox="1">
            <a:spLocks noGrp="1"/>
          </p:cNvSpPr>
          <p:nvPr>
            <p:ph type="ftr" sz="quarter" idx="9"/>
          </p:nvPr>
        </p:nvSpPr>
        <p:spPr/>
        <p:txBody>
          <a:bodyPr/>
          <a:lstStyle>
            <a:lvl1pPr>
              <a:defRPr/>
            </a:lvl1pPr>
          </a:lstStyle>
          <a:p>
            <a:pPr lvl="0"/>
            <a:r>
              <a:rPr lang="en-AU"/>
              <a:t>sirEN WORKSHOP, Giulianova,  June 8-13.</a:t>
            </a:r>
          </a:p>
        </p:txBody>
      </p:sp>
      <p:sp>
        <p:nvSpPr>
          <p:cNvPr id="6" name="Slide Number Placeholder 5">
            <a:extLst>
              <a:ext uri="{FF2B5EF4-FFF2-40B4-BE49-F238E27FC236}">
                <a16:creationId xmlns:a16="http://schemas.microsoft.com/office/drawing/2014/main" id="{79A6BE9F-B5D2-889D-5DA5-56492B287CAA}"/>
              </a:ext>
            </a:extLst>
          </p:cNvPr>
          <p:cNvSpPr txBox="1">
            <a:spLocks noGrp="1"/>
          </p:cNvSpPr>
          <p:nvPr>
            <p:ph type="sldNum" sz="quarter" idx="8"/>
          </p:nvPr>
        </p:nvSpPr>
        <p:spPr/>
        <p:txBody>
          <a:bodyPr/>
          <a:lstStyle>
            <a:lvl1pPr>
              <a:defRPr/>
            </a:lvl1pPr>
          </a:lstStyle>
          <a:p>
            <a:pPr lvl="0"/>
            <a:fld id="{E53EDFB4-9D3F-47B7-85E9-3CDEF79E3E14}" type="slidenum">
              <a:t>‹N›</a:t>
            </a:fld>
            <a:endParaRPr lang="en-AU"/>
          </a:p>
        </p:txBody>
      </p:sp>
    </p:spTree>
    <p:extLst>
      <p:ext uri="{BB962C8B-B14F-4D97-AF65-F5344CB8AC3E}">
        <p14:creationId xmlns:p14="http://schemas.microsoft.com/office/powerpoint/2010/main" val="1405816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6C41-479F-012E-9E56-3EB89BFF3936}"/>
              </a:ext>
            </a:extLst>
          </p:cNvPr>
          <p:cNvSpPr txBox="1">
            <a:spLocks noGrp="1"/>
          </p:cNvSpPr>
          <p:nvPr>
            <p:ph type="title"/>
          </p:nvPr>
        </p:nvSpPr>
        <p:spPr/>
        <p:txBody>
          <a:bodyPr/>
          <a:lstStyle>
            <a:lvl1pPr>
              <a:defRPr/>
            </a:lvl1pPr>
          </a:lstStyle>
          <a:p>
            <a:pPr lvl="0"/>
            <a:r>
              <a:rPr lang="it-IT"/>
              <a:t>Fare clic per modificare lo stile del titolo dello schema</a:t>
            </a:r>
            <a:endParaRPr lang="en-US"/>
          </a:p>
        </p:txBody>
      </p:sp>
      <p:sp>
        <p:nvSpPr>
          <p:cNvPr id="3" name="Content Placeholder 2">
            <a:extLst>
              <a:ext uri="{FF2B5EF4-FFF2-40B4-BE49-F238E27FC236}">
                <a16:creationId xmlns:a16="http://schemas.microsoft.com/office/drawing/2014/main" id="{BC635505-E7B5-DF37-2BF5-8AB0A827B23B}"/>
              </a:ext>
            </a:extLst>
          </p:cNvPr>
          <p:cNvSpPr txBox="1">
            <a:spLocks noGrp="1"/>
          </p:cNvSpPr>
          <p:nvPr>
            <p:ph idx="1"/>
          </p:nvPr>
        </p:nvSpPr>
        <p:spPr>
          <a:xfrm>
            <a:off x="681035" y="1825627"/>
            <a:ext cx="4210053" cy="4351336"/>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a:extLst>
              <a:ext uri="{FF2B5EF4-FFF2-40B4-BE49-F238E27FC236}">
                <a16:creationId xmlns:a16="http://schemas.microsoft.com/office/drawing/2014/main" id="{44046838-D1AE-5AF1-8728-3A0533C8E23E}"/>
              </a:ext>
            </a:extLst>
          </p:cNvPr>
          <p:cNvSpPr txBox="1">
            <a:spLocks noGrp="1"/>
          </p:cNvSpPr>
          <p:nvPr>
            <p:ph idx="2"/>
          </p:nvPr>
        </p:nvSpPr>
        <p:spPr>
          <a:xfrm>
            <a:off x="5014917" y="1825627"/>
            <a:ext cx="4210053" cy="4351336"/>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a:extLst>
              <a:ext uri="{FF2B5EF4-FFF2-40B4-BE49-F238E27FC236}">
                <a16:creationId xmlns:a16="http://schemas.microsoft.com/office/drawing/2014/main" id="{F0C9667A-802B-FFDC-5A72-036AF57150E9}"/>
              </a:ext>
            </a:extLst>
          </p:cNvPr>
          <p:cNvSpPr txBox="1">
            <a:spLocks noGrp="1"/>
          </p:cNvSpPr>
          <p:nvPr>
            <p:ph type="dt" sz="half" idx="7"/>
          </p:nvPr>
        </p:nvSpPr>
        <p:spPr/>
        <p:txBody>
          <a:bodyPr/>
          <a:lstStyle>
            <a:lvl1pPr>
              <a:defRPr/>
            </a:lvl1pPr>
          </a:lstStyle>
          <a:p>
            <a:pPr lvl="0"/>
            <a:fld id="{19105A79-9029-473D-AB80-2A73DA3B8E03}" type="datetime1">
              <a:rPr lang="en-AU"/>
              <a:pPr lvl="0"/>
              <a:t>10/06/2025</a:t>
            </a:fld>
            <a:endParaRPr lang="en-AU"/>
          </a:p>
        </p:txBody>
      </p:sp>
      <p:sp>
        <p:nvSpPr>
          <p:cNvPr id="6" name="Footer Placeholder 5">
            <a:extLst>
              <a:ext uri="{FF2B5EF4-FFF2-40B4-BE49-F238E27FC236}">
                <a16:creationId xmlns:a16="http://schemas.microsoft.com/office/drawing/2014/main" id="{1BF87833-8B27-FF88-C704-040292748EAF}"/>
              </a:ext>
            </a:extLst>
          </p:cNvPr>
          <p:cNvSpPr txBox="1">
            <a:spLocks noGrp="1"/>
          </p:cNvSpPr>
          <p:nvPr>
            <p:ph type="ftr" sz="quarter" idx="9"/>
          </p:nvPr>
        </p:nvSpPr>
        <p:spPr/>
        <p:txBody>
          <a:bodyPr/>
          <a:lstStyle>
            <a:lvl1pPr>
              <a:defRPr/>
            </a:lvl1pPr>
          </a:lstStyle>
          <a:p>
            <a:pPr lvl="0"/>
            <a:r>
              <a:rPr lang="en-AU"/>
              <a:t>sirEN WORKSHOP, Giulianova,  June 8-13.</a:t>
            </a:r>
          </a:p>
        </p:txBody>
      </p:sp>
      <p:sp>
        <p:nvSpPr>
          <p:cNvPr id="7" name="Slide Number Placeholder 6">
            <a:extLst>
              <a:ext uri="{FF2B5EF4-FFF2-40B4-BE49-F238E27FC236}">
                <a16:creationId xmlns:a16="http://schemas.microsoft.com/office/drawing/2014/main" id="{048D379C-8C19-E66E-39BB-4DC2A929BE62}"/>
              </a:ext>
            </a:extLst>
          </p:cNvPr>
          <p:cNvSpPr txBox="1">
            <a:spLocks noGrp="1"/>
          </p:cNvSpPr>
          <p:nvPr>
            <p:ph type="sldNum" sz="quarter" idx="8"/>
          </p:nvPr>
        </p:nvSpPr>
        <p:spPr/>
        <p:txBody>
          <a:bodyPr/>
          <a:lstStyle>
            <a:lvl1pPr>
              <a:defRPr/>
            </a:lvl1pPr>
          </a:lstStyle>
          <a:p>
            <a:pPr lvl="0"/>
            <a:fld id="{DBF676B8-E4A4-4E18-A350-4583BF69B647}" type="slidenum">
              <a:t>‹N›</a:t>
            </a:fld>
            <a:endParaRPr lang="en-AU"/>
          </a:p>
        </p:txBody>
      </p:sp>
    </p:spTree>
    <p:extLst>
      <p:ext uri="{BB962C8B-B14F-4D97-AF65-F5344CB8AC3E}">
        <p14:creationId xmlns:p14="http://schemas.microsoft.com/office/powerpoint/2010/main" val="64329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A5B0E-F290-C081-2E11-B65FF7513718}"/>
              </a:ext>
            </a:extLst>
          </p:cNvPr>
          <p:cNvSpPr txBox="1">
            <a:spLocks noGrp="1"/>
          </p:cNvSpPr>
          <p:nvPr>
            <p:ph type="title"/>
          </p:nvPr>
        </p:nvSpPr>
        <p:spPr>
          <a:xfrm>
            <a:off x="682325" y="365129"/>
            <a:ext cx="8543925" cy="1325559"/>
          </a:xfrm>
        </p:spPr>
        <p:txBody>
          <a:bodyPr/>
          <a:lstStyle>
            <a:lvl1pPr>
              <a:defRPr/>
            </a:lvl1pPr>
          </a:lstStyle>
          <a:p>
            <a:pPr lvl="0"/>
            <a:r>
              <a:rPr lang="it-IT"/>
              <a:t>Fare clic per modificare lo stile del titolo dello schema</a:t>
            </a:r>
            <a:endParaRPr lang="en-US"/>
          </a:p>
        </p:txBody>
      </p:sp>
      <p:sp>
        <p:nvSpPr>
          <p:cNvPr id="3" name="Text Placeholder 2">
            <a:extLst>
              <a:ext uri="{FF2B5EF4-FFF2-40B4-BE49-F238E27FC236}">
                <a16:creationId xmlns:a16="http://schemas.microsoft.com/office/drawing/2014/main" id="{0D6E7E40-C1C2-C996-BF7A-0000DC3B72DF}"/>
              </a:ext>
            </a:extLst>
          </p:cNvPr>
          <p:cNvSpPr txBox="1">
            <a:spLocks noGrp="1"/>
          </p:cNvSpPr>
          <p:nvPr>
            <p:ph type="body" idx="1"/>
          </p:nvPr>
        </p:nvSpPr>
        <p:spPr>
          <a:xfrm>
            <a:off x="682325" y="1681160"/>
            <a:ext cx="4190704" cy="823910"/>
          </a:xfrm>
        </p:spPr>
        <p:txBody>
          <a:bodyPr anchor="b"/>
          <a:lstStyle>
            <a:lvl1pPr marL="0" indent="0">
              <a:buNone/>
              <a:defRPr sz="2400" b="1"/>
            </a:lvl1pPr>
          </a:lstStyle>
          <a:p>
            <a:pPr lvl="0"/>
            <a:r>
              <a:rPr lang="it-IT"/>
              <a:t>Fare clic per modificare gli stili del testo dello schema</a:t>
            </a:r>
          </a:p>
        </p:txBody>
      </p:sp>
      <p:sp>
        <p:nvSpPr>
          <p:cNvPr id="4" name="Content Placeholder 3">
            <a:extLst>
              <a:ext uri="{FF2B5EF4-FFF2-40B4-BE49-F238E27FC236}">
                <a16:creationId xmlns:a16="http://schemas.microsoft.com/office/drawing/2014/main" id="{80F8C2DE-C4FD-BD1D-BAA2-ABCE349BC073}"/>
              </a:ext>
            </a:extLst>
          </p:cNvPr>
          <p:cNvSpPr txBox="1">
            <a:spLocks noGrp="1"/>
          </p:cNvSpPr>
          <p:nvPr>
            <p:ph idx="2"/>
          </p:nvPr>
        </p:nvSpPr>
        <p:spPr>
          <a:xfrm>
            <a:off x="682325" y="2505071"/>
            <a:ext cx="4190704" cy="3684583"/>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a:extLst>
              <a:ext uri="{FF2B5EF4-FFF2-40B4-BE49-F238E27FC236}">
                <a16:creationId xmlns:a16="http://schemas.microsoft.com/office/drawing/2014/main" id="{C597F12F-2B7F-C06D-ADAD-0E63C7880C0D}"/>
              </a:ext>
            </a:extLst>
          </p:cNvPr>
          <p:cNvSpPr txBox="1">
            <a:spLocks noGrp="1"/>
          </p:cNvSpPr>
          <p:nvPr>
            <p:ph type="body" idx="3"/>
          </p:nvPr>
        </p:nvSpPr>
        <p:spPr>
          <a:xfrm>
            <a:off x="5014917" y="1681160"/>
            <a:ext cx="4211342" cy="823910"/>
          </a:xfrm>
        </p:spPr>
        <p:txBody>
          <a:bodyPr anchor="b"/>
          <a:lstStyle>
            <a:lvl1pPr marL="0" indent="0">
              <a:buNone/>
              <a:defRPr sz="2400" b="1"/>
            </a:lvl1pPr>
          </a:lstStyle>
          <a:p>
            <a:pPr lvl="0"/>
            <a:r>
              <a:rPr lang="it-IT"/>
              <a:t>Fare clic per modificare gli stili del testo dello schema</a:t>
            </a:r>
          </a:p>
        </p:txBody>
      </p:sp>
      <p:sp>
        <p:nvSpPr>
          <p:cNvPr id="6" name="Content Placeholder 5">
            <a:extLst>
              <a:ext uri="{FF2B5EF4-FFF2-40B4-BE49-F238E27FC236}">
                <a16:creationId xmlns:a16="http://schemas.microsoft.com/office/drawing/2014/main" id="{DA2BB792-790C-3580-75CE-F4E8D41FECE2}"/>
              </a:ext>
            </a:extLst>
          </p:cNvPr>
          <p:cNvSpPr txBox="1">
            <a:spLocks noGrp="1"/>
          </p:cNvSpPr>
          <p:nvPr>
            <p:ph idx="4"/>
          </p:nvPr>
        </p:nvSpPr>
        <p:spPr>
          <a:xfrm>
            <a:off x="5014917" y="2505071"/>
            <a:ext cx="4211342" cy="3684583"/>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a:extLst>
              <a:ext uri="{FF2B5EF4-FFF2-40B4-BE49-F238E27FC236}">
                <a16:creationId xmlns:a16="http://schemas.microsoft.com/office/drawing/2014/main" id="{EC486AEF-D62E-8FAC-B2CF-CC9946939A39}"/>
              </a:ext>
            </a:extLst>
          </p:cNvPr>
          <p:cNvSpPr txBox="1">
            <a:spLocks noGrp="1"/>
          </p:cNvSpPr>
          <p:nvPr>
            <p:ph type="dt" sz="half" idx="7"/>
          </p:nvPr>
        </p:nvSpPr>
        <p:spPr/>
        <p:txBody>
          <a:bodyPr/>
          <a:lstStyle>
            <a:lvl1pPr>
              <a:defRPr/>
            </a:lvl1pPr>
          </a:lstStyle>
          <a:p>
            <a:pPr lvl="0"/>
            <a:fld id="{933A7A12-3324-4D57-AE0A-AB65A59AA810}" type="datetime1">
              <a:rPr lang="en-AU"/>
              <a:pPr lvl="0"/>
              <a:t>10/06/2025</a:t>
            </a:fld>
            <a:endParaRPr lang="en-AU"/>
          </a:p>
        </p:txBody>
      </p:sp>
      <p:sp>
        <p:nvSpPr>
          <p:cNvPr id="8" name="Footer Placeholder 7">
            <a:extLst>
              <a:ext uri="{FF2B5EF4-FFF2-40B4-BE49-F238E27FC236}">
                <a16:creationId xmlns:a16="http://schemas.microsoft.com/office/drawing/2014/main" id="{881A4CD5-ECCD-0E2C-6E94-70DFE0BB944C}"/>
              </a:ext>
            </a:extLst>
          </p:cNvPr>
          <p:cNvSpPr txBox="1">
            <a:spLocks noGrp="1"/>
          </p:cNvSpPr>
          <p:nvPr>
            <p:ph type="ftr" sz="quarter" idx="9"/>
          </p:nvPr>
        </p:nvSpPr>
        <p:spPr/>
        <p:txBody>
          <a:bodyPr/>
          <a:lstStyle>
            <a:lvl1pPr>
              <a:defRPr/>
            </a:lvl1pPr>
          </a:lstStyle>
          <a:p>
            <a:pPr lvl="0"/>
            <a:r>
              <a:rPr lang="en-AU"/>
              <a:t>sirEN WORKSHOP, Giulianova,  June 8-13.</a:t>
            </a:r>
          </a:p>
        </p:txBody>
      </p:sp>
      <p:sp>
        <p:nvSpPr>
          <p:cNvPr id="9" name="Slide Number Placeholder 8">
            <a:extLst>
              <a:ext uri="{FF2B5EF4-FFF2-40B4-BE49-F238E27FC236}">
                <a16:creationId xmlns:a16="http://schemas.microsoft.com/office/drawing/2014/main" id="{748211FD-6A56-76FF-9E07-454120FC62ED}"/>
              </a:ext>
            </a:extLst>
          </p:cNvPr>
          <p:cNvSpPr txBox="1">
            <a:spLocks noGrp="1"/>
          </p:cNvSpPr>
          <p:nvPr>
            <p:ph type="sldNum" sz="quarter" idx="8"/>
          </p:nvPr>
        </p:nvSpPr>
        <p:spPr/>
        <p:txBody>
          <a:bodyPr/>
          <a:lstStyle>
            <a:lvl1pPr>
              <a:defRPr/>
            </a:lvl1pPr>
          </a:lstStyle>
          <a:p>
            <a:pPr lvl="0"/>
            <a:fld id="{54350C14-998B-4AC0-997F-F206CFEF0069}" type="slidenum">
              <a:t>‹N›</a:t>
            </a:fld>
            <a:endParaRPr lang="en-AU"/>
          </a:p>
        </p:txBody>
      </p:sp>
    </p:spTree>
    <p:extLst>
      <p:ext uri="{BB962C8B-B14F-4D97-AF65-F5344CB8AC3E}">
        <p14:creationId xmlns:p14="http://schemas.microsoft.com/office/powerpoint/2010/main" val="176266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B9F6D-94AE-B02F-7D67-5224D5DF721E}"/>
              </a:ext>
            </a:extLst>
          </p:cNvPr>
          <p:cNvSpPr txBox="1">
            <a:spLocks noGrp="1"/>
          </p:cNvSpPr>
          <p:nvPr>
            <p:ph type="title"/>
          </p:nvPr>
        </p:nvSpPr>
        <p:spPr/>
        <p:txBody>
          <a:bodyPr/>
          <a:lstStyle>
            <a:lvl1pPr>
              <a:defRPr/>
            </a:lvl1pPr>
          </a:lstStyle>
          <a:p>
            <a:pPr lvl="0"/>
            <a:r>
              <a:rPr lang="it-IT"/>
              <a:t>Fare clic per modificare lo stile del titolo dello schema</a:t>
            </a:r>
            <a:endParaRPr lang="en-US"/>
          </a:p>
        </p:txBody>
      </p:sp>
      <p:sp>
        <p:nvSpPr>
          <p:cNvPr id="3" name="Date Placeholder 2">
            <a:extLst>
              <a:ext uri="{FF2B5EF4-FFF2-40B4-BE49-F238E27FC236}">
                <a16:creationId xmlns:a16="http://schemas.microsoft.com/office/drawing/2014/main" id="{3B70D68F-1F18-655D-C5BB-0F9E853E9D96}"/>
              </a:ext>
            </a:extLst>
          </p:cNvPr>
          <p:cNvSpPr txBox="1">
            <a:spLocks noGrp="1"/>
          </p:cNvSpPr>
          <p:nvPr>
            <p:ph type="dt" sz="half" idx="7"/>
          </p:nvPr>
        </p:nvSpPr>
        <p:spPr/>
        <p:txBody>
          <a:bodyPr/>
          <a:lstStyle>
            <a:lvl1pPr>
              <a:defRPr/>
            </a:lvl1pPr>
          </a:lstStyle>
          <a:p>
            <a:pPr lvl="0"/>
            <a:fld id="{057C24A6-E681-4BA9-8139-D06C50045107}" type="datetime1">
              <a:rPr lang="en-AU"/>
              <a:pPr lvl="0"/>
              <a:t>10/06/2025</a:t>
            </a:fld>
            <a:endParaRPr lang="en-AU"/>
          </a:p>
        </p:txBody>
      </p:sp>
      <p:sp>
        <p:nvSpPr>
          <p:cNvPr id="4" name="Footer Placeholder 3">
            <a:extLst>
              <a:ext uri="{FF2B5EF4-FFF2-40B4-BE49-F238E27FC236}">
                <a16:creationId xmlns:a16="http://schemas.microsoft.com/office/drawing/2014/main" id="{EDAD4B32-CDB9-4FEA-037D-9576F9D54872}"/>
              </a:ext>
            </a:extLst>
          </p:cNvPr>
          <p:cNvSpPr txBox="1">
            <a:spLocks noGrp="1"/>
          </p:cNvSpPr>
          <p:nvPr>
            <p:ph type="ftr" sz="quarter" idx="9"/>
          </p:nvPr>
        </p:nvSpPr>
        <p:spPr/>
        <p:txBody>
          <a:bodyPr/>
          <a:lstStyle>
            <a:lvl1pPr>
              <a:defRPr/>
            </a:lvl1pPr>
          </a:lstStyle>
          <a:p>
            <a:pPr lvl="0"/>
            <a:r>
              <a:rPr lang="en-AU"/>
              <a:t>sirEN WORKSHOP, Giulianova,  June 8-13.</a:t>
            </a:r>
          </a:p>
        </p:txBody>
      </p:sp>
      <p:sp>
        <p:nvSpPr>
          <p:cNvPr id="5" name="Slide Number Placeholder 4">
            <a:extLst>
              <a:ext uri="{FF2B5EF4-FFF2-40B4-BE49-F238E27FC236}">
                <a16:creationId xmlns:a16="http://schemas.microsoft.com/office/drawing/2014/main" id="{BC8F23DB-699F-C6F5-3538-C6D94A9EA379}"/>
              </a:ext>
            </a:extLst>
          </p:cNvPr>
          <p:cNvSpPr txBox="1">
            <a:spLocks noGrp="1"/>
          </p:cNvSpPr>
          <p:nvPr>
            <p:ph type="sldNum" sz="quarter" idx="8"/>
          </p:nvPr>
        </p:nvSpPr>
        <p:spPr/>
        <p:txBody>
          <a:bodyPr/>
          <a:lstStyle>
            <a:lvl1pPr>
              <a:defRPr/>
            </a:lvl1pPr>
          </a:lstStyle>
          <a:p>
            <a:pPr lvl="0"/>
            <a:fld id="{2A8C4FF9-3EEA-4402-84FD-06B6FAF677AC}" type="slidenum">
              <a:t>‹N›</a:t>
            </a:fld>
            <a:endParaRPr lang="en-AU"/>
          </a:p>
        </p:txBody>
      </p:sp>
    </p:spTree>
    <p:extLst>
      <p:ext uri="{BB962C8B-B14F-4D97-AF65-F5344CB8AC3E}">
        <p14:creationId xmlns:p14="http://schemas.microsoft.com/office/powerpoint/2010/main" val="364870302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020C52-5C42-5380-45F6-AD3D0450AAC6}"/>
              </a:ext>
            </a:extLst>
          </p:cNvPr>
          <p:cNvSpPr txBox="1">
            <a:spLocks noGrp="1"/>
          </p:cNvSpPr>
          <p:nvPr>
            <p:ph type="dt" sz="half" idx="7"/>
          </p:nvPr>
        </p:nvSpPr>
        <p:spPr/>
        <p:txBody>
          <a:bodyPr/>
          <a:lstStyle>
            <a:lvl1pPr>
              <a:defRPr/>
            </a:lvl1pPr>
          </a:lstStyle>
          <a:p>
            <a:pPr lvl="0"/>
            <a:fld id="{67DD4522-0F28-4464-91FB-9FF9888BAE80}" type="datetime1">
              <a:rPr lang="en-AU"/>
              <a:pPr lvl="0"/>
              <a:t>10/06/2025</a:t>
            </a:fld>
            <a:endParaRPr lang="en-AU"/>
          </a:p>
        </p:txBody>
      </p:sp>
      <p:sp>
        <p:nvSpPr>
          <p:cNvPr id="3" name="Footer Placeholder 2">
            <a:extLst>
              <a:ext uri="{FF2B5EF4-FFF2-40B4-BE49-F238E27FC236}">
                <a16:creationId xmlns:a16="http://schemas.microsoft.com/office/drawing/2014/main" id="{0A00D5D5-A907-15E6-5512-02FAB641BC5D}"/>
              </a:ext>
            </a:extLst>
          </p:cNvPr>
          <p:cNvSpPr txBox="1">
            <a:spLocks noGrp="1"/>
          </p:cNvSpPr>
          <p:nvPr>
            <p:ph type="ftr" sz="quarter" idx="9"/>
          </p:nvPr>
        </p:nvSpPr>
        <p:spPr/>
        <p:txBody>
          <a:bodyPr/>
          <a:lstStyle>
            <a:lvl1pPr>
              <a:defRPr/>
            </a:lvl1pPr>
          </a:lstStyle>
          <a:p>
            <a:pPr lvl="0"/>
            <a:r>
              <a:rPr lang="en-AU"/>
              <a:t>sirEN WORKSHOP, Giulianova,  June 8-13.</a:t>
            </a:r>
          </a:p>
        </p:txBody>
      </p:sp>
      <p:sp>
        <p:nvSpPr>
          <p:cNvPr id="4" name="Slide Number Placeholder 3">
            <a:extLst>
              <a:ext uri="{FF2B5EF4-FFF2-40B4-BE49-F238E27FC236}">
                <a16:creationId xmlns:a16="http://schemas.microsoft.com/office/drawing/2014/main" id="{6ABB3D49-BD0A-A824-C24C-4BA1E2D1F65D}"/>
              </a:ext>
            </a:extLst>
          </p:cNvPr>
          <p:cNvSpPr txBox="1">
            <a:spLocks noGrp="1"/>
          </p:cNvSpPr>
          <p:nvPr>
            <p:ph type="sldNum" sz="quarter" idx="8"/>
          </p:nvPr>
        </p:nvSpPr>
        <p:spPr/>
        <p:txBody>
          <a:bodyPr/>
          <a:lstStyle>
            <a:lvl1pPr>
              <a:defRPr/>
            </a:lvl1pPr>
          </a:lstStyle>
          <a:p>
            <a:pPr lvl="0"/>
            <a:fld id="{B7CB9DC5-DB80-45C8-B4DA-911040BCE1E9}" type="slidenum">
              <a:t>‹N›</a:t>
            </a:fld>
            <a:endParaRPr lang="en-AU"/>
          </a:p>
        </p:txBody>
      </p:sp>
    </p:spTree>
    <p:extLst>
      <p:ext uri="{BB962C8B-B14F-4D97-AF65-F5344CB8AC3E}">
        <p14:creationId xmlns:p14="http://schemas.microsoft.com/office/powerpoint/2010/main" val="286300838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BB65D-F4D9-CC85-7912-41FACFD90BE2}"/>
              </a:ext>
            </a:extLst>
          </p:cNvPr>
          <p:cNvSpPr txBox="1">
            <a:spLocks noGrp="1"/>
          </p:cNvSpPr>
          <p:nvPr>
            <p:ph type="title"/>
          </p:nvPr>
        </p:nvSpPr>
        <p:spPr>
          <a:xfrm>
            <a:off x="682325" y="457200"/>
            <a:ext cx="3194941" cy="1600200"/>
          </a:xfrm>
        </p:spPr>
        <p:txBody>
          <a:bodyPr anchor="b"/>
          <a:lstStyle>
            <a:lvl1pPr>
              <a:defRPr sz="3200"/>
            </a:lvl1pPr>
          </a:lstStyle>
          <a:p>
            <a:pPr lvl="0"/>
            <a:r>
              <a:rPr lang="it-IT"/>
              <a:t>Fare clic per modificare lo stile del titolo dello schema</a:t>
            </a:r>
            <a:endParaRPr lang="en-US"/>
          </a:p>
        </p:txBody>
      </p:sp>
      <p:sp>
        <p:nvSpPr>
          <p:cNvPr id="3" name="Content Placeholder 2">
            <a:extLst>
              <a:ext uri="{FF2B5EF4-FFF2-40B4-BE49-F238E27FC236}">
                <a16:creationId xmlns:a16="http://schemas.microsoft.com/office/drawing/2014/main" id="{9F3288C4-508E-E251-C951-569BD223248C}"/>
              </a:ext>
            </a:extLst>
          </p:cNvPr>
          <p:cNvSpPr txBox="1">
            <a:spLocks noGrp="1"/>
          </p:cNvSpPr>
          <p:nvPr>
            <p:ph idx="1"/>
          </p:nvPr>
        </p:nvSpPr>
        <p:spPr>
          <a:xfrm>
            <a:off x="4211342" y="987423"/>
            <a:ext cx="5014917" cy="4873623"/>
          </a:xfrm>
        </p:spPr>
        <p:txBody>
          <a:bodyPr/>
          <a:lstStyle>
            <a:lvl1pPr>
              <a:defRPr sz="3200"/>
            </a:lvl1pPr>
            <a:lvl2pPr>
              <a:defRPr sz="2800"/>
            </a:lvl2pPr>
            <a:lvl3pPr>
              <a:defRPr sz="2400"/>
            </a:lvl3pPr>
            <a:lvl4pPr>
              <a:defRPr sz="2000"/>
            </a:lvl4pPr>
            <a:lvl5pPr>
              <a:defRPr sz="20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a:extLst>
              <a:ext uri="{FF2B5EF4-FFF2-40B4-BE49-F238E27FC236}">
                <a16:creationId xmlns:a16="http://schemas.microsoft.com/office/drawing/2014/main" id="{3CCB7874-1497-ECF7-144D-2412C556DA73}"/>
              </a:ext>
            </a:extLst>
          </p:cNvPr>
          <p:cNvSpPr txBox="1">
            <a:spLocks noGrp="1"/>
          </p:cNvSpPr>
          <p:nvPr>
            <p:ph type="body" idx="2"/>
          </p:nvPr>
        </p:nvSpPr>
        <p:spPr>
          <a:xfrm>
            <a:off x="682325" y="2057400"/>
            <a:ext cx="3194941" cy="3811584"/>
          </a:xfrm>
        </p:spPr>
        <p:txBody>
          <a:bodyPr/>
          <a:lstStyle>
            <a:lvl1pPr marL="0" indent="0">
              <a:buNone/>
              <a:defRPr sz="1600"/>
            </a:lvl1pPr>
          </a:lstStyle>
          <a:p>
            <a:pPr lvl="0"/>
            <a:r>
              <a:rPr lang="it-IT"/>
              <a:t>Fare clic per modificare gli stili del testo dello schema</a:t>
            </a:r>
          </a:p>
        </p:txBody>
      </p:sp>
      <p:sp>
        <p:nvSpPr>
          <p:cNvPr id="5" name="Date Placeholder 4">
            <a:extLst>
              <a:ext uri="{FF2B5EF4-FFF2-40B4-BE49-F238E27FC236}">
                <a16:creationId xmlns:a16="http://schemas.microsoft.com/office/drawing/2014/main" id="{2CF2730B-E1B8-4E3D-8A8E-C22ADC4DD617}"/>
              </a:ext>
            </a:extLst>
          </p:cNvPr>
          <p:cNvSpPr txBox="1">
            <a:spLocks noGrp="1"/>
          </p:cNvSpPr>
          <p:nvPr>
            <p:ph type="dt" sz="half" idx="7"/>
          </p:nvPr>
        </p:nvSpPr>
        <p:spPr/>
        <p:txBody>
          <a:bodyPr/>
          <a:lstStyle>
            <a:lvl1pPr>
              <a:defRPr/>
            </a:lvl1pPr>
          </a:lstStyle>
          <a:p>
            <a:pPr lvl="0"/>
            <a:fld id="{133EF42B-FC00-4D43-B09A-99D821018327}" type="datetime1">
              <a:rPr lang="en-AU"/>
              <a:pPr lvl="0"/>
              <a:t>10/06/2025</a:t>
            </a:fld>
            <a:endParaRPr lang="en-AU"/>
          </a:p>
        </p:txBody>
      </p:sp>
      <p:sp>
        <p:nvSpPr>
          <p:cNvPr id="6" name="Footer Placeholder 5">
            <a:extLst>
              <a:ext uri="{FF2B5EF4-FFF2-40B4-BE49-F238E27FC236}">
                <a16:creationId xmlns:a16="http://schemas.microsoft.com/office/drawing/2014/main" id="{04C3E5EA-DA4F-E5EB-76F1-0432D9EB41DE}"/>
              </a:ext>
            </a:extLst>
          </p:cNvPr>
          <p:cNvSpPr txBox="1">
            <a:spLocks noGrp="1"/>
          </p:cNvSpPr>
          <p:nvPr>
            <p:ph type="ftr" sz="quarter" idx="9"/>
          </p:nvPr>
        </p:nvSpPr>
        <p:spPr/>
        <p:txBody>
          <a:bodyPr/>
          <a:lstStyle>
            <a:lvl1pPr>
              <a:defRPr/>
            </a:lvl1pPr>
          </a:lstStyle>
          <a:p>
            <a:pPr lvl="0"/>
            <a:r>
              <a:rPr lang="en-AU"/>
              <a:t>sirEN WORKSHOP, Giulianova,  June 8-13.</a:t>
            </a:r>
          </a:p>
        </p:txBody>
      </p:sp>
      <p:sp>
        <p:nvSpPr>
          <p:cNvPr id="7" name="Slide Number Placeholder 6">
            <a:extLst>
              <a:ext uri="{FF2B5EF4-FFF2-40B4-BE49-F238E27FC236}">
                <a16:creationId xmlns:a16="http://schemas.microsoft.com/office/drawing/2014/main" id="{89964FE6-95F3-913E-4F07-C9268CFCF5D9}"/>
              </a:ext>
            </a:extLst>
          </p:cNvPr>
          <p:cNvSpPr txBox="1">
            <a:spLocks noGrp="1"/>
          </p:cNvSpPr>
          <p:nvPr>
            <p:ph type="sldNum" sz="quarter" idx="8"/>
          </p:nvPr>
        </p:nvSpPr>
        <p:spPr/>
        <p:txBody>
          <a:bodyPr/>
          <a:lstStyle>
            <a:lvl1pPr>
              <a:defRPr/>
            </a:lvl1pPr>
          </a:lstStyle>
          <a:p>
            <a:pPr lvl="0"/>
            <a:fld id="{A15CA0D8-8154-4F1A-9AB8-9F57FA5AB59D}" type="slidenum">
              <a:t>‹N›</a:t>
            </a:fld>
            <a:endParaRPr lang="en-AU"/>
          </a:p>
        </p:txBody>
      </p:sp>
    </p:spTree>
    <p:extLst>
      <p:ext uri="{BB962C8B-B14F-4D97-AF65-F5344CB8AC3E}">
        <p14:creationId xmlns:p14="http://schemas.microsoft.com/office/powerpoint/2010/main" val="1767492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E8A99-3375-B0C5-72A6-73BB4C827694}"/>
              </a:ext>
            </a:extLst>
          </p:cNvPr>
          <p:cNvSpPr txBox="1">
            <a:spLocks noGrp="1"/>
          </p:cNvSpPr>
          <p:nvPr>
            <p:ph type="title"/>
          </p:nvPr>
        </p:nvSpPr>
        <p:spPr>
          <a:xfrm>
            <a:off x="682325" y="457200"/>
            <a:ext cx="3194941" cy="1600200"/>
          </a:xfrm>
        </p:spPr>
        <p:txBody>
          <a:bodyPr anchor="b"/>
          <a:lstStyle>
            <a:lvl1pPr>
              <a:defRPr sz="3200"/>
            </a:lvl1pPr>
          </a:lstStyle>
          <a:p>
            <a:pPr lvl="0"/>
            <a:r>
              <a:rPr lang="it-IT"/>
              <a:t>Fare clic per modificare lo stile del titolo dello schema</a:t>
            </a:r>
            <a:endParaRPr lang="en-US"/>
          </a:p>
        </p:txBody>
      </p:sp>
      <p:sp>
        <p:nvSpPr>
          <p:cNvPr id="3" name="Picture Placeholder 2">
            <a:extLst>
              <a:ext uri="{FF2B5EF4-FFF2-40B4-BE49-F238E27FC236}">
                <a16:creationId xmlns:a16="http://schemas.microsoft.com/office/drawing/2014/main" id="{97574C5A-1756-2D34-A0A8-60E8DCC35FCB}"/>
              </a:ext>
            </a:extLst>
          </p:cNvPr>
          <p:cNvSpPr txBox="1">
            <a:spLocks noGrp="1"/>
          </p:cNvSpPr>
          <p:nvPr>
            <p:ph type="pic" idx="1"/>
          </p:nvPr>
        </p:nvSpPr>
        <p:spPr>
          <a:xfrm>
            <a:off x="4211342" y="987423"/>
            <a:ext cx="5014917" cy="4873623"/>
          </a:xfrm>
        </p:spPr>
        <p:txBody>
          <a:bodyPr/>
          <a:lstStyle>
            <a:lvl1pPr marL="0" indent="0">
              <a:buNone/>
              <a:defRPr sz="3200"/>
            </a:lvl1pPr>
          </a:lstStyle>
          <a:p>
            <a:pPr lvl="0"/>
            <a:r>
              <a:rPr lang="it-IT"/>
              <a:t>Fare clic sull'icona per inserire un'immagine</a:t>
            </a:r>
            <a:endParaRPr lang="en-US"/>
          </a:p>
        </p:txBody>
      </p:sp>
      <p:sp>
        <p:nvSpPr>
          <p:cNvPr id="4" name="Text Placeholder 3">
            <a:extLst>
              <a:ext uri="{FF2B5EF4-FFF2-40B4-BE49-F238E27FC236}">
                <a16:creationId xmlns:a16="http://schemas.microsoft.com/office/drawing/2014/main" id="{6BA3805D-DCE9-DE15-8674-0F45D6A885CB}"/>
              </a:ext>
            </a:extLst>
          </p:cNvPr>
          <p:cNvSpPr txBox="1">
            <a:spLocks noGrp="1"/>
          </p:cNvSpPr>
          <p:nvPr>
            <p:ph type="body" idx="2"/>
          </p:nvPr>
        </p:nvSpPr>
        <p:spPr>
          <a:xfrm>
            <a:off x="682325" y="2057400"/>
            <a:ext cx="3194941" cy="3811584"/>
          </a:xfrm>
        </p:spPr>
        <p:txBody>
          <a:bodyPr/>
          <a:lstStyle>
            <a:lvl1pPr marL="0" indent="0">
              <a:buNone/>
              <a:defRPr sz="1600"/>
            </a:lvl1pPr>
          </a:lstStyle>
          <a:p>
            <a:pPr lvl="0"/>
            <a:r>
              <a:rPr lang="it-IT"/>
              <a:t>Fare clic per modificare gli stili del testo dello schema</a:t>
            </a:r>
          </a:p>
        </p:txBody>
      </p:sp>
      <p:sp>
        <p:nvSpPr>
          <p:cNvPr id="5" name="Date Placeholder 4">
            <a:extLst>
              <a:ext uri="{FF2B5EF4-FFF2-40B4-BE49-F238E27FC236}">
                <a16:creationId xmlns:a16="http://schemas.microsoft.com/office/drawing/2014/main" id="{77B81B7B-85CC-A620-6C57-EB9B3E2C20BE}"/>
              </a:ext>
            </a:extLst>
          </p:cNvPr>
          <p:cNvSpPr txBox="1">
            <a:spLocks noGrp="1"/>
          </p:cNvSpPr>
          <p:nvPr>
            <p:ph type="dt" sz="half" idx="7"/>
          </p:nvPr>
        </p:nvSpPr>
        <p:spPr/>
        <p:txBody>
          <a:bodyPr/>
          <a:lstStyle>
            <a:lvl1pPr>
              <a:defRPr/>
            </a:lvl1pPr>
          </a:lstStyle>
          <a:p>
            <a:pPr lvl="0"/>
            <a:fld id="{B62622E4-3319-492A-BCFF-EFE3747110CE}" type="datetime1">
              <a:rPr lang="en-AU"/>
              <a:pPr lvl="0"/>
              <a:t>10/06/2025</a:t>
            </a:fld>
            <a:endParaRPr lang="en-AU"/>
          </a:p>
        </p:txBody>
      </p:sp>
      <p:sp>
        <p:nvSpPr>
          <p:cNvPr id="6" name="Footer Placeholder 5">
            <a:extLst>
              <a:ext uri="{FF2B5EF4-FFF2-40B4-BE49-F238E27FC236}">
                <a16:creationId xmlns:a16="http://schemas.microsoft.com/office/drawing/2014/main" id="{973CD2B6-BADE-7E78-3EB1-3070A88FF9F3}"/>
              </a:ext>
            </a:extLst>
          </p:cNvPr>
          <p:cNvSpPr txBox="1">
            <a:spLocks noGrp="1"/>
          </p:cNvSpPr>
          <p:nvPr>
            <p:ph type="ftr" sz="quarter" idx="9"/>
          </p:nvPr>
        </p:nvSpPr>
        <p:spPr/>
        <p:txBody>
          <a:bodyPr/>
          <a:lstStyle>
            <a:lvl1pPr>
              <a:defRPr/>
            </a:lvl1pPr>
          </a:lstStyle>
          <a:p>
            <a:pPr lvl="0"/>
            <a:r>
              <a:rPr lang="en-AU"/>
              <a:t>sirEN WORKSHOP, Giulianova,  June 8-13.</a:t>
            </a:r>
          </a:p>
        </p:txBody>
      </p:sp>
      <p:sp>
        <p:nvSpPr>
          <p:cNvPr id="7" name="Slide Number Placeholder 6">
            <a:extLst>
              <a:ext uri="{FF2B5EF4-FFF2-40B4-BE49-F238E27FC236}">
                <a16:creationId xmlns:a16="http://schemas.microsoft.com/office/drawing/2014/main" id="{F016E546-874C-4EE3-8D51-CD897FE0C288}"/>
              </a:ext>
            </a:extLst>
          </p:cNvPr>
          <p:cNvSpPr txBox="1">
            <a:spLocks noGrp="1"/>
          </p:cNvSpPr>
          <p:nvPr>
            <p:ph type="sldNum" sz="quarter" idx="8"/>
          </p:nvPr>
        </p:nvSpPr>
        <p:spPr/>
        <p:txBody>
          <a:bodyPr/>
          <a:lstStyle>
            <a:lvl1pPr>
              <a:defRPr/>
            </a:lvl1pPr>
          </a:lstStyle>
          <a:p>
            <a:pPr lvl="0"/>
            <a:fld id="{BA683AE9-B94A-4DCD-B9F1-E8514D535ECB}" type="slidenum">
              <a:t>‹N›</a:t>
            </a:fld>
            <a:endParaRPr lang="en-AU"/>
          </a:p>
        </p:txBody>
      </p:sp>
    </p:spTree>
    <p:extLst>
      <p:ext uri="{BB962C8B-B14F-4D97-AF65-F5344CB8AC3E}">
        <p14:creationId xmlns:p14="http://schemas.microsoft.com/office/powerpoint/2010/main" val="1941966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mt="13000"/>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09B4E0-01A0-FDF8-1DF5-C1DB7F38F470}"/>
              </a:ext>
            </a:extLst>
          </p:cNvPr>
          <p:cNvSpPr txBox="1">
            <a:spLocks noGrp="1"/>
          </p:cNvSpPr>
          <p:nvPr>
            <p:ph type="title"/>
          </p:nvPr>
        </p:nvSpPr>
        <p:spPr>
          <a:xfrm>
            <a:off x="681035" y="365129"/>
            <a:ext cx="8543925" cy="1325559"/>
          </a:xfrm>
          <a:prstGeom prst="rect">
            <a:avLst/>
          </a:prstGeom>
          <a:noFill/>
          <a:ln>
            <a:noFill/>
          </a:ln>
        </p:spPr>
        <p:txBody>
          <a:bodyPr vert="horz" wrap="square" lIns="91440" tIns="45720" rIns="91440" bIns="45720" anchor="ctr" anchorCtr="0" compatLnSpc="1">
            <a:normAutofit/>
          </a:bodyPr>
          <a:lstStyle/>
          <a:p>
            <a:pPr lvl="0"/>
            <a:r>
              <a:rPr lang="it-IT"/>
              <a:t>Fare clic per modificare lo stile del titolo dello schema</a:t>
            </a:r>
            <a:endParaRPr lang="en-US"/>
          </a:p>
        </p:txBody>
      </p:sp>
      <p:sp>
        <p:nvSpPr>
          <p:cNvPr id="3" name="Text Placeholder 2">
            <a:extLst>
              <a:ext uri="{FF2B5EF4-FFF2-40B4-BE49-F238E27FC236}">
                <a16:creationId xmlns:a16="http://schemas.microsoft.com/office/drawing/2014/main" id="{AA8250DB-96EC-9137-C30B-F8497C937DC3}"/>
              </a:ext>
            </a:extLst>
          </p:cNvPr>
          <p:cNvSpPr txBox="1">
            <a:spLocks noGrp="1"/>
          </p:cNvSpPr>
          <p:nvPr>
            <p:ph type="body" idx="1"/>
          </p:nvPr>
        </p:nvSpPr>
        <p:spPr>
          <a:xfrm>
            <a:off x="681035" y="1825627"/>
            <a:ext cx="8543925" cy="4351336"/>
          </a:xfrm>
          <a:prstGeom prst="rect">
            <a:avLst/>
          </a:prstGeom>
          <a:noFill/>
          <a:ln>
            <a:noFill/>
          </a:ln>
        </p:spPr>
        <p:txBody>
          <a:bodyPr vert="horz" wrap="square" lIns="91440" tIns="45720" rIns="91440" bIns="45720" anchor="t" anchorCtr="0" compatLnSpc="1">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6882F62E-DFD6-BC70-FDB2-A95AFA71FE32}"/>
              </a:ext>
            </a:extLst>
          </p:cNvPr>
          <p:cNvSpPr txBox="1">
            <a:spLocks noGrp="1"/>
          </p:cNvSpPr>
          <p:nvPr>
            <p:ph type="dt" sz="half" idx="2"/>
          </p:nvPr>
        </p:nvSpPr>
        <p:spPr>
          <a:xfrm>
            <a:off x="681035" y="6356351"/>
            <a:ext cx="2228850"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AU" sz="1200" b="0" i="0" u="none" strike="noStrike" kern="1200" cap="none" spc="0" baseline="0">
                <a:solidFill>
                  <a:srgbClr val="898989"/>
                </a:solidFill>
                <a:uFillTx/>
                <a:latin typeface="Comic Sans MS"/>
              </a:defRPr>
            </a:lvl1pPr>
          </a:lstStyle>
          <a:p>
            <a:pPr lvl="0"/>
            <a:fld id="{E7948E32-60AD-47E0-8A8E-DF1EDD95C9AB}" type="datetime1">
              <a:rPr lang="en-AU"/>
              <a:pPr lvl="0"/>
              <a:t>10/06/2025</a:t>
            </a:fld>
            <a:endParaRPr lang="en-AU"/>
          </a:p>
        </p:txBody>
      </p:sp>
      <p:sp>
        <p:nvSpPr>
          <p:cNvPr id="5" name="Footer Placeholder 4">
            <a:extLst>
              <a:ext uri="{FF2B5EF4-FFF2-40B4-BE49-F238E27FC236}">
                <a16:creationId xmlns:a16="http://schemas.microsoft.com/office/drawing/2014/main" id="{BE97EE53-5C61-BE9F-041B-2F8420C286BD}"/>
              </a:ext>
            </a:extLst>
          </p:cNvPr>
          <p:cNvSpPr txBox="1">
            <a:spLocks noGrp="1"/>
          </p:cNvSpPr>
          <p:nvPr>
            <p:ph type="ftr" sz="quarter" idx="3"/>
          </p:nvPr>
        </p:nvSpPr>
        <p:spPr>
          <a:xfrm>
            <a:off x="3281360" y="6356351"/>
            <a:ext cx="3343274" cy="365129"/>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en-AU" sz="1200" b="0" i="0" u="none" strike="noStrike" kern="1200" cap="none" spc="0" baseline="0">
                <a:solidFill>
                  <a:srgbClr val="898989"/>
                </a:solidFill>
                <a:uFillTx/>
                <a:latin typeface="Comic Sans MS"/>
              </a:defRPr>
            </a:lvl1pPr>
          </a:lstStyle>
          <a:p>
            <a:pPr lvl="0"/>
            <a:r>
              <a:rPr lang="en-AU"/>
              <a:t>sirEN WORKSHOP, Giulianova,  June 8-13.</a:t>
            </a:r>
          </a:p>
        </p:txBody>
      </p:sp>
      <p:sp>
        <p:nvSpPr>
          <p:cNvPr id="6" name="Slide Number Placeholder 5">
            <a:extLst>
              <a:ext uri="{FF2B5EF4-FFF2-40B4-BE49-F238E27FC236}">
                <a16:creationId xmlns:a16="http://schemas.microsoft.com/office/drawing/2014/main" id="{60CB2D2E-28D6-FC7C-72A6-7E2DCA2AA895}"/>
              </a:ext>
            </a:extLst>
          </p:cNvPr>
          <p:cNvSpPr txBox="1">
            <a:spLocks noGrp="1"/>
          </p:cNvSpPr>
          <p:nvPr>
            <p:ph type="sldNum" sz="quarter" idx="4"/>
          </p:nvPr>
        </p:nvSpPr>
        <p:spPr>
          <a:xfrm>
            <a:off x="6996110" y="6356351"/>
            <a:ext cx="222885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AU" sz="1200" b="0" i="0" u="none" strike="noStrike" kern="1200" cap="none" spc="0" baseline="0">
                <a:solidFill>
                  <a:srgbClr val="898989"/>
                </a:solidFill>
                <a:uFillTx/>
                <a:latin typeface="Comic Sans MS"/>
              </a:defRPr>
            </a:lvl1pPr>
          </a:lstStyle>
          <a:p>
            <a:pPr lvl="0"/>
            <a:fld id="{EFFCBCD0-D2B5-455B-ACC3-537535840417}" type="slidenum">
              <a:t>‹N›</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it-IT" sz="4400" b="0" i="0" u="none" strike="noStrike" kern="1200" cap="none" spc="0" baseline="0">
          <a:solidFill>
            <a:srgbClr val="000000"/>
          </a:solidFill>
          <a:uFillTx/>
          <a:latin typeface="Comic Sans MS"/>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it-IT" sz="2800" b="0" i="0" u="none" strike="noStrike" kern="1200" cap="none" spc="0" baseline="0">
          <a:solidFill>
            <a:srgbClr val="000000"/>
          </a:solidFill>
          <a:uFillTx/>
          <a:latin typeface="Comic Sans M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it-IT" sz="2400" b="0" i="0" u="none" strike="noStrike" kern="1200" cap="none" spc="0" baseline="0">
          <a:solidFill>
            <a:srgbClr val="000000"/>
          </a:solidFill>
          <a:uFillTx/>
          <a:latin typeface="Comic Sans M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it-IT" sz="2000" b="0" i="0" u="none" strike="noStrike" kern="1200" cap="none" spc="0" baseline="0">
          <a:solidFill>
            <a:srgbClr val="000000"/>
          </a:solidFill>
          <a:uFillTx/>
          <a:latin typeface="Comic Sans M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omic Sans M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omic Sans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oleObject" Target="../embeddings/oleObject3.bin"/><Relationship Id="rId1" Type="http://schemas.openxmlformats.org/officeDocument/2006/relationships/slideLayout" Target="../slideLayouts/slideLayout7.xml"/><Relationship Id="rId6" Type="http://schemas.openxmlformats.org/officeDocument/2006/relationships/oleObject" Target="../embeddings/oleObject5.bin"/><Relationship Id="rId5" Type="http://schemas.openxmlformats.org/officeDocument/2006/relationships/image" Target="../media/image20.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6.bin"/><Relationship Id="rId1" Type="http://schemas.openxmlformats.org/officeDocument/2006/relationships/slideLayout" Target="../slideLayouts/slideLayout7.xml"/><Relationship Id="rId6" Type="http://schemas.openxmlformats.org/officeDocument/2006/relationships/oleObject" Target="../embeddings/oleObject8.bin"/><Relationship Id="rId5" Type="http://schemas.openxmlformats.org/officeDocument/2006/relationships/image" Target="../media/image23.w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oleObject" Target="../embeddings/oleObject2.bin"/><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a:blip r:embed="rId2">
            <a:alphaModFix amt="9000"/>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E3478E-493B-832F-C3FA-A5FFCD64DED7}"/>
              </a:ext>
            </a:extLst>
          </p:cNvPr>
          <p:cNvSpPr txBox="1">
            <a:spLocks noGrp="1"/>
          </p:cNvSpPr>
          <p:nvPr>
            <p:ph type="ctrTitle"/>
          </p:nvPr>
        </p:nvSpPr>
        <p:spPr>
          <a:xfrm>
            <a:off x="0" y="209553"/>
            <a:ext cx="9905996" cy="1939927"/>
          </a:xfrm>
        </p:spPr>
        <p:txBody>
          <a:bodyPr lIns="74295" tIns="37152" rIns="74295" bIns="37152" anchor="ctr"/>
          <a:lstStyle/>
          <a:p>
            <a:pPr lvl="0"/>
            <a:r>
              <a:rPr lang="it-IT" sz="4800" b="1" kern="0">
                <a:solidFill>
                  <a:srgbClr val="C00000"/>
                </a:solidFill>
              </a:rPr>
              <a:t>Neutron Capture Nucleosyntheis </a:t>
            </a:r>
            <a:br>
              <a:rPr lang="it-IT" sz="4800" b="1" kern="0">
                <a:solidFill>
                  <a:srgbClr val="C00000"/>
                </a:solidFill>
              </a:rPr>
            </a:br>
            <a:r>
              <a:rPr lang="it-IT" sz="4800" b="1" kern="0">
                <a:solidFill>
                  <a:srgbClr val="C00000"/>
                </a:solidFill>
              </a:rPr>
              <a:t>in AGB Stars</a:t>
            </a:r>
            <a:endParaRPr lang="en-US" sz="4800" b="1" kern="0">
              <a:solidFill>
                <a:srgbClr val="C00000"/>
              </a:solidFill>
            </a:endParaRPr>
          </a:p>
        </p:txBody>
      </p:sp>
      <p:sp>
        <p:nvSpPr>
          <p:cNvPr id="3" name="Text Placeholder 2">
            <a:extLst>
              <a:ext uri="{FF2B5EF4-FFF2-40B4-BE49-F238E27FC236}">
                <a16:creationId xmlns:a16="http://schemas.microsoft.com/office/drawing/2014/main" id="{D67809D8-F9A9-54BD-132A-691C95009362}"/>
              </a:ext>
            </a:extLst>
          </p:cNvPr>
          <p:cNvSpPr txBox="1">
            <a:spLocks noGrp="1"/>
          </p:cNvSpPr>
          <p:nvPr>
            <p:ph type="subTitle" idx="1"/>
          </p:nvPr>
        </p:nvSpPr>
        <p:spPr>
          <a:xfrm>
            <a:off x="-485275" y="2465762"/>
            <a:ext cx="10876550" cy="1345311"/>
          </a:xfrm>
        </p:spPr>
        <p:txBody>
          <a:bodyPr lIns="74295" tIns="37152" rIns="74295" bIns="37152">
            <a:noAutofit/>
          </a:bodyPr>
          <a:lstStyle/>
          <a:p>
            <a:pPr lvl="0"/>
            <a:r>
              <a:rPr lang="en-US" sz="3200" b="1">
                <a:solidFill>
                  <a:srgbClr val="002060"/>
                </a:solidFill>
                <a:latin typeface="Comic Sans MS" pitchFamily="66"/>
              </a:rPr>
              <a:t>Maurizio M. Busso</a:t>
            </a:r>
          </a:p>
          <a:p>
            <a:pPr lvl="0"/>
            <a:r>
              <a:rPr lang="en-US" sz="2800" b="1">
                <a:solidFill>
                  <a:srgbClr val="002060"/>
                </a:solidFill>
                <a:latin typeface="Comic Sans MS" pitchFamily="66"/>
              </a:rPr>
              <a:t>National Institute for Nuclear Physics</a:t>
            </a:r>
          </a:p>
          <a:p>
            <a:pPr lvl="0"/>
            <a:r>
              <a:rPr lang="en-US" sz="2800" b="1">
                <a:solidFill>
                  <a:srgbClr val="002060"/>
                </a:solidFill>
                <a:latin typeface="Comic Sans MS" pitchFamily="66"/>
              </a:rPr>
              <a:t>Department of Physics and Geology, Perugia University.</a:t>
            </a:r>
          </a:p>
        </p:txBody>
      </p:sp>
      <p:sp>
        <p:nvSpPr>
          <p:cNvPr id="4" name="Segnaposto data 7">
            <a:extLst>
              <a:ext uri="{FF2B5EF4-FFF2-40B4-BE49-F238E27FC236}">
                <a16:creationId xmlns:a16="http://schemas.microsoft.com/office/drawing/2014/main" id="{2C0F9ACB-A725-F9DD-E237-9E5830DA545D}"/>
              </a:ext>
            </a:extLst>
          </p:cNvPr>
          <p:cNvSpPr txBox="1"/>
          <p:nvPr/>
        </p:nvSpPr>
        <p:spPr>
          <a:xfrm>
            <a:off x="681035" y="6356351"/>
            <a:ext cx="2228850" cy="365129"/>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82D91F9-C421-413F-8B99-BBB99EEA7DA3}" type="datetime1">
              <a:rPr lang="en-AU" sz="1200" b="0" i="0" u="none" strike="noStrike" kern="1200" cap="none" spc="0" baseline="0">
                <a:solidFill>
                  <a:srgbClr val="898989"/>
                </a:solidFill>
                <a:uFillTx/>
                <a:latin typeface="Comic Sans MS"/>
              </a:rPr>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10/06/2025</a:t>
            </a:fld>
            <a:endParaRPr lang="en-AU" sz="1200" b="0" i="0" u="none" strike="noStrike" kern="1200" cap="none" spc="0" baseline="0">
              <a:solidFill>
                <a:srgbClr val="898989"/>
              </a:solidFill>
              <a:uFillTx/>
              <a:latin typeface="Comic Sans MS"/>
            </a:endParaRPr>
          </a:p>
        </p:txBody>
      </p:sp>
      <p:sp>
        <p:nvSpPr>
          <p:cNvPr id="5" name="Segnaposto piè di pagina 5">
            <a:extLst>
              <a:ext uri="{FF2B5EF4-FFF2-40B4-BE49-F238E27FC236}">
                <a16:creationId xmlns:a16="http://schemas.microsoft.com/office/drawing/2014/main" id="{D11E064A-CEE9-2E4A-9B80-E17E4C81C787}"/>
              </a:ext>
            </a:extLst>
          </p:cNvPr>
          <p:cNvSpPr txBox="1"/>
          <p:nvPr/>
        </p:nvSpPr>
        <p:spPr>
          <a:xfrm>
            <a:off x="3281360" y="6356351"/>
            <a:ext cx="3343274" cy="365129"/>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200" b="0" i="0" u="none" strike="noStrike" kern="1200" cap="none" spc="0" baseline="0">
                <a:solidFill>
                  <a:srgbClr val="898989"/>
                </a:solidFill>
                <a:uFillTx/>
                <a:latin typeface="Comic Sans MS"/>
              </a:rPr>
              <a:t>sirEN WORKSHOP, Giulianova,  June 8-13.</a:t>
            </a:r>
          </a:p>
        </p:txBody>
      </p:sp>
      <p:sp>
        <p:nvSpPr>
          <p:cNvPr id="6" name="Segnaposto numero diapositiva 6">
            <a:extLst>
              <a:ext uri="{FF2B5EF4-FFF2-40B4-BE49-F238E27FC236}">
                <a16:creationId xmlns:a16="http://schemas.microsoft.com/office/drawing/2014/main" id="{01C298D6-46E2-12C3-C565-F198A0E8A34D}"/>
              </a:ext>
            </a:extLst>
          </p:cNvPr>
          <p:cNvSpPr txBox="1"/>
          <p:nvPr/>
        </p:nvSpPr>
        <p:spPr>
          <a:xfrm>
            <a:off x="6996110" y="6356351"/>
            <a:ext cx="222885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898210-7343-4C1F-9A9E-DCE3C1EA29E5}" type="slidenum">
              <a:rPr lang="en-AU" sz="1200" b="0" i="0" u="none" strike="noStrike" kern="1200" cap="none" spc="0" baseline="0">
                <a:solidFill>
                  <a:srgbClr val="898989"/>
                </a:solidFill>
                <a:uFillTx/>
                <a:latin typeface="Comic Sans MS"/>
              </a:rPr>
              <a:t>1</a:t>
            </a:fld>
            <a:endParaRPr lang="en-AU" sz="1200" b="0" i="0" u="none" strike="noStrike" kern="1200" cap="none" spc="0" baseline="0">
              <a:solidFill>
                <a:srgbClr val="898989"/>
              </a:solidFill>
              <a:uFillTx/>
              <a:latin typeface="Comic Sans MS"/>
            </a:endParaRPr>
          </a:p>
        </p:txBody>
      </p:sp>
      <p:sp>
        <p:nvSpPr>
          <p:cNvPr id="7" name="CasellaDiTesto 6">
            <a:extLst>
              <a:ext uri="{FF2B5EF4-FFF2-40B4-BE49-F238E27FC236}">
                <a16:creationId xmlns:a16="http://schemas.microsoft.com/office/drawing/2014/main" id="{DF40D398-CF49-5795-9964-7D76056A4EE8}"/>
              </a:ext>
            </a:extLst>
          </p:cNvPr>
          <p:cNvSpPr txBox="1"/>
          <p:nvPr/>
        </p:nvSpPr>
        <p:spPr>
          <a:xfrm>
            <a:off x="413153" y="4392238"/>
            <a:ext cx="9661285" cy="156965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FF0000"/>
                </a:solidFill>
                <a:uFillTx/>
                <a:latin typeface="Comic Sans MS" pitchFamily="66"/>
              </a:rPr>
              <a:t>“It is the stars. The stars above us govern our conditions”,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FF0000"/>
                </a:solidFill>
                <a:uFillTx/>
                <a:latin typeface="Comic Sans MS" pitchFamily="66"/>
              </a:rPr>
              <a:t>[W. Shakespeare, King Lear, Act IV, scene III. But also: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FF0000"/>
                </a:solidFill>
                <a:uFillTx/>
                <a:latin typeface="Comic Sans MS" pitchFamily="66"/>
              </a:rPr>
              <a:t>Burbidge, Burbidge, Fowler &amp; Hoyle, 1957, (B</a:t>
            </a:r>
            <a:r>
              <a:rPr lang="en-GB" sz="2400" b="0" i="0" u="none" strike="noStrike" kern="1200" cap="none" spc="0" baseline="30000">
                <a:solidFill>
                  <a:srgbClr val="FF0000"/>
                </a:solidFill>
                <a:uFillTx/>
                <a:latin typeface="Comic Sans MS" pitchFamily="66"/>
              </a:rPr>
              <a:t>2</a:t>
            </a:r>
            <a:r>
              <a:rPr lang="en-GB" sz="2400" b="0" i="0" u="none" strike="noStrike" kern="1200" cap="none" spc="0" baseline="0">
                <a:solidFill>
                  <a:srgbClr val="FF0000"/>
                </a:solidFill>
                <a:uFillTx/>
                <a:latin typeface="Comic Sans MS" pitchFamily="66"/>
              </a:rPr>
              <a:t>FH) Rev. Mod. Phys.  29, 547]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CasellaDiTesto 3">
            <a:extLst>
              <a:ext uri="{FF2B5EF4-FFF2-40B4-BE49-F238E27FC236}">
                <a16:creationId xmlns:a16="http://schemas.microsoft.com/office/drawing/2014/main" id="{B7A8B36A-FC9D-F2CF-5018-F45FF953BEAF}"/>
              </a:ext>
            </a:extLst>
          </p:cNvPr>
          <p:cNvSpPr txBox="1"/>
          <p:nvPr/>
        </p:nvSpPr>
        <p:spPr>
          <a:xfrm>
            <a:off x="184297" y="-72182"/>
            <a:ext cx="9134170" cy="304698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400" b="1" i="0" u="none" strike="noStrike" kern="1200" cap="none" spc="0" baseline="0" dirty="0" err="1">
                <a:solidFill>
                  <a:srgbClr val="002060"/>
                </a:solidFill>
                <a:uFillTx/>
                <a:latin typeface="Comic Sans MS" pitchFamily="66"/>
              </a:rPr>
              <a:t>Scwarzschild</a:t>
            </a:r>
            <a:r>
              <a:rPr lang="en-AU" sz="2400" b="1" i="0" u="none" strike="noStrike" kern="1200" cap="none" spc="0" baseline="0" dirty="0">
                <a:solidFill>
                  <a:srgbClr val="002060"/>
                </a:solidFill>
                <a:uFillTx/>
                <a:latin typeface="Comic Sans MS" pitchFamily="66"/>
              </a:rPr>
              <a:t> &amp; </a:t>
            </a:r>
            <a:r>
              <a:rPr lang="en-AU" sz="2400" b="1" i="0" u="none" strike="noStrike" kern="1200" cap="none" spc="0" baseline="0" dirty="0" err="1">
                <a:solidFill>
                  <a:srgbClr val="002060"/>
                </a:solidFill>
                <a:uFillTx/>
                <a:latin typeface="Comic Sans MS" pitchFamily="66"/>
              </a:rPr>
              <a:t>Härm</a:t>
            </a:r>
            <a:r>
              <a:rPr lang="en-AU" sz="2400" b="1" i="0" u="none" strike="noStrike" kern="1200" cap="none" spc="0" baseline="0" dirty="0">
                <a:solidFill>
                  <a:srgbClr val="002060"/>
                </a:solidFill>
                <a:uFillTx/>
                <a:latin typeface="Comic Sans MS" pitchFamily="66"/>
              </a:rPr>
              <a:t> 1965, </a:t>
            </a:r>
            <a:r>
              <a:rPr lang="en-AU" sz="2400" b="1" i="0" u="none" strike="noStrike" kern="1200" cap="none" spc="0" baseline="0" dirty="0" err="1">
                <a:solidFill>
                  <a:srgbClr val="002060"/>
                </a:solidFill>
                <a:uFillTx/>
                <a:latin typeface="Comic Sans MS" pitchFamily="66"/>
              </a:rPr>
              <a:t>ApJ</a:t>
            </a:r>
            <a:r>
              <a:rPr lang="en-AU" sz="2400" b="1" i="0" u="none" strike="noStrike" kern="1200" cap="none" spc="0" baseline="0" dirty="0">
                <a:solidFill>
                  <a:srgbClr val="002060"/>
                </a:solidFill>
                <a:uFillTx/>
                <a:latin typeface="Comic Sans MS" pitchFamily="66"/>
              </a:rPr>
              <a:t> 142, 855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400" b="0" i="0" u="none" strike="noStrike" kern="1200" cap="none" spc="0" baseline="0" dirty="0">
                <a:solidFill>
                  <a:srgbClr val="5D5D5D"/>
                </a:solidFill>
                <a:uFillTx/>
                <a:latin typeface="Comic Sans MS" pitchFamily="66"/>
              </a:rPr>
              <a:t> </a:t>
            </a:r>
            <a:r>
              <a:rPr lang="en-AU" sz="2400" b="0" i="0" u="none" strike="noStrike" kern="1200" cap="none" spc="0" baseline="0" dirty="0">
                <a:solidFill>
                  <a:srgbClr val="FF0000"/>
                </a:solidFill>
                <a:uFillTx/>
                <a:latin typeface="Comic Sans MS" pitchFamily="66"/>
              </a:rPr>
              <a:t>They found an unexpected type of thermal instability in late stages of evolution for a 1 M</a:t>
            </a:r>
            <a:r>
              <a:rPr lang="en-AU" sz="2400" b="0" i="0" u="none" strike="noStrike" kern="1200" cap="none" spc="0" baseline="-25000" dirty="0">
                <a:solidFill>
                  <a:srgbClr val="FF0000"/>
                </a:solidFill>
                <a:uFillTx/>
                <a:latin typeface="Wingdings 2" pitchFamily="18"/>
              </a:rPr>
              <a:t>8</a:t>
            </a:r>
            <a:r>
              <a:rPr lang="en-AU" sz="2400" b="0" i="0" u="none" strike="noStrike" kern="1200" cap="none" spc="0" baseline="0" dirty="0">
                <a:solidFill>
                  <a:srgbClr val="FF0000"/>
                </a:solidFill>
                <a:uFillTx/>
                <a:latin typeface="Comic Sans MS" pitchFamily="66"/>
              </a:rPr>
              <a:t> stellar model, whenever the He-burning shell became sufficiently narrow.</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400" b="1" i="0" u="none" strike="noStrike" kern="1200" cap="none" spc="0" baseline="0" dirty="0" err="1">
                <a:solidFill>
                  <a:srgbClr val="002060"/>
                </a:solidFill>
                <a:uFillTx/>
                <a:latin typeface="Comic Sans MS" pitchFamily="66"/>
              </a:rPr>
              <a:t>Scwarzschild</a:t>
            </a:r>
            <a:r>
              <a:rPr lang="en-AU" sz="2400" b="1" i="0" u="none" strike="noStrike" kern="1200" cap="none" spc="0" baseline="0" dirty="0">
                <a:solidFill>
                  <a:srgbClr val="002060"/>
                </a:solidFill>
                <a:uFillTx/>
                <a:latin typeface="Comic Sans MS" pitchFamily="66"/>
              </a:rPr>
              <a:t> &amp; </a:t>
            </a:r>
            <a:r>
              <a:rPr lang="en-AU" sz="2400" b="1" i="0" u="none" strike="noStrike" kern="1200" cap="none" spc="0" baseline="0" dirty="0" err="1">
                <a:solidFill>
                  <a:srgbClr val="002060"/>
                </a:solidFill>
                <a:uFillTx/>
                <a:latin typeface="Comic Sans MS" pitchFamily="66"/>
              </a:rPr>
              <a:t>Härm</a:t>
            </a:r>
            <a:r>
              <a:rPr lang="en-AU" sz="2400" b="1" i="0" u="none" strike="noStrike" kern="1200" cap="none" spc="0" baseline="0" dirty="0">
                <a:solidFill>
                  <a:srgbClr val="002060"/>
                </a:solidFill>
                <a:uFillTx/>
                <a:latin typeface="Comic Sans MS" pitchFamily="66"/>
              </a:rPr>
              <a:t> 1967, </a:t>
            </a:r>
            <a:r>
              <a:rPr lang="en-AU" sz="2400" b="1" i="0" u="none" strike="noStrike" kern="1200" cap="none" spc="0" baseline="0" dirty="0" err="1">
                <a:solidFill>
                  <a:srgbClr val="002060"/>
                </a:solidFill>
                <a:uFillTx/>
                <a:latin typeface="Comic Sans MS" pitchFamily="66"/>
              </a:rPr>
              <a:t>ApJ</a:t>
            </a:r>
            <a:r>
              <a:rPr lang="en-AU" sz="2400" b="1" i="0" u="none" strike="noStrike" kern="1200" cap="none" spc="0" baseline="0" dirty="0">
                <a:solidFill>
                  <a:srgbClr val="002060"/>
                </a:solidFill>
                <a:uFillTx/>
                <a:latin typeface="Comic Sans MS" pitchFamily="66"/>
              </a:rPr>
              <a:t> 150, 961</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400" b="0" i="0" u="none" strike="noStrike" kern="1200" cap="none" spc="0" baseline="0" dirty="0">
                <a:solidFill>
                  <a:srgbClr val="FF0000"/>
                </a:solidFill>
                <a:uFillTx/>
                <a:latin typeface="Comic Sans MS" pitchFamily="66"/>
              </a:rPr>
              <a:t>“[…]The thermal instability previously found to occur in these helium-shell-burning phases […] causes a convective zone to stretch outward […]”</a:t>
            </a:r>
            <a:endParaRPr lang="en-GB" sz="2400" b="0" i="0" u="none" strike="noStrike" kern="1200" cap="none" spc="0" baseline="0" dirty="0">
              <a:solidFill>
                <a:srgbClr val="FF0000"/>
              </a:solidFill>
              <a:uFillTx/>
              <a:latin typeface="Comic Sans MS" pitchFamily="66"/>
            </a:endParaRPr>
          </a:p>
        </p:txBody>
      </p:sp>
      <p:sp>
        <p:nvSpPr>
          <p:cNvPr id="3" name="CasellaDiTesto 4">
            <a:extLst>
              <a:ext uri="{FF2B5EF4-FFF2-40B4-BE49-F238E27FC236}">
                <a16:creationId xmlns:a16="http://schemas.microsoft.com/office/drawing/2014/main" id="{F960ECB2-27F5-7264-8143-58B3850826FC}"/>
              </a:ext>
            </a:extLst>
          </p:cNvPr>
          <p:cNvSpPr txBox="1"/>
          <p:nvPr/>
        </p:nvSpPr>
        <p:spPr>
          <a:xfrm>
            <a:off x="-4809" y="2974806"/>
            <a:ext cx="9106980" cy="120032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0" cap="none" spc="0" baseline="0" dirty="0">
                <a:solidFill>
                  <a:srgbClr val="002060"/>
                </a:solidFill>
                <a:uFillTx/>
                <a:latin typeface="Comic Sans MS" pitchFamily="66"/>
              </a:rPr>
              <a:t>(Treatment below due to Dina </a:t>
            </a:r>
            <a:r>
              <a:rPr lang="en-GB" sz="2400" b="0" i="0" u="none" strike="noStrike" kern="0" cap="none" spc="0" baseline="0" dirty="0" err="1">
                <a:solidFill>
                  <a:srgbClr val="002060"/>
                </a:solidFill>
                <a:uFillTx/>
                <a:latin typeface="Comic Sans MS" pitchFamily="66"/>
              </a:rPr>
              <a:t>Prialnik</a:t>
            </a:r>
            <a:r>
              <a:rPr lang="en-GB" sz="2400" b="0" i="0" u="none" strike="noStrike" kern="0" cap="none" spc="0" baseline="0" dirty="0">
                <a:solidFill>
                  <a:srgbClr val="002060"/>
                </a:solidFill>
                <a:uFillTx/>
                <a:latin typeface="Comic Sans MS" pitchFamily="66"/>
              </a:rPr>
              <a:t>: you can see that later).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0" cap="none" spc="0" baseline="0" dirty="0">
              <a:solidFill>
                <a:srgbClr val="00206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0" cap="none" spc="0" baseline="0" dirty="0">
                <a:solidFill>
                  <a:srgbClr val="002060"/>
                </a:solidFill>
                <a:uFillTx/>
                <a:latin typeface="Comic Sans MS" pitchFamily="66"/>
              </a:rPr>
              <a:t>F</a:t>
            </a:r>
            <a:r>
              <a:rPr lang="en-GB" sz="2400" b="0" i="0" u="none" strike="noStrike" kern="1200" cap="none" spc="0" baseline="0" dirty="0">
                <a:solidFill>
                  <a:srgbClr val="002060"/>
                </a:solidFill>
                <a:uFillTx/>
                <a:latin typeface="Comic Sans MS" pitchFamily="66"/>
              </a:rPr>
              <a:t>rom stellar equilibrium </a:t>
            </a:r>
            <a:r>
              <a:rPr lang="en-GB" sz="2400" b="0" i="0" u="none" strike="noStrike" kern="0" cap="none" spc="0" baseline="0" dirty="0">
                <a:solidFill>
                  <a:srgbClr val="002060"/>
                </a:solidFill>
                <a:uFillTx/>
                <a:latin typeface="Comic Sans MS" pitchFamily="66"/>
              </a:rPr>
              <a:t>(</a:t>
            </a:r>
            <a:r>
              <a:rPr lang="en-GB" sz="2400" b="0" i="0" u="none" strike="noStrike" kern="1200" cap="none" spc="0" baseline="0" dirty="0" err="1">
                <a:solidFill>
                  <a:srgbClr val="002060"/>
                </a:solidFill>
                <a:uFillTx/>
                <a:latin typeface="Comic Sans MS" pitchFamily="66"/>
              </a:rPr>
              <a:t>Lagrangian</a:t>
            </a:r>
            <a:r>
              <a:rPr lang="en-GB" sz="2400" b="0" i="0" u="none" strike="noStrike" kern="1200" cap="none" spc="0" baseline="0" dirty="0">
                <a:solidFill>
                  <a:srgbClr val="002060"/>
                </a:solidFill>
                <a:uFillTx/>
                <a:latin typeface="Comic Sans MS" pitchFamily="66"/>
              </a:rPr>
              <a:t> formulation, </a:t>
            </a:r>
            <a:r>
              <a:rPr lang="en-GB" sz="2400" b="0" i="1" u="none" strike="noStrike" kern="1200" cap="none" spc="0" baseline="0" dirty="0">
                <a:solidFill>
                  <a:srgbClr val="002060"/>
                </a:solidFill>
                <a:uFillTx/>
                <a:latin typeface="Comic Sans MS" pitchFamily="66"/>
              </a:rPr>
              <a:t>P~r</a:t>
            </a:r>
            <a:r>
              <a:rPr lang="en-GB" sz="2400" b="0" i="1" u="none" strike="noStrike" kern="1200" cap="none" spc="0" baseline="30000" dirty="0">
                <a:solidFill>
                  <a:srgbClr val="002060"/>
                </a:solidFill>
                <a:uFillTx/>
                <a:latin typeface="Comic Sans MS" pitchFamily="66"/>
              </a:rPr>
              <a:t>-4</a:t>
            </a:r>
            <a:r>
              <a:rPr lang="en-GB" sz="2400" b="0" i="0" u="none" strike="noStrike" kern="1200" cap="none" spc="0" baseline="0" dirty="0">
                <a:solidFill>
                  <a:srgbClr val="002060"/>
                </a:solidFill>
                <a:uFillTx/>
                <a:latin typeface="Comic Sans MS" pitchFamily="66"/>
              </a:rPr>
              <a:t>):</a:t>
            </a:r>
          </a:p>
        </p:txBody>
      </p:sp>
      <p:sp>
        <p:nvSpPr>
          <p:cNvPr id="4" name="CasellaDiTesto 10">
            <a:extLst>
              <a:ext uri="{FF2B5EF4-FFF2-40B4-BE49-F238E27FC236}">
                <a16:creationId xmlns:a16="http://schemas.microsoft.com/office/drawing/2014/main" id="{36B640C8-4DF1-9311-7916-79243B0E8FE1}"/>
              </a:ext>
            </a:extLst>
          </p:cNvPr>
          <p:cNvSpPr txBox="1"/>
          <p:nvPr/>
        </p:nvSpPr>
        <p:spPr>
          <a:xfrm>
            <a:off x="0" y="5015397"/>
            <a:ext cx="8759604"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2060"/>
                </a:solidFill>
                <a:uFillTx/>
                <a:latin typeface="Comic Sans MS" pitchFamily="66"/>
              </a:rPr>
              <a:t>Now let t</a:t>
            </a:r>
            <a:r>
              <a:rPr lang="en-GB" sz="2400" dirty="0">
                <a:solidFill>
                  <a:srgbClr val="002060"/>
                </a:solidFill>
                <a:latin typeface="Comic Sans MS" pitchFamily="66"/>
              </a:rPr>
              <a:t>h</a:t>
            </a:r>
            <a:r>
              <a:rPr lang="en-GB" sz="2400" b="0" i="0" u="none" strike="noStrike" kern="1200" cap="none" spc="0" baseline="0" dirty="0">
                <a:solidFill>
                  <a:srgbClr val="002060"/>
                </a:solidFill>
                <a:uFillTx/>
                <a:latin typeface="Comic Sans MS" pitchFamily="66"/>
              </a:rPr>
              <a:t>e He-shell  mass be: </a:t>
            </a:r>
            <a:r>
              <a:rPr lang="en-GB" sz="2400" b="0" i="1" u="none" strike="noStrike" kern="1200" cap="none" spc="0" baseline="0" dirty="0">
                <a:solidFill>
                  <a:srgbClr val="002060"/>
                </a:solidFill>
                <a:uFillTx/>
                <a:latin typeface="Symbol" pitchFamily="18"/>
              </a:rPr>
              <a:t>D</a:t>
            </a:r>
            <a:r>
              <a:rPr lang="en-GB" sz="2400" b="0" i="1" u="none" strike="noStrike" kern="1200" cap="none" spc="0" baseline="0" dirty="0">
                <a:solidFill>
                  <a:srgbClr val="002060"/>
                </a:solidFill>
                <a:uFillTx/>
                <a:latin typeface="Comic Sans MS" pitchFamily="66"/>
              </a:rPr>
              <a:t>m=4</a:t>
            </a:r>
            <a:r>
              <a:rPr lang="en-GB" sz="2400" b="0" i="1" u="none" strike="noStrike" kern="1200" cap="none" spc="0" baseline="0" dirty="0">
                <a:solidFill>
                  <a:srgbClr val="002060"/>
                </a:solidFill>
                <a:uFillTx/>
                <a:latin typeface="Symbol" pitchFamily="18"/>
              </a:rPr>
              <a:t>pr</a:t>
            </a:r>
            <a:r>
              <a:rPr lang="en-GB" sz="2400" b="0" i="1" u="none" strike="noStrike" kern="1200" cap="none" spc="0" baseline="0" dirty="0">
                <a:solidFill>
                  <a:srgbClr val="002060"/>
                </a:solidFill>
                <a:uFillTx/>
                <a:latin typeface="Comic Sans MS" pitchFamily="66"/>
              </a:rPr>
              <a:t>r</a:t>
            </a:r>
            <a:r>
              <a:rPr lang="en-GB" sz="2400" b="0" i="1" u="none" strike="noStrike" kern="1200" cap="none" spc="0" baseline="30000" dirty="0">
                <a:solidFill>
                  <a:srgbClr val="002060"/>
                </a:solidFill>
                <a:uFillTx/>
                <a:latin typeface="Comic Sans MS" pitchFamily="66"/>
              </a:rPr>
              <a:t>2</a:t>
            </a:r>
            <a:r>
              <a:rPr lang="en-GB" sz="2400" b="0" i="1" u="none" strike="noStrike" kern="1200" cap="none" spc="0" baseline="0" dirty="0">
                <a:solidFill>
                  <a:srgbClr val="002060"/>
                </a:solidFill>
                <a:uFillTx/>
                <a:latin typeface="Comic Sans MS" pitchFamily="66"/>
              </a:rPr>
              <a:t>l (dl </a:t>
            </a:r>
            <a:r>
              <a:rPr lang="en-GB" sz="2400" b="0" i="1" u="none" strike="noStrike" kern="1200" cap="none" spc="0" baseline="0" dirty="0">
                <a:solidFill>
                  <a:srgbClr val="002060"/>
                </a:solidFill>
                <a:uFillTx/>
              </a:rPr>
              <a:t></a:t>
            </a:r>
            <a:r>
              <a:rPr lang="en-GB" sz="2400" b="0" i="1" u="none" strike="noStrike" kern="1200" cap="none" spc="0" baseline="0" dirty="0">
                <a:solidFill>
                  <a:srgbClr val="002060"/>
                </a:solidFill>
                <a:uFillTx/>
                <a:latin typeface="Comic Sans MS" pitchFamily="66"/>
              </a:rPr>
              <a:t> dr)</a:t>
            </a:r>
          </a:p>
        </p:txBody>
      </p:sp>
      <p:sp>
        <p:nvSpPr>
          <p:cNvPr id="6" name="CasellaDiTesto 7">
            <a:extLst>
              <a:ext uri="{FF2B5EF4-FFF2-40B4-BE49-F238E27FC236}">
                <a16:creationId xmlns:a16="http://schemas.microsoft.com/office/drawing/2014/main" id="{A5D19724-E81A-81E3-8D10-DB80A912B3E0}"/>
              </a:ext>
            </a:extLst>
          </p:cNvPr>
          <p:cNvSpPr txBox="1"/>
          <p:nvPr/>
        </p:nvSpPr>
        <p:spPr>
          <a:xfrm>
            <a:off x="7498297" y="4316080"/>
            <a:ext cx="546948" cy="46166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2060"/>
                </a:solidFill>
                <a:uFillTx/>
                <a:latin typeface="Comic Sans MS" pitchFamily="66"/>
              </a:rPr>
              <a:t>(1)</a:t>
            </a:r>
          </a:p>
        </p:txBody>
      </p:sp>
      <p:graphicFrame>
        <p:nvGraphicFramePr>
          <p:cNvPr id="7" name="Oggetto 8">
            <a:extLst>
              <a:ext uri="{FF2B5EF4-FFF2-40B4-BE49-F238E27FC236}">
                <a16:creationId xmlns:a16="http://schemas.microsoft.com/office/drawing/2014/main" id="{B43263A7-D4A6-3A20-6154-1172B8F15990}"/>
              </a:ext>
            </a:extLst>
          </p:cNvPr>
          <p:cNvGraphicFramePr/>
          <p:nvPr>
            <p:extLst>
              <p:ext uri="{D42A27DB-BD31-4B8C-83A1-F6EECF244321}">
                <p14:modId xmlns:p14="http://schemas.microsoft.com/office/powerpoint/2010/main" val="3402137100"/>
              </p:ext>
            </p:extLst>
          </p:nvPr>
        </p:nvGraphicFramePr>
        <p:xfrm>
          <a:off x="3258306" y="4070307"/>
          <a:ext cx="1694694" cy="953207"/>
        </p:xfrm>
        <a:graphic>
          <a:graphicData uri="http://schemas.openxmlformats.org/presentationml/2006/ole">
            <mc:AlternateContent xmlns:mc="http://schemas.openxmlformats.org/markup-compatibility/2006">
              <mc:Choice xmlns:v="urn:schemas-microsoft-com:vml" Requires="v">
                <p:oleObj name="Equation" r:id="rId2" imgW="17983200" imgH="9448800" progId="">
                  <p:embed/>
                </p:oleObj>
              </mc:Choice>
              <mc:Fallback>
                <p:oleObj name="Equation" r:id="rId2" imgW="17983200" imgH="9448800" progId="">
                  <p:embed/>
                  <p:pic>
                    <p:nvPicPr>
                      <p:cNvPr id="0" name=""/>
                      <p:cNvPicPr/>
                      <p:nvPr/>
                    </p:nvPicPr>
                    <p:blipFill>
                      <a:blip r:embed="rId3"/>
                      <a:stretch>
                        <a:fillRect/>
                      </a:stretch>
                    </p:blipFill>
                    <p:spPr>
                      <a:xfrm>
                        <a:off x="3258306" y="4070307"/>
                        <a:ext cx="1694694" cy="953207"/>
                      </a:xfrm>
                      <a:prstGeom prst="rect">
                        <a:avLst/>
                      </a:prstGeom>
                      <a:noFill/>
                      <a:ln cap="flat">
                        <a:noFill/>
                      </a:ln>
                    </p:spPr>
                  </p:pic>
                </p:oleObj>
              </mc:Fallback>
            </mc:AlternateContent>
          </a:graphicData>
        </a:graphic>
      </p:graphicFrame>
      <p:graphicFrame>
        <p:nvGraphicFramePr>
          <p:cNvPr id="8" name="Oggetto 9">
            <a:extLst>
              <a:ext uri="{FF2B5EF4-FFF2-40B4-BE49-F238E27FC236}">
                <a16:creationId xmlns:a16="http://schemas.microsoft.com/office/drawing/2014/main" id="{89113299-E967-A623-2614-35CDCC5B3891}"/>
              </a:ext>
            </a:extLst>
          </p:cNvPr>
          <p:cNvGraphicFramePr/>
          <p:nvPr>
            <p:extLst>
              <p:ext uri="{D42A27DB-BD31-4B8C-83A1-F6EECF244321}">
                <p14:modId xmlns:p14="http://schemas.microsoft.com/office/powerpoint/2010/main" val="1154439539"/>
              </p:ext>
            </p:extLst>
          </p:nvPr>
        </p:nvGraphicFramePr>
        <p:xfrm>
          <a:off x="400542" y="5717102"/>
          <a:ext cx="4148139" cy="1062039"/>
        </p:xfrm>
        <a:graphic>
          <a:graphicData uri="http://schemas.openxmlformats.org/presentationml/2006/ole">
            <mc:AlternateContent xmlns:mc="http://schemas.openxmlformats.org/markup-compatibility/2006">
              <mc:Choice xmlns:v="urn:schemas-microsoft-com:vml" Requires="v">
                <p:oleObj name="Equation" r:id="rId4" imgW="39319200" imgH="10058400" progId="">
                  <p:embed/>
                </p:oleObj>
              </mc:Choice>
              <mc:Fallback>
                <p:oleObj name="Equation" r:id="rId4" imgW="39319200" imgH="10058400" progId="">
                  <p:embed/>
                  <p:pic>
                    <p:nvPicPr>
                      <p:cNvPr id="0" name=""/>
                      <p:cNvPicPr/>
                      <p:nvPr/>
                    </p:nvPicPr>
                    <p:blipFill>
                      <a:blip r:embed="rId5"/>
                      <a:stretch>
                        <a:fillRect/>
                      </a:stretch>
                    </p:blipFill>
                    <p:spPr>
                      <a:xfrm>
                        <a:off x="400542" y="5717102"/>
                        <a:ext cx="4148139" cy="1062039"/>
                      </a:xfrm>
                      <a:prstGeom prst="rect">
                        <a:avLst/>
                      </a:prstGeom>
                      <a:noFill/>
                      <a:ln cap="flat">
                        <a:noFill/>
                      </a:ln>
                    </p:spPr>
                  </p:pic>
                </p:oleObj>
              </mc:Fallback>
            </mc:AlternateContent>
          </a:graphicData>
        </a:graphic>
      </p:graphicFrame>
      <p:graphicFrame>
        <p:nvGraphicFramePr>
          <p:cNvPr id="9" name="Oggetto 10">
            <a:extLst>
              <a:ext uri="{FF2B5EF4-FFF2-40B4-BE49-F238E27FC236}">
                <a16:creationId xmlns:a16="http://schemas.microsoft.com/office/drawing/2014/main" id="{D4C4248A-0673-B376-C577-FB4746A9FBAD}"/>
              </a:ext>
            </a:extLst>
          </p:cNvPr>
          <p:cNvGraphicFramePr/>
          <p:nvPr>
            <p:extLst>
              <p:ext uri="{D42A27DB-BD31-4B8C-83A1-F6EECF244321}">
                <p14:modId xmlns:p14="http://schemas.microsoft.com/office/powerpoint/2010/main" val="2941219034"/>
              </p:ext>
            </p:extLst>
          </p:nvPr>
        </p:nvGraphicFramePr>
        <p:xfrm>
          <a:off x="6025796" y="5717101"/>
          <a:ext cx="2090739" cy="1062039"/>
        </p:xfrm>
        <a:graphic>
          <a:graphicData uri="http://schemas.openxmlformats.org/presentationml/2006/ole">
            <mc:AlternateContent xmlns:mc="http://schemas.openxmlformats.org/markup-compatibility/2006">
              <mc:Choice xmlns:v="urn:schemas-microsoft-com:vml" Requires="v">
                <p:oleObj name="Equation" r:id="rId6" imgW="19812000" imgH="10058400" progId="">
                  <p:embed/>
                </p:oleObj>
              </mc:Choice>
              <mc:Fallback>
                <p:oleObj name="Equation" r:id="rId6" imgW="19812000" imgH="10058400" progId="">
                  <p:embed/>
                  <p:pic>
                    <p:nvPicPr>
                      <p:cNvPr id="0" name=""/>
                      <p:cNvPicPr/>
                      <p:nvPr/>
                    </p:nvPicPr>
                    <p:blipFill>
                      <a:blip r:embed="rId7"/>
                      <a:stretch>
                        <a:fillRect/>
                      </a:stretch>
                    </p:blipFill>
                    <p:spPr>
                      <a:xfrm>
                        <a:off x="6025796" y="5717101"/>
                        <a:ext cx="2090739" cy="1062039"/>
                      </a:xfrm>
                      <a:prstGeom prst="rect">
                        <a:avLst/>
                      </a:prstGeom>
                      <a:noFill/>
                      <a:ln cap="flat">
                        <a:noFill/>
                      </a:ln>
                    </p:spPr>
                  </p:pic>
                </p:oleObj>
              </mc:Fallback>
            </mc:AlternateContent>
          </a:graphicData>
        </a:graphic>
      </p:graphicFrame>
      <p:sp>
        <p:nvSpPr>
          <p:cNvPr id="10" name="Freccia a destra 9">
            <a:extLst>
              <a:ext uri="{FF2B5EF4-FFF2-40B4-BE49-F238E27FC236}">
                <a16:creationId xmlns:a16="http://schemas.microsoft.com/office/drawing/2014/main" id="{6CEA82DE-2CF7-B107-F7C3-BF18F220040F}"/>
              </a:ext>
            </a:extLst>
          </p:cNvPr>
          <p:cNvSpPr/>
          <p:nvPr/>
        </p:nvSpPr>
        <p:spPr>
          <a:xfrm>
            <a:off x="4870814" y="6234718"/>
            <a:ext cx="973013" cy="1652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CasellaDiTesto 3">
            <a:extLst>
              <a:ext uri="{FF2B5EF4-FFF2-40B4-BE49-F238E27FC236}">
                <a16:creationId xmlns:a16="http://schemas.microsoft.com/office/drawing/2014/main" id="{D9947C34-D278-D649-AC5E-D6809B3CDB4E}"/>
              </a:ext>
            </a:extLst>
          </p:cNvPr>
          <p:cNvSpPr txBox="1"/>
          <p:nvPr/>
        </p:nvSpPr>
        <p:spPr>
          <a:xfrm>
            <a:off x="0" y="329864"/>
            <a:ext cx="6362642" cy="46166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2060"/>
                </a:solidFill>
                <a:uFillTx/>
                <a:latin typeface="Comic Sans MS" pitchFamily="66"/>
              </a:rPr>
              <a:t>Using an equation of state [</a:t>
            </a:r>
            <a:r>
              <a:rPr lang="en-GB" sz="2400" b="0" i="1" u="none" strike="noStrike" kern="1200" cap="none" spc="0" baseline="0" dirty="0">
                <a:solidFill>
                  <a:srgbClr val="002060"/>
                </a:solidFill>
                <a:uFillTx/>
                <a:latin typeface="Comic Sans MS" pitchFamily="66"/>
              </a:rPr>
              <a:t>P = k </a:t>
            </a:r>
            <a:r>
              <a:rPr lang="en-GB" sz="2400" b="0" i="1" u="none" strike="noStrike" kern="1200" cap="none" spc="0" baseline="0" dirty="0" err="1">
                <a:solidFill>
                  <a:srgbClr val="002060"/>
                </a:solidFill>
                <a:uFillTx/>
                <a:latin typeface="Symbol" pitchFamily="18"/>
              </a:rPr>
              <a:t>r</a:t>
            </a:r>
            <a:r>
              <a:rPr lang="en-GB" sz="2400" b="0" i="1" u="none" strike="noStrike" kern="1200" cap="none" spc="0" baseline="30000" dirty="0" err="1">
                <a:solidFill>
                  <a:srgbClr val="002060"/>
                </a:solidFill>
                <a:uFillTx/>
                <a:latin typeface="Comic Sans MS" pitchFamily="66"/>
              </a:rPr>
              <a:t>a</a:t>
            </a:r>
            <a:r>
              <a:rPr lang="en-GB" sz="2400" b="0" i="1" u="none" strike="noStrike" kern="1200" cap="none" spc="0" baseline="30000" dirty="0">
                <a:solidFill>
                  <a:srgbClr val="002060"/>
                </a:solidFill>
                <a:uFillTx/>
                <a:latin typeface="Comic Sans MS" pitchFamily="66"/>
              </a:rPr>
              <a:t> </a:t>
            </a:r>
            <a:r>
              <a:rPr lang="en-GB" sz="2400" b="0" i="1" u="none" strike="noStrike" kern="1200" cap="none" spc="0" baseline="0" dirty="0">
                <a:solidFill>
                  <a:srgbClr val="002060"/>
                </a:solidFill>
                <a:uFillTx/>
                <a:latin typeface="Comic Sans MS" pitchFamily="66"/>
              </a:rPr>
              <a:t>T</a:t>
            </a:r>
            <a:r>
              <a:rPr lang="en-GB" sz="2400" b="0" i="1" u="none" strike="noStrike" kern="1200" cap="none" spc="0" baseline="30000" dirty="0">
                <a:solidFill>
                  <a:srgbClr val="002060"/>
                </a:solidFill>
                <a:uFillTx/>
                <a:latin typeface="Comic Sans MS" pitchFamily="66"/>
              </a:rPr>
              <a:t>b</a:t>
            </a:r>
            <a:r>
              <a:rPr lang="en-GB" sz="2400" b="0" i="1" u="none" strike="noStrike" kern="1200" cap="none" spc="0" baseline="0" dirty="0">
                <a:solidFill>
                  <a:srgbClr val="002060"/>
                </a:solidFill>
                <a:uFillTx/>
                <a:latin typeface="Comic Sans MS" pitchFamily="66"/>
              </a:rPr>
              <a:t>], i.e.:</a:t>
            </a:r>
          </a:p>
        </p:txBody>
      </p:sp>
      <p:sp>
        <p:nvSpPr>
          <p:cNvPr id="3" name="CasellaDiTesto 4">
            <a:extLst>
              <a:ext uri="{FF2B5EF4-FFF2-40B4-BE49-F238E27FC236}">
                <a16:creationId xmlns:a16="http://schemas.microsoft.com/office/drawing/2014/main" id="{F6048834-4DA6-9938-08FA-F4808655C3BB}"/>
              </a:ext>
            </a:extLst>
          </p:cNvPr>
          <p:cNvSpPr txBox="1"/>
          <p:nvPr/>
        </p:nvSpPr>
        <p:spPr>
          <a:xfrm>
            <a:off x="211064" y="2361453"/>
            <a:ext cx="1587297" cy="46166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2060"/>
                </a:solidFill>
                <a:uFillTx/>
                <a:latin typeface="Comic Sans MS" pitchFamily="66"/>
              </a:rPr>
              <a:t>    we get:</a:t>
            </a:r>
          </a:p>
        </p:txBody>
      </p:sp>
      <p:sp>
        <p:nvSpPr>
          <p:cNvPr id="4" name="CasellaDiTesto 4">
            <a:extLst>
              <a:ext uri="{FF2B5EF4-FFF2-40B4-BE49-F238E27FC236}">
                <a16:creationId xmlns:a16="http://schemas.microsoft.com/office/drawing/2014/main" id="{7313EC5A-6B08-8BA4-F3AC-9A1A55FEBC71}"/>
              </a:ext>
            </a:extLst>
          </p:cNvPr>
          <p:cNvSpPr txBox="1"/>
          <p:nvPr/>
        </p:nvSpPr>
        <p:spPr>
          <a:xfrm>
            <a:off x="411480" y="3537520"/>
            <a:ext cx="6689649" cy="46166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2060"/>
                </a:solidFill>
                <a:uFillTx/>
                <a:latin typeface="Comic Sans MS" pitchFamily="66"/>
              </a:rPr>
              <a:t>Hence thermal stability is guaranteed only if:</a:t>
            </a:r>
          </a:p>
        </p:txBody>
      </p:sp>
      <p:graphicFrame>
        <p:nvGraphicFramePr>
          <p:cNvPr id="5" name="Oggetto 5">
            <a:extLst>
              <a:ext uri="{FF2B5EF4-FFF2-40B4-BE49-F238E27FC236}">
                <a16:creationId xmlns:a16="http://schemas.microsoft.com/office/drawing/2014/main" id="{78C14E71-15F0-2E6B-A0E0-1820E6B934C9}"/>
              </a:ext>
            </a:extLst>
          </p:cNvPr>
          <p:cNvGraphicFramePr/>
          <p:nvPr>
            <p:extLst>
              <p:ext uri="{D42A27DB-BD31-4B8C-83A1-F6EECF244321}">
                <p14:modId xmlns:p14="http://schemas.microsoft.com/office/powerpoint/2010/main" val="2476614190"/>
              </p:ext>
            </p:extLst>
          </p:nvPr>
        </p:nvGraphicFramePr>
        <p:xfrm>
          <a:off x="3468597" y="4045676"/>
          <a:ext cx="939975" cy="904798"/>
        </p:xfrm>
        <a:graphic>
          <a:graphicData uri="http://schemas.openxmlformats.org/presentationml/2006/ole">
            <mc:AlternateContent xmlns:mc="http://schemas.openxmlformats.org/markup-compatibility/2006">
              <mc:Choice xmlns:v="urn:schemas-microsoft-com:vml" Requires="v">
                <p:oleObj name="Equation" r:id="rId2" imgW="10363200" imgH="9448800" progId="">
                  <p:embed/>
                </p:oleObj>
              </mc:Choice>
              <mc:Fallback>
                <p:oleObj name="Equation" r:id="rId2" imgW="10363200" imgH="9448800" progId="">
                  <p:embed/>
                  <p:pic>
                    <p:nvPicPr>
                      <p:cNvPr id="0" name=""/>
                      <p:cNvPicPr/>
                      <p:nvPr/>
                    </p:nvPicPr>
                    <p:blipFill>
                      <a:blip r:embed="rId3"/>
                      <a:stretch>
                        <a:fillRect/>
                      </a:stretch>
                    </p:blipFill>
                    <p:spPr>
                      <a:xfrm>
                        <a:off x="3468597" y="4045676"/>
                        <a:ext cx="939975" cy="904798"/>
                      </a:xfrm>
                      <a:prstGeom prst="rect">
                        <a:avLst/>
                      </a:prstGeom>
                      <a:noFill/>
                      <a:ln cap="flat">
                        <a:noFill/>
                      </a:ln>
                    </p:spPr>
                  </p:pic>
                </p:oleObj>
              </mc:Fallback>
            </mc:AlternateContent>
          </a:graphicData>
        </a:graphic>
      </p:graphicFrame>
      <p:graphicFrame>
        <p:nvGraphicFramePr>
          <p:cNvPr id="6" name="Oggetto 6">
            <a:extLst>
              <a:ext uri="{FF2B5EF4-FFF2-40B4-BE49-F238E27FC236}">
                <a16:creationId xmlns:a16="http://schemas.microsoft.com/office/drawing/2014/main" id="{D09C6477-F119-98F0-6207-04E5B26F6AB7}"/>
              </a:ext>
            </a:extLst>
          </p:cNvPr>
          <p:cNvGraphicFramePr/>
          <p:nvPr/>
        </p:nvGraphicFramePr>
        <p:xfrm>
          <a:off x="2697159" y="1047746"/>
          <a:ext cx="2492370" cy="963613"/>
        </p:xfrm>
        <a:graphic>
          <a:graphicData uri="http://schemas.openxmlformats.org/presentationml/2006/ole">
            <mc:AlternateContent xmlns:mc="http://schemas.openxmlformats.org/markup-compatibility/2006">
              <mc:Choice xmlns:v="urn:schemas-microsoft-com:vml" Requires="v">
                <p:oleObj name="Equation" r:id="rId4" imgW="27432000" imgH="10058400" progId="">
                  <p:embed/>
                </p:oleObj>
              </mc:Choice>
              <mc:Fallback>
                <p:oleObj name="Equation" r:id="rId4" imgW="27432000" imgH="10058400" progId="">
                  <p:embed/>
                  <p:pic>
                    <p:nvPicPr>
                      <p:cNvPr id="0" name=""/>
                      <p:cNvPicPr/>
                      <p:nvPr/>
                    </p:nvPicPr>
                    <p:blipFill>
                      <a:blip r:embed="rId5"/>
                      <a:stretch>
                        <a:fillRect/>
                      </a:stretch>
                    </p:blipFill>
                    <p:spPr>
                      <a:xfrm>
                        <a:off x="2697159" y="1047746"/>
                        <a:ext cx="2492370" cy="963613"/>
                      </a:xfrm>
                      <a:prstGeom prst="rect">
                        <a:avLst/>
                      </a:prstGeom>
                      <a:noFill/>
                      <a:ln cap="flat">
                        <a:noFill/>
                      </a:ln>
                    </p:spPr>
                  </p:pic>
                </p:oleObj>
              </mc:Fallback>
            </mc:AlternateContent>
          </a:graphicData>
        </a:graphic>
      </p:graphicFrame>
      <p:graphicFrame>
        <p:nvGraphicFramePr>
          <p:cNvPr id="7" name="Oggetto 7">
            <a:extLst>
              <a:ext uri="{FF2B5EF4-FFF2-40B4-BE49-F238E27FC236}">
                <a16:creationId xmlns:a16="http://schemas.microsoft.com/office/drawing/2014/main" id="{FFA04123-6781-0057-2C04-FEA112221AF6}"/>
              </a:ext>
            </a:extLst>
          </p:cNvPr>
          <p:cNvGraphicFramePr/>
          <p:nvPr>
            <p:extLst>
              <p:ext uri="{D42A27DB-BD31-4B8C-83A1-F6EECF244321}">
                <p14:modId xmlns:p14="http://schemas.microsoft.com/office/powerpoint/2010/main" val="4287610980"/>
              </p:ext>
            </p:extLst>
          </p:nvPr>
        </p:nvGraphicFramePr>
        <p:xfrm>
          <a:off x="2582069" y="2115373"/>
          <a:ext cx="2713033" cy="993779"/>
        </p:xfrm>
        <a:graphic>
          <a:graphicData uri="http://schemas.openxmlformats.org/presentationml/2006/ole">
            <mc:AlternateContent xmlns:mc="http://schemas.openxmlformats.org/markup-compatibility/2006">
              <mc:Choice xmlns:v="urn:schemas-microsoft-com:vml" Requires="v">
                <p:oleObj name="Equation" r:id="rId6" imgW="29870400" imgH="10363200" progId="">
                  <p:embed/>
                </p:oleObj>
              </mc:Choice>
              <mc:Fallback>
                <p:oleObj name="Equation" r:id="rId6" imgW="29870400" imgH="10363200" progId="">
                  <p:embed/>
                  <p:pic>
                    <p:nvPicPr>
                      <p:cNvPr id="0" name=""/>
                      <p:cNvPicPr/>
                      <p:nvPr/>
                    </p:nvPicPr>
                    <p:blipFill>
                      <a:blip r:embed="rId7"/>
                      <a:stretch>
                        <a:fillRect/>
                      </a:stretch>
                    </p:blipFill>
                    <p:spPr>
                      <a:xfrm>
                        <a:off x="2582069" y="2115373"/>
                        <a:ext cx="2713033" cy="993779"/>
                      </a:xfrm>
                      <a:prstGeom prst="rect">
                        <a:avLst/>
                      </a:prstGeom>
                      <a:noFill/>
                      <a:ln cap="flat">
                        <a:noFill/>
                      </a:ln>
                    </p:spPr>
                  </p:pic>
                </p:oleObj>
              </mc:Fallback>
            </mc:AlternateContent>
          </a:graphicData>
        </a:graphic>
      </p:graphicFrame>
      <p:sp>
        <p:nvSpPr>
          <p:cNvPr id="8" name="CasellaDiTesto 8">
            <a:extLst>
              <a:ext uri="{FF2B5EF4-FFF2-40B4-BE49-F238E27FC236}">
                <a16:creationId xmlns:a16="http://schemas.microsoft.com/office/drawing/2014/main" id="{74CCC3C6-854C-68A9-EAB0-DAB1EE49B7A6}"/>
              </a:ext>
            </a:extLst>
          </p:cNvPr>
          <p:cNvSpPr txBox="1"/>
          <p:nvPr/>
        </p:nvSpPr>
        <p:spPr>
          <a:xfrm>
            <a:off x="411480" y="4885650"/>
            <a:ext cx="9462439" cy="193899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2060"/>
                </a:solidFill>
                <a:uFillTx/>
                <a:latin typeface="Comic Sans MS" pitchFamily="66"/>
              </a:rPr>
              <a:t>Imagine the layer expands.  If pressure in the equilibrium external environment drops faster than in the expansion, this last continues and cools the layer. If not, T rises and we get a thermal instability. THERMAL PULSES ARE THIN SHELL INSTABILITIES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name="Slide56">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5CFF5F-ECFD-6D79-CA2B-12C153AABC4C}"/>
              </a:ext>
            </a:extLst>
          </p:cNvPr>
          <p:cNvSpPr txBox="1"/>
          <p:nvPr/>
        </p:nvSpPr>
        <p:spPr>
          <a:xfrm>
            <a:off x="320670" y="50804"/>
            <a:ext cx="7772400" cy="1143000"/>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C00000"/>
                </a:solidFill>
                <a:uFillTx/>
                <a:latin typeface="Comic Sans MS" pitchFamily="66"/>
              </a:rPr>
              <a:t>Evolution of (Low &amp;) Intermediate Mass Stars post He-burning</a:t>
            </a:r>
            <a:endParaRPr lang="en-GB" sz="3600" b="0" i="0" u="none" strike="noStrike" kern="1200" cap="none" spc="0" baseline="0">
              <a:solidFill>
                <a:srgbClr val="C00000"/>
              </a:solidFill>
              <a:uFillTx/>
              <a:latin typeface="Comic Sans MS" pitchFamily="66"/>
            </a:endParaRPr>
          </a:p>
        </p:txBody>
      </p:sp>
      <p:sp>
        <p:nvSpPr>
          <p:cNvPr id="3" name="Text Box 25">
            <a:extLst>
              <a:ext uri="{FF2B5EF4-FFF2-40B4-BE49-F238E27FC236}">
                <a16:creationId xmlns:a16="http://schemas.microsoft.com/office/drawing/2014/main" id="{E597A5B3-D2A6-33D5-A6D4-2DC7B23D5A77}"/>
              </a:ext>
            </a:extLst>
          </p:cNvPr>
          <p:cNvSpPr txBox="1"/>
          <p:nvPr/>
        </p:nvSpPr>
        <p:spPr>
          <a:xfrm>
            <a:off x="822329" y="4818065"/>
            <a:ext cx="184151" cy="3968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000" b="0" i="0" u="none" strike="noStrike" kern="1200" cap="none" spc="0" baseline="0">
              <a:solidFill>
                <a:srgbClr val="000099"/>
              </a:solidFill>
              <a:uFillTx/>
              <a:latin typeface="Comic Sans MS" pitchFamily="66"/>
            </a:endParaRPr>
          </a:p>
        </p:txBody>
      </p:sp>
      <p:sp>
        <p:nvSpPr>
          <p:cNvPr id="4" name="Rectangle 26">
            <a:extLst>
              <a:ext uri="{FF2B5EF4-FFF2-40B4-BE49-F238E27FC236}">
                <a16:creationId xmlns:a16="http://schemas.microsoft.com/office/drawing/2014/main" id="{E60E6CE5-F02B-1C0F-014E-DC04D7B5EFE0}"/>
              </a:ext>
            </a:extLst>
          </p:cNvPr>
          <p:cNvSpPr/>
          <p:nvPr/>
        </p:nvSpPr>
        <p:spPr>
          <a:xfrm>
            <a:off x="4479929" y="3047996"/>
            <a:ext cx="184151" cy="761996"/>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4400" b="0" i="0" u="none" strike="noStrike" kern="1200" cap="none" spc="0" baseline="0">
              <a:solidFill>
                <a:srgbClr val="44546A"/>
              </a:solidFill>
              <a:uFillTx/>
              <a:latin typeface="Times New Roman" pitchFamily="18"/>
            </a:endParaRPr>
          </a:p>
        </p:txBody>
      </p:sp>
      <p:sp>
        <p:nvSpPr>
          <p:cNvPr id="5" name="Text Box 27">
            <a:extLst>
              <a:ext uri="{FF2B5EF4-FFF2-40B4-BE49-F238E27FC236}">
                <a16:creationId xmlns:a16="http://schemas.microsoft.com/office/drawing/2014/main" id="{E916C3D9-331B-7AEF-67B2-D884870265A0}"/>
              </a:ext>
            </a:extLst>
          </p:cNvPr>
          <p:cNvSpPr txBox="1"/>
          <p:nvPr/>
        </p:nvSpPr>
        <p:spPr>
          <a:xfrm>
            <a:off x="669926" y="4665661"/>
            <a:ext cx="184151" cy="3968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000" b="0" i="0" u="none" strike="noStrike" kern="1200" cap="none" spc="0" baseline="0">
              <a:solidFill>
                <a:srgbClr val="000099"/>
              </a:solidFill>
              <a:uFillTx/>
              <a:latin typeface="Comic Sans MS" pitchFamily="66"/>
            </a:endParaRPr>
          </a:p>
        </p:txBody>
      </p:sp>
      <p:sp>
        <p:nvSpPr>
          <p:cNvPr id="6" name="Rectangle 28">
            <a:extLst>
              <a:ext uri="{FF2B5EF4-FFF2-40B4-BE49-F238E27FC236}">
                <a16:creationId xmlns:a16="http://schemas.microsoft.com/office/drawing/2014/main" id="{76308FB6-E2CC-A707-BE52-E655D7A34362}"/>
              </a:ext>
            </a:extLst>
          </p:cNvPr>
          <p:cNvSpPr/>
          <p:nvPr/>
        </p:nvSpPr>
        <p:spPr>
          <a:xfrm>
            <a:off x="152403" y="0"/>
            <a:ext cx="8991596" cy="1143000"/>
          </a:xfrm>
          <a:prstGeom prst="rect">
            <a:avLst/>
          </a:prstGeom>
          <a:noFill/>
          <a:ln w="9528"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4000" b="0" i="0" u="none" strike="noStrike" kern="1200" cap="none" spc="0" baseline="0">
              <a:solidFill>
                <a:srgbClr val="FFFF00"/>
              </a:solidFill>
              <a:uFillTx/>
              <a:latin typeface="Comic Sans MS" pitchFamily="66"/>
            </a:endParaRPr>
          </a:p>
        </p:txBody>
      </p:sp>
      <p:pic>
        <p:nvPicPr>
          <p:cNvPr id="7" name="Picture 29">
            <a:extLst>
              <a:ext uri="{FF2B5EF4-FFF2-40B4-BE49-F238E27FC236}">
                <a16:creationId xmlns:a16="http://schemas.microsoft.com/office/drawing/2014/main" id="{350013DB-D37C-3BB9-8A68-5B2C347647AD}"/>
              </a:ext>
            </a:extLst>
          </p:cNvPr>
          <p:cNvPicPr>
            <a:picLocks noChangeAspect="1"/>
          </p:cNvPicPr>
          <p:nvPr/>
        </p:nvPicPr>
        <p:blipFill>
          <a:blip r:embed="rId2">
            <a:lum bright="-46000" contrast="90000"/>
          </a:blip>
          <a:srcRect/>
          <a:stretch>
            <a:fillRect/>
          </a:stretch>
        </p:blipFill>
        <p:spPr>
          <a:xfrm>
            <a:off x="609603" y="2003422"/>
            <a:ext cx="3733796" cy="3711577"/>
          </a:xfrm>
          <a:prstGeom prst="rect">
            <a:avLst/>
          </a:prstGeom>
          <a:noFill/>
          <a:ln cap="flat">
            <a:noFill/>
          </a:ln>
        </p:spPr>
      </p:pic>
      <p:pic>
        <p:nvPicPr>
          <p:cNvPr id="8" name="Picture 30">
            <a:extLst>
              <a:ext uri="{FF2B5EF4-FFF2-40B4-BE49-F238E27FC236}">
                <a16:creationId xmlns:a16="http://schemas.microsoft.com/office/drawing/2014/main" id="{A7348308-963D-7EE6-8794-6C44FEC0502D}"/>
              </a:ext>
            </a:extLst>
          </p:cNvPr>
          <p:cNvPicPr>
            <a:picLocks noChangeAspect="1"/>
          </p:cNvPicPr>
          <p:nvPr/>
        </p:nvPicPr>
        <p:blipFill>
          <a:blip r:embed="rId3">
            <a:lum bright="-44000" contrast="90000"/>
          </a:blip>
          <a:srcRect/>
          <a:stretch>
            <a:fillRect/>
          </a:stretch>
        </p:blipFill>
        <p:spPr>
          <a:xfrm>
            <a:off x="4692645" y="2049463"/>
            <a:ext cx="3810003" cy="3741733"/>
          </a:xfrm>
          <a:prstGeom prst="rect">
            <a:avLst/>
          </a:prstGeom>
          <a:noFill/>
          <a:ln cap="flat">
            <a:noFill/>
          </a:ln>
        </p:spPr>
      </p:pic>
      <p:sp>
        <p:nvSpPr>
          <p:cNvPr id="9" name="Text Box 31">
            <a:extLst>
              <a:ext uri="{FF2B5EF4-FFF2-40B4-BE49-F238E27FC236}">
                <a16:creationId xmlns:a16="http://schemas.microsoft.com/office/drawing/2014/main" id="{BD327696-08F1-09D3-F25C-A2BC84629BD6}"/>
              </a:ext>
            </a:extLst>
          </p:cNvPr>
          <p:cNvSpPr txBox="1"/>
          <p:nvPr/>
        </p:nvSpPr>
        <p:spPr>
          <a:xfrm>
            <a:off x="1066803" y="1244598"/>
            <a:ext cx="2008883" cy="58477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i="0" u="none" strike="noStrike" kern="1200" cap="none" spc="0" baseline="0" dirty="0">
                <a:solidFill>
                  <a:srgbClr val="C00000"/>
                </a:solidFill>
                <a:uFillTx/>
                <a:latin typeface="Comic Sans MS" pitchFamily="66"/>
              </a:rPr>
              <a:t>M </a:t>
            </a:r>
            <a:r>
              <a:rPr lang="es-ES" sz="3200" b="1" dirty="0">
                <a:solidFill>
                  <a:srgbClr val="C00000"/>
                </a:solidFill>
                <a:latin typeface="Comic Sans MS" pitchFamily="66"/>
              </a:rPr>
              <a:t>&lt;</a:t>
            </a:r>
            <a:r>
              <a:rPr lang="es-ES" sz="3200" b="1" i="0" u="none" strike="noStrike" kern="1200" cap="none" spc="0" baseline="0" dirty="0">
                <a:solidFill>
                  <a:srgbClr val="C00000"/>
                </a:solidFill>
                <a:uFillTx/>
                <a:latin typeface="Comic Sans MS" pitchFamily="66"/>
              </a:rPr>
              <a:t>8 M</a:t>
            </a:r>
            <a:r>
              <a:rPr lang="es-ES" sz="3200" b="1" i="0" u="none" strike="noStrike" kern="1200" cap="none" spc="0" baseline="-25000" dirty="0">
                <a:solidFill>
                  <a:srgbClr val="C00000"/>
                </a:solidFill>
                <a:uFillTx/>
                <a:latin typeface="Wingdings 2" panose="05020102010507070707" pitchFamily="18" charset="2"/>
              </a:rPr>
              <a:t>8</a:t>
            </a:r>
            <a:endParaRPr lang="es-ES" sz="2400" b="0" i="0" u="none" strike="noStrike" kern="1200" cap="none" spc="0" baseline="0" dirty="0">
              <a:solidFill>
                <a:srgbClr val="C00000"/>
              </a:solidFill>
              <a:uFillTx/>
              <a:latin typeface="Wingdings 2" panose="05020102010507070707" pitchFamily="18" charset="2"/>
            </a:endParaRPr>
          </a:p>
        </p:txBody>
      </p:sp>
      <p:sp>
        <p:nvSpPr>
          <p:cNvPr id="10" name="Text Box 32">
            <a:extLst>
              <a:ext uri="{FF2B5EF4-FFF2-40B4-BE49-F238E27FC236}">
                <a16:creationId xmlns:a16="http://schemas.microsoft.com/office/drawing/2014/main" id="{9B0A022C-4ACF-C015-0DA3-10FBD424C20F}"/>
              </a:ext>
            </a:extLst>
          </p:cNvPr>
          <p:cNvSpPr txBox="1"/>
          <p:nvPr/>
        </p:nvSpPr>
        <p:spPr>
          <a:xfrm>
            <a:off x="4190996" y="1368427"/>
            <a:ext cx="2841626"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a:solidFill>
                  <a:srgbClr val="C00000"/>
                </a:solidFill>
                <a:uFillTx/>
                <a:latin typeface="Comic Sans MS" pitchFamily="66"/>
              </a:rPr>
              <a:t>C-O White Dwarfs</a:t>
            </a:r>
          </a:p>
        </p:txBody>
      </p:sp>
      <p:sp>
        <p:nvSpPr>
          <p:cNvPr id="11" name="Text Box 33">
            <a:extLst>
              <a:ext uri="{FF2B5EF4-FFF2-40B4-BE49-F238E27FC236}">
                <a16:creationId xmlns:a16="http://schemas.microsoft.com/office/drawing/2014/main" id="{7B884919-57E7-61F0-5620-9EEBEE57A178}"/>
              </a:ext>
            </a:extLst>
          </p:cNvPr>
          <p:cNvSpPr txBox="1"/>
          <p:nvPr/>
        </p:nvSpPr>
        <p:spPr>
          <a:xfrm>
            <a:off x="3413126" y="1717672"/>
            <a:ext cx="184151"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0" baseline="0">
              <a:solidFill>
                <a:srgbClr val="000000"/>
              </a:solidFill>
              <a:uFillTx/>
              <a:latin typeface="Times New Roman" pitchFamily="18"/>
            </a:endParaRPr>
          </a:p>
        </p:txBody>
      </p:sp>
      <p:sp>
        <p:nvSpPr>
          <p:cNvPr id="12" name="AutoShape 34">
            <a:extLst>
              <a:ext uri="{FF2B5EF4-FFF2-40B4-BE49-F238E27FC236}">
                <a16:creationId xmlns:a16="http://schemas.microsoft.com/office/drawing/2014/main" id="{89D0F533-CF1A-07F9-C14F-B501CAE42378}"/>
              </a:ext>
            </a:extLst>
          </p:cNvPr>
          <p:cNvSpPr/>
          <p:nvPr/>
        </p:nvSpPr>
        <p:spPr>
          <a:xfrm>
            <a:off x="3200400" y="1447796"/>
            <a:ext cx="609603" cy="228600"/>
          </a:xfrm>
          <a:custGeom>
            <a:avLst>
              <a:gd name="f0" fmla="val 162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FF0000"/>
          </a:solidFill>
          <a:ln w="12701" cap="sq">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0" baseline="0">
              <a:solidFill>
                <a:srgbClr val="000000"/>
              </a:solidFill>
              <a:uFillTx/>
              <a:latin typeface="Comic Sans MS" pitchFamily="66"/>
            </a:endParaRPr>
          </a:p>
        </p:txBody>
      </p:sp>
      <p:sp>
        <p:nvSpPr>
          <p:cNvPr id="13" name="Text Box 35">
            <a:extLst>
              <a:ext uri="{FF2B5EF4-FFF2-40B4-BE49-F238E27FC236}">
                <a16:creationId xmlns:a16="http://schemas.microsoft.com/office/drawing/2014/main" id="{C0C60088-D1FD-966F-6779-6E41D3186A3D}"/>
              </a:ext>
            </a:extLst>
          </p:cNvPr>
          <p:cNvSpPr txBox="1"/>
          <p:nvPr/>
        </p:nvSpPr>
        <p:spPr>
          <a:xfrm>
            <a:off x="609603" y="5821363"/>
            <a:ext cx="7578934" cy="58477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1" i="0" u="none" strike="noStrike" kern="1200" cap="none" spc="0" baseline="0" dirty="0">
                <a:solidFill>
                  <a:srgbClr val="C00000"/>
                </a:solidFill>
                <a:uFillTx/>
                <a:latin typeface="Times New Roman" pitchFamily="18"/>
              </a:rPr>
              <a:t>M</a:t>
            </a:r>
            <a:r>
              <a:rPr lang="es-ES" sz="2800" b="1" i="0" u="none" strike="noStrike" kern="1200" cap="none" spc="0" baseline="-25000" dirty="0">
                <a:solidFill>
                  <a:srgbClr val="C00000"/>
                </a:solidFill>
                <a:uFillTx/>
                <a:latin typeface="Times New Roman" pitchFamily="18"/>
              </a:rPr>
              <a:t>CO</a:t>
            </a:r>
            <a:r>
              <a:rPr lang="es-ES" sz="2800" b="1" i="0" u="none" strike="noStrike" kern="1200" cap="none" spc="0" baseline="0" dirty="0">
                <a:solidFill>
                  <a:srgbClr val="C00000"/>
                </a:solidFill>
                <a:uFillTx/>
                <a:latin typeface="Times New Roman" pitchFamily="18"/>
              </a:rPr>
              <a:t> </a:t>
            </a:r>
            <a:r>
              <a:rPr lang="es-ES" sz="2800" b="1" i="0" u="none" strike="noStrike" kern="1200" cap="none" spc="0" baseline="0" dirty="0">
                <a:solidFill>
                  <a:srgbClr val="C00000"/>
                </a:solidFill>
                <a:uFillTx/>
                <a:latin typeface="Times New Roman" pitchFamily="18"/>
                <a:cs typeface="Times New Roman" pitchFamily="18"/>
              </a:rPr>
              <a:t>~</a:t>
            </a:r>
            <a:r>
              <a:rPr lang="es-ES" sz="2800" b="1" i="0" u="none" strike="noStrike" kern="1200" cap="none" spc="0" baseline="0" dirty="0">
                <a:solidFill>
                  <a:srgbClr val="C00000"/>
                </a:solidFill>
                <a:uFillTx/>
                <a:latin typeface="Times New Roman" pitchFamily="18"/>
              </a:rPr>
              <a:t>  </a:t>
            </a:r>
            <a:r>
              <a:rPr lang="es-ES" sz="3200" b="1" i="0" u="none" strike="noStrike" kern="1200" cap="none" spc="0" baseline="0" dirty="0">
                <a:solidFill>
                  <a:srgbClr val="C00000"/>
                </a:solidFill>
                <a:uFillTx/>
                <a:latin typeface="Times New Roman" pitchFamily="18"/>
              </a:rPr>
              <a:t>1.1</a:t>
            </a:r>
            <a:r>
              <a:rPr lang="es-ES" sz="3200" b="1" i="0" u="none" strike="noStrike" kern="1200" cap="none" spc="0" baseline="-25000" dirty="0">
                <a:solidFill>
                  <a:srgbClr val="C00000"/>
                </a:solidFill>
                <a:uFillTx/>
                <a:latin typeface="Times New Roman" pitchFamily="18"/>
              </a:rPr>
              <a:t> </a:t>
            </a:r>
            <a:r>
              <a:rPr lang="es-ES" sz="3200" b="1" i="0" u="none" strike="noStrike" kern="1200" cap="none" spc="0" baseline="0" dirty="0">
                <a:solidFill>
                  <a:srgbClr val="C00000"/>
                </a:solidFill>
                <a:uFillTx/>
                <a:latin typeface="Times New Roman" pitchFamily="18"/>
              </a:rPr>
              <a:t>M</a:t>
            </a:r>
            <a:r>
              <a:rPr lang="es-ES" sz="3200" b="1" i="0" u="none" strike="noStrike" kern="1200" cap="none" spc="0" baseline="-25000" dirty="0">
                <a:solidFill>
                  <a:srgbClr val="C00000"/>
                </a:solidFill>
                <a:uFillTx/>
              </a:rPr>
              <a:t></a:t>
            </a:r>
            <a:r>
              <a:rPr lang="es-ES" sz="2800" b="1" i="0" u="none" strike="noStrike" kern="1200" cap="none" spc="0" baseline="-25000" dirty="0">
                <a:solidFill>
                  <a:srgbClr val="C00000"/>
                </a:solidFill>
                <a:uFillTx/>
                <a:latin typeface="Times New Roman" pitchFamily="18"/>
              </a:rPr>
              <a:t>  </a:t>
            </a:r>
            <a:r>
              <a:rPr lang="es-ES" sz="2800" b="1" i="0" u="none" strike="noStrike" kern="1200" cap="none" spc="0" baseline="0" dirty="0">
                <a:solidFill>
                  <a:srgbClr val="C00000"/>
                </a:solidFill>
                <a:uFillTx/>
              </a:rPr>
              <a:t></a:t>
            </a:r>
            <a:r>
              <a:rPr lang="es-ES" sz="2800" b="1" i="0" u="none" strike="noStrike" kern="1200" cap="none" spc="0" baseline="0" dirty="0">
                <a:solidFill>
                  <a:srgbClr val="C00000"/>
                </a:solidFill>
                <a:uFillTx/>
                <a:latin typeface="Times New Roman" pitchFamily="18"/>
              </a:rPr>
              <a:t> C  ignition M</a:t>
            </a:r>
            <a:r>
              <a:rPr lang="es-ES" sz="2800" b="1" i="0" u="none" strike="noStrike" kern="1200" cap="none" spc="0" baseline="-25000" dirty="0">
                <a:solidFill>
                  <a:srgbClr val="C00000"/>
                </a:solidFill>
                <a:uFillTx/>
                <a:latin typeface="Times New Roman" pitchFamily="18"/>
              </a:rPr>
              <a:t>MS</a:t>
            </a:r>
            <a:r>
              <a:rPr lang="es-ES" sz="2800" b="1" i="0" u="none" strike="noStrike" kern="1200" cap="none" spc="0" baseline="0" dirty="0">
                <a:solidFill>
                  <a:srgbClr val="C00000"/>
                </a:solidFill>
                <a:uFillTx/>
                <a:latin typeface="Times New Roman" pitchFamily="18"/>
              </a:rPr>
              <a:t> = M</a:t>
            </a:r>
            <a:r>
              <a:rPr lang="es-ES" sz="2800" b="1" i="0" u="none" strike="noStrike" kern="1200" cap="none" spc="0" baseline="-25000" dirty="0">
                <a:solidFill>
                  <a:srgbClr val="C00000"/>
                </a:solidFill>
                <a:uFillTx/>
                <a:latin typeface="Times New Roman" pitchFamily="18"/>
              </a:rPr>
              <a:t>UP </a:t>
            </a:r>
            <a:r>
              <a:rPr lang="es-ES" sz="2800" b="1" i="0" u="none" strike="noStrike" kern="1200" cap="none" spc="0" baseline="0" dirty="0">
                <a:solidFill>
                  <a:srgbClr val="C00000"/>
                </a:solidFill>
                <a:uFillTx/>
                <a:latin typeface="Times New Roman" pitchFamily="18"/>
                <a:cs typeface="Times New Roman" pitchFamily="18"/>
              </a:rPr>
              <a:t>~</a:t>
            </a:r>
            <a:r>
              <a:rPr lang="es-ES" sz="2800" b="1" i="0" u="none" strike="noStrike" kern="1200" cap="none" spc="0" baseline="0" dirty="0">
                <a:solidFill>
                  <a:srgbClr val="C00000"/>
                </a:solidFill>
                <a:uFillTx/>
                <a:latin typeface="Times New Roman" pitchFamily="18"/>
              </a:rPr>
              <a:t> </a:t>
            </a:r>
            <a:r>
              <a:rPr lang="es-ES" sz="3200" b="1" i="0" u="none" strike="noStrike" kern="1200" cap="none" spc="0" baseline="0" dirty="0">
                <a:solidFill>
                  <a:srgbClr val="C00000"/>
                </a:solidFill>
                <a:uFillTx/>
                <a:latin typeface="Arial" pitchFamily="34"/>
              </a:rPr>
              <a:t>8 </a:t>
            </a:r>
            <a:r>
              <a:rPr lang="es-ES" sz="3200" b="1" i="0" u="none" strike="noStrike" kern="1200" cap="none" spc="0" baseline="0" dirty="0">
                <a:solidFill>
                  <a:srgbClr val="C00000"/>
                </a:solidFill>
                <a:uFillTx/>
                <a:latin typeface="Times New Roman" pitchFamily="18"/>
              </a:rPr>
              <a:t>M</a:t>
            </a:r>
            <a:r>
              <a:rPr lang="es-ES" sz="3200" b="1" baseline="-25000" dirty="0">
                <a:solidFill>
                  <a:srgbClr val="C00000"/>
                </a:solidFill>
                <a:latin typeface="Wingdings 2" panose="05020102010507070707" pitchFamily="18" charset="2"/>
              </a:rPr>
              <a:t>8</a:t>
            </a:r>
            <a:endParaRPr lang="es-ES" sz="3200" b="1" i="0" u="none" strike="noStrike" kern="1200" cap="none" spc="0" baseline="-25000" dirty="0">
              <a:solidFill>
                <a:srgbClr val="C00000"/>
              </a:solidFill>
              <a:uFillTx/>
              <a:latin typeface="Wingdings 2" panose="05020102010507070707" pitchFamily="18" charset="2"/>
            </a:endParaRPr>
          </a:p>
        </p:txBody>
      </p:sp>
      <p:sp>
        <p:nvSpPr>
          <p:cNvPr id="14" name="Text Box 36">
            <a:extLst>
              <a:ext uri="{FF2B5EF4-FFF2-40B4-BE49-F238E27FC236}">
                <a16:creationId xmlns:a16="http://schemas.microsoft.com/office/drawing/2014/main" id="{95BEB286-2ECA-E5D1-7F99-92CE8424FDD4}"/>
              </a:ext>
            </a:extLst>
          </p:cNvPr>
          <p:cNvSpPr txBox="1"/>
          <p:nvPr/>
        </p:nvSpPr>
        <p:spPr>
          <a:xfrm>
            <a:off x="4860922" y="6186492"/>
            <a:ext cx="184151" cy="51911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800" b="0" i="0" u="none" strike="noStrike" kern="1200" cap="none" spc="0" baseline="0">
              <a:solidFill>
                <a:srgbClr val="44546A"/>
              </a:solidFill>
              <a:uFillTx/>
              <a:latin typeface="Comic Sans MS" pitchFamily="66"/>
            </a:endParaRPr>
          </a:p>
        </p:txBody>
      </p:sp>
      <p:sp>
        <p:nvSpPr>
          <p:cNvPr id="15" name="Text Box 37">
            <a:extLst>
              <a:ext uri="{FF2B5EF4-FFF2-40B4-BE49-F238E27FC236}">
                <a16:creationId xmlns:a16="http://schemas.microsoft.com/office/drawing/2014/main" id="{7A22A009-6A70-6FD1-A879-81BE91A03D1B}"/>
              </a:ext>
            </a:extLst>
          </p:cNvPr>
          <p:cNvSpPr txBox="1"/>
          <p:nvPr/>
        </p:nvSpPr>
        <p:spPr>
          <a:xfrm>
            <a:off x="5318122" y="6400800"/>
            <a:ext cx="3309935"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a:solidFill>
                  <a:srgbClr val="C00000"/>
                </a:solidFill>
                <a:uFillTx/>
                <a:latin typeface="Comic Sans MS" pitchFamily="66"/>
              </a:rPr>
              <a:t>Becker, Iben 1979-80</a:t>
            </a:r>
          </a:p>
        </p:txBody>
      </p:sp>
      <p:sp>
        <p:nvSpPr>
          <p:cNvPr id="16" name="Text Box 38">
            <a:extLst>
              <a:ext uri="{FF2B5EF4-FFF2-40B4-BE49-F238E27FC236}">
                <a16:creationId xmlns:a16="http://schemas.microsoft.com/office/drawing/2014/main" id="{236977E0-45A5-22A4-D6E4-0C03F84B9727}"/>
              </a:ext>
            </a:extLst>
          </p:cNvPr>
          <p:cNvSpPr txBox="1"/>
          <p:nvPr/>
        </p:nvSpPr>
        <p:spPr>
          <a:xfrm>
            <a:off x="7908929" y="1444623"/>
            <a:ext cx="184151" cy="51911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800" b="0" i="0" u="none" strike="noStrike" kern="1200" cap="none" spc="0" baseline="0">
              <a:solidFill>
                <a:srgbClr val="FFFFFF"/>
              </a:solidFill>
              <a:uFillTx/>
              <a:latin typeface="Comic Sans MS" pitchFamily="66"/>
            </a:endParaRPr>
          </a:p>
        </p:txBody>
      </p:sp>
      <p:pic>
        <p:nvPicPr>
          <p:cNvPr id="17" name="Picture 39">
            <a:extLst>
              <a:ext uri="{FF2B5EF4-FFF2-40B4-BE49-F238E27FC236}">
                <a16:creationId xmlns:a16="http://schemas.microsoft.com/office/drawing/2014/main" id="{BDEDAAC6-5E2C-8B01-88DF-62E859E11595}"/>
              </a:ext>
            </a:extLst>
          </p:cNvPr>
          <p:cNvPicPr>
            <a:picLocks noChangeAspect="1"/>
          </p:cNvPicPr>
          <p:nvPr/>
        </p:nvPicPr>
        <p:blipFill>
          <a:blip r:embed="rId4">
            <a:lum contrast="60000"/>
          </a:blip>
          <a:srcRect/>
          <a:stretch>
            <a:fillRect/>
          </a:stretch>
        </p:blipFill>
        <p:spPr>
          <a:xfrm>
            <a:off x="7739060" y="685800"/>
            <a:ext cx="1600200" cy="1206495"/>
          </a:xfrm>
          <a:prstGeom prst="rect">
            <a:avLst/>
          </a:prstGeom>
          <a:noFill/>
          <a:ln cap="flat">
            <a:noFill/>
          </a:ln>
        </p:spPr>
      </p:pic>
      <p:cxnSp>
        <p:nvCxnSpPr>
          <p:cNvPr id="18" name="Connettore diritto 18">
            <a:extLst>
              <a:ext uri="{FF2B5EF4-FFF2-40B4-BE49-F238E27FC236}">
                <a16:creationId xmlns:a16="http://schemas.microsoft.com/office/drawing/2014/main" id="{E8205F6B-1F3C-26F3-6506-651E78CE25E5}"/>
              </a:ext>
            </a:extLst>
          </p:cNvPr>
          <p:cNvCxnSpPr/>
          <p:nvPr/>
        </p:nvCxnSpPr>
        <p:spPr>
          <a:xfrm>
            <a:off x="8093070" y="2349495"/>
            <a:ext cx="150822" cy="215909"/>
          </a:xfrm>
          <a:prstGeom prst="straightConnector1">
            <a:avLst/>
          </a:prstGeom>
          <a:noFill/>
          <a:ln w="6345" cap="flat">
            <a:solidFill>
              <a:srgbClr val="4472C4"/>
            </a:solidFill>
            <a:prstDash val="solid"/>
            <a:miter/>
          </a:ln>
        </p:spPr>
      </p:cxnSp>
      <p:cxnSp>
        <p:nvCxnSpPr>
          <p:cNvPr id="19" name="Connettore diritto 19">
            <a:extLst>
              <a:ext uri="{FF2B5EF4-FFF2-40B4-BE49-F238E27FC236}">
                <a16:creationId xmlns:a16="http://schemas.microsoft.com/office/drawing/2014/main" id="{9FE57A76-93EF-4CC9-B822-F72F9EA3BCB8}"/>
              </a:ext>
            </a:extLst>
          </p:cNvPr>
          <p:cNvCxnSpPr/>
          <p:nvPr/>
        </p:nvCxnSpPr>
        <p:spPr>
          <a:xfrm flipH="1">
            <a:off x="6597652" y="2187573"/>
            <a:ext cx="1311277" cy="3301999"/>
          </a:xfrm>
          <a:prstGeom prst="straightConnector1">
            <a:avLst/>
          </a:prstGeom>
          <a:noFill/>
          <a:ln w="25402" cap="flat">
            <a:solidFill>
              <a:srgbClr val="C00000"/>
            </a:solidFill>
            <a:custDash>
              <a:ds d="100000" sp="100000"/>
            </a:custDash>
            <a:miter/>
          </a:ln>
        </p:spPr>
      </p:cxnSp>
      <p:sp>
        <p:nvSpPr>
          <p:cNvPr id="20" name="CasellaDiTesto 9">
            <a:extLst>
              <a:ext uri="{FF2B5EF4-FFF2-40B4-BE49-F238E27FC236}">
                <a16:creationId xmlns:a16="http://schemas.microsoft.com/office/drawing/2014/main" id="{FF3408F0-02E1-6297-DAF3-A500BC0169F1}"/>
              </a:ext>
            </a:extLst>
          </p:cNvPr>
          <p:cNvSpPr txBox="1"/>
          <p:nvPr/>
        </p:nvSpPr>
        <p:spPr>
          <a:xfrm>
            <a:off x="6969127" y="4387848"/>
            <a:ext cx="1539877" cy="46196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400" b="0" i="0" u="none" strike="noStrike" kern="1200" cap="none" spc="0" baseline="0">
                <a:solidFill>
                  <a:srgbClr val="FFFFFF"/>
                </a:solidFill>
                <a:uFillTx/>
                <a:latin typeface="Comic Sans MS" pitchFamily="66"/>
              </a:rPr>
              <a:t>Degener..</a:t>
            </a:r>
          </a:p>
        </p:txBody>
      </p:sp>
      <p:sp>
        <p:nvSpPr>
          <p:cNvPr id="21" name="CasellaDiTesto 1">
            <a:extLst>
              <a:ext uri="{FF2B5EF4-FFF2-40B4-BE49-F238E27FC236}">
                <a16:creationId xmlns:a16="http://schemas.microsoft.com/office/drawing/2014/main" id="{3BB050DE-89EA-A480-44FC-4CE384CDFCC8}"/>
              </a:ext>
            </a:extLst>
          </p:cNvPr>
          <p:cNvSpPr txBox="1"/>
          <p:nvPr/>
        </p:nvSpPr>
        <p:spPr>
          <a:xfrm>
            <a:off x="7038392" y="4357216"/>
            <a:ext cx="1401345" cy="52321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omic Sans MS" pitchFamily="66"/>
              </a:rPr>
              <a:t>C-O wd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5C8C88-0079-5B59-E4C5-C1D1E241E094}"/>
              </a:ext>
            </a:extLst>
          </p:cNvPr>
          <p:cNvSpPr txBox="1"/>
          <p:nvPr/>
        </p:nvSpPr>
        <p:spPr>
          <a:xfrm>
            <a:off x="0" y="0"/>
            <a:ext cx="10266947" cy="310853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Around the end of the eighties the </a:t>
            </a:r>
            <a:r>
              <a:rPr lang="en-GB" sz="2800" b="1" i="0" u="none" strike="noStrike" kern="1200" cap="none" spc="0" baseline="0" dirty="0">
                <a:solidFill>
                  <a:srgbClr val="002060"/>
                </a:solidFill>
                <a:uFillTx/>
                <a:latin typeface="Comic Sans MS" pitchFamily="66"/>
              </a:rPr>
              <a:t>Torino group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(Gallino, Busso, </a:t>
            </a:r>
            <a:r>
              <a:rPr lang="en-GB" sz="2800" b="0" i="0" u="none" strike="noStrike" kern="1200" cap="none" spc="0" baseline="0" dirty="0" err="1">
                <a:solidFill>
                  <a:srgbClr val="002060"/>
                </a:solidFill>
                <a:uFillTx/>
                <a:latin typeface="Comic Sans MS" pitchFamily="66"/>
              </a:rPr>
              <a:t>Picchio</a:t>
            </a:r>
            <a:r>
              <a:rPr lang="en-GB" sz="2800" b="0" i="0" u="none" strike="noStrike" kern="1200" cap="none" spc="0" baseline="0" dirty="0">
                <a:solidFill>
                  <a:srgbClr val="002060"/>
                </a:solidFill>
                <a:uFillTx/>
                <a:latin typeface="Comic Sans MS" pitchFamily="66"/>
              </a:rPr>
              <a:t>, </a:t>
            </a:r>
            <a:r>
              <a:rPr lang="en-GB" sz="2800" b="0" i="0" u="none" strike="noStrike" kern="1200" cap="none" spc="0" baseline="0" dirty="0" err="1">
                <a:solidFill>
                  <a:srgbClr val="002060"/>
                </a:solidFill>
                <a:uFillTx/>
                <a:latin typeface="Comic Sans MS" pitchFamily="66"/>
              </a:rPr>
              <a:t>Raiteri</a:t>
            </a:r>
            <a:r>
              <a:rPr lang="en-GB" sz="2800" b="0" i="0" u="none" strike="noStrike" kern="1200" cap="none" spc="0" baseline="0" dirty="0">
                <a:solidFill>
                  <a:srgbClr val="002060"/>
                </a:solidFill>
                <a:uFillTx/>
                <a:latin typeface="Comic Sans MS" pitchFamily="66"/>
              </a:rPr>
              <a:t>, </a:t>
            </a:r>
            <a:r>
              <a:rPr lang="en-GB" sz="2800" b="0" i="0" u="none" strike="noStrike" kern="1200" cap="none" spc="0" baseline="0" dirty="0" err="1">
                <a:solidFill>
                  <a:srgbClr val="002060"/>
                </a:solidFill>
                <a:uFillTx/>
                <a:latin typeface="Comic Sans MS" pitchFamily="66"/>
              </a:rPr>
              <a:t>Arlandini</a:t>
            </a:r>
            <a:r>
              <a:rPr lang="en-GB" sz="2800" b="0" i="0" u="none" strike="noStrike" kern="1200" cap="none" spc="0" baseline="0" dirty="0">
                <a:solidFill>
                  <a:srgbClr val="002060"/>
                </a:solidFill>
                <a:uFillTx/>
                <a:latin typeface="Comic Sans MS" pitchFamily="66"/>
              </a:rPr>
              <a:t>, Kaeppeler, </a:t>
            </a:r>
            <a:r>
              <a:rPr lang="en-GB" sz="2800" b="1" i="0" u="none" strike="noStrike" kern="1200" cap="none" spc="0" baseline="0" dirty="0">
                <a:solidFill>
                  <a:srgbClr val="002060"/>
                </a:solidFill>
                <a:uFillTx/>
                <a:latin typeface="Comic Sans MS" pitchFamily="66"/>
              </a:rPr>
              <a:t>Renzini</a:t>
            </a:r>
            <a:r>
              <a:rPr lang="en-GB" sz="2800" b="0" i="0" u="none" strike="noStrike" kern="1200" cap="none" spc="0" baseline="0" dirty="0">
                <a:solidFill>
                  <a:srgbClr val="002060"/>
                </a:solidFill>
                <a:uFillTx/>
                <a:latin typeface="Comic Sans MS" pitchFamily="66"/>
              </a:rPr>
              <a:t>) and the </a:t>
            </a:r>
            <a:r>
              <a:rPr lang="en-GB" sz="2800" b="1" i="0" u="none" strike="noStrike" kern="1200" cap="none" spc="0" baseline="0" dirty="0">
                <a:solidFill>
                  <a:srgbClr val="002060"/>
                </a:solidFill>
                <a:uFillTx/>
                <a:latin typeface="Comic Sans MS" pitchFamily="66"/>
              </a:rPr>
              <a:t>Urbana-Chicago group </a:t>
            </a:r>
            <a:r>
              <a:rPr lang="en-GB" sz="2800" b="0" i="0" u="none" strike="noStrike" kern="1200" cap="none" spc="0" baseline="0" dirty="0">
                <a:solidFill>
                  <a:srgbClr val="002060"/>
                </a:solidFill>
                <a:uFillTx/>
                <a:latin typeface="Comic Sans MS" pitchFamily="66"/>
              </a:rPr>
              <a:t>(Iben, Truran, Hollowell, </a:t>
            </a:r>
            <a:r>
              <a:rPr lang="en-GB" sz="2800" b="1" i="0" u="none" strike="noStrike" kern="1200" cap="none" spc="0" baseline="0" dirty="0">
                <a:solidFill>
                  <a:srgbClr val="002060"/>
                </a:solidFill>
                <a:uFillTx/>
                <a:latin typeface="Comic Sans MS" pitchFamily="66"/>
              </a:rPr>
              <a:t>Renzini</a:t>
            </a:r>
            <a:r>
              <a:rPr lang="en-GB" sz="2800" b="0" i="0" u="none" strike="noStrike" kern="1200" cap="none" spc="0" baseline="0" dirty="0">
                <a:solidFill>
                  <a:srgbClr val="002060"/>
                </a:solidFill>
                <a:uFillTx/>
                <a:latin typeface="Comic Sans MS" pitchFamily="66"/>
              </a:rPr>
              <a:t>) reached together the conclusion that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the </a:t>
            </a:r>
            <a:r>
              <a:rPr lang="en-GB" sz="2800" b="0" i="0" u="none" strike="noStrike" kern="1200" cap="none" spc="0" baseline="30000" dirty="0">
                <a:solidFill>
                  <a:srgbClr val="002060"/>
                </a:solidFill>
                <a:uFillTx/>
                <a:latin typeface="Comic Sans MS" pitchFamily="66"/>
              </a:rPr>
              <a:t>13</a:t>
            </a:r>
            <a:r>
              <a:rPr lang="en-GB" sz="2800" b="0" i="0" u="none" strike="noStrike" kern="1200" cap="none" spc="0" baseline="0" dirty="0">
                <a:solidFill>
                  <a:srgbClr val="002060"/>
                </a:solidFill>
                <a:uFillTx/>
                <a:latin typeface="Comic Sans MS" pitchFamily="66"/>
              </a:rPr>
              <a:t>C+</a:t>
            </a:r>
            <a:r>
              <a:rPr lang="en-GB" sz="2800" b="0" i="0" u="none" strike="noStrike" kern="1200" cap="none" spc="0" baseline="0" dirty="0">
                <a:solidFill>
                  <a:srgbClr val="002060"/>
                </a:solidFill>
                <a:uFillTx/>
                <a:latin typeface="Symbol" pitchFamily="18"/>
              </a:rPr>
              <a:t>a</a:t>
            </a:r>
            <a:r>
              <a:rPr lang="en-GB" sz="2800" b="0" i="0" u="none" strike="noStrike" kern="1200" cap="none" spc="0" baseline="0" dirty="0">
                <a:solidFill>
                  <a:srgbClr val="002060"/>
                </a:solidFill>
                <a:uFillTx/>
                <a:latin typeface="Comic Sans MS" pitchFamily="66"/>
              </a:rPr>
              <a:t> reaction had to be active in between thermal pulses</a:t>
            </a:r>
            <a:r>
              <a:rPr lang="en-GB" sz="2800" b="0" i="0" u="none" strike="noStrike" kern="1200" cap="none" spc="0" dirty="0">
                <a:solidFill>
                  <a:srgbClr val="002060"/>
                </a:solidFill>
                <a:uFillTx/>
                <a:latin typeface="Comic Sans MS" pitchFamily="66"/>
              </a:rPr>
              <a:t> and in masses lower than for the </a:t>
            </a:r>
            <a:r>
              <a:rPr lang="en-GB" sz="2800" b="0" i="0" u="none" strike="noStrike" kern="1200" cap="none" spc="0" baseline="30000" dirty="0">
                <a:solidFill>
                  <a:srgbClr val="002060"/>
                </a:solidFill>
                <a:uFillTx/>
                <a:latin typeface="Comic Sans MS" pitchFamily="66"/>
              </a:rPr>
              <a:t>22</a:t>
            </a:r>
            <a:r>
              <a:rPr lang="en-GB" sz="2800" b="0" i="0" u="none" strike="noStrike" kern="1200" cap="none" spc="0" dirty="0">
                <a:solidFill>
                  <a:srgbClr val="002060"/>
                </a:solidFill>
                <a:uFillTx/>
                <a:latin typeface="Comic Sans MS" pitchFamily="66"/>
              </a:rPr>
              <a:t>Ne one (&lt; 3Mo).</a:t>
            </a:r>
            <a:endParaRPr lang="en-GB" sz="2800" b="0" i="0" u="none" strike="noStrike" kern="1200" cap="none" spc="0" baseline="0" dirty="0">
              <a:solidFill>
                <a:srgbClr val="00206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dirty="0">
              <a:solidFill>
                <a:srgbClr val="000000"/>
              </a:solidFill>
              <a:uFillTx/>
              <a:latin typeface="Comic Sans MS" pitchFamily="66"/>
            </a:endParaRPr>
          </a:p>
        </p:txBody>
      </p:sp>
      <p:sp>
        <p:nvSpPr>
          <p:cNvPr id="3" name="CasellaDiTesto 2">
            <a:extLst>
              <a:ext uri="{FF2B5EF4-FFF2-40B4-BE49-F238E27FC236}">
                <a16:creationId xmlns:a16="http://schemas.microsoft.com/office/drawing/2014/main" id="{00A5E33E-FF18-168D-2B2D-FBFBE5FE1C02}"/>
              </a:ext>
            </a:extLst>
          </p:cNvPr>
          <p:cNvSpPr txBox="1"/>
          <p:nvPr/>
        </p:nvSpPr>
        <p:spPr>
          <a:xfrm>
            <a:off x="0" y="2755617"/>
            <a:ext cx="9665363" cy="353943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This conclusion was based on:</a:t>
            </a:r>
          </a:p>
          <a:p>
            <a:pPr marL="457200" marR="0" lvl="0" indent="-45720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New cross section measurements</a:t>
            </a:r>
          </a:p>
          <a:p>
            <a:pPr marL="457200" marR="0" lvl="0" indent="-45720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New observations of </a:t>
            </a:r>
            <a:r>
              <a:rPr lang="en-GB" sz="2800" b="0" i="0" u="none" strike="noStrike" kern="1200" cap="none" spc="0" baseline="0" dirty="0" err="1">
                <a:solidFill>
                  <a:srgbClr val="002060"/>
                </a:solidFill>
                <a:uFillTx/>
                <a:latin typeface="Comic Sans MS" pitchFamily="66"/>
              </a:rPr>
              <a:t>AGB</a:t>
            </a:r>
            <a:r>
              <a:rPr lang="en-GB" sz="2800" b="0" i="0" u="none" strike="noStrike" kern="1200" cap="none" spc="0" baseline="0" dirty="0">
                <a:solidFill>
                  <a:srgbClr val="002060"/>
                </a:solidFill>
                <a:uFillTx/>
                <a:latin typeface="Comic Sans MS" pitchFamily="66"/>
              </a:rPr>
              <a:t> stars</a:t>
            </a:r>
          </a:p>
          <a:p>
            <a:pPr marL="457200" marR="0" lvl="0" indent="-45720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New measurements of mass-loss rates in IMS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However, </a:t>
            </a:r>
            <a:r>
              <a:rPr lang="en-GB" sz="2800" b="0" i="0" u="none" strike="noStrike" kern="1200" cap="none" spc="0" baseline="30000" dirty="0">
                <a:solidFill>
                  <a:srgbClr val="002060"/>
                </a:solidFill>
                <a:uFillTx/>
                <a:latin typeface="Comic Sans MS" pitchFamily="66"/>
              </a:rPr>
              <a:t>13</a:t>
            </a:r>
            <a:r>
              <a:rPr lang="en-GB" sz="2800" b="0" i="0" u="none" strike="noStrike" kern="1200" cap="none" spc="0" baseline="0" dirty="0">
                <a:solidFill>
                  <a:srgbClr val="002060"/>
                </a:solidFill>
                <a:uFillTx/>
                <a:latin typeface="Comic Sans MS" pitchFamily="66"/>
              </a:rPr>
              <a:t>C is almost absent in He layers of </a:t>
            </a:r>
            <a:r>
              <a:rPr lang="en-GB" sz="2800" b="0" i="0" u="none" strike="noStrike" kern="1200" cap="none" spc="0" baseline="0" dirty="0" err="1">
                <a:solidFill>
                  <a:srgbClr val="002060"/>
                </a:solidFill>
                <a:uFillTx/>
                <a:latin typeface="Comic Sans MS" pitchFamily="66"/>
              </a:rPr>
              <a:t>AGB</a:t>
            </a:r>
            <a:r>
              <a:rPr lang="en-GB" sz="2800" b="0" i="0" u="none" strike="noStrike" kern="1200" cap="none" spc="0" baseline="0" dirty="0">
                <a:solidFill>
                  <a:srgbClr val="002060"/>
                </a:solidFill>
                <a:uFillTx/>
                <a:latin typeface="Comic Sans MS" pitchFamily="66"/>
              </a:rPr>
              <a:t> stars.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HOW COULD MIXING MECHANISMS GENERATE IT?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(FORMS OF PIE…). NO IDEAS IN THOSE YEARS. VERY DISAPPOINTING!!  Nevertheless…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BA5E082-40BD-98C2-17BA-C389AD15F09A}"/>
              </a:ext>
            </a:extLst>
          </p:cNvPr>
          <p:cNvSpPr txBox="1"/>
          <p:nvPr/>
        </p:nvSpPr>
        <p:spPr>
          <a:xfrm>
            <a:off x="681035" y="6356351"/>
            <a:ext cx="2228850" cy="365129"/>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BABDC15-89C3-4018-84B9-33CB74547D55}" type="datetime1">
              <a:rPr lang="en-AU" sz="1200" b="0" i="0" u="none" strike="noStrike" kern="1200" cap="none" spc="0" baseline="0">
                <a:solidFill>
                  <a:srgbClr val="898989"/>
                </a:solidFill>
                <a:uFillTx/>
                <a:latin typeface="Comic Sans MS"/>
              </a:rPr>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10/06/2025</a:t>
            </a:fld>
            <a:endParaRPr lang="en-AU" sz="1200" b="0" i="0" u="none" strike="noStrike" kern="1200" cap="none" spc="0" baseline="0">
              <a:solidFill>
                <a:srgbClr val="898989"/>
              </a:solidFill>
              <a:uFillTx/>
              <a:latin typeface="Comic Sans MS"/>
            </a:endParaRPr>
          </a:p>
        </p:txBody>
      </p:sp>
      <p:sp>
        <p:nvSpPr>
          <p:cNvPr id="3" name="Segnaposto piè di pagina 2">
            <a:extLst>
              <a:ext uri="{FF2B5EF4-FFF2-40B4-BE49-F238E27FC236}">
                <a16:creationId xmlns:a16="http://schemas.microsoft.com/office/drawing/2014/main" id="{C0D25003-4860-084E-1CCB-A10CDF2D1914}"/>
              </a:ext>
            </a:extLst>
          </p:cNvPr>
          <p:cNvSpPr txBox="1"/>
          <p:nvPr/>
        </p:nvSpPr>
        <p:spPr>
          <a:xfrm>
            <a:off x="3281360" y="6356351"/>
            <a:ext cx="3343274" cy="365129"/>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200" b="0" i="0" u="none" strike="noStrike" kern="1200" cap="none" spc="0" baseline="0">
                <a:solidFill>
                  <a:srgbClr val="898989"/>
                </a:solidFill>
                <a:uFillTx/>
                <a:latin typeface="Comic Sans MS"/>
              </a:rPr>
              <a:t>sirEN WORKSHOP, Giulianova,  June 8-13.</a:t>
            </a:r>
          </a:p>
        </p:txBody>
      </p:sp>
      <p:sp>
        <p:nvSpPr>
          <p:cNvPr id="4" name="Segnaposto numero diapositiva 3">
            <a:extLst>
              <a:ext uri="{FF2B5EF4-FFF2-40B4-BE49-F238E27FC236}">
                <a16:creationId xmlns:a16="http://schemas.microsoft.com/office/drawing/2014/main" id="{ABFC11A5-4091-7F89-F203-10237BA73F00}"/>
              </a:ext>
            </a:extLst>
          </p:cNvPr>
          <p:cNvSpPr txBox="1"/>
          <p:nvPr/>
        </p:nvSpPr>
        <p:spPr>
          <a:xfrm>
            <a:off x="6996110" y="6356351"/>
            <a:ext cx="222885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BD2CECE-14A8-4E9D-8915-51F73330A6C4}" type="slidenum">
              <a:rPr/>
              <a:t>14</a:t>
            </a:fld>
            <a:endParaRPr lang="en-AU" sz="1200" b="0" i="0" u="none" strike="noStrike" kern="1200" cap="none" spc="0" baseline="0">
              <a:solidFill>
                <a:srgbClr val="898989"/>
              </a:solidFill>
              <a:uFillTx/>
              <a:latin typeface="Comic Sans MS"/>
            </a:endParaRPr>
          </a:p>
        </p:txBody>
      </p:sp>
      <p:sp>
        <p:nvSpPr>
          <p:cNvPr id="5" name="CasellaDiTesto 5">
            <a:extLst>
              <a:ext uri="{FF2B5EF4-FFF2-40B4-BE49-F238E27FC236}">
                <a16:creationId xmlns:a16="http://schemas.microsoft.com/office/drawing/2014/main" id="{2EB7AF50-5EE7-B9D6-446B-207B37E53AD5}"/>
              </a:ext>
            </a:extLst>
          </p:cNvPr>
          <p:cNvSpPr txBox="1"/>
          <p:nvPr/>
        </p:nvSpPr>
        <p:spPr>
          <a:xfrm>
            <a:off x="100263" y="1738329"/>
            <a:ext cx="9705478" cy="440120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dirty="0">
                <a:solidFill>
                  <a:srgbClr val="002060"/>
                </a:solidFill>
                <a:uFillTx/>
                <a:latin typeface="Comic Sans MS" pitchFamily="66"/>
              </a:rPr>
              <a:t>Papers related to s-processing in Main Journals,1990.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dirty="0">
                <a:solidFill>
                  <a:srgbClr val="002060"/>
                </a:solidFill>
                <a:uFillTx/>
                <a:latin typeface="Comic Sans MS" pitchFamily="66"/>
              </a:rPr>
              <a:t>10 papers, 699 citations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Champagne, A. E. et al. (1990)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2800" b="0" i="0" u="none" strike="noStrike" kern="1200" cap="none" spc="0" baseline="0" dirty="0">
                <a:solidFill>
                  <a:srgbClr val="002060"/>
                </a:solidFill>
                <a:uFillTx/>
                <a:latin typeface="Comic Sans MS" pitchFamily="66"/>
              </a:rPr>
              <a:t>Lewis, </a:t>
            </a:r>
            <a:r>
              <a:rPr lang="en-AU" sz="2800" b="0" i="0" u="none" strike="noStrike" kern="1200" cap="none" spc="0" baseline="0" dirty="0" err="1">
                <a:solidFill>
                  <a:srgbClr val="002060"/>
                </a:solidFill>
                <a:uFillTx/>
                <a:latin typeface="Comic Sans MS" pitchFamily="66"/>
              </a:rPr>
              <a:t>R.S</a:t>
            </a:r>
            <a:r>
              <a:rPr lang="en-AU" sz="2800" b="0" i="0" u="none" strike="noStrike" kern="1200" cap="none" spc="0" baseline="0" dirty="0">
                <a:solidFill>
                  <a:srgbClr val="002060"/>
                </a:solidFill>
                <a:uFillTx/>
                <a:latin typeface="Comic Sans MS" pitchFamily="66"/>
              </a:rPr>
              <a:t> et al. (1990)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err="1">
                <a:solidFill>
                  <a:srgbClr val="002060"/>
                </a:solidFill>
                <a:uFillTx/>
                <a:latin typeface="Comic Sans MS" pitchFamily="66"/>
              </a:rPr>
              <a:t>Prantzos</a:t>
            </a:r>
            <a:r>
              <a:rPr lang="en-GB" sz="2800" b="0" i="0" u="none" strike="noStrike" kern="1200" cap="none" spc="0" baseline="0" dirty="0">
                <a:solidFill>
                  <a:srgbClr val="002060"/>
                </a:solidFill>
                <a:uFillTx/>
                <a:latin typeface="Comic Sans MS" pitchFamily="66"/>
              </a:rPr>
              <a:t>, N. et al. (1990)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Kaeppeler, F. et al (1990a,b)</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Ott, U.&amp; Begemann, F.(1990)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Smith, V.V. &amp; Lambert, </a:t>
            </a:r>
            <a:r>
              <a:rPr lang="en-GB" sz="2800" b="0" i="0" u="none" strike="noStrike" kern="1200" cap="none" spc="0" baseline="0" dirty="0" err="1">
                <a:solidFill>
                  <a:srgbClr val="002060"/>
                </a:solidFill>
                <a:uFillTx/>
                <a:latin typeface="Comic Sans MS" pitchFamily="66"/>
              </a:rPr>
              <a:t>D.L</a:t>
            </a:r>
            <a:r>
              <a:rPr lang="en-GB" sz="2800" b="0" i="0" u="none" strike="noStrike" kern="1200" cap="none" spc="0" baseline="0" dirty="0">
                <a:solidFill>
                  <a:srgbClr val="002060"/>
                </a:solidFill>
                <a:uFillTx/>
                <a:latin typeface="Comic Sans MS" pitchFamily="66"/>
              </a:rPr>
              <a:t>. (1990)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Hollowell, D. &amp; Iben, I. Jr. (1990)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Gallino, R. et al. (1990a,b)</a:t>
            </a:r>
          </a:p>
        </p:txBody>
      </p:sp>
      <p:sp>
        <p:nvSpPr>
          <p:cNvPr id="6" name="CasellaDiTesto 4">
            <a:extLst>
              <a:ext uri="{FF2B5EF4-FFF2-40B4-BE49-F238E27FC236}">
                <a16:creationId xmlns:a16="http://schemas.microsoft.com/office/drawing/2014/main" id="{2D659D3B-DA78-8368-873C-D6E7F59A4290}"/>
              </a:ext>
            </a:extLst>
          </p:cNvPr>
          <p:cNvSpPr txBox="1"/>
          <p:nvPr/>
        </p:nvSpPr>
        <p:spPr>
          <a:xfrm>
            <a:off x="0" y="136520"/>
            <a:ext cx="10278980"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Although s-processing in </a:t>
            </a:r>
            <a:r>
              <a:rPr lang="en-GB" sz="2800" b="0" i="0" u="none" strike="noStrike" kern="1200" cap="none" spc="0" baseline="0" dirty="0" err="1">
                <a:solidFill>
                  <a:srgbClr val="002060"/>
                </a:solidFill>
                <a:uFillTx/>
                <a:latin typeface="Comic Sans MS" pitchFamily="66"/>
              </a:rPr>
              <a:t>AGB</a:t>
            </a:r>
            <a:r>
              <a:rPr lang="en-GB" sz="2800" b="0" i="0" u="none" strike="noStrike" kern="1200" cap="none" spc="0" baseline="0" dirty="0">
                <a:solidFill>
                  <a:srgbClr val="002060"/>
                </a:solidFill>
                <a:uFillTx/>
                <a:latin typeface="Comic Sans MS" pitchFamily="66"/>
              </a:rPr>
              <a:t> stars seemed to be an absurd topic (</a:t>
            </a:r>
            <a:r>
              <a:rPr lang="en-GB" sz="2800" b="1" i="0" u="none" strike="noStrike" kern="1200" cap="none" spc="0" baseline="0" dirty="0">
                <a:solidFill>
                  <a:srgbClr val="002060"/>
                </a:solidFill>
                <a:uFillTx/>
                <a:latin typeface="Comic Sans MS" pitchFamily="66"/>
              </a:rPr>
              <a:t>certainly known</a:t>
            </a:r>
            <a:r>
              <a:rPr lang="en-GB" sz="2800" b="0" i="0" u="none" strike="noStrike" kern="1200" cap="none" spc="0" baseline="0" dirty="0">
                <a:solidFill>
                  <a:srgbClr val="002060"/>
                </a:solidFill>
                <a:uFillTx/>
                <a:latin typeface="Comic Sans MS" pitchFamily="66"/>
              </a:rPr>
              <a:t> to come from an </a:t>
            </a:r>
            <a:r>
              <a:rPr lang="en-GB" sz="2800" b="1" i="0" u="none" strike="noStrike" kern="1200" cap="none" spc="0" baseline="0" dirty="0">
                <a:solidFill>
                  <a:srgbClr val="002060"/>
                </a:solidFill>
                <a:uFillTx/>
                <a:latin typeface="Comic Sans MS" pitchFamily="66"/>
              </a:rPr>
              <a:t>unknown, possibly unlikely</a:t>
            </a:r>
            <a:r>
              <a:rPr lang="en-GB" sz="2800" b="0" i="0" u="none" strike="noStrike" kern="1200" cap="none" spc="0" baseline="0" dirty="0">
                <a:solidFill>
                  <a:srgbClr val="002060"/>
                </a:solidFill>
                <a:uFillTx/>
                <a:latin typeface="Comic Sans MS" pitchFamily="66"/>
              </a:rPr>
              <a:t> mixing mechanism), interest in it grew steadily.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AD100BE-EE15-2420-5D56-E1D1BDF2956A}"/>
              </a:ext>
            </a:extLst>
          </p:cNvPr>
          <p:cNvSpPr txBox="1"/>
          <p:nvPr/>
        </p:nvSpPr>
        <p:spPr>
          <a:xfrm>
            <a:off x="681035" y="6356351"/>
            <a:ext cx="2228850" cy="365129"/>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92E21E-A57A-4933-866F-553FD54665DF}" type="datetime1">
              <a:rPr lang="en-AU" sz="1200" b="0" i="0" u="none" strike="noStrike" kern="1200" cap="none" spc="0" baseline="0">
                <a:solidFill>
                  <a:srgbClr val="898989"/>
                </a:solidFill>
                <a:uFillTx/>
                <a:latin typeface="Comic Sans MS"/>
              </a:rPr>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10/06/2025</a:t>
            </a:fld>
            <a:endParaRPr lang="en-AU" sz="1200" b="0" i="0" u="none" strike="noStrike" kern="1200" cap="none" spc="0" baseline="0">
              <a:solidFill>
                <a:srgbClr val="898989"/>
              </a:solidFill>
              <a:uFillTx/>
              <a:latin typeface="Comic Sans MS"/>
            </a:endParaRPr>
          </a:p>
        </p:txBody>
      </p:sp>
      <p:sp>
        <p:nvSpPr>
          <p:cNvPr id="3" name="Segnaposto piè di pagina 2">
            <a:extLst>
              <a:ext uri="{FF2B5EF4-FFF2-40B4-BE49-F238E27FC236}">
                <a16:creationId xmlns:a16="http://schemas.microsoft.com/office/drawing/2014/main" id="{85ACD04B-8F26-37E9-376E-CDB028428419}"/>
              </a:ext>
            </a:extLst>
          </p:cNvPr>
          <p:cNvSpPr txBox="1"/>
          <p:nvPr/>
        </p:nvSpPr>
        <p:spPr>
          <a:xfrm>
            <a:off x="3281360" y="6356351"/>
            <a:ext cx="3343274" cy="365129"/>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200" b="0" i="0" u="none" strike="noStrike" kern="1200" cap="none" spc="0" baseline="0">
                <a:solidFill>
                  <a:srgbClr val="898989"/>
                </a:solidFill>
                <a:uFillTx/>
                <a:latin typeface="Comic Sans MS"/>
              </a:rPr>
              <a:t>sirEN WORKSHOP, Giulianova,  June 8-13.</a:t>
            </a:r>
          </a:p>
        </p:txBody>
      </p:sp>
      <p:sp>
        <p:nvSpPr>
          <p:cNvPr id="4" name="Segnaposto numero diapositiva 3">
            <a:extLst>
              <a:ext uri="{FF2B5EF4-FFF2-40B4-BE49-F238E27FC236}">
                <a16:creationId xmlns:a16="http://schemas.microsoft.com/office/drawing/2014/main" id="{57E27B7A-189F-EA44-363B-B0A61D1F1049}"/>
              </a:ext>
            </a:extLst>
          </p:cNvPr>
          <p:cNvSpPr txBox="1"/>
          <p:nvPr/>
        </p:nvSpPr>
        <p:spPr>
          <a:xfrm>
            <a:off x="6996110" y="6356351"/>
            <a:ext cx="222885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BA9AE3C-4123-4410-B09E-E517789BF342}" type="slidenum">
              <a:rPr/>
              <a:t>15</a:t>
            </a:fld>
            <a:endParaRPr lang="en-AU" sz="1200" b="0" i="0" u="none" strike="noStrike" kern="1200" cap="none" spc="0" baseline="0">
              <a:solidFill>
                <a:srgbClr val="898989"/>
              </a:solidFill>
              <a:uFillTx/>
              <a:latin typeface="Comic Sans MS"/>
            </a:endParaRPr>
          </a:p>
        </p:txBody>
      </p:sp>
      <p:sp>
        <p:nvSpPr>
          <p:cNvPr id="5" name="CasellaDiTesto 5">
            <a:extLst>
              <a:ext uri="{FF2B5EF4-FFF2-40B4-BE49-F238E27FC236}">
                <a16:creationId xmlns:a16="http://schemas.microsoft.com/office/drawing/2014/main" id="{76738DCA-8039-55FC-12FE-77B28A3252B7}"/>
              </a:ext>
            </a:extLst>
          </p:cNvPr>
          <p:cNvSpPr txBox="1"/>
          <p:nvPr/>
        </p:nvSpPr>
        <p:spPr>
          <a:xfrm>
            <a:off x="268705" y="0"/>
            <a:ext cx="9785680" cy="655564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dirty="0">
                <a:solidFill>
                  <a:srgbClr val="002060"/>
                </a:solidFill>
                <a:uFillTx/>
                <a:latin typeface="Comic Sans MS" pitchFamily="66"/>
              </a:rPr>
              <a:t>Papers related to s-processing in Main Journals in 1999 &gt; 22 papers, &gt; 2500 citations: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de </a:t>
            </a:r>
            <a:r>
              <a:rPr lang="en-GB" sz="2800" b="0" i="0" u="none" strike="noStrike" kern="1200" cap="none" spc="0" baseline="0" dirty="0" err="1">
                <a:solidFill>
                  <a:srgbClr val="002060"/>
                </a:solidFill>
                <a:uFillTx/>
                <a:latin typeface="Comic Sans MS" pitchFamily="66"/>
              </a:rPr>
              <a:t>Laeter</a:t>
            </a:r>
            <a:r>
              <a:rPr lang="en-GB" sz="2800" b="0" i="0" u="none" strike="noStrike" kern="1200" cap="none" spc="0" baseline="0" dirty="0">
                <a:solidFill>
                  <a:srgbClr val="002060"/>
                </a:solidFill>
                <a:uFillTx/>
                <a:latin typeface="Comic Sans MS" pitchFamily="66"/>
              </a:rPr>
              <a:t>, J. R.; Rosman, K. J. R (1999)</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2800" b="0" i="0" u="none" strike="noStrike" kern="1200" cap="none" spc="0" baseline="0" dirty="0">
                <a:solidFill>
                  <a:srgbClr val="002060"/>
                </a:solidFill>
                <a:uFillTx/>
                <a:latin typeface="Comic Sans MS" pitchFamily="66"/>
              </a:rPr>
              <a:t>Mashonkina, L.; Gehren, T.; Bikmaev, I. (1999)</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err="1">
                <a:solidFill>
                  <a:srgbClr val="002060"/>
                </a:solidFill>
                <a:uFillTx/>
                <a:latin typeface="Comic Sans MS" pitchFamily="66"/>
              </a:rPr>
              <a:t>Käppeler</a:t>
            </a:r>
            <a:r>
              <a:rPr lang="en-GB" sz="2800" b="0" i="0" u="none" strike="noStrike" kern="1200" cap="none" spc="0" baseline="0" dirty="0">
                <a:solidFill>
                  <a:srgbClr val="002060"/>
                </a:solidFill>
                <a:uFillTx/>
                <a:latin typeface="Comic Sans MS" pitchFamily="66"/>
              </a:rPr>
              <a:t>, F. (1999)</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err="1">
                <a:solidFill>
                  <a:srgbClr val="002060"/>
                </a:solidFill>
                <a:uFillTx/>
                <a:latin typeface="Comic Sans MS" pitchFamily="66"/>
              </a:rPr>
              <a:t>Arlandini</a:t>
            </a:r>
            <a:r>
              <a:rPr lang="en-GB" sz="2800" b="0" i="0" u="none" strike="noStrike" kern="1200" cap="none" spc="0" baseline="0" dirty="0">
                <a:solidFill>
                  <a:srgbClr val="002060"/>
                </a:solidFill>
                <a:uFillTx/>
                <a:latin typeface="Comic Sans MS" pitchFamily="66"/>
              </a:rPr>
              <a:t> et al. (1999)</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Busso et al. (1999)</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García-Lario, P. et al. (1999)</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err="1">
                <a:solidFill>
                  <a:srgbClr val="002060"/>
                </a:solidFill>
                <a:uFillTx/>
                <a:latin typeface="Comic Sans MS" pitchFamily="66"/>
              </a:rPr>
              <a:t>Nicolussi</a:t>
            </a:r>
            <a:r>
              <a:rPr lang="en-GB" sz="2800" b="0" i="0" u="none" strike="noStrike" kern="1200" cap="none" spc="0" baseline="0" dirty="0">
                <a:solidFill>
                  <a:srgbClr val="002060"/>
                </a:solidFill>
                <a:uFillTx/>
                <a:latin typeface="Comic Sans MS" pitchFamily="66"/>
              </a:rPr>
              <a:t>, G. K. et al. (1999)</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Koehler, P. E.;  et al. (1999)</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err="1">
                <a:solidFill>
                  <a:srgbClr val="002060"/>
                </a:solidFill>
                <a:uFillTx/>
                <a:latin typeface="Comic Sans MS" pitchFamily="66"/>
              </a:rPr>
              <a:t>Mowlavi</a:t>
            </a:r>
            <a:r>
              <a:rPr lang="en-GB" sz="2800" b="0" i="0" u="none" strike="noStrike" kern="1200" cap="none" spc="0" baseline="0" dirty="0">
                <a:solidFill>
                  <a:srgbClr val="002060"/>
                </a:solidFill>
                <a:uFillTx/>
                <a:latin typeface="Comic Sans MS" pitchFamily="66"/>
              </a:rPr>
              <a:t>, N.;  (1999)[s-process &amp; F!]</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err="1">
                <a:solidFill>
                  <a:srgbClr val="002060"/>
                </a:solidFill>
                <a:uFillTx/>
                <a:latin typeface="Comic Sans MS" pitchFamily="66"/>
              </a:rPr>
              <a:t>Kazarnovsky</a:t>
            </a:r>
            <a:r>
              <a:rPr lang="en-GB" sz="2800" b="0" i="0" u="none" strike="noStrike" kern="1200" cap="none" spc="0" baseline="0" dirty="0">
                <a:solidFill>
                  <a:srgbClr val="002060"/>
                </a:solidFill>
                <a:uFillTx/>
                <a:latin typeface="Comic Sans MS" pitchFamily="66"/>
              </a:rPr>
              <a:t>, M. V. et al. (1999)</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Rayet, M. &amp; Hashimoto, M. (1999)</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0" i="0" u="none" strike="noStrike" kern="1200" cap="none" spc="0" baseline="0" dirty="0">
                <a:solidFill>
                  <a:srgbClr val="002060"/>
                </a:solidFill>
                <a:uFillTx/>
                <a:latin typeface="Comic Sans MS" pitchFamily="66"/>
              </a:rPr>
              <a:t>Zacs, L. et al. (1999)</a:t>
            </a:r>
            <a:endParaRPr lang="en-GB" sz="2800" b="0" i="0" u="none" strike="noStrike" kern="1200" cap="none" spc="0" baseline="0" dirty="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Comic Sans MS" pitchFamily="66"/>
              </a:rPr>
              <a:t>Lugaro et al. (1999),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093C039-5489-5E1D-9078-4818766B694A}"/>
              </a:ext>
            </a:extLst>
          </p:cNvPr>
          <p:cNvPicPr>
            <a:picLocks noChangeAspect="1"/>
          </p:cNvPicPr>
          <p:nvPr/>
        </p:nvPicPr>
        <p:blipFill>
          <a:blip r:embed="rId2"/>
          <a:stretch>
            <a:fillRect/>
          </a:stretch>
        </p:blipFill>
        <p:spPr>
          <a:xfrm>
            <a:off x="1141917" y="1632006"/>
            <a:ext cx="7847635" cy="4836543"/>
          </a:xfrm>
          <a:prstGeom prst="rect">
            <a:avLst/>
          </a:prstGeom>
        </p:spPr>
      </p:pic>
      <p:sp>
        <p:nvSpPr>
          <p:cNvPr id="4" name="CasellaDiTesto 3">
            <a:extLst>
              <a:ext uri="{FF2B5EF4-FFF2-40B4-BE49-F238E27FC236}">
                <a16:creationId xmlns:a16="http://schemas.microsoft.com/office/drawing/2014/main" id="{619F00B8-060F-0CAF-9379-14D0F7A2ED6C}"/>
              </a:ext>
            </a:extLst>
          </p:cNvPr>
          <p:cNvSpPr txBox="1"/>
          <p:nvPr/>
        </p:nvSpPr>
        <p:spPr>
          <a:xfrm>
            <a:off x="413359" y="176508"/>
            <a:ext cx="8768219" cy="2677656"/>
          </a:xfrm>
          <a:prstGeom prst="rect">
            <a:avLst/>
          </a:prstGeom>
          <a:solidFill>
            <a:schemeClr val="bg1"/>
          </a:solidFill>
        </p:spPr>
        <p:txBody>
          <a:bodyPr wrap="square" rtlCol="0">
            <a:spAutoFit/>
          </a:bodyPr>
          <a:lstStyle/>
          <a:p>
            <a:r>
              <a:rPr lang="en-GB" sz="2400" dirty="0">
                <a:solidFill>
                  <a:srgbClr val="002060"/>
                </a:solidFill>
                <a:latin typeface="Comic Sans MS" panose="030F0702030302020204" pitchFamily="66" charset="0"/>
              </a:rPr>
              <a:t>Certainly a letter to </a:t>
            </a:r>
            <a:r>
              <a:rPr lang="en-GB" sz="2400" dirty="0" err="1">
                <a:solidFill>
                  <a:srgbClr val="002060"/>
                </a:solidFill>
                <a:latin typeface="Comic Sans MS" panose="030F0702030302020204" pitchFamily="66" charset="0"/>
              </a:rPr>
              <a:t>ApJ</a:t>
            </a:r>
            <a:r>
              <a:rPr lang="en-GB" sz="2400" dirty="0">
                <a:solidFill>
                  <a:srgbClr val="002060"/>
                </a:solidFill>
                <a:latin typeface="Comic Sans MS" panose="030F0702030302020204" pitchFamily="66" charset="0"/>
              </a:rPr>
              <a:t> in 1995 contributed to awake people who had started to grow bored  with inconsistent models. It specified that s-process has a major contribution similar to the classical prediction (</a:t>
            </a:r>
            <a:r>
              <a:rPr lang="en-GB" sz="2400" dirty="0" err="1">
                <a:solidFill>
                  <a:srgbClr val="002060"/>
                </a:solidFill>
                <a:latin typeface="Comic Sans MS" panose="030F0702030302020204" pitchFamily="66" charset="0"/>
              </a:rPr>
              <a:t>n</a:t>
            </a:r>
            <a:r>
              <a:rPr lang="en-GB" sz="2400" baseline="-25000" dirty="0" err="1">
                <a:solidFill>
                  <a:srgbClr val="002060"/>
                </a:solidFill>
                <a:latin typeface="Comic Sans MS" panose="030F0702030302020204" pitchFamily="66" charset="0"/>
              </a:rPr>
              <a:t>n</a:t>
            </a:r>
            <a:r>
              <a:rPr lang="en-GB" sz="2400" dirty="0">
                <a:solidFill>
                  <a:srgbClr val="002060"/>
                </a:solidFill>
                <a:latin typeface="Comic Sans MS" panose="030F0702030302020204" pitchFamily="66" charset="0"/>
              </a:rPr>
              <a:t>&lt;10</a:t>
            </a:r>
            <a:r>
              <a:rPr lang="en-GB" sz="2400" baseline="30000" dirty="0">
                <a:solidFill>
                  <a:srgbClr val="002060"/>
                </a:solidFill>
                <a:latin typeface="Comic Sans MS" panose="030F0702030302020204" pitchFamily="66" charset="0"/>
              </a:rPr>
              <a:t>7</a:t>
            </a:r>
            <a:r>
              <a:rPr lang="en-GB" sz="2400" dirty="0">
                <a:solidFill>
                  <a:srgbClr val="002060"/>
                </a:solidFill>
                <a:latin typeface="Comic Sans MS" panose="030F0702030302020204" pitchFamily="66" charset="0"/>
              </a:rPr>
              <a:t>) of the sixties, with just a bit of help for </a:t>
            </a:r>
            <a:r>
              <a:rPr lang="en-GB" sz="2400" dirty="0" err="1">
                <a:solidFill>
                  <a:srgbClr val="002060"/>
                </a:solidFill>
                <a:latin typeface="Comic Sans MS" panose="030F0702030302020204" pitchFamily="66" charset="0"/>
              </a:rPr>
              <a:t>branchings</a:t>
            </a:r>
            <a:r>
              <a:rPr lang="en-GB" sz="2400" dirty="0">
                <a:solidFill>
                  <a:srgbClr val="002060"/>
                </a:solidFill>
                <a:latin typeface="Comic Sans MS" panose="030F0702030302020204" pitchFamily="66" charset="0"/>
              </a:rPr>
              <a:t> from real Thermal Pulses at higher neutron density. The mixing problem remained.</a:t>
            </a:r>
          </a:p>
        </p:txBody>
      </p:sp>
    </p:spTree>
    <p:extLst>
      <p:ext uri="{BB962C8B-B14F-4D97-AF65-F5344CB8AC3E}">
        <p14:creationId xmlns:p14="http://schemas.microsoft.com/office/powerpoint/2010/main" val="4174994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60">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pic>
        <p:nvPicPr>
          <p:cNvPr id="2" name="Picture 16" descr="arfig4d">
            <a:extLst>
              <a:ext uri="{FF2B5EF4-FFF2-40B4-BE49-F238E27FC236}">
                <a16:creationId xmlns:a16="http://schemas.microsoft.com/office/drawing/2014/main" id="{5BB2BD04-73A3-BF4C-A90D-2ED18EEC3DF5}"/>
              </a:ext>
            </a:extLst>
          </p:cNvPr>
          <p:cNvPicPr>
            <a:picLocks noChangeAspect="1"/>
          </p:cNvPicPr>
          <p:nvPr/>
        </p:nvPicPr>
        <p:blipFill>
          <a:blip r:embed="rId3"/>
          <a:srcRect/>
          <a:stretch>
            <a:fillRect/>
          </a:stretch>
        </p:blipFill>
        <p:spPr>
          <a:xfrm>
            <a:off x="395285" y="1989140"/>
            <a:ext cx="3984626" cy="3021013"/>
          </a:xfrm>
          <a:prstGeom prst="rect">
            <a:avLst/>
          </a:prstGeom>
          <a:noFill/>
          <a:ln cap="flat">
            <a:noFill/>
          </a:ln>
        </p:spPr>
      </p:pic>
      <p:sp>
        <p:nvSpPr>
          <p:cNvPr id="3" name="Line 17">
            <a:extLst>
              <a:ext uri="{FF2B5EF4-FFF2-40B4-BE49-F238E27FC236}">
                <a16:creationId xmlns:a16="http://schemas.microsoft.com/office/drawing/2014/main" id="{99E20EE3-191F-6A04-735C-BD47DF192B21}"/>
              </a:ext>
            </a:extLst>
          </p:cNvPr>
          <p:cNvSpPr/>
          <p:nvPr/>
        </p:nvSpPr>
        <p:spPr>
          <a:xfrm>
            <a:off x="3635370" y="3141658"/>
            <a:ext cx="0" cy="43179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50804" cap="flat">
            <a:solidFill>
              <a:srgbClr val="000000"/>
            </a:solidFill>
            <a:prstDash val="solid"/>
            <a:round/>
            <a:headEnd type="arrow"/>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0" cap="none" spc="0" baseline="0">
              <a:solidFill>
                <a:srgbClr val="000000"/>
              </a:solidFill>
              <a:uFillTx/>
              <a:latin typeface="Calibri"/>
            </a:endParaRPr>
          </a:p>
        </p:txBody>
      </p:sp>
      <p:sp>
        <p:nvSpPr>
          <p:cNvPr id="4" name="Line 18">
            <a:extLst>
              <a:ext uri="{FF2B5EF4-FFF2-40B4-BE49-F238E27FC236}">
                <a16:creationId xmlns:a16="http://schemas.microsoft.com/office/drawing/2014/main" id="{66C5D47D-D24A-6FEA-53B8-ED309FB80DE3}"/>
              </a:ext>
            </a:extLst>
          </p:cNvPr>
          <p:cNvSpPr/>
          <p:nvPr/>
        </p:nvSpPr>
        <p:spPr>
          <a:xfrm flipH="1">
            <a:off x="3635370" y="3357567"/>
            <a:ext cx="93662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03" cap="flat">
            <a:solidFill>
              <a:srgbClr val="000000"/>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0" cap="none" spc="0" baseline="0">
              <a:solidFill>
                <a:srgbClr val="000000"/>
              </a:solidFill>
              <a:uFillTx/>
              <a:latin typeface="Calibri"/>
            </a:endParaRPr>
          </a:p>
        </p:txBody>
      </p:sp>
      <p:sp>
        <p:nvSpPr>
          <p:cNvPr id="5" name="Text Box 19">
            <a:extLst>
              <a:ext uri="{FF2B5EF4-FFF2-40B4-BE49-F238E27FC236}">
                <a16:creationId xmlns:a16="http://schemas.microsoft.com/office/drawing/2014/main" id="{B1A6C481-18B2-C355-E2A6-56644D8138A3}"/>
              </a:ext>
            </a:extLst>
          </p:cNvPr>
          <p:cNvSpPr txBox="1"/>
          <p:nvPr/>
        </p:nvSpPr>
        <p:spPr>
          <a:xfrm>
            <a:off x="4318638" y="2492892"/>
            <a:ext cx="4825361" cy="230832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sng" strike="noStrike" kern="1200" cap="none" spc="0" baseline="0">
                <a:solidFill>
                  <a:srgbClr val="002060"/>
                </a:solidFill>
                <a:uFillTx/>
                <a:latin typeface="Comic Sans MS" pitchFamily="66"/>
              </a:rPr>
              <a:t>Standard</a:t>
            </a:r>
            <a:r>
              <a:rPr lang="it-IT" sz="1800" b="0" i="0" u="none" strike="noStrike" kern="1200" cap="none" spc="0" baseline="0">
                <a:solidFill>
                  <a:srgbClr val="002060"/>
                </a:solidFill>
                <a:uFillTx/>
                <a:latin typeface="Comic Sans MS" pitchFamily="66"/>
              </a:rPr>
              <a:t> models after first dredge-up</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2060"/>
                </a:solidFill>
                <a:uFillTx/>
                <a:latin typeface="Comic Sans MS" pitchFamily="66"/>
              </a:rPr>
              <a:t>(discrepancy adressed by Gilroy 1989;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2060"/>
                </a:solidFill>
                <a:uFillTx/>
                <a:latin typeface="Comic Sans MS" pitchFamily="66"/>
              </a:rPr>
              <a:t>Gilroy and Brown 1991; then many others)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206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2060"/>
                </a:solidFill>
                <a:uFillTx/>
                <a:latin typeface="Comic Sans MS" pitchFamily="66"/>
              </a:rPr>
              <a:t>However, the need for “something else”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2060"/>
                </a:solidFill>
                <a:uFillTx/>
                <a:latin typeface="Comic Sans MS" pitchFamily="66"/>
              </a:rPr>
              <a:t>was noted previously (Dearborn et al.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2060"/>
                </a:solidFill>
                <a:uFillTx/>
                <a:latin typeface="Comic Sans MS" pitchFamily="66"/>
              </a:rPr>
              <a:t>1975 Tomkin et al. 1976).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2060"/>
              </a:solidFill>
              <a:uFillTx/>
              <a:latin typeface="Comic Sans MS" pitchFamily="66"/>
            </a:endParaRPr>
          </a:p>
        </p:txBody>
      </p:sp>
      <p:sp>
        <p:nvSpPr>
          <p:cNvPr id="6" name="Line 20">
            <a:extLst>
              <a:ext uri="{FF2B5EF4-FFF2-40B4-BE49-F238E27FC236}">
                <a16:creationId xmlns:a16="http://schemas.microsoft.com/office/drawing/2014/main" id="{A9A4AE22-2CA7-83CE-FFC7-1E37BB18AE85}"/>
              </a:ext>
            </a:extLst>
          </p:cNvPr>
          <p:cNvSpPr/>
          <p:nvPr/>
        </p:nvSpPr>
        <p:spPr>
          <a:xfrm flipH="1">
            <a:off x="1979611" y="2133596"/>
            <a:ext cx="1296984" cy="244792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0" cap="none" spc="0" baseline="0">
              <a:solidFill>
                <a:srgbClr val="000000"/>
              </a:solidFill>
              <a:uFillTx/>
              <a:latin typeface="Calibri"/>
            </a:endParaRPr>
          </a:p>
        </p:txBody>
      </p:sp>
      <p:sp>
        <p:nvSpPr>
          <p:cNvPr id="7" name="Line 21">
            <a:extLst>
              <a:ext uri="{FF2B5EF4-FFF2-40B4-BE49-F238E27FC236}">
                <a16:creationId xmlns:a16="http://schemas.microsoft.com/office/drawing/2014/main" id="{BB355F2D-2E9B-4A1E-6C12-118EA1663A65}"/>
              </a:ext>
            </a:extLst>
          </p:cNvPr>
          <p:cNvSpPr/>
          <p:nvPr/>
        </p:nvSpPr>
        <p:spPr>
          <a:xfrm flipH="1">
            <a:off x="827083" y="2060572"/>
            <a:ext cx="1152528" cy="230504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0" cap="none" spc="0" baseline="0">
              <a:solidFill>
                <a:srgbClr val="000000"/>
              </a:solidFill>
              <a:uFillTx/>
              <a:latin typeface="Calibri"/>
            </a:endParaRPr>
          </a:p>
        </p:txBody>
      </p:sp>
      <p:sp>
        <p:nvSpPr>
          <p:cNvPr id="8" name="Text Box 23">
            <a:extLst>
              <a:ext uri="{FF2B5EF4-FFF2-40B4-BE49-F238E27FC236}">
                <a16:creationId xmlns:a16="http://schemas.microsoft.com/office/drawing/2014/main" id="{1D19845C-2B45-3768-3797-C50992DAEFA0}"/>
              </a:ext>
            </a:extLst>
          </p:cNvPr>
          <p:cNvSpPr txBox="1"/>
          <p:nvPr/>
        </p:nvSpPr>
        <p:spPr>
          <a:xfrm>
            <a:off x="1976941" y="1621633"/>
            <a:ext cx="1598608" cy="36671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2060"/>
                </a:solidFill>
                <a:uFillTx/>
                <a:latin typeface="Comic Sans MS" pitchFamily="66"/>
              </a:rPr>
              <a:t>Observations</a:t>
            </a:r>
          </a:p>
        </p:txBody>
      </p:sp>
      <p:sp>
        <p:nvSpPr>
          <p:cNvPr id="9" name="Text Box 24">
            <a:extLst>
              <a:ext uri="{FF2B5EF4-FFF2-40B4-BE49-F238E27FC236}">
                <a16:creationId xmlns:a16="http://schemas.microsoft.com/office/drawing/2014/main" id="{F83847CA-369F-9689-F55C-95CE3CDF0CB8}"/>
              </a:ext>
            </a:extLst>
          </p:cNvPr>
          <p:cNvSpPr txBox="1"/>
          <p:nvPr/>
        </p:nvSpPr>
        <p:spPr>
          <a:xfrm>
            <a:off x="1047417" y="17391"/>
            <a:ext cx="8281985" cy="1569659"/>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1200" cap="none" spc="0" baseline="0" dirty="0">
                <a:solidFill>
                  <a:srgbClr val="C00000"/>
                </a:solidFill>
                <a:uFillTx/>
                <a:latin typeface="Comic Sans MS" pitchFamily="66"/>
              </a:rPr>
              <a:t>Stellar models do </a:t>
            </a:r>
            <a:r>
              <a:rPr lang="it-IT" sz="3200" b="0" i="0" u="none" strike="noStrike" kern="1200" cap="none" spc="0" baseline="0" dirty="0" err="1">
                <a:solidFill>
                  <a:srgbClr val="C00000"/>
                </a:solidFill>
                <a:uFillTx/>
                <a:latin typeface="Comic Sans MS" pitchFamily="66"/>
              </a:rPr>
              <a:t>not</a:t>
            </a:r>
            <a:r>
              <a:rPr lang="it-IT" sz="3200" b="0" i="0" u="none" strike="noStrike" kern="1200" cap="none" spc="0" baseline="0" dirty="0">
                <a:solidFill>
                  <a:srgbClr val="C00000"/>
                </a:solidFill>
                <a:uFillTx/>
                <a:latin typeface="Comic Sans MS" pitchFamily="66"/>
              </a:rPr>
              <a:t> </a:t>
            </a:r>
            <a:r>
              <a:rPr lang="it-IT" sz="3200" b="0" i="0" u="none" strike="noStrike" kern="1200" cap="none" spc="0" baseline="0" dirty="0" err="1">
                <a:solidFill>
                  <a:srgbClr val="C00000"/>
                </a:solidFill>
                <a:uFillTx/>
                <a:latin typeface="Comic Sans MS" pitchFamily="66"/>
              </a:rPr>
              <a:t>explain</a:t>
            </a:r>
            <a:r>
              <a:rPr lang="it-IT" sz="3200" b="0" i="0" u="none" strike="noStrike" kern="1200" cap="none" spc="0" baseline="0" dirty="0">
                <a:solidFill>
                  <a:srgbClr val="C00000"/>
                </a:solidFill>
                <a:uFillTx/>
                <a:latin typeface="Comic Sans MS" pitchFamily="66"/>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1200" cap="none" spc="0" baseline="0" dirty="0">
                <a:solidFill>
                  <a:srgbClr val="C00000"/>
                </a:solidFill>
                <a:uFillTx/>
                <a:latin typeface="Comic Sans MS" pitchFamily="66"/>
              </a:rPr>
              <a:t>the </a:t>
            </a:r>
            <a:r>
              <a:rPr lang="it-IT" sz="3200" b="0" i="0" u="none" strike="noStrike" kern="1200" cap="none" spc="0" baseline="30000" dirty="0">
                <a:solidFill>
                  <a:srgbClr val="C00000"/>
                </a:solidFill>
                <a:uFillTx/>
                <a:latin typeface="Comic Sans MS" pitchFamily="66"/>
              </a:rPr>
              <a:t>12</a:t>
            </a:r>
            <a:r>
              <a:rPr lang="it-IT" sz="3200" b="0" i="0" u="none" strike="noStrike" kern="1200" cap="none" spc="0" baseline="0" dirty="0">
                <a:solidFill>
                  <a:srgbClr val="C00000"/>
                </a:solidFill>
                <a:uFillTx/>
                <a:latin typeface="Comic Sans MS" pitchFamily="66"/>
              </a:rPr>
              <a:t>C/</a:t>
            </a:r>
            <a:r>
              <a:rPr lang="it-IT" sz="3200" b="0" i="0" u="none" strike="noStrike" kern="1200" cap="none" spc="0" baseline="30000" dirty="0">
                <a:solidFill>
                  <a:srgbClr val="C00000"/>
                </a:solidFill>
                <a:uFillTx/>
                <a:latin typeface="Comic Sans MS" pitchFamily="66"/>
              </a:rPr>
              <a:t>13</a:t>
            </a:r>
            <a:r>
              <a:rPr lang="it-IT" sz="3200" b="0" i="0" u="none" strike="noStrike" kern="1200" cap="none" spc="0" baseline="0" dirty="0">
                <a:solidFill>
                  <a:srgbClr val="C00000"/>
                </a:solidFill>
                <a:uFillTx/>
                <a:latin typeface="Comic Sans MS" pitchFamily="66"/>
              </a:rPr>
              <a:t>C ratio of </a:t>
            </a:r>
            <a:r>
              <a:rPr lang="it-IT" sz="3200" b="0" i="0" u="none" strike="noStrike" kern="1200" cap="none" spc="0" baseline="0" dirty="0" err="1">
                <a:solidFill>
                  <a:srgbClr val="C00000"/>
                </a:solidFill>
                <a:uFillTx/>
                <a:latin typeface="Comic Sans MS" pitchFamily="66"/>
              </a:rPr>
              <a:t>RGB</a:t>
            </a:r>
            <a:r>
              <a:rPr lang="it-IT" sz="3200" b="0" i="0" u="none" strike="noStrike" kern="1200" cap="none" spc="0" baseline="0" dirty="0">
                <a:solidFill>
                  <a:srgbClr val="C00000"/>
                </a:solidFill>
                <a:uFillTx/>
                <a:latin typeface="Comic Sans MS" pitchFamily="66"/>
              </a:rPr>
              <a:t> Stars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1200" cap="none" spc="0" baseline="0" dirty="0">
                <a:solidFill>
                  <a:srgbClr val="C00000"/>
                </a:solidFill>
                <a:uFillTx/>
                <a:latin typeface="Comic Sans MS" pitchFamily="66"/>
              </a:rPr>
              <a:t> </a:t>
            </a:r>
          </a:p>
        </p:txBody>
      </p:sp>
      <p:sp>
        <p:nvSpPr>
          <p:cNvPr id="10" name="Text Box 27">
            <a:extLst>
              <a:ext uri="{FF2B5EF4-FFF2-40B4-BE49-F238E27FC236}">
                <a16:creationId xmlns:a16="http://schemas.microsoft.com/office/drawing/2014/main" id="{724FE75E-4451-B893-745C-18E7B3BE0E5A}"/>
              </a:ext>
            </a:extLst>
          </p:cNvPr>
          <p:cNvSpPr txBox="1"/>
          <p:nvPr/>
        </p:nvSpPr>
        <p:spPr>
          <a:xfrm>
            <a:off x="251524" y="5589242"/>
            <a:ext cx="8640759" cy="1200329"/>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0" cap="none" spc="0" baseline="0" dirty="0" err="1">
                <a:solidFill>
                  <a:srgbClr val="002060"/>
                </a:solidFill>
                <a:uFillTx/>
                <a:latin typeface="Comic Sans MS" pitchFamily="66"/>
              </a:rPr>
              <a:t>Cannot</a:t>
            </a:r>
            <a:r>
              <a:rPr lang="it-IT" sz="1800" b="0" i="0" u="none" strike="noStrike" kern="0" cap="none" spc="0" baseline="0" dirty="0">
                <a:solidFill>
                  <a:srgbClr val="002060"/>
                </a:solidFill>
                <a:uFillTx/>
                <a:latin typeface="Comic Sans MS" pitchFamily="66"/>
              </a:rPr>
              <a:t> be </a:t>
            </a:r>
            <a:r>
              <a:rPr lang="it-IT" sz="1800" b="0" i="0" u="none" strike="noStrike" kern="0" cap="none" spc="0" baseline="0" dirty="0" err="1">
                <a:solidFill>
                  <a:srgbClr val="002060"/>
                </a:solidFill>
                <a:uFillTx/>
                <a:latin typeface="Comic Sans MS" pitchFamily="66"/>
              </a:rPr>
              <a:t>cured</a:t>
            </a:r>
            <a:r>
              <a:rPr lang="it-IT" sz="1800" b="0" i="0" u="none" strike="noStrike" kern="0" cap="none" spc="0" baseline="0" dirty="0">
                <a:solidFill>
                  <a:srgbClr val="002060"/>
                </a:solidFill>
                <a:uFillTx/>
                <a:latin typeface="Comic Sans MS" pitchFamily="66"/>
              </a:rPr>
              <a:t> by </a:t>
            </a:r>
            <a:r>
              <a:rPr lang="it-IT" sz="1800" b="0" i="0" u="none" strike="noStrike" kern="0" cap="none" spc="0" baseline="0" dirty="0" err="1">
                <a:solidFill>
                  <a:srgbClr val="002060"/>
                </a:solidFill>
                <a:uFillTx/>
                <a:latin typeface="Comic Sans MS" pitchFamily="66"/>
              </a:rPr>
              <a:t>extending</a:t>
            </a:r>
            <a:r>
              <a:rPr lang="it-IT" sz="1800" b="0" i="0" u="none" strike="noStrike" kern="0" cap="none" spc="0" baseline="0" dirty="0">
                <a:solidFill>
                  <a:srgbClr val="002060"/>
                </a:solidFill>
                <a:uFillTx/>
                <a:latin typeface="Comic Sans MS" pitchFamily="66"/>
              </a:rPr>
              <a:t> First </a:t>
            </a:r>
            <a:r>
              <a:rPr lang="it-IT" sz="1800" b="0" i="0" u="none" strike="noStrike" kern="0" cap="none" spc="0" baseline="0" dirty="0" err="1">
                <a:solidFill>
                  <a:srgbClr val="002060"/>
                </a:solidFill>
                <a:uFillTx/>
                <a:latin typeface="Comic Sans MS" pitchFamily="66"/>
              </a:rPr>
              <a:t>Dredge</a:t>
            </a:r>
            <a:r>
              <a:rPr lang="it-IT" sz="1800" b="0" i="0" u="none" strike="noStrike" kern="0" cap="none" spc="0" baseline="0" dirty="0">
                <a:solidFill>
                  <a:srgbClr val="002060"/>
                </a:solidFill>
                <a:uFillTx/>
                <a:latin typeface="Comic Sans MS" pitchFamily="66"/>
              </a:rPr>
              <a:t>-Up.  More </a:t>
            </a:r>
            <a:r>
              <a:rPr lang="it-IT" sz="1800" b="0" i="0" u="none" strike="noStrike" kern="0" cap="none" spc="0" baseline="0" dirty="0" err="1">
                <a:solidFill>
                  <a:srgbClr val="002060"/>
                </a:solidFill>
                <a:uFillTx/>
                <a:latin typeface="Comic Sans MS" pitchFamily="66"/>
              </a:rPr>
              <a:t>important</a:t>
            </a:r>
            <a:r>
              <a:rPr lang="it-IT" sz="1800" b="0" i="0" u="none" strike="noStrike" kern="0" cap="none" spc="0" baseline="0" dirty="0">
                <a:solidFill>
                  <a:srgbClr val="002060"/>
                </a:solidFill>
                <a:uFillTx/>
                <a:latin typeface="Comic Sans MS" pitchFamily="66"/>
              </a:rPr>
              <a:t> in low </a:t>
            </a:r>
            <a:r>
              <a:rPr lang="it-IT" sz="1800" b="0" i="0" u="none" strike="noStrike" kern="0" cap="none" spc="0" baseline="0" dirty="0" err="1">
                <a:solidFill>
                  <a:srgbClr val="002060"/>
                </a:solidFill>
                <a:uFillTx/>
                <a:latin typeface="Comic Sans MS" pitchFamily="66"/>
              </a:rPr>
              <a:t>metallicity</a:t>
            </a:r>
            <a:r>
              <a:rPr lang="it-IT" sz="1800" b="0" i="0" u="none" strike="noStrike" kern="0" cap="none" spc="0" baseline="0" dirty="0">
                <a:solidFill>
                  <a:srgbClr val="002060"/>
                </a:solidFill>
                <a:uFillTx/>
                <a:latin typeface="Comic Sans MS" pitchFamily="66"/>
              </a:rPr>
              <a:t> stars. </a:t>
            </a:r>
            <a:r>
              <a:rPr lang="it-IT" sz="1800" b="0" i="0" u="none" strike="noStrike" kern="0" cap="none" spc="0" baseline="0" dirty="0" err="1">
                <a:solidFill>
                  <a:srgbClr val="002060"/>
                </a:solidFill>
                <a:uFillTx/>
                <a:latin typeface="Comic Sans MS" pitchFamily="66"/>
              </a:rPr>
              <a:t>Connected</a:t>
            </a:r>
            <a:r>
              <a:rPr lang="it-IT" sz="1800" b="0" i="0" u="none" strike="noStrike" kern="0" cap="none" spc="0" baseline="0" dirty="0">
                <a:solidFill>
                  <a:srgbClr val="002060"/>
                </a:solidFill>
                <a:uFillTx/>
                <a:latin typeface="Comic Sans MS" pitchFamily="66"/>
              </a:rPr>
              <a:t> with Li production/</a:t>
            </a:r>
            <a:r>
              <a:rPr lang="it-IT" sz="1800" b="0" i="0" u="none" strike="noStrike" kern="0" cap="none" spc="0" baseline="0" dirty="0" err="1">
                <a:solidFill>
                  <a:srgbClr val="002060"/>
                </a:solidFill>
                <a:uFillTx/>
                <a:latin typeface="Comic Sans MS" pitchFamily="66"/>
              </a:rPr>
              <a:t>destruction</a:t>
            </a:r>
            <a:r>
              <a:rPr lang="it-IT" sz="1800" b="0" i="0" u="none" strike="noStrike" kern="0" cap="none" spc="0" baseline="0" dirty="0">
                <a:solidFill>
                  <a:srgbClr val="002060"/>
                </a:solidFill>
                <a:uFillTx/>
                <a:latin typeface="Comic Sans MS" pitchFamily="66"/>
              </a:rPr>
              <a:t>; for C </a:t>
            </a:r>
            <a:r>
              <a:rPr lang="it-IT" sz="1800" b="0" i="0" u="none" strike="noStrike" kern="0" cap="none" spc="0" baseline="0" dirty="0" err="1">
                <a:solidFill>
                  <a:srgbClr val="002060"/>
                </a:solidFill>
                <a:uFillTx/>
                <a:latin typeface="Comic Sans MS" pitchFamily="66"/>
              </a:rPr>
              <a:t>isotopes</a:t>
            </a:r>
            <a:r>
              <a:rPr lang="it-IT" sz="1800" b="0" i="0" u="none" strike="noStrike" kern="0" cap="none" spc="0" baseline="0" dirty="0">
                <a:solidFill>
                  <a:srgbClr val="002060"/>
                </a:solidFill>
                <a:uFillTx/>
                <a:latin typeface="Comic Sans MS" pitchFamily="66"/>
              </a:rPr>
              <a:t> slow mixing </a:t>
            </a:r>
            <a:r>
              <a:rPr lang="it-IT" sz="1800" b="0" i="0" u="none" strike="noStrike" kern="0" cap="none" spc="0" baseline="0" dirty="0" err="1">
                <a:solidFill>
                  <a:srgbClr val="002060"/>
                </a:solidFill>
                <a:uFillTx/>
                <a:latin typeface="Comic Sans MS" pitchFamily="66"/>
              </a:rPr>
              <a:t>is</a:t>
            </a:r>
            <a:r>
              <a:rPr lang="it-IT" sz="1800" b="0" i="0" u="none" strike="noStrike" kern="0" cap="none" spc="0" baseline="0" dirty="0">
                <a:solidFill>
                  <a:srgbClr val="002060"/>
                </a:solidFill>
                <a:uFillTx/>
                <a:latin typeface="Comic Sans MS" pitchFamily="66"/>
              </a:rPr>
              <a:t> </a:t>
            </a:r>
            <a:r>
              <a:rPr lang="it-IT" sz="1800" b="0" i="0" u="none" strike="noStrike" kern="0" cap="none" spc="0" baseline="0" dirty="0" err="1">
                <a:solidFill>
                  <a:srgbClr val="002060"/>
                </a:solidFill>
                <a:uFillTx/>
                <a:latin typeface="Comic Sans MS" pitchFamily="66"/>
              </a:rPr>
              <a:t>needed</a:t>
            </a:r>
            <a:r>
              <a:rPr lang="it-IT" sz="1800" b="0" i="0" u="none" strike="noStrike" kern="0" cap="none" spc="0" baseline="0" dirty="0">
                <a:solidFill>
                  <a:srgbClr val="002060"/>
                </a:solidFill>
                <a:uFillTx/>
                <a:latin typeface="Comic Sans MS" pitchFamily="66"/>
              </a:rPr>
              <a:t> (</a:t>
            </a:r>
            <a:r>
              <a:rPr lang="it-IT" sz="1800" b="0" i="0" u="none" strike="noStrike" kern="0" cap="none" spc="0" baseline="0" dirty="0" err="1">
                <a:solidFill>
                  <a:srgbClr val="002060"/>
                </a:solidFill>
                <a:uFillTx/>
                <a:latin typeface="Comic Sans MS" pitchFamily="66"/>
              </a:rPr>
              <a:t>see</a:t>
            </a:r>
            <a:r>
              <a:rPr lang="it-IT" sz="1800" b="0" i="0" u="none" strike="noStrike" kern="0" cap="none" spc="0" baseline="0" dirty="0">
                <a:solidFill>
                  <a:srgbClr val="002060"/>
                </a:solidFill>
                <a:uFillTx/>
                <a:latin typeface="Comic Sans MS" pitchFamily="66"/>
              </a:rPr>
              <a:t> e.g. </a:t>
            </a:r>
            <a:r>
              <a:rPr lang="it-IT" sz="1800" b="0" i="0" u="none" strike="noStrike" kern="0" cap="none" spc="0" baseline="0" dirty="0" err="1">
                <a:solidFill>
                  <a:srgbClr val="002060"/>
                </a:solidFill>
                <a:uFillTx/>
                <a:latin typeface="Comic Sans MS" pitchFamily="66"/>
              </a:rPr>
              <a:t>Charbonnel</a:t>
            </a:r>
            <a:r>
              <a:rPr lang="it-IT" sz="1800" b="0" i="0" u="none" strike="noStrike" kern="0" cap="none" spc="0" baseline="0" dirty="0">
                <a:solidFill>
                  <a:srgbClr val="002060"/>
                </a:solidFill>
                <a:uFillTx/>
                <a:latin typeface="Comic Sans MS" pitchFamily="66"/>
              </a:rPr>
              <a:t> &amp; </a:t>
            </a:r>
            <a:r>
              <a:rPr lang="it-IT" sz="1800" b="0" i="0" u="none" strike="noStrike" kern="0" cap="none" spc="0" baseline="0" dirty="0" err="1">
                <a:solidFill>
                  <a:srgbClr val="002060"/>
                </a:solidFill>
                <a:uFillTx/>
                <a:latin typeface="Comic Sans MS" pitchFamily="66"/>
              </a:rPr>
              <a:t>DoNascimiento</a:t>
            </a:r>
            <a:r>
              <a:rPr lang="it-IT" sz="1800" b="0" i="0" u="none" strike="noStrike" kern="0" cap="none" spc="0" baseline="0" dirty="0">
                <a:solidFill>
                  <a:srgbClr val="002060"/>
                </a:solidFill>
                <a:uFillTx/>
                <a:latin typeface="Comic Sans MS" pitchFamily="66"/>
              </a:rPr>
              <a:t> 1998; </a:t>
            </a:r>
            <a:r>
              <a:rPr lang="it-IT" sz="1800" b="0" i="0" u="none" strike="noStrike" kern="0" cap="none" spc="0" baseline="0" dirty="0" err="1">
                <a:solidFill>
                  <a:srgbClr val="002060"/>
                </a:solidFill>
                <a:uFillTx/>
                <a:latin typeface="Comic Sans MS" pitchFamily="66"/>
              </a:rPr>
              <a:t>Charbonnel</a:t>
            </a:r>
            <a:r>
              <a:rPr lang="it-IT" sz="1800" b="0" i="0" u="none" strike="noStrike" kern="0" cap="none" spc="0" baseline="0" dirty="0">
                <a:solidFill>
                  <a:srgbClr val="002060"/>
                </a:solidFill>
                <a:uFillTx/>
                <a:latin typeface="Comic Sans MS" pitchFamily="66"/>
              </a:rPr>
              <a:t> et al. </a:t>
            </a:r>
            <a:r>
              <a:rPr lang="it-IT" kern="0" dirty="0" err="1">
                <a:solidFill>
                  <a:srgbClr val="002060"/>
                </a:solidFill>
                <a:latin typeface="Comic Sans MS" pitchFamily="66"/>
              </a:rPr>
              <a:t>v</a:t>
            </a:r>
            <a:r>
              <a:rPr lang="it-IT" sz="1800" b="0" i="0" u="none" strike="noStrike" kern="0" cap="none" spc="0" baseline="0" dirty="0" err="1">
                <a:solidFill>
                  <a:srgbClr val="002060"/>
                </a:solidFill>
                <a:uFillTx/>
                <a:latin typeface="Comic Sans MS" pitchFamily="66"/>
              </a:rPr>
              <a:t>arious</a:t>
            </a:r>
            <a:r>
              <a:rPr lang="it-IT" sz="1800" b="0" i="0" u="none" strike="noStrike" kern="0" cap="none" spc="0" baseline="0" dirty="0">
                <a:solidFill>
                  <a:srgbClr val="002060"/>
                </a:solidFill>
                <a:uFillTx/>
                <a:latin typeface="Comic Sans MS" pitchFamily="66"/>
              </a:rPr>
              <a:t> papers). </a:t>
            </a:r>
            <a:r>
              <a:rPr lang="it-IT" sz="1800" b="1" i="0" u="none" strike="noStrike" kern="0" cap="none" spc="0" baseline="0" dirty="0" err="1">
                <a:solidFill>
                  <a:srgbClr val="002060"/>
                </a:solidFill>
                <a:uFillTx/>
                <a:latin typeface="Comic Sans MS" pitchFamily="66"/>
              </a:rPr>
              <a:t>HOWEVER</a:t>
            </a:r>
            <a:r>
              <a:rPr lang="it-IT" sz="1800" b="1" i="0" u="none" strike="noStrike" kern="0" cap="none" spc="0" baseline="0" dirty="0">
                <a:solidFill>
                  <a:srgbClr val="002060"/>
                </a:solidFill>
                <a:uFillTx/>
                <a:latin typeface="Comic Sans MS" pitchFamily="66"/>
              </a:rPr>
              <a:t>, </a:t>
            </a:r>
            <a:r>
              <a:rPr lang="it-IT" sz="1800" b="1" i="0" u="none" strike="noStrike" kern="0" cap="none" spc="0" baseline="0" dirty="0" err="1">
                <a:solidFill>
                  <a:srgbClr val="002060"/>
                </a:solidFill>
                <a:uFillTx/>
                <a:latin typeface="Comic Sans MS" pitchFamily="66"/>
              </a:rPr>
              <a:t>see</a:t>
            </a:r>
            <a:r>
              <a:rPr lang="it-IT" sz="1800" b="1" i="0" u="none" strike="noStrike" kern="0" cap="none" spc="0" baseline="0" dirty="0">
                <a:solidFill>
                  <a:srgbClr val="002060"/>
                </a:solidFill>
                <a:uFillTx/>
                <a:latin typeface="Comic Sans MS" pitchFamily="66"/>
              </a:rPr>
              <a:t> </a:t>
            </a:r>
            <a:r>
              <a:rPr lang="it-IT" sz="1800" b="1" i="0" u="none" strike="noStrike" kern="0" cap="none" spc="0" baseline="0" dirty="0" err="1">
                <a:solidFill>
                  <a:srgbClr val="002060"/>
                </a:solidFill>
                <a:uFillTx/>
                <a:latin typeface="Comic Sans MS" pitchFamily="66"/>
              </a:rPr>
              <a:t>Blouin</a:t>
            </a:r>
            <a:r>
              <a:rPr lang="it-IT" sz="1800" b="1" i="0" u="none" strike="noStrike" kern="0" cap="none" spc="0" baseline="0" dirty="0">
                <a:solidFill>
                  <a:srgbClr val="002060"/>
                </a:solidFill>
                <a:uFillTx/>
                <a:latin typeface="Comic Sans MS" pitchFamily="66"/>
              </a:rPr>
              <a:t> </a:t>
            </a:r>
            <a:r>
              <a:rPr lang="it-IT" sz="1800" b="1" i="0" u="none" strike="noStrike" kern="0" cap="none" spc="0" baseline="0" dirty="0" err="1">
                <a:solidFill>
                  <a:srgbClr val="002060"/>
                </a:solidFill>
                <a:uFillTx/>
                <a:latin typeface="Comic Sans MS" pitchFamily="66"/>
              </a:rPr>
              <a:t>etl</a:t>
            </a:r>
            <a:r>
              <a:rPr lang="it-IT" sz="1800" b="1" i="0" u="none" strike="noStrike" kern="0" cap="none" spc="0" baseline="0" dirty="0">
                <a:solidFill>
                  <a:srgbClr val="002060"/>
                </a:solidFill>
                <a:uFillTx/>
                <a:latin typeface="Comic Sans MS" pitchFamily="66"/>
              </a:rPr>
              <a:t> (2005) </a:t>
            </a:r>
            <a:r>
              <a:rPr lang="it-IT" sz="1800" b="1" i="0" u="none" strike="noStrike" kern="0" cap="none" spc="0" baseline="0" dirty="0" err="1">
                <a:solidFill>
                  <a:srgbClr val="002060"/>
                </a:solidFill>
                <a:uFillTx/>
                <a:latin typeface="Comic Sans MS" pitchFamily="66"/>
              </a:rPr>
              <a:t>submitted</a:t>
            </a:r>
            <a:r>
              <a:rPr lang="it-IT" sz="1800" b="1" i="0" u="none" strike="noStrike" kern="0" cap="none" spc="0" baseline="0" dirty="0">
                <a:solidFill>
                  <a:srgbClr val="002060"/>
                </a:solidFill>
                <a:uFillTx/>
                <a:latin typeface="Comic Sans MS" pitchFamily="66"/>
              </a:rPr>
              <a:t>.</a:t>
            </a:r>
          </a:p>
        </p:txBody>
      </p:sp>
      <p:pic>
        <p:nvPicPr>
          <p:cNvPr id="11" name="Picture 25">
            <a:extLst>
              <a:ext uri="{FF2B5EF4-FFF2-40B4-BE49-F238E27FC236}">
                <a16:creationId xmlns:a16="http://schemas.microsoft.com/office/drawing/2014/main" id="{DD157822-36C5-E7FA-5C3B-69A8C727519C}"/>
              </a:ext>
            </a:extLst>
          </p:cNvPr>
          <p:cNvPicPr>
            <a:picLocks noChangeAspect="1"/>
          </p:cNvPicPr>
          <p:nvPr/>
        </p:nvPicPr>
        <p:blipFill>
          <a:blip r:embed="rId4"/>
          <a:srcRect/>
          <a:stretch>
            <a:fillRect/>
          </a:stretch>
        </p:blipFill>
        <p:spPr>
          <a:xfrm>
            <a:off x="2808287" y="493706"/>
            <a:ext cx="5543549" cy="5438778"/>
          </a:xfrm>
          <a:prstGeom prst="rect">
            <a:avLst/>
          </a:prstGeom>
          <a:noFill/>
          <a:ln cap="flat">
            <a:noFill/>
          </a:ln>
        </p:spPr>
      </p:pic>
      <p:sp>
        <p:nvSpPr>
          <p:cNvPr id="12" name="Line 26">
            <a:extLst>
              <a:ext uri="{FF2B5EF4-FFF2-40B4-BE49-F238E27FC236}">
                <a16:creationId xmlns:a16="http://schemas.microsoft.com/office/drawing/2014/main" id="{2A6493CF-5E57-5476-195B-C308E602B764}"/>
              </a:ext>
            </a:extLst>
          </p:cNvPr>
          <p:cNvSpPr/>
          <p:nvPr/>
        </p:nvSpPr>
        <p:spPr>
          <a:xfrm flipH="1">
            <a:off x="3924303" y="981078"/>
            <a:ext cx="3386142"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41276" cap="flat">
            <a:solidFill>
              <a:srgbClr val="000000"/>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0" cap="none" spc="0" baseline="0">
              <a:solidFill>
                <a:srgbClr val="000000"/>
              </a:solidFill>
              <a:uFillTx/>
              <a:latin typeface="Calibri"/>
            </a:endParaRPr>
          </a:p>
        </p:txBody>
      </p:sp>
      <p:sp>
        <p:nvSpPr>
          <p:cNvPr id="13" name="CasellaDiTesto 13">
            <a:extLst>
              <a:ext uri="{FF2B5EF4-FFF2-40B4-BE49-F238E27FC236}">
                <a16:creationId xmlns:a16="http://schemas.microsoft.com/office/drawing/2014/main" id="{D028ED02-5C2C-91DB-CD11-CAC49534E193}"/>
              </a:ext>
            </a:extLst>
          </p:cNvPr>
          <p:cNvSpPr txBox="1"/>
          <p:nvPr/>
        </p:nvSpPr>
        <p:spPr>
          <a:xfrm>
            <a:off x="6464963" y="3719294"/>
            <a:ext cx="1461421"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Palmerini et al.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name="Slide61">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2DFACF9-13E8-C722-E529-AEEC09D79A73}"/>
              </a:ext>
            </a:extLst>
          </p:cNvPr>
          <p:cNvSpPr txBox="1"/>
          <p:nvPr/>
        </p:nvSpPr>
        <p:spPr>
          <a:xfrm>
            <a:off x="3433014" y="128336"/>
            <a:ext cx="4786888" cy="64633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C00000"/>
                </a:solidFill>
                <a:uFillTx/>
                <a:latin typeface="Comic Sans MS" pitchFamily="66"/>
              </a:rPr>
              <a:t>What kind of mixing?</a:t>
            </a:r>
          </a:p>
        </p:txBody>
      </p:sp>
      <p:sp>
        <p:nvSpPr>
          <p:cNvPr id="3" name="CasellaDiTesto 2">
            <a:extLst>
              <a:ext uri="{FF2B5EF4-FFF2-40B4-BE49-F238E27FC236}">
                <a16:creationId xmlns:a16="http://schemas.microsoft.com/office/drawing/2014/main" id="{8AFD3541-472B-8278-81B6-402C49909E1F}"/>
              </a:ext>
            </a:extLst>
          </p:cNvPr>
          <p:cNvSpPr txBox="1"/>
          <p:nvPr/>
        </p:nvSpPr>
        <p:spPr>
          <a:xfrm>
            <a:off x="0" y="683065"/>
            <a:ext cx="10202774" cy="224676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On the </a:t>
            </a:r>
            <a:r>
              <a:rPr lang="en-GB" sz="2800" b="0" i="0" u="none" strike="noStrike" kern="1200" cap="none" spc="0" baseline="0" dirty="0" err="1">
                <a:solidFill>
                  <a:srgbClr val="002060"/>
                </a:solidFill>
                <a:uFillTx/>
                <a:latin typeface="Comic Sans MS" pitchFamily="66"/>
              </a:rPr>
              <a:t>AGB</a:t>
            </a:r>
            <a:r>
              <a:rPr lang="en-GB" sz="2800" b="0" i="0" u="none" strike="noStrike" kern="1200" cap="none" spc="0" baseline="0" dirty="0">
                <a:solidFill>
                  <a:srgbClr val="002060"/>
                </a:solidFill>
                <a:uFillTx/>
                <a:latin typeface="Comic Sans MS" pitchFamily="66"/>
              </a:rPr>
              <a:t>, at TDU, while the star is expanding after an instability, time is very short: (one or few)x10</a:t>
            </a:r>
            <a:r>
              <a:rPr lang="en-GB" sz="2800" b="0" i="0" u="none" strike="noStrike" kern="1200" cap="none" spc="0" baseline="30000" dirty="0">
                <a:solidFill>
                  <a:srgbClr val="002060"/>
                </a:solidFill>
                <a:uFillTx/>
                <a:latin typeface="Comic Sans MS" pitchFamily="66"/>
              </a:rPr>
              <a:t>2</a:t>
            </a:r>
            <a:r>
              <a:rPr lang="en-GB" sz="2800" b="0" i="0" u="none" strike="noStrike" kern="1200" cap="none" spc="0" baseline="0" dirty="0">
                <a:solidFill>
                  <a:srgbClr val="002060"/>
                </a:solidFill>
                <a:uFillTx/>
                <a:latin typeface="Comic Sans MS" pitchFamily="66"/>
              </a:rPr>
              <a:t> yr. FAST mixing needed. (No overshoot in </a:t>
            </a:r>
            <a:r>
              <a:rPr lang="en-GB" sz="2800" dirty="0">
                <a:solidFill>
                  <a:srgbClr val="002060"/>
                </a:solidFill>
                <a:latin typeface="Comic Sans MS" pitchFamily="66"/>
              </a:rPr>
              <a:t>our</a:t>
            </a:r>
            <a:r>
              <a:rPr lang="en-GB" sz="2800" b="0" i="0" u="none" strike="noStrike" kern="1200" cap="none" spc="0" baseline="0" dirty="0">
                <a:solidFill>
                  <a:srgbClr val="002060"/>
                </a:solidFill>
                <a:uFillTx/>
                <a:latin typeface="Comic Sans MS" pitchFamily="66"/>
              </a:rPr>
              <a:t> models, PIE only for s-processing. </a:t>
            </a:r>
            <a:r>
              <a:rPr lang="en-GB" sz="2800" dirty="0">
                <a:solidFill>
                  <a:srgbClr val="002060"/>
                </a:solidFill>
                <a:latin typeface="Comic Sans MS" pitchFamily="66"/>
              </a:rPr>
              <a:t>We needed to explore ONE mechanism at a time</a:t>
            </a:r>
            <a:r>
              <a:rPr lang="en-GB" sz="2800" b="0" i="0" u="none" strike="noStrike" kern="1200" cap="none" spc="0" baseline="0" dirty="0">
                <a:solidFill>
                  <a:srgbClr val="002060"/>
                </a:solidFill>
                <a:uFillTx/>
                <a:latin typeface="Comic Sans MS" pitchFamily="66"/>
              </a:rPr>
              <a:t>.)</a:t>
            </a:r>
          </a:p>
        </p:txBody>
      </p:sp>
      <p:sp>
        <p:nvSpPr>
          <p:cNvPr id="5" name="CasellaDiTesto 7">
            <a:extLst>
              <a:ext uri="{FF2B5EF4-FFF2-40B4-BE49-F238E27FC236}">
                <a16:creationId xmlns:a16="http://schemas.microsoft.com/office/drawing/2014/main" id="{C16E795C-91AF-D1B3-B9A7-C2931E82B082}"/>
              </a:ext>
            </a:extLst>
          </p:cNvPr>
          <p:cNvSpPr txBox="1"/>
          <p:nvPr/>
        </p:nvSpPr>
        <p:spPr>
          <a:xfrm>
            <a:off x="6833942" y="3788660"/>
            <a:ext cx="3222034" cy="52321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2060"/>
                </a:solidFill>
                <a:uFillTx/>
                <a:latin typeface="Calibri"/>
              </a:rPr>
              <a:t>Choplin et al. (2025)</a:t>
            </a:r>
            <a:r>
              <a:rPr lang="en-GB" sz="2800" b="0" i="0" u="none" strike="noStrike" kern="1200" cap="none" spc="0" baseline="0">
                <a:solidFill>
                  <a:srgbClr val="000000"/>
                </a:solidFill>
                <a:uFillTx/>
                <a:latin typeface="Calibri"/>
              </a:rPr>
              <a:t>.</a:t>
            </a:r>
          </a:p>
        </p:txBody>
      </p:sp>
      <p:pic>
        <p:nvPicPr>
          <p:cNvPr id="7" name="Immagine 6">
            <a:extLst>
              <a:ext uri="{FF2B5EF4-FFF2-40B4-BE49-F238E27FC236}">
                <a16:creationId xmlns:a16="http://schemas.microsoft.com/office/drawing/2014/main" id="{789A528A-B928-9EE2-BCA5-EBB341B19CB8}"/>
              </a:ext>
            </a:extLst>
          </p:cNvPr>
          <p:cNvPicPr>
            <a:picLocks noChangeAspect="1"/>
          </p:cNvPicPr>
          <p:nvPr/>
        </p:nvPicPr>
        <p:blipFill>
          <a:blip r:embed="rId2"/>
          <a:stretch>
            <a:fillRect/>
          </a:stretch>
        </p:blipFill>
        <p:spPr>
          <a:xfrm>
            <a:off x="160975" y="2800697"/>
            <a:ext cx="6139617" cy="3859927"/>
          </a:xfrm>
          <a:prstGeom prst="rect">
            <a:avLst/>
          </a:prstGeom>
        </p:spPr>
      </p:pic>
      <p:pic>
        <p:nvPicPr>
          <p:cNvPr id="8" name="Immagine 6">
            <a:extLst>
              <a:ext uri="{FF2B5EF4-FFF2-40B4-BE49-F238E27FC236}">
                <a16:creationId xmlns:a16="http://schemas.microsoft.com/office/drawing/2014/main" id="{A32CBC79-EEF8-C8C8-8D98-9916FA996F21}"/>
              </a:ext>
            </a:extLst>
          </p:cNvPr>
          <p:cNvPicPr>
            <a:picLocks noChangeAspect="1"/>
          </p:cNvPicPr>
          <p:nvPr/>
        </p:nvPicPr>
        <p:blipFill>
          <a:blip r:embed="rId3"/>
          <a:stretch>
            <a:fillRect/>
          </a:stretch>
        </p:blipFill>
        <p:spPr>
          <a:xfrm>
            <a:off x="763620" y="2828451"/>
            <a:ext cx="5324030" cy="3819582"/>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3E2277E-CD5E-387F-52A6-32D0B2235DB5}"/>
              </a:ext>
            </a:extLst>
          </p:cNvPr>
          <p:cNvSpPr txBox="1"/>
          <p:nvPr/>
        </p:nvSpPr>
        <p:spPr>
          <a:xfrm>
            <a:off x="681035" y="6356351"/>
            <a:ext cx="2228850" cy="365129"/>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7F24D2B-DA8F-48F6-9C17-843068184001}" type="datetime1">
              <a:rPr lang="en-AU" sz="1200" b="0" i="0" u="none" strike="noStrike" kern="1200" cap="none" spc="0" baseline="0">
                <a:solidFill>
                  <a:srgbClr val="898989"/>
                </a:solidFill>
                <a:uFillTx/>
                <a:latin typeface="Comic Sans MS"/>
              </a:rPr>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10/06/2025</a:t>
            </a:fld>
            <a:endParaRPr lang="en-AU" sz="1200" b="0" i="0" u="none" strike="noStrike" kern="1200" cap="none" spc="0" baseline="0">
              <a:solidFill>
                <a:srgbClr val="898989"/>
              </a:solidFill>
              <a:uFillTx/>
              <a:latin typeface="Comic Sans MS"/>
            </a:endParaRPr>
          </a:p>
        </p:txBody>
      </p:sp>
      <p:sp>
        <p:nvSpPr>
          <p:cNvPr id="3" name="Segnaposto piè di pagina 2">
            <a:extLst>
              <a:ext uri="{FF2B5EF4-FFF2-40B4-BE49-F238E27FC236}">
                <a16:creationId xmlns:a16="http://schemas.microsoft.com/office/drawing/2014/main" id="{B72E24FD-1E30-C2B6-BAD6-C5598431C091}"/>
              </a:ext>
            </a:extLst>
          </p:cNvPr>
          <p:cNvSpPr txBox="1"/>
          <p:nvPr/>
        </p:nvSpPr>
        <p:spPr>
          <a:xfrm>
            <a:off x="3281360" y="6356351"/>
            <a:ext cx="3343274" cy="365129"/>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200" b="0" i="0" u="none" strike="noStrike" kern="1200" cap="none" spc="0" baseline="0">
                <a:solidFill>
                  <a:srgbClr val="898989"/>
                </a:solidFill>
                <a:uFillTx/>
                <a:latin typeface="Comic Sans MS"/>
              </a:rPr>
              <a:t>sirEN WORKSHOP, Giulianova,  June 8-13.</a:t>
            </a:r>
          </a:p>
        </p:txBody>
      </p:sp>
      <p:sp>
        <p:nvSpPr>
          <p:cNvPr id="4" name="Segnaposto numero diapositiva 3">
            <a:extLst>
              <a:ext uri="{FF2B5EF4-FFF2-40B4-BE49-F238E27FC236}">
                <a16:creationId xmlns:a16="http://schemas.microsoft.com/office/drawing/2014/main" id="{0488883A-3FB1-E3DF-6C5F-F7E30BFABAFE}"/>
              </a:ext>
            </a:extLst>
          </p:cNvPr>
          <p:cNvSpPr txBox="1"/>
          <p:nvPr/>
        </p:nvSpPr>
        <p:spPr>
          <a:xfrm>
            <a:off x="6996110" y="6356351"/>
            <a:ext cx="222885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6179AB9-465A-4470-8F98-D7CFC994F6B5}" type="slidenum">
              <a:rPr/>
              <a:t>19</a:t>
            </a:fld>
            <a:endParaRPr lang="en-AU" sz="1200" b="0" i="0" u="none" strike="noStrike" kern="1200" cap="none" spc="0" baseline="0">
              <a:solidFill>
                <a:srgbClr val="898989"/>
              </a:solidFill>
              <a:uFillTx/>
              <a:latin typeface="Comic Sans MS"/>
            </a:endParaRPr>
          </a:p>
        </p:txBody>
      </p:sp>
      <p:pic>
        <p:nvPicPr>
          <p:cNvPr id="5" name="Picture 4" descr="Risultato immagine per eugene parker">
            <a:extLst>
              <a:ext uri="{FF2B5EF4-FFF2-40B4-BE49-F238E27FC236}">
                <a16:creationId xmlns:a16="http://schemas.microsoft.com/office/drawing/2014/main" id="{410C7294-E00D-EEC4-32AD-507843B53A0C}"/>
              </a:ext>
            </a:extLst>
          </p:cNvPr>
          <p:cNvPicPr>
            <a:picLocks noChangeAspect="1"/>
          </p:cNvPicPr>
          <p:nvPr/>
        </p:nvPicPr>
        <p:blipFill>
          <a:blip r:embed="rId2"/>
          <a:srcRect/>
          <a:stretch>
            <a:fillRect/>
          </a:stretch>
        </p:blipFill>
        <p:spPr>
          <a:xfrm>
            <a:off x="97913" y="3465511"/>
            <a:ext cx="3569552" cy="2153064"/>
          </a:xfrm>
          <a:prstGeom prst="rect">
            <a:avLst/>
          </a:prstGeom>
          <a:noFill/>
          <a:ln cap="flat">
            <a:noFill/>
          </a:ln>
        </p:spPr>
      </p:pic>
      <p:pic>
        <p:nvPicPr>
          <p:cNvPr id="6" name="Picture 2" descr="Visualizza immagine di origine">
            <a:extLst>
              <a:ext uri="{FF2B5EF4-FFF2-40B4-BE49-F238E27FC236}">
                <a16:creationId xmlns:a16="http://schemas.microsoft.com/office/drawing/2014/main" id="{BEC4F8CB-31A3-DC97-B6E5-7056687A181A}"/>
              </a:ext>
            </a:extLst>
          </p:cNvPr>
          <p:cNvPicPr>
            <a:picLocks noChangeAspect="1"/>
          </p:cNvPicPr>
          <p:nvPr/>
        </p:nvPicPr>
        <p:blipFill>
          <a:blip r:embed="rId3"/>
          <a:srcRect/>
          <a:stretch>
            <a:fillRect/>
          </a:stretch>
        </p:blipFill>
        <p:spPr>
          <a:xfrm>
            <a:off x="6257510" y="3417113"/>
            <a:ext cx="3445102" cy="2832646"/>
          </a:xfrm>
          <a:prstGeom prst="rect">
            <a:avLst/>
          </a:prstGeom>
          <a:noFill/>
          <a:ln cap="flat">
            <a:noFill/>
          </a:ln>
        </p:spPr>
      </p:pic>
      <p:sp>
        <p:nvSpPr>
          <p:cNvPr id="7" name="TextBox 5">
            <a:extLst>
              <a:ext uri="{FF2B5EF4-FFF2-40B4-BE49-F238E27FC236}">
                <a16:creationId xmlns:a16="http://schemas.microsoft.com/office/drawing/2014/main" id="{01487E1A-9194-6791-8CBB-35A83DC11187}"/>
              </a:ext>
            </a:extLst>
          </p:cNvPr>
          <p:cNvSpPr txBox="1"/>
          <p:nvPr/>
        </p:nvSpPr>
        <p:spPr>
          <a:xfrm>
            <a:off x="86310" y="5591903"/>
            <a:ext cx="3562182"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2060"/>
                </a:solidFill>
                <a:uFillTx/>
                <a:latin typeface="Comic Sans MS" pitchFamily="66"/>
              </a:rPr>
              <a:t>Eugene N. Parker, 1927-2022 andx NASA’s probe entitled to him while sill in life.</a:t>
            </a:r>
          </a:p>
        </p:txBody>
      </p:sp>
      <p:sp>
        <p:nvSpPr>
          <p:cNvPr id="8" name="CasellaDiTesto 7">
            <a:extLst>
              <a:ext uri="{FF2B5EF4-FFF2-40B4-BE49-F238E27FC236}">
                <a16:creationId xmlns:a16="http://schemas.microsoft.com/office/drawing/2014/main" id="{CC466BAE-5915-731D-31B6-460B1FB5E6FD}"/>
              </a:ext>
            </a:extLst>
          </p:cNvPr>
          <p:cNvSpPr txBox="1"/>
          <p:nvPr/>
        </p:nvSpPr>
        <p:spPr>
          <a:xfrm>
            <a:off x="0" y="136519"/>
            <a:ext cx="9808082" cy="353943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I show here ONE EXAMPLE of a kind of mixing that should occur “on first principles” (as was commonly said years ago)</a:t>
            </a:r>
            <a:r>
              <a:rPr lang="en-GB" sz="2800" b="0" i="0" u="none" strike="noStrike" kern="1200" cap="none" spc="0" dirty="0">
                <a:solidFill>
                  <a:srgbClr val="002060"/>
                </a:solidFill>
                <a:uFillTx/>
                <a:latin typeface="Comic Sans MS" pitchFamily="66"/>
              </a:rPr>
              <a:t> and compare results with r-process calculations in the aim of looking for </a:t>
            </a:r>
            <a:r>
              <a:rPr lang="en-GB" sz="2800" b="0" i="0" u="none" strike="noStrike" kern="1200" cap="none" spc="0" dirty="0" err="1">
                <a:solidFill>
                  <a:srgbClr val="002060"/>
                </a:solidFill>
                <a:uFillTx/>
                <a:latin typeface="Comic Sans MS" pitchFamily="66"/>
              </a:rPr>
              <a:t>i</a:t>
            </a:r>
            <a:r>
              <a:rPr lang="en-GB" sz="2800" b="0" i="0" u="none" strike="noStrike" kern="1200" cap="none" spc="0" dirty="0">
                <a:solidFill>
                  <a:srgbClr val="002060"/>
                </a:solidFill>
                <a:uFillTx/>
                <a:latin typeface="Comic Sans MS" pitchFamily="66"/>
              </a:rPr>
              <a:t>-process </a:t>
            </a:r>
            <a:r>
              <a:rPr lang="en-GB" sz="2800" b="0" i="0" u="none" strike="noStrike" kern="1200" cap="none" spc="0" dirty="0" err="1">
                <a:solidFill>
                  <a:srgbClr val="002060"/>
                </a:solidFill>
                <a:uFillTx/>
                <a:latin typeface="Comic Sans MS" pitchFamily="66"/>
              </a:rPr>
              <a:t>requiremens</a:t>
            </a:r>
            <a:r>
              <a:rPr lang="en-GB" sz="2800" b="0" i="0" u="none" strike="noStrike" kern="1200" cap="none" spc="0" dirty="0">
                <a:solidFill>
                  <a:srgbClr val="002060"/>
                </a:solidFill>
                <a:uFillTx/>
                <a:latin typeface="Comic Sans MS" pitchFamily="66"/>
              </a:rPr>
              <a:t>.</a:t>
            </a:r>
          </a:p>
          <a:p>
            <a:r>
              <a:rPr lang="en-GB" sz="2800" dirty="0">
                <a:solidFill>
                  <a:srgbClr val="002060"/>
                </a:solidFill>
                <a:latin typeface="Comic Sans MS" panose="030F0702030302020204" pitchFamily="66" charset="0"/>
              </a:rPr>
              <a:t>Other mixing schemes working well exist: see e.g. Battino et al. (2016), (2019)[Gravitation Waves]; Blouin + (2025)?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1" i="0" u="none" strike="noStrike" kern="1200" cap="none" spc="0" baseline="0" dirty="0">
              <a:solidFill>
                <a:srgbClr val="002060"/>
              </a:solidFill>
              <a:uFillTx/>
              <a:latin typeface="Comic Sans MS" pitchFamily="66"/>
            </a:endParaRPr>
          </a:p>
        </p:txBody>
      </p:sp>
      <p:sp>
        <p:nvSpPr>
          <p:cNvPr id="10" name="CasellaDiTesto 9">
            <a:extLst>
              <a:ext uri="{FF2B5EF4-FFF2-40B4-BE49-F238E27FC236}">
                <a16:creationId xmlns:a16="http://schemas.microsoft.com/office/drawing/2014/main" id="{9FB885D9-FFA7-7494-132A-6BBF13CB7937}"/>
              </a:ext>
            </a:extLst>
          </p:cNvPr>
          <p:cNvSpPr txBox="1"/>
          <p:nvPr/>
        </p:nvSpPr>
        <p:spPr>
          <a:xfrm>
            <a:off x="3439572" y="3511909"/>
            <a:ext cx="2928937"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002060"/>
                </a:solidFill>
                <a:latin typeface="Comic Sans MS" panose="030F0702030302020204" pitchFamily="66" charset="0"/>
              </a:rPr>
              <a:t>(see also Lugaro et al. 2223)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BD17336-B6B1-91D7-11EA-7E91990BF7B8}"/>
              </a:ext>
            </a:extLst>
          </p:cNvPr>
          <p:cNvSpPr txBox="1"/>
          <p:nvPr/>
        </p:nvSpPr>
        <p:spPr>
          <a:xfrm>
            <a:off x="681035" y="6356351"/>
            <a:ext cx="2228850" cy="365129"/>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44ECEF-19D8-43B3-B2D8-15820FFF1287}" type="datetime1">
              <a:rPr lang="en-AU" sz="1200" b="0" i="0" u="none" strike="noStrike" kern="1200" cap="none" spc="0" baseline="0">
                <a:solidFill>
                  <a:srgbClr val="898989"/>
                </a:solidFill>
                <a:uFillTx/>
                <a:latin typeface="Comic Sans MS"/>
              </a:rPr>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10/06/2025</a:t>
            </a:fld>
            <a:endParaRPr lang="en-AU" sz="1200" b="0" i="0" u="none" strike="noStrike" kern="1200" cap="none" spc="0" baseline="0">
              <a:solidFill>
                <a:srgbClr val="898989"/>
              </a:solidFill>
              <a:uFillTx/>
              <a:latin typeface="Comic Sans MS"/>
            </a:endParaRPr>
          </a:p>
        </p:txBody>
      </p:sp>
      <p:sp>
        <p:nvSpPr>
          <p:cNvPr id="3" name="Segnaposto piè di pagina 2">
            <a:extLst>
              <a:ext uri="{FF2B5EF4-FFF2-40B4-BE49-F238E27FC236}">
                <a16:creationId xmlns:a16="http://schemas.microsoft.com/office/drawing/2014/main" id="{A050C2A9-BB1F-BBA8-F79E-B94C2CA398E8}"/>
              </a:ext>
            </a:extLst>
          </p:cNvPr>
          <p:cNvSpPr txBox="1"/>
          <p:nvPr/>
        </p:nvSpPr>
        <p:spPr>
          <a:xfrm>
            <a:off x="3281360" y="6356351"/>
            <a:ext cx="3343274" cy="365129"/>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200" b="0" i="0" u="none" strike="noStrike" kern="1200" cap="none" spc="0" baseline="0">
                <a:solidFill>
                  <a:srgbClr val="898989"/>
                </a:solidFill>
                <a:uFillTx/>
                <a:latin typeface="Comic Sans MS"/>
              </a:rPr>
              <a:t>sirEN WORKSHOP, Giulianova,  June 8-13.</a:t>
            </a:r>
          </a:p>
        </p:txBody>
      </p:sp>
      <p:sp>
        <p:nvSpPr>
          <p:cNvPr id="4" name="Segnaposto numero diapositiva 3">
            <a:extLst>
              <a:ext uri="{FF2B5EF4-FFF2-40B4-BE49-F238E27FC236}">
                <a16:creationId xmlns:a16="http://schemas.microsoft.com/office/drawing/2014/main" id="{5EBDFB18-2307-0986-876E-B5867F305998}"/>
              </a:ext>
            </a:extLst>
          </p:cNvPr>
          <p:cNvSpPr txBox="1"/>
          <p:nvPr/>
        </p:nvSpPr>
        <p:spPr>
          <a:xfrm>
            <a:off x="6996110" y="6356351"/>
            <a:ext cx="222885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51D5735-7AE7-4D6D-90F5-3B8A4BDA11F3}" type="slidenum">
              <a:rPr/>
              <a:t>2</a:t>
            </a:fld>
            <a:endParaRPr lang="en-AU" sz="1200" b="0" i="0" u="none" strike="noStrike" kern="1200" cap="none" spc="0" baseline="0">
              <a:solidFill>
                <a:srgbClr val="898989"/>
              </a:solidFill>
              <a:uFillTx/>
              <a:latin typeface="Comic Sans MS"/>
            </a:endParaRPr>
          </a:p>
        </p:txBody>
      </p:sp>
      <p:sp>
        <p:nvSpPr>
          <p:cNvPr id="5" name="CasellaDiTesto 7">
            <a:extLst>
              <a:ext uri="{FF2B5EF4-FFF2-40B4-BE49-F238E27FC236}">
                <a16:creationId xmlns:a16="http://schemas.microsoft.com/office/drawing/2014/main" id="{7C520C6B-3551-ECF8-74E4-37DFF4D9F2B4}"/>
              </a:ext>
            </a:extLst>
          </p:cNvPr>
          <p:cNvSpPr txBox="1"/>
          <p:nvPr/>
        </p:nvSpPr>
        <p:spPr>
          <a:xfrm>
            <a:off x="3897456" y="34107"/>
            <a:ext cx="2419255"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600" b="1" i="0" u="none" strike="noStrike" kern="1200" cap="none" spc="0" baseline="0">
                <a:solidFill>
                  <a:srgbClr val="C00000"/>
                </a:solidFill>
                <a:uFillTx/>
                <a:latin typeface="Comic Sans MS" pitchFamily="66"/>
              </a:rPr>
              <a:t>A Premise</a:t>
            </a:r>
            <a:endParaRPr lang="en-AU" sz="3600" b="1" i="0" u="none" strike="noStrike" kern="1200" cap="none" spc="0" baseline="0">
              <a:solidFill>
                <a:srgbClr val="C00000"/>
              </a:solidFill>
              <a:uFillTx/>
              <a:latin typeface="Comic Sans MS" pitchFamily="66"/>
            </a:endParaRPr>
          </a:p>
        </p:txBody>
      </p:sp>
      <p:sp>
        <p:nvSpPr>
          <p:cNvPr id="6" name="CasellaDiTesto 7">
            <a:extLst>
              <a:ext uri="{FF2B5EF4-FFF2-40B4-BE49-F238E27FC236}">
                <a16:creationId xmlns:a16="http://schemas.microsoft.com/office/drawing/2014/main" id="{90B096C5-FB88-A341-C69C-030D44D1C444}"/>
              </a:ext>
            </a:extLst>
          </p:cNvPr>
          <p:cNvSpPr txBox="1"/>
          <p:nvPr/>
        </p:nvSpPr>
        <p:spPr>
          <a:xfrm>
            <a:off x="0" y="518848"/>
            <a:ext cx="10020818" cy="1815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This year is 90</a:t>
            </a:r>
            <a:r>
              <a:rPr lang="en-GB" sz="2800" b="0" i="0" u="none" strike="noStrike" kern="0" cap="none" spc="0" baseline="30000" dirty="0">
                <a:solidFill>
                  <a:srgbClr val="002060"/>
                </a:solidFill>
                <a:uFillTx/>
                <a:latin typeface="Comic Sans MS" pitchFamily="66"/>
              </a:rPr>
              <a:t>th</a:t>
            </a:r>
            <a:r>
              <a:rPr lang="en-GB" sz="2800" b="0" i="0" u="none" strike="noStrike" kern="1200" cap="none" spc="0" baseline="0" dirty="0">
                <a:solidFill>
                  <a:srgbClr val="002060"/>
                </a:solidFill>
                <a:uFillTx/>
                <a:latin typeface="Comic Sans MS" pitchFamily="66"/>
              </a:rPr>
              <a:t>, 70</a:t>
            </a:r>
            <a:r>
              <a:rPr lang="en-GB" sz="2800" b="0" i="0" u="none" strike="noStrike" kern="1200" cap="none" spc="0" baseline="30000" dirty="0">
                <a:solidFill>
                  <a:srgbClr val="002060"/>
                </a:solidFill>
                <a:uFillTx/>
                <a:latin typeface="Comic Sans MS" pitchFamily="66"/>
              </a:rPr>
              <a:t>th</a:t>
            </a:r>
            <a:r>
              <a:rPr lang="en-GB" sz="2800" b="0" i="0" u="none" strike="noStrike" kern="1200" cap="none" spc="0" baseline="0" dirty="0">
                <a:solidFill>
                  <a:srgbClr val="002060"/>
                </a:solidFill>
                <a:uFillTx/>
                <a:latin typeface="Comic Sans MS" pitchFamily="66"/>
              </a:rPr>
              <a:t>, and 60</a:t>
            </a:r>
            <a:r>
              <a:rPr lang="en-GB" sz="2800" b="0" i="0" u="none" strike="noStrike" kern="1200" cap="none" spc="0" baseline="30000" dirty="0">
                <a:solidFill>
                  <a:srgbClr val="002060"/>
                </a:solidFill>
                <a:uFillTx/>
                <a:latin typeface="Comic Sans MS" pitchFamily="66"/>
              </a:rPr>
              <a:t>th</a:t>
            </a:r>
            <a:r>
              <a:rPr lang="en-GB" sz="2800" b="0" i="0" u="none" strike="noStrike" kern="1200" cap="none" spc="0" baseline="0" dirty="0">
                <a:solidFill>
                  <a:srgbClr val="002060"/>
                </a:solidFill>
                <a:uFillTx/>
                <a:latin typeface="Comic Sans MS" pitchFamily="66"/>
              </a:rPr>
              <a:t> anniversary, respectively, of crucial papers for our knowledge of stars with degenerate cores undergoing neutron captures, i.e. </a:t>
            </a:r>
            <a:r>
              <a:rPr lang="en-GB" sz="2800" b="0" i="0" u="none" strike="noStrike" kern="1200" cap="none" spc="0" baseline="0" dirty="0" err="1">
                <a:solidFill>
                  <a:srgbClr val="002060"/>
                </a:solidFill>
                <a:uFillTx/>
                <a:latin typeface="Comic Sans MS" pitchFamily="66"/>
              </a:rPr>
              <a:t>AGB</a:t>
            </a:r>
            <a:r>
              <a:rPr lang="en-GB" sz="2800" b="0" i="0" u="none" strike="noStrike" kern="1200" cap="none" spc="0" baseline="0" dirty="0">
                <a:solidFill>
                  <a:srgbClr val="002060"/>
                </a:solidFill>
                <a:uFillTx/>
                <a:latin typeface="Comic Sans MS" pitchFamily="66"/>
              </a:rPr>
              <a:t> stars.. </a:t>
            </a:r>
          </a:p>
        </p:txBody>
      </p:sp>
      <p:sp>
        <p:nvSpPr>
          <p:cNvPr id="7" name="AutoShape 2" descr="William A. Fowler – Facts - NobelPrize.org">
            <a:extLst>
              <a:ext uri="{FF2B5EF4-FFF2-40B4-BE49-F238E27FC236}">
                <a16:creationId xmlns:a16="http://schemas.microsoft.com/office/drawing/2014/main" id="{198167E6-7484-12E2-DDF7-9B23079AA8B8}"/>
              </a:ext>
            </a:extLst>
          </p:cNvPr>
          <p:cNvSpPr/>
          <p:nvPr/>
        </p:nvSpPr>
        <p:spPr>
          <a:xfrm>
            <a:off x="4800600" y="3276596"/>
            <a:ext cx="304796" cy="304796"/>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8" name="Immagine 18">
            <a:extLst>
              <a:ext uri="{FF2B5EF4-FFF2-40B4-BE49-F238E27FC236}">
                <a16:creationId xmlns:a16="http://schemas.microsoft.com/office/drawing/2014/main" id="{36E71CE2-D8B4-B956-C1C6-439FC143F635}"/>
              </a:ext>
            </a:extLst>
          </p:cNvPr>
          <p:cNvPicPr>
            <a:picLocks noChangeAspect="1"/>
          </p:cNvPicPr>
          <p:nvPr/>
        </p:nvPicPr>
        <p:blipFill>
          <a:blip r:embed="rId2"/>
          <a:stretch>
            <a:fillRect/>
          </a:stretch>
        </p:blipFill>
        <p:spPr>
          <a:xfrm>
            <a:off x="158054" y="1963674"/>
            <a:ext cx="4947342" cy="2663519"/>
          </a:xfrm>
          <a:prstGeom prst="rect">
            <a:avLst/>
          </a:prstGeom>
          <a:noFill/>
          <a:ln cap="flat">
            <a:noFill/>
          </a:ln>
        </p:spPr>
      </p:pic>
      <p:pic>
        <p:nvPicPr>
          <p:cNvPr id="9" name="Immagine 19">
            <a:extLst>
              <a:ext uri="{FF2B5EF4-FFF2-40B4-BE49-F238E27FC236}">
                <a16:creationId xmlns:a16="http://schemas.microsoft.com/office/drawing/2014/main" id="{AB1793B8-0BA2-815E-6527-E3370A1389A0}"/>
              </a:ext>
            </a:extLst>
          </p:cNvPr>
          <p:cNvPicPr>
            <a:picLocks noChangeAspect="1"/>
          </p:cNvPicPr>
          <p:nvPr/>
        </p:nvPicPr>
        <p:blipFill>
          <a:blip r:embed="rId3"/>
          <a:stretch>
            <a:fillRect/>
          </a:stretch>
        </p:blipFill>
        <p:spPr>
          <a:xfrm>
            <a:off x="2224689" y="2611754"/>
            <a:ext cx="2113342" cy="1514703"/>
          </a:xfrm>
          <a:prstGeom prst="rect">
            <a:avLst/>
          </a:prstGeom>
          <a:noFill/>
          <a:ln cap="flat">
            <a:noFill/>
          </a:ln>
        </p:spPr>
      </p:pic>
      <p:pic>
        <p:nvPicPr>
          <p:cNvPr id="10" name="Immagine 20">
            <a:extLst>
              <a:ext uri="{FF2B5EF4-FFF2-40B4-BE49-F238E27FC236}">
                <a16:creationId xmlns:a16="http://schemas.microsoft.com/office/drawing/2014/main" id="{2C6305EC-0274-256F-5AAA-7699C03E3265}"/>
              </a:ext>
            </a:extLst>
          </p:cNvPr>
          <p:cNvPicPr>
            <a:picLocks noChangeAspect="1"/>
          </p:cNvPicPr>
          <p:nvPr/>
        </p:nvPicPr>
        <p:blipFill>
          <a:blip r:embed="rId4"/>
          <a:stretch>
            <a:fillRect/>
          </a:stretch>
        </p:blipFill>
        <p:spPr>
          <a:xfrm>
            <a:off x="1237283" y="2961485"/>
            <a:ext cx="1116345" cy="1116345"/>
          </a:xfrm>
          <a:prstGeom prst="rect">
            <a:avLst/>
          </a:prstGeom>
          <a:noFill/>
          <a:ln cap="flat">
            <a:noFill/>
          </a:ln>
        </p:spPr>
      </p:pic>
      <p:pic>
        <p:nvPicPr>
          <p:cNvPr id="11" name="Immagine 22">
            <a:extLst>
              <a:ext uri="{FF2B5EF4-FFF2-40B4-BE49-F238E27FC236}">
                <a16:creationId xmlns:a16="http://schemas.microsoft.com/office/drawing/2014/main" id="{D90F9FCC-1F61-41E3-DC42-A6DA4E7E11F5}"/>
              </a:ext>
            </a:extLst>
          </p:cNvPr>
          <p:cNvPicPr>
            <a:picLocks noChangeAspect="1"/>
          </p:cNvPicPr>
          <p:nvPr/>
        </p:nvPicPr>
        <p:blipFill>
          <a:blip r:embed="rId5"/>
          <a:stretch>
            <a:fillRect/>
          </a:stretch>
        </p:blipFill>
        <p:spPr>
          <a:xfrm>
            <a:off x="5249981" y="1941728"/>
            <a:ext cx="4656015" cy="2894011"/>
          </a:xfrm>
          <a:prstGeom prst="rect">
            <a:avLst/>
          </a:prstGeom>
          <a:noFill/>
          <a:ln cap="flat">
            <a:noFill/>
          </a:ln>
        </p:spPr>
      </p:pic>
      <p:pic>
        <p:nvPicPr>
          <p:cNvPr id="12" name="Immagine 23">
            <a:extLst>
              <a:ext uri="{FF2B5EF4-FFF2-40B4-BE49-F238E27FC236}">
                <a16:creationId xmlns:a16="http://schemas.microsoft.com/office/drawing/2014/main" id="{BAF60B1D-7D95-3037-DFD8-BCF526C2C139}"/>
              </a:ext>
            </a:extLst>
          </p:cNvPr>
          <p:cNvPicPr>
            <a:picLocks noChangeAspect="1"/>
          </p:cNvPicPr>
          <p:nvPr/>
        </p:nvPicPr>
        <p:blipFill>
          <a:blip r:embed="rId6"/>
          <a:stretch>
            <a:fillRect/>
          </a:stretch>
        </p:blipFill>
        <p:spPr>
          <a:xfrm>
            <a:off x="8425555" y="2197568"/>
            <a:ext cx="1420492" cy="1518032"/>
          </a:xfrm>
          <a:prstGeom prst="rect">
            <a:avLst/>
          </a:prstGeom>
          <a:noFill/>
          <a:ln cap="flat">
            <a:noFill/>
          </a:ln>
        </p:spPr>
      </p:pic>
      <p:pic>
        <p:nvPicPr>
          <p:cNvPr id="13" name="Immagine 24">
            <a:extLst>
              <a:ext uri="{FF2B5EF4-FFF2-40B4-BE49-F238E27FC236}">
                <a16:creationId xmlns:a16="http://schemas.microsoft.com/office/drawing/2014/main" id="{43170036-CF7B-925D-750C-DBC28D36C6DA}"/>
              </a:ext>
            </a:extLst>
          </p:cNvPr>
          <p:cNvPicPr>
            <a:picLocks noChangeAspect="1"/>
          </p:cNvPicPr>
          <p:nvPr/>
        </p:nvPicPr>
        <p:blipFill>
          <a:blip r:embed="rId7"/>
          <a:stretch>
            <a:fillRect/>
          </a:stretch>
        </p:blipFill>
        <p:spPr>
          <a:xfrm>
            <a:off x="8577968" y="3652899"/>
            <a:ext cx="1115668" cy="1115668"/>
          </a:xfrm>
          <a:prstGeom prst="rect">
            <a:avLst/>
          </a:prstGeom>
          <a:noFill/>
          <a:ln cap="flat">
            <a:noFill/>
          </a:ln>
        </p:spPr>
      </p:pic>
      <p:pic>
        <p:nvPicPr>
          <p:cNvPr id="14" name="Immagine 26">
            <a:extLst>
              <a:ext uri="{FF2B5EF4-FFF2-40B4-BE49-F238E27FC236}">
                <a16:creationId xmlns:a16="http://schemas.microsoft.com/office/drawing/2014/main" id="{D3F6D096-EF05-3C7D-AAC8-B1A6A82C87E8}"/>
              </a:ext>
            </a:extLst>
          </p:cNvPr>
          <p:cNvPicPr>
            <a:picLocks noChangeAspect="1"/>
          </p:cNvPicPr>
          <p:nvPr/>
        </p:nvPicPr>
        <p:blipFill>
          <a:blip r:embed="rId8"/>
          <a:stretch>
            <a:fillRect/>
          </a:stretch>
        </p:blipFill>
        <p:spPr>
          <a:xfrm>
            <a:off x="2320124" y="4287050"/>
            <a:ext cx="6135011" cy="2617991"/>
          </a:xfrm>
          <a:prstGeom prst="rect">
            <a:avLst/>
          </a:prstGeom>
          <a:noFill/>
          <a:ln cap="flat">
            <a:noFill/>
          </a:ln>
        </p:spPr>
      </p:pic>
      <p:pic>
        <p:nvPicPr>
          <p:cNvPr id="15" name="Immagine 27">
            <a:extLst>
              <a:ext uri="{FF2B5EF4-FFF2-40B4-BE49-F238E27FC236}">
                <a16:creationId xmlns:a16="http://schemas.microsoft.com/office/drawing/2014/main" id="{CB04470C-499D-92DC-25D3-DCEADA2ED2A5}"/>
              </a:ext>
            </a:extLst>
          </p:cNvPr>
          <p:cNvPicPr>
            <a:picLocks noChangeAspect="1"/>
          </p:cNvPicPr>
          <p:nvPr/>
        </p:nvPicPr>
        <p:blipFill>
          <a:blip r:embed="rId9"/>
          <a:stretch>
            <a:fillRect/>
          </a:stretch>
        </p:blipFill>
        <p:spPr>
          <a:xfrm>
            <a:off x="1407883" y="4427552"/>
            <a:ext cx="1797271" cy="2251636"/>
          </a:xfrm>
          <a:prstGeom prst="rect">
            <a:avLst/>
          </a:prstGeom>
          <a:noFill/>
          <a:ln cap="flat">
            <a:noFill/>
          </a:ln>
        </p:spPr>
      </p:pic>
      <p:sp>
        <p:nvSpPr>
          <p:cNvPr id="16" name="Rettangolo 30">
            <a:extLst>
              <a:ext uri="{FF2B5EF4-FFF2-40B4-BE49-F238E27FC236}">
                <a16:creationId xmlns:a16="http://schemas.microsoft.com/office/drawing/2014/main" id="{22312A7C-782E-461A-829B-1E1EFFD2422B}"/>
              </a:ext>
            </a:extLst>
          </p:cNvPr>
          <p:cNvSpPr/>
          <p:nvPr/>
        </p:nvSpPr>
        <p:spPr>
          <a:xfrm>
            <a:off x="6789273" y="6435400"/>
            <a:ext cx="1115668" cy="158575"/>
          </a:xfrm>
          <a:prstGeom prst="rect">
            <a:avLst/>
          </a:prstGeom>
          <a:solidFill>
            <a:srgbClr val="FFFF00">
              <a:alpha val="10000"/>
            </a:srgbClr>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7" name="CasellaDiTesto 16">
            <a:extLst>
              <a:ext uri="{FF2B5EF4-FFF2-40B4-BE49-F238E27FC236}">
                <a16:creationId xmlns:a16="http://schemas.microsoft.com/office/drawing/2014/main" id="{0D86F898-44C8-31E9-2D07-E341F78CAEEC}"/>
              </a:ext>
            </a:extLst>
          </p:cNvPr>
          <p:cNvSpPr txBox="1"/>
          <p:nvPr/>
        </p:nvSpPr>
        <p:spPr>
          <a:xfrm>
            <a:off x="1109377" y="2513728"/>
            <a:ext cx="885179" cy="461665"/>
          </a:xfrm>
          <a:prstGeom prst="rect">
            <a:avLst/>
          </a:prstGeom>
          <a:noFill/>
        </p:spPr>
        <p:txBody>
          <a:bodyPr wrap="none" rtlCol="0">
            <a:spAutoFit/>
          </a:bodyPr>
          <a:lstStyle/>
          <a:p>
            <a:r>
              <a:rPr lang="en-GB" sz="2400" dirty="0">
                <a:latin typeface="Comic Sans MS" panose="030F0702030302020204" pitchFamily="66" charset="0"/>
              </a:rPr>
              <a:t>1935</a:t>
            </a:r>
          </a:p>
        </p:txBody>
      </p:sp>
      <p:sp>
        <p:nvSpPr>
          <p:cNvPr id="18" name="CasellaDiTesto 17">
            <a:extLst>
              <a:ext uri="{FF2B5EF4-FFF2-40B4-BE49-F238E27FC236}">
                <a16:creationId xmlns:a16="http://schemas.microsoft.com/office/drawing/2014/main" id="{05B07A66-70DE-2645-6656-90DBC9345B3D}"/>
              </a:ext>
            </a:extLst>
          </p:cNvPr>
          <p:cNvSpPr txBox="1"/>
          <p:nvPr/>
        </p:nvSpPr>
        <p:spPr>
          <a:xfrm>
            <a:off x="5572516" y="2666128"/>
            <a:ext cx="885179" cy="461665"/>
          </a:xfrm>
          <a:prstGeom prst="rect">
            <a:avLst/>
          </a:prstGeom>
          <a:noFill/>
        </p:spPr>
        <p:txBody>
          <a:bodyPr wrap="none" rtlCol="0">
            <a:spAutoFit/>
          </a:bodyPr>
          <a:lstStyle/>
          <a:p>
            <a:r>
              <a:rPr lang="en-GB" sz="2400" dirty="0">
                <a:latin typeface="Comic Sans MS" panose="030F0702030302020204" pitchFamily="66" charset="0"/>
              </a:rPr>
              <a:t>1955</a:t>
            </a:r>
          </a:p>
        </p:txBody>
      </p:sp>
      <p:sp>
        <p:nvSpPr>
          <p:cNvPr id="19" name="CasellaDiTesto 18">
            <a:extLst>
              <a:ext uri="{FF2B5EF4-FFF2-40B4-BE49-F238E27FC236}">
                <a16:creationId xmlns:a16="http://schemas.microsoft.com/office/drawing/2014/main" id="{5873F9AE-F7E5-4F86-9906-8F2C6939EA76}"/>
              </a:ext>
            </a:extLst>
          </p:cNvPr>
          <p:cNvSpPr txBox="1"/>
          <p:nvPr/>
        </p:nvSpPr>
        <p:spPr>
          <a:xfrm>
            <a:off x="4777859" y="4320753"/>
            <a:ext cx="885179" cy="461665"/>
          </a:xfrm>
          <a:prstGeom prst="rect">
            <a:avLst/>
          </a:prstGeom>
          <a:noFill/>
        </p:spPr>
        <p:txBody>
          <a:bodyPr wrap="none" rtlCol="0">
            <a:spAutoFit/>
          </a:bodyPr>
          <a:lstStyle/>
          <a:p>
            <a:r>
              <a:rPr lang="en-GB" sz="2400" dirty="0">
                <a:latin typeface="Comic Sans MS" panose="030F0702030302020204" pitchFamily="66" charset="0"/>
              </a:rPr>
              <a:t>1955</a:t>
            </a:r>
          </a:p>
        </p:txBody>
      </p:sp>
      <p:pic>
        <p:nvPicPr>
          <p:cNvPr id="20" name="Picture 4" descr="Donald Clayton (1935 – 2024) :: Meteoritical Society">
            <a:extLst>
              <a:ext uri="{FF2B5EF4-FFF2-40B4-BE49-F238E27FC236}">
                <a16:creationId xmlns:a16="http://schemas.microsoft.com/office/drawing/2014/main" id="{F023BC1A-B38D-580F-74F8-43244A443549}"/>
              </a:ext>
            </a:extLst>
          </p:cNvPr>
          <p:cNvPicPr>
            <a:picLocks noChangeAspect="1"/>
          </p:cNvPicPr>
          <p:nvPr/>
        </p:nvPicPr>
        <p:blipFill>
          <a:blip r:embed="rId10"/>
          <a:srcRect/>
          <a:stretch>
            <a:fillRect/>
          </a:stretch>
        </p:blipFill>
        <p:spPr>
          <a:xfrm>
            <a:off x="86456" y="3703003"/>
            <a:ext cx="3289060" cy="3156554"/>
          </a:xfrm>
          <a:prstGeom prst="rect">
            <a:avLst/>
          </a:prstGeom>
          <a:noFill/>
          <a:ln cap="flat">
            <a:noFill/>
          </a:ln>
        </p:spPr>
      </p:pic>
      <p:sp>
        <p:nvSpPr>
          <p:cNvPr id="21" name="CasellaDiTesto 20">
            <a:extLst>
              <a:ext uri="{FF2B5EF4-FFF2-40B4-BE49-F238E27FC236}">
                <a16:creationId xmlns:a16="http://schemas.microsoft.com/office/drawing/2014/main" id="{D5788EE5-29C9-C2C6-B47F-0C36321A78F1}"/>
              </a:ext>
            </a:extLst>
          </p:cNvPr>
          <p:cNvSpPr txBox="1"/>
          <p:nvPr/>
        </p:nvSpPr>
        <p:spPr>
          <a:xfrm>
            <a:off x="3281360" y="5513245"/>
            <a:ext cx="3533340" cy="523220"/>
          </a:xfrm>
          <a:prstGeom prst="rect">
            <a:avLst/>
          </a:prstGeom>
          <a:solidFill>
            <a:schemeClr val="bg1"/>
          </a:solidFill>
        </p:spPr>
        <p:txBody>
          <a:bodyPr wrap="none" rtlCol="0">
            <a:spAutoFit/>
          </a:bodyPr>
          <a:lstStyle/>
          <a:p>
            <a:r>
              <a:rPr lang="en-GB" sz="2800" dirty="0">
                <a:latin typeface="Comic Sans MS" panose="030F0702030302020204" pitchFamily="66" charset="0"/>
              </a:rPr>
              <a:t>Seeger et al. (1965)</a:t>
            </a:r>
          </a:p>
        </p:txBody>
      </p:sp>
      <p:pic>
        <p:nvPicPr>
          <p:cNvPr id="1026" name="Picture 2" descr="Martin Schwarzschild: What Shape Galaxies, Pancakes or ...">
            <a:extLst>
              <a:ext uri="{FF2B5EF4-FFF2-40B4-BE49-F238E27FC236}">
                <a16:creationId xmlns:a16="http://schemas.microsoft.com/office/drawing/2014/main" id="{0125381A-F6FC-FC01-EFC7-239DBC772E6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22610" y="3840370"/>
            <a:ext cx="2357128" cy="2983531"/>
          </a:xfrm>
          <a:prstGeom prst="rect">
            <a:avLst/>
          </a:prstGeom>
          <a:noFill/>
          <a:extLst>
            <a:ext uri="{909E8E84-426E-40DD-AFC4-6F175D3DCCD1}">
              <a14:hiddenFill xmlns:a14="http://schemas.microsoft.com/office/drawing/2010/main">
                <a:solidFill>
                  <a:srgbClr val="FFFFFF"/>
                </a:solidFill>
              </a14:hiddenFill>
            </a:ext>
          </a:extLst>
        </p:spPr>
      </p:pic>
      <p:sp>
        <p:nvSpPr>
          <p:cNvPr id="22" name="CasellaDiTesto 21">
            <a:extLst>
              <a:ext uri="{FF2B5EF4-FFF2-40B4-BE49-F238E27FC236}">
                <a16:creationId xmlns:a16="http://schemas.microsoft.com/office/drawing/2014/main" id="{499DBD85-470A-4F9C-6998-87A22DFFBEAD}"/>
              </a:ext>
            </a:extLst>
          </p:cNvPr>
          <p:cNvSpPr txBox="1"/>
          <p:nvPr/>
        </p:nvSpPr>
        <p:spPr>
          <a:xfrm>
            <a:off x="3485201" y="4227022"/>
            <a:ext cx="4273927" cy="461665"/>
          </a:xfrm>
          <a:prstGeom prst="rect">
            <a:avLst/>
          </a:prstGeom>
          <a:solidFill>
            <a:schemeClr val="bg1"/>
          </a:solidFill>
        </p:spPr>
        <p:txBody>
          <a:bodyPr wrap="none" rtlCol="0">
            <a:spAutoFit/>
          </a:bodyPr>
          <a:lstStyle/>
          <a:p>
            <a:r>
              <a:rPr lang="en-GB" sz="2400" dirty="0" err="1">
                <a:latin typeface="Comic Sans MS" panose="030F0702030302020204" pitchFamily="66" charset="0"/>
              </a:rPr>
              <a:t>Schwarzshild</a:t>
            </a:r>
            <a:r>
              <a:rPr lang="en-GB" sz="2400" dirty="0">
                <a:latin typeface="Comic Sans MS" panose="030F0702030302020204" pitchFamily="66" charset="0"/>
              </a:rPr>
              <a:t> &amp; Harm (1965)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7647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7BCAF29-8087-4F13-12BB-441A9AFC295C}"/>
              </a:ext>
            </a:extLst>
          </p:cNvPr>
          <p:cNvSpPr txBox="1"/>
          <p:nvPr/>
        </p:nvSpPr>
        <p:spPr>
          <a:xfrm>
            <a:off x="681035" y="6356351"/>
            <a:ext cx="2228850" cy="365129"/>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2ABE46E-7A43-4EFF-9356-CE7E081B510D}" type="datetime1">
              <a:rPr lang="en-AU" sz="1200" b="0" i="0" u="none" strike="noStrike" kern="1200" cap="none" spc="0" baseline="0">
                <a:solidFill>
                  <a:srgbClr val="898989"/>
                </a:solidFill>
                <a:uFillTx/>
                <a:latin typeface="Comic Sans MS"/>
              </a:rPr>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10/06/2025</a:t>
            </a:fld>
            <a:endParaRPr lang="en-AU" sz="1200" b="0" i="0" u="none" strike="noStrike" kern="1200" cap="none" spc="0" baseline="0">
              <a:solidFill>
                <a:srgbClr val="898989"/>
              </a:solidFill>
              <a:uFillTx/>
              <a:latin typeface="Comic Sans MS"/>
            </a:endParaRPr>
          </a:p>
        </p:txBody>
      </p:sp>
      <p:sp>
        <p:nvSpPr>
          <p:cNvPr id="3" name="Segnaposto piè di pagina 2">
            <a:extLst>
              <a:ext uri="{FF2B5EF4-FFF2-40B4-BE49-F238E27FC236}">
                <a16:creationId xmlns:a16="http://schemas.microsoft.com/office/drawing/2014/main" id="{8C6E7045-F84C-A236-3590-80B14D752D3C}"/>
              </a:ext>
            </a:extLst>
          </p:cNvPr>
          <p:cNvSpPr txBox="1"/>
          <p:nvPr/>
        </p:nvSpPr>
        <p:spPr>
          <a:xfrm>
            <a:off x="3281360" y="6356351"/>
            <a:ext cx="3343274" cy="365129"/>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200" b="0" i="0" u="none" strike="noStrike" kern="1200" cap="none" spc="0" baseline="0">
                <a:solidFill>
                  <a:srgbClr val="898989"/>
                </a:solidFill>
                <a:uFillTx/>
                <a:latin typeface="Comic Sans MS"/>
              </a:rPr>
              <a:t>sirEN WORKSHOP, Giulianova,  June 8-13.</a:t>
            </a:r>
          </a:p>
        </p:txBody>
      </p:sp>
      <p:sp>
        <p:nvSpPr>
          <p:cNvPr id="4" name="Segnaposto numero diapositiva 3">
            <a:extLst>
              <a:ext uri="{FF2B5EF4-FFF2-40B4-BE49-F238E27FC236}">
                <a16:creationId xmlns:a16="http://schemas.microsoft.com/office/drawing/2014/main" id="{F372815F-EF44-143C-8D57-92CF9232B6AC}"/>
              </a:ext>
            </a:extLst>
          </p:cNvPr>
          <p:cNvSpPr txBox="1"/>
          <p:nvPr/>
        </p:nvSpPr>
        <p:spPr>
          <a:xfrm>
            <a:off x="6996110" y="6356351"/>
            <a:ext cx="222885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941890-4890-4116-AC1F-6B313B2FA5F3}" type="slidenum">
              <a:rPr/>
              <a:t>21</a:t>
            </a:fld>
            <a:endParaRPr lang="en-AU" sz="1200" b="0" i="0" u="none" strike="noStrike" kern="1200" cap="none" spc="0" baseline="0">
              <a:solidFill>
                <a:srgbClr val="898989"/>
              </a:solidFill>
              <a:uFillTx/>
              <a:latin typeface="Comic Sans MS"/>
            </a:endParaRPr>
          </a:p>
        </p:txBody>
      </p:sp>
      <p:pic>
        <p:nvPicPr>
          <p:cNvPr id="5" name="Immagine 7">
            <a:extLst>
              <a:ext uri="{FF2B5EF4-FFF2-40B4-BE49-F238E27FC236}">
                <a16:creationId xmlns:a16="http://schemas.microsoft.com/office/drawing/2014/main" id="{DBB7DB08-5ADF-2DBE-E589-DC557F863F5A}"/>
              </a:ext>
            </a:extLst>
          </p:cNvPr>
          <p:cNvPicPr>
            <a:picLocks noChangeAspect="1"/>
          </p:cNvPicPr>
          <p:nvPr/>
        </p:nvPicPr>
        <p:blipFill>
          <a:blip r:embed="rId2"/>
          <a:stretch>
            <a:fillRect/>
          </a:stretch>
        </p:blipFill>
        <p:spPr>
          <a:xfrm>
            <a:off x="228600" y="835295"/>
            <a:ext cx="9448796" cy="5260433"/>
          </a:xfrm>
          <a:prstGeom prst="rect">
            <a:avLst/>
          </a:prstGeom>
          <a:noFill/>
          <a:ln cap="flat">
            <a:noFill/>
          </a:ln>
        </p:spPr>
      </p:pic>
      <p:sp>
        <p:nvSpPr>
          <p:cNvPr id="6" name="CasellaDiTesto 8">
            <a:extLst>
              <a:ext uri="{FF2B5EF4-FFF2-40B4-BE49-F238E27FC236}">
                <a16:creationId xmlns:a16="http://schemas.microsoft.com/office/drawing/2014/main" id="{10A2E5CD-F109-7A43-DA6E-5A2D671CA20B}"/>
              </a:ext>
            </a:extLst>
          </p:cNvPr>
          <p:cNvSpPr txBox="1"/>
          <p:nvPr/>
        </p:nvSpPr>
        <p:spPr>
          <a:xfrm>
            <a:off x="1224052" y="-71662"/>
            <a:ext cx="8000908"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dirty="0">
                <a:solidFill>
                  <a:srgbClr val="C00000"/>
                </a:solidFill>
                <a:uFillTx/>
                <a:latin typeface="Comic Sans MS" pitchFamily="66"/>
              </a:rPr>
              <a:t>The simplest form of solar </a:t>
            </a:r>
            <a:r>
              <a:rPr lang="en-GB" sz="3600" b="1" i="0" u="none" strike="noStrike" kern="1200" cap="none" spc="0" baseline="0" dirty="0" err="1">
                <a:solidFill>
                  <a:srgbClr val="C00000"/>
                </a:solidFill>
                <a:uFillTx/>
                <a:latin typeface="Comic Sans MS" pitchFamily="66"/>
              </a:rPr>
              <a:t>synamo</a:t>
            </a:r>
            <a:endParaRPr lang="en-GB" sz="3600" b="1" i="0" u="none" strike="noStrike" kern="1200" cap="none" spc="0" baseline="0" dirty="0">
              <a:solidFill>
                <a:srgbClr val="C00000"/>
              </a:solidFill>
              <a:uFillTx/>
              <a:latin typeface="Comic Sans MS" pitchFamily="66"/>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A28EB7F-8286-18F7-2D8F-AD80ECB461AF}"/>
              </a:ext>
            </a:extLst>
          </p:cNvPr>
          <p:cNvSpPr txBox="1"/>
          <p:nvPr/>
        </p:nvSpPr>
        <p:spPr>
          <a:xfrm>
            <a:off x="681035" y="6356351"/>
            <a:ext cx="2228850" cy="365129"/>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3C4878-9D1D-4909-AF5A-EC9B2105EF01}" type="datetime1">
              <a:rPr lang="en-AU" sz="1200" b="0" i="0" u="none" strike="noStrike" kern="1200" cap="none" spc="0" baseline="0">
                <a:solidFill>
                  <a:srgbClr val="898989"/>
                </a:solidFill>
                <a:uFillTx/>
                <a:latin typeface="Comic Sans MS"/>
              </a:rPr>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10/06/2025</a:t>
            </a:fld>
            <a:endParaRPr lang="en-AU" sz="1200" b="0" i="0" u="none" strike="noStrike" kern="1200" cap="none" spc="0" baseline="0">
              <a:solidFill>
                <a:srgbClr val="898989"/>
              </a:solidFill>
              <a:uFillTx/>
              <a:latin typeface="Comic Sans MS"/>
            </a:endParaRPr>
          </a:p>
        </p:txBody>
      </p:sp>
      <p:sp>
        <p:nvSpPr>
          <p:cNvPr id="3" name="Segnaposto piè di pagina 2">
            <a:extLst>
              <a:ext uri="{FF2B5EF4-FFF2-40B4-BE49-F238E27FC236}">
                <a16:creationId xmlns:a16="http://schemas.microsoft.com/office/drawing/2014/main" id="{250304EB-2BC0-28C9-6153-A38AA90297D1}"/>
              </a:ext>
            </a:extLst>
          </p:cNvPr>
          <p:cNvSpPr txBox="1"/>
          <p:nvPr/>
        </p:nvSpPr>
        <p:spPr>
          <a:xfrm>
            <a:off x="3281360" y="6356351"/>
            <a:ext cx="3343274" cy="365129"/>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200" b="0" i="0" u="none" strike="noStrike" kern="1200" cap="none" spc="0" baseline="0">
                <a:solidFill>
                  <a:srgbClr val="898989"/>
                </a:solidFill>
                <a:uFillTx/>
                <a:latin typeface="Comic Sans MS"/>
              </a:rPr>
              <a:t>sirEN WORKSHOP, Giulianova,  June 8-13.</a:t>
            </a:r>
          </a:p>
        </p:txBody>
      </p:sp>
      <p:sp>
        <p:nvSpPr>
          <p:cNvPr id="4" name="Segnaposto numero diapositiva 3">
            <a:extLst>
              <a:ext uri="{FF2B5EF4-FFF2-40B4-BE49-F238E27FC236}">
                <a16:creationId xmlns:a16="http://schemas.microsoft.com/office/drawing/2014/main" id="{5912DF69-7620-FECC-360F-B0C1BF9B74D4}"/>
              </a:ext>
            </a:extLst>
          </p:cNvPr>
          <p:cNvSpPr txBox="1"/>
          <p:nvPr/>
        </p:nvSpPr>
        <p:spPr>
          <a:xfrm>
            <a:off x="6996110" y="6356351"/>
            <a:ext cx="222885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016E96D-1197-44A3-80DF-17D43514F276}" type="slidenum">
              <a:rPr/>
              <a:t>22</a:t>
            </a:fld>
            <a:endParaRPr lang="en-AU" sz="1200" b="0" i="0" u="none" strike="noStrike" kern="1200" cap="none" spc="0" baseline="0">
              <a:solidFill>
                <a:srgbClr val="898989"/>
              </a:solidFill>
              <a:uFillTx/>
              <a:latin typeface="Comic Sans MS"/>
            </a:endParaRPr>
          </a:p>
        </p:txBody>
      </p:sp>
      <p:pic>
        <p:nvPicPr>
          <p:cNvPr id="5" name="Immagine 5">
            <a:extLst>
              <a:ext uri="{FF2B5EF4-FFF2-40B4-BE49-F238E27FC236}">
                <a16:creationId xmlns:a16="http://schemas.microsoft.com/office/drawing/2014/main" id="{35D238C6-4C6E-7EF6-FAA2-C8DAC1622D08}"/>
              </a:ext>
            </a:extLst>
          </p:cNvPr>
          <p:cNvPicPr>
            <a:picLocks noChangeAspect="1"/>
          </p:cNvPicPr>
          <p:nvPr/>
        </p:nvPicPr>
        <p:blipFill>
          <a:blip r:embed="rId3"/>
          <a:stretch>
            <a:fillRect/>
          </a:stretch>
        </p:blipFill>
        <p:spPr>
          <a:xfrm>
            <a:off x="280985" y="212645"/>
            <a:ext cx="9344024" cy="5781678"/>
          </a:xfrm>
          <a:prstGeom prst="rect">
            <a:avLst/>
          </a:prstGeom>
          <a:noFill/>
          <a:ln cap="flat">
            <a:noFill/>
          </a:ln>
        </p:spPr>
      </p:pic>
      <p:sp>
        <p:nvSpPr>
          <p:cNvPr id="6" name="Freccia a destra 6">
            <a:extLst>
              <a:ext uri="{FF2B5EF4-FFF2-40B4-BE49-F238E27FC236}">
                <a16:creationId xmlns:a16="http://schemas.microsoft.com/office/drawing/2014/main" id="{98CAC9B8-39F2-D98D-08B2-B0DF6CC9FC11}"/>
              </a:ext>
            </a:extLst>
          </p:cNvPr>
          <p:cNvSpPr/>
          <p:nvPr/>
        </p:nvSpPr>
        <p:spPr>
          <a:xfrm>
            <a:off x="88477" y="4908883"/>
            <a:ext cx="585289" cy="264691"/>
          </a:xfrm>
          <a:custGeom>
            <a:avLst>
              <a:gd name="f0" fmla="val 1671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Freccia a destra 7">
            <a:extLst>
              <a:ext uri="{FF2B5EF4-FFF2-40B4-BE49-F238E27FC236}">
                <a16:creationId xmlns:a16="http://schemas.microsoft.com/office/drawing/2014/main" id="{E44661D5-6FE3-615F-179B-64EEA0B55557}"/>
              </a:ext>
            </a:extLst>
          </p:cNvPr>
          <p:cNvSpPr/>
          <p:nvPr/>
        </p:nvSpPr>
        <p:spPr>
          <a:xfrm>
            <a:off x="72438" y="5422227"/>
            <a:ext cx="585289" cy="264691"/>
          </a:xfrm>
          <a:custGeom>
            <a:avLst>
              <a:gd name="f0" fmla="val 1671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Rettangolo 7">
            <a:extLst>
              <a:ext uri="{FF2B5EF4-FFF2-40B4-BE49-F238E27FC236}">
                <a16:creationId xmlns:a16="http://schemas.microsoft.com/office/drawing/2014/main" id="{289A56FE-C6A7-06FA-57CE-CFA743624AE0}"/>
              </a:ext>
            </a:extLst>
          </p:cNvPr>
          <p:cNvSpPr/>
          <p:nvPr/>
        </p:nvSpPr>
        <p:spPr>
          <a:xfrm>
            <a:off x="6499374" y="713984"/>
            <a:ext cx="1680122" cy="889348"/>
          </a:xfrm>
          <a:prstGeom prst="rect">
            <a:avLst/>
          </a:prstGeom>
          <a:solidFill>
            <a:schemeClr val="accent1">
              <a:alpha val="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asellaDiTesto 8">
            <a:extLst>
              <a:ext uri="{FF2B5EF4-FFF2-40B4-BE49-F238E27FC236}">
                <a16:creationId xmlns:a16="http://schemas.microsoft.com/office/drawing/2014/main" id="{D4C716DB-359B-EE46-E35C-4868FB0E1692}"/>
              </a:ext>
            </a:extLst>
          </p:cNvPr>
          <p:cNvSpPr txBox="1"/>
          <p:nvPr/>
        </p:nvSpPr>
        <p:spPr>
          <a:xfrm>
            <a:off x="365082" y="6035365"/>
            <a:ext cx="9094156" cy="461665"/>
          </a:xfrm>
          <a:prstGeom prst="rect">
            <a:avLst/>
          </a:prstGeom>
          <a:noFill/>
        </p:spPr>
        <p:txBody>
          <a:bodyPr wrap="none" rtlCol="0">
            <a:spAutoFit/>
          </a:bodyPr>
          <a:lstStyle/>
          <a:p>
            <a:r>
              <a:rPr lang="en-GB" sz="2400" dirty="0">
                <a:latin typeface="Comic Sans MS" panose="030F0702030302020204" pitchFamily="66" charset="0"/>
              </a:rPr>
              <a:t>MHD equations are complex and do not have a general solution.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6FC9FE5-E353-C1CE-B0DF-D2CBD3E0A34D}"/>
              </a:ext>
            </a:extLst>
          </p:cNvPr>
          <p:cNvSpPr txBox="1"/>
          <p:nvPr/>
        </p:nvSpPr>
        <p:spPr>
          <a:xfrm>
            <a:off x="681035" y="6356351"/>
            <a:ext cx="2228850" cy="365129"/>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B00FE7-B307-4D99-96C2-EAF081027A0B}" type="datetime1">
              <a:rPr lang="en-AU" sz="1200" b="0" i="0" u="none" strike="noStrike" kern="1200" cap="none" spc="0" baseline="0">
                <a:solidFill>
                  <a:srgbClr val="898989"/>
                </a:solidFill>
                <a:uFillTx/>
                <a:latin typeface="Comic Sans MS"/>
              </a:rPr>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10/06/2025</a:t>
            </a:fld>
            <a:endParaRPr lang="en-AU" sz="1200" b="0" i="0" u="none" strike="noStrike" kern="1200" cap="none" spc="0" baseline="0">
              <a:solidFill>
                <a:srgbClr val="898989"/>
              </a:solidFill>
              <a:uFillTx/>
              <a:latin typeface="Comic Sans MS"/>
            </a:endParaRPr>
          </a:p>
        </p:txBody>
      </p:sp>
      <p:sp>
        <p:nvSpPr>
          <p:cNvPr id="3" name="Segnaposto piè di pagina 2">
            <a:extLst>
              <a:ext uri="{FF2B5EF4-FFF2-40B4-BE49-F238E27FC236}">
                <a16:creationId xmlns:a16="http://schemas.microsoft.com/office/drawing/2014/main" id="{B19E10F7-D40E-7DD6-D2A6-F9B4C4D7630D}"/>
              </a:ext>
            </a:extLst>
          </p:cNvPr>
          <p:cNvSpPr txBox="1"/>
          <p:nvPr/>
        </p:nvSpPr>
        <p:spPr>
          <a:xfrm>
            <a:off x="3281360" y="6356351"/>
            <a:ext cx="3343274" cy="365129"/>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200" b="0" i="0" u="none" strike="noStrike" kern="1200" cap="none" spc="0" baseline="0">
                <a:solidFill>
                  <a:srgbClr val="898989"/>
                </a:solidFill>
                <a:uFillTx/>
                <a:latin typeface="Comic Sans MS"/>
              </a:rPr>
              <a:t>sirEN WORKSHOP, Giulianova,  June 8-13.</a:t>
            </a:r>
          </a:p>
        </p:txBody>
      </p:sp>
      <p:sp>
        <p:nvSpPr>
          <p:cNvPr id="4" name="Segnaposto numero diapositiva 3">
            <a:extLst>
              <a:ext uri="{FF2B5EF4-FFF2-40B4-BE49-F238E27FC236}">
                <a16:creationId xmlns:a16="http://schemas.microsoft.com/office/drawing/2014/main" id="{FC19E2C4-B16F-6D8C-5464-80F915DC5A9C}"/>
              </a:ext>
            </a:extLst>
          </p:cNvPr>
          <p:cNvSpPr txBox="1"/>
          <p:nvPr/>
        </p:nvSpPr>
        <p:spPr>
          <a:xfrm>
            <a:off x="6996110" y="6356351"/>
            <a:ext cx="222885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C0DB49-ADCD-4EEE-AAAC-B50BD9236F28}" type="slidenum">
              <a:rPr/>
              <a:t>23</a:t>
            </a:fld>
            <a:endParaRPr lang="en-AU" sz="1200" b="0" i="0" u="none" strike="noStrike" kern="1200" cap="none" spc="0" baseline="0">
              <a:solidFill>
                <a:srgbClr val="898989"/>
              </a:solidFill>
              <a:uFillTx/>
              <a:latin typeface="Comic Sans MS"/>
            </a:endParaRPr>
          </a:p>
        </p:txBody>
      </p:sp>
      <p:pic>
        <p:nvPicPr>
          <p:cNvPr id="5" name="Immagine 5">
            <a:extLst>
              <a:ext uri="{FF2B5EF4-FFF2-40B4-BE49-F238E27FC236}">
                <a16:creationId xmlns:a16="http://schemas.microsoft.com/office/drawing/2014/main" id="{07512668-30CD-C24D-BB1B-529E56E9022D}"/>
              </a:ext>
            </a:extLst>
          </p:cNvPr>
          <p:cNvPicPr>
            <a:picLocks noChangeAspect="1"/>
          </p:cNvPicPr>
          <p:nvPr/>
        </p:nvPicPr>
        <p:blipFill>
          <a:blip r:embed="rId2"/>
          <a:stretch>
            <a:fillRect/>
          </a:stretch>
        </p:blipFill>
        <p:spPr>
          <a:xfrm>
            <a:off x="659230" y="960870"/>
            <a:ext cx="9246769" cy="5395481"/>
          </a:xfrm>
          <a:prstGeom prst="rect">
            <a:avLst/>
          </a:prstGeom>
          <a:noFill/>
          <a:ln cap="flat">
            <a:noFill/>
          </a:ln>
        </p:spPr>
      </p:pic>
      <p:sp>
        <p:nvSpPr>
          <p:cNvPr id="6" name="CasellaDiTesto 6">
            <a:extLst>
              <a:ext uri="{FF2B5EF4-FFF2-40B4-BE49-F238E27FC236}">
                <a16:creationId xmlns:a16="http://schemas.microsoft.com/office/drawing/2014/main" id="{6A693B6A-642B-3817-169F-D8CEC6840EF0}"/>
              </a:ext>
            </a:extLst>
          </p:cNvPr>
          <p:cNvSpPr txBox="1"/>
          <p:nvPr/>
        </p:nvSpPr>
        <p:spPr>
          <a:xfrm>
            <a:off x="1" y="0"/>
            <a:ext cx="9906000" cy="1200329"/>
          </a:xfrm>
          <a:prstGeom prst="rect">
            <a:avLst/>
          </a:prstGeom>
          <a:solidFill>
            <a:schemeClr val="bg1"/>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dirty="0">
                <a:solidFill>
                  <a:srgbClr val="C00000"/>
                </a:solidFill>
                <a:uFillTx/>
                <a:latin typeface="Comic Sans MS" pitchFamily="66"/>
              </a:rPr>
              <a:t>For a pure toroidal geometry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dirty="0">
                <a:solidFill>
                  <a:srgbClr val="C00000"/>
                </a:solidFill>
                <a:uFillTx/>
                <a:latin typeface="Comic Sans MS" pitchFamily="66"/>
              </a:rPr>
              <a:t>AN ANALYTICAL 3D SOLUTION EXISTS</a:t>
            </a:r>
          </a:p>
        </p:txBody>
      </p:sp>
      <p:sp>
        <p:nvSpPr>
          <p:cNvPr id="7" name="CasellaDiTesto 6">
            <a:extLst>
              <a:ext uri="{FF2B5EF4-FFF2-40B4-BE49-F238E27FC236}">
                <a16:creationId xmlns:a16="http://schemas.microsoft.com/office/drawing/2014/main" id="{36D9C0F9-4631-65C0-1FF3-6B2009A0C871}"/>
              </a:ext>
            </a:extLst>
          </p:cNvPr>
          <p:cNvSpPr txBox="1"/>
          <p:nvPr/>
        </p:nvSpPr>
        <p:spPr>
          <a:xfrm>
            <a:off x="882316" y="2743200"/>
            <a:ext cx="1214756" cy="369332"/>
          </a:xfrm>
          <a:prstGeom prst="rect">
            <a:avLst/>
          </a:prstGeom>
          <a:noFill/>
        </p:spPr>
        <p:txBody>
          <a:bodyPr wrap="none" rtlCol="0">
            <a:spAutoFit/>
          </a:bodyPr>
          <a:lstStyle/>
          <a:p>
            <a:r>
              <a:rPr lang="en-GB" dirty="0"/>
              <a:t>k negative!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65">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A4BF6C8-62B1-A103-CCD5-CF77EA15CFE0}"/>
              </a:ext>
            </a:extLst>
          </p:cNvPr>
          <p:cNvSpPr txBox="1"/>
          <p:nvPr/>
        </p:nvSpPr>
        <p:spPr>
          <a:xfrm>
            <a:off x="681035" y="6356351"/>
            <a:ext cx="2228850" cy="365129"/>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C0ABC03-FA92-4384-AB52-0502AAF6B63E}" type="datetime1">
              <a:rPr lang="en-AU" sz="1200" b="0" i="0" u="none" strike="noStrike" kern="1200" cap="none" spc="0" baseline="0">
                <a:solidFill>
                  <a:srgbClr val="898989"/>
                </a:solidFill>
                <a:uFillTx/>
                <a:latin typeface="Comic Sans MS"/>
              </a:rPr>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10/06/2025</a:t>
            </a:fld>
            <a:endParaRPr lang="en-AU" sz="1200" b="0" i="0" u="none" strike="noStrike" kern="1200" cap="none" spc="0" baseline="0">
              <a:solidFill>
                <a:srgbClr val="898989"/>
              </a:solidFill>
              <a:uFillTx/>
              <a:latin typeface="Comic Sans MS"/>
            </a:endParaRPr>
          </a:p>
        </p:txBody>
      </p:sp>
      <p:sp>
        <p:nvSpPr>
          <p:cNvPr id="3" name="Segnaposto piè di pagina 2">
            <a:extLst>
              <a:ext uri="{FF2B5EF4-FFF2-40B4-BE49-F238E27FC236}">
                <a16:creationId xmlns:a16="http://schemas.microsoft.com/office/drawing/2014/main" id="{CA13F1AC-47F8-D21E-1B80-30602530B455}"/>
              </a:ext>
            </a:extLst>
          </p:cNvPr>
          <p:cNvSpPr txBox="1"/>
          <p:nvPr/>
        </p:nvSpPr>
        <p:spPr>
          <a:xfrm>
            <a:off x="3281360" y="6356351"/>
            <a:ext cx="3343274" cy="365129"/>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200" b="0" i="0" u="none" strike="noStrike" kern="1200" cap="none" spc="0" baseline="0">
                <a:solidFill>
                  <a:srgbClr val="898989"/>
                </a:solidFill>
                <a:uFillTx/>
                <a:latin typeface="Comic Sans MS"/>
              </a:rPr>
              <a:t>sirEN WORKSHOP, Giulianova,  June 8-13.</a:t>
            </a:r>
          </a:p>
        </p:txBody>
      </p:sp>
      <p:sp>
        <p:nvSpPr>
          <p:cNvPr id="4" name="Segnaposto numero diapositiva 3">
            <a:extLst>
              <a:ext uri="{FF2B5EF4-FFF2-40B4-BE49-F238E27FC236}">
                <a16:creationId xmlns:a16="http://schemas.microsoft.com/office/drawing/2014/main" id="{B4AA89E1-8C16-E91F-7B86-BD96BE0B5972}"/>
              </a:ext>
            </a:extLst>
          </p:cNvPr>
          <p:cNvSpPr txBox="1"/>
          <p:nvPr/>
        </p:nvSpPr>
        <p:spPr>
          <a:xfrm>
            <a:off x="6996110" y="6356351"/>
            <a:ext cx="222885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0F2C6F2-D162-4024-B3BE-417F22058985}" type="slidenum">
              <a:rPr/>
              <a:t>24</a:t>
            </a:fld>
            <a:endParaRPr lang="en-AU" sz="1200" b="0" i="0" u="none" strike="noStrike" kern="1200" cap="none" spc="0" baseline="0">
              <a:solidFill>
                <a:srgbClr val="898989"/>
              </a:solidFill>
              <a:uFillTx/>
              <a:latin typeface="Comic Sans MS"/>
            </a:endParaRPr>
          </a:p>
        </p:txBody>
      </p:sp>
      <p:pic>
        <p:nvPicPr>
          <p:cNvPr id="5" name="Immagine 5">
            <a:extLst>
              <a:ext uri="{FF2B5EF4-FFF2-40B4-BE49-F238E27FC236}">
                <a16:creationId xmlns:a16="http://schemas.microsoft.com/office/drawing/2014/main" id="{9052FEF7-BB5C-745B-9AEB-E814F52D13C4}"/>
              </a:ext>
            </a:extLst>
          </p:cNvPr>
          <p:cNvPicPr>
            <a:picLocks noChangeAspect="1"/>
          </p:cNvPicPr>
          <p:nvPr/>
        </p:nvPicPr>
        <p:blipFill>
          <a:blip r:embed="rId2"/>
          <a:stretch>
            <a:fillRect/>
          </a:stretch>
        </p:blipFill>
        <p:spPr>
          <a:xfrm>
            <a:off x="161925" y="328285"/>
            <a:ext cx="9744075" cy="5705225"/>
          </a:xfrm>
          <a:prstGeom prst="rect">
            <a:avLst/>
          </a:prstGeom>
          <a:noFill/>
          <a:ln cap="flat">
            <a:noFill/>
          </a:ln>
        </p:spPr>
      </p:pic>
      <p:sp>
        <p:nvSpPr>
          <p:cNvPr id="6" name="CasellaDiTesto 5">
            <a:extLst>
              <a:ext uri="{FF2B5EF4-FFF2-40B4-BE49-F238E27FC236}">
                <a16:creationId xmlns:a16="http://schemas.microsoft.com/office/drawing/2014/main" id="{A202F4AA-AB9E-2B66-59F5-D51B2FA26E27}"/>
              </a:ext>
            </a:extLst>
          </p:cNvPr>
          <p:cNvSpPr txBox="1"/>
          <p:nvPr/>
        </p:nvSpPr>
        <p:spPr>
          <a:xfrm>
            <a:off x="3281360" y="5252666"/>
            <a:ext cx="2699265" cy="646331"/>
          </a:xfrm>
          <a:prstGeom prst="rect">
            <a:avLst/>
          </a:prstGeom>
          <a:noFill/>
        </p:spPr>
        <p:txBody>
          <a:bodyPr wrap="none" rtlCol="0">
            <a:spAutoFit/>
          </a:bodyPr>
          <a:lstStyle/>
          <a:p>
            <a:r>
              <a:rPr lang="en-GB" dirty="0">
                <a:solidFill>
                  <a:srgbClr val="002060"/>
                </a:solidFill>
              </a:rPr>
              <a:t>Comparison with r-process</a:t>
            </a:r>
          </a:p>
          <a:p>
            <a:r>
              <a:rPr lang="en-GB" dirty="0">
                <a:solidFill>
                  <a:srgbClr val="002060"/>
                </a:solidFill>
              </a:rPr>
              <a:t>Karl-Ludwig Kratz</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EFD1099-D03B-CF54-0C9B-811E31D2FF20}"/>
              </a:ext>
            </a:extLst>
          </p:cNvPr>
          <p:cNvPicPr>
            <a:picLocks noChangeAspect="1"/>
          </p:cNvPicPr>
          <p:nvPr/>
        </p:nvPicPr>
        <p:blipFill>
          <a:blip r:embed="rId2"/>
          <a:stretch>
            <a:fillRect/>
          </a:stretch>
        </p:blipFill>
        <p:spPr>
          <a:xfrm>
            <a:off x="225284" y="0"/>
            <a:ext cx="3426106" cy="4669766"/>
          </a:xfrm>
          <a:prstGeom prst="rect">
            <a:avLst/>
          </a:prstGeom>
        </p:spPr>
      </p:pic>
      <p:pic>
        <p:nvPicPr>
          <p:cNvPr id="4" name="Immagine 3">
            <a:extLst>
              <a:ext uri="{FF2B5EF4-FFF2-40B4-BE49-F238E27FC236}">
                <a16:creationId xmlns:a16="http://schemas.microsoft.com/office/drawing/2014/main" id="{6763CADC-D618-9AD1-A8E9-6DF94AF7273E}"/>
              </a:ext>
            </a:extLst>
          </p:cNvPr>
          <p:cNvPicPr>
            <a:picLocks noChangeAspect="1"/>
          </p:cNvPicPr>
          <p:nvPr/>
        </p:nvPicPr>
        <p:blipFill>
          <a:blip r:embed="rId3"/>
          <a:stretch>
            <a:fillRect/>
          </a:stretch>
        </p:blipFill>
        <p:spPr>
          <a:xfrm>
            <a:off x="3487482" y="649947"/>
            <a:ext cx="4121260" cy="5743074"/>
          </a:xfrm>
          <a:prstGeom prst="rect">
            <a:avLst/>
          </a:prstGeom>
        </p:spPr>
      </p:pic>
      <p:pic>
        <p:nvPicPr>
          <p:cNvPr id="5" name="Picture 2">
            <a:extLst>
              <a:ext uri="{FF2B5EF4-FFF2-40B4-BE49-F238E27FC236}">
                <a16:creationId xmlns:a16="http://schemas.microsoft.com/office/drawing/2014/main" id="{5DD2C635-B22E-D16C-A92C-FE3378CEF6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978" y="3131478"/>
            <a:ext cx="238125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83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name="Slide62">
    <p:spTree>
      <p:nvGrpSpPr>
        <p:cNvPr id="1" name=""/>
        <p:cNvGrpSpPr/>
        <p:nvPr/>
      </p:nvGrpSpPr>
      <p:grpSpPr>
        <a:xfrm>
          <a:off x="0" y="0"/>
          <a:ext cx="0" cy="0"/>
          <a:chOff x="0" y="0"/>
          <a:chExt cx="0" cy="0"/>
        </a:xfrm>
      </p:grpSpPr>
      <p:pic>
        <p:nvPicPr>
          <p:cNvPr id="2" name="Immagine 2">
            <a:extLst>
              <a:ext uri="{FF2B5EF4-FFF2-40B4-BE49-F238E27FC236}">
                <a16:creationId xmlns:a16="http://schemas.microsoft.com/office/drawing/2014/main" id="{08348455-F06E-27B7-130B-5657F660B50A}"/>
              </a:ext>
            </a:extLst>
          </p:cNvPr>
          <p:cNvPicPr>
            <a:picLocks noChangeAspect="1"/>
          </p:cNvPicPr>
          <p:nvPr/>
        </p:nvPicPr>
        <p:blipFill>
          <a:blip r:embed="rId2"/>
          <a:stretch>
            <a:fillRect/>
          </a:stretch>
        </p:blipFill>
        <p:spPr>
          <a:xfrm>
            <a:off x="0" y="269263"/>
            <a:ext cx="9486900" cy="5734046"/>
          </a:xfrm>
          <a:prstGeom prst="rect">
            <a:avLst/>
          </a:prstGeom>
          <a:noFill/>
          <a:ln cap="flat">
            <a:noFill/>
          </a:ln>
        </p:spPr>
      </p:pic>
      <p:sp>
        <p:nvSpPr>
          <p:cNvPr id="3" name="CasellaDiTesto 3">
            <a:extLst>
              <a:ext uri="{FF2B5EF4-FFF2-40B4-BE49-F238E27FC236}">
                <a16:creationId xmlns:a16="http://schemas.microsoft.com/office/drawing/2014/main" id="{E178ED3D-0BCA-C34E-9E2F-A341207832AE}"/>
              </a:ext>
            </a:extLst>
          </p:cNvPr>
          <p:cNvSpPr txBox="1"/>
          <p:nvPr/>
        </p:nvSpPr>
        <p:spPr>
          <a:xfrm>
            <a:off x="-87682" y="5634630"/>
            <a:ext cx="7297190" cy="954107"/>
          </a:xfrm>
          <a:prstGeom prst="rect">
            <a:avLst/>
          </a:prstGeom>
          <a:solidFill>
            <a:srgbClr val="FFFFFF"/>
          </a:solid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Busso et al. (2022), Palmerini et al. (2021),</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Busso, Kratz, Palmerini… (2022)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pic>
        <p:nvPicPr>
          <p:cNvPr id="2" name="Immagine 2">
            <a:extLst>
              <a:ext uri="{FF2B5EF4-FFF2-40B4-BE49-F238E27FC236}">
                <a16:creationId xmlns:a16="http://schemas.microsoft.com/office/drawing/2014/main" id="{54B0B15B-77C5-408A-D4F6-BD9AC254088C}"/>
              </a:ext>
            </a:extLst>
          </p:cNvPr>
          <p:cNvPicPr>
            <a:picLocks noChangeAspect="1"/>
          </p:cNvPicPr>
          <p:nvPr/>
        </p:nvPicPr>
        <p:blipFill>
          <a:blip r:embed="rId2"/>
          <a:stretch>
            <a:fillRect/>
          </a:stretch>
        </p:blipFill>
        <p:spPr>
          <a:xfrm>
            <a:off x="142875" y="533396"/>
            <a:ext cx="9620246" cy="5791196"/>
          </a:xfrm>
          <a:prstGeom prst="rect">
            <a:avLst/>
          </a:prstGeom>
          <a:noFill/>
          <a:ln cap="flat">
            <a:noFill/>
          </a:ln>
        </p:spPr>
      </p:pic>
      <p:sp>
        <p:nvSpPr>
          <p:cNvPr id="3" name="CasellaDiTesto 3">
            <a:extLst>
              <a:ext uri="{FF2B5EF4-FFF2-40B4-BE49-F238E27FC236}">
                <a16:creationId xmlns:a16="http://schemas.microsoft.com/office/drawing/2014/main" id="{4EAD7873-3227-83CA-2BDB-5AEE4831C8A1}"/>
              </a:ext>
            </a:extLst>
          </p:cNvPr>
          <p:cNvSpPr txBox="1"/>
          <p:nvPr/>
        </p:nvSpPr>
        <p:spPr>
          <a:xfrm>
            <a:off x="1087125" y="97244"/>
            <a:ext cx="7939994" cy="646331"/>
          </a:xfrm>
          <a:prstGeom prst="rect">
            <a:avLst/>
          </a:prstGeom>
          <a:solidFill>
            <a:srgbClr val="FFFFFF"/>
          </a:solid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dirty="0">
                <a:solidFill>
                  <a:srgbClr val="C00000"/>
                </a:solidFill>
                <a:latin typeface="Comic Sans MS" pitchFamily="66"/>
              </a:rPr>
              <a:t> s- and r- comparisons </a:t>
            </a:r>
            <a:r>
              <a:rPr lang="en-GB" sz="3600" b="0" i="0" u="none" strike="noStrike" kern="1200" cap="none" spc="0" baseline="0" dirty="0">
                <a:solidFill>
                  <a:srgbClr val="C00000"/>
                </a:solidFill>
                <a:uFillTx/>
                <a:latin typeface="Comic Sans MS" pitchFamily="66"/>
              </a:rPr>
              <a:t>only up to 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64">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0C61FC71-4002-570D-9908-43B64CD19BBE}"/>
              </a:ext>
            </a:extLst>
          </p:cNvPr>
          <p:cNvSpPr txBox="1"/>
          <p:nvPr/>
        </p:nvSpPr>
        <p:spPr>
          <a:xfrm>
            <a:off x="447681" y="865927"/>
            <a:ext cx="8222586" cy="6001643"/>
          </a:xfrm>
          <a:prstGeom prst="rect">
            <a:avLst/>
          </a:prstGeom>
          <a:solidFill>
            <a:srgbClr val="FFFFFF"/>
          </a:solidFill>
          <a:ln w="25402" cap="flat">
            <a:solidFill>
              <a:srgbClr val="C0000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400" b="0" i="0" u="none" strike="noStrike" kern="1200" cap="none" spc="0" baseline="0" dirty="0" err="1">
                <a:solidFill>
                  <a:srgbClr val="000000"/>
                </a:solidFill>
                <a:uFillTx/>
                <a:latin typeface="Calibri"/>
              </a:rPr>
              <a:t>Now</a:t>
            </a:r>
            <a:r>
              <a:rPr lang="it-IT" sz="2400" b="0" i="0" u="none" strike="noStrike" kern="1200" cap="none" spc="0" baseline="0" dirty="0">
                <a:solidFill>
                  <a:srgbClr val="000000"/>
                </a:solidFill>
                <a:uFillTx/>
                <a:latin typeface="Calibri"/>
              </a:rPr>
              <a:t> </a:t>
            </a:r>
            <a:r>
              <a:rPr lang="it-IT" sz="2400" b="0" i="0" u="none" strike="noStrike" kern="1200" cap="none" spc="0" baseline="0" dirty="0" err="1">
                <a:solidFill>
                  <a:srgbClr val="000000"/>
                </a:solidFill>
                <a:uFillTx/>
                <a:latin typeface="Calibri"/>
              </a:rPr>
              <a:t>forget</a:t>
            </a:r>
            <a:r>
              <a:rPr lang="it-IT" sz="2400" b="0" i="0" u="none" strike="noStrike" kern="1200" cap="none" spc="0" baseline="0" dirty="0">
                <a:solidFill>
                  <a:srgbClr val="000000"/>
                </a:solidFill>
                <a:uFillTx/>
                <a:latin typeface="Calibri"/>
              </a:rPr>
              <a:t> </a:t>
            </a:r>
            <a:r>
              <a:rPr lang="it-IT" sz="2400" b="0" i="0" u="none" strike="noStrike" kern="1200" cap="none" spc="0" baseline="0" dirty="0" err="1">
                <a:solidFill>
                  <a:srgbClr val="000000"/>
                </a:solidFill>
                <a:uFillTx/>
                <a:latin typeface="Calibri"/>
              </a:rPr>
              <a:t>what</a:t>
            </a:r>
            <a:r>
              <a:rPr lang="it-IT" sz="2400" b="0" i="0" u="none" strike="noStrike" kern="1200" cap="none" spc="0" baseline="0" dirty="0">
                <a:solidFill>
                  <a:srgbClr val="000000"/>
                </a:solidFill>
                <a:uFillTx/>
                <a:latin typeface="Calibri"/>
              </a:rPr>
              <a:t> I </a:t>
            </a:r>
            <a:r>
              <a:rPr lang="it-IT" sz="2400" b="0" i="0" u="none" strike="noStrike" kern="1200" cap="none" spc="0" baseline="0" dirty="0" err="1">
                <a:solidFill>
                  <a:srgbClr val="000000"/>
                </a:solidFill>
                <a:uFillTx/>
                <a:latin typeface="Calibri"/>
              </a:rPr>
              <a:t>said</a:t>
            </a:r>
            <a:r>
              <a:rPr lang="it-IT" sz="2400" b="0" i="0" u="none" strike="noStrike" kern="1200" cap="none" spc="0" baseline="0" dirty="0">
                <a:solidFill>
                  <a:srgbClr val="000000"/>
                </a:solidFill>
                <a:uFillTx/>
                <a:latin typeface="Calibri"/>
              </a:rPr>
              <a:t> on the </a:t>
            </a:r>
            <a:r>
              <a:rPr lang="it-IT" sz="2400" b="0" i="0" u="none" strike="noStrike" kern="1200" cap="none" spc="0" baseline="0" dirty="0" err="1">
                <a:solidFill>
                  <a:srgbClr val="000000"/>
                </a:solidFill>
                <a:uFillTx/>
                <a:latin typeface="Calibri"/>
              </a:rPr>
              <a:t>details</a:t>
            </a:r>
            <a:r>
              <a:rPr lang="it-IT" sz="2400" b="0" i="0" u="none" strike="noStrike" kern="1200" cap="none" spc="0" baseline="0" dirty="0">
                <a:solidFill>
                  <a:srgbClr val="000000"/>
                </a:solidFill>
                <a:uFillTx/>
                <a:latin typeface="Calibri"/>
              </a:rPr>
              <a:t> of </a:t>
            </a:r>
            <a:r>
              <a:rPr lang="it-IT" sz="2400" b="0" i="0" u="none" strike="noStrike" kern="1200" cap="none" spc="0" baseline="0" dirty="0" err="1">
                <a:solidFill>
                  <a:srgbClr val="000000"/>
                </a:solidFill>
                <a:uFillTx/>
                <a:latin typeface="Calibri"/>
              </a:rPr>
              <a:t>our</a:t>
            </a:r>
            <a:r>
              <a:rPr lang="it-IT" sz="2400" b="0" i="0" u="none" strike="noStrike" kern="1200" cap="none" spc="0" baseline="0" dirty="0">
                <a:solidFill>
                  <a:srgbClr val="000000"/>
                </a:solidFill>
                <a:uFillTx/>
                <a:latin typeface="Calibri"/>
              </a:rPr>
              <a:t> </a:t>
            </a:r>
            <a:r>
              <a:rPr lang="it-IT" sz="2400" b="0" i="0" u="none" strike="noStrike" kern="1200" cap="none" spc="0" baseline="0" dirty="0" err="1">
                <a:solidFill>
                  <a:srgbClr val="000000"/>
                </a:solidFill>
                <a:uFillTx/>
                <a:latin typeface="Calibri"/>
              </a:rPr>
              <a:t>results</a:t>
            </a:r>
            <a:r>
              <a:rPr lang="it-IT" sz="2400" b="0" i="0" u="none" strike="noStrike" kern="1200" cap="none" spc="0" baseline="0" dirty="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400" b="0" i="0" u="none" strike="noStrike" kern="1200" cap="none" spc="0" baseline="0" dirty="0">
                <a:solidFill>
                  <a:srgbClr val="000000"/>
                </a:solidFill>
                <a:uFillTx/>
                <a:latin typeface="Calibri"/>
              </a:rPr>
              <a:t>Simply look </a:t>
            </a:r>
            <a:r>
              <a:rPr lang="it-IT" sz="2400" b="0" i="0" u="none" strike="noStrike" kern="1200" cap="none" spc="0" baseline="0" dirty="0" err="1">
                <a:solidFill>
                  <a:srgbClr val="000000"/>
                </a:solidFill>
                <a:uFillTx/>
                <a:latin typeface="Calibri"/>
              </a:rPr>
              <a:t>at</a:t>
            </a:r>
            <a:r>
              <a:rPr lang="it-IT" sz="2400" b="0" i="0" u="none" strike="noStrike" kern="1200" cap="none" spc="0" baseline="0" dirty="0">
                <a:solidFill>
                  <a:srgbClr val="000000"/>
                </a:solidFill>
                <a:uFillTx/>
                <a:latin typeface="Calibri"/>
              </a:rPr>
              <a:t> the formula </a:t>
            </a:r>
            <a:r>
              <a:rPr lang="it-IT" sz="2400" b="0" i="0" u="none" strike="noStrike" kern="1200" cap="none" spc="0" baseline="0" dirty="0" err="1">
                <a:solidFill>
                  <a:srgbClr val="000000"/>
                </a:solidFill>
                <a:uFillTx/>
                <a:latin typeface="Calibri"/>
              </a:rPr>
              <a:t>we</a:t>
            </a:r>
            <a:r>
              <a:rPr lang="it-IT" sz="2400" b="0" i="0" u="none" strike="noStrike" kern="1200" cap="none" spc="0" baseline="0" dirty="0">
                <a:solidFill>
                  <a:srgbClr val="000000"/>
                </a:solidFill>
                <a:uFillTx/>
                <a:latin typeface="Calibri"/>
              </a:rPr>
              <a:t> </a:t>
            </a:r>
            <a:r>
              <a:rPr lang="it-IT" sz="2400" b="0" i="0" u="none" strike="noStrike" kern="1200" cap="none" spc="0" baseline="0" dirty="0" err="1">
                <a:solidFill>
                  <a:srgbClr val="000000"/>
                </a:solidFill>
                <a:uFillTx/>
                <a:latin typeface="Calibri"/>
              </a:rPr>
              <a:t>got</a:t>
            </a:r>
            <a:r>
              <a:rPr lang="it-IT" sz="2400" b="0" i="0" u="none" strike="noStrike" kern="1200" cap="none" spc="0" baseline="0" dirty="0">
                <a:solidFill>
                  <a:srgbClr val="000000"/>
                </a:solidFill>
                <a:uFillTx/>
                <a:latin typeface="Calibri"/>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400" b="0" i="0" u="none" strike="noStrike" kern="1200" cap="none" spc="0" baseline="0" dirty="0" err="1">
                <a:solidFill>
                  <a:srgbClr val="000000"/>
                </a:solidFill>
                <a:uFillTx/>
                <a:latin typeface="Calibri"/>
              </a:rPr>
              <a:t>It</a:t>
            </a:r>
            <a:r>
              <a:rPr lang="it-IT" sz="2400" b="0" i="0" u="none" strike="noStrike" kern="1200" cap="none" spc="0" baseline="0" dirty="0">
                <a:solidFill>
                  <a:srgbClr val="000000"/>
                </a:solidFill>
                <a:uFillTx/>
                <a:latin typeface="Calibri"/>
              </a:rPr>
              <a:t> </a:t>
            </a:r>
            <a:r>
              <a:rPr lang="it-IT" sz="2400" b="0" i="0" u="none" strike="noStrike" kern="1200" cap="none" spc="0" baseline="0" dirty="0" err="1">
                <a:solidFill>
                  <a:srgbClr val="000000"/>
                </a:solidFill>
                <a:uFillTx/>
                <a:latin typeface="Calibri"/>
              </a:rPr>
              <a:t>is</a:t>
            </a:r>
            <a:r>
              <a:rPr lang="it-IT" sz="2400" b="0" i="0" u="none" strike="noStrike" kern="1200" cap="none" spc="0" baseline="0" dirty="0">
                <a:solidFill>
                  <a:srgbClr val="000000"/>
                </a:solidFill>
                <a:uFillTx/>
                <a:latin typeface="Calibri"/>
              </a:rPr>
              <a:t> an </a:t>
            </a:r>
            <a:r>
              <a:rPr lang="it-IT" sz="2400" b="0" i="0" u="none" strike="noStrike" kern="1200" cap="none" spc="0" baseline="0" dirty="0" err="1">
                <a:solidFill>
                  <a:srgbClr val="000000"/>
                </a:solidFill>
                <a:uFillTx/>
                <a:latin typeface="Calibri"/>
              </a:rPr>
              <a:t>exponential</a:t>
            </a:r>
            <a:r>
              <a:rPr lang="it-IT" sz="2400" b="0" i="0" u="none" strike="noStrike" kern="1200" cap="none" spc="0" baseline="0" dirty="0">
                <a:solidFill>
                  <a:srgbClr val="000000"/>
                </a:solidFill>
                <a:uFillTx/>
                <a:latin typeface="Calibri"/>
              </a:rPr>
              <a:t> «times a </a:t>
            </a:r>
            <a:r>
              <a:rPr lang="it-IT" sz="2400" b="0" i="0" u="none" strike="noStrike" kern="1200" cap="none" spc="0" baseline="0" dirty="0" err="1">
                <a:solidFill>
                  <a:srgbClr val="000000"/>
                </a:solidFill>
                <a:uFillTx/>
                <a:latin typeface="Calibri"/>
              </a:rPr>
              <a:t>surface</a:t>
            </a:r>
            <a:r>
              <a:rPr lang="it-IT" sz="2400" b="0" i="0" u="none" strike="noStrike" kern="1200" cap="none" spc="0" baseline="0" dirty="0">
                <a:solidFill>
                  <a:srgbClr val="000000"/>
                </a:solidFill>
                <a:uFillTx/>
                <a:latin typeface="Calibri"/>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400" b="0" i="0" u="none" strike="noStrike" kern="1200" cap="none" spc="0" baseline="0" dirty="0">
                <a:solidFill>
                  <a:srgbClr val="000000"/>
                </a:solidFill>
                <a:uFillTx/>
                <a:latin typeface="Calibri"/>
              </a:rPr>
              <a:t>How </a:t>
            </a:r>
            <a:r>
              <a:rPr lang="it-IT" sz="2400" b="0" i="0" u="none" strike="noStrike" kern="1200" cap="none" spc="0" baseline="0" dirty="0" err="1">
                <a:solidFill>
                  <a:srgbClr val="000000"/>
                </a:solidFill>
                <a:uFillTx/>
                <a:latin typeface="Calibri"/>
              </a:rPr>
              <a:t>many</a:t>
            </a:r>
            <a:r>
              <a:rPr lang="it-IT" sz="2400" b="0" i="0" u="none" strike="noStrike" kern="1200" cap="none" spc="0" baseline="0" dirty="0">
                <a:solidFill>
                  <a:srgbClr val="000000"/>
                </a:solidFill>
                <a:uFillTx/>
                <a:latin typeface="Calibri"/>
              </a:rPr>
              <a:t> mixing </a:t>
            </a:r>
            <a:r>
              <a:rPr lang="it-IT" sz="2400" b="0" i="0" u="none" strike="noStrike" kern="1200" cap="none" spc="0" baseline="0" dirty="0" err="1">
                <a:solidFill>
                  <a:srgbClr val="000000"/>
                </a:solidFill>
                <a:uFillTx/>
                <a:latin typeface="Calibri"/>
              </a:rPr>
              <a:t>mechanisms</a:t>
            </a:r>
            <a:r>
              <a:rPr lang="it-IT" sz="2400" b="0" i="0" u="none" strike="noStrike" kern="1200" cap="none" spc="0" baseline="0" dirty="0">
                <a:solidFill>
                  <a:srgbClr val="000000"/>
                </a:solidFill>
                <a:uFillTx/>
                <a:latin typeface="Calibri"/>
              </a:rPr>
              <a:t> </a:t>
            </a:r>
            <a:r>
              <a:rPr lang="it-IT" sz="2400" b="0" i="0" u="none" strike="noStrike" kern="1200" cap="none" spc="0" baseline="0" dirty="0" err="1">
                <a:solidFill>
                  <a:srgbClr val="000000"/>
                </a:solidFill>
                <a:uFillTx/>
                <a:latin typeface="Calibri"/>
              </a:rPr>
              <a:t>might</a:t>
            </a:r>
            <a:r>
              <a:rPr lang="it-IT" sz="2400" b="0" i="0" u="none" strike="noStrike" kern="1200" cap="none" spc="0" baseline="0" dirty="0">
                <a:solidFill>
                  <a:srgbClr val="000000"/>
                </a:solidFill>
                <a:uFillTx/>
                <a:latin typeface="Calibri"/>
              </a:rPr>
              <a:t> be </a:t>
            </a:r>
            <a:r>
              <a:rPr lang="it-IT" sz="2400" b="0" i="0" u="none" strike="noStrike" kern="1200" cap="none" spc="0" baseline="0" dirty="0" err="1">
                <a:solidFill>
                  <a:srgbClr val="000000"/>
                </a:solidFill>
                <a:uFillTx/>
                <a:latin typeface="Calibri"/>
              </a:rPr>
              <a:t>able</a:t>
            </a:r>
            <a:r>
              <a:rPr lang="it-IT" sz="2400" b="0" i="0" u="none" strike="noStrike" kern="1200" cap="none" spc="0" baseline="0" dirty="0">
                <a:solidFill>
                  <a:srgbClr val="000000"/>
                </a:solidFill>
                <a:uFillTx/>
                <a:latin typeface="Calibri"/>
              </a:rPr>
              <a:t> to produce </a:t>
            </a:r>
            <a:r>
              <a:rPr lang="it-IT" sz="2400" b="0" i="0" u="none" strike="noStrike" kern="1200" cap="none" spc="0" baseline="0" dirty="0" err="1">
                <a:solidFill>
                  <a:srgbClr val="000000"/>
                </a:solidFill>
                <a:uFillTx/>
                <a:latin typeface="Calibri"/>
              </a:rPr>
              <a:t>it</a:t>
            </a:r>
            <a:r>
              <a:rPr lang="it-IT" sz="2400" b="0" i="0" u="none" strike="noStrike" kern="1200" cap="none" spc="0" baseline="0" dirty="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400" b="0" i="0" u="none" strike="noStrike" kern="1200" cap="none" spc="0" baseline="0" dirty="0">
                <a:solidFill>
                  <a:srgbClr val="000000"/>
                </a:solidFill>
                <a:uFillTx/>
                <a:latin typeface="Calibri"/>
              </a:rPr>
              <a:t>I </a:t>
            </a:r>
            <a:r>
              <a:rPr lang="it-IT" sz="2400" b="0" i="0" u="none" strike="noStrike" kern="1200" cap="none" spc="0" baseline="0" dirty="0" err="1">
                <a:solidFill>
                  <a:srgbClr val="000000"/>
                </a:solidFill>
                <a:uFillTx/>
                <a:latin typeface="Calibri"/>
              </a:rPr>
              <a:t>guess</a:t>
            </a:r>
            <a:r>
              <a:rPr lang="it-IT" sz="2400" b="0" i="0" u="none" strike="noStrike" kern="1200" cap="none" spc="0" baseline="0" dirty="0">
                <a:solidFill>
                  <a:srgbClr val="000000"/>
                </a:solidFill>
                <a:uFillTx/>
                <a:latin typeface="Calibri"/>
              </a:rPr>
              <a:t> </a:t>
            </a:r>
            <a:r>
              <a:rPr lang="it-IT" sz="2400" b="0" i="0" u="none" strike="noStrike" kern="1200" cap="none" spc="0" baseline="0" dirty="0" err="1">
                <a:solidFill>
                  <a:srgbClr val="000000"/>
                </a:solidFill>
                <a:uFillTx/>
                <a:latin typeface="Calibri"/>
              </a:rPr>
              <a:t>several</a:t>
            </a:r>
            <a:r>
              <a:rPr lang="it-IT" sz="2400" b="0" i="0" u="none" strike="noStrike" kern="1200" cap="none" spc="0" baseline="0" dirty="0">
                <a:solidFill>
                  <a:srgbClr val="000000"/>
                </a:solidFill>
                <a:uFillTx/>
                <a:latin typeface="Calibri"/>
              </a:rPr>
              <a:t>! </a:t>
            </a:r>
            <a:r>
              <a:rPr lang="it-IT" sz="2400" b="0" i="0" u="none" strike="noStrike" kern="1200" cap="none" spc="0" baseline="0" dirty="0" err="1">
                <a:solidFill>
                  <a:srgbClr val="000000"/>
                </a:solidFill>
                <a:uFillTx/>
                <a:latin typeface="Calibri"/>
              </a:rPr>
              <a:t>GRAVITY</a:t>
            </a:r>
            <a:r>
              <a:rPr lang="it-IT" sz="2400" b="0" i="0" u="none" strike="noStrike" kern="1200" cap="none" spc="0" baseline="0" dirty="0">
                <a:solidFill>
                  <a:srgbClr val="000000"/>
                </a:solidFill>
                <a:uFillTx/>
                <a:latin typeface="Calibri"/>
              </a:rPr>
              <a:t> </a:t>
            </a:r>
            <a:r>
              <a:rPr lang="it-IT" sz="2400" b="0" i="0" u="none" strike="noStrike" kern="1200" cap="none" spc="0" baseline="0" dirty="0" err="1">
                <a:solidFill>
                  <a:srgbClr val="000000"/>
                </a:solidFill>
                <a:uFillTx/>
                <a:latin typeface="Calibri"/>
              </a:rPr>
              <a:t>WAVES</a:t>
            </a:r>
            <a:r>
              <a:rPr lang="it-IT" sz="2400" b="0" i="0" u="none" strike="noStrike" kern="1200" cap="none" spc="0" baseline="0" dirty="0">
                <a:solidFill>
                  <a:srgbClr val="000000"/>
                </a:solidFill>
                <a:uFillTx/>
                <a:latin typeface="Calibri"/>
              </a:rPr>
              <a:t> FOR </a:t>
            </a:r>
            <a:r>
              <a:rPr lang="it-IT" sz="2400" b="0" i="0" u="none" strike="noStrike" kern="1200" cap="none" spc="0" baseline="0" dirty="0" err="1">
                <a:solidFill>
                  <a:srgbClr val="000000"/>
                </a:solidFill>
                <a:uFillTx/>
                <a:latin typeface="Calibri"/>
              </a:rPr>
              <a:t>EXAMPLE</a:t>
            </a:r>
            <a:r>
              <a:rPr lang="it-IT" sz="2400" b="0" i="0" u="none" strike="noStrike" kern="1200" cap="none" spc="0" baseline="0" dirty="0">
                <a:solidFill>
                  <a:srgbClr val="000000"/>
                </a:solidFill>
                <a:uFillTx/>
                <a:latin typeface="Calibri"/>
              </a:rPr>
              <a:t>?? </a:t>
            </a:r>
            <a:r>
              <a:rPr lang="it-IT" sz="2400" b="0" i="0" u="none" strike="noStrike" kern="1200" cap="none" spc="0" baseline="0" dirty="0" err="1">
                <a:solidFill>
                  <a:srgbClr val="000000"/>
                </a:solidFill>
                <a:uFillTx/>
                <a:latin typeface="Calibri"/>
              </a:rPr>
              <a:t>Plese</a:t>
            </a:r>
            <a:r>
              <a:rPr lang="it-IT" sz="2400" b="0" i="0" u="none" strike="noStrike" kern="1200" cap="none" spc="0" baseline="0" dirty="0">
                <a:solidFill>
                  <a:srgbClr val="000000"/>
                </a:solidFill>
                <a:uFillTx/>
                <a:latin typeface="Calibri"/>
              </a:rPr>
              <a:t> use</a:t>
            </a:r>
            <a:r>
              <a:rPr lang="it-IT" sz="2400" b="0" i="0" u="none" strike="noStrike" kern="1200" cap="none" spc="0" dirty="0">
                <a:solidFill>
                  <a:srgbClr val="000000"/>
                </a:solidFill>
                <a:uFillTx/>
                <a:latin typeface="Calibri"/>
              </a:rPr>
              <a:t> the to check the r-</a:t>
            </a:r>
            <a:r>
              <a:rPr lang="it-IT" sz="2400" b="0" i="0" u="none" strike="noStrike" kern="1200" cap="none" spc="0" dirty="0" err="1">
                <a:solidFill>
                  <a:srgbClr val="000000"/>
                </a:solidFill>
                <a:uFillTx/>
                <a:latin typeface="Calibri"/>
              </a:rPr>
              <a:t>process</a:t>
            </a:r>
            <a:r>
              <a:rPr lang="it-IT" sz="2400" b="0" i="0" u="none" strike="noStrike" kern="1200" cap="none" spc="0" dirty="0">
                <a:solidFill>
                  <a:srgbClr val="000000"/>
                </a:solidFill>
                <a:uFillTx/>
                <a:latin typeface="Calibri"/>
              </a:rPr>
              <a:t> </a:t>
            </a:r>
            <a:r>
              <a:rPr lang="it-IT" sz="2400" b="0" i="0" u="none" strike="noStrike" kern="1200" cap="none" spc="0" dirty="0" err="1">
                <a:solidFill>
                  <a:srgbClr val="000000"/>
                </a:solidFill>
                <a:uFillTx/>
                <a:latin typeface="Calibri"/>
              </a:rPr>
              <a:t>residuals</a:t>
            </a:r>
            <a:r>
              <a:rPr lang="it-IT" sz="2400" b="0" i="0" u="none" strike="noStrike" kern="1200" cap="none" spc="0" dirty="0">
                <a:solidFill>
                  <a:srgbClr val="000000"/>
                </a:solidFill>
                <a:uFillTx/>
                <a:latin typeface="Calibri"/>
              </a:rPr>
              <a:t>.</a:t>
            </a:r>
            <a:endParaRPr lang="it-IT" sz="24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400" b="0" i="0" u="none" strike="noStrike" kern="1200" cap="none" spc="0" baseline="0" dirty="0" err="1">
                <a:solidFill>
                  <a:srgbClr val="000000"/>
                </a:solidFill>
                <a:uFillTx/>
                <a:latin typeface="Calibri"/>
              </a:rPr>
              <a:t>Please</a:t>
            </a:r>
            <a:r>
              <a:rPr lang="it-IT" sz="2400" b="0" i="0" u="none" strike="noStrike" kern="1200" cap="none" spc="0" baseline="0" dirty="0">
                <a:solidFill>
                  <a:srgbClr val="000000"/>
                </a:solidFill>
                <a:uFillTx/>
                <a:latin typeface="Calibri"/>
              </a:rPr>
              <a:t>, </a:t>
            </a:r>
            <a:r>
              <a:rPr lang="it-IT" sz="2400" b="0" i="0" u="none" strike="noStrike" kern="1200" cap="none" spc="0" baseline="0" dirty="0" err="1">
                <a:solidFill>
                  <a:srgbClr val="000000"/>
                </a:solidFill>
                <a:uFillTx/>
                <a:latin typeface="Calibri"/>
              </a:rPr>
              <a:t>try</a:t>
            </a:r>
            <a:r>
              <a:rPr lang="it-IT" sz="2400" b="0" i="0" u="none" strike="noStrike" kern="1200" cap="none" spc="0" baseline="0" dirty="0">
                <a:solidFill>
                  <a:srgbClr val="000000"/>
                </a:solidFill>
                <a:uFillTx/>
                <a:latin typeface="Calibri"/>
              </a:rPr>
              <a:t> </a:t>
            </a:r>
            <a:r>
              <a:rPr lang="it-IT" sz="2400" b="0" i="0" u="none" strike="noStrike" kern="1200" cap="none" spc="0" baseline="0" dirty="0" err="1">
                <a:solidFill>
                  <a:srgbClr val="000000"/>
                </a:solidFill>
                <a:uFillTx/>
                <a:latin typeface="Calibri"/>
              </a:rPr>
              <a:t>other</a:t>
            </a:r>
            <a:r>
              <a:rPr lang="it-IT" sz="2400" b="0" i="0" u="none" strike="noStrike" kern="1200" cap="none" spc="0" baseline="0" dirty="0">
                <a:solidFill>
                  <a:srgbClr val="000000"/>
                </a:solidFill>
                <a:uFillTx/>
                <a:latin typeface="Calibri"/>
              </a:rPr>
              <a:t> ways and </a:t>
            </a:r>
            <a:r>
              <a:rPr lang="it-IT" sz="2400" b="0" i="0" u="none" strike="noStrike" kern="1200" cap="none" spc="0" baseline="0" dirty="0" err="1">
                <a:solidFill>
                  <a:srgbClr val="000000"/>
                </a:solidFill>
                <a:uFillTx/>
                <a:latin typeface="Calibri"/>
              </a:rPr>
              <a:t>confirm</a:t>
            </a:r>
            <a:r>
              <a:rPr lang="it-IT" sz="2400" b="0" i="0" u="none" strike="noStrike" kern="1200" cap="none" spc="0" baseline="0" dirty="0">
                <a:solidFill>
                  <a:srgbClr val="000000"/>
                </a:solidFill>
                <a:uFillTx/>
                <a:latin typeface="Calibri"/>
              </a:rPr>
              <a:t> or </a:t>
            </a:r>
            <a:r>
              <a:rPr lang="it-IT" sz="2400" b="0" i="0" u="none" strike="noStrike" kern="1200" cap="none" spc="0" baseline="0" dirty="0" err="1">
                <a:solidFill>
                  <a:srgbClr val="000000"/>
                </a:solidFill>
                <a:uFillTx/>
                <a:latin typeface="Calibri"/>
              </a:rPr>
              <a:t>deny</a:t>
            </a:r>
            <a:r>
              <a:rPr lang="it-IT" sz="2400" b="0" i="0" u="none" strike="noStrike" kern="0" cap="none" spc="0" baseline="0" dirty="0">
                <a:solidFill>
                  <a:srgbClr val="000000"/>
                </a:solidFill>
                <a:uFillTx/>
                <a:latin typeface="Calibri"/>
              </a:rPr>
              <a:t>.</a:t>
            </a:r>
            <a:r>
              <a:rPr lang="it-IT" sz="2400" b="0" i="0" u="none" strike="noStrike" kern="1200" cap="none" spc="0" baseline="0" dirty="0">
                <a:solidFill>
                  <a:srgbClr val="000000"/>
                </a:solidFill>
                <a:uFillTx/>
                <a:latin typeface="Calibri"/>
              </a:rPr>
              <a:t> </a:t>
            </a:r>
            <a:r>
              <a:rPr lang="it-IT" sz="2400" b="0" i="0" u="none" strike="noStrike" kern="1200" cap="none" spc="0" baseline="0" dirty="0" err="1">
                <a:solidFill>
                  <a:srgbClr val="000000"/>
                </a:solidFill>
                <a:uFillTx/>
                <a:latin typeface="Calibri"/>
              </a:rPr>
              <a:t>Only</a:t>
            </a:r>
            <a:r>
              <a:rPr lang="it-IT" sz="2400" b="0" i="0" u="none" strike="noStrike" kern="1200" cap="none" spc="0" baseline="0" dirty="0">
                <a:solidFill>
                  <a:srgbClr val="000000"/>
                </a:solidFill>
                <a:uFillTx/>
                <a:latin typeface="Calibri"/>
              </a:rPr>
              <a:t> in this way  the idea </a:t>
            </a:r>
            <a:r>
              <a:rPr lang="it-IT" sz="2400" b="0" i="0" u="none" strike="noStrike" kern="1200" cap="none" spc="0" baseline="0" dirty="0" err="1">
                <a:solidFill>
                  <a:srgbClr val="000000"/>
                </a:solidFill>
                <a:uFillTx/>
                <a:latin typeface="Calibri"/>
              </a:rPr>
              <a:t>would</a:t>
            </a:r>
            <a:r>
              <a:rPr lang="it-IT" sz="2400" b="0" i="0" u="none" strike="noStrike" kern="1200" cap="none" spc="0" baseline="0" dirty="0">
                <a:solidFill>
                  <a:srgbClr val="000000"/>
                </a:solidFill>
                <a:uFillTx/>
                <a:latin typeface="Calibri"/>
              </a:rPr>
              <a:t> turn out to be </a:t>
            </a:r>
            <a:r>
              <a:rPr lang="it-IT" sz="2400" b="0" i="0" u="none" strike="noStrike" kern="1200" cap="none" spc="0" baseline="0" dirty="0" err="1">
                <a:solidFill>
                  <a:srgbClr val="000000"/>
                </a:solidFill>
                <a:uFillTx/>
                <a:latin typeface="Calibri"/>
              </a:rPr>
              <a:t>really</a:t>
            </a:r>
            <a:r>
              <a:rPr lang="it-IT" sz="2400" b="0" i="0" u="none" strike="noStrike" kern="1200" cap="none" spc="0" baseline="0" dirty="0">
                <a:solidFill>
                  <a:srgbClr val="000000"/>
                </a:solidFill>
                <a:uFillTx/>
                <a:latin typeface="Calibri"/>
              </a:rPr>
              <a:t> </a:t>
            </a:r>
            <a:r>
              <a:rPr lang="it-IT" sz="2400" b="0" i="0" u="none" strike="noStrike" kern="1200" cap="none" spc="0" baseline="0" dirty="0" err="1">
                <a:solidFill>
                  <a:srgbClr val="000000"/>
                </a:solidFill>
                <a:uFillTx/>
                <a:latin typeface="Calibri"/>
              </a:rPr>
              <a:t>useful</a:t>
            </a:r>
            <a:r>
              <a:rPr lang="it-IT" sz="2400" b="0" i="0" u="none" strike="noStrike" kern="1200" cap="none" spc="0" baseline="0" dirty="0">
                <a:solidFill>
                  <a:srgbClr val="000000"/>
                </a:solidFill>
                <a:uFillTx/>
                <a:latin typeface="Calibri"/>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4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400" b="0" i="0" u="none" strike="noStrike" kern="1200" cap="none" spc="0" baseline="0" dirty="0" err="1">
                <a:solidFill>
                  <a:srgbClr val="000000"/>
                </a:solidFill>
                <a:uFillTx/>
                <a:latin typeface="Calibri"/>
              </a:rPr>
              <a:t>Plasmas</a:t>
            </a:r>
            <a:r>
              <a:rPr lang="it-IT" sz="2400" b="0" i="0" u="none" strike="noStrike" kern="1200" cap="none" spc="0" baseline="0" dirty="0">
                <a:solidFill>
                  <a:srgbClr val="000000"/>
                </a:solidFill>
                <a:uFillTx/>
                <a:latin typeface="Calibri"/>
              </a:rPr>
              <a:t> </a:t>
            </a:r>
            <a:r>
              <a:rPr lang="it-IT" sz="2400" b="0" i="0" u="none" strike="noStrike" kern="1200" cap="none" spc="0" baseline="0" dirty="0" err="1">
                <a:solidFill>
                  <a:srgbClr val="000000"/>
                </a:solidFill>
                <a:uFillTx/>
                <a:latin typeface="Calibri"/>
              </a:rPr>
              <a:t>cannot</a:t>
            </a:r>
            <a:r>
              <a:rPr lang="it-IT" sz="2400" b="0" i="0" u="none" strike="noStrike" kern="1200" cap="none" spc="0" baseline="0" dirty="0">
                <a:solidFill>
                  <a:srgbClr val="000000"/>
                </a:solidFill>
                <a:uFillTx/>
                <a:latin typeface="Calibri"/>
              </a:rPr>
              <a:t> work in this special way </a:t>
            </a:r>
            <a:r>
              <a:rPr lang="it-IT" sz="2400" b="0" i="0" u="none" strike="noStrike" kern="1200" cap="none" spc="0" baseline="0" dirty="0" err="1">
                <a:solidFill>
                  <a:srgbClr val="000000"/>
                </a:solidFill>
                <a:uFillTx/>
                <a:latin typeface="Calibri"/>
              </a:rPr>
              <a:t>only</a:t>
            </a:r>
            <a:r>
              <a:rPr lang="it-IT" sz="2400" b="0" i="0" u="none" strike="noStrike" kern="1200" cap="none" spc="0" baseline="0" dirty="0">
                <a:solidFill>
                  <a:srgbClr val="000000"/>
                </a:solidFill>
                <a:uFillTx/>
                <a:latin typeface="Calibri"/>
              </a:rPr>
              <a:t>!</a:t>
            </a:r>
          </a:p>
        </p:txBody>
      </p:sp>
      <p:pic>
        <p:nvPicPr>
          <p:cNvPr id="3" name="Immagine 3">
            <a:extLst>
              <a:ext uri="{FF2B5EF4-FFF2-40B4-BE49-F238E27FC236}">
                <a16:creationId xmlns:a16="http://schemas.microsoft.com/office/drawing/2014/main" id="{B0DA4300-AB45-1FB1-0907-213600D15306}"/>
              </a:ext>
            </a:extLst>
          </p:cNvPr>
          <p:cNvPicPr>
            <a:picLocks noChangeAspect="1"/>
          </p:cNvPicPr>
          <p:nvPr/>
        </p:nvPicPr>
        <p:blipFill>
          <a:blip r:embed="rId2"/>
          <a:stretch>
            <a:fillRect/>
          </a:stretch>
        </p:blipFill>
        <p:spPr>
          <a:xfrm>
            <a:off x="447681" y="2167941"/>
            <a:ext cx="7629525" cy="885825"/>
          </a:xfrm>
          <a:prstGeom prst="rect">
            <a:avLst/>
          </a:prstGeom>
          <a:noFill/>
          <a:ln cap="flat">
            <a:noFill/>
          </a:ln>
        </p:spPr>
      </p:pic>
      <p:sp>
        <p:nvSpPr>
          <p:cNvPr id="4" name="CasellaDiTesto 4">
            <a:extLst>
              <a:ext uri="{FF2B5EF4-FFF2-40B4-BE49-F238E27FC236}">
                <a16:creationId xmlns:a16="http://schemas.microsoft.com/office/drawing/2014/main" id="{756ABCD5-4C3E-16E2-B604-B7A938F64C39}"/>
              </a:ext>
            </a:extLst>
          </p:cNvPr>
          <p:cNvSpPr txBox="1"/>
          <p:nvPr/>
        </p:nvSpPr>
        <p:spPr>
          <a:xfrm>
            <a:off x="2524292" y="219593"/>
            <a:ext cx="4857420"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solidFill>
                  <a:srgbClr val="C00000"/>
                </a:solidFill>
                <a:uFillTx/>
                <a:latin typeface="Comic Sans MS" pitchFamily="66"/>
              </a:rPr>
              <a:t>RECOMMENDATION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0587480-7047-2F5D-D761-45289DF9DF65}"/>
              </a:ext>
            </a:extLst>
          </p:cNvPr>
          <p:cNvSpPr txBox="1"/>
          <p:nvPr/>
        </p:nvSpPr>
        <p:spPr>
          <a:xfrm>
            <a:off x="3798677" y="2868460"/>
            <a:ext cx="2308645" cy="769441"/>
          </a:xfrm>
          <a:prstGeom prst="rect">
            <a:avLst/>
          </a:prstGeom>
          <a:noFill/>
        </p:spPr>
        <p:txBody>
          <a:bodyPr wrap="none" rtlCol="0">
            <a:spAutoFit/>
          </a:bodyPr>
          <a:lstStyle/>
          <a:p>
            <a:r>
              <a:rPr lang="en-GB" sz="4400" dirty="0"/>
              <a:t>BACKUPS</a:t>
            </a:r>
          </a:p>
        </p:txBody>
      </p:sp>
    </p:spTree>
    <p:extLst>
      <p:ext uri="{BB962C8B-B14F-4D97-AF65-F5344CB8AC3E}">
        <p14:creationId xmlns:p14="http://schemas.microsoft.com/office/powerpoint/2010/main" val="3119127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F1EEF45-5E3A-B5A5-C98A-86911B58DEF6}"/>
              </a:ext>
            </a:extLst>
          </p:cNvPr>
          <p:cNvSpPr txBox="1"/>
          <p:nvPr/>
        </p:nvSpPr>
        <p:spPr>
          <a:xfrm>
            <a:off x="130475" y="243513"/>
            <a:ext cx="9645045" cy="637097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a:solidFill>
                  <a:srgbClr val="002060"/>
                </a:solidFill>
                <a:uFillTx/>
                <a:latin typeface="Comic Sans MS" pitchFamily="66"/>
              </a:rPr>
              <a:t>Donald Clayton [1935-2024]’s role in s-processing.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dirty="0">
              <a:solidFill>
                <a:srgbClr val="00206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a:solidFill>
                  <a:srgbClr val="002060"/>
                </a:solidFill>
                <a:uFillTx/>
                <a:latin typeface="Comic Sans MS" pitchFamily="66"/>
              </a:rPr>
              <a:t>Clayton et al. (1961), Clayton &amp; Rassbach (1967), Clayton &amp; Ward (1974)</a:t>
            </a:r>
            <a:r>
              <a:rPr lang="en-GB" sz="2400" b="0" i="0" u="none" strike="noStrike" kern="1200" cap="none" spc="0" baseline="0" dirty="0">
                <a:solidFill>
                  <a:srgbClr val="002060"/>
                </a:solidFill>
                <a:uFillTx/>
                <a:latin typeface="Comic Sans MS" pitchFamily="66"/>
              </a:rPr>
              <a:t>. They clarified that up to three neutron exposures were required by the s-element abundances in the Sun.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206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a:solidFill>
                  <a:srgbClr val="002060"/>
                </a:solidFill>
                <a:uFillTx/>
                <a:latin typeface="Comic Sans MS" pitchFamily="66"/>
              </a:rPr>
              <a:t>Seeger, Fowler and Clayton (1965)</a:t>
            </a:r>
            <a:r>
              <a:rPr lang="en-GB" sz="2400" b="0" i="0" u="none" strike="noStrike" kern="1200" cap="none" spc="0" baseline="0" dirty="0">
                <a:solidFill>
                  <a:srgbClr val="002060"/>
                </a:solidFill>
                <a:uFillTx/>
                <a:latin typeface="Comic Sans MS" pitchFamily="66"/>
              </a:rPr>
              <a:t>. They laid down the  phenomenological approach, adopting an exponential distribution of neutron exposures and showing an analytically exact solution for it by series.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206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a:solidFill>
                  <a:srgbClr val="002060"/>
                </a:solidFill>
                <a:uFillTx/>
                <a:latin typeface="Comic Sans MS" pitchFamily="66"/>
              </a:rPr>
              <a:t>Ward, Clayton and Newmann (1976), </a:t>
            </a:r>
            <a:r>
              <a:rPr lang="en-GB" sz="2400" b="0" i="0" u="none" strike="noStrike" kern="1200" cap="none" spc="0" baseline="0" dirty="0">
                <a:solidFill>
                  <a:srgbClr val="002060"/>
                </a:solidFill>
                <a:uFillTx/>
                <a:latin typeface="Comic Sans MS" pitchFamily="66"/>
              </a:rPr>
              <a:t>They introduced a treatment for branching reactions.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2060"/>
                </a:solidFill>
                <a:uFillTx/>
                <a:latin typeface="Comic Sans MS" pitchFamily="66"/>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2060"/>
                </a:solidFill>
                <a:uFillTx/>
                <a:latin typeface="Comic Sans MS" pitchFamily="66"/>
              </a:rPr>
              <a:t>Ulrich(1973) had in the mean time shown that a sequence of thermal pulses can in </a:t>
            </a:r>
            <a:r>
              <a:rPr lang="en-GB" sz="2400" b="0" i="0" u="none" strike="noStrike" kern="1200" cap="none" spc="0" baseline="0" dirty="0" err="1">
                <a:solidFill>
                  <a:srgbClr val="002060"/>
                </a:solidFill>
                <a:uFillTx/>
                <a:latin typeface="Comic Sans MS" pitchFamily="66"/>
              </a:rPr>
              <a:t>priniple</a:t>
            </a:r>
            <a:r>
              <a:rPr lang="en-GB" sz="2400" b="0" i="0" u="none" strike="noStrike" kern="1200" cap="none" spc="0" baseline="0" dirty="0">
                <a:solidFill>
                  <a:srgbClr val="002060"/>
                </a:solidFill>
                <a:uFillTx/>
                <a:latin typeface="Comic Sans MS" pitchFamily="66"/>
              </a:rPr>
              <a:t> account for an exponential distribution of exposures.</a:t>
            </a:r>
          </a:p>
        </p:txBody>
      </p:sp>
      <p:pic>
        <p:nvPicPr>
          <p:cNvPr id="3" name="Picture 4" descr="Donald Clayton (1935 – 2024) :: Meteoritical Society">
            <a:extLst>
              <a:ext uri="{FF2B5EF4-FFF2-40B4-BE49-F238E27FC236}">
                <a16:creationId xmlns:a16="http://schemas.microsoft.com/office/drawing/2014/main" id="{36A70EB6-6B8E-721D-3522-6FA3E7A373C6}"/>
              </a:ext>
            </a:extLst>
          </p:cNvPr>
          <p:cNvPicPr>
            <a:picLocks noChangeAspect="1"/>
          </p:cNvPicPr>
          <p:nvPr/>
        </p:nvPicPr>
        <p:blipFill>
          <a:blip r:embed="rId2"/>
          <a:srcRect/>
          <a:stretch>
            <a:fillRect/>
          </a:stretch>
        </p:blipFill>
        <p:spPr>
          <a:xfrm>
            <a:off x="4743980" y="1548051"/>
            <a:ext cx="3289060" cy="3156554"/>
          </a:xfrm>
          <a:prstGeom prst="rect">
            <a:avLst/>
          </a:prstGeom>
          <a:noFill/>
          <a:ln cap="flat">
            <a:noFill/>
          </a:ln>
        </p:spPr>
      </p:pic>
      <p:sp>
        <p:nvSpPr>
          <p:cNvPr id="4" name="CasellaDiTesto 2">
            <a:extLst>
              <a:ext uri="{FF2B5EF4-FFF2-40B4-BE49-F238E27FC236}">
                <a16:creationId xmlns:a16="http://schemas.microsoft.com/office/drawing/2014/main" id="{A5D9B99E-19D9-5663-CF7C-144967DC596B}"/>
              </a:ext>
            </a:extLst>
          </p:cNvPr>
          <p:cNvSpPr txBox="1"/>
          <p:nvPr/>
        </p:nvSpPr>
        <p:spPr>
          <a:xfrm>
            <a:off x="130475" y="4704606"/>
            <a:ext cx="9775521" cy="646331"/>
          </a:xfrm>
          <a:prstGeom prst="rect">
            <a:avLst/>
          </a:prstGeom>
          <a:solidFill>
            <a:srgbClr val="FFFFFF"/>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omic Sans MS" pitchFamily="66"/>
              </a:rPr>
              <a:t>Forever thanks, Don(</a:t>
            </a:r>
            <a:r>
              <a:rPr lang="en-GB" sz="3600" b="0" i="0" u="none" strike="noStrike" kern="1200" cap="none" spc="0" baseline="0" dirty="0" err="1">
                <a:solidFill>
                  <a:srgbClr val="000000"/>
                </a:solidFill>
                <a:uFillTx/>
                <a:latin typeface="Comic Sans MS" pitchFamily="66"/>
              </a:rPr>
              <a:t>ald</a:t>
            </a:r>
            <a:r>
              <a:rPr lang="en-GB" sz="3600" b="0" i="0" u="none" strike="noStrike" kern="1200" cap="none" spc="0" baseline="0" dirty="0">
                <a:solidFill>
                  <a:srgbClr val="000000"/>
                </a:solidFill>
                <a:uFillTx/>
                <a:latin typeface="Comic Sans MS" pitchFamily="66"/>
              </a:rPr>
              <a:t>)!</a:t>
            </a:r>
          </a:p>
        </p:txBody>
      </p:sp>
      <p:pic>
        <p:nvPicPr>
          <p:cNvPr id="5" name="Picture 2" descr="PHOTO ARCHIVE IN NUCLEAR ASTROPHYSICS">
            <a:extLst>
              <a:ext uri="{FF2B5EF4-FFF2-40B4-BE49-F238E27FC236}">
                <a16:creationId xmlns:a16="http://schemas.microsoft.com/office/drawing/2014/main" id="{FAE1D49A-D486-269A-83B9-36DD1F304B73}"/>
              </a:ext>
            </a:extLst>
          </p:cNvPr>
          <p:cNvPicPr>
            <a:picLocks noChangeAspect="1"/>
          </p:cNvPicPr>
          <p:nvPr/>
        </p:nvPicPr>
        <p:blipFill>
          <a:blip r:embed="rId3"/>
          <a:srcRect/>
          <a:stretch>
            <a:fillRect/>
          </a:stretch>
        </p:blipFill>
        <p:spPr>
          <a:xfrm>
            <a:off x="2054272" y="1553227"/>
            <a:ext cx="2807125" cy="3156554"/>
          </a:xfrm>
          <a:prstGeom prst="rect">
            <a:avLst/>
          </a:prstGeom>
          <a:noFill/>
          <a:ln cap="flat">
            <a:noFill/>
          </a:ln>
        </p:spPr>
      </p:pic>
    </p:spTree>
    <p:extLst>
      <p:ext uri="{BB962C8B-B14F-4D97-AF65-F5344CB8AC3E}">
        <p14:creationId xmlns:p14="http://schemas.microsoft.com/office/powerpoint/2010/main" val="263094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725AA5A-AEE7-98D4-3358-AE502FCBA679}"/>
              </a:ext>
            </a:extLst>
          </p:cNvPr>
          <p:cNvSpPr txBox="1"/>
          <p:nvPr/>
        </p:nvSpPr>
        <p:spPr>
          <a:xfrm>
            <a:off x="1616238" y="20308"/>
            <a:ext cx="7772400" cy="1143000"/>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de-DE" sz="4000" b="0" i="0" u="none" strike="noStrike" kern="1200" cap="none" spc="0" baseline="0">
                <a:solidFill>
                  <a:srgbClr val="FF0000"/>
                </a:solidFill>
                <a:uFillTx/>
                <a:latin typeface="Comic Sans MS" pitchFamily="66"/>
              </a:rPr>
              <a:t>                 </a:t>
            </a:r>
            <a:r>
              <a:rPr lang="de-DE" sz="4000" b="0" i="0" u="none" strike="noStrike" kern="1200" cap="none" spc="0" baseline="0">
                <a:solidFill>
                  <a:srgbClr val="C00000"/>
                </a:solidFill>
                <a:uFillTx/>
                <a:latin typeface="Comic Sans MS" pitchFamily="66"/>
              </a:rPr>
              <a:t>AGB stars</a:t>
            </a:r>
            <a:endParaRPr lang="en-GB" sz="4000" b="0" i="0" u="none" strike="noStrike" kern="1200" cap="none" spc="0" baseline="0">
              <a:solidFill>
                <a:srgbClr val="C00000"/>
              </a:solidFill>
              <a:uFillTx/>
              <a:latin typeface="Comic Sans MS" pitchFamily="66"/>
            </a:endParaRPr>
          </a:p>
        </p:txBody>
      </p:sp>
      <p:sp>
        <p:nvSpPr>
          <p:cNvPr id="3" name="Text Box 4">
            <a:extLst>
              <a:ext uri="{FF2B5EF4-FFF2-40B4-BE49-F238E27FC236}">
                <a16:creationId xmlns:a16="http://schemas.microsoft.com/office/drawing/2014/main" id="{542EAF57-1531-99B2-A8FB-E106948DC7C5}"/>
              </a:ext>
            </a:extLst>
          </p:cNvPr>
          <p:cNvSpPr txBox="1"/>
          <p:nvPr/>
        </p:nvSpPr>
        <p:spPr>
          <a:xfrm>
            <a:off x="593729" y="4743449"/>
            <a:ext cx="184151" cy="579436"/>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3200" b="0" i="1" u="none" strike="noStrike" kern="1200" cap="none" spc="0" baseline="0">
              <a:solidFill>
                <a:srgbClr val="000000"/>
              </a:solidFill>
              <a:uFillTx/>
              <a:latin typeface="Times New Roman" pitchFamily="18"/>
            </a:endParaRPr>
          </a:p>
        </p:txBody>
      </p:sp>
      <p:sp>
        <p:nvSpPr>
          <p:cNvPr id="4" name="Text Box 6">
            <a:extLst>
              <a:ext uri="{FF2B5EF4-FFF2-40B4-BE49-F238E27FC236}">
                <a16:creationId xmlns:a16="http://schemas.microsoft.com/office/drawing/2014/main" id="{6FA30A06-D850-AB82-0D3F-909F4CB68011}"/>
              </a:ext>
            </a:extLst>
          </p:cNvPr>
          <p:cNvSpPr txBox="1"/>
          <p:nvPr/>
        </p:nvSpPr>
        <p:spPr>
          <a:xfrm>
            <a:off x="777870" y="1544311"/>
            <a:ext cx="8598825" cy="224677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1" i="0" u="none" strike="noStrike" kern="1200" cap="none" spc="0" baseline="30000">
                <a:solidFill>
                  <a:srgbClr val="FF0000"/>
                </a:solidFill>
                <a:uFillTx/>
                <a:latin typeface="Comic Sans MS" pitchFamily="66"/>
              </a:rPr>
              <a:t>            </a:t>
            </a:r>
            <a:r>
              <a:rPr lang="es-ES" sz="2800" b="1" i="0" u="none" strike="noStrike" kern="1200" cap="none" spc="0" baseline="30000">
                <a:solidFill>
                  <a:srgbClr val="002060"/>
                </a:solidFill>
                <a:uFillTx/>
                <a:latin typeface="Comic Sans MS" pitchFamily="66"/>
              </a:rPr>
              <a:t>12</a:t>
            </a:r>
            <a:r>
              <a:rPr lang="es-ES" sz="2800" b="1" i="0" u="none" strike="noStrike" kern="1200" cap="none" spc="0" baseline="0">
                <a:solidFill>
                  <a:srgbClr val="002060"/>
                </a:solidFill>
                <a:uFillTx/>
                <a:latin typeface="Comic Sans MS" pitchFamily="66"/>
              </a:rPr>
              <a:t>C  &amp; </a:t>
            </a:r>
            <a:r>
              <a:rPr lang="es-ES" sz="2800" b="1" i="0" u="none" strike="noStrike" kern="1200" cap="none" spc="0" baseline="30000">
                <a:solidFill>
                  <a:srgbClr val="002060"/>
                </a:solidFill>
                <a:uFillTx/>
                <a:latin typeface="Comic Sans MS" pitchFamily="66"/>
              </a:rPr>
              <a:t>14</a:t>
            </a:r>
            <a:r>
              <a:rPr lang="es-ES" sz="2800" b="1" i="0" u="none" strike="noStrike" kern="1200" cap="none" spc="0" baseline="0">
                <a:solidFill>
                  <a:srgbClr val="002060"/>
                </a:solidFill>
                <a:uFillTx/>
                <a:latin typeface="Comic Sans MS" pitchFamily="66"/>
              </a:rPr>
              <a:t>N   Life cycles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1" i="0" u="none" strike="noStrike" kern="1200" cap="none" spc="0" baseline="30000">
                <a:solidFill>
                  <a:srgbClr val="002060"/>
                </a:solidFill>
                <a:uFillTx/>
                <a:latin typeface="Comic Sans MS" pitchFamily="66"/>
              </a:rPr>
              <a:t>              7</a:t>
            </a:r>
            <a:r>
              <a:rPr lang="es-ES" sz="2800" b="1" i="0" u="none" strike="noStrike" kern="1200" cap="none" spc="0" baseline="0">
                <a:solidFill>
                  <a:srgbClr val="002060"/>
                </a:solidFill>
                <a:uFillTx/>
                <a:latin typeface="Comic Sans MS" pitchFamily="66"/>
              </a:rPr>
              <a:t>Li   (BBN)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1" i="0" u="none" strike="noStrike" kern="1200" cap="none" spc="0" baseline="0">
                <a:solidFill>
                  <a:srgbClr val="002060"/>
                </a:solidFill>
                <a:uFillTx/>
                <a:latin typeface="Comic Sans MS" pitchFamily="66"/>
              </a:rPr>
              <a:t>          </a:t>
            </a:r>
            <a:r>
              <a:rPr lang="es-ES" sz="2800" b="1" i="0" u="none" strike="noStrike" kern="1200" cap="none" spc="0" baseline="30000">
                <a:solidFill>
                  <a:srgbClr val="002060"/>
                </a:solidFill>
                <a:uFillTx/>
                <a:latin typeface="Comic Sans MS" pitchFamily="66"/>
              </a:rPr>
              <a:t>26</a:t>
            </a:r>
            <a:r>
              <a:rPr lang="es-ES" sz="2800" b="1" i="0" u="none" strike="noStrike" kern="1200" cap="none" spc="0" baseline="0">
                <a:solidFill>
                  <a:srgbClr val="002060"/>
                </a:solidFill>
                <a:uFillTx/>
                <a:latin typeface="Comic Sans MS" pitchFamily="66"/>
              </a:rPr>
              <a:t>Al (Early SS)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1" i="0" u="none" strike="noStrike" kern="1200" cap="none" spc="0" baseline="0">
                <a:solidFill>
                  <a:srgbClr val="002060"/>
                </a:solidFill>
                <a:uFillTx/>
                <a:latin typeface="Comic Sans MS" pitchFamily="66"/>
              </a:rPr>
              <a:t>          s-elements   main &amp; strong component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1" i="0" u="none" strike="noStrike" kern="1200" cap="none" spc="0" baseline="0">
                <a:solidFill>
                  <a:srgbClr val="002060"/>
                </a:solidFill>
                <a:uFillTx/>
                <a:latin typeface="Comic Sans MS" pitchFamily="66"/>
              </a:rPr>
              <a:t>          (88 </a:t>
            </a:r>
            <a:r>
              <a:rPr lang="es-ES" sz="2800" b="1" i="0" u="none" strike="noStrike" kern="1200" cap="none" spc="0" baseline="0">
                <a:solidFill>
                  <a:srgbClr val="002060"/>
                </a:solidFill>
                <a:uFillTx/>
              </a:rPr>
              <a:t></a:t>
            </a:r>
            <a:r>
              <a:rPr lang="es-ES" sz="2800" b="1" i="0" u="none" strike="noStrike" kern="1200" cap="none" spc="0" baseline="0">
                <a:solidFill>
                  <a:srgbClr val="002060"/>
                </a:solidFill>
                <a:uFillTx/>
                <a:latin typeface="Comic Sans MS" pitchFamily="66"/>
              </a:rPr>
              <a:t> A </a:t>
            </a:r>
            <a:r>
              <a:rPr lang="es-ES" sz="2800" b="1" i="0" u="none" strike="noStrike" kern="1200" cap="none" spc="0" baseline="0">
                <a:solidFill>
                  <a:srgbClr val="002060"/>
                </a:solidFill>
                <a:uFillTx/>
              </a:rPr>
              <a:t></a:t>
            </a:r>
            <a:r>
              <a:rPr lang="es-ES" sz="2800" b="1" i="0" u="none" strike="noStrike" kern="1200" cap="none" spc="0" baseline="0">
                <a:solidFill>
                  <a:srgbClr val="002060"/>
                </a:solidFill>
                <a:uFillTx/>
                <a:latin typeface="Comic Sans MS" pitchFamily="66"/>
              </a:rPr>
              <a:t> 210)</a:t>
            </a:r>
          </a:p>
        </p:txBody>
      </p:sp>
      <p:sp>
        <p:nvSpPr>
          <p:cNvPr id="5" name="Text Box 7">
            <a:extLst>
              <a:ext uri="{FF2B5EF4-FFF2-40B4-BE49-F238E27FC236}">
                <a16:creationId xmlns:a16="http://schemas.microsoft.com/office/drawing/2014/main" id="{EA237978-8375-98FA-F6CF-24793E22ACA0}"/>
              </a:ext>
            </a:extLst>
          </p:cNvPr>
          <p:cNvSpPr txBox="1"/>
          <p:nvPr/>
        </p:nvSpPr>
        <p:spPr>
          <a:xfrm>
            <a:off x="1128717" y="4953003"/>
            <a:ext cx="3121020" cy="1373191"/>
          </a:xfrm>
          <a:prstGeom prst="rect">
            <a:avLst/>
          </a:prstGeom>
          <a:solidFill>
            <a:srgbClr val="0070C0"/>
          </a:solid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s-ES" sz="2400" b="1" i="0" u="none" strike="noStrike" kern="1200" cap="none" spc="0" baseline="0">
                <a:solidFill>
                  <a:srgbClr val="FFFFFF"/>
                </a:solidFill>
                <a:uFillTx/>
                <a:latin typeface="Comic Sans MS" pitchFamily="66"/>
              </a:rPr>
              <a:t> </a:t>
            </a:r>
            <a:r>
              <a:rPr lang="es-ES" sz="2800" b="1" i="0" u="none" strike="noStrike" kern="1200" cap="none" spc="0" baseline="0">
                <a:solidFill>
                  <a:srgbClr val="FFFFFF"/>
                </a:solidFill>
                <a:uFillTx/>
                <a:latin typeface="Comic Sans MS" pitchFamily="66"/>
              </a:rPr>
              <a:t>Thermal pulses</a:t>
            </a:r>
          </a:p>
          <a:p>
            <a:pPr marL="0" marR="0" lvl="0" indent="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s-ES" sz="2800" b="1" i="0" u="none" strike="noStrike" kern="1200" cap="none" spc="0" baseline="0">
                <a:solidFill>
                  <a:srgbClr val="FFFFFF"/>
                </a:solidFill>
                <a:uFillTx/>
                <a:latin typeface="Comic Sans MS" pitchFamily="66"/>
              </a:rPr>
              <a:t> 3</a:t>
            </a:r>
            <a:r>
              <a:rPr lang="es-ES" sz="2800" b="1" i="0" u="none" strike="noStrike" kern="1200" cap="none" spc="0" baseline="30000">
                <a:solidFill>
                  <a:srgbClr val="FFFFFF"/>
                </a:solidFill>
                <a:uFillTx/>
                <a:latin typeface="Comic Sans MS" pitchFamily="66"/>
              </a:rPr>
              <a:t>er</a:t>
            </a:r>
            <a:r>
              <a:rPr lang="es-ES" sz="2800" b="1" i="0" u="none" strike="noStrike" kern="1200" cap="none" spc="0" baseline="0">
                <a:solidFill>
                  <a:srgbClr val="FFFFFF"/>
                </a:solidFill>
                <a:uFillTx/>
                <a:latin typeface="Comic Sans MS" pitchFamily="66"/>
              </a:rPr>
              <a:t> Dredge-up</a:t>
            </a:r>
          </a:p>
          <a:p>
            <a:pPr marL="0" marR="0" lvl="0" indent="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s-ES" sz="2800" b="1" i="0" u="none" strike="noStrike" kern="1200" cap="none" spc="0" baseline="0">
                <a:solidFill>
                  <a:srgbClr val="FFFFFF"/>
                </a:solidFill>
                <a:uFillTx/>
                <a:latin typeface="Comic Sans MS" pitchFamily="66"/>
              </a:rPr>
              <a:t> Mass Loss</a:t>
            </a:r>
          </a:p>
        </p:txBody>
      </p:sp>
      <p:sp>
        <p:nvSpPr>
          <p:cNvPr id="6" name="Text Box 10">
            <a:extLst>
              <a:ext uri="{FF2B5EF4-FFF2-40B4-BE49-F238E27FC236}">
                <a16:creationId xmlns:a16="http://schemas.microsoft.com/office/drawing/2014/main" id="{5E1E98EE-77E5-4DF1-079D-27DBC324900A}"/>
              </a:ext>
            </a:extLst>
          </p:cNvPr>
          <p:cNvSpPr txBox="1"/>
          <p:nvPr/>
        </p:nvSpPr>
        <p:spPr>
          <a:xfrm>
            <a:off x="228600" y="914400"/>
            <a:ext cx="9414753" cy="52321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1" i="0" u="none" strike="noStrike" kern="1200" cap="none" spc="0" baseline="0">
                <a:solidFill>
                  <a:srgbClr val="002060"/>
                </a:solidFill>
                <a:uFillTx/>
                <a:latin typeface="Comic Sans MS" pitchFamily="66"/>
              </a:rPr>
              <a:t>Nucleosynthesis   </a:t>
            </a:r>
            <a:r>
              <a:rPr lang="es-ES" sz="2800" b="0" i="0" u="none" strike="noStrike" kern="1200" cap="none" spc="0" baseline="0">
                <a:solidFill>
                  <a:srgbClr val="002060"/>
                </a:solidFill>
                <a:uFillTx/>
                <a:latin typeface="Comic Sans MS" pitchFamily="66"/>
              </a:rPr>
              <a:t>75% of the mass return to the ISM</a:t>
            </a:r>
          </a:p>
        </p:txBody>
      </p:sp>
      <p:sp>
        <p:nvSpPr>
          <p:cNvPr id="7" name="Text Box 12">
            <a:extLst>
              <a:ext uri="{FF2B5EF4-FFF2-40B4-BE49-F238E27FC236}">
                <a16:creationId xmlns:a16="http://schemas.microsoft.com/office/drawing/2014/main" id="{26531BEC-5661-AF87-70E7-853D4C7305FD}"/>
              </a:ext>
            </a:extLst>
          </p:cNvPr>
          <p:cNvSpPr txBox="1"/>
          <p:nvPr/>
        </p:nvSpPr>
        <p:spPr>
          <a:xfrm>
            <a:off x="4688677" y="5121536"/>
            <a:ext cx="3179076" cy="954103"/>
          </a:xfrm>
          <a:prstGeom prst="rect">
            <a:avLst/>
          </a:prstGeom>
          <a:solidFill>
            <a:srgbClr val="0070C0"/>
          </a:solid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s-ES" sz="2400" b="1" i="0" u="none" strike="noStrike" kern="1200" cap="none" spc="0" baseline="0">
                <a:solidFill>
                  <a:srgbClr val="FFFFFF"/>
                </a:solidFill>
                <a:uFillTx/>
                <a:latin typeface="Comic Sans MS" pitchFamily="66"/>
              </a:rPr>
              <a:t> </a:t>
            </a:r>
            <a:r>
              <a:rPr lang="es-ES" sz="2800" b="1" i="0" u="none" strike="noStrike" kern="1200" cap="none" spc="0" baseline="0">
                <a:solidFill>
                  <a:srgbClr val="FFFFFF"/>
                </a:solidFill>
                <a:uFillTx/>
                <a:latin typeface="Comic Sans MS" pitchFamily="66"/>
              </a:rPr>
              <a:t>HBB</a:t>
            </a:r>
          </a:p>
          <a:p>
            <a:pPr marL="0" marR="0" lvl="0" indent="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s-ES" sz="2800" b="1" i="0" u="none" strike="noStrike" kern="1200" cap="none" spc="0" baseline="0">
                <a:solidFill>
                  <a:srgbClr val="FFFFFF"/>
                </a:solidFill>
                <a:uFillTx/>
                <a:latin typeface="Comic Sans MS" pitchFamily="66"/>
              </a:rPr>
              <a:t> Mixing process</a:t>
            </a:r>
            <a:endParaRPr lang="es-ES" sz="2800" b="0" i="0" u="none" strike="noStrike" kern="1200" cap="none" spc="0" baseline="0">
              <a:solidFill>
                <a:srgbClr val="FFFFFF"/>
              </a:solidFill>
              <a:uFillTx/>
              <a:latin typeface="Comic Sans MS" pitchFamily="66"/>
            </a:endParaRPr>
          </a:p>
        </p:txBody>
      </p:sp>
      <p:sp>
        <p:nvSpPr>
          <p:cNvPr id="8" name="Text Box 13">
            <a:extLst>
              <a:ext uri="{FF2B5EF4-FFF2-40B4-BE49-F238E27FC236}">
                <a16:creationId xmlns:a16="http://schemas.microsoft.com/office/drawing/2014/main" id="{CB425887-2AF7-92E1-B0B6-65E798F8E848}"/>
              </a:ext>
            </a:extLst>
          </p:cNvPr>
          <p:cNvSpPr txBox="1"/>
          <p:nvPr/>
        </p:nvSpPr>
        <p:spPr>
          <a:xfrm>
            <a:off x="381003" y="4052885"/>
            <a:ext cx="6840534" cy="51911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2060"/>
                </a:solidFill>
                <a:uFillTx/>
                <a:latin typeface="Comic Sans MS" pitchFamily="66"/>
              </a:rPr>
              <a:t>Pieces of their envelopes  </a:t>
            </a:r>
            <a:r>
              <a:rPr lang="es-ES" sz="2800" b="0" i="0" u="none" strike="noStrike" kern="1200" cap="none" spc="0" baseline="0">
                <a:solidFill>
                  <a:srgbClr val="002060"/>
                </a:solidFill>
                <a:uFillTx/>
              </a:rPr>
              <a:t></a:t>
            </a:r>
            <a:r>
              <a:rPr lang="es-ES" sz="2800" b="0" i="0" u="none" strike="noStrike" kern="1200" cap="none" spc="0" baseline="0">
                <a:solidFill>
                  <a:srgbClr val="002060"/>
                </a:solidFill>
                <a:uFillTx/>
                <a:latin typeface="Comic Sans MS" pitchFamily="66"/>
              </a:rPr>
              <a:t> Meteorites</a:t>
            </a:r>
            <a:endParaRPr lang="en-GB" sz="2800" b="0" i="0" u="none" strike="noStrike" kern="1200" cap="none" spc="0" baseline="0">
              <a:solidFill>
                <a:srgbClr val="002060"/>
              </a:solidFill>
              <a:uFillTx/>
              <a:latin typeface="Comic Sans MS" pitchFamily="66"/>
            </a:endParaRPr>
          </a:p>
        </p:txBody>
      </p:sp>
    </p:spTree>
    <p:extLst>
      <p:ext uri="{BB962C8B-B14F-4D97-AF65-F5344CB8AC3E}">
        <p14:creationId xmlns:p14="http://schemas.microsoft.com/office/powerpoint/2010/main" val="1144243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30434A5-C768-A59D-9C8F-FF03EA1071B5}"/>
              </a:ext>
            </a:extLst>
          </p:cNvPr>
          <p:cNvSpPr txBox="1"/>
          <p:nvPr/>
        </p:nvSpPr>
        <p:spPr>
          <a:xfrm>
            <a:off x="681035" y="6356351"/>
            <a:ext cx="2228850" cy="365129"/>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E51178D-DBDA-4F70-9638-6FCBCCE6F890}" type="datetime1">
              <a:rPr lang="en-AU" sz="1200" b="0" i="0" u="none" strike="noStrike" kern="1200" cap="none" spc="0" baseline="0">
                <a:solidFill>
                  <a:srgbClr val="898989"/>
                </a:solidFill>
                <a:uFillTx/>
                <a:latin typeface="Comic Sans MS"/>
              </a:rPr>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10/06/2025</a:t>
            </a:fld>
            <a:endParaRPr lang="en-AU" sz="1200" b="0" i="0" u="none" strike="noStrike" kern="1200" cap="none" spc="0" baseline="0">
              <a:solidFill>
                <a:srgbClr val="898989"/>
              </a:solidFill>
              <a:uFillTx/>
              <a:latin typeface="Comic Sans MS"/>
            </a:endParaRPr>
          </a:p>
        </p:txBody>
      </p:sp>
      <p:sp>
        <p:nvSpPr>
          <p:cNvPr id="3" name="Segnaposto piè di pagina 2">
            <a:extLst>
              <a:ext uri="{FF2B5EF4-FFF2-40B4-BE49-F238E27FC236}">
                <a16:creationId xmlns:a16="http://schemas.microsoft.com/office/drawing/2014/main" id="{A7493EDA-E528-6626-1B91-50D58CDAFD35}"/>
              </a:ext>
            </a:extLst>
          </p:cNvPr>
          <p:cNvSpPr txBox="1"/>
          <p:nvPr/>
        </p:nvSpPr>
        <p:spPr>
          <a:xfrm>
            <a:off x="3281360" y="6356351"/>
            <a:ext cx="3343274" cy="365129"/>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200" b="0" i="0" u="none" strike="noStrike" kern="1200" cap="none" spc="0" baseline="0">
                <a:solidFill>
                  <a:srgbClr val="898989"/>
                </a:solidFill>
                <a:uFillTx/>
                <a:latin typeface="Comic Sans MS"/>
              </a:rPr>
              <a:t>sirEN WORKSHOP, Giulianova,  June 8-13.</a:t>
            </a:r>
          </a:p>
        </p:txBody>
      </p:sp>
      <p:sp>
        <p:nvSpPr>
          <p:cNvPr id="4" name="Segnaposto numero diapositiva 3">
            <a:extLst>
              <a:ext uri="{FF2B5EF4-FFF2-40B4-BE49-F238E27FC236}">
                <a16:creationId xmlns:a16="http://schemas.microsoft.com/office/drawing/2014/main" id="{DFE5E9EE-A2C7-88E9-A957-0AD6F88A3E23}"/>
              </a:ext>
            </a:extLst>
          </p:cNvPr>
          <p:cNvSpPr txBox="1"/>
          <p:nvPr/>
        </p:nvSpPr>
        <p:spPr>
          <a:xfrm>
            <a:off x="6996110" y="6356351"/>
            <a:ext cx="222885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2BC6F2-73CF-42BA-8227-CE5AFF789067}" type="slidenum">
              <a:rPr/>
              <a:t>31</a:t>
            </a:fld>
            <a:endParaRPr lang="en-AU" sz="1200" b="0" i="0" u="none" strike="noStrike" kern="1200" cap="none" spc="0" baseline="0">
              <a:solidFill>
                <a:srgbClr val="898989"/>
              </a:solidFill>
              <a:uFillTx/>
              <a:latin typeface="Comic Sans MS"/>
            </a:endParaRPr>
          </a:p>
        </p:txBody>
      </p:sp>
      <p:sp>
        <p:nvSpPr>
          <p:cNvPr id="5" name="CasellaDiTesto 7">
            <a:extLst>
              <a:ext uri="{FF2B5EF4-FFF2-40B4-BE49-F238E27FC236}">
                <a16:creationId xmlns:a16="http://schemas.microsoft.com/office/drawing/2014/main" id="{872F97B1-CF57-01F5-E7CD-554BDBE7FDF9}"/>
              </a:ext>
            </a:extLst>
          </p:cNvPr>
          <p:cNvSpPr txBox="1"/>
          <p:nvPr/>
        </p:nvSpPr>
        <p:spPr>
          <a:xfrm>
            <a:off x="1325404" y="136519"/>
            <a:ext cx="8580592" cy="584777"/>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1" i="0" u="none" strike="noStrike" kern="1200" cap="none" spc="0" baseline="0">
                <a:solidFill>
                  <a:srgbClr val="C00000"/>
                </a:solidFill>
                <a:uFillTx/>
                <a:latin typeface="Comic Sans MS"/>
              </a:rPr>
              <a:t>Processes for heavy element production</a:t>
            </a:r>
            <a:endParaRPr lang="en-AU" sz="3200" b="1" i="0" u="none" strike="noStrike" kern="1200" cap="none" spc="0" baseline="0">
              <a:solidFill>
                <a:srgbClr val="C00000"/>
              </a:solidFill>
              <a:uFillTx/>
              <a:latin typeface="Comic Sans MS"/>
            </a:endParaRPr>
          </a:p>
        </p:txBody>
      </p:sp>
      <p:sp>
        <p:nvSpPr>
          <p:cNvPr id="6" name="CasellaDiTesto 8">
            <a:extLst>
              <a:ext uri="{FF2B5EF4-FFF2-40B4-BE49-F238E27FC236}">
                <a16:creationId xmlns:a16="http://schemas.microsoft.com/office/drawing/2014/main" id="{FFD97380-86C6-DBD0-63F8-980DBFE2472B}"/>
              </a:ext>
            </a:extLst>
          </p:cNvPr>
          <p:cNvSpPr txBox="1"/>
          <p:nvPr/>
        </p:nvSpPr>
        <p:spPr>
          <a:xfrm>
            <a:off x="1325404" y="696964"/>
            <a:ext cx="7936214" cy="107721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1200" cap="none" spc="0" baseline="0">
                <a:solidFill>
                  <a:srgbClr val="002060"/>
                </a:solidFill>
                <a:uFillTx/>
                <a:latin typeface="Comic Sans MS"/>
              </a:rPr>
              <a:t>Originally predicted by B</a:t>
            </a:r>
            <a:r>
              <a:rPr lang="it-IT" sz="3200" b="0" i="0" u="none" strike="noStrike" kern="1200" cap="none" spc="0" baseline="30000">
                <a:solidFill>
                  <a:srgbClr val="002060"/>
                </a:solidFill>
                <a:uFillTx/>
                <a:latin typeface="Comic Sans MS"/>
              </a:rPr>
              <a:t>2</a:t>
            </a:r>
            <a:r>
              <a:rPr lang="it-IT" sz="3200" b="0" i="0" u="none" strike="noStrike" kern="1200" cap="none" spc="0" baseline="0">
                <a:solidFill>
                  <a:srgbClr val="002060"/>
                </a:solidFill>
                <a:uFillTx/>
                <a:latin typeface="Comic Sans MS"/>
              </a:rPr>
              <a:t>FH &amp; Cameron (Burbidge et al. 1957, Cameron 1957)</a:t>
            </a:r>
            <a:endParaRPr lang="en-AU" sz="3200" b="0" i="0" u="none" strike="noStrike" kern="1200" cap="none" spc="0" baseline="0">
              <a:solidFill>
                <a:srgbClr val="002060"/>
              </a:solidFill>
              <a:uFillTx/>
              <a:latin typeface="Comic Sans MS"/>
            </a:endParaRPr>
          </a:p>
        </p:txBody>
      </p:sp>
      <p:pic>
        <p:nvPicPr>
          <p:cNvPr id="7" name="Immagine 10">
            <a:extLst>
              <a:ext uri="{FF2B5EF4-FFF2-40B4-BE49-F238E27FC236}">
                <a16:creationId xmlns:a16="http://schemas.microsoft.com/office/drawing/2014/main" id="{979D1F15-73B5-CD19-F6E2-249FAC5D8AE2}"/>
              </a:ext>
            </a:extLst>
          </p:cNvPr>
          <p:cNvPicPr>
            <a:picLocks noChangeAspect="1"/>
          </p:cNvPicPr>
          <p:nvPr/>
        </p:nvPicPr>
        <p:blipFill>
          <a:blip r:embed="rId2"/>
          <a:stretch>
            <a:fillRect/>
          </a:stretch>
        </p:blipFill>
        <p:spPr>
          <a:xfrm>
            <a:off x="2617085" y="1774182"/>
            <a:ext cx="5493450" cy="4498573"/>
          </a:xfrm>
          <a:prstGeom prst="rect">
            <a:avLst/>
          </a:prstGeom>
          <a:noFill/>
          <a:ln cap="flat">
            <a:noFill/>
          </a:ln>
        </p:spPr>
      </p:pic>
      <p:sp>
        <p:nvSpPr>
          <p:cNvPr id="8" name="CasellaDiTesto 11">
            <a:extLst>
              <a:ext uri="{FF2B5EF4-FFF2-40B4-BE49-F238E27FC236}">
                <a16:creationId xmlns:a16="http://schemas.microsoft.com/office/drawing/2014/main" id="{49489C25-9051-90A7-3049-FB3F4A35E65C}"/>
              </a:ext>
            </a:extLst>
          </p:cNvPr>
          <p:cNvSpPr txBox="1"/>
          <p:nvPr/>
        </p:nvSpPr>
        <p:spPr>
          <a:xfrm>
            <a:off x="8110535" y="2827068"/>
            <a:ext cx="2160690" cy="156965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FF0000"/>
                </a:solidFill>
                <a:uFillTx/>
                <a:latin typeface="Comic Sans MS" pitchFamily="66"/>
              </a:rPr>
              <a:t>Figure from Meyer 1994, ARAA 32, 153.</a:t>
            </a:r>
          </a:p>
        </p:txBody>
      </p:sp>
      <p:sp>
        <p:nvSpPr>
          <p:cNvPr id="9" name="CasellaDiTesto 12">
            <a:extLst>
              <a:ext uri="{FF2B5EF4-FFF2-40B4-BE49-F238E27FC236}">
                <a16:creationId xmlns:a16="http://schemas.microsoft.com/office/drawing/2014/main" id="{7ACA3D9D-84D2-32E3-A2F8-A70BD9A5EC69}"/>
              </a:ext>
            </a:extLst>
          </p:cNvPr>
          <p:cNvSpPr txBox="1"/>
          <p:nvPr/>
        </p:nvSpPr>
        <p:spPr>
          <a:xfrm>
            <a:off x="82094" y="2652144"/>
            <a:ext cx="2827791"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FF0000"/>
                </a:solidFill>
                <a:uFillTx/>
                <a:latin typeface="Comic Sans MS" pitchFamily="66"/>
              </a:rPr>
              <a:t>Nuclei produced mostly by the p,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FF0000"/>
                </a:solidFill>
                <a:uFillTx/>
                <a:latin typeface="Comic Sans MS" pitchFamily="66"/>
              </a:rPr>
              <a:t>s, &amp; r processes</a:t>
            </a:r>
          </a:p>
        </p:txBody>
      </p:sp>
      <p:sp>
        <p:nvSpPr>
          <p:cNvPr id="10" name="Text Box 200">
            <a:extLst>
              <a:ext uri="{FF2B5EF4-FFF2-40B4-BE49-F238E27FC236}">
                <a16:creationId xmlns:a16="http://schemas.microsoft.com/office/drawing/2014/main" id="{85D98D8E-F626-1DE7-C949-DFAF4653EDEB}"/>
              </a:ext>
            </a:extLst>
          </p:cNvPr>
          <p:cNvSpPr txBox="1"/>
          <p:nvPr/>
        </p:nvSpPr>
        <p:spPr>
          <a:xfrm>
            <a:off x="263045" y="5560868"/>
            <a:ext cx="9642951" cy="1200332"/>
          </a:xfrm>
          <a:prstGeom prst="rect">
            <a:avLst/>
          </a:prstGeom>
          <a:solidFill>
            <a:srgbClr val="FFFF00"/>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600" b="1" i="0" u="none" strike="noStrike" kern="1200" cap="none" spc="0" baseline="0">
                <a:solidFill>
                  <a:srgbClr val="009900"/>
                </a:solidFill>
                <a:uFillTx/>
                <a:latin typeface="Times New Roman" pitchFamily="18"/>
              </a:rPr>
              <a:t>s-captures defined as those so slow to allow decays on their path to occur before proceeding </a:t>
            </a:r>
            <a:endParaRPr lang="en-US" sz="3600" b="1" i="0" u="none" strike="noStrike" kern="1200" cap="none" spc="0" baseline="0">
              <a:solidFill>
                <a:srgbClr val="009900"/>
              </a:solidFill>
              <a:uFillTx/>
              <a:latin typeface="Times New Roman" pitchFamily="18"/>
            </a:endParaRPr>
          </a:p>
        </p:txBody>
      </p:sp>
    </p:spTree>
    <p:extLst>
      <p:ext uri="{BB962C8B-B14F-4D97-AF65-F5344CB8AC3E}">
        <p14:creationId xmlns:p14="http://schemas.microsoft.com/office/powerpoint/2010/main" val="9044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92629BF-601E-2C95-175E-42636387DFBE}"/>
              </a:ext>
            </a:extLst>
          </p:cNvPr>
          <p:cNvSpPr txBox="1"/>
          <p:nvPr/>
        </p:nvSpPr>
        <p:spPr>
          <a:xfrm>
            <a:off x="122557" y="303562"/>
            <a:ext cx="9272336" cy="267765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kern="0" dirty="0">
                <a:solidFill>
                  <a:srgbClr val="002060"/>
                </a:solidFill>
                <a:latin typeface="Comic Sans MS" pitchFamily="66"/>
              </a:rPr>
              <a:t>Y</a:t>
            </a:r>
            <a:r>
              <a:rPr lang="en-GB" sz="2800" b="0" i="0" u="none" strike="noStrike" kern="0" cap="none" spc="0" baseline="0" dirty="0">
                <a:solidFill>
                  <a:srgbClr val="002060"/>
                </a:solidFill>
                <a:uFillTx/>
                <a:latin typeface="Comic Sans MS" pitchFamily="66"/>
              </a:rPr>
              <a:t>ou might infer that the basics of this subject are known from so long a time that discussing them again is useless, both from the nuclear and stellar sides. Brad Meyer (1994) years ago, quoting Confucius (!) said we have “a thread linking together” our ideas on element production. Is that so?</a:t>
            </a:r>
            <a:endParaRPr lang="en-GB" sz="2800" b="0" i="0" u="none" strike="noStrike" kern="1200" cap="none" spc="0" baseline="0" dirty="0">
              <a:solidFill>
                <a:srgbClr val="002060"/>
              </a:solidFill>
              <a:uFillTx/>
              <a:latin typeface="Comic Sans MS" pitchFamily="66"/>
            </a:endParaRPr>
          </a:p>
        </p:txBody>
      </p:sp>
      <p:pic>
        <p:nvPicPr>
          <p:cNvPr id="3" name="Immagine 6">
            <a:extLst>
              <a:ext uri="{FF2B5EF4-FFF2-40B4-BE49-F238E27FC236}">
                <a16:creationId xmlns:a16="http://schemas.microsoft.com/office/drawing/2014/main" id="{8060E0C8-7E4C-9CAB-85F1-AE25FC7C6DCA}"/>
              </a:ext>
            </a:extLst>
          </p:cNvPr>
          <p:cNvPicPr>
            <a:picLocks noChangeAspect="1"/>
          </p:cNvPicPr>
          <p:nvPr/>
        </p:nvPicPr>
        <p:blipFill>
          <a:blip r:embed="rId2"/>
          <a:stretch>
            <a:fillRect/>
          </a:stretch>
        </p:blipFill>
        <p:spPr>
          <a:xfrm>
            <a:off x="1070808" y="3131115"/>
            <a:ext cx="7686354" cy="3726884"/>
          </a:xfrm>
          <a:prstGeom prst="rect">
            <a:avLst/>
          </a:prstGeom>
          <a:noFill/>
          <a:ln cap="flat">
            <a:noFill/>
          </a:ln>
        </p:spPr>
      </p:pic>
      <p:sp>
        <p:nvSpPr>
          <p:cNvPr id="4" name="Rettangolo 7">
            <a:extLst>
              <a:ext uri="{FF2B5EF4-FFF2-40B4-BE49-F238E27FC236}">
                <a16:creationId xmlns:a16="http://schemas.microsoft.com/office/drawing/2014/main" id="{F0EB6E51-F53E-C1B9-859C-A8110D91C487}"/>
              </a:ext>
            </a:extLst>
          </p:cNvPr>
          <p:cNvSpPr/>
          <p:nvPr/>
        </p:nvSpPr>
        <p:spPr>
          <a:xfrm>
            <a:off x="4074685" y="5935571"/>
            <a:ext cx="3224476" cy="224594"/>
          </a:xfrm>
          <a:prstGeom prst="rect">
            <a:avLst/>
          </a:prstGeom>
          <a:solidFill>
            <a:srgbClr val="FFFF00">
              <a:alpha val="16000"/>
            </a:srgbClr>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5" name="CasellaDiTesto 4">
            <a:extLst>
              <a:ext uri="{FF2B5EF4-FFF2-40B4-BE49-F238E27FC236}">
                <a16:creationId xmlns:a16="http://schemas.microsoft.com/office/drawing/2014/main" id="{1E614408-5EF5-B3FA-09CB-6AFAD3B5BDC6}"/>
              </a:ext>
            </a:extLst>
          </p:cNvPr>
          <p:cNvSpPr txBox="1"/>
          <p:nvPr/>
        </p:nvSpPr>
        <p:spPr>
          <a:xfrm>
            <a:off x="185595" y="3977137"/>
            <a:ext cx="9783449" cy="954103"/>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2060"/>
                </a:solidFill>
                <a:uFillTx/>
                <a:latin typeface="Comic Sans MS" pitchFamily="66"/>
              </a:rPr>
              <a:t>Maybe not even from the stellar side. In the AI era, you can still find things like this:</a:t>
            </a:r>
            <a:endParaRPr lang="en-GB" sz="1800" b="0" i="0" u="none" strike="noStrike" kern="1200" cap="none" spc="0" baseline="0">
              <a:solidFill>
                <a:srgbClr val="002060"/>
              </a:solidFill>
              <a:uFillTx/>
              <a:latin typeface="Comic Sans MS" pitchFamily="66"/>
            </a:endParaRPr>
          </a:p>
        </p:txBody>
      </p:sp>
      <p:sp>
        <p:nvSpPr>
          <p:cNvPr id="6" name="CasellaDiTesto 4">
            <a:extLst>
              <a:ext uri="{FF2B5EF4-FFF2-40B4-BE49-F238E27FC236}">
                <a16:creationId xmlns:a16="http://schemas.microsoft.com/office/drawing/2014/main" id="{ACD1E235-23DC-5E00-0D1E-6C24B0B98771}"/>
              </a:ext>
            </a:extLst>
          </p:cNvPr>
          <p:cNvSpPr txBox="1"/>
          <p:nvPr/>
        </p:nvSpPr>
        <p:spPr>
          <a:xfrm>
            <a:off x="159526" y="2972293"/>
            <a:ext cx="9783449" cy="954103"/>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2060"/>
                </a:solidFill>
                <a:uFillTx/>
                <a:latin typeface="Comic Sans MS" pitchFamily="66"/>
              </a:rPr>
              <a:t>Maybe not from the nuclear side (see e.g. the title of this workshop).</a:t>
            </a:r>
            <a:endParaRPr lang="en-GB" sz="1800" b="0" i="0" u="none" strike="noStrike" kern="1200" cap="none" spc="0" baseline="0">
              <a:solidFill>
                <a:srgbClr val="002060"/>
              </a:solidFill>
              <a:uFillTx/>
              <a:latin typeface="Comic Sans MS" pitchFamily="66"/>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CD40713-089A-AC20-FFDF-25A1EF99A01C}"/>
              </a:ext>
            </a:extLst>
          </p:cNvPr>
          <p:cNvSpPr txBox="1"/>
          <p:nvPr/>
        </p:nvSpPr>
        <p:spPr>
          <a:xfrm>
            <a:off x="313746" y="0"/>
            <a:ext cx="9278499" cy="440120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Hence, I want briefly to mention:</a:t>
            </a:r>
          </a:p>
          <a:p>
            <a:pPr marL="400050" marR="0" lvl="0" indent="-400050" algn="l" defTabSz="914400" rtl="0" fontAlgn="auto" hangingPunct="1">
              <a:lnSpc>
                <a:spcPct val="100000"/>
              </a:lnSpc>
              <a:spcBef>
                <a:spcPts val="0"/>
              </a:spcBef>
              <a:spcAft>
                <a:spcPts val="0"/>
              </a:spcAft>
              <a:buSzPct val="100000"/>
              <a:buAutoNum type="romanLcParenR"/>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When and by whom was the </a:t>
            </a:r>
            <a:r>
              <a:rPr lang="en-GB" sz="2800" b="0" i="1" u="none" strike="noStrike" kern="1200" cap="none" spc="0" baseline="0" dirty="0">
                <a:solidFill>
                  <a:srgbClr val="002060"/>
                </a:solidFill>
                <a:uFillTx/>
                <a:latin typeface="Comic Sans MS" pitchFamily="66"/>
              </a:rPr>
              <a:t>s </a:t>
            </a:r>
            <a:r>
              <a:rPr lang="en-GB" sz="2800" b="0" i="0" u="none" strike="noStrike" kern="1200" cap="none" spc="0" baseline="0" dirty="0">
                <a:solidFill>
                  <a:srgbClr val="002060"/>
                </a:solidFill>
                <a:uFillTx/>
                <a:latin typeface="Comic Sans MS" pitchFamily="66"/>
              </a:rPr>
              <a:t>process  (and its “typical” features) defined;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ii) Where does this interest for “thermal pulses” come 	from and what kind of role they play today in s-	processing;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iii) What is</a:t>
            </a:r>
            <a:r>
              <a:rPr lang="en-GB" sz="2800" b="0" i="0" u="none" strike="noStrike" kern="1200" cap="none" spc="0" dirty="0">
                <a:solidFill>
                  <a:srgbClr val="002060"/>
                </a:solidFill>
                <a:uFillTx/>
                <a:latin typeface="Comic Sans MS" pitchFamily="66"/>
              </a:rPr>
              <a:t> th</a:t>
            </a:r>
            <a:r>
              <a:rPr lang="en-GB" sz="2800" dirty="0">
                <a:solidFill>
                  <a:srgbClr val="002060"/>
                </a:solidFill>
                <a:latin typeface="Comic Sans MS" pitchFamily="66"/>
              </a:rPr>
              <a:t>e </a:t>
            </a:r>
            <a:r>
              <a:rPr lang="en-GB" sz="2800" b="0" i="0" u="none" strike="noStrike" kern="1200" cap="none" spc="0" baseline="0" dirty="0">
                <a:solidFill>
                  <a:srgbClr val="002060"/>
                </a:solidFill>
                <a:uFillTx/>
                <a:latin typeface="Comic Sans MS" pitchFamily="66"/>
              </a:rPr>
              <a:t>status of the research in </a:t>
            </a:r>
            <a:r>
              <a:rPr lang="en-GB" sz="2800" b="0" i="0" u="none" strike="noStrike" kern="1200" cap="none" spc="0" baseline="0" dirty="0" err="1">
                <a:solidFill>
                  <a:srgbClr val="002060"/>
                </a:solidFill>
                <a:uFillTx/>
                <a:latin typeface="Comic Sans MS" pitchFamily="66"/>
              </a:rPr>
              <a:t>AGB</a:t>
            </a:r>
            <a:r>
              <a:rPr lang="en-GB" sz="2800" b="0" i="0" u="none" strike="noStrike" kern="1200" cap="none" spc="0" baseline="0" dirty="0">
                <a:solidFill>
                  <a:srgbClr val="002060"/>
                </a:solidFill>
                <a:uFillTx/>
                <a:latin typeface="Comic Sans MS" pitchFamily="66"/>
              </a:rPr>
              <a:t> s-	processing &amp; mixing (making only one example) in 	the context of this meeting.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2060"/>
              </a:solidFill>
              <a:uFillTx/>
              <a:latin typeface="Comic Sans MS" pitchFamily="66"/>
            </a:endParaRPr>
          </a:p>
        </p:txBody>
      </p:sp>
      <p:sp>
        <p:nvSpPr>
          <p:cNvPr id="3" name="CasellaDiTesto 3">
            <a:extLst>
              <a:ext uri="{FF2B5EF4-FFF2-40B4-BE49-F238E27FC236}">
                <a16:creationId xmlns:a16="http://schemas.microsoft.com/office/drawing/2014/main" id="{49B32DE0-BDBB-6074-8DB3-D3D89F85C35C}"/>
              </a:ext>
            </a:extLst>
          </p:cNvPr>
          <p:cNvSpPr txBox="1"/>
          <p:nvPr/>
        </p:nvSpPr>
        <p:spPr>
          <a:xfrm>
            <a:off x="179637" y="3925761"/>
            <a:ext cx="9726363" cy="267765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2060"/>
                </a:solidFill>
                <a:uFillTx/>
                <a:latin typeface="Comic Sans MS" pitchFamily="66"/>
              </a:rPr>
              <a:t>Mine will be only hints to more complete discussions, to be found, e.g., in Iben&amp;Renzini 1982, Meyer 1994, Busso et al. 1999; Herwig 2005; Karakas &amp; Lattanzio 2014; Lugaro et al. 2023; etc…</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0" cap="none" spc="0" baseline="0" dirty="0">
                <a:solidFill>
                  <a:srgbClr val="002060"/>
                </a:solidFill>
                <a:uFillTx/>
                <a:latin typeface="Comic Sans MS" pitchFamily="66"/>
              </a:rPr>
              <a:t>I shall not discuss overshoot for PIE</a:t>
            </a:r>
            <a:r>
              <a:rPr lang="en-GB" sz="2800" b="0" i="0" u="none" strike="noStrike" kern="0" cap="none" spc="0" baseline="0" dirty="0">
                <a:solidFill>
                  <a:srgbClr val="002060"/>
                </a:solidFill>
                <a:uFillTx/>
                <a:latin typeface="Comic Sans MS" pitchFamily="66"/>
                <a:sym typeface="Wingdings" panose="05000000000000000000" pitchFamily="2" charset="2"/>
              </a:rPr>
              <a:t> </a:t>
            </a:r>
            <a:r>
              <a:rPr lang="en-GB" sz="2800" b="0" i="0" u="none" strike="noStrike" kern="0" cap="none" spc="0" baseline="0" dirty="0" err="1">
                <a:solidFill>
                  <a:srgbClr val="002060"/>
                </a:solidFill>
                <a:uFillTx/>
                <a:latin typeface="Comic Sans MS" pitchFamily="66"/>
                <a:sym typeface="Wingdings" panose="05000000000000000000" pitchFamily="2" charset="2"/>
              </a:rPr>
              <a:t>i</a:t>
            </a:r>
            <a:r>
              <a:rPr lang="en-GB" sz="2800" b="0" i="0" u="none" strike="noStrike" kern="0" cap="none" spc="0" dirty="0">
                <a:solidFill>
                  <a:srgbClr val="002060"/>
                </a:solidFill>
                <a:uFillTx/>
                <a:latin typeface="Comic Sans MS" pitchFamily="66"/>
                <a:sym typeface="Wingdings" panose="05000000000000000000" pitchFamily="2" charset="2"/>
              </a:rPr>
              <a:t> process</a:t>
            </a:r>
            <a:r>
              <a:rPr lang="en-GB" sz="2800" b="0" i="0" u="none" strike="noStrike" kern="0" cap="none" spc="0" baseline="0" dirty="0">
                <a:solidFill>
                  <a:srgbClr val="002060"/>
                </a:solidFill>
                <a:uFillTx/>
                <a:latin typeface="Comic Sans MS" pitchFamily="66"/>
              </a:rPr>
              <a:t>. See for that Choplin et al. (2025) and his talk yesterday..</a:t>
            </a:r>
            <a:endParaRPr lang="en-GB" sz="2800" b="0" i="0" u="none" strike="noStrike" kern="1200" cap="none" spc="0" baseline="0" dirty="0">
              <a:solidFill>
                <a:srgbClr val="002060"/>
              </a:solidFill>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445FBA2A-E337-A605-2AF1-91F906074182}"/>
              </a:ext>
            </a:extLst>
          </p:cNvPr>
          <p:cNvPicPr>
            <a:picLocks noChangeAspect="1"/>
          </p:cNvPicPr>
          <p:nvPr/>
        </p:nvPicPr>
        <p:blipFill>
          <a:blip r:embed="rId2"/>
          <a:srcRect/>
          <a:stretch>
            <a:fillRect/>
          </a:stretch>
        </p:blipFill>
        <p:spPr>
          <a:xfrm>
            <a:off x="2031568" y="584082"/>
            <a:ext cx="6604884" cy="3962643"/>
          </a:xfrm>
          <a:prstGeom prst="rect">
            <a:avLst/>
          </a:prstGeom>
          <a:noFill/>
          <a:ln cap="flat">
            <a:noFill/>
          </a:ln>
        </p:spPr>
      </p:pic>
      <p:graphicFrame>
        <p:nvGraphicFramePr>
          <p:cNvPr id="3" name="Object 10">
            <a:extLst>
              <a:ext uri="{FF2B5EF4-FFF2-40B4-BE49-F238E27FC236}">
                <a16:creationId xmlns:a16="http://schemas.microsoft.com/office/drawing/2014/main" id="{A596C58A-CDD5-EE58-9EB5-B56623081249}"/>
              </a:ext>
            </a:extLst>
          </p:cNvPr>
          <p:cNvGraphicFramePr/>
          <p:nvPr/>
        </p:nvGraphicFramePr>
        <p:xfrm>
          <a:off x="0" y="4149720"/>
          <a:ext cx="2667003" cy="1074740"/>
        </p:xfrm>
        <a:graphic>
          <a:graphicData uri="http://schemas.openxmlformats.org/presentationml/2006/ole">
            <mc:AlternateContent xmlns:mc="http://schemas.openxmlformats.org/markup-compatibility/2006">
              <mc:Choice xmlns:v="urn:schemas-microsoft-com:vml" Requires="v">
                <p:oleObj r:id="rId3" imgW="1438537" imgH="578876" progId="">
                  <p:embed/>
                </p:oleObj>
              </mc:Choice>
              <mc:Fallback>
                <p:oleObj r:id="rId3" imgW="1438537" imgH="578876" progId="">
                  <p:embed/>
                  <p:pic>
                    <p:nvPicPr>
                      <p:cNvPr id="0" name=""/>
                      <p:cNvPicPr/>
                      <p:nvPr/>
                    </p:nvPicPr>
                    <p:blipFill>
                      <a:blip r:embed="rId4"/>
                      <a:stretch>
                        <a:fillRect/>
                      </a:stretch>
                    </p:blipFill>
                    <p:spPr>
                      <a:xfrm>
                        <a:off x="0" y="4149720"/>
                        <a:ext cx="2667003" cy="1074740"/>
                      </a:xfrm>
                      <a:prstGeom prst="rect">
                        <a:avLst/>
                      </a:prstGeom>
                      <a:noFill/>
                      <a:ln cap="flat">
                        <a:noFill/>
                      </a:ln>
                    </p:spPr>
                  </p:pic>
                </p:oleObj>
              </mc:Fallback>
            </mc:AlternateContent>
          </a:graphicData>
        </a:graphic>
      </p:graphicFrame>
      <p:graphicFrame>
        <p:nvGraphicFramePr>
          <p:cNvPr id="4" name="Object 5">
            <a:extLst>
              <a:ext uri="{FF2B5EF4-FFF2-40B4-BE49-F238E27FC236}">
                <a16:creationId xmlns:a16="http://schemas.microsoft.com/office/drawing/2014/main" id="{011F549D-E246-DC8A-3D05-69F3CA577833}"/>
              </a:ext>
            </a:extLst>
          </p:cNvPr>
          <p:cNvGraphicFramePr/>
          <p:nvPr/>
        </p:nvGraphicFramePr>
        <p:xfrm>
          <a:off x="2667003" y="4292595"/>
          <a:ext cx="6476996" cy="800100"/>
        </p:xfrm>
        <a:graphic>
          <a:graphicData uri="http://schemas.openxmlformats.org/presentationml/2006/ole">
            <mc:AlternateContent xmlns:mc="http://schemas.openxmlformats.org/markup-compatibility/2006">
              <mc:Choice xmlns:v="urn:schemas-microsoft-com:vml" Requires="v">
                <p:oleObj r:id="rId5" imgW="3090678" imgH="380872" progId="">
                  <p:embed/>
                </p:oleObj>
              </mc:Choice>
              <mc:Fallback>
                <p:oleObj r:id="rId5" imgW="3090678" imgH="380872" progId="">
                  <p:embed/>
                  <p:pic>
                    <p:nvPicPr>
                      <p:cNvPr id="0" name=""/>
                      <p:cNvPicPr/>
                      <p:nvPr/>
                    </p:nvPicPr>
                    <p:blipFill>
                      <a:blip r:embed="rId6"/>
                      <a:stretch>
                        <a:fillRect/>
                      </a:stretch>
                    </p:blipFill>
                    <p:spPr>
                      <a:xfrm>
                        <a:off x="2667003" y="4292595"/>
                        <a:ext cx="6476996" cy="800100"/>
                      </a:xfrm>
                      <a:prstGeom prst="rect">
                        <a:avLst/>
                      </a:prstGeom>
                      <a:noFill/>
                      <a:ln cap="flat">
                        <a:noFill/>
                      </a:ln>
                    </p:spPr>
                  </p:pic>
                </p:oleObj>
              </mc:Fallback>
            </mc:AlternateContent>
          </a:graphicData>
        </a:graphic>
      </p:graphicFrame>
      <p:sp>
        <p:nvSpPr>
          <p:cNvPr id="5" name="CasellaDiTesto 5">
            <a:extLst>
              <a:ext uri="{FF2B5EF4-FFF2-40B4-BE49-F238E27FC236}">
                <a16:creationId xmlns:a16="http://schemas.microsoft.com/office/drawing/2014/main" id="{BC54D433-8A0E-7B84-D344-DD9F220EC921}"/>
              </a:ext>
            </a:extLst>
          </p:cNvPr>
          <p:cNvSpPr txBox="1"/>
          <p:nvPr/>
        </p:nvSpPr>
        <p:spPr>
          <a:xfrm>
            <a:off x="199832" y="5235570"/>
            <a:ext cx="9706163" cy="138499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2060"/>
                </a:solidFill>
                <a:uFillTx/>
                <a:latin typeface="Comic Sans MS" pitchFamily="66"/>
              </a:rPr>
              <a:t>AGB stars provide the MAIN component (A=90-204) and, at low metallicities &amp; the STRONG component (A=204-209), whe</a:t>
            </a:r>
            <a:r>
              <a:rPr lang="en-GB" sz="2800" b="0" i="0" u="none" strike="noStrike" kern="0" cap="none" spc="0" baseline="0">
                <a:solidFill>
                  <a:srgbClr val="002060"/>
                </a:solidFill>
                <a:uFillTx/>
                <a:latin typeface="Comic Sans MS" pitchFamily="66"/>
              </a:rPr>
              <a:t>n at low metallicity</a:t>
            </a:r>
            <a:endParaRPr lang="en-GB" sz="2800" b="0" i="0" u="none" strike="noStrike" kern="1200" cap="none" spc="0" baseline="0">
              <a:solidFill>
                <a:srgbClr val="002060"/>
              </a:solidFill>
              <a:uFillTx/>
              <a:latin typeface="Comic Sans MS" pitchFamily="66"/>
            </a:endParaRPr>
          </a:p>
        </p:txBody>
      </p:sp>
      <p:sp>
        <p:nvSpPr>
          <p:cNvPr id="6" name="CasellaDiTesto 6">
            <a:extLst>
              <a:ext uri="{FF2B5EF4-FFF2-40B4-BE49-F238E27FC236}">
                <a16:creationId xmlns:a16="http://schemas.microsoft.com/office/drawing/2014/main" id="{AC26FFD1-B75E-4CA7-0C64-CDB4F58269E1}"/>
              </a:ext>
            </a:extLst>
          </p:cNvPr>
          <p:cNvSpPr txBox="1"/>
          <p:nvPr/>
        </p:nvSpPr>
        <p:spPr>
          <a:xfrm>
            <a:off x="744989" y="15837"/>
            <a:ext cx="8997979" cy="5847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C00000"/>
                </a:solidFill>
                <a:uFillTx/>
                <a:latin typeface="Comic Sans MS" pitchFamily="66"/>
              </a:rPr>
              <a:t>The exponential distribution(s) of exposures</a:t>
            </a:r>
          </a:p>
        </p:txBody>
      </p:sp>
      <p:cxnSp>
        <p:nvCxnSpPr>
          <p:cNvPr id="7" name="Connettore diritto 8">
            <a:extLst>
              <a:ext uri="{FF2B5EF4-FFF2-40B4-BE49-F238E27FC236}">
                <a16:creationId xmlns:a16="http://schemas.microsoft.com/office/drawing/2014/main" id="{54DDEFF0-5B71-0E11-8ED8-C02D14698D2E}"/>
              </a:ext>
            </a:extLst>
          </p:cNvPr>
          <p:cNvCxnSpPr/>
          <p:nvPr/>
        </p:nvCxnSpPr>
        <p:spPr>
          <a:xfrm flipV="1">
            <a:off x="3820436" y="1878899"/>
            <a:ext cx="1132567" cy="488519"/>
          </a:xfrm>
          <a:prstGeom prst="straightConnector1">
            <a:avLst/>
          </a:prstGeom>
          <a:noFill/>
          <a:ln w="38103" cap="flat">
            <a:solidFill>
              <a:srgbClr val="FF0000"/>
            </a:solidFill>
            <a:prstDash val="solid"/>
            <a:miter/>
          </a:ln>
        </p:spPr>
      </p:cxnSp>
      <p:cxnSp>
        <p:nvCxnSpPr>
          <p:cNvPr id="8" name="Connettore diritto 9">
            <a:extLst>
              <a:ext uri="{FF2B5EF4-FFF2-40B4-BE49-F238E27FC236}">
                <a16:creationId xmlns:a16="http://schemas.microsoft.com/office/drawing/2014/main" id="{90F90A58-4158-F62C-88DF-5F8AF49967F2}"/>
              </a:ext>
            </a:extLst>
          </p:cNvPr>
          <p:cNvCxnSpPr/>
          <p:nvPr/>
        </p:nvCxnSpPr>
        <p:spPr>
          <a:xfrm flipH="1" flipV="1">
            <a:off x="6212909" y="1878899"/>
            <a:ext cx="1478072" cy="1550101"/>
          </a:xfrm>
          <a:prstGeom prst="straightConnector1">
            <a:avLst/>
          </a:prstGeom>
          <a:noFill/>
          <a:ln w="38103" cap="flat">
            <a:solidFill>
              <a:srgbClr val="FF0000"/>
            </a:solidFill>
            <a:prstDash val="solid"/>
            <a:miter/>
          </a:ln>
        </p:spPr>
      </p:cxnSp>
      <p:sp>
        <p:nvSpPr>
          <p:cNvPr id="9" name="CasellaDiTesto 13">
            <a:extLst>
              <a:ext uri="{FF2B5EF4-FFF2-40B4-BE49-F238E27FC236}">
                <a16:creationId xmlns:a16="http://schemas.microsoft.com/office/drawing/2014/main" id="{0DDBD410-0BAE-DC3D-5C66-0BD80E348311}"/>
              </a:ext>
            </a:extLst>
          </p:cNvPr>
          <p:cNvSpPr txBox="1"/>
          <p:nvPr/>
        </p:nvSpPr>
        <p:spPr>
          <a:xfrm>
            <a:off x="4401592" y="1355680"/>
            <a:ext cx="2254142" cy="523219"/>
          </a:xfrm>
          <a:prstGeom prst="rect">
            <a:avLst/>
          </a:prstGeom>
          <a:noFill/>
          <a:ln w="38103" cap="flat">
            <a:solidFill>
              <a:srgbClr val="FF0000"/>
            </a:solidFill>
            <a:prstDash val="solid"/>
            <a:miter/>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omic Sans MS" pitchFamily="66"/>
              </a:rPr>
              <a:t>AGB STARS</a:t>
            </a:r>
          </a:p>
        </p:txBody>
      </p:sp>
      <p:sp>
        <p:nvSpPr>
          <p:cNvPr id="10" name="CasellaDiTesto 9">
            <a:extLst>
              <a:ext uri="{FF2B5EF4-FFF2-40B4-BE49-F238E27FC236}">
                <a16:creationId xmlns:a16="http://schemas.microsoft.com/office/drawing/2014/main" id="{337A74B2-8A0A-ABC6-8BD0-B9BC82BBD51B}"/>
              </a:ext>
            </a:extLst>
          </p:cNvPr>
          <p:cNvSpPr txBox="1"/>
          <p:nvPr/>
        </p:nvSpPr>
        <p:spPr>
          <a:xfrm>
            <a:off x="4496844" y="2943616"/>
            <a:ext cx="914400" cy="914400"/>
          </a:xfrm>
          <a:prstGeom prst="rect">
            <a:avLst/>
          </a:prstGeom>
          <a:noFill/>
        </p:spPr>
        <p:txBody>
          <a:bodyPr wrap="square" rtlCol="0">
            <a:spAutoFit/>
          </a:bodyPr>
          <a:lstStyle/>
          <a:p>
            <a:endParaRPr lang="en-GB" dirty="0"/>
          </a:p>
        </p:txBody>
      </p:sp>
      <p:sp>
        <p:nvSpPr>
          <p:cNvPr id="11" name="CasellaDiTesto 10">
            <a:extLst>
              <a:ext uri="{FF2B5EF4-FFF2-40B4-BE49-F238E27FC236}">
                <a16:creationId xmlns:a16="http://schemas.microsoft.com/office/drawing/2014/main" id="{EBD5E6B3-E2EF-A76E-D7BF-5581B8835160}"/>
              </a:ext>
            </a:extLst>
          </p:cNvPr>
          <p:cNvSpPr txBox="1"/>
          <p:nvPr/>
        </p:nvSpPr>
        <p:spPr>
          <a:xfrm>
            <a:off x="4496844" y="2943616"/>
            <a:ext cx="914400" cy="914400"/>
          </a:xfrm>
          <a:prstGeom prst="rect">
            <a:avLst/>
          </a:prstGeom>
          <a:noFill/>
        </p:spPr>
        <p:txBody>
          <a:bodyPr wrap="square" rtlCol="0">
            <a:spAutoFit/>
          </a:bodyPr>
          <a:lstStyle/>
          <a:p>
            <a:endParaRPr lang="en-GB" dirty="0"/>
          </a:p>
        </p:txBody>
      </p:sp>
      <p:sp>
        <p:nvSpPr>
          <p:cNvPr id="12" name="CasellaDiTesto 11">
            <a:extLst>
              <a:ext uri="{FF2B5EF4-FFF2-40B4-BE49-F238E27FC236}">
                <a16:creationId xmlns:a16="http://schemas.microsoft.com/office/drawing/2014/main" id="{7854A998-02AE-7BF1-D172-3031BA061096}"/>
              </a:ext>
            </a:extLst>
          </p:cNvPr>
          <p:cNvSpPr txBox="1"/>
          <p:nvPr/>
        </p:nvSpPr>
        <p:spPr>
          <a:xfrm>
            <a:off x="92926" y="1215217"/>
            <a:ext cx="1996059" cy="1815882"/>
          </a:xfrm>
          <a:prstGeom prst="rect">
            <a:avLst/>
          </a:prstGeom>
          <a:noFill/>
        </p:spPr>
        <p:txBody>
          <a:bodyPr wrap="none" rtlCol="0">
            <a:spAutoFit/>
          </a:bodyPr>
          <a:lstStyle/>
          <a:p>
            <a:r>
              <a:rPr lang="en-GB" sz="2800" dirty="0">
                <a:solidFill>
                  <a:srgbClr val="002060"/>
                </a:solidFill>
                <a:latin typeface="Comic Sans MS" panose="030F0702030302020204" pitchFamily="66" charset="0"/>
              </a:rPr>
              <a:t>Clayton +, </a:t>
            </a:r>
          </a:p>
          <a:p>
            <a:r>
              <a:rPr lang="en-GB" sz="2800" dirty="0">
                <a:solidFill>
                  <a:srgbClr val="002060"/>
                </a:solidFill>
                <a:latin typeface="Comic Sans MS" panose="030F0702030302020204" pitchFamily="66" charset="0"/>
              </a:rPr>
              <a:t>various</a:t>
            </a:r>
          </a:p>
          <a:p>
            <a:r>
              <a:rPr lang="en-GB" sz="2800" dirty="0">
                <a:solidFill>
                  <a:srgbClr val="002060"/>
                </a:solidFill>
                <a:latin typeface="Comic Sans MS" panose="030F0702030302020204" pitchFamily="66" charset="0"/>
              </a:rPr>
              <a:t>works in </a:t>
            </a:r>
          </a:p>
          <a:p>
            <a:r>
              <a:rPr lang="en-GB" sz="2800" dirty="0">
                <a:solidFill>
                  <a:srgbClr val="002060"/>
                </a:solidFill>
                <a:latin typeface="Comic Sans MS" panose="030F0702030302020204" pitchFamily="66" charset="0"/>
              </a:rPr>
              <a:t>the sixties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2C2F694-4DEC-A43F-3607-CB24F9F96629}"/>
              </a:ext>
            </a:extLst>
          </p:cNvPr>
          <p:cNvSpPr/>
          <p:nvPr/>
        </p:nvSpPr>
        <p:spPr>
          <a:xfrm>
            <a:off x="6172200" y="2438403"/>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3" name="Rectangle 4">
            <a:extLst>
              <a:ext uri="{FF2B5EF4-FFF2-40B4-BE49-F238E27FC236}">
                <a16:creationId xmlns:a16="http://schemas.microsoft.com/office/drawing/2014/main" id="{4B39CE77-B02F-F441-49D0-E98E83EBAC5B}"/>
              </a:ext>
            </a:extLst>
          </p:cNvPr>
          <p:cNvSpPr/>
          <p:nvPr/>
        </p:nvSpPr>
        <p:spPr>
          <a:xfrm>
            <a:off x="457200" y="6248396"/>
            <a:ext cx="306388" cy="306388"/>
          </a:xfrm>
          <a:prstGeom prst="rect">
            <a:avLst/>
          </a:prstGeom>
          <a:solidFill>
            <a:srgbClr val="000000"/>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4" name="Rectangle 5">
            <a:extLst>
              <a:ext uri="{FF2B5EF4-FFF2-40B4-BE49-F238E27FC236}">
                <a16:creationId xmlns:a16="http://schemas.microsoft.com/office/drawing/2014/main" id="{07E15245-9DE9-6B5F-93D9-3B80F0267CC8}"/>
              </a:ext>
            </a:extLst>
          </p:cNvPr>
          <p:cNvSpPr/>
          <p:nvPr/>
        </p:nvSpPr>
        <p:spPr>
          <a:xfrm>
            <a:off x="1219196" y="5867403"/>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5" name="Rectangle 6">
            <a:extLst>
              <a:ext uri="{FF2B5EF4-FFF2-40B4-BE49-F238E27FC236}">
                <a16:creationId xmlns:a16="http://schemas.microsoft.com/office/drawing/2014/main" id="{94918024-1356-CDA5-1833-CD92C7A11DF6}"/>
              </a:ext>
            </a:extLst>
          </p:cNvPr>
          <p:cNvSpPr/>
          <p:nvPr/>
        </p:nvSpPr>
        <p:spPr>
          <a:xfrm>
            <a:off x="2743200" y="4724403"/>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6" name="Rectangle 7">
            <a:extLst>
              <a:ext uri="{FF2B5EF4-FFF2-40B4-BE49-F238E27FC236}">
                <a16:creationId xmlns:a16="http://schemas.microsoft.com/office/drawing/2014/main" id="{AE6C01C9-A371-AECB-72A7-14BDB360D81C}"/>
              </a:ext>
            </a:extLst>
          </p:cNvPr>
          <p:cNvSpPr/>
          <p:nvPr/>
        </p:nvSpPr>
        <p:spPr>
          <a:xfrm>
            <a:off x="2743200" y="5105396"/>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7" name="Rectangle 8">
            <a:extLst>
              <a:ext uri="{FF2B5EF4-FFF2-40B4-BE49-F238E27FC236}">
                <a16:creationId xmlns:a16="http://schemas.microsoft.com/office/drawing/2014/main" id="{DA3624FF-0B5A-8798-0C51-102F3E2DBBB7}"/>
              </a:ext>
            </a:extLst>
          </p:cNvPr>
          <p:cNvSpPr/>
          <p:nvPr/>
        </p:nvSpPr>
        <p:spPr>
          <a:xfrm>
            <a:off x="457200" y="5486400"/>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8" name="Rectangle 9">
            <a:extLst>
              <a:ext uri="{FF2B5EF4-FFF2-40B4-BE49-F238E27FC236}">
                <a16:creationId xmlns:a16="http://schemas.microsoft.com/office/drawing/2014/main" id="{2AC53812-7489-8B9C-62F2-69FC3A094CFE}"/>
              </a:ext>
            </a:extLst>
          </p:cNvPr>
          <p:cNvSpPr/>
          <p:nvPr/>
        </p:nvSpPr>
        <p:spPr>
          <a:xfrm>
            <a:off x="1219196" y="5486400"/>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9" name="Rectangle 10">
            <a:extLst>
              <a:ext uri="{FF2B5EF4-FFF2-40B4-BE49-F238E27FC236}">
                <a16:creationId xmlns:a16="http://schemas.microsoft.com/office/drawing/2014/main" id="{6D0326E3-44ED-A1B0-12F0-37F95EC258EB}"/>
              </a:ext>
            </a:extLst>
          </p:cNvPr>
          <p:cNvSpPr/>
          <p:nvPr/>
        </p:nvSpPr>
        <p:spPr>
          <a:xfrm>
            <a:off x="4267203" y="4343400"/>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10" name="Rectangle 11">
            <a:extLst>
              <a:ext uri="{FF2B5EF4-FFF2-40B4-BE49-F238E27FC236}">
                <a16:creationId xmlns:a16="http://schemas.microsoft.com/office/drawing/2014/main" id="{20C24D95-B915-F6A4-294A-DB483E3E84A0}"/>
              </a:ext>
            </a:extLst>
          </p:cNvPr>
          <p:cNvSpPr/>
          <p:nvPr/>
        </p:nvSpPr>
        <p:spPr>
          <a:xfrm>
            <a:off x="4267203" y="4724403"/>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11" name="Rectangle 12">
            <a:extLst>
              <a:ext uri="{FF2B5EF4-FFF2-40B4-BE49-F238E27FC236}">
                <a16:creationId xmlns:a16="http://schemas.microsoft.com/office/drawing/2014/main" id="{670C45E5-B40D-8D3D-8017-2FD50EE291E6}"/>
              </a:ext>
            </a:extLst>
          </p:cNvPr>
          <p:cNvSpPr/>
          <p:nvPr/>
        </p:nvSpPr>
        <p:spPr>
          <a:xfrm>
            <a:off x="6553203" y="1676396"/>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12" name="Rectangle 13">
            <a:extLst>
              <a:ext uri="{FF2B5EF4-FFF2-40B4-BE49-F238E27FC236}">
                <a16:creationId xmlns:a16="http://schemas.microsoft.com/office/drawing/2014/main" id="{02AA1210-2310-3B41-DD2C-CE2D3B3421B9}"/>
              </a:ext>
            </a:extLst>
          </p:cNvPr>
          <p:cNvSpPr/>
          <p:nvPr/>
        </p:nvSpPr>
        <p:spPr>
          <a:xfrm>
            <a:off x="7315200" y="3200400"/>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13" name="Rectangle 14">
            <a:extLst>
              <a:ext uri="{FF2B5EF4-FFF2-40B4-BE49-F238E27FC236}">
                <a16:creationId xmlns:a16="http://schemas.microsoft.com/office/drawing/2014/main" id="{7015298B-8190-D988-B4BB-288827E508C8}"/>
              </a:ext>
            </a:extLst>
          </p:cNvPr>
          <p:cNvSpPr/>
          <p:nvPr/>
        </p:nvSpPr>
        <p:spPr>
          <a:xfrm>
            <a:off x="5791196" y="3962396"/>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14" name="Rectangle 15">
            <a:extLst>
              <a:ext uri="{FF2B5EF4-FFF2-40B4-BE49-F238E27FC236}">
                <a16:creationId xmlns:a16="http://schemas.microsoft.com/office/drawing/2014/main" id="{DD266770-B7C5-1550-DD74-D4A0A4AB8C68}"/>
              </a:ext>
            </a:extLst>
          </p:cNvPr>
          <p:cNvSpPr/>
          <p:nvPr/>
        </p:nvSpPr>
        <p:spPr>
          <a:xfrm>
            <a:off x="4267203" y="3200400"/>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15" name="Rectangle 16">
            <a:extLst>
              <a:ext uri="{FF2B5EF4-FFF2-40B4-BE49-F238E27FC236}">
                <a16:creationId xmlns:a16="http://schemas.microsoft.com/office/drawing/2014/main" id="{7DA45B0F-33B4-DFE4-A197-AE17505CF18C}"/>
              </a:ext>
            </a:extLst>
          </p:cNvPr>
          <p:cNvSpPr/>
          <p:nvPr/>
        </p:nvSpPr>
        <p:spPr>
          <a:xfrm>
            <a:off x="8077196" y="1295403"/>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16" name="Rectangle 17">
            <a:extLst>
              <a:ext uri="{FF2B5EF4-FFF2-40B4-BE49-F238E27FC236}">
                <a16:creationId xmlns:a16="http://schemas.microsoft.com/office/drawing/2014/main" id="{83F4619C-75E0-D900-E0C7-A01D270C99B4}"/>
              </a:ext>
            </a:extLst>
          </p:cNvPr>
          <p:cNvSpPr/>
          <p:nvPr/>
        </p:nvSpPr>
        <p:spPr>
          <a:xfrm>
            <a:off x="8077196" y="914400"/>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17" name="Rectangle 18">
            <a:extLst>
              <a:ext uri="{FF2B5EF4-FFF2-40B4-BE49-F238E27FC236}">
                <a16:creationId xmlns:a16="http://schemas.microsoft.com/office/drawing/2014/main" id="{DDD97EDB-D769-E793-AA5B-D23AE44BC6D4}"/>
              </a:ext>
            </a:extLst>
          </p:cNvPr>
          <p:cNvSpPr/>
          <p:nvPr/>
        </p:nvSpPr>
        <p:spPr>
          <a:xfrm>
            <a:off x="8458200" y="914400"/>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18" name="Rectangle 19">
            <a:extLst>
              <a:ext uri="{FF2B5EF4-FFF2-40B4-BE49-F238E27FC236}">
                <a16:creationId xmlns:a16="http://schemas.microsoft.com/office/drawing/2014/main" id="{B7034AD3-36C1-655B-EDAA-FD6C2A17FA06}"/>
              </a:ext>
            </a:extLst>
          </p:cNvPr>
          <p:cNvSpPr/>
          <p:nvPr/>
        </p:nvSpPr>
        <p:spPr>
          <a:xfrm>
            <a:off x="7696203" y="1676396"/>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19" name="Rectangle 20">
            <a:extLst>
              <a:ext uri="{FF2B5EF4-FFF2-40B4-BE49-F238E27FC236}">
                <a16:creationId xmlns:a16="http://schemas.microsoft.com/office/drawing/2014/main" id="{60B9B2E1-3E3C-2F70-CCAA-250F0BC2DEB5}"/>
              </a:ext>
            </a:extLst>
          </p:cNvPr>
          <p:cNvSpPr/>
          <p:nvPr/>
        </p:nvSpPr>
        <p:spPr>
          <a:xfrm>
            <a:off x="838203" y="6248396"/>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20" name="Rectangle 21">
            <a:extLst>
              <a:ext uri="{FF2B5EF4-FFF2-40B4-BE49-F238E27FC236}">
                <a16:creationId xmlns:a16="http://schemas.microsoft.com/office/drawing/2014/main" id="{94E6BB6F-E4C8-B194-9EB6-AFDF40CDC4B7}"/>
              </a:ext>
            </a:extLst>
          </p:cNvPr>
          <p:cNvSpPr/>
          <p:nvPr/>
        </p:nvSpPr>
        <p:spPr>
          <a:xfrm>
            <a:off x="1219196" y="6248396"/>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21" name="Rectangle 22">
            <a:extLst>
              <a:ext uri="{FF2B5EF4-FFF2-40B4-BE49-F238E27FC236}">
                <a16:creationId xmlns:a16="http://schemas.microsoft.com/office/drawing/2014/main" id="{B19B39F0-06EF-2665-28BD-EEB4E5099838}"/>
              </a:ext>
            </a:extLst>
          </p:cNvPr>
          <p:cNvSpPr/>
          <p:nvPr/>
        </p:nvSpPr>
        <p:spPr>
          <a:xfrm>
            <a:off x="3124203" y="4724403"/>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22" name="Rectangle 23">
            <a:extLst>
              <a:ext uri="{FF2B5EF4-FFF2-40B4-BE49-F238E27FC236}">
                <a16:creationId xmlns:a16="http://schemas.microsoft.com/office/drawing/2014/main" id="{10D09744-E735-7134-EDF4-03C44CEF7657}"/>
              </a:ext>
            </a:extLst>
          </p:cNvPr>
          <p:cNvSpPr/>
          <p:nvPr/>
        </p:nvSpPr>
        <p:spPr>
          <a:xfrm>
            <a:off x="1981203" y="4724403"/>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23" name="Rectangle 24">
            <a:extLst>
              <a:ext uri="{FF2B5EF4-FFF2-40B4-BE49-F238E27FC236}">
                <a16:creationId xmlns:a16="http://schemas.microsoft.com/office/drawing/2014/main" id="{25791D20-DFEA-384D-07DC-7FE7236CD575}"/>
              </a:ext>
            </a:extLst>
          </p:cNvPr>
          <p:cNvSpPr/>
          <p:nvPr/>
        </p:nvSpPr>
        <p:spPr>
          <a:xfrm>
            <a:off x="1981203" y="5105396"/>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24" name="Rectangle 25">
            <a:extLst>
              <a:ext uri="{FF2B5EF4-FFF2-40B4-BE49-F238E27FC236}">
                <a16:creationId xmlns:a16="http://schemas.microsoft.com/office/drawing/2014/main" id="{5C50568F-7016-DFB2-4E08-696A72F75EC6}"/>
              </a:ext>
            </a:extLst>
          </p:cNvPr>
          <p:cNvSpPr/>
          <p:nvPr/>
        </p:nvSpPr>
        <p:spPr>
          <a:xfrm>
            <a:off x="2743200" y="5486400"/>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25" name="Rectangle 26">
            <a:extLst>
              <a:ext uri="{FF2B5EF4-FFF2-40B4-BE49-F238E27FC236}">
                <a16:creationId xmlns:a16="http://schemas.microsoft.com/office/drawing/2014/main" id="{31A1733D-6E2A-9090-1602-4AE4DC1E49CD}"/>
              </a:ext>
            </a:extLst>
          </p:cNvPr>
          <p:cNvSpPr/>
          <p:nvPr/>
        </p:nvSpPr>
        <p:spPr>
          <a:xfrm>
            <a:off x="2362196" y="5486400"/>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26" name="Rectangle 27">
            <a:extLst>
              <a:ext uri="{FF2B5EF4-FFF2-40B4-BE49-F238E27FC236}">
                <a16:creationId xmlns:a16="http://schemas.microsoft.com/office/drawing/2014/main" id="{CB12BE73-D85D-C735-89B8-3BFB0AC97DB2}"/>
              </a:ext>
            </a:extLst>
          </p:cNvPr>
          <p:cNvSpPr/>
          <p:nvPr/>
        </p:nvSpPr>
        <p:spPr>
          <a:xfrm>
            <a:off x="1981203" y="5486400"/>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27" name="Rectangle 28">
            <a:extLst>
              <a:ext uri="{FF2B5EF4-FFF2-40B4-BE49-F238E27FC236}">
                <a16:creationId xmlns:a16="http://schemas.microsoft.com/office/drawing/2014/main" id="{1AD6FAC7-3349-674E-6EEA-29CE32D91B55}"/>
              </a:ext>
            </a:extLst>
          </p:cNvPr>
          <p:cNvSpPr/>
          <p:nvPr/>
        </p:nvSpPr>
        <p:spPr>
          <a:xfrm>
            <a:off x="1600200" y="5486400"/>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28" name="Rectangle 29">
            <a:extLst>
              <a:ext uri="{FF2B5EF4-FFF2-40B4-BE49-F238E27FC236}">
                <a16:creationId xmlns:a16="http://schemas.microsoft.com/office/drawing/2014/main" id="{D0EB884E-A51D-A3CE-A6EC-AFECD16E1B91}"/>
              </a:ext>
            </a:extLst>
          </p:cNvPr>
          <p:cNvSpPr/>
          <p:nvPr/>
        </p:nvSpPr>
        <p:spPr>
          <a:xfrm>
            <a:off x="5029200" y="2438403"/>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29" name="Rectangle 30">
            <a:extLst>
              <a:ext uri="{FF2B5EF4-FFF2-40B4-BE49-F238E27FC236}">
                <a16:creationId xmlns:a16="http://schemas.microsoft.com/office/drawing/2014/main" id="{872AAD10-F4EF-B955-5AC1-6131669F4440}"/>
              </a:ext>
            </a:extLst>
          </p:cNvPr>
          <p:cNvSpPr/>
          <p:nvPr/>
        </p:nvSpPr>
        <p:spPr>
          <a:xfrm>
            <a:off x="3505196" y="3962396"/>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30" name="Rectangle 31">
            <a:extLst>
              <a:ext uri="{FF2B5EF4-FFF2-40B4-BE49-F238E27FC236}">
                <a16:creationId xmlns:a16="http://schemas.microsoft.com/office/drawing/2014/main" id="{7B73E976-EAB6-1E64-6801-3826F46D0B44}"/>
              </a:ext>
            </a:extLst>
          </p:cNvPr>
          <p:cNvSpPr/>
          <p:nvPr/>
        </p:nvSpPr>
        <p:spPr>
          <a:xfrm>
            <a:off x="3505196" y="4343400"/>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31" name="Rectangle 32">
            <a:extLst>
              <a:ext uri="{FF2B5EF4-FFF2-40B4-BE49-F238E27FC236}">
                <a16:creationId xmlns:a16="http://schemas.microsoft.com/office/drawing/2014/main" id="{1E397312-9F69-73A0-FF11-609E8F657A41}"/>
              </a:ext>
            </a:extLst>
          </p:cNvPr>
          <p:cNvSpPr/>
          <p:nvPr/>
        </p:nvSpPr>
        <p:spPr>
          <a:xfrm>
            <a:off x="3505196" y="4724403"/>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32" name="Rectangle 33">
            <a:extLst>
              <a:ext uri="{FF2B5EF4-FFF2-40B4-BE49-F238E27FC236}">
                <a16:creationId xmlns:a16="http://schemas.microsoft.com/office/drawing/2014/main" id="{F4684644-51C7-E4DE-5501-E2035CBB606D}"/>
              </a:ext>
            </a:extLst>
          </p:cNvPr>
          <p:cNvSpPr/>
          <p:nvPr/>
        </p:nvSpPr>
        <p:spPr>
          <a:xfrm>
            <a:off x="4267203" y="3962396"/>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33" name="Rectangle 34">
            <a:extLst>
              <a:ext uri="{FF2B5EF4-FFF2-40B4-BE49-F238E27FC236}">
                <a16:creationId xmlns:a16="http://schemas.microsoft.com/office/drawing/2014/main" id="{9F053B8A-0DEE-F330-CAD5-CD0DEB6F74C3}"/>
              </a:ext>
            </a:extLst>
          </p:cNvPr>
          <p:cNvSpPr/>
          <p:nvPr/>
        </p:nvSpPr>
        <p:spPr>
          <a:xfrm>
            <a:off x="4648196" y="3962396"/>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34" name="Rectangle 35">
            <a:extLst>
              <a:ext uri="{FF2B5EF4-FFF2-40B4-BE49-F238E27FC236}">
                <a16:creationId xmlns:a16="http://schemas.microsoft.com/office/drawing/2014/main" id="{CF672958-9EB7-203B-ABBD-4E6A0F4B1494}"/>
              </a:ext>
            </a:extLst>
          </p:cNvPr>
          <p:cNvSpPr/>
          <p:nvPr/>
        </p:nvSpPr>
        <p:spPr>
          <a:xfrm>
            <a:off x="5029200" y="3200400"/>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35" name="Rectangle 36">
            <a:extLst>
              <a:ext uri="{FF2B5EF4-FFF2-40B4-BE49-F238E27FC236}">
                <a16:creationId xmlns:a16="http://schemas.microsoft.com/office/drawing/2014/main" id="{B3548EFA-B35F-37DD-7837-5153ADEB965F}"/>
              </a:ext>
            </a:extLst>
          </p:cNvPr>
          <p:cNvSpPr/>
          <p:nvPr/>
        </p:nvSpPr>
        <p:spPr>
          <a:xfrm>
            <a:off x="5029200" y="3581403"/>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36" name="Rectangle 37">
            <a:extLst>
              <a:ext uri="{FF2B5EF4-FFF2-40B4-BE49-F238E27FC236}">
                <a16:creationId xmlns:a16="http://schemas.microsoft.com/office/drawing/2014/main" id="{866B95A7-E195-44E0-92E6-3FF4A126E25E}"/>
              </a:ext>
            </a:extLst>
          </p:cNvPr>
          <p:cNvSpPr/>
          <p:nvPr/>
        </p:nvSpPr>
        <p:spPr>
          <a:xfrm>
            <a:off x="5029200" y="3962396"/>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37" name="Rectangle 38">
            <a:extLst>
              <a:ext uri="{FF2B5EF4-FFF2-40B4-BE49-F238E27FC236}">
                <a16:creationId xmlns:a16="http://schemas.microsoft.com/office/drawing/2014/main" id="{D8DF5ED9-3881-32F1-A599-C2FF3EFE99D3}"/>
              </a:ext>
            </a:extLst>
          </p:cNvPr>
          <p:cNvSpPr/>
          <p:nvPr/>
        </p:nvSpPr>
        <p:spPr>
          <a:xfrm>
            <a:off x="5410203" y="3200400"/>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38" name="Rectangle 39">
            <a:extLst>
              <a:ext uri="{FF2B5EF4-FFF2-40B4-BE49-F238E27FC236}">
                <a16:creationId xmlns:a16="http://schemas.microsoft.com/office/drawing/2014/main" id="{9178AE1C-48FC-7CC5-48C6-B584DD330796}"/>
              </a:ext>
            </a:extLst>
          </p:cNvPr>
          <p:cNvSpPr/>
          <p:nvPr/>
        </p:nvSpPr>
        <p:spPr>
          <a:xfrm>
            <a:off x="5791196" y="2438403"/>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39" name="Rectangle 40">
            <a:extLst>
              <a:ext uri="{FF2B5EF4-FFF2-40B4-BE49-F238E27FC236}">
                <a16:creationId xmlns:a16="http://schemas.microsoft.com/office/drawing/2014/main" id="{CA3BAE40-2584-1C2B-5751-4BC49A9267C7}"/>
              </a:ext>
            </a:extLst>
          </p:cNvPr>
          <p:cNvSpPr/>
          <p:nvPr/>
        </p:nvSpPr>
        <p:spPr>
          <a:xfrm>
            <a:off x="5791196" y="2819396"/>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40" name="Rectangle 41">
            <a:extLst>
              <a:ext uri="{FF2B5EF4-FFF2-40B4-BE49-F238E27FC236}">
                <a16:creationId xmlns:a16="http://schemas.microsoft.com/office/drawing/2014/main" id="{7305A93A-363D-C155-9BBD-0906E2E0A38A}"/>
              </a:ext>
            </a:extLst>
          </p:cNvPr>
          <p:cNvSpPr/>
          <p:nvPr/>
        </p:nvSpPr>
        <p:spPr>
          <a:xfrm>
            <a:off x="5791196" y="3200400"/>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41" name="Rectangle 42">
            <a:extLst>
              <a:ext uri="{FF2B5EF4-FFF2-40B4-BE49-F238E27FC236}">
                <a16:creationId xmlns:a16="http://schemas.microsoft.com/office/drawing/2014/main" id="{A35650C6-A27C-4505-CE84-6B8E3C981EAB}"/>
              </a:ext>
            </a:extLst>
          </p:cNvPr>
          <p:cNvSpPr/>
          <p:nvPr/>
        </p:nvSpPr>
        <p:spPr>
          <a:xfrm>
            <a:off x="6172200" y="3200400"/>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42" name="Rectangle 43">
            <a:extLst>
              <a:ext uri="{FF2B5EF4-FFF2-40B4-BE49-F238E27FC236}">
                <a16:creationId xmlns:a16="http://schemas.microsoft.com/office/drawing/2014/main" id="{40B728E2-B798-3AF3-9F46-8851C7E04267}"/>
              </a:ext>
            </a:extLst>
          </p:cNvPr>
          <p:cNvSpPr/>
          <p:nvPr/>
        </p:nvSpPr>
        <p:spPr>
          <a:xfrm>
            <a:off x="6553203" y="2438403"/>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43" name="Rectangle 44">
            <a:extLst>
              <a:ext uri="{FF2B5EF4-FFF2-40B4-BE49-F238E27FC236}">
                <a16:creationId xmlns:a16="http://schemas.microsoft.com/office/drawing/2014/main" id="{93B35928-A508-2CD0-EC03-843E8A6B5D4F}"/>
              </a:ext>
            </a:extLst>
          </p:cNvPr>
          <p:cNvSpPr/>
          <p:nvPr/>
        </p:nvSpPr>
        <p:spPr>
          <a:xfrm>
            <a:off x="6553203" y="2819396"/>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44" name="Rectangle 45">
            <a:extLst>
              <a:ext uri="{FF2B5EF4-FFF2-40B4-BE49-F238E27FC236}">
                <a16:creationId xmlns:a16="http://schemas.microsoft.com/office/drawing/2014/main" id="{4C05785A-A362-7A38-4863-498A29257E67}"/>
              </a:ext>
            </a:extLst>
          </p:cNvPr>
          <p:cNvSpPr/>
          <p:nvPr/>
        </p:nvSpPr>
        <p:spPr>
          <a:xfrm>
            <a:off x="6553203" y="3200400"/>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45" name="Rectangle 46">
            <a:extLst>
              <a:ext uri="{FF2B5EF4-FFF2-40B4-BE49-F238E27FC236}">
                <a16:creationId xmlns:a16="http://schemas.microsoft.com/office/drawing/2014/main" id="{99EDF47A-A5C9-DB95-9E58-A67EE1C8BB70}"/>
              </a:ext>
            </a:extLst>
          </p:cNvPr>
          <p:cNvSpPr/>
          <p:nvPr/>
        </p:nvSpPr>
        <p:spPr>
          <a:xfrm>
            <a:off x="6934196" y="2438403"/>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46" name="Rectangle 47">
            <a:extLst>
              <a:ext uri="{FF2B5EF4-FFF2-40B4-BE49-F238E27FC236}">
                <a16:creationId xmlns:a16="http://schemas.microsoft.com/office/drawing/2014/main" id="{3012E5A6-B38E-C01F-5EC6-798B99411F0C}"/>
              </a:ext>
            </a:extLst>
          </p:cNvPr>
          <p:cNvSpPr/>
          <p:nvPr/>
        </p:nvSpPr>
        <p:spPr>
          <a:xfrm>
            <a:off x="7315200" y="1676396"/>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47" name="Rectangle 48">
            <a:extLst>
              <a:ext uri="{FF2B5EF4-FFF2-40B4-BE49-F238E27FC236}">
                <a16:creationId xmlns:a16="http://schemas.microsoft.com/office/drawing/2014/main" id="{96ADAAE6-4297-6560-CFC5-39924E2BAD24}"/>
              </a:ext>
            </a:extLst>
          </p:cNvPr>
          <p:cNvSpPr/>
          <p:nvPr/>
        </p:nvSpPr>
        <p:spPr>
          <a:xfrm>
            <a:off x="7315200" y="2057400"/>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48" name="Rectangle 49">
            <a:extLst>
              <a:ext uri="{FF2B5EF4-FFF2-40B4-BE49-F238E27FC236}">
                <a16:creationId xmlns:a16="http://schemas.microsoft.com/office/drawing/2014/main" id="{6A7A6ED2-2C65-F93C-2066-1012E3021112}"/>
              </a:ext>
            </a:extLst>
          </p:cNvPr>
          <p:cNvSpPr/>
          <p:nvPr/>
        </p:nvSpPr>
        <p:spPr>
          <a:xfrm>
            <a:off x="7315200" y="2438403"/>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49" name="Rectangle 50">
            <a:extLst>
              <a:ext uri="{FF2B5EF4-FFF2-40B4-BE49-F238E27FC236}">
                <a16:creationId xmlns:a16="http://schemas.microsoft.com/office/drawing/2014/main" id="{FA6B3FAA-46B7-83DB-7F1C-C29AFF3D8391}"/>
              </a:ext>
            </a:extLst>
          </p:cNvPr>
          <p:cNvSpPr/>
          <p:nvPr/>
        </p:nvSpPr>
        <p:spPr>
          <a:xfrm>
            <a:off x="7696203" y="2438403"/>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50" name="Rectangle 51">
            <a:extLst>
              <a:ext uri="{FF2B5EF4-FFF2-40B4-BE49-F238E27FC236}">
                <a16:creationId xmlns:a16="http://schemas.microsoft.com/office/drawing/2014/main" id="{97FC02F1-4482-600C-6B5A-DF18257A4F3D}"/>
              </a:ext>
            </a:extLst>
          </p:cNvPr>
          <p:cNvSpPr/>
          <p:nvPr/>
        </p:nvSpPr>
        <p:spPr>
          <a:xfrm>
            <a:off x="8077196" y="1676396"/>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51" name="Rectangle 52">
            <a:extLst>
              <a:ext uri="{FF2B5EF4-FFF2-40B4-BE49-F238E27FC236}">
                <a16:creationId xmlns:a16="http://schemas.microsoft.com/office/drawing/2014/main" id="{420F6D90-322D-DB13-9A8A-F47044699C44}"/>
              </a:ext>
            </a:extLst>
          </p:cNvPr>
          <p:cNvSpPr/>
          <p:nvPr/>
        </p:nvSpPr>
        <p:spPr>
          <a:xfrm>
            <a:off x="8077196" y="2057400"/>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52" name="Rectangle 53">
            <a:extLst>
              <a:ext uri="{FF2B5EF4-FFF2-40B4-BE49-F238E27FC236}">
                <a16:creationId xmlns:a16="http://schemas.microsoft.com/office/drawing/2014/main" id="{E271E533-5D7B-310F-AAD8-787F6FDE1440}"/>
              </a:ext>
            </a:extLst>
          </p:cNvPr>
          <p:cNvSpPr/>
          <p:nvPr/>
        </p:nvSpPr>
        <p:spPr>
          <a:xfrm>
            <a:off x="8077196" y="2438403"/>
            <a:ext cx="306388" cy="306388"/>
          </a:xfrm>
          <a:prstGeom prst="rect">
            <a:avLst/>
          </a:prstGeom>
          <a:solidFill>
            <a:srgbClr val="FFFFFF"/>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53" name="Text Box 54">
            <a:extLst>
              <a:ext uri="{FF2B5EF4-FFF2-40B4-BE49-F238E27FC236}">
                <a16:creationId xmlns:a16="http://schemas.microsoft.com/office/drawing/2014/main" id="{B73C3389-BCB9-E3C4-110E-A7F8DE91069F}"/>
              </a:ext>
            </a:extLst>
          </p:cNvPr>
          <p:cNvSpPr txBox="1"/>
          <p:nvPr/>
        </p:nvSpPr>
        <p:spPr>
          <a:xfrm>
            <a:off x="0" y="6172200"/>
            <a:ext cx="488947"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pitchFamily="18"/>
              </a:rPr>
              <a:t>Fe</a:t>
            </a:r>
          </a:p>
        </p:txBody>
      </p:sp>
      <p:sp>
        <p:nvSpPr>
          <p:cNvPr id="54" name="Text Box 55">
            <a:extLst>
              <a:ext uri="{FF2B5EF4-FFF2-40B4-BE49-F238E27FC236}">
                <a16:creationId xmlns:a16="http://schemas.microsoft.com/office/drawing/2014/main" id="{B4C86EAC-F617-A8BE-F8F2-6CAD1FCD148B}"/>
              </a:ext>
            </a:extLst>
          </p:cNvPr>
          <p:cNvSpPr txBox="1"/>
          <p:nvPr/>
        </p:nvSpPr>
        <p:spPr>
          <a:xfrm>
            <a:off x="0" y="5791196"/>
            <a:ext cx="539752"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pitchFamily="18"/>
              </a:rPr>
              <a:t>Co</a:t>
            </a:r>
          </a:p>
        </p:txBody>
      </p:sp>
      <p:sp>
        <p:nvSpPr>
          <p:cNvPr id="55" name="Text Box 56">
            <a:extLst>
              <a:ext uri="{FF2B5EF4-FFF2-40B4-BE49-F238E27FC236}">
                <a16:creationId xmlns:a16="http://schemas.microsoft.com/office/drawing/2014/main" id="{DE3B0A49-C3BF-0EA1-FE5E-D43C5ECC0C74}"/>
              </a:ext>
            </a:extLst>
          </p:cNvPr>
          <p:cNvSpPr txBox="1"/>
          <p:nvPr/>
        </p:nvSpPr>
        <p:spPr>
          <a:xfrm>
            <a:off x="0" y="5410203"/>
            <a:ext cx="488947"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pitchFamily="18"/>
              </a:rPr>
              <a:t>Ni</a:t>
            </a:r>
          </a:p>
        </p:txBody>
      </p:sp>
      <p:sp>
        <p:nvSpPr>
          <p:cNvPr id="56" name="Text Box 57">
            <a:extLst>
              <a:ext uri="{FF2B5EF4-FFF2-40B4-BE49-F238E27FC236}">
                <a16:creationId xmlns:a16="http://schemas.microsoft.com/office/drawing/2014/main" id="{305896A8-0C47-5262-427F-7530ECCBF01D}"/>
              </a:ext>
            </a:extLst>
          </p:cNvPr>
          <p:cNvSpPr txBox="1"/>
          <p:nvPr/>
        </p:nvSpPr>
        <p:spPr>
          <a:xfrm>
            <a:off x="5715000" y="1981203"/>
            <a:ext cx="539752"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pitchFamily="18"/>
              </a:rPr>
              <a:t>Rb</a:t>
            </a:r>
          </a:p>
        </p:txBody>
      </p:sp>
      <p:sp>
        <p:nvSpPr>
          <p:cNvPr id="57" name="Text Box 58">
            <a:extLst>
              <a:ext uri="{FF2B5EF4-FFF2-40B4-BE49-F238E27FC236}">
                <a16:creationId xmlns:a16="http://schemas.microsoft.com/office/drawing/2014/main" id="{F2110079-2245-30F0-DD3F-6C3001D04923}"/>
              </a:ext>
            </a:extLst>
          </p:cNvPr>
          <p:cNvSpPr txBox="1"/>
          <p:nvPr/>
        </p:nvSpPr>
        <p:spPr>
          <a:xfrm>
            <a:off x="2590796" y="4267203"/>
            <a:ext cx="539752"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pitchFamily="18"/>
              </a:rPr>
              <a:t>Ga</a:t>
            </a:r>
          </a:p>
        </p:txBody>
      </p:sp>
      <p:sp>
        <p:nvSpPr>
          <p:cNvPr id="58" name="Text Box 59">
            <a:extLst>
              <a:ext uri="{FF2B5EF4-FFF2-40B4-BE49-F238E27FC236}">
                <a16:creationId xmlns:a16="http://schemas.microsoft.com/office/drawing/2014/main" id="{B933FA71-9068-D6EE-FB08-06A3660E9BFC}"/>
              </a:ext>
            </a:extLst>
          </p:cNvPr>
          <p:cNvSpPr txBox="1"/>
          <p:nvPr/>
        </p:nvSpPr>
        <p:spPr>
          <a:xfrm>
            <a:off x="2590796" y="3886200"/>
            <a:ext cx="539752"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pitchFamily="18"/>
              </a:rPr>
              <a:t>Ge</a:t>
            </a:r>
          </a:p>
        </p:txBody>
      </p:sp>
      <p:sp>
        <p:nvSpPr>
          <p:cNvPr id="59" name="Text Box 60">
            <a:extLst>
              <a:ext uri="{FF2B5EF4-FFF2-40B4-BE49-F238E27FC236}">
                <a16:creationId xmlns:a16="http://schemas.microsoft.com/office/drawing/2014/main" id="{96DDED39-C99D-7238-5D35-26F8C5CD9CBB}"/>
              </a:ext>
            </a:extLst>
          </p:cNvPr>
          <p:cNvSpPr txBox="1"/>
          <p:nvPr/>
        </p:nvSpPr>
        <p:spPr>
          <a:xfrm>
            <a:off x="1066803" y="4648196"/>
            <a:ext cx="522286"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pitchFamily="18"/>
              </a:rPr>
              <a:t>Zn</a:t>
            </a:r>
          </a:p>
        </p:txBody>
      </p:sp>
      <p:sp>
        <p:nvSpPr>
          <p:cNvPr id="60" name="Text Box 61">
            <a:extLst>
              <a:ext uri="{FF2B5EF4-FFF2-40B4-BE49-F238E27FC236}">
                <a16:creationId xmlns:a16="http://schemas.microsoft.com/office/drawing/2014/main" id="{A5D7D89F-FD23-22B7-41F8-77C07499F087}"/>
              </a:ext>
            </a:extLst>
          </p:cNvPr>
          <p:cNvSpPr txBox="1"/>
          <p:nvPr/>
        </p:nvSpPr>
        <p:spPr>
          <a:xfrm>
            <a:off x="1066803" y="5029200"/>
            <a:ext cx="539752"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pitchFamily="18"/>
              </a:rPr>
              <a:t>Cu</a:t>
            </a:r>
          </a:p>
        </p:txBody>
      </p:sp>
      <p:sp>
        <p:nvSpPr>
          <p:cNvPr id="61" name="Text Box 62">
            <a:extLst>
              <a:ext uri="{FF2B5EF4-FFF2-40B4-BE49-F238E27FC236}">
                <a16:creationId xmlns:a16="http://schemas.microsoft.com/office/drawing/2014/main" id="{785192A4-6D57-0055-FE57-4E6B5119C511}"/>
              </a:ext>
            </a:extLst>
          </p:cNvPr>
          <p:cNvSpPr txBox="1"/>
          <p:nvPr/>
        </p:nvSpPr>
        <p:spPr>
          <a:xfrm>
            <a:off x="3429000" y="3124203"/>
            <a:ext cx="488947"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pitchFamily="18"/>
              </a:rPr>
              <a:t>Se</a:t>
            </a:r>
          </a:p>
        </p:txBody>
      </p:sp>
      <p:sp>
        <p:nvSpPr>
          <p:cNvPr id="62" name="Text Box 63">
            <a:extLst>
              <a:ext uri="{FF2B5EF4-FFF2-40B4-BE49-F238E27FC236}">
                <a16:creationId xmlns:a16="http://schemas.microsoft.com/office/drawing/2014/main" id="{05934808-670A-95C8-B8C0-61318A2ECA91}"/>
              </a:ext>
            </a:extLst>
          </p:cNvPr>
          <p:cNvSpPr txBox="1"/>
          <p:nvPr/>
        </p:nvSpPr>
        <p:spPr>
          <a:xfrm>
            <a:off x="4190996" y="2743200"/>
            <a:ext cx="488947"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pitchFamily="18"/>
              </a:rPr>
              <a:t>Br</a:t>
            </a:r>
          </a:p>
        </p:txBody>
      </p:sp>
      <p:sp>
        <p:nvSpPr>
          <p:cNvPr id="63" name="Text Box 64">
            <a:extLst>
              <a:ext uri="{FF2B5EF4-FFF2-40B4-BE49-F238E27FC236}">
                <a16:creationId xmlns:a16="http://schemas.microsoft.com/office/drawing/2014/main" id="{0A64B558-8F25-7CF9-35F9-09D8BC6A43DD}"/>
              </a:ext>
            </a:extLst>
          </p:cNvPr>
          <p:cNvSpPr txBox="1"/>
          <p:nvPr/>
        </p:nvSpPr>
        <p:spPr>
          <a:xfrm>
            <a:off x="3429000" y="3505196"/>
            <a:ext cx="523878"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pitchFamily="18"/>
              </a:rPr>
              <a:t>As</a:t>
            </a:r>
          </a:p>
        </p:txBody>
      </p:sp>
      <p:sp>
        <p:nvSpPr>
          <p:cNvPr id="64" name="Text Box 65">
            <a:extLst>
              <a:ext uri="{FF2B5EF4-FFF2-40B4-BE49-F238E27FC236}">
                <a16:creationId xmlns:a16="http://schemas.microsoft.com/office/drawing/2014/main" id="{E7620693-DE52-A761-C69E-5C04D38205FC}"/>
              </a:ext>
            </a:extLst>
          </p:cNvPr>
          <p:cNvSpPr txBox="1"/>
          <p:nvPr/>
        </p:nvSpPr>
        <p:spPr>
          <a:xfrm>
            <a:off x="7619996" y="838203"/>
            <a:ext cx="471492"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pitchFamily="18"/>
              </a:rPr>
              <a:t>Zr</a:t>
            </a:r>
          </a:p>
        </p:txBody>
      </p:sp>
      <p:sp>
        <p:nvSpPr>
          <p:cNvPr id="65" name="Text Box 66">
            <a:extLst>
              <a:ext uri="{FF2B5EF4-FFF2-40B4-BE49-F238E27FC236}">
                <a16:creationId xmlns:a16="http://schemas.microsoft.com/office/drawing/2014/main" id="{05242828-7CA5-B661-B183-A1A126E93120}"/>
              </a:ext>
            </a:extLst>
          </p:cNvPr>
          <p:cNvSpPr txBox="1"/>
          <p:nvPr/>
        </p:nvSpPr>
        <p:spPr>
          <a:xfrm>
            <a:off x="7619996" y="1219196"/>
            <a:ext cx="404814"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pitchFamily="18"/>
              </a:rPr>
              <a:t>Y</a:t>
            </a:r>
          </a:p>
        </p:txBody>
      </p:sp>
      <p:sp>
        <p:nvSpPr>
          <p:cNvPr id="66" name="Text Box 67">
            <a:extLst>
              <a:ext uri="{FF2B5EF4-FFF2-40B4-BE49-F238E27FC236}">
                <a16:creationId xmlns:a16="http://schemas.microsoft.com/office/drawing/2014/main" id="{523D38C9-3C2E-740E-AC00-897BF4BB93F4}"/>
              </a:ext>
            </a:extLst>
          </p:cNvPr>
          <p:cNvSpPr txBox="1"/>
          <p:nvPr/>
        </p:nvSpPr>
        <p:spPr>
          <a:xfrm>
            <a:off x="5715000" y="1600200"/>
            <a:ext cx="455608"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pitchFamily="18"/>
              </a:rPr>
              <a:t>Sr</a:t>
            </a:r>
          </a:p>
        </p:txBody>
      </p:sp>
      <p:sp>
        <p:nvSpPr>
          <p:cNvPr id="67" name="Text Box 68">
            <a:extLst>
              <a:ext uri="{FF2B5EF4-FFF2-40B4-BE49-F238E27FC236}">
                <a16:creationId xmlns:a16="http://schemas.microsoft.com/office/drawing/2014/main" id="{D6064714-D95E-E5A4-43CC-BFDAE2302BEE}"/>
              </a:ext>
            </a:extLst>
          </p:cNvPr>
          <p:cNvSpPr txBox="1"/>
          <p:nvPr/>
        </p:nvSpPr>
        <p:spPr>
          <a:xfrm>
            <a:off x="4190996" y="2362196"/>
            <a:ext cx="510079" cy="46166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Times New Roman" pitchFamily="18"/>
              </a:rPr>
              <a:t>Kr</a:t>
            </a:r>
          </a:p>
        </p:txBody>
      </p:sp>
      <p:sp>
        <p:nvSpPr>
          <p:cNvPr id="68" name="Line 69">
            <a:extLst>
              <a:ext uri="{FF2B5EF4-FFF2-40B4-BE49-F238E27FC236}">
                <a16:creationId xmlns:a16="http://schemas.microsoft.com/office/drawing/2014/main" id="{EF5B223A-D5F7-00DB-AA6B-67C5C36F6FC8}"/>
              </a:ext>
            </a:extLst>
          </p:cNvPr>
          <p:cNvSpPr/>
          <p:nvPr/>
        </p:nvSpPr>
        <p:spPr>
          <a:xfrm>
            <a:off x="609603" y="6400800"/>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9" name="Line 70">
            <a:extLst>
              <a:ext uri="{FF2B5EF4-FFF2-40B4-BE49-F238E27FC236}">
                <a16:creationId xmlns:a16="http://schemas.microsoft.com/office/drawing/2014/main" id="{0ED45332-4A3D-B71F-8FB2-0FE1A3EEF076}"/>
              </a:ext>
            </a:extLst>
          </p:cNvPr>
          <p:cNvSpPr/>
          <p:nvPr/>
        </p:nvSpPr>
        <p:spPr>
          <a:xfrm>
            <a:off x="990596" y="6400800"/>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0" name="Line 71">
            <a:extLst>
              <a:ext uri="{FF2B5EF4-FFF2-40B4-BE49-F238E27FC236}">
                <a16:creationId xmlns:a16="http://schemas.microsoft.com/office/drawing/2014/main" id="{9494CEB0-049F-D039-B31B-BAF989A1648F}"/>
              </a:ext>
            </a:extLst>
          </p:cNvPr>
          <p:cNvSpPr/>
          <p:nvPr/>
        </p:nvSpPr>
        <p:spPr>
          <a:xfrm>
            <a:off x="1371600" y="6400800"/>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1" name="Line 72">
            <a:extLst>
              <a:ext uri="{FF2B5EF4-FFF2-40B4-BE49-F238E27FC236}">
                <a16:creationId xmlns:a16="http://schemas.microsoft.com/office/drawing/2014/main" id="{63273847-39A2-1D03-0DC7-D11C34844B8A}"/>
              </a:ext>
            </a:extLst>
          </p:cNvPr>
          <p:cNvSpPr/>
          <p:nvPr/>
        </p:nvSpPr>
        <p:spPr>
          <a:xfrm>
            <a:off x="1371600" y="5638803"/>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2" name="Line 73">
            <a:extLst>
              <a:ext uri="{FF2B5EF4-FFF2-40B4-BE49-F238E27FC236}">
                <a16:creationId xmlns:a16="http://schemas.microsoft.com/office/drawing/2014/main" id="{A37B8D59-843A-3DE3-8756-F48C457A7394}"/>
              </a:ext>
            </a:extLst>
          </p:cNvPr>
          <p:cNvSpPr/>
          <p:nvPr/>
        </p:nvSpPr>
        <p:spPr>
          <a:xfrm>
            <a:off x="1752603" y="5638803"/>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3" name="Line 74">
            <a:extLst>
              <a:ext uri="{FF2B5EF4-FFF2-40B4-BE49-F238E27FC236}">
                <a16:creationId xmlns:a16="http://schemas.microsoft.com/office/drawing/2014/main" id="{A70F924B-FCB0-E606-C6FA-75A3BA0079C0}"/>
              </a:ext>
            </a:extLst>
          </p:cNvPr>
          <p:cNvSpPr/>
          <p:nvPr/>
        </p:nvSpPr>
        <p:spPr>
          <a:xfrm flipH="1" flipV="1">
            <a:off x="1371600" y="6019796"/>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4" name="Line 75">
            <a:extLst>
              <a:ext uri="{FF2B5EF4-FFF2-40B4-BE49-F238E27FC236}">
                <a16:creationId xmlns:a16="http://schemas.microsoft.com/office/drawing/2014/main" id="{7BF7EA98-CD20-3E92-DCCE-E747B4721DC0}"/>
              </a:ext>
            </a:extLst>
          </p:cNvPr>
          <p:cNvSpPr/>
          <p:nvPr/>
        </p:nvSpPr>
        <p:spPr>
          <a:xfrm>
            <a:off x="2133596" y="5638803"/>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5" name="Line 76">
            <a:extLst>
              <a:ext uri="{FF2B5EF4-FFF2-40B4-BE49-F238E27FC236}">
                <a16:creationId xmlns:a16="http://schemas.microsoft.com/office/drawing/2014/main" id="{D66F45AC-7406-743E-8A95-BEF126D7979C}"/>
              </a:ext>
            </a:extLst>
          </p:cNvPr>
          <p:cNvSpPr/>
          <p:nvPr/>
        </p:nvSpPr>
        <p:spPr>
          <a:xfrm>
            <a:off x="3657600" y="4876796"/>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6" name="Line 77">
            <a:extLst>
              <a:ext uri="{FF2B5EF4-FFF2-40B4-BE49-F238E27FC236}">
                <a16:creationId xmlns:a16="http://schemas.microsoft.com/office/drawing/2014/main" id="{DC11FCCF-8E35-6315-2F6E-6106CD135D82}"/>
              </a:ext>
            </a:extLst>
          </p:cNvPr>
          <p:cNvSpPr/>
          <p:nvPr/>
        </p:nvSpPr>
        <p:spPr>
          <a:xfrm>
            <a:off x="2895603" y="5257800"/>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7" name="Line 78">
            <a:extLst>
              <a:ext uri="{FF2B5EF4-FFF2-40B4-BE49-F238E27FC236}">
                <a16:creationId xmlns:a16="http://schemas.microsoft.com/office/drawing/2014/main" id="{EC2E78BA-439A-DAD1-96A4-72AE1EA5C580}"/>
              </a:ext>
            </a:extLst>
          </p:cNvPr>
          <p:cNvSpPr/>
          <p:nvPr/>
        </p:nvSpPr>
        <p:spPr>
          <a:xfrm>
            <a:off x="2895603" y="5638803"/>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8" name="Line 79">
            <a:extLst>
              <a:ext uri="{FF2B5EF4-FFF2-40B4-BE49-F238E27FC236}">
                <a16:creationId xmlns:a16="http://schemas.microsoft.com/office/drawing/2014/main" id="{CBBDD9B2-A9BA-2E1C-4A4E-B947239BD2A4}"/>
              </a:ext>
            </a:extLst>
          </p:cNvPr>
          <p:cNvSpPr/>
          <p:nvPr/>
        </p:nvSpPr>
        <p:spPr>
          <a:xfrm>
            <a:off x="1371600" y="6019796"/>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9" name="Line 80">
            <a:extLst>
              <a:ext uri="{FF2B5EF4-FFF2-40B4-BE49-F238E27FC236}">
                <a16:creationId xmlns:a16="http://schemas.microsoft.com/office/drawing/2014/main" id="{866C0E8F-CD07-3F88-DBFA-98489828C955}"/>
              </a:ext>
            </a:extLst>
          </p:cNvPr>
          <p:cNvSpPr/>
          <p:nvPr/>
        </p:nvSpPr>
        <p:spPr>
          <a:xfrm flipH="1" flipV="1">
            <a:off x="2895603" y="5257800"/>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0" name="Line 81">
            <a:extLst>
              <a:ext uri="{FF2B5EF4-FFF2-40B4-BE49-F238E27FC236}">
                <a16:creationId xmlns:a16="http://schemas.microsoft.com/office/drawing/2014/main" id="{E1E128B4-30C8-9B31-413A-776E7C9BC903}"/>
              </a:ext>
            </a:extLst>
          </p:cNvPr>
          <p:cNvSpPr/>
          <p:nvPr/>
        </p:nvSpPr>
        <p:spPr>
          <a:xfrm flipH="1" flipV="1">
            <a:off x="1371600" y="5638803"/>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1" name="Line 82">
            <a:extLst>
              <a:ext uri="{FF2B5EF4-FFF2-40B4-BE49-F238E27FC236}">
                <a16:creationId xmlns:a16="http://schemas.microsoft.com/office/drawing/2014/main" id="{9EC7AE5F-BF29-40F1-4A82-AC44B62E8AF6}"/>
              </a:ext>
            </a:extLst>
          </p:cNvPr>
          <p:cNvSpPr/>
          <p:nvPr/>
        </p:nvSpPr>
        <p:spPr>
          <a:xfrm flipH="1" flipV="1">
            <a:off x="2895603" y="4876796"/>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nvGrpSpPr>
          <p:cNvPr id="82" name="Group 83">
            <a:extLst>
              <a:ext uri="{FF2B5EF4-FFF2-40B4-BE49-F238E27FC236}">
                <a16:creationId xmlns:a16="http://schemas.microsoft.com/office/drawing/2014/main" id="{A76CA589-AE5F-2BAE-45B1-78DA7D47080B}"/>
              </a:ext>
            </a:extLst>
          </p:cNvPr>
          <p:cNvGrpSpPr/>
          <p:nvPr/>
        </p:nvGrpSpPr>
        <p:grpSpPr>
          <a:xfrm>
            <a:off x="2133596" y="5257800"/>
            <a:ext cx="762007" cy="381003"/>
            <a:chOff x="2133596" y="5257800"/>
            <a:chExt cx="762007" cy="381003"/>
          </a:xfrm>
        </p:grpSpPr>
        <p:sp>
          <p:nvSpPr>
            <p:cNvPr id="83" name="Line 84">
              <a:extLst>
                <a:ext uri="{FF2B5EF4-FFF2-40B4-BE49-F238E27FC236}">
                  <a16:creationId xmlns:a16="http://schemas.microsoft.com/office/drawing/2014/main" id="{1653C74D-66AD-852F-55E4-85DFF2631C54}"/>
                </a:ext>
              </a:extLst>
            </p:cNvPr>
            <p:cNvSpPr/>
            <p:nvPr/>
          </p:nvSpPr>
          <p:spPr>
            <a:xfrm>
              <a:off x="2514600" y="5638803"/>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4" name="Line 85">
              <a:extLst>
                <a:ext uri="{FF2B5EF4-FFF2-40B4-BE49-F238E27FC236}">
                  <a16:creationId xmlns:a16="http://schemas.microsoft.com/office/drawing/2014/main" id="{D9F37EC9-0AA6-D0D0-DE3F-9AB86EBADC78}"/>
                </a:ext>
              </a:extLst>
            </p:cNvPr>
            <p:cNvSpPr/>
            <p:nvPr/>
          </p:nvSpPr>
          <p:spPr>
            <a:xfrm flipH="1" flipV="1">
              <a:off x="2133596" y="5257800"/>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85" name="Line 86">
            <a:extLst>
              <a:ext uri="{FF2B5EF4-FFF2-40B4-BE49-F238E27FC236}">
                <a16:creationId xmlns:a16="http://schemas.microsoft.com/office/drawing/2014/main" id="{80B93C5F-B0D6-D0DC-6DBF-97684F109676}"/>
              </a:ext>
            </a:extLst>
          </p:cNvPr>
          <p:cNvSpPr/>
          <p:nvPr/>
        </p:nvSpPr>
        <p:spPr>
          <a:xfrm>
            <a:off x="4419596" y="4495803"/>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6" name="Line 87">
            <a:extLst>
              <a:ext uri="{FF2B5EF4-FFF2-40B4-BE49-F238E27FC236}">
                <a16:creationId xmlns:a16="http://schemas.microsoft.com/office/drawing/2014/main" id="{EA14D22A-B81F-E67F-810D-F01A605D98B9}"/>
              </a:ext>
            </a:extLst>
          </p:cNvPr>
          <p:cNvSpPr/>
          <p:nvPr/>
        </p:nvSpPr>
        <p:spPr>
          <a:xfrm>
            <a:off x="2133596" y="4876796"/>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7" name="Line 88">
            <a:extLst>
              <a:ext uri="{FF2B5EF4-FFF2-40B4-BE49-F238E27FC236}">
                <a16:creationId xmlns:a16="http://schemas.microsoft.com/office/drawing/2014/main" id="{87BFE3ED-5EFA-DEE0-22CB-1EEF412EE1F8}"/>
              </a:ext>
            </a:extLst>
          </p:cNvPr>
          <p:cNvSpPr/>
          <p:nvPr/>
        </p:nvSpPr>
        <p:spPr>
          <a:xfrm>
            <a:off x="2133596" y="5257800"/>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8" name="Line 89">
            <a:extLst>
              <a:ext uri="{FF2B5EF4-FFF2-40B4-BE49-F238E27FC236}">
                <a16:creationId xmlns:a16="http://schemas.microsoft.com/office/drawing/2014/main" id="{3428FBEA-F112-B95D-7813-B99480FBC8F5}"/>
              </a:ext>
            </a:extLst>
          </p:cNvPr>
          <p:cNvSpPr/>
          <p:nvPr/>
        </p:nvSpPr>
        <p:spPr>
          <a:xfrm>
            <a:off x="3276596" y="4876796"/>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9" name="Line 90">
            <a:extLst>
              <a:ext uri="{FF2B5EF4-FFF2-40B4-BE49-F238E27FC236}">
                <a16:creationId xmlns:a16="http://schemas.microsoft.com/office/drawing/2014/main" id="{C360A12C-37ED-F8BC-2ED7-06A1A70B70F0}"/>
              </a:ext>
            </a:extLst>
          </p:cNvPr>
          <p:cNvSpPr/>
          <p:nvPr/>
        </p:nvSpPr>
        <p:spPr>
          <a:xfrm>
            <a:off x="2895603" y="4876796"/>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0" name="Line 91">
            <a:extLst>
              <a:ext uri="{FF2B5EF4-FFF2-40B4-BE49-F238E27FC236}">
                <a16:creationId xmlns:a16="http://schemas.microsoft.com/office/drawing/2014/main" id="{16C0EBEB-2606-3019-6D0A-1C71F0A06A17}"/>
              </a:ext>
            </a:extLst>
          </p:cNvPr>
          <p:cNvSpPr/>
          <p:nvPr/>
        </p:nvSpPr>
        <p:spPr>
          <a:xfrm flipH="1" flipV="1">
            <a:off x="3657600" y="4114800"/>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1" name="Line 92">
            <a:extLst>
              <a:ext uri="{FF2B5EF4-FFF2-40B4-BE49-F238E27FC236}">
                <a16:creationId xmlns:a16="http://schemas.microsoft.com/office/drawing/2014/main" id="{12BA75BD-AF6C-4C19-252E-1577F9D772D0}"/>
              </a:ext>
            </a:extLst>
          </p:cNvPr>
          <p:cNvSpPr/>
          <p:nvPr/>
        </p:nvSpPr>
        <p:spPr>
          <a:xfrm flipH="1" flipV="1">
            <a:off x="3657600" y="4495803"/>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2" name="Line 93">
            <a:extLst>
              <a:ext uri="{FF2B5EF4-FFF2-40B4-BE49-F238E27FC236}">
                <a16:creationId xmlns:a16="http://schemas.microsoft.com/office/drawing/2014/main" id="{B61A227E-2F20-3D46-F8DF-79382B46D8D8}"/>
              </a:ext>
            </a:extLst>
          </p:cNvPr>
          <p:cNvSpPr/>
          <p:nvPr/>
        </p:nvSpPr>
        <p:spPr>
          <a:xfrm flipH="1" flipV="1">
            <a:off x="4038603" y="4114800"/>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CC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nvGrpSpPr>
          <p:cNvPr id="93" name="Group 94">
            <a:extLst>
              <a:ext uri="{FF2B5EF4-FFF2-40B4-BE49-F238E27FC236}">
                <a16:creationId xmlns:a16="http://schemas.microsoft.com/office/drawing/2014/main" id="{E05F8559-DA21-0B4C-C8D8-D1CB9D7B5FF8}"/>
              </a:ext>
            </a:extLst>
          </p:cNvPr>
          <p:cNvGrpSpPr/>
          <p:nvPr/>
        </p:nvGrpSpPr>
        <p:grpSpPr>
          <a:xfrm>
            <a:off x="2133596" y="4876796"/>
            <a:ext cx="762007" cy="762007"/>
            <a:chOff x="2133596" y="4876796"/>
            <a:chExt cx="762007" cy="762007"/>
          </a:xfrm>
        </p:grpSpPr>
        <p:sp>
          <p:nvSpPr>
            <p:cNvPr id="94" name="Line 95">
              <a:extLst>
                <a:ext uri="{FF2B5EF4-FFF2-40B4-BE49-F238E27FC236}">
                  <a16:creationId xmlns:a16="http://schemas.microsoft.com/office/drawing/2014/main" id="{B3EDE7BE-EBAD-4932-0BDB-124F09EAF94E}"/>
                </a:ext>
              </a:extLst>
            </p:cNvPr>
            <p:cNvSpPr/>
            <p:nvPr/>
          </p:nvSpPr>
          <p:spPr>
            <a:xfrm flipH="1" flipV="1">
              <a:off x="2133596" y="4876796"/>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5" name="Line 96">
              <a:extLst>
                <a:ext uri="{FF2B5EF4-FFF2-40B4-BE49-F238E27FC236}">
                  <a16:creationId xmlns:a16="http://schemas.microsoft.com/office/drawing/2014/main" id="{4CA76FCF-16CE-B453-876E-AC46437C3982}"/>
                </a:ext>
              </a:extLst>
            </p:cNvPr>
            <p:cNvSpPr/>
            <p:nvPr/>
          </p:nvSpPr>
          <p:spPr>
            <a:xfrm flipH="1" flipV="1">
              <a:off x="2514600" y="5257800"/>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CC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96" name="Line 97">
            <a:extLst>
              <a:ext uri="{FF2B5EF4-FFF2-40B4-BE49-F238E27FC236}">
                <a16:creationId xmlns:a16="http://schemas.microsoft.com/office/drawing/2014/main" id="{6B5E64C9-557A-50BC-45A4-B7378A2418F3}"/>
              </a:ext>
            </a:extLst>
          </p:cNvPr>
          <p:cNvSpPr/>
          <p:nvPr/>
        </p:nvSpPr>
        <p:spPr>
          <a:xfrm flipH="1" flipV="1">
            <a:off x="2514600" y="4876796"/>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CC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7" name="Line 98">
            <a:extLst>
              <a:ext uri="{FF2B5EF4-FFF2-40B4-BE49-F238E27FC236}">
                <a16:creationId xmlns:a16="http://schemas.microsoft.com/office/drawing/2014/main" id="{D121B568-8565-8647-AE6F-4EDC73F3320A}"/>
              </a:ext>
            </a:extLst>
          </p:cNvPr>
          <p:cNvSpPr/>
          <p:nvPr/>
        </p:nvSpPr>
        <p:spPr>
          <a:xfrm>
            <a:off x="5943600" y="2971800"/>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8" name="Line 99">
            <a:extLst>
              <a:ext uri="{FF2B5EF4-FFF2-40B4-BE49-F238E27FC236}">
                <a16:creationId xmlns:a16="http://schemas.microsoft.com/office/drawing/2014/main" id="{7D77C80D-0C43-327D-AAD7-D52DAB3EE8E4}"/>
              </a:ext>
            </a:extLst>
          </p:cNvPr>
          <p:cNvSpPr/>
          <p:nvPr/>
        </p:nvSpPr>
        <p:spPr>
          <a:xfrm>
            <a:off x="5181603" y="3733796"/>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9" name="Line 100">
            <a:extLst>
              <a:ext uri="{FF2B5EF4-FFF2-40B4-BE49-F238E27FC236}">
                <a16:creationId xmlns:a16="http://schemas.microsoft.com/office/drawing/2014/main" id="{688BEDB9-8754-8660-9FCF-243413222724}"/>
              </a:ext>
            </a:extLst>
          </p:cNvPr>
          <p:cNvSpPr/>
          <p:nvPr/>
        </p:nvSpPr>
        <p:spPr>
          <a:xfrm>
            <a:off x="5181603" y="4114800"/>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0" name="Line 101">
            <a:extLst>
              <a:ext uri="{FF2B5EF4-FFF2-40B4-BE49-F238E27FC236}">
                <a16:creationId xmlns:a16="http://schemas.microsoft.com/office/drawing/2014/main" id="{65D17003-288A-F932-0C43-8A6B68974E42}"/>
              </a:ext>
            </a:extLst>
          </p:cNvPr>
          <p:cNvSpPr/>
          <p:nvPr/>
        </p:nvSpPr>
        <p:spPr>
          <a:xfrm>
            <a:off x="4800600" y="4114800"/>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1" name="Line 102">
            <a:extLst>
              <a:ext uri="{FF2B5EF4-FFF2-40B4-BE49-F238E27FC236}">
                <a16:creationId xmlns:a16="http://schemas.microsoft.com/office/drawing/2014/main" id="{02241F43-5196-140B-126D-532C28EF0B84}"/>
              </a:ext>
            </a:extLst>
          </p:cNvPr>
          <p:cNvSpPr/>
          <p:nvPr/>
        </p:nvSpPr>
        <p:spPr>
          <a:xfrm>
            <a:off x="4419596" y="4114800"/>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2" name="Line 103">
            <a:extLst>
              <a:ext uri="{FF2B5EF4-FFF2-40B4-BE49-F238E27FC236}">
                <a16:creationId xmlns:a16="http://schemas.microsoft.com/office/drawing/2014/main" id="{CCFF7173-FB60-B3D9-9630-672885BDC6D4}"/>
              </a:ext>
            </a:extLst>
          </p:cNvPr>
          <p:cNvSpPr/>
          <p:nvPr/>
        </p:nvSpPr>
        <p:spPr>
          <a:xfrm>
            <a:off x="3657600" y="4114800"/>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3" name="Line 104">
            <a:extLst>
              <a:ext uri="{FF2B5EF4-FFF2-40B4-BE49-F238E27FC236}">
                <a16:creationId xmlns:a16="http://schemas.microsoft.com/office/drawing/2014/main" id="{B2AA268E-E5F2-EA70-27A0-DDF4476BCB4C}"/>
              </a:ext>
            </a:extLst>
          </p:cNvPr>
          <p:cNvSpPr/>
          <p:nvPr/>
        </p:nvSpPr>
        <p:spPr>
          <a:xfrm>
            <a:off x="3657600" y="4495803"/>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4" name="Line 105">
            <a:extLst>
              <a:ext uri="{FF2B5EF4-FFF2-40B4-BE49-F238E27FC236}">
                <a16:creationId xmlns:a16="http://schemas.microsoft.com/office/drawing/2014/main" id="{9C408333-5E6F-424C-FD08-A36E5DD02603}"/>
              </a:ext>
            </a:extLst>
          </p:cNvPr>
          <p:cNvSpPr/>
          <p:nvPr/>
        </p:nvSpPr>
        <p:spPr>
          <a:xfrm flipH="1" flipV="1">
            <a:off x="609603" y="3733796"/>
            <a:ext cx="533396" cy="5333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CC0000"/>
            </a:solidFill>
            <a:prstDash val="solid"/>
            <a:round/>
            <a:head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nvGrpSpPr>
          <p:cNvPr id="105" name="Group 106">
            <a:extLst>
              <a:ext uri="{FF2B5EF4-FFF2-40B4-BE49-F238E27FC236}">
                <a16:creationId xmlns:a16="http://schemas.microsoft.com/office/drawing/2014/main" id="{C346D807-8063-771C-50F4-63EAAD79B5F5}"/>
              </a:ext>
            </a:extLst>
          </p:cNvPr>
          <p:cNvGrpSpPr/>
          <p:nvPr/>
        </p:nvGrpSpPr>
        <p:grpSpPr>
          <a:xfrm>
            <a:off x="5943600" y="2590796"/>
            <a:ext cx="762006" cy="762007"/>
            <a:chOff x="5943600" y="2590796"/>
            <a:chExt cx="762006" cy="762007"/>
          </a:xfrm>
        </p:grpSpPr>
        <p:sp>
          <p:nvSpPr>
            <p:cNvPr id="106" name="Line 107">
              <a:extLst>
                <a:ext uri="{FF2B5EF4-FFF2-40B4-BE49-F238E27FC236}">
                  <a16:creationId xmlns:a16="http://schemas.microsoft.com/office/drawing/2014/main" id="{D1353B58-1AEC-711E-E6E1-0BDDFEF8E106}"/>
                </a:ext>
              </a:extLst>
            </p:cNvPr>
            <p:cNvSpPr/>
            <p:nvPr/>
          </p:nvSpPr>
          <p:spPr>
            <a:xfrm flipH="1" flipV="1">
              <a:off x="5943600" y="2590796"/>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7" name="Line 108">
              <a:extLst>
                <a:ext uri="{FF2B5EF4-FFF2-40B4-BE49-F238E27FC236}">
                  <a16:creationId xmlns:a16="http://schemas.microsoft.com/office/drawing/2014/main" id="{B9DF0E52-F10C-B700-0056-C0A42760DC85}"/>
                </a:ext>
              </a:extLst>
            </p:cNvPr>
            <p:cNvSpPr/>
            <p:nvPr/>
          </p:nvSpPr>
          <p:spPr>
            <a:xfrm flipH="1" flipV="1">
              <a:off x="6324603" y="2971800"/>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CC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108" name="Line 109">
            <a:extLst>
              <a:ext uri="{FF2B5EF4-FFF2-40B4-BE49-F238E27FC236}">
                <a16:creationId xmlns:a16="http://schemas.microsoft.com/office/drawing/2014/main" id="{CB783118-528C-8886-58E5-65E9DDB7B4E2}"/>
              </a:ext>
            </a:extLst>
          </p:cNvPr>
          <p:cNvSpPr/>
          <p:nvPr/>
        </p:nvSpPr>
        <p:spPr>
          <a:xfrm flipH="1" flipV="1">
            <a:off x="6705596" y="2971800"/>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9" name="Line 110">
            <a:extLst>
              <a:ext uri="{FF2B5EF4-FFF2-40B4-BE49-F238E27FC236}">
                <a16:creationId xmlns:a16="http://schemas.microsoft.com/office/drawing/2014/main" id="{CA82683D-91E1-60C1-0C7D-75908C3991CE}"/>
              </a:ext>
            </a:extLst>
          </p:cNvPr>
          <p:cNvSpPr/>
          <p:nvPr/>
        </p:nvSpPr>
        <p:spPr>
          <a:xfrm flipH="1" flipV="1">
            <a:off x="5181603" y="3352803"/>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10" name="Line 111">
            <a:extLst>
              <a:ext uri="{FF2B5EF4-FFF2-40B4-BE49-F238E27FC236}">
                <a16:creationId xmlns:a16="http://schemas.microsoft.com/office/drawing/2014/main" id="{49C01472-5259-581C-F7D6-102E2596518A}"/>
              </a:ext>
            </a:extLst>
          </p:cNvPr>
          <p:cNvSpPr/>
          <p:nvPr/>
        </p:nvSpPr>
        <p:spPr>
          <a:xfrm flipH="1" flipV="1">
            <a:off x="5181603" y="3733796"/>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11" name="Line 112">
            <a:extLst>
              <a:ext uri="{FF2B5EF4-FFF2-40B4-BE49-F238E27FC236}">
                <a16:creationId xmlns:a16="http://schemas.microsoft.com/office/drawing/2014/main" id="{EB0893F4-27D4-C84D-B18D-078A6BA1189D}"/>
              </a:ext>
            </a:extLst>
          </p:cNvPr>
          <p:cNvSpPr/>
          <p:nvPr/>
        </p:nvSpPr>
        <p:spPr>
          <a:xfrm flipH="1" flipV="1">
            <a:off x="4419596" y="4114800"/>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nvGrpSpPr>
          <p:cNvPr id="112" name="Group 113">
            <a:extLst>
              <a:ext uri="{FF2B5EF4-FFF2-40B4-BE49-F238E27FC236}">
                <a16:creationId xmlns:a16="http://schemas.microsoft.com/office/drawing/2014/main" id="{3E9116EA-190C-34EF-1A3C-CE15752F4A94}"/>
              </a:ext>
            </a:extLst>
          </p:cNvPr>
          <p:cNvGrpSpPr/>
          <p:nvPr/>
        </p:nvGrpSpPr>
        <p:grpSpPr>
          <a:xfrm>
            <a:off x="5943600" y="2971800"/>
            <a:ext cx="762006" cy="381003"/>
            <a:chOff x="5943600" y="2971800"/>
            <a:chExt cx="762006" cy="381003"/>
          </a:xfrm>
        </p:grpSpPr>
        <p:sp>
          <p:nvSpPr>
            <p:cNvPr id="113" name="Line 114">
              <a:extLst>
                <a:ext uri="{FF2B5EF4-FFF2-40B4-BE49-F238E27FC236}">
                  <a16:creationId xmlns:a16="http://schemas.microsoft.com/office/drawing/2014/main" id="{5B19845F-416F-D1FE-71E7-94791BBF5CE5}"/>
                </a:ext>
              </a:extLst>
            </p:cNvPr>
            <p:cNvSpPr/>
            <p:nvPr/>
          </p:nvSpPr>
          <p:spPr>
            <a:xfrm flipH="1" flipV="1">
              <a:off x="5943600" y="2971800"/>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14" name="Line 115">
              <a:extLst>
                <a:ext uri="{FF2B5EF4-FFF2-40B4-BE49-F238E27FC236}">
                  <a16:creationId xmlns:a16="http://schemas.microsoft.com/office/drawing/2014/main" id="{C12C1F89-0AB2-825F-9AAE-54E3129E3C32}"/>
                </a:ext>
              </a:extLst>
            </p:cNvPr>
            <p:cNvSpPr/>
            <p:nvPr/>
          </p:nvSpPr>
          <p:spPr>
            <a:xfrm>
              <a:off x="6324603" y="3352803"/>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115" name="Line 116">
            <a:extLst>
              <a:ext uri="{FF2B5EF4-FFF2-40B4-BE49-F238E27FC236}">
                <a16:creationId xmlns:a16="http://schemas.microsoft.com/office/drawing/2014/main" id="{9074466E-499A-4A72-4450-90330F426987}"/>
              </a:ext>
            </a:extLst>
          </p:cNvPr>
          <p:cNvSpPr/>
          <p:nvPr/>
        </p:nvSpPr>
        <p:spPr>
          <a:xfrm>
            <a:off x="5943600" y="3352803"/>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16" name="Line 117">
            <a:extLst>
              <a:ext uri="{FF2B5EF4-FFF2-40B4-BE49-F238E27FC236}">
                <a16:creationId xmlns:a16="http://schemas.microsoft.com/office/drawing/2014/main" id="{CF45F6B8-F98A-9CCB-46D5-D11C8B59F5F3}"/>
              </a:ext>
            </a:extLst>
          </p:cNvPr>
          <p:cNvSpPr/>
          <p:nvPr/>
        </p:nvSpPr>
        <p:spPr>
          <a:xfrm>
            <a:off x="5562596" y="3352803"/>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17" name="Line 118">
            <a:extLst>
              <a:ext uri="{FF2B5EF4-FFF2-40B4-BE49-F238E27FC236}">
                <a16:creationId xmlns:a16="http://schemas.microsoft.com/office/drawing/2014/main" id="{F0B34CBB-13E3-F205-4A7A-70535C90144A}"/>
              </a:ext>
            </a:extLst>
          </p:cNvPr>
          <p:cNvSpPr/>
          <p:nvPr/>
        </p:nvSpPr>
        <p:spPr>
          <a:xfrm>
            <a:off x="5181603" y="3352803"/>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18" name="Line 119">
            <a:extLst>
              <a:ext uri="{FF2B5EF4-FFF2-40B4-BE49-F238E27FC236}">
                <a16:creationId xmlns:a16="http://schemas.microsoft.com/office/drawing/2014/main" id="{1FA97751-B231-91AB-A95C-42E31A18BA4B}"/>
              </a:ext>
            </a:extLst>
          </p:cNvPr>
          <p:cNvSpPr/>
          <p:nvPr/>
        </p:nvSpPr>
        <p:spPr>
          <a:xfrm>
            <a:off x="5943600" y="2590796"/>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19" name="Line 120">
            <a:extLst>
              <a:ext uri="{FF2B5EF4-FFF2-40B4-BE49-F238E27FC236}">
                <a16:creationId xmlns:a16="http://schemas.microsoft.com/office/drawing/2014/main" id="{9DA9C15B-4727-4859-5042-945B445FF9FB}"/>
              </a:ext>
            </a:extLst>
          </p:cNvPr>
          <p:cNvSpPr/>
          <p:nvPr/>
        </p:nvSpPr>
        <p:spPr>
          <a:xfrm>
            <a:off x="6324603" y="2590796"/>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20" name="Line 121">
            <a:extLst>
              <a:ext uri="{FF2B5EF4-FFF2-40B4-BE49-F238E27FC236}">
                <a16:creationId xmlns:a16="http://schemas.microsoft.com/office/drawing/2014/main" id="{C49A1B6E-2A70-2BD5-A858-2277563D04D8}"/>
              </a:ext>
            </a:extLst>
          </p:cNvPr>
          <p:cNvSpPr/>
          <p:nvPr/>
        </p:nvSpPr>
        <p:spPr>
          <a:xfrm>
            <a:off x="6705596" y="2590796"/>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21" name="Line 122">
            <a:extLst>
              <a:ext uri="{FF2B5EF4-FFF2-40B4-BE49-F238E27FC236}">
                <a16:creationId xmlns:a16="http://schemas.microsoft.com/office/drawing/2014/main" id="{2993E82D-38A3-8E38-73D6-C3262FD36243}"/>
              </a:ext>
            </a:extLst>
          </p:cNvPr>
          <p:cNvSpPr/>
          <p:nvPr/>
        </p:nvSpPr>
        <p:spPr>
          <a:xfrm>
            <a:off x="7467603" y="2590796"/>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22" name="Line 123">
            <a:extLst>
              <a:ext uri="{FF2B5EF4-FFF2-40B4-BE49-F238E27FC236}">
                <a16:creationId xmlns:a16="http://schemas.microsoft.com/office/drawing/2014/main" id="{207EEEC6-C5C9-11D6-E62C-F048ECD345AD}"/>
              </a:ext>
            </a:extLst>
          </p:cNvPr>
          <p:cNvSpPr/>
          <p:nvPr/>
        </p:nvSpPr>
        <p:spPr>
          <a:xfrm>
            <a:off x="6705596" y="3352803"/>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23" name="Line 124">
            <a:extLst>
              <a:ext uri="{FF2B5EF4-FFF2-40B4-BE49-F238E27FC236}">
                <a16:creationId xmlns:a16="http://schemas.microsoft.com/office/drawing/2014/main" id="{FAC57CBF-B7E5-F48B-0617-5150EFBB5A26}"/>
              </a:ext>
            </a:extLst>
          </p:cNvPr>
          <p:cNvSpPr/>
          <p:nvPr/>
        </p:nvSpPr>
        <p:spPr>
          <a:xfrm>
            <a:off x="6705596" y="2971800"/>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24" name="Line 125">
            <a:extLst>
              <a:ext uri="{FF2B5EF4-FFF2-40B4-BE49-F238E27FC236}">
                <a16:creationId xmlns:a16="http://schemas.microsoft.com/office/drawing/2014/main" id="{EAB92AF8-1D95-5E7E-0B00-FB881539E319}"/>
              </a:ext>
            </a:extLst>
          </p:cNvPr>
          <p:cNvSpPr/>
          <p:nvPr/>
        </p:nvSpPr>
        <p:spPr>
          <a:xfrm>
            <a:off x="8229600" y="2209803"/>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25" name="Line 126">
            <a:extLst>
              <a:ext uri="{FF2B5EF4-FFF2-40B4-BE49-F238E27FC236}">
                <a16:creationId xmlns:a16="http://schemas.microsoft.com/office/drawing/2014/main" id="{2766CCC5-3399-6B91-C0B1-D844895759D7}"/>
              </a:ext>
            </a:extLst>
          </p:cNvPr>
          <p:cNvSpPr/>
          <p:nvPr/>
        </p:nvSpPr>
        <p:spPr>
          <a:xfrm>
            <a:off x="8229600" y="1828800"/>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26" name="Line 127">
            <a:extLst>
              <a:ext uri="{FF2B5EF4-FFF2-40B4-BE49-F238E27FC236}">
                <a16:creationId xmlns:a16="http://schemas.microsoft.com/office/drawing/2014/main" id="{1CC62901-145E-72BB-A776-3FC5C2E72FCA}"/>
              </a:ext>
            </a:extLst>
          </p:cNvPr>
          <p:cNvSpPr/>
          <p:nvPr/>
        </p:nvSpPr>
        <p:spPr>
          <a:xfrm>
            <a:off x="7848596" y="1828800"/>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27" name="Line 128">
            <a:extLst>
              <a:ext uri="{FF2B5EF4-FFF2-40B4-BE49-F238E27FC236}">
                <a16:creationId xmlns:a16="http://schemas.microsoft.com/office/drawing/2014/main" id="{E51EE84F-05C9-38AE-9589-5CB774D5D6DE}"/>
              </a:ext>
            </a:extLst>
          </p:cNvPr>
          <p:cNvSpPr/>
          <p:nvPr/>
        </p:nvSpPr>
        <p:spPr>
          <a:xfrm>
            <a:off x="7467603" y="1828800"/>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28" name="Line 129">
            <a:extLst>
              <a:ext uri="{FF2B5EF4-FFF2-40B4-BE49-F238E27FC236}">
                <a16:creationId xmlns:a16="http://schemas.microsoft.com/office/drawing/2014/main" id="{46DAE5F5-6FCE-6E91-3846-7FA6D4AE723F}"/>
              </a:ext>
            </a:extLst>
          </p:cNvPr>
          <p:cNvSpPr/>
          <p:nvPr/>
        </p:nvSpPr>
        <p:spPr>
          <a:xfrm>
            <a:off x="7467603" y="2209803"/>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29" name="Line 130">
            <a:extLst>
              <a:ext uri="{FF2B5EF4-FFF2-40B4-BE49-F238E27FC236}">
                <a16:creationId xmlns:a16="http://schemas.microsoft.com/office/drawing/2014/main" id="{266188B0-FEF6-66B5-F837-A04EFA196A50}"/>
              </a:ext>
            </a:extLst>
          </p:cNvPr>
          <p:cNvSpPr/>
          <p:nvPr/>
        </p:nvSpPr>
        <p:spPr>
          <a:xfrm>
            <a:off x="8229600" y="2590796"/>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30" name="Line 131">
            <a:extLst>
              <a:ext uri="{FF2B5EF4-FFF2-40B4-BE49-F238E27FC236}">
                <a16:creationId xmlns:a16="http://schemas.microsoft.com/office/drawing/2014/main" id="{F0AC5B4E-0F52-56CB-24E2-A211C9CCE58E}"/>
              </a:ext>
            </a:extLst>
          </p:cNvPr>
          <p:cNvSpPr/>
          <p:nvPr/>
        </p:nvSpPr>
        <p:spPr>
          <a:xfrm>
            <a:off x="7086600" y="2590796"/>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31" name="Line 132">
            <a:extLst>
              <a:ext uri="{FF2B5EF4-FFF2-40B4-BE49-F238E27FC236}">
                <a16:creationId xmlns:a16="http://schemas.microsoft.com/office/drawing/2014/main" id="{F503B9B3-DECD-B831-FDF1-328E8D3FD0F3}"/>
              </a:ext>
            </a:extLst>
          </p:cNvPr>
          <p:cNvSpPr/>
          <p:nvPr/>
        </p:nvSpPr>
        <p:spPr>
          <a:xfrm flipH="1" flipV="1">
            <a:off x="8229600" y="2209803"/>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nvGrpSpPr>
          <p:cNvPr id="132" name="Group 133">
            <a:extLst>
              <a:ext uri="{FF2B5EF4-FFF2-40B4-BE49-F238E27FC236}">
                <a16:creationId xmlns:a16="http://schemas.microsoft.com/office/drawing/2014/main" id="{B79ADAD2-D1C2-D7CB-B9C2-808EDC7E05FD}"/>
              </a:ext>
            </a:extLst>
          </p:cNvPr>
          <p:cNvGrpSpPr/>
          <p:nvPr/>
        </p:nvGrpSpPr>
        <p:grpSpPr>
          <a:xfrm>
            <a:off x="7467603" y="2209803"/>
            <a:ext cx="761996" cy="381003"/>
            <a:chOff x="7467603" y="2209803"/>
            <a:chExt cx="761996" cy="381003"/>
          </a:xfrm>
        </p:grpSpPr>
        <p:sp>
          <p:nvSpPr>
            <p:cNvPr id="133" name="Line 134">
              <a:extLst>
                <a:ext uri="{FF2B5EF4-FFF2-40B4-BE49-F238E27FC236}">
                  <a16:creationId xmlns:a16="http://schemas.microsoft.com/office/drawing/2014/main" id="{F0B28F9F-C370-5A8B-B4EA-E8B142084C59}"/>
                </a:ext>
              </a:extLst>
            </p:cNvPr>
            <p:cNvSpPr/>
            <p:nvPr/>
          </p:nvSpPr>
          <p:spPr>
            <a:xfrm>
              <a:off x="7848596" y="2590796"/>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34" name="Line 135">
              <a:extLst>
                <a:ext uri="{FF2B5EF4-FFF2-40B4-BE49-F238E27FC236}">
                  <a16:creationId xmlns:a16="http://schemas.microsoft.com/office/drawing/2014/main" id="{B6713105-9E70-01B1-38DC-7B07366F9EB7}"/>
                </a:ext>
              </a:extLst>
            </p:cNvPr>
            <p:cNvSpPr/>
            <p:nvPr/>
          </p:nvSpPr>
          <p:spPr>
            <a:xfrm flipH="1" flipV="1">
              <a:off x="7467603" y="2209803"/>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135" name="Line 136">
            <a:extLst>
              <a:ext uri="{FF2B5EF4-FFF2-40B4-BE49-F238E27FC236}">
                <a16:creationId xmlns:a16="http://schemas.microsoft.com/office/drawing/2014/main" id="{3147FA73-3EBF-07EE-8D1A-53D0B746162F}"/>
              </a:ext>
            </a:extLst>
          </p:cNvPr>
          <p:cNvSpPr/>
          <p:nvPr/>
        </p:nvSpPr>
        <p:spPr>
          <a:xfrm flipH="1" flipV="1">
            <a:off x="6705596" y="2590796"/>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36" name="Line 137">
            <a:extLst>
              <a:ext uri="{FF2B5EF4-FFF2-40B4-BE49-F238E27FC236}">
                <a16:creationId xmlns:a16="http://schemas.microsoft.com/office/drawing/2014/main" id="{862B9979-0274-3C8F-F8CD-35580B697F46}"/>
              </a:ext>
            </a:extLst>
          </p:cNvPr>
          <p:cNvSpPr/>
          <p:nvPr/>
        </p:nvSpPr>
        <p:spPr>
          <a:xfrm flipH="1" flipV="1">
            <a:off x="533396" y="2895603"/>
            <a:ext cx="533396" cy="5333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37" name="Line 138">
            <a:extLst>
              <a:ext uri="{FF2B5EF4-FFF2-40B4-BE49-F238E27FC236}">
                <a16:creationId xmlns:a16="http://schemas.microsoft.com/office/drawing/2014/main" id="{28A10D15-FA3B-9652-CB48-48FAFC728402}"/>
              </a:ext>
            </a:extLst>
          </p:cNvPr>
          <p:cNvSpPr/>
          <p:nvPr/>
        </p:nvSpPr>
        <p:spPr>
          <a:xfrm flipH="1" flipV="1">
            <a:off x="8229600" y="1066803"/>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38" name="Line 139">
            <a:extLst>
              <a:ext uri="{FF2B5EF4-FFF2-40B4-BE49-F238E27FC236}">
                <a16:creationId xmlns:a16="http://schemas.microsoft.com/office/drawing/2014/main" id="{0EC4B70C-7801-2196-F759-401DB02DB607}"/>
              </a:ext>
            </a:extLst>
          </p:cNvPr>
          <p:cNvSpPr/>
          <p:nvPr/>
        </p:nvSpPr>
        <p:spPr>
          <a:xfrm flipH="1" flipV="1">
            <a:off x="8229600" y="1447796"/>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39" name="Line 140">
            <a:extLst>
              <a:ext uri="{FF2B5EF4-FFF2-40B4-BE49-F238E27FC236}">
                <a16:creationId xmlns:a16="http://schemas.microsoft.com/office/drawing/2014/main" id="{BD620109-99EC-0925-EE19-A6C745A678B0}"/>
              </a:ext>
            </a:extLst>
          </p:cNvPr>
          <p:cNvSpPr/>
          <p:nvPr/>
        </p:nvSpPr>
        <p:spPr>
          <a:xfrm flipH="1" flipV="1">
            <a:off x="8229600" y="1828800"/>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40" name="Line 141">
            <a:extLst>
              <a:ext uri="{FF2B5EF4-FFF2-40B4-BE49-F238E27FC236}">
                <a16:creationId xmlns:a16="http://schemas.microsoft.com/office/drawing/2014/main" id="{B3C01E04-BC00-E047-16A0-781F0EAA8513}"/>
              </a:ext>
            </a:extLst>
          </p:cNvPr>
          <p:cNvSpPr/>
          <p:nvPr/>
        </p:nvSpPr>
        <p:spPr>
          <a:xfrm flipH="1" flipV="1">
            <a:off x="7467603" y="1828800"/>
            <a:ext cx="381003"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41" name="Line 142">
            <a:extLst>
              <a:ext uri="{FF2B5EF4-FFF2-40B4-BE49-F238E27FC236}">
                <a16:creationId xmlns:a16="http://schemas.microsoft.com/office/drawing/2014/main" id="{74D15508-89E2-5211-1E70-0B4811544D00}"/>
              </a:ext>
            </a:extLst>
          </p:cNvPr>
          <p:cNvSpPr/>
          <p:nvPr/>
        </p:nvSpPr>
        <p:spPr>
          <a:xfrm>
            <a:off x="8229600" y="1066803"/>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42" name="Line 143">
            <a:extLst>
              <a:ext uri="{FF2B5EF4-FFF2-40B4-BE49-F238E27FC236}">
                <a16:creationId xmlns:a16="http://schemas.microsoft.com/office/drawing/2014/main" id="{B2B609B8-ECF0-991B-4D91-A120931290F4}"/>
              </a:ext>
            </a:extLst>
          </p:cNvPr>
          <p:cNvSpPr/>
          <p:nvPr/>
        </p:nvSpPr>
        <p:spPr>
          <a:xfrm>
            <a:off x="8229600" y="1447796"/>
            <a:ext cx="3810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43" name="Line 144">
            <a:extLst>
              <a:ext uri="{FF2B5EF4-FFF2-40B4-BE49-F238E27FC236}">
                <a16:creationId xmlns:a16="http://schemas.microsoft.com/office/drawing/2014/main" id="{3A6D7F74-2D3A-9E0A-A743-BB2344C26E55}"/>
              </a:ext>
            </a:extLst>
          </p:cNvPr>
          <p:cNvSpPr/>
          <p:nvPr/>
        </p:nvSpPr>
        <p:spPr>
          <a:xfrm>
            <a:off x="8610603" y="1066803"/>
            <a:ext cx="5333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44" name="Text Box 145">
            <a:extLst>
              <a:ext uri="{FF2B5EF4-FFF2-40B4-BE49-F238E27FC236}">
                <a16:creationId xmlns:a16="http://schemas.microsoft.com/office/drawing/2014/main" id="{79F3BDF0-7711-97AD-89BA-2081065DEA0D}"/>
              </a:ext>
            </a:extLst>
          </p:cNvPr>
          <p:cNvSpPr txBox="1"/>
          <p:nvPr/>
        </p:nvSpPr>
        <p:spPr>
          <a:xfrm>
            <a:off x="254230" y="1863720"/>
            <a:ext cx="1789270" cy="46166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009900"/>
                </a:solidFill>
                <a:uFillTx/>
                <a:latin typeface="Times New Roman" pitchFamily="18"/>
              </a:rPr>
              <a:t>(</a:t>
            </a:r>
            <a:r>
              <a:rPr lang="en-US" sz="2400" b="1" i="0" u="none" strike="noStrike" kern="1200" cap="none" spc="0" baseline="0" dirty="0" err="1">
                <a:solidFill>
                  <a:srgbClr val="009900"/>
                </a:solidFill>
                <a:uFillTx/>
                <a:latin typeface="Times New Roman" pitchFamily="18"/>
              </a:rPr>
              <a:t>n,</a:t>
            </a:r>
            <a:r>
              <a:rPr lang="en-US" sz="2400" b="1" i="0" u="none" strike="noStrike" kern="1200" cap="none" spc="0" baseline="0" dirty="0" err="1">
                <a:solidFill>
                  <a:srgbClr val="009900"/>
                </a:solidFill>
                <a:uFillTx/>
                <a:latin typeface="Symbol" pitchFamily="18"/>
              </a:rPr>
              <a:t>g</a:t>
            </a:r>
            <a:r>
              <a:rPr lang="en-US" sz="2400" b="1" i="0" u="none" strike="noStrike" kern="1200" cap="none" spc="0" baseline="0" dirty="0">
                <a:solidFill>
                  <a:srgbClr val="009900"/>
                </a:solidFill>
                <a:uFillTx/>
                <a:latin typeface="Times New Roman" pitchFamily="18"/>
              </a:rPr>
              <a:t>), </a:t>
            </a:r>
            <a:r>
              <a:rPr lang="en-US" sz="2400" b="1" i="0" u="none" strike="noStrike" kern="1200" cap="none" spc="0" baseline="0" dirty="0" err="1">
                <a:solidFill>
                  <a:srgbClr val="009900"/>
                </a:solidFill>
                <a:uFillTx/>
                <a:latin typeface="Times New Roman" pitchFamily="18"/>
              </a:rPr>
              <a:t>n</a:t>
            </a:r>
            <a:r>
              <a:rPr lang="en-US" sz="2400" b="1" i="0" u="none" strike="noStrike" kern="1200" cap="none" spc="0" baseline="-25000" dirty="0" err="1">
                <a:solidFill>
                  <a:srgbClr val="009900"/>
                </a:solidFill>
                <a:uFillTx/>
                <a:latin typeface="Times New Roman" pitchFamily="18"/>
              </a:rPr>
              <a:t>n</a:t>
            </a:r>
            <a:r>
              <a:rPr lang="en-US" sz="2400" b="1" i="0" u="none" strike="noStrike" kern="1200" cap="none" spc="0" baseline="0" dirty="0">
                <a:solidFill>
                  <a:srgbClr val="009900"/>
                </a:solidFill>
                <a:uFillTx/>
                <a:latin typeface="Times New Roman" pitchFamily="18"/>
              </a:rPr>
              <a:t>&lt;10</a:t>
            </a:r>
            <a:r>
              <a:rPr lang="en-US" sz="2400" b="1" i="0" u="none" strike="noStrike" kern="1200" cap="none" spc="0" baseline="30000" dirty="0">
                <a:solidFill>
                  <a:srgbClr val="009900"/>
                </a:solidFill>
                <a:uFillTx/>
                <a:latin typeface="Times New Roman" pitchFamily="18"/>
              </a:rPr>
              <a:t>7</a:t>
            </a:r>
          </a:p>
        </p:txBody>
      </p:sp>
      <p:sp>
        <p:nvSpPr>
          <p:cNvPr id="145" name="Line 146">
            <a:extLst>
              <a:ext uri="{FF2B5EF4-FFF2-40B4-BE49-F238E27FC236}">
                <a16:creationId xmlns:a16="http://schemas.microsoft.com/office/drawing/2014/main" id="{5C5F3BD5-497A-5BEF-0FB1-D5B0886BB035}"/>
              </a:ext>
            </a:extLst>
          </p:cNvPr>
          <p:cNvSpPr/>
          <p:nvPr/>
        </p:nvSpPr>
        <p:spPr>
          <a:xfrm>
            <a:off x="609603" y="2438403"/>
            <a:ext cx="5333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9900"/>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46" name="Text Box 147">
            <a:extLst>
              <a:ext uri="{FF2B5EF4-FFF2-40B4-BE49-F238E27FC236}">
                <a16:creationId xmlns:a16="http://schemas.microsoft.com/office/drawing/2014/main" id="{4660260E-7863-7C15-07EE-E3ABE9F0D1A0}"/>
              </a:ext>
            </a:extLst>
          </p:cNvPr>
          <p:cNvSpPr txBox="1"/>
          <p:nvPr/>
        </p:nvSpPr>
        <p:spPr>
          <a:xfrm>
            <a:off x="914400" y="2895603"/>
            <a:ext cx="665161"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99"/>
                </a:solidFill>
                <a:uFillTx/>
                <a:latin typeface="Times New Roman" pitchFamily="18"/>
              </a:rPr>
              <a:t>(</a:t>
            </a:r>
            <a:r>
              <a:rPr lang="en-US" sz="2400" b="1" i="0" u="none" strike="noStrike" kern="1200" cap="none" spc="0" baseline="0">
                <a:solidFill>
                  <a:srgbClr val="000099"/>
                </a:solidFill>
                <a:uFillTx/>
                <a:latin typeface="Symbol" pitchFamily="18"/>
              </a:rPr>
              <a:t>b</a:t>
            </a:r>
            <a:r>
              <a:rPr lang="en-US" sz="2400" b="1" i="0" u="none" strike="noStrike" kern="1200" cap="none" spc="0" baseline="30000">
                <a:solidFill>
                  <a:srgbClr val="000099"/>
                </a:solidFill>
                <a:uFillTx/>
                <a:latin typeface="Symbol" pitchFamily="18"/>
              </a:rPr>
              <a:t>-</a:t>
            </a:r>
            <a:r>
              <a:rPr lang="en-US" sz="2400" b="1" i="0" u="none" strike="noStrike" kern="1200" cap="none" spc="0" baseline="0">
                <a:solidFill>
                  <a:srgbClr val="000099"/>
                </a:solidFill>
                <a:uFillTx/>
                <a:latin typeface="Times New Roman" pitchFamily="18"/>
              </a:rPr>
              <a:t>)</a:t>
            </a:r>
          </a:p>
        </p:txBody>
      </p:sp>
      <p:sp>
        <p:nvSpPr>
          <p:cNvPr id="147" name="Text Box 148">
            <a:extLst>
              <a:ext uri="{FF2B5EF4-FFF2-40B4-BE49-F238E27FC236}">
                <a16:creationId xmlns:a16="http://schemas.microsoft.com/office/drawing/2014/main" id="{9B57D03B-070E-2F3A-8F82-BB4BB2C8B8EB}"/>
              </a:ext>
            </a:extLst>
          </p:cNvPr>
          <p:cNvSpPr txBox="1"/>
          <p:nvPr/>
        </p:nvSpPr>
        <p:spPr>
          <a:xfrm>
            <a:off x="914400" y="3581403"/>
            <a:ext cx="665161"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CC0000"/>
                </a:solidFill>
                <a:uFillTx/>
                <a:latin typeface="Times New Roman" pitchFamily="18"/>
              </a:rPr>
              <a:t>(</a:t>
            </a:r>
            <a:r>
              <a:rPr lang="en-US" sz="2400" b="1" i="0" u="none" strike="noStrike" kern="1200" cap="none" spc="0" baseline="0">
                <a:solidFill>
                  <a:srgbClr val="CC0000"/>
                </a:solidFill>
                <a:uFillTx/>
                <a:latin typeface="Symbol" pitchFamily="18"/>
              </a:rPr>
              <a:t>b</a:t>
            </a:r>
            <a:r>
              <a:rPr lang="en-US" sz="2400" b="1" i="0" u="none" strike="noStrike" kern="1200" cap="none" spc="0" baseline="30000">
                <a:solidFill>
                  <a:srgbClr val="CC0000"/>
                </a:solidFill>
                <a:uFillTx/>
                <a:latin typeface="Symbol" pitchFamily="18"/>
              </a:rPr>
              <a:t>+</a:t>
            </a:r>
            <a:r>
              <a:rPr lang="en-US" sz="2400" b="1" i="0" u="none" strike="noStrike" kern="1200" cap="none" spc="0" baseline="0">
                <a:solidFill>
                  <a:srgbClr val="CC0000"/>
                </a:solidFill>
                <a:uFillTx/>
                <a:latin typeface="Times New Roman" pitchFamily="18"/>
              </a:rPr>
              <a:t>)</a:t>
            </a:r>
          </a:p>
        </p:txBody>
      </p:sp>
      <p:grpSp>
        <p:nvGrpSpPr>
          <p:cNvPr id="148" name="Group 149">
            <a:extLst>
              <a:ext uri="{FF2B5EF4-FFF2-40B4-BE49-F238E27FC236}">
                <a16:creationId xmlns:a16="http://schemas.microsoft.com/office/drawing/2014/main" id="{C66C8B64-DA65-34D8-B915-2D66607F13E6}"/>
              </a:ext>
            </a:extLst>
          </p:cNvPr>
          <p:cNvGrpSpPr/>
          <p:nvPr/>
        </p:nvGrpSpPr>
        <p:grpSpPr>
          <a:xfrm>
            <a:off x="4876796" y="3505196"/>
            <a:ext cx="3938626" cy="2362196"/>
            <a:chOff x="4876796" y="3505196"/>
            <a:chExt cx="3938626" cy="2362196"/>
          </a:xfrm>
        </p:grpSpPr>
        <p:sp>
          <p:nvSpPr>
            <p:cNvPr id="149" name="Line 150">
              <a:extLst>
                <a:ext uri="{FF2B5EF4-FFF2-40B4-BE49-F238E27FC236}">
                  <a16:creationId xmlns:a16="http://schemas.microsoft.com/office/drawing/2014/main" id="{14FF0620-3A9E-201A-F866-D727C7065052}"/>
                </a:ext>
              </a:extLst>
            </p:cNvPr>
            <p:cNvSpPr/>
            <p:nvPr/>
          </p:nvSpPr>
          <p:spPr>
            <a:xfrm flipH="1" flipV="1">
              <a:off x="4876796" y="5333996"/>
              <a:ext cx="533396" cy="5333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50" name="Line 151">
              <a:extLst>
                <a:ext uri="{FF2B5EF4-FFF2-40B4-BE49-F238E27FC236}">
                  <a16:creationId xmlns:a16="http://schemas.microsoft.com/office/drawing/2014/main" id="{81C1D2BF-2A86-BE2D-B58A-2E57A61E20ED}"/>
                </a:ext>
              </a:extLst>
            </p:cNvPr>
            <p:cNvSpPr/>
            <p:nvPr/>
          </p:nvSpPr>
          <p:spPr>
            <a:xfrm flipH="1" flipV="1">
              <a:off x="5562596" y="4953003"/>
              <a:ext cx="533396" cy="5333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51" name="Line 152">
              <a:extLst>
                <a:ext uri="{FF2B5EF4-FFF2-40B4-BE49-F238E27FC236}">
                  <a16:creationId xmlns:a16="http://schemas.microsoft.com/office/drawing/2014/main" id="{A074D698-4014-E614-B9EF-470C9C990DDE}"/>
                </a:ext>
              </a:extLst>
            </p:cNvPr>
            <p:cNvSpPr/>
            <p:nvPr/>
          </p:nvSpPr>
          <p:spPr>
            <a:xfrm flipH="1" flipV="1">
              <a:off x="6248396" y="4572000"/>
              <a:ext cx="533396" cy="5333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52" name="Line 153">
              <a:extLst>
                <a:ext uri="{FF2B5EF4-FFF2-40B4-BE49-F238E27FC236}">
                  <a16:creationId xmlns:a16="http://schemas.microsoft.com/office/drawing/2014/main" id="{F7C18724-D347-B763-768D-C3FEC1FA7221}"/>
                </a:ext>
              </a:extLst>
            </p:cNvPr>
            <p:cNvSpPr/>
            <p:nvPr/>
          </p:nvSpPr>
          <p:spPr>
            <a:xfrm flipH="1" flipV="1">
              <a:off x="7391396" y="3886200"/>
              <a:ext cx="533396" cy="5333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53" name="Line 154">
              <a:extLst>
                <a:ext uri="{FF2B5EF4-FFF2-40B4-BE49-F238E27FC236}">
                  <a16:creationId xmlns:a16="http://schemas.microsoft.com/office/drawing/2014/main" id="{ED283E49-24EE-06CC-7239-06143070A710}"/>
                </a:ext>
              </a:extLst>
            </p:cNvPr>
            <p:cNvSpPr/>
            <p:nvPr/>
          </p:nvSpPr>
          <p:spPr>
            <a:xfrm flipH="1" flipV="1">
              <a:off x="8001000" y="3505196"/>
              <a:ext cx="533396" cy="5333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54" name="Line 155">
              <a:extLst>
                <a:ext uri="{FF2B5EF4-FFF2-40B4-BE49-F238E27FC236}">
                  <a16:creationId xmlns:a16="http://schemas.microsoft.com/office/drawing/2014/main" id="{611BAE9E-30FB-0074-C4EA-F56DD3D2EEE3}"/>
                </a:ext>
              </a:extLst>
            </p:cNvPr>
            <p:cNvSpPr/>
            <p:nvPr/>
          </p:nvSpPr>
          <p:spPr>
            <a:xfrm flipH="1" flipV="1">
              <a:off x="6858000" y="4190996"/>
              <a:ext cx="533396" cy="5333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000099"/>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55" name="Text Box 156">
              <a:extLst>
                <a:ext uri="{FF2B5EF4-FFF2-40B4-BE49-F238E27FC236}">
                  <a16:creationId xmlns:a16="http://schemas.microsoft.com/office/drawing/2014/main" id="{382E01E1-8F9B-003B-940E-969E8D90C289}"/>
                </a:ext>
              </a:extLst>
            </p:cNvPr>
            <p:cNvSpPr txBox="1"/>
            <p:nvPr/>
          </p:nvSpPr>
          <p:spPr>
            <a:xfrm rot="18900010">
              <a:off x="6827874" y="4805369"/>
              <a:ext cx="1987548" cy="64135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600" b="1" i="0" u="none" strike="noStrike" kern="1200" cap="none" spc="0" baseline="0">
                  <a:solidFill>
                    <a:srgbClr val="000099"/>
                  </a:solidFill>
                  <a:uFillTx/>
                  <a:latin typeface="Times New Roman" pitchFamily="18"/>
                </a:rPr>
                <a:t>r-process</a:t>
              </a:r>
              <a:endParaRPr lang="en-US" sz="3600" b="1" i="0" u="none" strike="noStrike" kern="1200" cap="none" spc="0" baseline="0">
                <a:solidFill>
                  <a:srgbClr val="000099"/>
                </a:solidFill>
                <a:uFillTx/>
                <a:latin typeface="Times New Roman" pitchFamily="18"/>
              </a:endParaRPr>
            </a:p>
          </p:txBody>
        </p:sp>
      </p:grpSp>
      <p:grpSp>
        <p:nvGrpSpPr>
          <p:cNvPr id="156" name="Group 157">
            <a:extLst>
              <a:ext uri="{FF2B5EF4-FFF2-40B4-BE49-F238E27FC236}">
                <a16:creationId xmlns:a16="http://schemas.microsoft.com/office/drawing/2014/main" id="{A75A924F-262C-85D9-A0FD-DA9A8997F629}"/>
              </a:ext>
            </a:extLst>
          </p:cNvPr>
          <p:cNvGrpSpPr/>
          <p:nvPr/>
        </p:nvGrpSpPr>
        <p:grpSpPr>
          <a:xfrm>
            <a:off x="1228258" y="761996"/>
            <a:ext cx="5096334" cy="2971800"/>
            <a:chOff x="1228258" y="761996"/>
            <a:chExt cx="5096334" cy="2971800"/>
          </a:xfrm>
        </p:grpSpPr>
        <p:sp>
          <p:nvSpPr>
            <p:cNvPr id="157" name="Line 158">
              <a:extLst>
                <a:ext uri="{FF2B5EF4-FFF2-40B4-BE49-F238E27FC236}">
                  <a16:creationId xmlns:a16="http://schemas.microsoft.com/office/drawing/2014/main" id="{5C2AB235-A000-8152-13D1-12A1624858C0}"/>
                </a:ext>
              </a:extLst>
            </p:cNvPr>
            <p:cNvSpPr/>
            <p:nvPr/>
          </p:nvSpPr>
          <p:spPr>
            <a:xfrm flipH="1" flipV="1">
              <a:off x="1828800" y="3200400"/>
              <a:ext cx="533396" cy="5333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CC0000"/>
              </a:solidFill>
              <a:prstDash val="solid"/>
              <a:round/>
              <a:head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58" name="Line 159">
              <a:extLst>
                <a:ext uri="{FF2B5EF4-FFF2-40B4-BE49-F238E27FC236}">
                  <a16:creationId xmlns:a16="http://schemas.microsoft.com/office/drawing/2014/main" id="{DACDFA4C-80D6-924C-4CFC-52FABF965442}"/>
                </a:ext>
              </a:extLst>
            </p:cNvPr>
            <p:cNvSpPr/>
            <p:nvPr/>
          </p:nvSpPr>
          <p:spPr>
            <a:xfrm flipH="1" flipV="1">
              <a:off x="2438403" y="2667003"/>
              <a:ext cx="533396" cy="5333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CC0000"/>
              </a:solidFill>
              <a:prstDash val="solid"/>
              <a:round/>
              <a:head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59" name="Line 160">
              <a:extLst>
                <a:ext uri="{FF2B5EF4-FFF2-40B4-BE49-F238E27FC236}">
                  <a16:creationId xmlns:a16="http://schemas.microsoft.com/office/drawing/2014/main" id="{B79732D4-EAEA-9BBC-7C3C-6F905D02FDA9}"/>
                </a:ext>
              </a:extLst>
            </p:cNvPr>
            <p:cNvSpPr/>
            <p:nvPr/>
          </p:nvSpPr>
          <p:spPr>
            <a:xfrm flipH="1" flipV="1">
              <a:off x="3047996" y="2209803"/>
              <a:ext cx="533396" cy="5333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CC0000"/>
              </a:solidFill>
              <a:prstDash val="solid"/>
              <a:round/>
              <a:head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60" name="Line 161">
              <a:extLst>
                <a:ext uri="{FF2B5EF4-FFF2-40B4-BE49-F238E27FC236}">
                  <a16:creationId xmlns:a16="http://schemas.microsoft.com/office/drawing/2014/main" id="{4E5A421A-9C87-65A1-E099-BAFE3C52940D}"/>
                </a:ext>
              </a:extLst>
            </p:cNvPr>
            <p:cNvSpPr/>
            <p:nvPr/>
          </p:nvSpPr>
          <p:spPr>
            <a:xfrm flipH="1" flipV="1">
              <a:off x="3581403" y="1828800"/>
              <a:ext cx="533396" cy="5333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CC0000"/>
              </a:solidFill>
              <a:prstDash val="solid"/>
              <a:round/>
              <a:head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61" name="Line 162">
              <a:extLst>
                <a:ext uri="{FF2B5EF4-FFF2-40B4-BE49-F238E27FC236}">
                  <a16:creationId xmlns:a16="http://schemas.microsoft.com/office/drawing/2014/main" id="{E39589DC-1695-877C-70C6-1F61F6AAD88E}"/>
                </a:ext>
              </a:extLst>
            </p:cNvPr>
            <p:cNvSpPr/>
            <p:nvPr/>
          </p:nvSpPr>
          <p:spPr>
            <a:xfrm flipH="1" flipV="1">
              <a:off x="4343400" y="1447796"/>
              <a:ext cx="533396" cy="5333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CC0000"/>
              </a:solidFill>
              <a:prstDash val="solid"/>
              <a:round/>
              <a:head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62" name="Line 163">
              <a:extLst>
                <a:ext uri="{FF2B5EF4-FFF2-40B4-BE49-F238E27FC236}">
                  <a16:creationId xmlns:a16="http://schemas.microsoft.com/office/drawing/2014/main" id="{865B9134-086E-7DE5-A18E-07BA0979ECCB}"/>
                </a:ext>
              </a:extLst>
            </p:cNvPr>
            <p:cNvSpPr/>
            <p:nvPr/>
          </p:nvSpPr>
          <p:spPr>
            <a:xfrm flipH="1" flipV="1">
              <a:off x="4953003" y="1066803"/>
              <a:ext cx="533396" cy="5333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CC0000"/>
              </a:solidFill>
              <a:prstDash val="solid"/>
              <a:round/>
              <a:head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63" name="Line 164">
              <a:extLst>
                <a:ext uri="{FF2B5EF4-FFF2-40B4-BE49-F238E27FC236}">
                  <a16:creationId xmlns:a16="http://schemas.microsoft.com/office/drawing/2014/main" id="{1807307A-EBD8-1A18-F6FD-334105F03EA9}"/>
                </a:ext>
              </a:extLst>
            </p:cNvPr>
            <p:cNvSpPr/>
            <p:nvPr/>
          </p:nvSpPr>
          <p:spPr>
            <a:xfrm flipH="1" flipV="1">
              <a:off x="5791196" y="761996"/>
              <a:ext cx="533396" cy="5333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196" cap="flat">
              <a:solidFill>
                <a:srgbClr val="CC0000"/>
              </a:solidFill>
              <a:prstDash val="solid"/>
              <a:round/>
              <a:head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64" name="Text Box 165">
              <a:extLst>
                <a:ext uri="{FF2B5EF4-FFF2-40B4-BE49-F238E27FC236}">
                  <a16:creationId xmlns:a16="http://schemas.microsoft.com/office/drawing/2014/main" id="{12345D2A-C75D-FAE0-0903-3B16D3D2E4AE}"/>
                </a:ext>
              </a:extLst>
            </p:cNvPr>
            <p:cNvSpPr txBox="1"/>
            <p:nvPr/>
          </p:nvSpPr>
          <p:spPr>
            <a:xfrm rot="18900010">
              <a:off x="1228258" y="1513328"/>
              <a:ext cx="2949936"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600" b="1" i="0" u="none" strike="noStrike" kern="1200" cap="none" spc="0" baseline="0">
                  <a:solidFill>
                    <a:srgbClr val="CC0000"/>
                  </a:solidFill>
                  <a:uFillTx/>
                  <a:latin typeface="Times New Roman" pitchFamily="18"/>
                </a:rPr>
                <a:t>p-p</a:t>
              </a:r>
              <a:r>
                <a:rPr lang="en-US" sz="3600" b="1" i="0" u="none" strike="noStrike" kern="1200" cap="none" spc="0" baseline="0">
                  <a:solidFill>
                    <a:srgbClr val="CC0000"/>
                  </a:solidFill>
                  <a:uFillTx/>
                  <a:latin typeface="Times New Roman" pitchFamily="18"/>
                </a:rPr>
                <a:t>r</a:t>
              </a:r>
              <a:r>
                <a:rPr lang="de-DE" sz="3600" b="1" i="0" u="none" strike="noStrike" kern="1200" cap="none" spc="0" baseline="0">
                  <a:solidFill>
                    <a:srgbClr val="CC0000"/>
                  </a:solidFill>
                  <a:uFillTx/>
                  <a:latin typeface="Times New Roman" pitchFamily="18"/>
                </a:rPr>
                <a:t>ocess</a:t>
              </a:r>
              <a:endParaRPr lang="en-US" sz="3600" b="1" i="0" u="none" strike="noStrike" kern="1200" cap="none" spc="0" baseline="0">
                <a:solidFill>
                  <a:srgbClr val="CC0000"/>
                </a:solidFill>
                <a:uFillTx/>
                <a:latin typeface="Times New Roman" pitchFamily="18"/>
              </a:endParaRPr>
            </a:p>
          </p:txBody>
        </p:sp>
      </p:grpSp>
      <p:grpSp>
        <p:nvGrpSpPr>
          <p:cNvPr id="165" name="Group 166">
            <a:extLst>
              <a:ext uri="{FF2B5EF4-FFF2-40B4-BE49-F238E27FC236}">
                <a16:creationId xmlns:a16="http://schemas.microsoft.com/office/drawing/2014/main" id="{8390B266-CEA3-3DFA-E99B-DE29F13A3324}"/>
              </a:ext>
            </a:extLst>
          </p:cNvPr>
          <p:cNvGrpSpPr/>
          <p:nvPr/>
        </p:nvGrpSpPr>
        <p:grpSpPr>
          <a:xfrm>
            <a:off x="2667003" y="5791196"/>
            <a:ext cx="2743200" cy="923928"/>
            <a:chOff x="2667003" y="5791196"/>
            <a:chExt cx="2743200" cy="923928"/>
          </a:xfrm>
        </p:grpSpPr>
        <p:sp>
          <p:nvSpPr>
            <p:cNvPr id="166" name="Text Box 167">
              <a:extLst>
                <a:ext uri="{FF2B5EF4-FFF2-40B4-BE49-F238E27FC236}">
                  <a16:creationId xmlns:a16="http://schemas.microsoft.com/office/drawing/2014/main" id="{04B91395-FD54-67DA-B6BA-AF9BDD770B09}"/>
                </a:ext>
              </a:extLst>
            </p:cNvPr>
            <p:cNvSpPr txBox="1"/>
            <p:nvPr/>
          </p:nvSpPr>
          <p:spPr>
            <a:xfrm>
              <a:off x="3352803" y="6248396"/>
              <a:ext cx="2057400" cy="466728"/>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30000">
                  <a:solidFill>
                    <a:srgbClr val="000000"/>
                  </a:solidFill>
                  <a:uFillTx/>
                  <a:latin typeface="Times New Roman" pitchFamily="18"/>
                </a:rPr>
                <a:t>63</a:t>
              </a:r>
              <a:r>
                <a:rPr lang="de-DE" sz="2400" b="0" i="0" u="none" strike="noStrike" kern="1200" cap="none" spc="0" baseline="0">
                  <a:solidFill>
                    <a:srgbClr val="000000"/>
                  </a:solidFill>
                  <a:uFillTx/>
                  <a:latin typeface="Times New Roman" pitchFamily="18"/>
                </a:rPr>
                <a:t>Ni, t</a:t>
              </a:r>
              <a:r>
                <a:rPr lang="de-DE" sz="2400" b="0" i="0" u="none" strike="noStrike" kern="1200" cap="none" spc="0" baseline="-25000">
                  <a:solidFill>
                    <a:srgbClr val="000000"/>
                  </a:solidFill>
                  <a:uFillTx/>
                  <a:latin typeface="Times New Roman" pitchFamily="18"/>
                </a:rPr>
                <a:t>1/2</a:t>
              </a:r>
              <a:r>
                <a:rPr lang="de-DE" sz="2400" b="0" i="0" u="none" strike="noStrike" kern="1200" cap="none" spc="0" baseline="0">
                  <a:solidFill>
                    <a:srgbClr val="000000"/>
                  </a:solidFill>
                  <a:uFillTx/>
                  <a:latin typeface="Times New Roman" pitchFamily="18"/>
                </a:rPr>
                <a:t>=100 a</a:t>
              </a:r>
              <a:endParaRPr lang="en-US" sz="2400" b="0" i="0" u="none" strike="noStrike" kern="1200" cap="none" spc="0" baseline="30000">
                <a:solidFill>
                  <a:srgbClr val="000000"/>
                </a:solidFill>
                <a:uFillTx/>
                <a:latin typeface="Times New Roman" pitchFamily="18"/>
              </a:endParaRPr>
            </a:p>
          </p:txBody>
        </p:sp>
        <p:sp>
          <p:nvSpPr>
            <p:cNvPr id="167" name="Line 168">
              <a:extLst>
                <a:ext uri="{FF2B5EF4-FFF2-40B4-BE49-F238E27FC236}">
                  <a16:creationId xmlns:a16="http://schemas.microsoft.com/office/drawing/2014/main" id="{823614AE-B026-9A68-7421-39014C2AFE03}"/>
                </a:ext>
              </a:extLst>
            </p:cNvPr>
            <p:cNvSpPr/>
            <p:nvPr/>
          </p:nvSpPr>
          <p:spPr>
            <a:xfrm>
              <a:off x="2667003" y="5791196"/>
              <a:ext cx="685800" cy="45720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grpSp>
        <p:nvGrpSpPr>
          <p:cNvPr id="168" name="Group 169">
            <a:extLst>
              <a:ext uri="{FF2B5EF4-FFF2-40B4-BE49-F238E27FC236}">
                <a16:creationId xmlns:a16="http://schemas.microsoft.com/office/drawing/2014/main" id="{979B28CD-485C-9F74-DC95-BF5DD646602F}"/>
              </a:ext>
            </a:extLst>
          </p:cNvPr>
          <p:cNvGrpSpPr/>
          <p:nvPr/>
        </p:nvGrpSpPr>
        <p:grpSpPr>
          <a:xfrm>
            <a:off x="2667003" y="5410203"/>
            <a:ext cx="6248396" cy="923928"/>
            <a:chOff x="2667003" y="5410203"/>
            <a:chExt cx="6248396" cy="923928"/>
          </a:xfrm>
        </p:grpSpPr>
        <p:sp>
          <p:nvSpPr>
            <p:cNvPr id="169" name="Text Box 170">
              <a:extLst>
                <a:ext uri="{FF2B5EF4-FFF2-40B4-BE49-F238E27FC236}">
                  <a16:creationId xmlns:a16="http://schemas.microsoft.com/office/drawing/2014/main" id="{7896E7D1-FC79-4F0E-7D2E-DB9DBF0FD604}"/>
                </a:ext>
              </a:extLst>
            </p:cNvPr>
            <p:cNvSpPr txBox="1"/>
            <p:nvPr/>
          </p:nvSpPr>
          <p:spPr>
            <a:xfrm>
              <a:off x="3352803" y="5867403"/>
              <a:ext cx="5562596" cy="466728"/>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30000">
                  <a:solidFill>
                    <a:srgbClr val="000000"/>
                  </a:solidFill>
                  <a:uFillTx/>
                  <a:latin typeface="Times New Roman" pitchFamily="18"/>
                </a:rPr>
                <a:t>64</a:t>
              </a:r>
              <a:r>
                <a:rPr lang="de-DE" sz="2400" b="0" i="0" u="none" strike="noStrike" kern="1200" cap="none" spc="0" baseline="0">
                  <a:solidFill>
                    <a:srgbClr val="000000"/>
                  </a:solidFill>
                  <a:uFillTx/>
                  <a:latin typeface="Times New Roman" pitchFamily="18"/>
                </a:rPr>
                <a:t>Cu, t</a:t>
              </a:r>
              <a:r>
                <a:rPr lang="de-DE" sz="2400" b="0" i="0" u="none" strike="noStrike" kern="1200" cap="none" spc="0" baseline="-25000">
                  <a:solidFill>
                    <a:srgbClr val="000000"/>
                  </a:solidFill>
                  <a:uFillTx/>
                  <a:latin typeface="Times New Roman" pitchFamily="18"/>
                </a:rPr>
                <a:t>1/2</a:t>
              </a:r>
              <a:r>
                <a:rPr lang="de-DE" sz="2400" b="0" i="0" u="none" strike="noStrike" kern="1200" cap="none" spc="0" baseline="0">
                  <a:solidFill>
                    <a:srgbClr val="000000"/>
                  </a:solidFill>
                  <a:uFillTx/>
                  <a:latin typeface="Times New Roman" pitchFamily="18"/>
                </a:rPr>
                <a:t>=12 h, </a:t>
              </a:r>
              <a:r>
                <a:rPr lang="de-DE" sz="2400" b="0" i="0" u="none" strike="noStrike" kern="1200" cap="none" spc="0" baseline="0">
                  <a:solidFill>
                    <a:srgbClr val="000099"/>
                  </a:solidFill>
                  <a:uFillTx/>
                  <a:latin typeface="Times New Roman" pitchFamily="18"/>
                </a:rPr>
                <a:t>40 % (</a:t>
              </a:r>
              <a:r>
                <a:rPr lang="en-US" sz="2400" b="1" i="0" u="none" strike="noStrike" kern="1200" cap="none" spc="0" baseline="0">
                  <a:solidFill>
                    <a:srgbClr val="000099"/>
                  </a:solidFill>
                  <a:uFillTx/>
                  <a:latin typeface="Symbol" pitchFamily="18"/>
                </a:rPr>
                <a:t>b</a:t>
              </a:r>
              <a:r>
                <a:rPr lang="en-US" sz="2400" b="1" i="0" u="none" strike="noStrike" kern="1200" cap="none" spc="0" baseline="30000">
                  <a:solidFill>
                    <a:srgbClr val="000099"/>
                  </a:solidFill>
                  <a:uFillTx/>
                  <a:latin typeface="Symbol" pitchFamily="18"/>
                </a:rPr>
                <a:t>-</a:t>
              </a:r>
              <a:r>
                <a:rPr lang="de-DE" sz="2400" b="1" i="0" u="none" strike="noStrike" kern="1200" cap="none" spc="0" baseline="0">
                  <a:solidFill>
                    <a:srgbClr val="000099"/>
                  </a:solidFill>
                  <a:uFillTx/>
                  <a:latin typeface="Times New Roman" pitchFamily="18"/>
                </a:rPr>
                <a:t>)</a:t>
              </a:r>
              <a:r>
                <a:rPr lang="de-DE" sz="2400" b="1" i="0" u="none" strike="noStrike" kern="1200" cap="none" spc="0" baseline="0">
                  <a:solidFill>
                    <a:srgbClr val="000000"/>
                  </a:solidFill>
                  <a:uFillTx/>
                  <a:latin typeface="Times New Roman" pitchFamily="18"/>
                </a:rPr>
                <a:t>,</a:t>
              </a:r>
              <a:r>
                <a:rPr lang="de-DE" sz="2400" b="1" i="0" u="none" strike="noStrike" kern="1200" cap="none" spc="0" baseline="0">
                  <a:solidFill>
                    <a:srgbClr val="000099"/>
                  </a:solidFill>
                  <a:uFillTx/>
                  <a:latin typeface="Times New Roman" pitchFamily="18"/>
                </a:rPr>
                <a:t> </a:t>
              </a:r>
              <a:r>
                <a:rPr lang="de-DE" sz="2400" b="0" i="0" u="none" strike="noStrike" kern="1200" cap="none" spc="0" baseline="0">
                  <a:solidFill>
                    <a:srgbClr val="CC0000"/>
                  </a:solidFill>
                  <a:uFillTx/>
                  <a:latin typeface="Times New Roman" pitchFamily="18"/>
                </a:rPr>
                <a:t>60 % (</a:t>
              </a:r>
              <a:r>
                <a:rPr lang="en-US" sz="2400" b="1" i="0" u="none" strike="noStrike" kern="1200" cap="none" spc="0" baseline="0">
                  <a:solidFill>
                    <a:srgbClr val="CC0000"/>
                  </a:solidFill>
                  <a:uFillTx/>
                  <a:latin typeface="Symbol" pitchFamily="18"/>
                </a:rPr>
                <a:t>b</a:t>
              </a:r>
              <a:r>
                <a:rPr lang="de-DE" sz="2400" b="1" i="0" u="none" strike="noStrike" kern="1200" cap="none" spc="0" baseline="30000">
                  <a:solidFill>
                    <a:srgbClr val="CC0000"/>
                  </a:solidFill>
                  <a:uFillTx/>
                  <a:latin typeface="Symbol" pitchFamily="18"/>
                </a:rPr>
                <a:t>+</a:t>
              </a:r>
              <a:r>
                <a:rPr lang="de-DE" sz="2400" b="1" i="0" u="none" strike="noStrike" kern="1200" cap="none" spc="0" baseline="0">
                  <a:solidFill>
                    <a:srgbClr val="CC0000"/>
                  </a:solidFill>
                  <a:uFillTx/>
                  <a:latin typeface="Times New Roman" pitchFamily="18"/>
                </a:rPr>
                <a:t>)</a:t>
              </a:r>
              <a:endParaRPr lang="en-US" sz="2400" b="1" i="0" u="none" strike="noStrike" kern="1200" cap="none" spc="0" baseline="0">
                <a:solidFill>
                  <a:srgbClr val="CC0000"/>
                </a:solidFill>
                <a:uFillTx/>
                <a:latin typeface="Times New Roman" pitchFamily="18"/>
              </a:endParaRPr>
            </a:p>
          </p:txBody>
        </p:sp>
        <p:sp>
          <p:nvSpPr>
            <p:cNvPr id="170" name="Line 171">
              <a:extLst>
                <a:ext uri="{FF2B5EF4-FFF2-40B4-BE49-F238E27FC236}">
                  <a16:creationId xmlns:a16="http://schemas.microsoft.com/office/drawing/2014/main" id="{6E99C40C-9AD1-2696-E21B-5C309FEE9208}"/>
                </a:ext>
              </a:extLst>
            </p:cNvPr>
            <p:cNvSpPr/>
            <p:nvPr/>
          </p:nvSpPr>
          <p:spPr>
            <a:xfrm>
              <a:off x="2667003" y="5410203"/>
              <a:ext cx="685800" cy="45720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grpSp>
        <p:nvGrpSpPr>
          <p:cNvPr id="171" name="Group 172">
            <a:extLst>
              <a:ext uri="{FF2B5EF4-FFF2-40B4-BE49-F238E27FC236}">
                <a16:creationId xmlns:a16="http://schemas.microsoft.com/office/drawing/2014/main" id="{2244862E-F1E0-59F4-852E-F8EC880E8325}"/>
              </a:ext>
            </a:extLst>
          </p:cNvPr>
          <p:cNvGrpSpPr/>
          <p:nvPr/>
        </p:nvGrpSpPr>
        <p:grpSpPr>
          <a:xfrm>
            <a:off x="6476996" y="3505196"/>
            <a:ext cx="2514600" cy="1152528"/>
            <a:chOff x="6476996" y="3505196"/>
            <a:chExt cx="2514600" cy="1152528"/>
          </a:xfrm>
        </p:grpSpPr>
        <p:sp>
          <p:nvSpPr>
            <p:cNvPr id="172" name="Text Box 173">
              <a:extLst>
                <a:ext uri="{FF2B5EF4-FFF2-40B4-BE49-F238E27FC236}">
                  <a16:creationId xmlns:a16="http://schemas.microsoft.com/office/drawing/2014/main" id="{10A5F030-755D-A8C3-4016-DBAC326981C5}"/>
                </a:ext>
              </a:extLst>
            </p:cNvPr>
            <p:cNvSpPr txBox="1"/>
            <p:nvPr/>
          </p:nvSpPr>
          <p:spPr>
            <a:xfrm>
              <a:off x="6934196" y="4190996"/>
              <a:ext cx="2057400" cy="466728"/>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30000">
                  <a:solidFill>
                    <a:srgbClr val="000000"/>
                  </a:solidFill>
                  <a:uFillTx/>
                  <a:latin typeface="Times New Roman" pitchFamily="18"/>
                </a:rPr>
                <a:t>79</a:t>
              </a:r>
              <a:r>
                <a:rPr lang="de-DE" sz="2400" b="0" i="0" u="none" strike="noStrike" kern="1200" cap="none" spc="0" baseline="0">
                  <a:solidFill>
                    <a:srgbClr val="000000"/>
                  </a:solidFill>
                  <a:uFillTx/>
                  <a:latin typeface="Times New Roman" pitchFamily="18"/>
                </a:rPr>
                <a:t>Se, t</a:t>
              </a:r>
              <a:r>
                <a:rPr lang="de-DE" sz="2400" b="0" i="0" u="none" strike="noStrike" kern="1200" cap="none" spc="0" baseline="-25000">
                  <a:solidFill>
                    <a:srgbClr val="000000"/>
                  </a:solidFill>
                  <a:uFillTx/>
                  <a:latin typeface="Times New Roman" pitchFamily="18"/>
                </a:rPr>
                <a:t>1/2</a:t>
              </a:r>
              <a:r>
                <a:rPr lang="de-DE" sz="2400" b="0" i="0" u="none" strike="noStrike" kern="1200" cap="none" spc="0" baseline="0">
                  <a:solidFill>
                    <a:srgbClr val="000000"/>
                  </a:solidFill>
                  <a:uFillTx/>
                  <a:latin typeface="Times New Roman" pitchFamily="18"/>
                </a:rPr>
                <a:t>=65 ka</a:t>
              </a:r>
              <a:endParaRPr lang="en-US" sz="2400" b="0" i="0" u="none" strike="noStrike" kern="1200" cap="none" spc="0" baseline="30000">
                <a:solidFill>
                  <a:srgbClr val="000000"/>
                </a:solidFill>
                <a:uFillTx/>
                <a:latin typeface="Times New Roman" pitchFamily="18"/>
              </a:endParaRPr>
            </a:p>
          </p:txBody>
        </p:sp>
        <p:sp>
          <p:nvSpPr>
            <p:cNvPr id="173" name="Line 174">
              <a:extLst>
                <a:ext uri="{FF2B5EF4-FFF2-40B4-BE49-F238E27FC236}">
                  <a16:creationId xmlns:a16="http://schemas.microsoft.com/office/drawing/2014/main" id="{12F1E382-A16A-AB73-64BA-146E948B750E}"/>
                </a:ext>
              </a:extLst>
            </p:cNvPr>
            <p:cNvSpPr/>
            <p:nvPr/>
          </p:nvSpPr>
          <p:spPr>
            <a:xfrm>
              <a:off x="6476996" y="3505196"/>
              <a:ext cx="457200" cy="68580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grpSp>
        <p:nvGrpSpPr>
          <p:cNvPr id="174" name="Group 175">
            <a:extLst>
              <a:ext uri="{FF2B5EF4-FFF2-40B4-BE49-F238E27FC236}">
                <a16:creationId xmlns:a16="http://schemas.microsoft.com/office/drawing/2014/main" id="{94E11C43-718D-4890-FCDA-3827D42EB0D4}"/>
              </a:ext>
            </a:extLst>
          </p:cNvPr>
          <p:cNvGrpSpPr/>
          <p:nvPr/>
        </p:nvGrpSpPr>
        <p:grpSpPr>
          <a:xfrm>
            <a:off x="1327946" y="927768"/>
            <a:ext cx="5072853" cy="1967834"/>
            <a:chOff x="1327946" y="927768"/>
            <a:chExt cx="5072853" cy="1967834"/>
          </a:xfrm>
        </p:grpSpPr>
        <p:sp>
          <p:nvSpPr>
            <p:cNvPr id="175" name="Text Box 176">
              <a:extLst>
                <a:ext uri="{FF2B5EF4-FFF2-40B4-BE49-F238E27FC236}">
                  <a16:creationId xmlns:a16="http://schemas.microsoft.com/office/drawing/2014/main" id="{605ABC47-1E82-D64B-AE2E-F515026786E6}"/>
                </a:ext>
              </a:extLst>
            </p:cNvPr>
            <p:cNvSpPr txBox="1"/>
            <p:nvPr/>
          </p:nvSpPr>
          <p:spPr>
            <a:xfrm>
              <a:off x="1327946" y="927768"/>
              <a:ext cx="4914900" cy="466728"/>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30000">
                  <a:solidFill>
                    <a:srgbClr val="000000"/>
                  </a:solidFill>
                  <a:uFillTx/>
                  <a:latin typeface="Times New Roman" pitchFamily="18"/>
                </a:rPr>
                <a:t>80</a:t>
              </a:r>
              <a:r>
                <a:rPr lang="de-DE" sz="2400" b="0" i="0" u="none" strike="noStrike" kern="1200" cap="none" spc="0" baseline="0">
                  <a:solidFill>
                    <a:srgbClr val="000000"/>
                  </a:solidFill>
                  <a:uFillTx/>
                  <a:latin typeface="Times New Roman" pitchFamily="18"/>
                </a:rPr>
                <a:t>Br, t</a:t>
              </a:r>
              <a:r>
                <a:rPr lang="de-DE" sz="2400" b="0" i="0" u="none" strike="noStrike" kern="1200" cap="none" spc="0" baseline="-25000">
                  <a:solidFill>
                    <a:srgbClr val="000000"/>
                  </a:solidFill>
                  <a:uFillTx/>
                  <a:latin typeface="Times New Roman" pitchFamily="18"/>
                </a:rPr>
                <a:t>1/2</a:t>
              </a:r>
              <a:r>
                <a:rPr lang="de-DE" sz="2400" b="0" i="0" u="none" strike="noStrike" kern="1200" cap="none" spc="0" baseline="0">
                  <a:solidFill>
                    <a:srgbClr val="000000"/>
                  </a:solidFill>
                  <a:uFillTx/>
                  <a:latin typeface="Times New Roman" pitchFamily="18"/>
                </a:rPr>
                <a:t>=17 min, </a:t>
              </a:r>
              <a:r>
                <a:rPr lang="de-DE" sz="2400" b="0" i="0" u="none" strike="noStrike" kern="1200" cap="none" spc="0" baseline="0">
                  <a:solidFill>
                    <a:srgbClr val="000099"/>
                  </a:solidFill>
                  <a:uFillTx/>
                  <a:latin typeface="Times New Roman" pitchFamily="18"/>
                </a:rPr>
                <a:t>92 % (</a:t>
              </a:r>
              <a:r>
                <a:rPr lang="en-US" sz="2400" b="1" i="0" u="none" strike="noStrike" kern="1200" cap="none" spc="0" baseline="0">
                  <a:solidFill>
                    <a:srgbClr val="000099"/>
                  </a:solidFill>
                  <a:uFillTx/>
                  <a:latin typeface="Symbol" pitchFamily="18"/>
                </a:rPr>
                <a:t>b</a:t>
              </a:r>
              <a:r>
                <a:rPr lang="en-US" sz="2400" b="1" i="0" u="none" strike="noStrike" kern="1200" cap="none" spc="0" baseline="30000">
                  <a:solidFill>
                    <a:srgbClr val="000099"/>
                  </a:solidFill>
                  <a:uFillTx/>
                  <a:latin typeface="Symbol" pitchFamily="18"/>
                </a:rPr>
                <a:t>-</a:t>
              </a:r>
              <a:r>
                <a:rPr lang="de-DE" sz="2400" b="1" i="0" u="none" strike="noStrike" kern="1200" cap="none" spc="0" baseline="0">
                  <a:solidFill>
                    <a:srgbClr val="000099"/>
                  </a:solidFill>
                  <a:uFillTx/>
                  <a:latin typeface="Times New Roman" pitchFamily="18"/>
                </a:rPr>
                <a:t>)</a:t>
              </a:r>
              <a:r>
                <a:rPr lang="de-DE" sz="2400" b="1" i="0" u="none" strike="noStrike" kern="1200" cap="none" spc="0" baseline="0">
                  <a:solidFill>
                    <a:srgbClr val="000000"/>
                  </a:solidFill>
                  <a:uFillTx/>
                  <a:latin typeface="Times New Roman" pitchFamily="18"/>
                </a:rPr>
                <a:t>,</a:t>
              </a:r>
              <a:r>
                <a:rPr lang="de-DE" sz="2400" b="1" i="0" u="none" strike="noStrike" kern="1200" cap="none" spc="0" baseline="0">
                  <a:solidFill>
                    <a:srgbClr val="000099"/>
                  </a:solidFill>
                  <a:uFillTx/>
                  <a:latin typeface="Times New Roman" pitchFamily="18"/>
                </a:rPr>
                <a:t> </a:t>
              </a:r>
              <a:r>
                <a:rPr lang="de-DE" sz="2400" b="0" i="0" u="none" strike="noStrike" kern="1200" cap="none" spc="0" baseline="0">
                  <a:solidFill>
                    <a:srgbClr val="CC0000"/>
                  </a:solidFill>
                  <a:uFillTx/>
                  <a:latin typeface="Times New Roman" pitchFamily="18"/>
                </a:rPr>
                <a:t>8 % (</a:t>
              </a:r>
              <a:r>
                <a:rPr lang="en-US" sz="2400" b="1" i="0" u="none" strike="noStrike" kern="1200" cap="none" spc="0" baseline="0">
                  <a:solidFill>
                    <a:srgbClr val="CC0000"/>
                  </a:solidFill>
                  <a:uFillTx/>
                  <a:latin typeface="Symbol" pitchFamily="18"/>
                </a:rPr>
                <a:t>b</a:t>
              </a:r>
              <a:r>
                <a:rPr lang="de-DE" sz="2400" b="1" i="0" u="none" strike="noStrike" kern="1200" cap="none" spc="0" baseline="30000">
                  <a:solidFill>
                    <a:srgbClr val="CC0000"/>
                  </a:solidFill>
                  <a:uFillTx/>
                  <a:latin typeface="Symbol" pitchFamily="18"/>
                </a:rPr>
                <a:t>+</a:t>
              </a:r>
              <a:r>
                <a:rPr lang="de-DE" sz="2400" b="1" i="0" u="none" strike="noStrike" kern="1200" cap="none" spc="0" baseline="0">
                  <a:solidFill>
                    <a:srgbClr val="CC0000"/>
                  </a:solidFill>
                  <a:uFillTx/>
                  <a:latin typeface="Times New Roman" pitchFamily="18"/>
                </a:rPr>
                <a:t>)</a:t>
              </a:r>
              <a:endParaRPr lang="en-US" sz="2400" b="1" i="0" u="none" strike="noStrike" kern="1200" cap="none" spc="0" baseline="0">
                <a:solidFill>
                  <a:srgbClr val="CC0000"/>
                </a:solidFill>
                <a:uFillTx/>
                <a:latin typeface="Times New Roman" pitchFamily="18"/>
              </a:endParaRPr>
            </a:p>
          </p:txBody>
        </p:sp>
        <p:sp>
          <p:nvSpPr>
            <p:cNvPr id="176" name="Line 177">
              <a:extLst>
                <a:ext uri="{FF2B5EF4-FFF2-40B4-BE49-F238E27FC236}">
                  <a16:creationId xmlns:a16="http://schemas.microsoft.com/office/drawing/2014/main" id="{6CC96C20-2988-19F1-0A20-DBDFA167B705}"/>
                </a:ext>
              </a:extLst>
            </p:cNvPr>
            <p:cNvSpPr/>
            <p:nvPr/>
          </p:nvSpPr>
          <p:spPr>
            <a:xfrm>
              <a:off x="6129332" y="1440490"/>
              <a:ext cx="271467" cy="145511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grpSp>
        <p:nvGrpSpPr>
          <p:cNvPr id="177" name="Group 178">
            <a:extLst>
              <a:ext uri="{FF2B5EF4-FFF2-40B4-BE49-F238E27FC236}">
                <a16:creationId xmlns:a16="http://schemas.microsoft.com/office/drawing/2014/main" id="{C5E5E35B-9720-CD9D-AE30-87295E2EB73C}"/>
              </a:ext>
            </a:extLst>
          </p:cNvPr>
          <p:cNvGrpSpPr/>
          <p:nvPr/>
        </p:nvGrpSpPr>
        <p:grpSpPr>
          <a:xfrm>
            <a:off x="6858000" y="2743200"/>
            <a:ext cx="2057400" cy="1304931"/>
            <a:chOff x="6858000" y="2743200"/>
            <a:chExt cx="2057400" cy="1304931"/>
          </a:xfrm>
        </p:grpSpPr>
        <p:sp>
          <p:nvSpPr>
            <p:cNvPr id="178" name="Text Box 179">
              <a:extLst>
                <a:ext uri="{FF2B5EF4-FFF2-40B4-BE49-F238E27FC236}">
                  <a16:creationId xmlns:a16="http://schemas.microsoft.com/office/drawing/2014/main" id="{9B5E2322-0E4C-BDBB-403A-6FBD2C9FD86B}"/>
                </a:ext>
              </a:extLst>
            </p:cNvPr>
            <p:cNvSpPr txBox="1"/>
            <p:nvPr/>
          </p:nvSpPr>
          <p:spPr>
            <a:xfrm>
              <a:off x="6858000" y="3581403"/>
              <a:ext cx="2057400" cy="466728"/>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30000">
                  <a:solidFill>
                    <a:srgbClr val="000000"/>
                  </a:solidFill>
                  <a:uFillTx/>
                  <a:latin typeface="Times New Roman" pitchFamily="18"/>
                </a:rPr>
                <a:t>85</a:t>
              </a:r>
              <a:r>
                <a:rPr lang="de-DE" sz="2400" b="0" i="0" u="none" strike="noStrike" kern="1200" cap="none" spc="0" baseline="0">
                  <a:solidFill>
                    <a:srgbClr val="000000"/>
                  </a:solidFill>
                  <a:uFillTx/>
                  <a:latin typeface="Times New Roman" pitchFamily="18"/>
                </a:rPr>
                <a:t>Kr, t</a:t>
              </a:r>
              <a:r>
                <a:rPr lang="de-DE" sz="2400" b="0" i="0" u="none" strike="noStrike" kern="1200" cap="none" spc="0" baseline="-25000">
                  <a:solidFill>
                    <a:srgbClr val="000000"/>
                  </a:solidFill>
                  <a:uFillTx/>
                  <a:latin typeface="Times New Roman" pitchFamily="18"/>
                </a:rPr>
                <a:t>1/2</a:t>
              </a:r>
              <a:r>
                <a:rPr lang="de-DE" sz="2400" b="0" i="0" u="none" strike="noStrike" kern="1200" cap="none" spc="0" baseline="0">
                  <a:solidFill>
                    <a:srgbClr val="000000"/>
                  </a:solidFill>
                  <a:uFillTx/>
                  <a:latin typeface="Times New Roman" pitchFamily="18"/>
                </a:rPr>
                <a:t>=11 a</a:t>
              </a:r>
              <a:endParaRPr lang="en-US" sz="2400" b="0" i="0" u="none" strike="noStrike" kern="1200" cap="none" spc="0" baseline="30000">
                <a:solidFill>
                  <a:srgbClr val="000000"/>
                </a:solidFill>
                <a:uFillTx/>
                <a:latin typeface="Times New Roman" pitchFamily="18"/>
              </a:endParaRPr>
            </a:p>
          </p:txBody>
        </p:sp>
        <p:sp>
          <p:nvSpPr>
            <p:cNvPr id="179" name="Line 180">
              <a:extLst>
                <a:ext uri="{FF2B5EF4-FFF2-40B4-BE49-F238E27FC236}">
                  <a16:creationId xmlns:a16="http://schemas.microsoft.com/office/drawing/2014/main" id="{492D0F3B-B4D3-E2F3-A391-3D6812460BD7}"/>
                </a:ext>
              </a:extLst>
            </p:cNvPr>
            <p:cNvSpPr/>
            <p:nvPr/>
          </p:nvSpPr>
          <p:spPr>
            <a:xfrm>
              <a:off x="8001000" y="2743200"/>
              <a:ext cx="914400" cy="8382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grpSp>
        <p:nvGrpSpPr>
          <p:cNvPr id="180" name="Group 181">
            <a:extLst>
              <a:ext uri="{FF2B5EF4-FFF2-40B4-BE49-F238E27FC236}">
                <a16:creationId xmlns:a16="http://schemas.microsoft.com/office/drawing/2014/main" id="{BA3C9BBE-E1C8-E718-64A2-EF2EDD90C743}"/>
              </a:ext>
            </a:extLst>
          </p:cNvPr>
          <p:cNvGrpSpPr/>
          <p:nvPr/>
        </p:nvGrpSpPr>
        <p:grpSpPr>
          <a:xfrm>
            <a:off x="4267203" y="3200400"/>
            <a:ext cx="3354385" cy="1830391"/>
            <a:chOff x="4267203" y="3200400"/>
            <a:chExt cx="3354385" cy="1830391"/>
          </a:xfrm>
        </p:grpSpPr>
        <p:sp>
          <p:nvSpPr>
            <p:cNvPr id="181" name="Rectangle 182">
              <a:extLst>
                <a:ext uri="{FF2B5EF4-FFF2-40B4-BE49-F238E27FC236}">
                  <a16:creationId xmlns:a16="http://schemas.microsoft.com/office/drawing/2014/main" id="{C728F89A-605E-84DB-FB2E-8DFFB464BB0E}"/>
                </a:ext>
              </a:extLst>
            </p:cNvPr>
            <p:cNvSpPr/>
            <p:nvPr/>
          </p:nvSpPr>
          <p:spPr>
            <a:xfrm>
              <a:off x="4267203" y="4724403"/>
              <a:ext cx="306388" cy="306388"/>
            </a:xfrm>
            <a:prstGeom prst="rect">
              <a:avLst/>
            </a:prstGeom>
            <a:solidFill>
              <a:srgbClr val="000099"/>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182" name="Rectangle 183">
              <a:extLst>
                <a:ext uri="{FF2B5EF4-FFF2-40B4-BE49-F238E27FC236}">
                  <a16:creationId xmlns:a16="http://schemas.microsoft.com/office/drawing/2014/main" id="{EC7565DF-A389-CAC5-18B4-A6333FA5DF94}"/>
                </a:ext>
              </a:extLst>
            </p:cNvPr>
            <p:cNvSpPr/>
            <p:nvPr/>
          </p:nvSpPr>
          <p:spPr>
            <a:xfrm>
              <a:off x="7315200" y="3200400"/>
              <a:ext cx="306388" cy="306388"/>
            </a:xfrm>
            <a:prstGeom prst="rect">
              <a:avLst/>
            </a:prstGeom>
            <a:solidFill>
              <a:srgbClr val="000099"/>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183" name="Rectangle 184">
              <a:extLst>
                <a:ext uri="{FF2B5EF4-FFF2-40B4-BE49-F238E27FC236}">
                  <a16:creationId xmlns:a16="http://schemas.microsoft.com/office/drawing/2014/main" id="{7A503CDB-9FB4-863A-7435-CF8CC00F72E2}"/>
                </a:ext>
              </a:extLst>
            </p:cNvPr>
            <p:cNvSpPr/>
            <p:nvPr/>
          </p:nvSpPr>
          <p:spPr>
            <a:xfrm>
              <a:off x="5791196" y="3962396"/>
              <a:ext cx="306388" cy="306388"/>
            </a:xfrm>
            <a:prstGeom prst="rect">
              <a:avLst/>
            </a:prstGeom>
            <a:solidFill>
              <a:srgbClr val="000099"/>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grpSp>
      <p:sp>
        <p:nvSpPr>
          <p:cNvPr id="184" name="Text Box 185">
            <a:extLst>
              <a:ext uri="{FF2B5EF4-FFF2-40B4-BE49-F238E27FC236}">
                <a16:creationId xmlns:a16="http://schemas.microsoft.com/office/drawing/2014/main" id="{D5BD2B34-3553-96CB-2026-94E0728682BA}"/>
              </a:ext>
            </a:extLst>
          </p:cNvPr>
          <p:cNvSpPr txBox="1"/>
          <p:nvPr/>
        </p:nvSpPr>
        <p:spPr>
          <a:xfrm>
            <a:off x="4949875" y="4347569"/>
            <a:ext cx="1377945" cy="64135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600" b="1" i="0" u="none" strike="noStrike" kern="1200" cap="none" spc="0" baseline="0">
                <a:solidFill>
                  <a:srgbClr val="000099"/>
                </a:solidFill>
                <a:uFillTx/>
                <a:latin typeface="Times New Roman" pitchFamily="18"/>
              </a:rPr>
              <a:t>r-only</a:t>
            </a:r>
            <a:endParaRPr lang="en-US" sz="3600" b="1" i="0" u="none" strike="noStrike" kern="1200" cap="none" spc="0" baseline="0">
              <a:solidFill>
                <a:srgbClr val="000099"/>
              </a:solidFill>
              <a:uFillTx/>
              <a:latin typeface="Times New Roman" pitchFamily="18"/>
            </a:endParaRPr>
          </a:p>
        </p:txBody>
      </p:sp>
      <p:grpSp>
        <p:nvGrpSpPr>
          <p:cNvPr id="185" name="Group 186">
            <a:extLst>
              <a:ext uri="{FF2B5EF4-FFF2-40B4-BE49-F238E27FC236}">
                <a16:creationId xmlns:a16="http://schemas.microsoft.com/office/drawing/2014/main" id="{A481DBE3-7103-DF38-9541-66F11C4B2E4D}"/>
              </a:ext>
            </a:extLst>
          </p:cNvPr>
          <p:cNvGrpSpPr/>
          <p:nvPr/>
        </p:nvGrpSpPr>
        <p:grpSpPr>
          <a:xfrm>
            <a:off x="457200" y="1676396"/>
            <a:ext cx="6402391" cy="4116392"/>
            <a:chOff x="457200" y="1676396"/>
            <a:chExt cx="6402391" cy="4116392"/>
          </a:xfrm>
        </p:grpSpPr>
        <p:sp>
          <p:nvSpPr>
            <p:cNvPr id="186" name="Rectangle 187">
              <a:extLst>
                <a:ext uri="{FF2B5EF4-FFF2-40B4-BE49-F238E27FC236}">
                  <a16:creationId xmlns:a16="http://schemas.microsoft.com/office/drawing/2014/main" id="{EB32E39B-CF7C-962D-3E1B-D165D19164C9}"/>
                </a:ext>
              </a:extLst>
            </p:cNvPr>
            <p:cNvSpPr/>
            <p:nvPr/>
          </p:nvSpPr>
          <p:spPr>
            <a:xfrm>
              <a:off x="457200" y="5486400"/>
              <a:ext cx="306388" cy="306388"/>
            </a:xfrm>
            <a:prstGeom prst="rect">
              <a:avLst/>
            </a:prstGeom>
            <a:solidFill>
              <a:srgbClr val="CC0000"/>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187" name="Rectangle 188">
              <a:extLst>
                <a:ext uri="{FF2B5EF4-FFF2-40B4-BE49-F238E27FC236}">
                  <a16:creationId xmlns:a16="http://schemas.microsoft.com/office/drawing/2014/main" id="{A0DCCDB2-DFBF-7149-AC4D-D4CF3A2EDE8D}"/>
                </a:ext>
              </a:extLst>
            </p:cNvPr>
            <p:cNvSpPr/>
            <p:nvPr/>
          </p:nvSpPr>
          <p:spPr>
            <a:xfrm>
              <a:off x="6553203" y="1676396"/>
              <a:ext cx="306388" cy="306388"/>
            </a:xfrm>
            <a:prstGeom prst="rect">
              <a:avLst/>
            </a:prstGeom>
            <a:solidFill>
              <a:srgbClr val="CC0000"/>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188" name="Rectangle 189">
              <a:extLst>
                <a:ext uri="{FF2B5EF4-FFF2-40B4-BE49-F238E27FC236}">
                  <a16:creationId xmlns:a16="http://schemas.microsoft.com/office/drawing/2014/main" id="{0EA7C035-E4EB-FA51-E159-767CB5F1856A}"/>
                </a:ext>
              </a:extLst>
            </p:cNvPr>
            <p:cNvSpPr/>
            <p:nvPr/>
          </p:nvSpPr>
          <p:spPr>
            <a:xfrm>
              <a:off x="4267203" y="3200400"/>
              <a:ext cx="306388" cy="306388"/>
            </a:xfrm>
            <a:prstGeom prst="rect">
              <a:avLst/>
            </a:prstGeom>
            <a:solidFill>
              <a:srgbClr val="CC0000"/>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189" name="Rectangle 190">
              <a:extLst>
                <a:ext uri="{FF2B5EF4-FFF2-40B4-BE49-F238E27FC236}">
                  <a16:creationId xmlns:a16="http://schemas.microsoft.com/office/drawing/2014/main" id="{063F22B8-4B63-448D-35F4-0A7041EFE363}"/>
                </a:ext>
              </a:extLst>
            </p:cNvPr>
            <p:cNvSpPr/>
            <p:nvPr/>
          </p:nvSpPr>
          <p:spPr>
            <a:xfrm>
              <a:off x="5029200" y="2438403"/>
              <a:ext cx="306388" cy="306388"/>
            </a:xfrm>
            <a:prstGeom prst="rect">
              <a:avLst/>
            </a:prstGeom>
            <a:solidFill>
              <a:srgbClr val="CC0000"/>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grpSp>
      <p:sp>
        <p:nvSpPr>
          <p:cNvPr id="190" name="Text Box 191">
            <a:extLst>
              <a:ext uri="{FF2B5EF4-FFF2-40B4-BE49-F238E27FC236}">
                <a16:creationId xmlns:a16="http://schemas.microsoft.com/office/drawing/2014/main" id="{90B5FAE5-A46D-66F2-56ED-88CF93221613}"/>
              </a:ext>
            </a:extLst>
          </p:cNvPr>
          <p:cNvSpPr txBox="1"/>
          <p:nvPr/>
        </p:nvSpPr>
        <p:spPr>
          <a:xfrm>
            <a:off x="2014596" y="3513545"/>
            <a:ext cx="1428750" cy="64135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600" b="1" i="0" u="none" strike="noStrike" kern="1200" cap="none" spc="0" baseline="0" dirty="0">
                <a:solidFill>
                  <a:srgbClr val="CC0000"/>
                </a:solidFill>
                <a:uFillTx/>
                <a:latin typeface="Times New Roman" pitchFamily="18"/>
              </a:rPr>
              <a:t>p-</a:t>
            </a:r>
            <a:r>
              <a:rPr lang="de-DE" sz="3600" b="1" i="0" u="none" strike="noStrike" kern="1200" cap="none" spc="0" baseline="0" dirty="0" err="1">
                <a:solidFill>
                  <a:srgbClr val="CC0000"/>
                </a:solidFill>
                <a:uFillTx/>
                <a:latin typeface="Times New Roman" pitchFamily="18"/>
              </a:rPr>
              <a:t>only</a:t>
            </a:r>
            <a:endParaRPr lang="en-US" sz="3600" b="1" i="0" u="none" strike="noStrike" kern="1200" cap="none" spc="0" baseline="0" dirty="0">
              <a:solidFill>
                <a:srgbClr val="CC0000"/>
              </a:solidFill>
              <a:uFillTx/>
              <a:latin typeface="Times New Roman" pitchFamily="18"/>
            </a:endParaRPr>
          </a:p>
        </p:txBody>
      </p:sp>
      <p:grpSp>
        <p:nvGrpSpPr>
          <p:cNvPr id="191" name="Group 192">
            <a:extLst>
              <a:ext uri="{FF2B5EF4-FFF2-40B4-BE49-F238E27FC236}">
                <a16:creationId xmlns:a16="http://schemas.microsoft.com/office/drawing/2014/main" id="{7D7FC57E-CF0A-DF4C-3000-61A325AF0F65}"/>
              </a:ext>
            </a:extLst>
          </p:cNvPr>
          <p:cNvGrpSpPr/>
          <p:nvPr/>
        </p:nvGrpSpPr>
        <p:grpSpPr>
          <a:xfrm>
            <a:off x="1981203" y="1676396"/>
            <a:ext cx="6021388" cy="3354395"/>
            <a:chOff x="1981203" y="1676396"/>
            <a:chExt cx="6021388" cy="3354395"/>
          </a:xfrm>
        </p:grpSpPr>
        <p:sp>
          <p:nvSpPr>
            <p:cNvPr id="192" name="Rectangle 193">
              <a:extLst>
                <a:ext uri="{FF2B5EF4-FFF2-40B4-BE49-F238E27FC236}">
                  <a16:creationId xmlns:a16="http://schemas.microsoft.com/office/drawing/2014/main" id="{0579A999-109C-BFF8-8CC6-C809B17E3DDB}"/>
                </a:ext>
              </a:extLst>
            </p:cNvPr>
            <p:cNvSpPr/>
            <p:nvPr/>
          </p:nvSpPr>
          <p:spPr>
            <a:xfrm>
              <a:off x="7696203" y="1676396"/>
              <a:ext cx="306388" cy="306388"/>
            </a:xfrm>
            <a:prstGeom prst="rect">
              <a:avLst/>
            </a:prstGeom>
            <a:solidFill>
              <a:srgbClr val="009900"/>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193" name="Rectangle 194">
              <a:extLst>
                <a:ext uri="{FF2B5EF4-FFF2-40B4-BE49-F238E27FC236}">
                  <a16:creationId xmlns:a16="http://schemas.microsoft.com/office/drawing/2014/main" id="{33D3E6B2-8C30-7D50-9712-4C9DCEEC420E}"/>
                </a:ext>
              </a:extLst>
            </p:cNvPr>
            <p:cNvSpPr/>
            <p:nvPr/>
          </p:nvSpPr>
          <p:spPr>
            <a:xfrm>
              <a:off x="1981203" y="4724403"/>
              <a:ext cx="306388" cy="306388"/>
            </a:xfrm>
            <a:prstGeom prst="rect">
              <a:avLst/>
            </a:prstGeom>
            <a:solidFill>
              <a:srgbClr val="009900"/>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194" name="Rectangle 195">
              <a:extLst>
                <a:ext uri="{FF2B5EF4-FFF2-40B4-BE49-F238E27FC236}">
                  <a16:creationId xmlns:a16="http://schemas.microsoft.com/office/drawing/2014/main" id="{333336FF-AA02-F621-680E-EBB706B47120}"/>
                </a:ext>
              </a:extLst>
            </p:cNvPr>
            <p:cNvSpPr/>
            <p:nvPr/>
          </p:nvSpPr>
          <p:spPr>
            <a:xfrm>
              <a:off x="3505196" y="3962396"/>
              <a:ext cx="306388" cy="306388"/>
            </a:xfrm>
            <a:prstGeom prst="rect">
              <a:avLst/>
            </a:prstGeom>
            <a:solidFill>
              <a:srgbClr val="009900"/>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195" name="Rectangle 196">
              <a:extLst>
                <a:ext uri="{FF2B5EF4-FFF2-40B4-BE49-F238E27FC236}">
                  <a16:creationId xmlns:a16="http://schemas.microsoft.com/office/drawing/2014/main" id="{4A250CCC-AAC0-840B-1487-B55B5FEB78FD}"/>
                </a:ext>
              </a:extLst>
            </p:cNvPr>
            <p:cNvSpPr/>
            <p:nvPr/>
          </p:nvSpPr>
          <p:spPr>
            <a:xfrm>
              <a:off x="5029200" y="3200400"/>
              <a:ext cx="306388" cy="306388"/>
            </a:xfrm>
            <a:prstGeom prst="rect">
              <a:avLst/>
            </a:prstGeom>
            <a:solidFill>
              <a:srgbClr val="009900"/>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196" name="Rectangle 197">
              <a:extLst>
                <a:ext uri="{FF2B5EF4-FFF2-40B4-BE49-F238E27FC236}">
                  <a16:creationId xmlns:a16="http://schemas.microsoft.com/office/drawing/2014/main" id="{EC8110B8-FBC4-1E28-51AD-BFB0E152F6C4}"/>
                </a:ext>
              </a:extLst>
            </p:cNvPr>
            <p:cNvSpPr/>
            <p:nvPr/>
          </p:nvSpPr>
          <p:spPr>
            <a:xfrm>
              <a:off x="5791196" y="2438403"/>
              <a:ext cx="306388" cy="306388"/>
            </a:xfrm>
            <a:prstGeom prst="rect">
              <a:avLst/>
            </a:prstGeom>
            <a:solidFill>
              <a:srgbClr val="009900"/>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197" name="Rectangle 198">
              <a:extLst>
                <a:ext uri="{FF2B5EF4-FFF2-40B4-BE49-F238E27FC236}">
                  <a16:creationId xmlns:a16="http://schemas.microsoft.com/office/drawing/2014/main" id="{E129FEF2-CFF2-9C06-3149-21E76062A3D8}"/>
                </a:ext>
              </a:extLst>
            </p:cNvPr>
            <p:cNvSpPr/>
            <p:nvPr/>
          </p:nvSpPr>
          <p:spPr>
            <a:xfrm>
              <a:off x="6553203" y="2438403"/>
              <a:ext cx="306388" cy="306388"/>
            </a:xfrm>
            <a:prstGeom prst="rect">
              <a:avLst/>
            </a:prstGeom>
            <a:solidFill>
              <a:srgbClr val="009900"/>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sp>
          <p:nvSpPr>
            <p:cNvPr id="198" name="Rectangle 199">
              <a:extLst>
                <a:ext uri="{FF2B5EF4-FFF2-40B4-BE49-F238E27FC236}">
                  <a16:creationId xmlns:a16="http://schemas.microsoft.com/office/drawing/2014/main" id="{BB19165F-A160-C746-4117-B1F188F071FE}"/>
                </a:ext>
              </a:extLst>
            </p:cNvPr>
            <p:cNvSpPr/>
            <p:nvPr/>
          </p:nvSpPr>
          <p:spPr>
            <a:xfrm>
              <a:off x="7315200" y="1676396"/>
              <a:ext cx="306388" cy="306388"/>
            </a:xfrm>
            <a:prstGeom prst="rect">
              <a:avLst/>
            </a:prstGeom>
            <a:solidFill>
              <a:srgbClr val="009900"/>
            </a:solidFill>
            <a:ln w="38103" cap="flat">
              <a:solidFill>
                <a:srgbClr val="000000"/>
              </a:solidFill>
              <a:prstDash val="solid"/>
              <a:miter/>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34"/>
              </a:endParaRPr>
            </a:p>
          </p:txBody>
        </p:sp>
      </p:grpSp>
      <p:sp>
        <p:nvSpPr>
          <p:cNvPr id="199" name="Text Box 200">
            <a:extLst>
              <a:ext uri="{FF2B5EF4-FFF2-40B4-BE49-F238E27FC236}">
                <a16:creationId xmlns:a16="http://schemas.microsoft.com/office/drawing/2014/main" id="{618E86B7-F6F3-7CCB-7F17-88AFB0C510A8}"/>
              </a:ext>
            </a:extLst>
          </p:cNvPr>
          <p:cNvSpPr txBox="1"/>
          <p:nvPr/>
        </p:nvSpPr>
        <p:spPr>
          <a:xfrm>
            <a:off x="6248396" y="381003"/>
            <a:ext cx="1352553" cy="64135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3600" b="1" i="0" u="none" strike="noStrike" kern="1200" cap="none" spc="0" baseline="0">
                <a:solidFill>
                  <a:srgbClr val="009900"/>
                </a:solidFill>
                <a:uFillTx/>
                <a:latin typeface="Times New Roman" pitchFamily="18"/>
              </a:rPr>
              <a:t>s-only</a:t>
            </a:r>
            <a:endParaRPr lang="en-US" sz="3600" b="1" i="0" u="none" strike="noStrike" kern="1200" cap="none" spc="0" baseline="0">
              <a:solidFill>
                <a:srgbClr val="009900"/>
              </a:solidFill>
              <a:uFillTx/>
              <a:latin typeface="Times New Roman" pitchFamily="18"/>
            </a:endParaRPr>
          </a:p>
        </p:txBody>
      </p:sp>
      <p:grpSp>
        <p:nvGrpSpPr>
          <p:cNvPr id="200" name="Group 201">
            <a:extLst>
              <a:ext uri="{FF2B5EF4-FFF2-40B4-BE49-F238E27FC236}">
                <a16:creationId xmlns:a16="http://schemas.microsoft.com/office/drawing/2014/main" id="{1BD17092-0E37-C485-2DBB-9F192E4019E0}"/>
              </a:ext>
            </a:extLst>
          </p:cNvPr>
          <p:cNvGrpSpPr/>
          <p:nvPr/>
        </p:nvGrpSpPr>
        <p:grpSpPr>
          <a:xfrm>
            <a:off x="6781803" y="990596"/>
            <a:ext cx="990596" cy="685800"/>
            <a:chOff x="6781803" y="990596"/>
            <a:chExt cx="990596" cy="685800"/>
          </a:xfrm>
        </p:grpSpPr>
        <p:sp>
          <p:nvSpPr>
            <p:cNvPr id="201" name="Line 202">
              <a:extLst>
                <a:ext uri="{FF2B5EF4-FFF2-40B4-BE49-F238E27FC236}">
                  <a16:creationId xmlns:a16="http://schemas.microsoft.com/office/drawing/2014/main" id="{68D41A5F-6E28-5757-4D40-DE406490B6E0}"/>
                </a:ext>
              </a:extLst>
            </p:cNvPr>
            <p:cNvSpPr/>
            <p:nvPr/>
          </p:nvSpPr>
          <p:spPr>
            <a:xfrm>
              <a:off x="6781803" y="990596"/>
              <a:ext cx="990596" cy="68580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28575"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02" name="Line 203">
              <a:extLst>
                <a:ext uri="{FF2B5EF4-FFF2-40B4-BE49-F238E27FC236}">
                  <a16:creationId xmlns:a16="http://schemas.microsoft.com/office/drawing/2014/main" id="{20B592AF-90F4-2DD3-5487-F91867E1C608}"/>
                </a:ext>
              </a:extLst>
            </p:cNvPr>
            <p:cNvSpPr/>
            <p:nvPr/>
          </p:nvSpPr>
          <p:spPr>
            <a:xfrm>
              <a:off x="6781803" y="990596"/>
              <a:ext cx="685800" cy="68580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28575" cap="flat">
              <a:solidFill>
                <a:srgbClr val="0099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grpSp>
        <p:nvGrpSpPr>
          <p:cNvPr id="203" name="Group 204">
            <a:extLst>
              <a:ext uri="{FF2B5EF4-FFF2-40B4-BE49-F238E27FC236}">
                <a16:creationId xmlns:a16="http://schemas.microsoft.com/office/drawing/2014/main" id="{682C286F-112B-2C46-84E3-A103D06DB0E5}"/>
              </a:ext>
            </a:extLst>
          </p:cNvPr>
          <p:cNvGrpSpPr/>
          <p:nvPr/>
        </p:nvGrpSpPr>
        <p:grpSpPr>
          <a:xfrm>
            <a:off x="11906" y="145892"/>
            <a:ext cx="9481302" cy="6724808"/>
            <a:chOff x="11906" y="145892"/>
            <a:chExt cx="9481302" cy="6724808"/>
          </a:xfrm>
        </p:grpSpPr>
        <p:grpSp>
          <p:nvGrpSpPr>
            <p:cNvPr id="204" name="Group 205">
              <a:extLst>
                <a:ext uri="{FF2B5EF4-FFF2-40B4-BE49-F238E27FC236}">
                  <a16:creationId xmlns:a16="http://schemas.microsoft.com/office/drawing/2014/main" id="{23049CC7-685D-E34A-2B22-713D8CC0D141}"/>
                </a:ext>
              </a:extLst>
            </p:cNvPr>
            <p:cNvGrpSpPr/>
            <p:nvPr/>
          </p:nvGrpSpPr>
          <p:grpSpPr>
            <a:xfrm>
              <a:off x="17465" y="6261097"/>
              <a:ext cx="9475743" cy="457200"/>
              <a:chOff x="17465" y="6261097"/>
              <a:chExt cx="9475743" cy="457200"/>
            </a:xfrm>
          </p:grpSpPr>
          <p:sp>
            <p:nvSpPr>
              <p:cNvPr id="205" name="Line 206">
                <a:extLst>
                  <a:ext uri="{FF2B5EF4-FFF2-40B4-BE49-F238E27FC236}">
                    <a16:creationId xmlns:a16="http://schemas.microsoft.com/office/drawing/2014/main" id="{978D2520-78EE-78F8-0344-964ECD2183D0}"/>
                  </a:ext>
                </a:extLst>
              </p:cNvPr>
              <p:cNvSpPr/>
              <p:nvPr/>
            </p:nvSpPr>
            <p:spPr>
              <a:xfrm>
                <a:off x="17465" y="6718297"/>
                <a:ext cx="89915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03" cap="flat">
                <a:solidFill>
                  <a:srgbClr val="000000"/>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06" name="Text Box 207">
                <a:extLst>
                  <a:ext uri="{FF2B5EF4-FFF2-40B4-BE49-F238E27FC236}">
                    <a16:creationId xmlns:a16="http://schemas.microsoft.com/office/drawing/2014/main" id="{F7EA10CF-F182-2401-3041-E0225DBD0402}"/>
                  </a:ext>
                </a:extLst>
              </p:cNvPr>
              <p:cNvSpPr txBox="1"/>
              <p:nvPr/>
            </p:nvSpPr>
            <p:spPr>
              <a:xfrm>
                <a:off x="7372313" y="6261097"/>
                <a:ext cx="2120895"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rPr>
                  <a:t>neutron number</a:t>
                </a:r>
                <a:endParaRPr lang="en-US" sz="2400" b="0" i="0" u="none" strike="noStrike" kern="1200" cap="none" spc="0" baseline="0">
                  <a:solidFill>
                    <a:srgbClr val="000000"/>
                  </a:solidFill>
                  <a:uFillTx/>
                  <a:latin typeface="Times New Roman" pitchFamily="18"/>
                </a:endParaRPr>
              </a:p>
            </p:txBody>
          </p:sp>
        </p:grpSp>
        <p:grpSp>
          <p:nvGrpSpPr>
            <p:cNvPr id="207" name="Group 208">
              <a:extLst>
                <a:ext uri="{FF2B5EF4-FFF2-40B4-BE49-F238E27FC236}">
                  <a16:creationId xmlns:a16="http://schemas.microsoft.com/office/drawing/2014/main" id="{5B577F84-DA54-F5F1-3903-DD44C2517360}"/>
                </a:ext>
              </a:extLst>
            </p:cNvPr>
            <p:cNvGrpSpPr/>
            <p:nvPr/>
          </p:nvGrpSpPr>
          <p:grpSpPr>
            <a:xfrm>
              <a:off x="11906" y="145892"/>
              <a:ext cx="457200" cy="6724808"/>
              <a:chOff x="11906" y="145892"/>
              <a:chExt cx="457200" cy="6724808"/>
            </a:xfrm>
          </p:grpSpPr>
          <p:sp>
            <p:nvSpPr>
              <p:cNvPr id="208" name="Line 209">
                <a:extLst>
                  <a:ext uri="{FF2B5EF4-FFF2-40B4-BE49-F238E27FC236}">
                    <a16:creationId xmlns:a16="http://schemas.microsoft.com/office/drawing/2014/main" id="{57BCD7E1-DD3F-EF6C-70C2-D559D5BA0C91}"/>
                  </a:ext>
                </a:extLst>
              </p:cNvPr>
              <p:cNvSpPr/>
              <p:nvPr/>
            </p:nvSpPr>
            <p:spPr>
              <a:xfrm flipV="1">
                <a:off x="57150" y="850904"/>
                <a:ext cx="0" cy="60197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03" cap="flat">
                <a:solidFill>
                  <a:srgbClr val="000000"/>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09" name="Text Box 210">
                <a:extLst>
                  <a:ext uri="{FF2B5EF4-FFF2-40B4-BE49-F238E27FC236}">
                    <a16:creationId xmlns:a16="http://schemas.microsoft.com/office/drawing/2014/main" id="{000947F7-DC79-5BE2-37F9-9148BB811574}"/>
                  </a:ext>
                </a:extLst>
              </p:cNvPr>
              <p:cNvSpPr txBox="1"/>
              <p:nvPr/>
            </p:nvSpPr>
            <p:spPr>
              <a:xfrm rot="16200004">
                <a:off x="-752478" y="910276"/>
                <a:ext cx="1985967"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rPr>
                  <a:t>proton number</a:t>
                </a:r>
                <a:endParaRPr lang="en-US" sz="2400" b="0" i="0" u="none" strike="noStrike" kern="1200" cap="none" spc="0" baseline="0">
                  <a:solidFill>
                    <a:srgbClr val="000000"/>
                  </a:solidFill>
                  <a:uFillTx/>
                  <a:latin typeface="Times New Roman" pitchFamily="18"/>
                </a:endParaRPr>
              </a:p>
            </p:txBody>
          </p:sp>
        </p:grpSp>
      </p:grpSp>
      <p:sp>
        <p:nvSpPr>
          <p:cNvPr id="210" name="Text Box 211">
            <a:extLst>
              <a:ext uri="{FF2B5EF4-FFF2-40B4-BE49-F238E27FC236}">
                <a16:creationId xmlns:a16="http://schemas.microsoft.com/office/drawing/2014/main" id="{03752545-D1F5-333A-529A-568DFC2EEA0F}"/>
              </a:ext>
            </a:extLst>
          </p:cNvPr>
          <p:cNvSpPr txBox="1"/>
          <p:nvPr/>
        </p:nvSpPr>
        <p:spPr>
          <a:xfrm>
            <a:off x="3484046" y="201204"/>
            <a:ext cx="2864888"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0000"/>
                </a:solidFill>
                <a:uFillTx/>
                <a:latin typeface="Arial" pitchFamily="34"/>
              </a:rPr>
              <a:t>(courtesy René Reifarth)</a:t>
            </a:r>
          </a:p>
        </p:txBody>
      </p:sp>
    </p:spTree>
    <p:extLst>
      <p:ext uri="{BB962C8B-B14F-4D97-AF65-F5344CB8AC3E}">
        <p14:creationId xmlns:p14="http://schemas.microsoft.com/office/powerpoint/2010/main" val="2284839924"/>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3" fill="hold"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5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p:cTn id="12" dur="500"/>
                                        <p:tgtEl>
                                          <p:spTgt spid="68"/>
                                        </p:tgtEl>
                                        <p:attrNameLst>
                                          <p:attrName>ppt_x</p:attrName>
                                        </p:attrNameLst>
                                      </p:cBhvr>
                                      <p:tavLst>
                                        <p:tav tm="0">
                                          <p:val>
                                            <p:strVal val="#ppt_x-#ppt_w*1.125000"/>
                                          </p:val>
                                        </p:tav>
                                        <p:tav tm="100000">
                                          <p:val>
                                            <p:strVal val="#ppt_x"/>
                                          </p:val>
                                        </p:tav>
                                      </p:tavLst>
                                    </p:anim>
                                    <p:animEffect transition="in" filter="wipe(right)">
                                      <p:cBhvr>
                                        <p:cTn id="13" dur="500"/>
                                        <p:tgtEl>
                                          <p:spTgt spid="68"/>
                                        </p:tgtEl>
                                      </p:cBhvr>
                                    </p:animEffect>
                                  </p:childTnLst>
                                </p:cTn>
                              </p:par>
                            </p:childTnLst>
                          </p:cTn>
                        </p:par>
                        <p:par>
                          <p:cTn id="14" fill="hold">
                            <p:stCondLst>
                              <p:cond delay="500"/>
                            </p:stCondLst>
                            <p:childTnLst>
                              <p:par>
                                <p:cTn id="15" presetID="12" presetClass="entr" presetSubtype="8" fill="hold" nodeType="afterEffect">
                                  <p:stCondLst>
                                    <p:cond delay="1000"/>
                                  </p:stCondLst>
                                  <p:childTnLst>
                                    <p:set>
                                      <p:cBhvr>
                                        <p:cTn id="16" dur="1" fill="hold">
                                          <p:stCondLst>
                                            <p:cond delay="0"/>
                                          </p:stCondLst>
                                        </p:cTn>
                                        <p:tgtEl>
                                          <p:spTgt spid="69"/>
                                        </p:tgtEl>
                                        <p:attrNameLst>
                                          <p:attrName>style.visibility</p:attrName>
                                        </p:attrNameLst>
                                      </p:cBhvr>
                                      <p:to>
                                        <p:strVal val="visible"/>
                                      </p:to>
                                    </p:set>
                                    <p:anim calcmode="lin" valueType="num">
                                      <p:cBhvr>
                                        <p:cTn id="17" dur="500"/>
                                        <p:tgtEl>
                                          <p:spTgt spid="69"/>
                                        </p:tgtEl>
                                        <p:attrNameLst>
                                          <p:attrName>ppt_x</p:attrName>
                                        </p:attrNameLst>
                                      </p:cBhvr>
                                      <p:tavLst>
                                        <p:tav tm="0">
                                          <p:val>
                                            <p:strVal val="#ppt_x-#ppt_w*1.125000"/>
                                          </p:val>
                                        </p:tav>
                                        <p:tav tm="100000">
                                          <p:val>
                                            <p:strVal val="#ppt_x"/>
                                          </p:val>
                                        </p:tav>
                                      </p:tavLst>
                                    </p:anim>
                                    <p:animEffect transition="in" filter="wipe(right)">
                                      <p:cBhvr>
                                        <p:cTn id="18" dur="500"/>
                                        <p:tgtEl>
                                          <p:spTgt spid="69"/>
                                        </p:tgtEl>
                                      </p:cBhvr>
                                    </p:animEffect>
                                  </p:childTnLst>
                                </p:cTn>
                              </p:par>
                            </p:childTnLst>
                          </p:cTn>
                        </p:par>
                        <p:par>
                          <p:cTn id="19" fill="hold">
                            <p:stCondLst>
                              <p:cond delay="2000"/>
                            </p:stCondLst>
                            <p:childTnLst>
                              <p:par>
                                <p:cTn id="20" presetID="12" presetClass="entr" presetSubtype="8" fill="hold" nodeType="afterEffect">
                                  <p:stCondLst>
                                    <p:cond delay="1000"/>
                                  </p:stCondLst>
                                  <p:childTnLst>
                                    <p:set>
                                      <p:cBhvr>
                                        <p:cTn id="21" dur="1" fill="hold">
                                          <p:stCondLst>
                                            <p:cond delay="0"/>
                                          </p:stCondLst>
                                        </p:cTn>
                                        <p:tgtEl>
                                          <p:spTgt spid="70"/>
                                        </p:tgtEl>
                                        <p:attrNameLst>
                                          <p:attrName>style.visibility</p:attrName>
                                        </p:attrNameLst>
                                      </p:cBhvr>
                                      <p:to>
                                        <p:strVal val="visible"/>
                                      </p:to>
                                    </p:set>
                                    <p:anim calcmode="lin" valueType="num">
                                      <p:cBhvr>
                                        <p:cTn id="22" dur="500"/>
                                        <p:tgtEl>
                                          <p:spTgt spid="70"/>
                                        </p:tgtEl>
                                        <p:attrNameLst>
                                          <p:attrName>ppt_x</p:attrName>
                                        </p:attrNameLst>
                                      </p:cBhvr>
                                      <p:tavLst>
                                        <p:tav tm="0">
                                          <p:val>
                                            <p:strVal val="#ppt_x-#ppt_w*1.125000"/>
                                          </p:val>
                                        </p:tav>
                                        <p:tav tm="100000">
                                          <p:val>
                                            <p:strVal val="#ppt_x"/>
                                          </p:val>
                                        </p:tav>
                                      </p:tavLst>
                                    </p:anim>
                                    <p:animEffect transition="in" filter="wipe(right)">
                                      <p:cBhvr>
                                        <p:cTn id="23" dur="500"/>
                                        <p:tgtEl>
                                          <p:spTgt spid="7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9" fill="hold"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childTnLst>
                          </p:cTn>
                        </p:par>
                        <p:par>
                          <p:cTn id="29" fill="hold">
                            <p:stCondLst>
                              <p:cond delay="500"/>
                            </p:stCondLst>
                            <p:childTnLst>
                              <p:par>
                                <p:cTn id="30" presetID="12" presetClass="entr" presetSubtype="8" fill="hold" nodeType="afterEffect">
                                  <p:stCondLst>
                                    <p:cond delay="1000"/>
                                  </p:stCondLst>
                                  <p:childTnLst>
                                    <p:set>
                                      <p:cBhvr>
                                        <p:cTn id="31" dur="1" fill="hold">
                                          <p:stCondLst>
                                            <p:cond delay="0"/>
                                          </p:stCondLst>
                                        </p:cTn>
                                        <p:tgtEl>
                                          <p:spTgt spid="78"/>
                                        </p:tgtEl>
                                        <p:attrNameLst>
                                          <p:attrName>style.visibility</p:attrName>
                                        </p:attrNameLst>
                                      </p:cBhvr>
                                      <p:to>
                                        <p:strVal val="visible"/>
                                      </p:to>
                                    </p:set>
                                    <p:anim calcmode="lin" valueType="num">
                                      <p:cBhvr>
                                        <p:cTn id="32" dur="500"/>
                                        <p:tgtEl>
                                          <p:spTgt spid="78"/>
                                        </p:tgtEl>
                                        <p:attrNameLst>
                                          <p:attrName>ppt_x</p:attrName>
                                        </p:attrNameLst>
                                      </p:cBhvr>
                                      <p:tavLst>
                                        <p:tav tm="0">
                                          <p:val>
                                            <p:strVal val="#ppt_x-#ppt_w*1.125000"/>
                                          </p:val>
                                        </p:tav>
                                        <p:tav tm="100000">
                                          <p:val>
                                            <p:strVal val="#ppt_x"/>
                                          </p:val>
                                        </p:tav>
                                      </p:tavLst>
                                    </p:anim>
                                    <p:animEffect transition="in" filter="wipe(right)">
                                      <p:cBhvr>
                                        <p:cTn id="33" dur="500"/>
                                        <p:tgtEl>
                                          <p:spTgt spid="78"/>
                                        </p:tgtEl>
                                      </p:cBhvr>
                                    </p:animEffect>
                                  </p:childTnLst>
                                </p:cTn>
                              </p:par>
                            </p:childTnLst>
                          </p:cTn>
                        </p:par>
                        <p:par>
                          <p:cTn id="34" fill="hold">
                            <p:stCondLst>
                              <p:cond delay="2000"/>
                            </p:stCondLst>
                            <p:childTnLst>
                              <p:par>
                                <p:cTn id="35" presetID="10" presetClass="entr" presetSubtype="9" fill="hold" nodeType="afterEffect">
                                  <p:stCondLst>
                                    <p:cond delay="100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500"/>
                                        <p:tgtEl>
                                          <p:spTgt spid="80"/>
                                        </p:tgtEl>
                                      </p:cBhvr>
                                    </p:animEffect>
                                  </p:childTnLst>
                                </p:cTn>
                              </p:par>
                            </p:childTnLst>
                          </p:cTn>
                        </p:par>
                        <p:par>
                          <p:cTn id="38" fill="hold">
                            <p:stCondLst>
                              <p:cond delay="3500"/>
                            </p:stCondLst>
                            <p:childTnLst>
                              <p:par>
                                <p:cTn id="39" presetID="12" presetClass="entr" presetSubtype="8" fill="hold" nodeType="afterEffect">
                                  <p:stCondLst>
                                    <p:cond delay="100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p:tgtEl>
                                          <p:spTgt spid="71"/>
                                        </p:tgtEl>
                                        <p:attrNameLst>
                                          <p:attrName>ppt_x</p:attrName>
                                        </p:attrNameLst>
                                      </p:cBhvr>
                                      <p:tavLst>
                                        <p:tav tm="0">
                                          <p:val>
                                            <p:strVal val="#ppt_x-#ppt_w*1.125000"/>
                                          </p:val>
                                        </p:tav>
                                        <p:tav tm="100000">
                                          <p:val>
                                            <p:strVal val="#ppt_x"/>
                                          </p:val>
                                        </p:tav>
                                      </p:tavLst>
                                    </p:anim>
                                    <p:animEffect transition="in" filter="wipe(right)">
                                      <p:cBhvr>
                                        <p:cTn id="42" dur="500"/>
                                        <p:tgtEl>
                                          <p:spTgt spid="71"/>
                                        </p:tgtEl>
                                      </p:cBhvr>
                                    </p:animEffect>
                                  </p:childTnLst>
                                </p:cTn>
                              </p:par>
                            </p:childTnLst>
                          </p:cTn>
                        </p:par>
                        <p:par>
                          <p:cTn id="43" fill="hold">
                            <p:stCondLst>
                              <p:cond delay="5000"/>
                            </p:stCondLst>
                            <p:childTnLst>
                              <p:par>
                                <p:cTn id="44" presetID="12" presetClass="entr" presetSubtype="8" fill="hold" nodeType="afterEffect">
                                  <p:stCondLst>
                                    <p:cond delay="1000"/>
                                  </p:stCondLst>
                                  <p:childTnLst>
                                    <p:set>
                                      <p:cBhvr>
                                        <p:cTn id="45" dur="1" fill="hold">
                                          <p:stCondLst>
                                            <p:cond delay="0"/>
                                          </p:stCondLst>
                                        </p:cTn>
                                        <p:tgtEl>
                                          <p:spTgt spid="72"/>
                                        </p:tgtEl>
                                        <p:attrNameLst>
                                          <p:attrName>style.visibility</p:attrName>
                                        </p:attrNameLst>
                                      </p:cBhvr>
                                      <p:to>
                                        <p:strVal val="visible"/>
                                      </p:to>
                                    </p:set>
                                    <p:anim calcmode="lin" valueType="num">
                                      <p:cBhvr>
                                        <p:cTn id="46" dur="500"/>
                                        <p:tgtEl>
                                          <p:spTgt spid="72"/>
                                        </p:tgtEl>
                                        <p:attrNameLst>
                                          <p:attrName>ppt_x</p:attrName>
                                        </p:attrNameLst>
                                      </p:cBhvr>
                                      <p:tavLst>
                                        <p:tav tm="0">
                                          <p:val>
                                            <p:strVal val="#ppt_x-#ppt_w*1.125000"/>
                                          </p:val>
                                        </p:tav>
                                        <p:tav tm="100000">
                                          <p:val>
                                            <p:strVal val="#ppt_x"/>
                                          </p:val>
                                        </p:tav>
                                      </p:tavLst>
                                    </p:anim>
                                    <p:animEffect transition="in" filter="wipe(right)">
                                      <p:cBhvr>
                                        <p:cTn id="47" dur="500"/>
                                        <p:tgtEl>
                                          <p:spTgt spid="72"/>
                                        </p:tgtEl>
                                      </p:cBhvr>
                                    </p:animEffect>
                                  </p:childTnLst>
                                </p:cTn>
                              </p:par>
                            </p:childTnLst>
                          </p:cTn>
                        </p:par>
                        <p:par>
                          <p:cTn id="48" fill="hold">
                            <p:stCondLst>
                              <p:cond delay="6500"/>
                            </p:stCondLst>
                            <p:childTnLst>
                              <p:par>
                                <p:cTn id="49" presetID="12" presetClass="entr" presetSubtype="8" fill="hold" nodeType="afterEffect">
                                  <p:stCondLst>
                                    <p:cond delay="100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p:tgtEl>
                                          <p:spTgt spid="74"/>
                                        </p:tgtEl>
                                        <p:attrNameLst>
                                          <p:attrName>ppt_x</p:attrName>
                                        </p:attrNameLst>
                                      </p:cBhvr>
                                      <p:tavLst>
                                        <p:tav tm="0">
                                          <p:val>
                                            <p:strVal val="#ppt_x-#ppt_w*1.125000"/>
                                          </p:val>
                                        </p:tav>
                                        <p:tav tm="100000">
                                          <p:val>
                                            <p:strVal val="#ppt_x"/>
                                          </p:val>
                                        </p:tav>
                                      </p:tavLst>
                                    </p:anim>
                                    <p:animEffect transition="in" filter="wipe(right)">
                                      <p:cBhvr>
                                        <p:cTn id="52" dur="500"/>
                                        <p:tgtEl>
                                          <p:spTgt spid="74"/>
                                        </p:tgtEl>
                                      </p:cBhvr>
                                    </p:animEffect>
                                  </p:childTnLst>
                                </p:cTn>
                              </p:par>
                            </p:childTnLst>
                          </p:cTn>
                        </p:par>
                        <p:par>
                          <p:cTn id="53" fill="hold">
                            <p:stCondLst>
                              <p:cond delay="8000"/>
                            </p:stCondLst>
                            <p:childTnLst>
                              <p:par>
                                <p:cTn id="54" presetID="10" presetClass="entr" presetSubtype="0"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fade">
                                      <p:cBhvr>
                                        <p:cTn id="56" dur="500"/>
                                        <p:tgtEl>
                                          <p:spTgt spid="165"/>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82"/>
                                        </p:tgtEl>
                                        <p:attrNameLst>
                                          <p:attrName>style.visibility</p:attrName>
                                        </p:attrNameLst>
                                      </p:cBhvr>
                                      <p:to>
                                        <p:strVal val="visible"/>
                                      </p:to>
                                    </p:set>
                                    <p:anim calcmode="lin" valueType="num">
                                      <p:cBhvr>
                                        <p:cTn id="61" dur="500" fill="hold"/>
                                        <p:tgtEl>
                                          <p:spTgt spid="82"/>
                                        </p:tgtEl>
                                        <p:attrNameLst>
                                          <p:attrName>ppt_w</p:attrName>
                                        </p:attrNameLst>
                                      </p:cBhvr>
                                      <p:tavLst>
                                        <p:tav tm="0">
                                          <p:val>
                                            <p:strVal val="0"/>
                                          </p:val>
                                        </p:tav>
                                        <p:tav tm="100000">
                                          <p:val>
                                            <p:strVal val="#ppt_w"/>
                                          </p:val>
                                        </p:tav>
                                      </p:tavLst>
                                    </p:anim>
                                    <p:anim calcmode="lin" valueType="num">
                                      <p:cBhvr>
                                        <p:cTn id="62" dur="500" fill="hold"/>
                                        <p:tgtEl>
                                          <p:spTgt spid="82"/>
                                        </p:tgtEl>
                                        <p:attrNameLst>
                                          <p:attrName>ppt_h</p:attrName>
                                        </p:attrNameLst>
                                      </p:cBhvr>
                                      <p:tavLst>
                                        <p:tav tm="0">
                                          <p:val>
                                            <p:strVal val="0"/>
                                          </p:val>
                                        </p:tav>
                                        <p:tav tm="100000">
                                          <p:val>
                                            <p:strVal val="#ppt_h"/>
                                          </p:val>
                                        </p:tav>
                                      </p:tavLst>
                                    </p:anim>
                                  </p:childTnLst>
                                </p:cTn>
                              </p:par>
                            </p:childTnLst>
                          </p:cTn>
                        </p:par>
                        <p:par>
                          <p:cTn id="63" fill="hold">
                            <p:stCondLst>
                              <p:cond delay="500"/>
                            </p:stCondLst>
                            <p:childTnLst>
                              <p:par>
                                <p:cTn id="64" presetID="12" presetClass="entr" presetSubtype="8" fill="hold" nodeType="afterEffect">
                                  <p:stCondLst>
                                    <p:cond delay="1000"/>
                                  </p:stCondLst>
                                  <p:childTnLst>
                                    <p:set>
                                      <p:cBhvr>
                                        <p:cTn id="65" dur="1" fill="hold">
                                          <p:stCondLst>
                                            <p:cond delay="0"/>
                                          </p:stCondLst>
                                        </p:cTn>
                                        <p:tgtEl>
                                          <p:spTgt spid="77"/>
                                        </p:tgtEl>
                                        <p:attrNameLst>
                                          <p:attrName>style.visibility</p:attrName>
                                        </p:attrNameLst>
                                      </p:cBhvr>
                                      <p:to>
                                        <p:strVal val="visible"/>
                                      </p:to>
                                    </p:set>
                                    <p:anim calcmode="lin" valueType="num">
                                      <p:cBhvr>
                                        <p:cTn id="66" dur="500"/>
                                        <p:tgtEl>
                                          <p:spTgt spid="77"/>
                                        </p:tgtEl>
                                        <p:attrNameLst>
                                          <p:attrName>ppt_x</p:attrName>
                                        </p:attrNameLst>
                                      </p:cBhvr>
                                      <p:tavLst>
                                        <p:tav tm="0">
                                          <p:val>
                                            <p:strVal val="#ppt_x-#ppt_w*1.125000"/>
                                          </p:val>
                                        </p:tav>
                                        <p:tav tm="100000">
                                          <p:val>
                                            <p:strVal val="#ppt_x"/>
                                          </p:val>
                                        </p:tav>
                                      </p:tavLst>
                                    </p:anim>
                                    <p:animEffect transition="in" filter="wipe(right)">
                                      <p:cBhvr>
                                        <p:cTn id="67" dur="500"/>
                                        <p:tgtEl>
                                          <p:spTgt spid="77"/>
                                        </p:tgtEl>
                                      </p:cBhvr>
                                    </p:animEffect>
                                  </p:childTnLst>
                                </p:cTn>
                              </p:par>
                            </p:childTnLst>
                          </p:cTn>
                        </p:par>
                        <p:par>
                          <p:cTn id="68" fill="hold">
                            <p:stCondLst>
                              <p:cond delay="2000"/>
                            </p:stCondLst>
                            <p:childTnLst>
                              <p:par>
                                <p:cTn id="69" presetID="10" presetClass="entr" presetSubtype="9" fill="hold" nodeType="afterEffect">
                                  <p:stCondLst>
                                    <p:cond delay="100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500"/>
                                        <p:tgtEl>
                                          <p:spTgt spid="79"/>
                                        </p:tgtEl>
                                      </p:cBhvr>
                                    </p:animEffect>
                                  </p:childTnLst>
                                </p:cTn>
                              </p:par>
                            </p:childTnLst>
                          </p:cTn>
                        </p:par>
                        <p:par>
                          <p:cTn id="72" fill="hold">
                            <p:stCondLst>
                              <p:cond delay="3500"/>
                            </p:stCondLst>
                            <p:childTnLst>
                              <p:par>
                                <p:cTn id="73" presetID="12" presetClass="entr" presetSubtype="8" fill="hold" nodeType="afterEffect">
                                  <p:stCondLst>
                                    <p:cond delay="100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p:tgtEl>
                                          <p:spTgt spid="76"/>
                                        </p:tgtEl>
                                        <p:attrNameLst>
                                          <p:attrName>ppt_x</p:attrName>
                                        </p:attrNameLst>
                                      </p:cBhvr>
                                      <p:tavLst>
                                        <p:tav tm="0">
                                          <p:val>
                                            <p:strVal val="#ppt_x-#ppt_w*1.125000"/>
                                          </p:val>
                                        </p:tav>
                                        <p:tav tm="100000">
                                          <p:val>
                                            <p:strVal val="#ppt_x"/>
                                          </p:val>
                                        </p:tav>
                                      </p:tavLst>
                                    </p:anim>
                                    <p:animEffect transition="in" filter="wipe(right)">
                                      <p:cBhvr>
                                        <p:cTn id="76" dur="500"/>
                                        <p:tgtEl>
                                          <p:spTgt spid="76"/>
                                        </p:tgtEl>
                                      </p:cBhvr>
                                    </p:animEffect>
                                  </p:childTnLst>
                                </p:cTn>
                              </p:par>
                            </p:childTnLst>
                          </p:cTn>
                        </p:par>
                        <p:par>
                          <p:cTn id="77" fill="hold">
                            <p:stCondLst>
                              <p:cond delay="5000"/>
                            </p:stCondLst>
                            <p:childTnLst>
                              <p:par>
                                <p:cTn id="78" presetID="10" presetClass="entr" presetSubtype="9" fill="hold" nodeType="afterEffect">
                                  <p:stCondLst>
                                    <p:cond delay="1000"/>
                                  </p:stCondLst>
                                  <p:childTnLst>
                                    <p:set>
                                      <p:cBhvr>
                                        <p:cTn id="79" dur="1" fill="hold">
                                          <p:stCondLst>
                                            <p:cond delay="0"/>
                                          </p:stCondLst>
                                        </p:cTn>
                                        <p:tgtEl>
                                          <p:spTgt spid="81"/>
                                        </p:tgtEl>
                                        <p:attrNameLst>
                                          <p:attrName>style.visibility</p:attrName>
                                        </p:attrNameLst>
                                      </p:cBhvr>
                                      <p:to>
                                        <p:strVal val="visible"/>
                                      </p:to>
                                    </p:set>
                                    <p:animEffect transition="in" filter="fade">
                                      <p:cBhvr>
                                        <p:cTn id="80" dur="500"/>
                                        <p:tgtEl>
                                          <p:spTgt spid="81"/>
                                        </p:tgtEl>
                                      </p:cBhvr>
                                    </p:animEffect>
                                  </p:childTnLst>
                                </p:cTn>
                              </p:par>
                            </p:childTnLst>
                          </p:cTn>
                        </p:par>
                        <p:par>
                          <p:cTn id="81" fill="hold">
                            <p:stCondLst>
                              <p:cond delay="6500"/>
                            </p:stCondLst>
                            <p:childTnLst>
                              <p:par>
                                <p:cTn id="82" presetID="12" presetClass="entr" presetSubtype="8" fill="hold" nodeType="afterEffect">
                                  <p:stCondLst>
                                    <p:cond delay="1000"/>
                                  </p:stCondLst>
                                  <p:childTnLst>
                                    <p:set>
                                      <p:cBhvr>
                                        <p:cTn id="83" dur="1" fill="hold">
                                          <p:stCondLst>
                                            <p:cond delay="0"/>
                                          </p:stCondLst>
                                        </p:cTn>
                                        <p:tgtEl>
                                          <p:spTgt spid="87"/>
                                        </p:tgtEl>
                                        <p:attrNameLst>
                                          <p:attrName>style.visibility</p:attrName>
                                        </p:attrNameLst>
                                      </p:cBhvr>
                                      <p:to>
                                        <p:strVal val="visible"/>
                                      </p:to>
                                    </p:set>
                                    <p:anim calcmode="lin" valueType="num">
                                      <p:cBhvr>
                                        <p:cTn id="84" dur="500"/>
                                        <p:tgtEl>
                                          <p:spTgt spid="87"/>
                                        </p:tgtEl>
                                        <p:attrNameLst>
                                          <p:attrName>ppt_x</p:attrName>
                                        </p:attrNameLst>
                                      </p:cBhvr>
                                      <p:tavLst>
                                        <p:tav tm="0">
                                          <p:val>
                                            <p:strVal val="#ppt_x-#ppt_w*1.125000"/>
                                          </p:val>
                                        </p:tav>
                                        <p:tav tm="100000">
                                          <p:val>
                                            <p:strVal val="#ppt_x"/>
                                          </p:val>
                                        </p:tav>
                                      </p:tavLst>
                                    </p:anim>
                                    <p:animEffect transition="in" filter="wipe(right)">
                                      <p:cBhvr>
                                        <p:cTn id="85" dur="500"/>
                                        <p:tgtEl>
                                          <p:spTgt spid="87"/>
                                        </p:tgtEl>
                                      </p:cBhvr>
                                    </p:animEffect>
                                  </p:childTnLst>
                                </p:cTn>
                              </p:par>
                            </p:childTnLst>
                          </p:cTn>
                        </p:par>
                        <p:par>
                          <p:cTn id="86" fill="hold">
                            <p:stCondLst>
                              <p:cond delay="8000"/>
                            </p:stCondLst>
                            <p:childTnLst>
                              <p:par>
                                <p:cTn id="87" presetID="10" presetClass="entr" presetSubtype="0" fill="hold" nodeType="afterEffect">
                                  <p:stCondLst>
                                    <p:cond delay="0"/>
                                  </p:stCondLst>
                                  <p:childTnLst>
                                    <p:set>
                                      <p:cBhvr>
                                        <p:cTn id="88" dur="1" fill="hold">
                                          <p:stCondLst>
                                            <p:cond delay="0"/>
                                          </p:stCondLst>
                                        </p:cTn>
                                        <p:tgtEl>
                                          <p:spTgt spid="168"/>
                                        </p:tgtEl>
                                        <p:attrNameLst>
                                          <p:attrName>style.visibility</p:attrName>
                                        </p:attrNameLst>
                                      </p:cBhvr>
                                      <p:to>
                                        <p:strVal val="visible"/>
                                      </p:to>
                                    </p:set>
                                    <p:animEffect transition="in" filter="fade">
                                      <p:cBhvr>
                                        <p:cTn id="89" dur="500"/>
                                        <p:tgtEl>
                                          <p:spTgt spid="168"/>
                                        </p:tgtEl>
                                      </p:cBhvr>
                                    </p:animEffect>
                                  </p:childTnLst>
                                </p:cTn>
                              </p:par>
                            </p:childTnLst>
                          </p:cTn>
                        </p:par>
                      </p:childTnLst>
                    </p:cTn>
                  </p:par>
                  <p:par>
                    <p:cTn id="90" fill="hold">
                      <p:stCondLst>
                        <p:cond delay="indefinite"/>
                      </p:stCondLst>
                      <p:childTnLst>
                        <p:par>
                          <p:cTn id="91" fill="hold">
                            <p:stCondLst>
                              <p:cond delay="0"/>
                            </p:stCondLst>
                            <p:childTnLst>
                              <p:par>
                                <p:cTn id="92" presetID="23" presetClass="entr" presetSubtype="16" fill="hold" nodeType="clickEffect">
                                  <p:stCondLst>
                                    <p:cond delay="0"/>
                                  </p:stCondLst>
                                  <p:childTnLst>
                                    <p:set>
                                      <p:cBhvr>
                                        <p:cTn id="93" dur="1" fill="hold">
                                          <p:stCondLst>
                                            <p:cond delay="0"/>
                                          </p:stCondLst>
                                        </p:cTn>
                                        <p:tgtEl>
                                          <p:spTgt spid="93"/>
                                        </p:tgtEl>
                                        <p:attrNameLst>
                                          <p:attrName>style.visibility</p:attrName>
                                        </p:attrNameLst>
                                      </p:cBhvr>
                                      <p:to>
                                        <p:strVal val="visible"/>
                                      </p:to>
                                    </p:set>
                                    <p:anim calcmode="lin" valueType="num">
                                      <p:cBhvr>
                                        <p:cTn id="94" dur="500" fill="hold"/>
                                        <p:tgtEl>
                                          <p:spTgt spid="93"/>
                                        </p:tgtEl>
                                        <p:attrNameLst>
                                          <p:attrName>ppt_w</p:attrName>
                                        </p:attrNameLst>
                                      </p:cBhvr>
                                      <p:tavLst>
                                        <p:tav tm="0">
                                          <p:val>
                                            <p:strVal val="0"/>
                                          </p:val>
                                        </p:tav>
                                        <p:tav tm="100000">
                                          <p:val>
                                            <p:strVal val="#ppt_w"/>
                                          </p:val>
                                        </p:tav>
                                      </p:tavLst>
                                    </p:anim>
                                    <p:anim calcmode="lin" valueType="num">
                                      <p:cBhvr>
                                        <p:cTn id="95" dur="500" fill="hold"/>
                                        <p:tgtEl>
                                          <p:spTgt spid="93"/>
                                        </p:tgtEl>
                                        <p:attrNameLst>
                                          <p:attrName>ppt_h</p:attrName>
                                        </p:attrNameLst>
                                      </p:cBhvr>
                                      <p:tavLst>
                                        <p:tav tm="0">
                                          <p:val>
                                            <p:strVal val="0"/>
                                          </p:val>
                                        </p:tav>
                                        <p:tav tm="100000">
                                          <p:val>
                                            <p:strVal val="#ppt_h"/>
                                          </p:val>
                                        </p:tav>
                                      </p:tavLst>
                                    </p:anim>
                                  </p:childTnLst>
                                </p:cTn>
                              </p:par>
                            </p:childTnLst>
                          </p:cTn>
                        </p:par>
                        <p:par>
                          <p:cTn id="96" fill="hold">
                            <p:stCondLst>
                              <p:cond delay="500"/>
                            </p:stCondLst>
                            <p:childTnLst>
                              <p:par>
                                <p:cTn id="97" presetID="12" presetClass="entr" presetSubtype="8" fill="hold" nodeType="afterEffect">
                                  <p:stCondLst>
                                    <p:cond delay="1000"/>
                                  </p:stCondLst>
                                  <p:childTnLst>
                                    <p:set>
                                      <p:cBhvr>
                                        <p:cTn id="98" dur="1" fill="hold">
                                          <p:stCondLst>
                                            <p:cond delay="0"/>
                                          </p:stCondLst>
                                        </p:cTn>
                                        <p:tgtEl>
                                          <p:spTgt spid="86"/>
                                        </p:tgtEl>
                                        <p:attrNameLst>
                                          <p:attrName>style.visibility</p:attrName>
                                        </p:attrNameLst>
                                      </p:cBhvr>
                                      <p:to>
                                        <p:strVal val="visible"/>
                                      </p:to>
                                    </p:set>
                                    <p:anim calcmode="lin" valueType="num">
                                      <p:cBhvr>
                                        <p:cTn id="99" dur="500"/>
                                        <p:tgtEl>
                                          <p:spTgt spid="86"/>
                                        </p:tgtEl>
                                        <p:attrNameLst>
                                          <p:attrName>ppt_x</p:attrName>
                                        </p:attrNameLst>
                                      </p:cBhvr>
                                      <p:tavLst>
                                        <p:tav tm="0">
                                          <p:val>
                                            <p:strVal val="#ppt_x-#ppt_w*1.125000"/>
                                          </p:val>
                                        </p:tav>
                                        <p:tav tm="100000">
                                          <p:val>
                                            <p:strVal val="#ppt_x"/>
                                          </p:val>
                                        </p:tav>
                                      </p:tavLst>
                                    </p:anim>
                                    <p:animEffect transition="in" filter="wipe(right)">
                                      <p:cBhvr>
                                        <p:cTn id="100" dur="500"/>
                                        <p:tgtEl>
                                          <p:spTgt spid="86"/>
                                        </p:tgtEl>
                                      </p:cBhvr>
                                    </p:animEffect>
                                  </p:childTnLst>
                                </p:cTn>
                              </p:par>
                            </p:childTnLst>
                          </p:cTn>
                        </p:par>
                        <p:par>
                          <p:cTn id="101" fill="hold">
                            <p:stCondLst>
                              <p:cond delay="2000"/>
                            </p:stCondLst>
                            <p:childTnLst>
                              <p:par>
                                <p:cTn id="102" presetID="10" presetClass="entr" presetSubtype="6" fill="hold" nodeType="afterEffect">
                                  <p:stCondLst>
                                    <p:cond delay="1000"/>
                                  </p:stCondLst>
                                  <p:childTnLst>
                                    <p:set>
                                      <p:cBhvr>
                                        <p:cTn id="103" dur="1" fill="hold">
                                          <p:stCondLst>
                                            <p:cond delay="0"/>
                                          </p:stCondLst>
                                        </p:cTn>
                                        <p:tgtEl>
                                          <p:spTgt spid="96"/>
                                        </p:tgtEl>
                                        <p:attrNameLst>
                                          <p:attrName>style.visibility</p:attrName>
                                        </p:attrNameLst>
                                      </p:cBhvr>
                                      <p:to>
                                        <p:strVal val="visible"/>
                                      </p:to>
                                    </p:set>
                                    <p:animEffect transition="in" filter="fade">
                                      <p:cBhvr>
                                        <p:cTn id="104" dur="500"/>
                                        <p:tgtEl>
                                          <p:spTgt spid="96"/>
                                        </p:tgtEl>
                                      </p:cBhvr>
                                    </p:animEffect>
                                  </p:childTnLst>
                                </p:cTn>
                              </p:par>
                            </p:childTnLst>
                          </p:cTn>
                        </p:par>
                        <p:par>
                          <p:cTn id="105" fill="hold">
                            <p:stCondLst>
                              <p:cond delay="3500"/>
                            </p:stCondLst>
                            <p:childTnLst>
                              <p:par>
                                <p:cTn id="106" presetID="12" presetClass="entr" presetSubtype="8" fill="hold" nodeType="afterEffect">
                                  <p:stCondLst>
                                    <p:cond delay="1000"/>
                                  </p:stCondLst>
                                  <p:childTnLst>
                                    <p:set>
                                      <p:cBhvr>
                                        <p:cTn id="107" dur="1" fill="hold">
                                          <p:stCondLst>
                                            <p:cond delay="0"/>
                                          </p:stCondLst>
                                        </p:cTn>
                                        <p:tgtEl>
                                          <p:spTgt spid="89"/>
                                        </p:tgtEl>
                                        <p:attrNameLst>
                                          <p:attrName>style.visibility</p:attrName>
                                        </p:attrNameLst>
                                      </p:cBhvr>
                                      <p:to>
                                        <p:strVal val="visible"/>
                                      </p:to>
                                    </p:set>
                                    <p:anim calcmode="lin" valueType="num">
                                      <p:cBhvr>
                                        <p:cTn id="108" dur="500"/>
                                        <p:tgtEl>
                                          <p:spTgt spid="89"/>
                                        </p:tgtEl>
                                        <p:attrNameLst>
                                          <p:attrName>ppt_x</p:attrName>
                                        </p:attrNameLst>
                                      </p:cBhvr>
                                      <p:tavLst>
                                        <p:tav tm="0">
                                          <p:val>
                                            <p:strVal val="#ppt_x-#ppt_w*1.125000"/>
                                          </p:val>
                                        </p:tav>
                                        <p:tav tm="100000">
                                          <p:val>
                                            <p:strVal val="#ppt_x"/>
                                          </p:val>
                                        </p:tav>
                                      </p:tavLst>
                                    </p:anim>
                                    <p:animEffect transition="in" filter="wipe(right)">
                                      <p:cBhvr>
                                        <p:cTn id="109" dur="500"/>
                                        <p:tgtEl>
                                          <p:spTgt spid="89"/>
                                        </p:tgtEl>
                                      </p:cBhvr>
                                    </p:animEffect>
                                  </p:childTnLst>
                                </p:cTn>
                              </p:par>
                            </p:childTnLst>
                          </p:cTn>
                        </p:par>
                        <p:par>
                          <p:cTn id="110" fill="hold">
                            <p:stCondLst>
                              <p:cond delay="5000"/>
                            </p:stCondLst>
                            <p:childTnLst>
                              <p:par>
                                <p:cTn id="111" presetID="12" presetClass="entr" presetSubtype="8" fill="hold" nodeType="afterEffect">
                                  <p:stCondLst>
                                    <p:cond delay="0"/>
                                  </p:stCondLst>
                                  <p:childTnLst>
                                    <p:set>
                                      <p:cBhvr>
                                        <p:cTn id="112" dur="1" fill="hold">
                                          <p:stCondLst>
                                            <p:cond delay="0"/>
                                          </p:stCondLst>
                                        </p:cTn>
                                        <p:tgtEl>
                                          <p:spTgt spid="88"/>
                                        </p:tgtEl>
                                        <p:attrNameLst>
                                          <p:attrName>style.visibility</p:attrName>
                                        </p:attrNameLst>
                                      </p:cBhvr>
                                      <p:to>
                                        <p:strVal val="visible"/>
                                      </p:to>
                                    </p:set>
                                    <p:anim calcmode="lin" valueType="num">
                                      <p:cBhvr>
                                        <p:cTn id="113" dur="500"/>
                                        <p:tgtEl>
                                          <p:spTgt spid="88"/>
                                        </p:tgtEl>
                                        <p:attrNameLst>
                                          <p:attrName>ppt_x</p:attrName>
                                        </p:attrNameLst>
                                      </p:cBhvr>
                                      <p:tavLst>
                                        <p:tav tm="0">
                                          <p:val>
                                            <p:strVal val="#ppt_x-#ppt_w*1.125000"/>
                                          </p:val>
                                        </p:tav>
                                        <p:tav tm="100000">
                                          <p:val>
                                            <p:strVal val="#ppt_x"/>
                                          </p:val>
                                        </p:tav>
                                      </p:tavLst>
                                    </p:anim>
                                    <p:animEffect transition="in" filter="wipe(right)">
                                      <p:cBhvr>
                                        <p:cTn id="114" dur="500"/>
                                        <p:tgtEl>
                                          <p:spTgt spid="88"/>
                                        </p:tgtEl>
                                      </p:cBhvr>
                                    </p:animEffect>
                                  </p:childTnLst>
                                </p:cTn>
                              </p:par>
                            </p:childTnLst>
                          </p:cTn>
                        </p:par>
                        <p:par>
                          <p:cTn id="115" fill="hold">
                            <p:stCondLst>
                              <p:cond delay="5500"/>
                            </p:stCondLst>
                            <p:childTnLst>
                              <p:par>
                                <p:cTn id="116" presetID="12" presetClass="entr" presetSubtype="8" fill="hold" nodeType="after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p:tgtEl>
                                          <p:spTgt spid="75"/>
                                        </p:tgtEl>
                                        <p:attrNameLst>
                                          <p:attrName>ppt_x</p:attrName>
                                        </p:attrNameLst>
                                      </p:cBhvr>
                                      <p:tavLst>
                                        <p:tav tm="0">
                                          <p:val>
                                            <p:strVal val="#ppt_x-#ppt_w*1.125000"/>
                                          </p:val>
                                        </p:tav>
                                        <p:tav tm="100000">
                                          <p:val>
                                            <p:strVal val="#ppt_x"/>
                                          </p:val>
                                        </p:tav>
                                      </p:tavLst>
                                    </p:anim>
                                    <p:animEffect transition="in" filter="wipe(right)">
                                      <p:cBhvr>
                                        <p:cTn id="119" dur="500"/>
                                        <p:tgtEl>
                                          <p:spTgt spid="75"/>
                                        </p:tgtEl>
                                      </p:cBhvr>
                                    </p:animEffect>
                                  </p:childTnLst>
                                </p:cTn>
                              </p:par>
                            </p:childTnLst>
                          </p:cTn>
                        </p:par>
                        <p:par>
                          <p:cTn id="120" fill="hold">
                            <p:stCondLst>
                              <p:cond delay="6000"/>
                            </p:stCondLst>
                            <p:childTnLst>
                              <p:par>
                                <p:cTn id="121" presetID="10" presetClass="entr" presetSubtype="9"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Effect transition="in" filter="fade">
                                      <p:cBhvr>
                                        <p:cTn id="123" dur="500"/>
                                        <p:tgtEl>
                                          <p:spTgt spid="91"/>
                                        </p:tgtEl>
                                      </p:cBhvr>
                                    </p:animEffect>
                                  </p:childTnLst>
                                </p:cTn>
                              </p:par>
                            </p:childTnLst>
                          </p:cTn>
                        </p:par>
                        <p:par>
                          <p:cTn id="124" fill="hold">
                            <p:stCondLst>
                              <p:cond delay="6500"/>
                            </p:stCondLst>
                            <p:childTnLst>
                              <p:par>
                                <p:cTn id="125" presetID="12" presetClass="entr" presetSubtype="8" fill="hold" nodeType="afterEffect">
                                  <p:stCondLst>
                                    <p:cond delay="0"/>
                                  </p:stCondLst>
                                  <p:childTnLst>
                                    <p:set>
                                      <p:cBhvr>
                                        <p:cTn id="126" dur="1" fill="hold">
                                          <p:stCondLst>
                                            <p:cond delay="0"/>
                                          </p:stCondLst>
                                        </p:cTn>
                                        <p:tgtEl>
                                          <p:spTgt spid="103"/>
                                        </p:tgtEl>
                                        <p:attrNameLst>
                                          <p:attrName>style.visibility</p:attrName>
                                        </p:attrNameLst>
                                      </p:cBhvr>
                                      <p:to>
                                        <p:strVal val="visible"/>
                                      </p:to>
                                    </p:set>
                                    <p:anim calcmode="lin" valueType="num">
                                      <p:cBhvr>
                                        <p:cTn id="127" dur="500"/>
                                        <p:tgtEl>
                                          <p:spTgt spid="103"/>
                                        </p:tgtEl>
                                        <p:attrNameLst>
                                          <p:attrName>ppt_x</p:attrName>
                                        </p:attrNameLst>
                                      </p:cBhvr>
                                      <p:tavLst>
                                        <p:tav tm="0">
                                          <p:val>
                                            <p:strVal val="#ppt_x-#ppt_w*1.125000"/>
                                          </p:val>
                                        </p:tav>
                                        <p:tav tm="100000">
                                          <p:val>
                                            <p:strVal val="#ppt_x"/>
                                          </p:val>
                                        </p:tav>
                                      </p:tavLst>
                                    </p:anim>
                                    <p:animEffect transition="in" filter="wipe(right)">
                                      <p:cBhvr>
                                        <p:cTn id="128" dur="500"/>
                                        <p:tgtEl>
                                          <p:spTgt spid="103"/>
                                        </p:tgtEl>
                                      </p:cBhvr>
                                    </p:animEffect>
                                  </p:childTnLst>
                                </p:cTn>
                              </p:par>
                            </p:childTnLst>
                          </p:cTn>
                        </p:par>
                        <p:par>
                          <p:cTn id="129" fill="hold">
                            <p:stCondLst>
                              <p:cond delay="7000"/>
                            </p:stCondLst>
                            <p:childTnLst>
                              <p:par>
                                <p:cTn id="130" presetID="10" presetClass="entr" presetSubtype="9" fill="hold" nodeType="afterEffect">
                                  <p:stCondLst>
                                    <p:cond delay="0"/>
                                  </p:stCondLst>
                                  <p:childTnLst>
                                    <p:set>
                                      <p:cBhvr>
                                        <p:cTn id="131" dur="1" fill="hold">
                                          <p:stCondLst>
                                            <p:cond delay="0"/>
                                          </p:stCondLst>
                                        </p:cTn>
                                        <p:tgtEl>
                                          <p:spTgt spid="90"/>
                                        </p:tgtEl>
                                        <p:attrNameLst>
                                          <p:attrName>style.visibility</p:attrName>
                                        </p:attrNameLst>
                                      </p:cBhvr>
                                      <p:to>
                                        <p:strVal val="visible"/>
                                      </p:to>
                                    </p:set>
                                    <p:animEffect transition="in" filter="fade">
                                      <p:cBhvr>
                                        <p:cTn id="132" dur="500"/>
                                        <p:tgtEl>
                                          <p:spTgt spid="90"/>
                                        </p:tgtEl>
                                      </p:cBhvr>
                                    </p:animEffect>
                                  </p:childTnLst>
                                </p:cTn>
                              </p:par>
                            </p:childTnLst>
                          </p:cTn>
                        </p:par>
                        <p:par>
                          <p:cTn id="133" fill="hold">
                            <p:stCondLst>
                              <p:cond delay="7500"/>
                            </p:stCondLst>
                            <p:childTnLst>
                              <p:par>
                                <p:cTn id="134" presetID="12" presetClass="entr" presetSubtype="8" fill="hold" nodeType="afterEffect">
                                  <p:stCondLst>
                                    <p:cond delay="0"/>
                                  </p:stCondLst>
                                  <p:childTnLst>
                                    <p:set>
                                      <p:cBhvr>
                                        <p:cTn id="135" dur="1" fill="hold">
                                          <p:stCondLst>
                                            <p:cond delay="0"/>
                                          </p:stCondLst>
                                        </p:cTn>
                                        <p:tgtEl>
                                          <p:spTgt spid="102"/>
                                        </p:tgtEl>
                                        <p:attrNameLst>
                                          <p:attrName>style.visibility</p:attrName>
                                        </p:attrNameLst>
                                      </p:cBhvr>
                                      <p:to>
                                        <p:strVal val="visible"/>
                                      </p:to>
                                    </p:set>
                                    <p:anim calcmode="lin" valueType="num">
                                      <p:cBhvr>
                                        <p:cTn id="136" dur="500"/>
                                        <p:tgtEl>
                                          <p:spTgt spid="102"/>
                                        </p:tgtEl>
                                        <p:attrNameLst>
                                          <p:attrName>ppt_x</p:attrName>
                                        </p:attrNameLst>
                                      </p:cBhvr>
                                      <p:tavLst>
                                        <p:tav tm="0">
                                          <p:val>
                                            <p:strVal val="#ppt_x-#ppt_w*1.125000"/>
                                          </p:val>
                                        </p:tav>
                                        <p:tav tm="100000">
                                          <p:val>
                                            <p:strVal val="#ppt_x"/>
                                          </p:val>
                                        </p:tav>
                                      </p:tavLst>
                                    </p:anim>
                                    <p:animEffect transition="in" filter="wipe(right)">
                                      <p:cBhvr>
                                        <p:cTn id="137" dur="500"/>
                                        <p:tgtEl>
                                          <p:spTgt spid="102"/>
                                        </p:tgtEl>
                                      </p:cBhvr>
                                    </p:animEffect>
                                  </p:childTnLst>
                                </p:cTn>
                              </p:par>
                            </p:childTnLst>
                          </p:cTn>
                        </p:par>
                        <p:par>
                          <p:cTn id="138" fill="hold">
                            <p:stCondLst>
                              <p:cond delay="8000"/>
                            </p:stCondLst>
                            <p:childTnLst>
                              <p:par>
                                <p:cTn id="139" presetID="10" presetClass="entr" presetSubtype="6" fill="hold" nodeType="afterEffect">
                                  <p:stCondLst>
                                    <p:cond delay="0"/>
                                  </p:stCondLst>
                                  <p:childTnLst>
                                    <p:set>
                                      <p:cBhvr>
                                        <p:cTn id="140" dur="1" fill="hold">
                                          <p:stCondLst>
                                            <p:cond delay="0"/>
                                          </p:stCondLst>
                                        </p:cTn>
                                        <p:tgtEl>
                                          <p:spTgt spid="92"/>
                                        </p:tgtEl>
                                        <p:attrNameLst>
                                          <p:attrName>style.visibility</p:attrName>
                                        </p:attrNameLst>
                                      </p:cBhvr>
                                      <p:to>
                                        <p:strVal val="visible"/>
                                      </p:to>
                                    </p:set>
                                    <p:animEffect transition="in" filter="fade">
                                      <p:cBhvr>
                                        <p:cTn id="141" dur="500"/>
                                        <p:tgtEl>
                                          <p:spTgt spid="92"/>
                                        </p:tgtEl>
                                      </p:cBhvr>
                                    </p:animEffect>
                                  </p:childTnLst>
                                </p:cTn>
                              </p:par>
                            </p:childTnLst>
                          </p:cTn>
                        </p:par>
                        <p:par>
                          <p:cTn id="142" fill="hold">
                            <p:stCondLst>
                              <p:cond delay="8500"/>
                            </p:stCondLst>
                            <p:childTnLst>
                              <p:par>
                                <p:cTn id="143" presetID="12" presetClass="entr" presetSubtype="8" fill="hold" nodeType="afterEffect">
                                  <p:stCondLst>
                                    <p:cond delay="0"/>
                                  </p:stCondLst>
                                  <p:childTnLst>
                                    <p:set>
                                      <p:cBhvr>
                                        <p:cTn id="144" dur="1" fill="hold">
                                          <p:stCondLst>
                                            <p:cond delay="0"/>
                                          </p:stCondLst>
                                        </p:cTn>
                                        <p:tgtEl>
                                          <p:spTgt spid="85"/>
                                        </p:tgtEl>
                                        <p:attrNameLst>
                                          <p:attrName>style.visibility</p:attrName>
                                        </p:attrNameLst>
                                      </p:cBhvr>
                                      <p:to>
                                        <p:strVal val="visible"/>
                                      </p:to>
                                    </p:set>
                                    <p:anim calcmode="lin" valueType="num">
                                      <p:cBhvr>
                                        <p:cTn id="145" dur="500"/>
                                        <p:tgtEl>
                                          <p:spTgt spid="85"/>
                                        </p:tgtEl>
                                        <p:attrNameLst>
                                          <p:attrName>ppt_x</p:attrName>
                                        </p:attrNameLst>
                                      </p:cBhvr>
                                      <p:tavLst>
                                        <p:tav tm="0">
                                          <p:val>
                                            <p:strVal val="#ppt_x-#ppt_w*1.125000"/>
                                          </p:val>
                                        </p:tav>
                                        <p:tav tm="100000">
                                          <p:val>
                                            <p:strVal val="#ppt_x"/>
                                          </p:val>
                                        </p:tav>
                                      </p:tavLst>
                                    </p:anim>
                                    <p:animEffect transition="in" filter="wipe(right)">
                                      <p:cBhvr>
                                        <p:cTn id="146" dur="500"/>
                                        <p:tgtEl>
                                          <p:spTgt spid="85"/>
                                        </p:tgtEl>
                                      </p:cBhvr>
                                    </p:animEffect>
                                  </p:childTnLst>
                                </p:cTn>
                              </p:par>
                            </p:childTnLst>
                          </p:cTn>
                        </p:par>
                        <p:par>
                          <p:cTn id="147" fill="hold">
                            <p:stCondLst>
                              <p:cond delay="9000"/>
                            </p:stCondLst>
                            <p:childTnLst>
                              <p:par>
                                <p:cTn id="148" presetID="10" presetClass="entr" presetSubtype="9" fill="hold" nodeType="afterEffect">
                                  <p:stCondLst>
                                    <p:cond delay="1000"/>
                                  </p:stCondLst>
                                  <p:childTnLst>
                                    <p:set>
                                      <p:cBhvr>
                                        <p:cTn id="149" dur="1" fill="hold">
                                          <p:stCondLst>
                                            <p:cond delay="0"/>
                                          </p:stCondLst>
                                        </p:cTn>
                                        <p:tgtEl>
                                          <p:spTgt spid="111"/>
                                        </p:tgtEl>
                                        <p:attrNameLst>
                                          <p:attrName>style.visibility</p:attrName>
                                        </p:attrNameLst>
                                      </p:cBhvr>
                                      <p:to>
                                        <p:strVal val="visible"/>
                                      </p:to>
                                    </p:set>
                                    <p:animEffect transition="in" filter="fade">
                                      <p:cBhvr>
                                        <p:cTn id="150" dur="500"/>
                                        <p:tgtEl>
                                          <p:spTgt spid="111"/>
                                        </p:tgtEl>
                                      </p:cBhvr>
                                    </p:animEffect>
                                  </p:childTnLst>
                                </p:cTn>
                              </p:par>
                            </p:childTnLst>
                          </p:cTn>
                        </p:par>
                        <p:par>
                          <p:cTn id="151" fill="hold">
                            <p:stCondLst>
                              <p:cond delay="10500"/>
                            </p:stCondLst>
                            <p:childTnLst>
                              <p:par>
                                <p:cTn id="152" presetID="12" presetClass="entr" presetSubtype="8" fill="hold" nodeType="afterEffect">
                                  <p:stCondLst>
                                    <p:cond delay="0"/>
                                  </p:stCondLst>
                                  <p:childTnLst>
                                    <p:set>
                                      <p:cBhvr>
                                        <p:cTn id="153" dur="1" fill="hold">
                                          <p:stCondLst>
                                            <p:cond delay="0"/>
                                          </p:stCondLst>
                                        </p:cTn>
                                        <p:tgtEl>
                                          <p:spTgt spid="101"/>
                                        </p:tgtEl>
                                        <p:attrNameLst>
                                          <p:attrName>style.visibility</p:attrName>
                                        </p:attrNameLst>
                                      </p:cBhvr>
                                      <p:to>
                                        <p:strVal val="visible"/>
                                      </p:to>
                                    </p:set>
                                    <p:anim calcmode="lin" valueType="num">
                                      <p:cBhvr>
                                        <p:cTn id="154" dur="500"/>
                                        <p:tgtEl>
                                          <p:spTgt spid="101"/>
                                        </p:tgtEl>
                                        <p:attrNameLst>
                                          <p:attrName>ppt_x</p:attrName>
                                        </p:attrNameLst>
                                      </p:cBhvr>
                                      <p:tavLst>
                                        <p:tav tm="0">
                                          <p:val>
                                            <p:strVal val="#ppt_x-#ppt_w*1.125000"/>
                                          </p:val>
                                        </p:tav>
                                        <p:tav tm="100000">
                                          <p:val>
                                            <p:strVal val="#ppt_x"/>
                                          </p:val>
                                        </p:tav>
                                      </p:tavLst>
                                    </p:anim>
                                    <p:animEffect transition="in" filter="wipe(right)">
                                      <p:cBhvr>
                                        <p:cTn id="155" dur="500"/>
                                        <p:tgtEl>
                                          <p:spTgt spid="101"/>
                                        </p:tgtEl>
                                      </p:cBhvr>
                                    </p:animEffect>
                                  </p:childTnLst>
                                </p:cTn>
                              </p:par>
                            </p:childTnLst>
                          </p:cTn>
                        </p:par>
                        <p:par>
                          <p:cTn id="156" fill="hold">
                            <p:stCondLst>
                              <p:cond delay="11000"/>
                            </p:stCondLst>
                            <p:childTnLst>
                              <p:par>
                                <p:cTn id="157" presetID="12" presetClass="entr" presetSubtype="8" fill="hold" nodeType="afterEffect">
                                  <p:stCondLst>
                                    <p:cond delay="0"/>
                                  </p:stCondLst>
                                  <p:childTnLst>
                                    <p:set>
                                      <p:cBhvr>
                                        <p:cTn id="158" dur="1" fill="hold">
                                          <p:stCondLst>
                                            <p:cond delay="0"/>
                                          </p:stCondLst>
                                        </p:cTn>
                                        <p:tgtEl>
                                          <p:spTgt spid="100"/>
                                        </p:tgtEl>
                                        <p:attrNameLst>
                                          <p:attrName>style.visibility</p:attrName>
                                        </p:attrNameLst>
                                      </p:cBhvr>
                                      <p:to>
                                        <p:strVal val="visible"/>
                                      </p:to>
                                    </p:set>
                                    <p:anim calcmode="lin" valueType="num">
                                      <p:cBhvr>
                                        <p:cTn id="159" dur="500"/>
                                        <p:tgtEl>
                                          <p:spTgt spid="100"/>
                                        </p:tgtEl>
                                        <p:attrNameLst>
                                          <p:attrName>ppt_x</p:attrName>
                                        </p:attrNameLst>
                                      </p:cBhvr>
                                      <p:tavLst>
                                        <p:tav tm="0">
                                          <p:val>
                                            <p:strVal val="#ppt_x-#ppt_w*1.125000"/>
                                          </p:val>
                                        </p:tav>
                                        <p:tav tm="100000">
                                          <p:val>
                                            <p:strVal val="#ppt_x"/>
                                          </p:val>
                                        </p:tav>
                                      </p:tavLst>
                                    </p:anim>
                                    <p:animEffect transition="in" filter="wipe(right)">
                                      <p:cBhvr>
                                        <p:cTn id="160" dur="500"/>
                                        <p:tgtEl>
                                          <p:spTgt spid="100"/>
                                        </p:tgtEl>
                                      </p:cBhvr>
                                    </p:animEffect>
                                  </p:childTnLst>
                                </p:cTn>
                              </p:par>
                            </p:childTnLst>
                          </p:cTn>
                        </p:par>
                        <p:par>
                          <p:cTn id="161" fill="hold">
                            <p:stCondLst>
                              <p:cond delay="11500"/>
                            </p:stCondLst>
                            <p:childTnLst>
                              <p:par>
                                <p:cTn id="162" presetID="12" presetClass="entr" presetSubtype="8" fill="hold" nodeType="afterEffect">
                                  <p:stCondLst>
                                    <p:cond delay="0"/>
                                  </p:stCondLst>
                                  <p:childTnLst>
                                    <p:set>
                                      <p:cBhvr>
                                        <p:cTn id="163" dur="1" fill="hold">
                                          <p:stCondLst>
                                            <p:cond delay="0"/>
                                          </p:stCondLst>
                                        </p:cTn>
                                        <p:tgtEl>
                                          <p:spTgt spid="99"/>
                                        </p:tgtEl>
                                        <p:attrNameLst>
                                          <p:attrName>style.visibility</p:attrName>
                                        </p:attrNameLst>
                                      </p:cBhvr>
                                      <p:to>
                                        <p:strVal val="visible"/>
                                      </p:to>
                                    </p:set>
                                    <p:anim calcmode="lin" valueType="num">
                                      <p:cBhvr>
                                        <p:cTn id="164" dur="500"/>
                                        <p:tgtEl>
                                          <p:spTgt spid="99"/>
                                        </p:tgtEl>
                                        <p:attrNameLst>
                                          <p:attrName>ppt_x</p:attrName>
                                        </p:attrNameLst>
                                      </p:cBhvr>
                                      <p:tavLst>
                                        <p:tav tm="0">
                                          <p:val>
                                            <p:strVal val="#ppt_x-#ppt_w*1.125000"/>
                                          </p:val>
                                        </p:tav>
                                        <p:tav tm="100000">
                                          <p:val>
                                            <p:strVal val="#ppt_x"/>
                                          </p:val>
                                        </p:tav>
                                      </p:tavLst>
                                    </p:anim>
                                    <p:animEffect transition="in" filter="wipe(right)">
                                      <p:cBhvr>
                                        <p:cTn id="165" dur="500"/>
                                        <p:tgtEl>
                                          <p:spTgt spid="99"/>
                                        </p:tgtEl>
                                      </p:cBhvr>
                                    </p:animEffect>
                                  </p:childTnLst>
                                </p:cTn>
                              </p:par>
                            </p:childTnLst>
                          </p:cTn>
                        </p:par>
                        <p:par>
                          <p:cTn id="166" fill="hold">
                            <p:stCondLst>
                              <p:cond delay="12000"/>
                            </p:stCondLst>
                            <p:childTnLst>
                              <p:par>
                                <p:cTn id="167" presetID="10" presetClass="entr" presetSubtype="9" fill="hold" nodeType="afterEffect">
                                  <p:stCondLst>
                                    <p:cond delay="0"/>
                                  </p:stCondLst>
                                  <p:childTnLst>
                                    <p:set>
                                      <p:cBhvr>
                                        <p:cTn id="168" dur="1" fill="hold">
                                          <p:stCondLst>
                                            <p:cond delay="0"/>
                                          </p:stCondLst>
                                        </p:cTn>
                                        <p:tgtEl>
                                          <p:spTgt spid="110"/>
                                        </p:tgtEl>
                                        <p:attrNameLst>
                                          <p:attrName>style.visibility</p:attrName>
                                        </p:attrNameLst>
                                      </p:cBhvr>
                                      <p:to>
                                        <p:strVal val="visible"/>
                                      </p:to>
                                    </p:set>
                                    <p:animEffect transition="in" filter="fade">
                                      <p:cBhvr>
                                        <p:cTn id="169" dur="500"/>
                                        <p:tgtEl>
                                          <p:spTgt spid="110"/>
                                        </p:tgtEl>
                                      </p:cBhvr>
                                    </p:animEffect>
                                  </p:childTnLst>
                                </p:cTn>
                              </p:par>
                            </p:childTnLst>
                          </p:cTn>
                        </p:par>
                        <p:par>
                          <p:cTn id="170" fill="hold">
                            <p:stCondLst>
                              <p:cond delay="12500"/>
                            </p:stCondLst>
                            <p:childTnLst>
                              <p:par>
                                <p:cTn id="171" presetID="12" presetClass="entr" presetSubtype="8" fill="hold" nodeType="afterEffect">
                                  <p:stCondLst>
                                    <p:cond delay="0"/>
                                  </p:stCondLst>
                                  <p:childTnLst>
                                    <p:set>
                                      <p:cBhvr>
                                        <p:cTn id="172" dur="1" fill="hold">
                                          <p:stCondLst>
                                            <p:cond delay="0"/>
                                          </p:stCondLst>
                                        </p:cTn>
                                        <p:tgtEl>
                                          <p:spTgt spid="98"/>
                                        </p:tgtEl>
                                        <p:attrNameLst>
                                          <p:attrName>style.visibility</p:attrName>
                                        </p:attrNameLst>
                                      </p:cBhvr>
                                      <p:to>
                                        <p:strVal val="visible"/>
                                      </p:to>
                                    </p:set>
                                    <p:anim calcmode="lin" valueType="num">
                                      <p:cBhvr>
                                        <p:cTn id="173" dur="500"/>
                                        <p:tgtEl>
                                          <p:spTgt spid="98"/>
                                        </p:tgtEl>
                                        <p:attrNameLst>
                                          <p:attrName>ppt_x</p:attrName>
                                        </p:attrNameLst>
                                      </p:cBhvr>
                                      <p:tavLst>
                                        <p:tav tm="0">
                                          <p:val>
                                            <p:strVal val="#ppt_x-#ppt_w*1.125000"/>
                                          </p:val>
                                        </p:tav>
                                        <p:tav tm="100000">
                                          <p:val>
                                            <p:strVal val="#ppt_x"/>
                                          </p:val>
                                        </p:tav>
                                      </p:tavLst>
                                    </p:anim>
                                    <p:animEffect transition="in" filter="wipe(right)">
                                      <p:cBhvr>
                                        <p:cTn id="174" dur="500"/>
                                        <p:tgtEl>
                                          <p:spTgt spid="98"/>
                                        </p:tgtEl>
                                      </p:cBhvr>
                                    </p:animEffect>
                                  </p:childTnLst>
                                </p:cTn>
                              </p:par>
                            </p:childTnLst>
                          </p:cTn>
                        </p:par>
                        <p:par>
                          <p:cTn id="175" fill="hold">
                            <p:stCondLst>
                              <p:cond delay="13000"/>
                            </p:stCondLst>
                            <p:childTnLst>
                              <p:par>
                                <p:cTn id="176" presetID="10" presetClass="entr" presetSubtype="9" fill="hold" nodeType="afterEffect">
                                  <p:stCondLst>
                                    <p:cond delay="0"/>
                                  </p:stCondLst>
                                  <p:childTnLst>
                                    <p:set>
                                      <p:cBhvr>
                                        <p:cTn id="177" dur="1" fill="hold">
                                          <p:stCondLst>
                                            <p:cond delay="0"/>
                                          </p:stCondLst>
                                        </p:cTn>
                                        <p:tgtEl>
                                          <p:spTgt spid="109"/>
                                        </p:tgtEl>
                                        <p:attrNameLst>
                                          <p:attrName>style.visibility</p:attrName>
                                        </p:attrNameLst>
                                      </p:cBhvr>
                                      <p:to>
                                        <p:strVal val="visible"/>
                                      </p:to>
                                    </p:set>
                                    <p:animEffect transition="in" filter="fade">
                                      <p:cBhvr>
                                        <p:cTn id="178" dur="500"/>
                                        <p:tgtEl>
                                          <p:spTgt spid="109"/>
                                        </p:tgtEl>
                                      </p:cBhvr>
                                    </p:animEffect>
                                  </p:childTnLst>
                                </p:cTn>
                              </p:par>
                            </p:childTnLst>
                          </p:cTn>
                        </p:par>
                        <p:par>
                          <p:cTn id="179" fill="hold">
                            <p:stCondLst>
                              <p:cond delay="13500"/>
                            </p:stCondLst>
                            <p:childTnLst>
                              <p:par>
                                <p:cTn id="180" presetID="12" presetClass="entr" presetSubtype="8" fill="hold" nodeType="afterEffect">
                                  <p:stCondLst>
                                    <p:cond delay="0"/>
                                  </p:stCondLst>
                                  <p:childTnLst>
                                    <p:set>
                                      <p:cBhvr>
                                        <p:cTn id="181" dur="1" fill="hold">
                                          <p:stCondLst>
                                            <p:cond delay="0"/>
                                          </p:stCondLst>
                                        </p:cTn>
                                        <p:tgtEl>
                                          <p:spTgt spid="117"/>
                                        </p:tgtEl>
                                        <p:attrNameLst>
                                          <p:attrName>style.visibility</p:attrName>
                                        </p:attrNameLst>
                                      </p:cBhvr>
                                      <p:to>
                                        <p:strVal val="visible"/>
                                      </p:to>
                                    </p:set>
                                    <p:anim calcmode="lin" valueType="num">
                                      <p:cBhvr>
                                        <p:cTn id="182" dur="500"/>
                                        <p:tgtEl>
                                          <p:spTgt spid="117"/>
                                        </p:tgtEl>
                                        <p:attrNameLst>
                                          <p:attrName>ppt_x</p:attrName>
                                        </p:attrNameLst>
                                      </p:cBhvr>
                                      <p:tavLst>
                                        <p:tav tm="0">
                                          <p:val>
                                            <p:strVal val="#ppt_x-#ppt_w*1.125000"/>
                                          </p:val>
                                        </p:tav>
                                        <p:tav tm="100000">
                                          <p:val>
                                            <p:strVal val="#ppt_x"/>
                                          </p:val>
                                        </p:tav>
                                      </p:tavLst>
                                    </p:anim>
                                    <p:animEffect transition="in" filter="wipe(right)">
                                      <p:cBhvr>
                                        <p:cTn id="183" dur="500"/>
                                        <p:tgtEl>
                                          <p:spTgt spid="117"/>
                                        </p:tgtEl>
                                      </p:cBhvr>
                                    </p:animEffect>
                                  </p:childTnLst>
                                </p:cTn>
                              </p:par>
                            </p:childTnLst>
                          </p:cTn>
                        </p:par>
                        <p:par>
                          <p:cTn id="184" fill="hold">
                            <p:stCondLst>
                              <p:cond delay="14000"/>
                            </p:stCondLst>
                            <p:childTnLst>
                              <p:par>
                                <p:cTn id="185" presetID="12" presetClass="entr" presetSubtype="8" fill="hold" nodeType="afterEffect">
                                  <p:stCondLst>
                                    <p:cond delay="0"/>
                                  </p:stCondLst>
                                  <p:childTnLst>
                                    <p:set>
                                      <p:cBhvr>
                                        <p:cTn id="186" dur="1" fill="hold">
                                          <p:stCondLst>
                                            <p:cond delay="0"/>
                                          </p:stCondLst>
                                        </p:cTn>
                                        <p:tgtEl>
                                          <p:spTgt spid="116"/>
                                        </p:tgtEl>
                                        <p:attrNameLst>
                                          <p:attrName>style.visibility</p:attrName>
                                        </p:attrNameLst>
                                      </p:cBhvr>
                                      <p:to>
                                        <p:strVal val="visible"/>
                                      </p:to>
                                    </p:set>
                                    <p:anim calcmode="lin" valueType="num">
                                      <p:cBhvr>
                                        <p:cTn id="187" dur="500"/>
                                        <p:tgtEl>
                                          <p:spTgt spid="116"/>
                                        </p:tgtEl>
                                        <p:attrNameLst>
                                          <p:attrName>ppt_x</p:attrName>
                                        </p:attrNameLst>
                                      </p:cBhvr>
                                      <p:tavLst>
                                        <p:tav tm="0">
                                          <p:val>
                                            <p:strVal val="#ppt_x-#ppt_w*1.125000"/>
                                          </p:val>
                                        </p:tav>
                                        <p:tav tm="100000">
                                          <p:val>
                                            <p:strVal val="#ppt_x"/>
                                          </p:val>
                                        </p:tav>
                                      </p:tavLst>
                                    </p:anim>
                                    <p:animEffect transition="in" filter="wipe(right)">
                                      <p:cBhvr>
                                        <p:cTn id="188" dur="500"/>
                                        <p:tgtEl>
                                          <p:spTgt spid="116"/>
                                        </p:tgtEl>
                                      </p:cBhvr>
                                    </p:animEffect>
                                  </p:childTnLst>
                                </p:cTn>
                              </p:par>
                            </p:childTnLst>
                          </p:cTn>
                        </p:par>
                        <p:par>
                          <p:cTn id="189" fill="hold">
                            <p:stCondLst>
                              <p:cond delay="14500"/>
                            </p:stCondLst>
                            <p:childTnLst>
                              <p:par>
                                <p:cTn id="190" presetID="12" presetClass="entr" presetSubtype="8" fill="hold" nodeType="afterEffect">
                                  <p:stCondLst>
                                    <p:cond delay="0"/>
                                  </p:stCondLst>
                                  <p:childTnLst>
                                    <p:set>
                                      <p:cBhvr>
                                        <p:cTn id="191" dur="1" fill="hold">
                                          <p:stCondLst>
                                            <p:cond delay="0"/>
                                          </p:stCondLst>
                                        </p:cTn>
                                        <p:tgtEl>
                                          <p:spTgt spid="115"/>
                                        </p:tgtEl>
                                        <p:attrNameLst>
                                          <p:attrName>style.visibility</p:attrName>
                                        </p:attrNameLst>
                                      </p:cBhvr>
                                      <p:to>
                                        <p:strVal val="visible"/>
                                      </p:to>
                                    </p:set>
                                    <p:anim calcmode="lin" valueType="num">
                                      <p:cBhvr>
                                        <p:cTn id="192" dur="500"/>
                                        <p:tgtEl>
                                          <p:spTgt spid="115"/>
                                        </p:tgtEl>
                                        <p:attrNameLst>
                                          <p:attrName>ppt_x</p:attrName>
                                        </p:attrNameLst>
                                      </p:cBhvr>
                                      <p:tavLst>
                                        <p:tav tm="0">
                                          <p:val>
                                            <p:strVal val="#ppt_x-#ppt_w*1.125000"/>
                                          </p:val>
                                        </p:tav>
                                        <p:tav tm="100000">
                                          <p:val>
                                            <p:strVal val="#ppt_x"/>
                                          </p:val>
                                        </p:tav>
                                      </p:tavLst>
                                    </p:anim>
                                    <p:animEffect transition="in" filter="wipe(right)">
                                      <p:cBhvr>
                                        <p:cTn id="193" dur="500"/>
                                        <p:tgtEl>
                                          <p:spTgt spid="115"/>
                                        </p:tgtEl>
                                      </p:cBhvr>
                                    </p:animEffect>
                                  </p:childTnLst>
                                </p:cTn>
                              </p:par>
                            </p:childTnLst>
                          </p:cTn>
                        </p:par>
                        <p:par>
                          <p:cTn id="194" fill="hold">
                            <p:stCondLst>
                              <p:cond delay="15000"/>
                            </p:stCondLst>
                            <p:childTnLst>
                              <p:par>
                                <p:cTn id="195" presetID="10" presetClass="entr" presetSubtype="0" fill="hold" nodeType="afterEffect">
                                  <p:stCondLst>
                                    <p:cond delay="0"/>
                                  </p:stCondLst>
                                  <p:childTnLst>
                                    <p:set>
                                      <p:cBhvr>
                                        <p:cTn id="196" dur="1" fill="hold">
                                          <p:stCondLst>
                                            <p:cond delay="0"/>
                                          </p:stCondLst>
                                        </p:cTn>
                                        <p:tgtEl>
                                          <p:spTgt spid="171"/>
                                        </p:tgtEl>
                                        <p:attrNameLst>
                                          <p:attrName>style.visibility</p:attrName>
                                        </p:attrNameLst>
                                      </p:cBhvr>
                                      <p:to>
                                        <p:strVal val="visible"/>
                                      </p:to>
                                    </p:set>
                                    <p:animEffect transition="in" filter="fade">
                                      <p:cBhvr>
                                        <p:cTn id="197" dur="500"/>
                                        <p:tgtEl>
                                          <p:spTgt spid="171"/>
                                        </p:tgtEl>
                                      </p:cBhvr>
                                    </p:animEffect>
                                  </p:childTnLst>
                                </p:cTn>
                              </p:par>
                            </p:childTnLst>
                          </p:cTn>
                        </p:par>
                      </p:childTnLst>
                    </p:cTn>
                  </p:par>
                  <p:par>
                    <p:cTn id="198" fill="hold">
                      <p:stCondLst>
                        <p:cond delay="indefinite"/>
                      </p:stCondLst>
                      <p:childTnLst>
                        <p:par>
                          <p:cTn id="199" fill="hold">
                            <p:stCondLst>
                              <p:cond delay="0"/>
                            </p:stCondLst>
                            <p:childTnLst>
                              <p:par>
                                <p:cTn id="200" presetID="23" presetClass="entr" presetSubtype="16" fill="hold" nodeType="clickEffect">
                                  <p:stCondLst>
                                    <p:cond delay="0"/>
                                  </p:stCondLst>
                                  <p:childTnLst>
                                    <p:set>
                                      <p:cBhvr>
                                        <p:cTn id="201" dur="1" fill="hold">
                                          <p:stCondLst>
                                            <p:cond delay="0"/>
                                          </p:stCondLst>
                                        </p:cTn>
                                        <p:tgtEl>
                                          <p:spTgt spid="112"/>
                                        </p:tgtEl>
                                        <p:attrNameLst>
                                          <p:attrName>style.visibility</p:attrName>
                                        </p:attrNameLst>
                                      </p:cBhvr>
                                      <p:to>
                                        <p:strVal val="visible"/>
                                      </p:to>
                                    </p:set>
                                    <p:anim calcmode="lin" valueType="num">
                                      <p:cBhvr>
                                        <p:cTn id="202" dur="500" fill="hold"/>
                                        <p:tgtEl>
                                          <p:spTgt spid="112"/>
                                        </p:tgtEl>
                                        <p:attrNameLst>
                                          <p:attrName>ppt_w</p:attrName>
                                        </p:attrNameLst>
                                      </p:cBhvr>
                                      <p:tavLst>
                                        <p:tav tm="0">
                                          <p:val>
                                            <p:strVal val="0"/>
                                          </p:val>
                                        </p:tav>
                                        <p:tav tm="100000">
                                          <p:val>
                                            <p:strVal val="#ppt_w"/>
                                          </p:val>
                                        </p:tav>
                                      </p:tavLst>
                                    </p:anim>
                                    <p:anim calcmode="lin" valueType="num">
                                      <p:cBhvr>
                                        <p:cTn id="203" dur="500" fill="hold"/>
                                        <p:tgtEl>
                                          <p:spTgt spid="112"/>
                                        </p:tgtEl>
                                        <p:attrNameLst>
                                          <p:attrName>ppt_h</p:attrName>
                                        </p:attrNameLst>
                                      </p:cBhvr>
                                      <p:tavLst>
                                        <p:tav tm="0">
                                          <p:val>
                                            <p:strVal val="0"/>
                                          </p:val>
                                        </p:tav>
                                        <p:tav tm="100000">
                                          <p:val>
                                            <p:strVal val="#ppt_h"/>
                                          </p:val>
                                        </p:tav>
                                      </p:tavLst>
                                    </p:anim>
                                  </p:childTnLst>
                                </p:cTn>
                              </p:par>
                            </p:childTnLst>
                          </p:cTn>
                        </p:par>
                        <p:par>
                          <p:cTn id="204" fill="hold">
                            <p:stCondLst>
                              <p:cond delay="500"/>
                            </p:stCondLst>
                            <p:childTnLst>
                              <p:par>
                                <p:cTn id="205" presetID="12" presetClass="entr" presetSubtype="8" fill="hold" nodeType="afterEffect">
                                  <p:stCondLst>
                                    <p:cond delay="1000"/>
                                  </p:stCondLst>
                                  <p:childTnLst>
                                    <p:set>
                                      <p:cBhvr>
                                        <p:cTn id="206" dur="1" fill="hold">
                                          <p:stCondLst>
                                            <p:cond delay="0"/>
                                          </p:stCondLst>
                                        </p:cTn>
                                        <p:tgtEl>
                                          <p:spTgt spid="122"/>
                                        </p:tgtEl>
                                        <p:attrNameLst>
                                          <p:attrName>style.visibility</p:attrName>
                                        </p:attrNameLst>
                                      </p:cBhvr>
                                      <p:to>
                                        <p:strVal val="visible"/>
                                      </p:to>
                                    </p:set>
                                    <p:anim calcmode="lin" valueType="num">
                                      <p:cBhvr>
                                        <p:cTn id="207" dur="500"/>
                                        <p:tgtEl>
                                          <p:spTgt spid="122"/>
                                        </p:tgtEl>
                                        <p:attrNameLst>
                                          <p:attrName>ppt_x</p:attrName>
                                        </p:attrNameLst>
                                      </p:cBhvr>
                                      <p:tavLst>
                                        <p:tav tm="0">
                                          <p:val>
                                            <p:strVal val="#ppt_x-#ppt_w*1.125000"/>
                                          </p:val>
                                        </p:tav>
                                        <p:tav tm="100000">
                                          <p:val>
                                            <p:strVal val="#ppt_x"/>
                                          </p:val>
                                        </p:tav>
                                      </p:tavLst>
                                    </p:anim>
                                    <p:animEffect transition="in" filter="wipe(right)">
                                      <p:cBhvr>
                                        <p:cTn id="208" dur="500"/>
                                        <p:tgtEl>
                                          <p:spTgt spid="122"/>
                                        </p:tgtEl>
                                      </p:cBhvr>
                                    </p:animEffect>
                                  </p:childTnLst>
                                </p:cTn>
                              </p:par>
                            </p:childTnLst>
                          </p:cTn>
                        </p:par>
                        <p:par>
                          <p:cTn id="209" fill="hold">
                            <p:stCondLst>
                              <p:cond delay="2000"/>
                            </p:stCondLst>
                            <p:childTnLst>
                              <p:par>
                                <p:cTn id="210" presetID="10" presetClass="entr" presetSubtype="9" fill="hold" nodeType="afterEffect">
                                  <p:stCondLst>
                                    <p:cond delay="0"/>
                                  </p:stCondLst>
                                  <p:childTnLst>
                                    <p:set>
                                      <p:cBhvr>
                                        <p:cTn id="211" dur="1" fill="hold">
                                          <p:stCondLst>
                                            <p:cond delay="0"/>
                                          </p:stCondLst>
                                        </p:cTn>
                                        <p:tgtEl>
                                          <p:spTgt spid="108"/>
                                        </p:tgtEl>
                                        <p:attrNameLst>
                                          <p:attrName>style.visibility</p:attrName>
                                        </p:attrNameLst>
                                      </p:cBhvr>
                                      <p:to>
                                        <p:strVal val="visible"/>
                                      </p:to>
                                    </p:set>
                                    <p:animEffect transition="in" filter="fade">
                                      <p:cBhvr>
                                        <p:cTn id="212" dur="500"/>
                                        <p:tgtEl>
                                          <p:spTgt spid="108"/>
                                        </p:tgtEl>
                                      </p:cBhvr>
                                    </p:animEffect>
                                  </p:childTnLst>
                                </p:cTn>
                              </p:par>
                            </p:childTnLst>
                          </p:cTn>
                        </p:par>
                        <p:par>
                          <p:cTn id="213" fill="hold">
                            <p:stCondLst>
                              <p:cond delay="2500"/>
                            </p:stCondLst>
                            <p:childTnLst>
                              <p:par>
                                <p:cTn id="214" presetID="12" presetClass="entr" presetSubtype="8" fill="hold" nodeType="afterEffect">
                                  <p:stCondLst>
                                    <p:cond delay="0"/>
                                  </p:stCondLst>
                                  <p:childTnLst>
                                    <p:set>
                                      <p:cBhvr>
                                        <p:cTn id="215" dur="1" fill="hold">
                                          <p:stCondLst>
                                            <p:cond delay="0"/>
                                          </p:stCondLst>
                                        </p:cTn>
                                        <p:tgtEl>
                                          <p:spTgt spid="123"/>
                                        </p:tgtEl>
                                        <p:attrNameLst>
                                          <p:attrName>style.visibility</p:attrName>
                                        </p:attrNameLst>
                                      </p:cBhvr>
                                      <p:to>
                                        <p:strVal val="visible"/>
                                      </p:to>
                                    </p:set>
                                    <p:anim calcmode="lin" valueType="num">
                                      <p:cBhvr>
                                        <p:cTn id="216" dur="500"/>
                                        <p:tgtEl>
                                          <p:spTgt spid="123"/>
                                        </p:tgtEl>
                                        <p:attrNameLst>
                                          <p:attrName>ppt_x</p:attrName>
                                        </p:attrNameLst>
                                      </p:cBhvr>
                                      <p:tavLst>
                                        <p:tav tm="0">
                                          <p:val>
                                            <p:strVal val="#ppt_x-#ppt_w*1.125000"/>
                                          </p:val>
                                        </p:tav>
                                        <p:tav tm="100000">
                                          <p:val>
                                            <p:strVal val="#ppt_x"/>
                                          </p:val>
                                        </p:tav>
                                      </p:tavLst>
                                    </p:anim>
                                    <p:animEffect transition="in" filter="wipe(right)">
                                      <p:cBhvr>
                                        <p:cTn id="217" dur="500"/>
                                        <p:tgtEl>
                                          <p:spTgt spid="123"/>
                                        </p:tgtEl>
                                      </p:cBhvr>
                                    </p:animEffect>
                                  </p:childTnLst>
                                </p:cTn>
                              </p:par>
                            </p:childTnLst>
                          </p:cTn>
                        </p:par>
                        <p:par>
                          <p:cTn id="218" fill="hold">
                            <p:stCondLst>
                              <p:cond delay="3000"/>
                            </p:stCondLst>
                            <p:childTnLst>
                              <p:par>
                                <p:cTn id="219" presetID="10" presetClass="entr" presetSubtype="9" fill="hold" nodeType="afterEffect">
                                  <p:stCondLst>
                                    <p:cond delay="0"/>
                                  </p:stCondLst>
                                  <p:childTnLst>
                                    <p:set>
                                      <p:cBhvr>
                                        <p:cTn id="220" dur="1" fill="hold">
                                          <p:stCondLst>
                                            <p:cond delay="0"/>
                                          </p:stCondLst>
                                        </p:cTn>
                                        <p:tgtEl>
                                          <p:spTgt spid="135"/>
                                        </p:tgtEl>
                                        <p:attrNameLst>
                                          <p:attrName>style.visibility</p:attrName>
                                        </p:attrNameLst>
                                      </p:cBhvr>
                                      <p:to>
                                        <p:strVal val="visible"/>
                                      </p:to>
                                    </p:set>
                                    <p:animEffect transition="in" filter="fade">
                                      <p:cBhvr>
                                        <p:cTn id="221" dur="500"/>
                                        <p:tgtEl>
                                          <p:spTgt spid="135"/>
                                        </p:tgtEl>
                                      </p:cBhvr>
                                    </p:animEffect>
                                  </p:childTnLst>
                                </p:cTn>
                              </p:par>
                            </p:childTnLst>
                          </p:cTn>
                        </p:par>
                        <p:par>
                          <p:cTn id="222" fill="hold">
                            <p:stCondLst>
                              <p:cond delay="3500"/>
                            </p:stCondLst>
                            <p:childTnLst>
                              <p:par>
                                <p:cTn id="223" presetID="12" presetClass="entr" presetSubtype="8" fill="hold" nodeType="afterEffect">
                                  <p:stCondLst>
                                    <p:cond delay="0"/>
                                  </p:stCondLst>
                                  <p:childTnLst>
                                    <p:set>
                                      <p:cBhvr>
                                        <p:cTn id="224" dur="1" fill="hold">
                                          <p:stCondLst>
                                            <p:cond delay="0"/>
                                          </p:stCondLst>
                                        </p:cTn>
                                        <p:tgtEl>
                                          <p:spTgt spid="97"/>
                                        </p:tgtEl>
                                        <p:attrNameLst>
                                          <p:attrName>style.visibility</p:attrName>
                                        </p:attrNameLst>
                                      </p:cBhvr>
                                      <p:to>
                                        <p:strVal val="visible"/>
                                      </p:to>
                                    </p:set>
                                    <p:anim calcmode="lin" valueType="num">
                                      <p:cBhvr>
                                        <p:cTn id="225" dur="500"/>
                                        <p:tgtEl>
                                          <p:spTgt spid="97"/>
                                        </p:tgtEl>
                                        <p:attrNameLst>
                                          <p:attrName>ppt_x</p:attrName>
                                        </p:attrNameLst>
                                      </p:cBhvr>
                                      <p:tavLst>
                                        <p:tav tm="0">
                                          <p:val>
                                            <p:strVal val="#ppt_x-#ppt_w*1.125000"/>
                                          </p:val>
                                        </p:tav>
                                        <p:tav tm="100000">
                                          <p:val>
                                            <p:strVal val="#ppt_x"/>
                                          </p:val>
                                        </p:tav>
                                      </p:tavLst>
                                    </p:anim>
                                    <p:animEffect transition="in" filter="wipe(right)">
                                      <p:cBhvr>
                                        <p:cTn id="226" dur="500"/>
                                        <p:tgtEl>
                                          <p:spTgt spid="97"/>
                                        </p:tgtEl>
                                      </p:cBhvr>
                                    </p:animEffect>
                                  </p:childTnLst>
                                </p:cTn>
                              </p:par>
                            </p:childTnLst>
                          </p:cTn>
                        </p:par>
                        <p:par>
                          <p:cTn id="227" fill="hold">
                            <p:stCondLst>
                              <p:cond delay="4000"/>
                            </p:stCondLst>
                            <p:childTnLst>
                              <p:par>
                                <p:cTn id="228" presetID="10" presetClass="entr" presetSubtype="0" fill="hold" nodeType="afterEffect">
                                  <p:stCondLst>
                                    <p:cond delay="0"/>
                                  </p:stCondLst>
                                  <p:childTnLst>
                                    <p:set>
                                      <p:cBhvr>
                                        <p:cTn id="229" dur="1" fill="hold">
                                          <p:stCondLst>
                                            <p:cond delay="0"/>
                                          </p:stCondLst>
                                        </p:cTn>
                                        <p:tgtEl>
                                          <p:spTgt spid="174"/>
                                        </p:tgtEl>
                                        <p:attrNameLst>
                                          <p:attrName>style.visibility</p:attrName>
                                        </p:attrNameLst>
                                      </p:cBhvr>
                                      <p:to>
                                        <p:strVal val="visible"/>
                                      </p:to>
                                    </p:set>
                                    <p:animEffect transition="in" filter="fade">
                                      <p:cBhvr>
                                        <p:cTn id="230" dur="500"/>
                                        <p:tgtEl>
                                          <p:spTgt spid="174"/>
                                        </p:tgtEl>
                                      </p:cBhvr>
                                    </p:animEffect>
                                  </p:childTnLst>
                                </p:cTn>
                              </p:par>
                            </p:childTnLst>
                          </p:cTn>
                        </p:par>
                      </p:childTnLst>
                    </p:cTn>
                  </p:par>
                  <p:par>
                    <p:cTn id="231" fill="hold">
                      <p:stCondLst>
                        <p:cond delay="indefinite"/>
                      </p:stCondLst>
                      <p:childTnLst>
                        <p:par>
                          <p:cTn id="232" fill="hold">
                            <p:stCondLst>
                              <p:cond delay="0"/>
                            </p:stCondLst>
                            <p:childTnLst>
                              <p:par>
                                <p:cTn id="233" presetID="23" presetClass="entr" presetSubtype="16" fill="hold" nodeType="clickEffect">
                                  <p:stCondLst>
                                    <p:cond delay="0"/>
                                  </p:stCondLst>
                                  <p:childTnLst>
                                    <p:set>
                                      <p:cBhvr>
                                        <p:cTn id="234" dur="1" fill="hold">
                                          <p:stCondLst>
                                            <p:cond delay="0"/>
                                          </p:stCondLst>
                                        </p:cTn>
                                        <p:tgtEl>
                                          <p:spTgt spid="105"/>
                                        </p:tgtEl>
                                        <p:attrNameLst>
                                          <p:attrName>style.visibility</p:attrName>
                                        </p:attrNameLst>
                                      </p:cBhvr>
                                      <p:to>
                                        <p:strVal val="visible"/>
                                      </p:to>
                                    </p:set>
                                    <p:anim calcmode="lin" valueType="num">
                                      <p:cBhvr>
                                        <p:cTn id="235" dur="500" fill="hold"/>
                                        <p:tgtEl>
                                          <p:spTgt spid="105"/>
                                        </p:tgtEl>
                                        <p:attrNameLst>
                                          <p:attrName>ppt_w</p:attrName>
                                        </p:attrNameLst>
                                      </p:cBhvr>
                                      <p:tavLst>
                                        <p:tav tm="0">
                                          <p:val>
                                            <p:strVal val="0"/>
                                          </p:val>
                                        </p:tav>
                                        <p:tav tm="100000">
                                          <p:val>
                                            <p:strVal val="#ppt_w"/>
                                          </p:val>
                                        </p:tav>
                                      </p:tavLst>
                                    </p:anim>
                                    <p:anim calcmode="lin" valueType="num">
                                      <p:cBhvr>
                                        <p:cTn id="236" dur="500" fill="hold"/>
                                        <p:tgtEl>
                                          <p:spTgt spid="105"/>
                                        </p:tgtEl>
                                        <p:attrNameLst>
                                          <p:attrName>ppt_h</p:attrName>
                                        </p:attrNameLst>
                                      </p:cBhvr>
                                      <p:tavLst>
                                        <p:tav tm="0">
                                          <p:val>
                                            <p:strVal val="0"/>
                                          </p:val>
                                        </p:tav>
                                        <p:tav tm="100000">
                                          <p:val>
                                            <p:strVal val="#ppt_h"/>
                                          </p:val>
                                        </p:tav>
                                      </p:tavLst>
                                    </p:anim>
                                  </p:childTnLst>
                                </p:cTn>
                              </p:par>
                            </p:childTnLst>
                          </p:cTn>
                        </p:par>
                        <p:par>
                          <p:cTn id="237" fill="hold">
                            <p:stCondLst>
                              <p:cond delay="500"/>
                            </p:stCondLst>
                            <p:childTnLst>
                              <p:par>
                                <p:cTn id="238" presetID="12" presetClass="entr" presetSubtype="8" fill="hold" nodeType="afterEffect">
                                  <p:stCondLst>
                                    <p:cond delay="0"/>
                                  </p:stCondLst>
                                  <p:childTnLst>
                                    <p:set>
                                      <p:cBhvr>
                                        <p:cTn id="239" dur="1" fill="hold">
                                          <p:stCondLst>
                                            <p:cond delay="0"/>
                                          </p:stCondLst>
                                        </p:cTn>
                                        <p:tgtEl>
                                          <p:spTgt spid="118"/>
                                        </p:tgtEl>
                                        <p:attrNameLst>
                                          <p:attrName>style.visibility</p:attrName>
                                        </p:attrNameLst>
                                      </p:cBhvr>
                                      <p:to>
                                        <p:strVal val="visible"/>
                                      </p:to>
                                    </p:set>
                                    <p:anim calcmode="lin" valueType="num">
                                      <p:cBhvr>
                                        <p:cTn id="240" dur="500"/>
                                        <p:tgtEl>
                                          <p:spTgt spid="118"/>
                                        </p:tgtEl>
                                        <p:attrNameLst>
                                          <p:attrName>ppt_x</p:attrName>
                                        </p:attrNameLst>
                                      </p:cBhvr>
                                      <p:tavLst>
                                        <p:tav tm="0">
                                          <p:val>
                                            <p:strVal val="#ppt_x-#ppt_w*1.125000"/>
                                          </p:val>
                                        </p:tav>
                                        <p:tav tm="100000">
                                          <p:val>
                                            <p:strVal val="#ppt_x"/>
                                          </p:val>
                                        </p:tav>
                                      </p:tavLst>
                                    </p:anim>
                                    <p:animEffect transition="in" filter="wipe(right)">
                                      <p:cBhvr>
                                        <p:cTn id="241" dur="500"/>
                                        <p:tgtEl>
                                          <p:spTgt spid="118"/>
                                        </p:tgtEl>
                                      </p:cBhvr>
                                    </p:animEffect>
                                  </p:childTnLst>
                                </p:cTn>
                              </p:par>
                            </p:childTnLst>
                          </p:cTn>
                        </p:par>
                        <p:par>
                          <p:cTn id="242" fill="hold">
                            <p:stCondLst>
                              <p:cond delay="1000"/>
                            </p:stCondLst>
                            <p:childTnLst>
                              <p:par>
                                <p:cTn id="243" presetID="12" presetClass="entr" presetSubtype="8" fill="hold" nodeType="afterEffect">
                                  <p:stCondLst>
                                    <p:cond delay="0"/>
                                  </p:stCondLst>
                                  <p:childTnLst>
                                    <p:set>
                                      <p:cBhvr>
                                        <p:cTn id="244" dur="1" fill="hold">
                                          <p:stCondLst>
                                            <p:cond delay="0"/>
                                          </p:stCondLst>
                                        </p:cTn>
                                        <p:tgtEl>
                                          <p:spTgt spid="119"/>
                                        </p:tgtEl>
                                        <p:attrNameLst>
                                          <p:attrName>style.visibility</p:attrName>
                                        </p:attrNameLst>
                                      </p:cBhvr>
                                      <p:to>
                                        <p:strVal val="visible"/>
                                      </p:to>
                                    </p:set>
                                    <p:anim calcmode="lin" valueType="num">
                                      <p:cBhvr>
                                        <p:cTn id="245" dur="500"/>
                                        <p:tgtEl>
                                          <p:spTgt spid="119"/>
                                        </p:tgtEl>
                                        <p:attrNameLst>
                                          <p:attrName>ppt_x</p:attrName>
                                        </p:attrNameLst>
                                      </p:cBhvr>
                                      <p:tavLst>
                                        <p:tav tm="0">
                                          <p:val>
                                            <p:strVal val="#ppt_x-#ppt_w*1.125000"/>
                                          </p:val>
                                        </p:tav>
                                        <p:tav tm="100000">
                                          <p:val>
                                            <p:strVal val="#ppt_x"/>
                                          </p:val>
                                        </p:tav>
                                      </p:tavLst>
                                    </p:anim>
                                    <p:animEffect transition="in" filter="wipe(right)">
                                      <p:cBhvr>
                                        <p:cTn id="246" dur="500"/>
                                        <p:tgtEl>
                                          <p:spTgt spid="119"/>
                                        </p:tgtEl>
                                      </p:cBhvr>
                                    </p:animEffect>
                                  </p:childTnLst>
                                </p:cTn>
                              </p:par>
                            </p:childTnLst>
                          </p:cTn>
                        </p:par>
                        <p:par>
                          <p:cTn id="247" fill="hold">
                            <p:stCondLst>
                              <p:cond delay="1500"/>
                            </p:stCondLst>
                            <p:childTnLst>
                              <p:par>
                                <p:cTn id="248" presetID="12" presetClass="entr" presetSubtype="8" fill="hold" nodeType="afterEffect">
                                  <p:stCondLst>
                                    <p:cond delay="0"/>
                                  </p:stCondLst>
                                  <p:childTnLst>
                                    <p:set>
                                      <p:cBhvr>
                                        <p:cTn id="249" dur="1" fill="hold">
                                          <p:stCondLst>
                                            <p:cond delay="0"/>
                                          </p:stCondLst>
                                        </p:cTn>
                                        <p:tgtEl>
                                          <p:spTgt spid="120"/>
                                        </p:tgtEl>
                                        <p:attrNameLst>
                                          <p:attrName>style.visibility</p:attrName>
                                        </p:attrNameLst>
                                      </p:cBhvr>
                                      <p:to>
                                        <p:strVal val="visible"/>
                                      </p:to>
                                    </p:set>
                                    <p:anim calcmode="lin" valueType="num">
                                      <p:cBhvr>
                                        <p:cTn id="250" dur="500"/>
                                        <p:tgtEl>
                                          <p:spTgt spid="120"/>
                                        </p:tgtEl>
                                        <p:attrNameLst>
                                          <p:attrName>ppt_x</p:attrName>
                                        </p:attrNameLst>
                                      </p:cBhvr>
                                      <p:tavLst>
                                        <p:tav tm="0">
                                          <p:val>
                                            <p:strVal val="#ppt_x-#ppt_w*1.125000"/>
                                          </p:val>
                                        </p:tav>
                                        <p:tav tm="100000">
                                          <p:val>
                                            <p:strVal val="#ppt_x"/>
                                          </p:val>
                                        </p:tav>
                                      </p:tavLst>
                                    </p:anim>
                                    <p:animEffect transition="in" filter="wipe(right)">
                                      <p:cBhvr>
                                        <p:cTn id="251" dur="500"/>
                                        <p:tgtEl>
                                          <p:spTgt spid="120"/>
                                        </p:tgtEl>
                                      </p:cBhvr>
                                    </p:animEffect>
                                  </p:childTnLst>
                                </p:cTn>
                              </p:par>
                            </p:childTnLst>
                          </p:cTn>
                        </p:par>
                        <p:par>
                          <p:cTn id="252" fill="hold">
                            <p:stCondLst>
                              <p:cond delay="2000"/>
                            </p:stCondLst>
                            <p:childTnLst>
                              <p:par>
                                <p:cTn id="253" presetID="12" presetClass="entr" presetSubtype="8" fill="hold" nodeType="afterEffect">
                                  <p:stCondLst>
                                    <p:cond delay="0"/>
                                  </p:stCondLst>
                                  <p:childTnLst>
                                    <p:set>
                                      <p:cBhvr>
                                        <p:cTn id="254" dur="1" fill="hold">
                                          <p:stCondLst>
                                            <p:cond delay="0"/>
                                          </p:stCondLst>
                                        </p:cTn>
                                        <p:tgtEl>
                                          <p:spTgt spid="130"/>
                                        </p:tgtEl>
                                        <p:attrNameLst>
                                          <p:attrName>style.visibility</p:attrName>
                                        </p:attrNameLst>
                                      </p:cBhvr>
                                      <p:to>
                                        <p:strVal val="visible"/>
                                      </p:to>
                                    </p:set>
                                    <p:anim calcmode="lin" valueType="num">
                                      <p:cBhvr>
                                        <p:cTn id="255" dur="500"/>
                                        <p:tgtEl>
                                          <p:spTgt spid="130"/>
                                        </p:tgtEl>
                                        <p:attrNameLst>
                                          <p:attrName>ppt_x</p:attrName>
                                        </p:attrNameLst>
                                      </p:cBhvr>
                                      <p:tavLst>
                                        <p:tav tm="0">
                                          <p:val>
                                            <p:strVal val="#ppt_x-#ppt_w*1.125000"/>
                                          </p:val>
                                        </p:tav>
                                        <p:tav tm="100000">
                                          <p:val>
                                            <p:strVal val="#ppt_x"/>
                                          </p:val>
                                        </p:tav>
                                      </p:tavLst>
                                    </p:anim>
                                    <p:animEffect transition="in" filter="wipe(right)">
                                      <p:cBhvr>
                                        <p:cTn id="256" dur="500"/>
                                        <p:tgtEl>
                                          <p:spTgt spid="130"/>
                                        </p:tgtEl>
                                      </p:cBhvr>
                                    </p:animEffect>
                                  </p:childTnLst>
                                </p:cTn>
                              </p:par>
                            </p:childTnLst>
                          </p:cTn>
                        </p:par>
                        <p:par>
                          <p:cTn id="257" fill="hold">
                            <p:stCondLst>
                              <p:cond delay="2500"/>
                            </p:stCondLst>
                            <p:childTnLst>
                              <p:par>
                                <p:cTn id="258" presetID="12" presetClass="entr" presetSubtype="8" fill="hold" nodeType="afterEffect">
                                  <p:stCondLst>
                                    <p:cond delay="0"/>
                                  </p:stCondLst>
                                  <p:childTnLst>
                                    <p:set>
                                      <p:cBhvr>
                                        <p:cTn id="259" dur="1" fill="hold">
                                          <p:stCondLst>
                                            <p:cond delay="0"/>
                                          </p:stCondLst>
                                        </p:cTn>
                                        <p:tgtEl>
                                          <p:spTgt spid="121"/>
                                        </p:tgtEl>
                                        <p:attrNameLst>
                                          <p:attrName>style.visibility</p:attrName>
                                        </p:attrNameLst>
                                      </p:cBhvr>
                                      <p:to>
                                        <p:strVal val="visible"/>
                                      </p:to>
                                    </p:set>
                                    <p:anim calcmode="lin" valueType="num">
                                      <p:cBhvr>
                                        <p:cTn id="260" dur="500"/>
                                        <p:tgtEl>
                                          <p:spTgt spid="121"/>
                                        </p:tgtEl>
                                        <p:attrNameLst>
                                          <p:attrName>ppt_x</p:attrName>
                                        </p:attrNameLst>
                                      </p:cBhvr>
                                      <p:tavLst>
                                        <p:tav tm="0">
                                          <p:val>
                                            <p:strVal val="#ppt_x-#ppt_w*1.125000"/>
                                          </p:val>
                                        </p:tav>
                                        <p:tav tm="100000">
                                          <p:val>
                                            <p:strVal val="#ppt_x"/>
                                          </p:val>
                                        </p:tav>
                                      </p:tavLst>
                                    </p:anim>
                                    <p:animEffect transition="in" filter="wipe(right)">
                                      <p:cBhvr>
                                        <p:cTn id="261" dur="500"/>
                                        <p:tgtEl>
                                          <p:spTgt spid="121"/>
                                        </p:tgtEl>
                                      </p:cBhvr>
                                    </p:animEffect>
                                  </p:childTnLst>
                                </p:cTn>
                              </p:par>
                            </p:childTnLst>
                          </p:cTn>
                        </p:par>
                        <p:par>
                          <p:cTn id="262" fill="hold">
                            <p:stCondLst>
                              <p:cond delay="3000"/>
                            </p:stCondLst>
                            <p:childTnLst>
                              <p:par>
                                <p:cTn id="263" presetID="10" presetClass="entr" presetSubtype="0" fill="hold" nodeType="afterEffect">
                                  <p:stCondLst>
                                    <p:cond delay="0"/>
                                  </p:stCondLst>
                                  <p:childTnLst>
                                    <p:set>
                                      <p:cBhvr>
                                        <p:cTn id="264" dur="1" fill="hold">
                                          <p:stCondLst>
                                            <p:cond delay="0"/>
                                          </p:stCondLst>
                                        </p:cTn>
                                        <p:tgtEl>
                                          <p:spTgt spid="177"/>
                                        </p:tgtEl>
                                        <p:attrNameLst>
                                          <p:attrName>style.visibility</p:attrName>
                                        </p:attrNameLst>
                                      </p:cBhvr>
                                      <p:to>
                                        <p:strVal val="visible"/>
                                      </p:to>
                                    </p:set>
                                    <p:animEffect transition="in" filter="fade">
                                      <p:cBhvr>
                                        <p:cTn id="265" dur="500"/>
                                        <p:tgtEl>
                                          <p:spTgt spid="177"/>
                                        </p:tgtEl>
                                      </p:cBhvr>
                                    </p:animEffect>
                                  </p:childTnLst>
                                </p:cTn>
                              </p:par>
                            </p:childTnLst>
                          </p:cTn>
                        </p:par>
                      </p:childTnLst>
                    </p:cTn>
                  </p:par>
                  <p:par>
                    <p:cTn id="266" fill="hold">
                      <p:stCondLst>
                        <p:cond delay="indefinite"/>
                      </p:stCondLst>
                      <p:childTnLst>
                        <p:par>
                          <p:cTn id="267" fill="hold">
                            <p:stCondLst>
                              <p:cond delay="0"/>
                            </p:stCondLst>
                            <p:childTnLst>
                              <p:par>
                                <p:cTn id="268" presetID="23" presetClass="entr" presetSubtype="16" fill="hold" nodeType="clickEffect">
                                  <p:stCondLst>
                                    <p:cond delay="0"/>
                                  </p:stCondLst>
                                  <p:childTnLst>
                                    <p:set>
                                      <p:cBhvr>
                                        <p:cTn id="269" dur="1" fill="hold">
                                          <p:stCondLst>
                                            <p:cond delay="0"/>
                                          </p:stCondLst>
                                        </p:cTn>
                                        <p:tgtEl>
                                          <p:spTgt spid="132"/>
                                        </p:tgtEl>
                                        <p:attrNameLst>
                                          <p:attrName>style.visibility</p:attrName>
                                        </p:attrNameLst>
                                      </p:cBhvr>
                                      <p:to>
                                        <p:strVal val="visible"/>
                                      </p:to>
                                    </p:set>
                                    <p:anim calcmode="lin" valueType="num">
                                      <p:cBhvr>
                                        <p:cTn id="270" dur="500" fill="hold"/>
                                        <p:tgtEl>
                                          <p:spTgt spid="132"/>
                                        </p:tgtEl>
                                        <p:attrNameLst>
                                          <p:attrName>ppt_w</p:attrName>
                                        </p:attrNameLst>
                                      </p:cBhvr>
                                      <p:tavLst>
                                        <p:tav tm="0">
                                          <p:val>
                                            <p:strVal val="0"/>
                                          </p:val>
                                        </p:tav>
                                        <p:tav tm="100000">
                                          <p:val>
                                            <p:strVal val="#ppt_w"/>
                                          </p:val>
                                        </p:tav>
                                      </p:tavLst>
                                    </p:anim>
                                    <p:anim calcmode="lin" valueType="num">
                                      <p:cBhvr>
                                        <p:cTn id="271" dur="500" fill="hold"/>
                                        <p:tgtEl>
                                          <p:spTgt spid="132"/>
                                        </p:tgtEl>
                                        <p:attrNameLst>
                                          <p:attrName>ppt_h</p:attrName>
                                        </p:attrNameLst>
                                      </p:cBhvr>
                                      <p:tavLst>
                                        <p:tav tm="0">
                                          <p:val>
                                            <p:strVal val="0"/>
                                          </p:val>
                                        </p:tav>
                                        <p:tav tm="100000">
                                          <p:val>
                                            <p:strVal val="#ppt_h"/>
                                          </p:val>
                                        </p:tav>
                                      </p:tavLst>
                                    </p:anim>
                                  </p:childTnLst>
                                </p:cTn>
                              </p:par>
                            </p:childTnLst>
                          </p:cTn>
                        </p:par>
                        <p:par>
                          <p:cTn id="272" fill="hold">
                            <p:stCondLst>
                              <p:cond delay="500"/>
                            </p:stCondLst>
                            <p:childTnLst>
                              <p:par>
                                <p:cTn id="273" presetID="12" presetClass="entr" presetSubtype="8" fill="hold" nodeType="afterEffect">
                                  <p:stCondLst>
                                    <p:cond delay="1000"/>
                                  </p:stCondLst>
                                  <p:childTnLst>
                                    <p:set>
                                      <p:cBhvr>
                                        <p:cTn id="274" dur="1" fill="hold">
                                          <p:stCondLst>
                                            <p:cond delay="0"/>
                                          </p:stCondLst>
                                        </p:cTn>
                                        <p:tgtEl>
                                          <p:spTgt spid="129"/>
                                        </p:tgtEl>
                                        <p:attrNameLst>
                                          <p:attrName>style.visibility</p:attrName>
                                        </p:attrNameLst>
                                      </p:cBhvr>
                                      <p:to>
                                        <p:strVal val="visible"/>
                                      </p:to>
                                    </p:set>
                                    <p:anim calcmode="lin" valueType="num">
                                      <p:cBhvr>
                                        <p:cTn id="275" dur="500"/>
                                        <p:tgtEl>
                                          <p:spTgt spid="129"/>
                                        </p:tgtEl>
                                        <p:attrNameLst>
                                          <p:attrName>ppt_x</p:attrName>
                                        </p:attrNameLst>
                                      </p:cBhvr>
                                      <p:tavLst>
                                        <p:tav tm="0">
                                          <p:val>
                                            <p:strVal val="#ppt_x-#ppt_w*1.125000"/>
                                          </p:val>
                                        </p:tav>
                                        <p:tav tm="100000">
                                          <p:val>
                                            <p:strVal val="#ppt_x"/>
                                          </p:val>
                                        </p:tav>
                                      </p:tavLst>
                                    </p:anim>
                                    <p:animEffect transition="in" filter="wipe(right)">
                                      <p:cBhvr>
                                        <p:cTn id="276" dur="500"/>
                                        <p:tgtEl>
                                          <p:spTgt spid="129"/>
                                        </p:tgtEl>
                                      </p:cBhvr>
                                    </p:animEffect>
                                  </p:childTnLst>
                                </p:cTn>
                              </p:par>
                            </p:childTnLst>
                          </p:cTn>
                        </p:par>
                        <p:par>
                          <p:cTn id="277" fill="hold">
                            <p:stCondLst>
                              <p:cond delay="2000"/>
                            </p:stCondLst>
                            <p:childTnLst>
                              <p:par>
                                <p:cTn id="278" presetID="10" presetClass="entr" presetSubtype="9" fill="hold" nodeType="afterEffect">
                                  <p:stCondLst>
                                    <p:cond delay="0"/>
                                  </p:stCondLst>
                                  <p:childTnLst>
                                    <p:set>
                                      <p:cBhvr>
                                        <p:cTn id="279" dur="1" fill="hold">
                                          <p:stCondLst>
                                            <p:cond delay="0"/>
                                          </p:stCondLst>
                                        </p:cTn>
                                        <p:tgtEl>
                                          <p:spTgt spid="131"/>
                                        </p:tgtEl>
                                        <p:attrNameLst>
                                          <p:attrName>style.visibility</p:attrName>
                                        </p:attrNameLst>
                                      </p:cBhvr>
                                      <p:to>
                                        <p:strVal val="visible"/>
                                      </p:to>
                                    </p:set>
                                    <p:animEffect transition="in" filter="fade">
                                      <p:cBhvr>
                                        <p:cTn id="280" dur="500"/>
                                        <p:tgtEl>
                                          <p:spTgt spid="131"/>
                                        </p:tgtEl>
                                      </p:cBhvr>
                                    </p:animEffect>
                                  </p:childTnLst>
                                </p:cTn>
                              </p:par>
                            </p:childTnLst>
                          </p:cTn>
                        </p:par>
                        <p:par>
                          <p:cTn id="281" fill="hold">
                            <p:stCondLst>
                              <p:cond delay="2500"/>
                            </p:stCondLst>
                            <p:childTnLst>
                              <p:par>
                                <p:cTn id="282" presetID="12" presetClass="entr" presetSubtype="8" fill="hold" nodeType="afterEffect">
                                  <p:stCondLst>
                                    <p:cond delay="0"/>
                                  </p:stCondLst>
                                  <p:childTnLst>
                                    <p:set>
                                      <p:cBhvr>
                                        <p:cTn id="283" dur="1" fill="hold">
                                          <p:stCondLst>
                                            <p:cond delay="0"/>
                                          </p:stCondLst>
                                        </p:cTn>
                                        <p:tgtEl>
                                          <p:spTgt spid="124"/>
                                        </p:tgtEl>
                                        <p:attrNameLst>
                                          <p:attrName>style.visibility</p:attrName>
                                        </p:attrNameLst>
                                      </p:cBhvr>
                                      <p:to>
                                        <p:strVal val="visible"/>
                                      </p:to>
                                    </p:set>
                                    <p:anim calcmode="lin" valueType="num">
                                      <p:cBhvr>
                                        <p:cTn id="284" dur="500"/>
                                        <p:tgtEl>
                                          <p:spTgt spid="124"/>
                                        </p:tgtEl>
                                        <p:attrNameLst>
                                          <p:attrName>ppt_x</p:attrName>
                                        </p:attrNameLst>
                                      </p:cBhvr>
                                      <p:tavLst>
                                        <p:tav tm="0">
                                          <p:val>
                                            <p:strVal val="#ppt_x-#ppt_w*1.125000"/>
                                          </p:val>
                                        </p:tav>
                                        <p:tav tm="100000">
                                          <p:val>
                                            <p:strVal val="#ppt_x"/>
                                          </p:val>
                                        </p:tav>
                                      </p:tavLst>
                                    </p:anim>
                                    <p:animEffect transition="in" filter="wipe(right)">
                                      <p:cBhvr>
                                        <p:cTn id="285" dur="500"/>
                                        <p:tgtEl>
                                          <p:spTgt spid="124"/>
                                        </p:tgtEl>
                                      </p:cBhvr>
                                    </p:animEffect>
                                  </p:childTnLst>
                                </p:cTn>
                              </p:par>
                            </p:childTnLst>
                          </p:cTn>
                        </p:par>
                        <p:par>
                          <p:cTn id="286" fill="hold">
                            <p:stCondLst>
                              <p:cond delay="3000"/>
                            </p:stCondLst>
                            <p:childTnLst>
                              <p:par>
                                <p:cTn id="287" presetID="10" presetClass="entr" presetSubtype="9" fill="hold" nodeType="afterEffect">
                                  <p:stCondLst>
                                    <p:cond delay="0"/>
                                  </p:stCondLst>
                                  <p:childTnLst>
                                    <p:set>
                                      <p:cBhvr>
                                        <p:cTn id="288" dur="1" fill="hold">
                                          <p:stCondLst>
                                            <p:cond delay="0"/>
                                          </p:stCondLst>
                                        </p:cTn>
                                        <p:tgtEl>
                                          <p:spTgt spid="139"/>
                                        </p:tgtEl>
                                        <p:attrNameLst>
                                          <p:attrName>style.visibility</p:attrName>
                                        </p:attrNameLst>
                                      </p:cBhvr>
                                      <p:to>
                                        <p:strVal val="visible"/>
                                      </p:to>
                                    </p:set>
                                    <p:animEffect transition="in" filter="fade">
                                      <p:cBhvr>
                                        <p:cTn id="289" dur="500"/>
                                        <p:tgtEl>
                                          <p:spTgt spid="139"/>
                                        </p:tgtEl>
                                      </p:cBhvr>
                                    </p:animEffect>
                                  </p:childTnLst>
                                </p:cTn>
                              </p:par>
                            </p:childTnLst>
                          </p:cTn>
                        </p:par>
                        <p:par>
                          <p:cTn id="290" fill="hold">
                            <p:stCondLst>
                              <p:cond delay="3500"/>
                            </p:stCondLst>
                            <p:childTnLst>
                              <p:par>
                                <p:cTn id="291" presetID="12" presetClass="entr" presetSubtype="8" fill="hold" nodeType="afterEffect">
                                  <p:stCondLst>
                                    <p:cond delay="0"/>
                                  </p:stCondLst>
                                  <p:childTnLst>
                                    <p:set>
                                      <p:cBhvr>
                                        <p:cTn id="292" dur="1" fill="hold">
                                          <p:stCondLst>
                                            <p:cond delay="0"/>
                                          </p:stCondLst>
                                        </p:cTn>
                                        <p:tgtEl>
                                          <p:spTgt spid="128"/>
                                        </p:tgtEl>
                                        <p:attrNameLst>
                                          <p:attrName>style.visibility</p:attrName>
                                        </p:attrNameLst>
                                      </p:cBhvr>
                                      <p:to>
                                        <p:strVal val="visible"/>
                                      </p:to>
                                    </p:set>
                                    <p:anim calcmode="lin" valueType="num">
                                      <p:cBhvr>
                                        <p:cTn id="293" dur="500"/>
                                        <p:tgtEl>
                                          <p:spTgt spid="128"/>
                                        </p:tgtEl>
                                        <p:attrNameLst>
                                          <p:attrName>ppt_x</p:attrName>
                                        </p:attrNameLst>
                                      </p:cBhvr>
                                      <p:tavLst>
                                        <p:tav tm="0">
                                          <p:val>
                                            <p:strVal val="#ppt_x-#ppt_w*1.125000"/>
                                          </p:val>
                                        </p:tav>
                                        <p:tav tm="100000">
                                          <p:val>
                                            <p:strVal val="#ppt_x"/>
                                          </p:val>
                                        </p:tav>
                                      </p:tavLst>
                                    </p:anim>
                                    <p:animEffect transition="in" filter="wipe(right)">
                                      <p:cBhvr>
                                        <p:cTn id="294" dur="500"/>
                                        <p:tgtEl>
                                          <p:spTgt spid="128"/>
                                        </p:tgtEl>
                                      </p:cBhvr>
                                    </p:animEffect>
                                  </p:childTnLst>
                                </p:cTn>
                              </p:par>
                            </p:childTnLst>
                          </p:cTn>
                        </p:par>
                        <p:par>
                          <p:cTn id="295" fill="hold">
                            <p:stCondLst>
                              <p:cond delay="4000"/>
                            </p:stCondLst>
                            <p:childTnLst>
                              <p:par>
                                <p:cTn id="296" presetID="10" presetClass="entr" presetSubtype="9" fill="hold" nodeType="afterEffect">
                                  <p:stCondLst>
                                    <p:cond delay="0"/>
                                  </p:stCondLst>
                                  <p:childTnLst>
                                    <p:set>
                                      <p:cBhvr>
                                        <p:cTn id="297" dur="1" fill="hold">
                                          <p:stCondLst>
                                            <p:cond delay="0"/>
                                          </p:stCondLst>
                                        </p:cTn>
                                        <p:tgtEl>
                                          <p:spTgt spid="140"/>
                                        </p:tgtEl>
                                        <p:attrNameLst>
                                          <p:attrName>style.visibility</p:attrName>
                                        </p:attrNameLst>
                                      </p:cBhvr>
                                      <p:to>
                                        <p:strVal val="visible"/>
                                      </p:to>
                                    </p:set>
                                    <p:animEffect transition="in" filter="fade">
                                      <p:cBhvr>
                                        <p:cTn id="298" dur="500"/>
                                        <p:tgtEl>
                                          <p:spTgt spid="140"/>
                                        </p:tgtEl>
                                      </p:cBhvr>
                                    </p:animEffect>
                                  </p:childTnLst>
                                </p:cTn>
                              </p:par>
                            </p:childTnLst>
                          </p:cTn>
                        </p:par>
                        <p:par>
                          <p:cTn id="299" fill="hold">
                            <p:stCondLst>
                              <p:cond delay="4500"/>
                            </p:stCondLst>
                            <p:childTnLst>
                              <p:par>
                                <p:cTn id="300" presetID="12" presetClass="entr" presetSubtype="8" fill="hold" nodeType="afterEffect">
                                  <p:stCondLst>
                                    <p:cond delay="0"/>
                                  </p:stCondLst>
                                  <p:childTnLst>
                                    <p:set>
                                      <p:cBhvr>
                                        <p:cTn id="301" dur="1" fill="hold">
                                          <p:stCondLst>
                                            <p:cond delay="0"/>
                                          </p:stCondLst>
                                        </p:cTn>
                                        <p:tgtEl>
                                          <p:spTgt spid="127"/>
                                        </p:tgtEl>
                                        <p:attrNameLst>
                                          <p:attrName>style.visibility</p:attrName>
                                        </p:attrNameLst>
                                      </p:cBhvr>
                                      <p:to>
                                        <p:strVal val="visible"/>
                                      </p:to>
                                    </p:set>
                                    <p:anim calcmode="lin" valueType="num">
                                      <p:cBhvr>
                                        <p:cTn id="302" dur="500"/>
                                        <p:tgtEl>
                                          <p:spTgt spid="127"/>
                                        </p:tgtEl>
                                        <p:attrNameLst>
                                          <p:attrName>ppt_x</p:attrName>
                                        </p:attrNameLst>
                                      </p:cBhvr>
                                      <p:tavLst>
                                        <p:tav tm="0">
                                          <p:val>
                                            <p:strVal val="#ppt_x-#ppt_w*1.125000"/>
                                          </p:val>
                                        </p:tav>
                                        <p:tav tm="100000">
                                          <p:val>
                                            <p:strVal val="#ppt_x"/>
                                          </p:val>
                                        </p:tav>
                                      </p:tavLst>
                                    </p:anim>
                                    <p:animEffect transition="in" filter="wipe(right)">
                                      <p:cBhvr>
                                        <p:cTn id="303" dur="500"/>
                                        <p:tgtEl>
                                          <p:spTgt spid="127"/>
                                        </p:tgtEl>
                                      </p:cBhvr>
                                    </p:animEffect>
                                  </p:childTnLst>
                                </p:cTn>
                              </p:par>
                            </p:childTnLst>
                          </p:cTn>
                        </p:par>
                        <p:par>
                          <p:cTn id="304" fill="hold">
                            <p:stCondLst>
                              <p:cond delay="5000"/>
                            </p:stCondLst>
                            <p:childTnLst>
                              <p:par>
                                <p:cTn id="305" presetID="12" presetClass="entr" presetSubtype="8" fill="hold" nodeType="afterEffect">
                                  <p:stCondLst>
                                    <p:cond delay="0"/>
                                  </p:stCondLst>
                                  <p:childTnLst>
                                    <p:set>
                                      <p:cBhvr>
                                        <p:cTn id="306" dur="1" fill="hold">
                                          <p:stCondLst>
                                            <p:cond delay="0"/>
                                          </p:stCondLst>
                                        </p:cTn>
                                        <p:tgtEl>
                                          <p:spTgt spid="126"/>
                                        </p:tgtEl>
                                        <p:attrNameLst>
                                          <p:attrName>style.visibility</p:attrName>
                                        </p:attrNameLst>
                                      </p:cBhvr>
                                      <p:to>
                                        <p:strVal val="visible"/>
                                      </p:to>
                                    </p:set>
                                    <p:anim calcmode="lin" valueType="num">
                                      <p:cBhvr>
                                        <p:cTn id="307" dur="500"/>
                                        <p:tgtEl>
                                          <p:spTgt spid="126"/>
                                        </p:tgtEl>
                                        <p:attrNameLst>
                                          <p:attrName>ppt_x</p:attrName>
                                        </p:attrNameLst>
                                      </p:cBhvr>
                                      <p:tavLst>
                                        <p:tav tm="0">
                                          <p:val>
                                            <p:strVal val="#ppt_x-#ppt_w*1.125000"/>
                                          </p:val>
                                        </p:tav>
                                        <p:tav tm="100000">
                                          <p:val>
                                            <p:strVal val="#ppt_x"/>
                                          </p:val>
                                        </p:tav>
                                      </p:tavLst>
                                    </p:anim>
                                    <p:animEffect transition="in" filter="wipe(right)">
                                      <p:cBhvr>
                                        <p:cTn id="308" dur="500"/>
                                        <p:tgtEl>
                                          <p:spTgt spid="126"/>
                                        </p:tgtEl>
                                      </p:cBhvr>
                                    </p:animEffect>
                                  </p:childTnLst>
                                </p:cTn>
                              </p:par>
                            </p:childTnLst>
                          </p:cTn>
                        </p:par>
                        <p:par>
                          <p:cTn id="309" fill="hold">
                            <p:stCondLst>
                              <p:cond delay="5500"/>
                            </p:stCondLst>
                            <p:childTnLst>
                              <p:par>
                                <p:cTn id="310" presetID="12" presetClass="entr" presetSubtype="8" fill="hold" nodeType="afterEffect">
                                  <p:stCondLst>
                                    <p:cond delay="0"/>
                                  </p:stCondLst>
                                  <p:childTnLst>
                                    <p:set>
                                      <p:cBhvr>
                                        <p:cTn id="311" dur="1" fill="hold">
                                          <p:stCondLst>
                                            <p:cond delay="0"/>
                                          </p:stCondLst>
                                        </p:cTn>
                                        <p:tgtEl>
                                          <p:spTgt spid="125"/>
                                        </p:tgtEl>
                                        <p:attrNameLst>
                                          <p:attrName>style.visibility</p:attrName>
                                        </p:attrNameLst>
                                      </p:cBhvr>
                                      <p:to>
                                        <p:strVal val="visible"/>
                                      </p:to>
                                    </p:set>
                                    <p:anim calcmode="lin" valueType="num">
                                      <p:cBhvr>
                                        <p:cTn id="312" dur="500"/>
                                        <p:tgtEl>
                                          <p:spTgt spid="125"/>
                                        </p:tgtEl>
                                        <p:attrNameLst>
                                          <p:attrName>ppt_x</p:attrName>
                                        </p:attrNameLst>
                                      </p:cBhvr>
                                      <p:tavLst>
                                        <p:tav tm="0">
                                          <p:val>
                                            <p:strVal val="#ppt_x-#ppt_w*1.125000"/>
                                          </p:val>
                                        </p:tav>
                                        <p:tav tm="100000">
                                          <p:val>
                                            <p:strVal val="#ppt_x"/>
                                          </p:val>
                                        </p:tav>
                                      </p:tavLst>
                                    </p:anim>
                                    <p:animEffect transition="in" filter="wipe(right)">
                                      <p:cBhvr>
                                        <p:cTn id="313" dur="500"/>
                                        <p:tgtEl>
                                          <p:spTgt spid="125"/>
                                        </p:tgtEl>
                                      </p:cBhvr>
                                    </p:animEffect>
                                  </p:childTnLst>
                                </p:cTn>
                              </p:par>
                            </p:childTnLst>
                          </p:cTn>
                        </p:par>
                        <p:par>
                          <p:cTn id="314" fill="hold">
                            <p:stCondLst>
                              <p:cond delay="6000"/>
                            </p:stCondLst>
                            <p:childTnLst>
                              <p:par>
                                <p:cTn id="315" presetID="10" presetClass="entr" presetSubtype="9" fill="hold" nodeType="afterEffect">
                                  <p:stCondLst>
                                    <p:cond delay="0"/>
                                  </p:stCondLst>
                                  <p:childTnLst>
                                    <p:set>
                                      <p:cBhvr>
                                        <p:cTn id="316" dur="1" fill="hold">
                                          <p:stCondLst>
                                            <p:cond delay="0"/>
                                          </p:stCondLst>
                                        </p:cTn>
                                        <p:tgtEl>
                                          <p:spTgt spid="138"/>
                                        </p:tgtEl>
                                        <p:attrNameLst>
                                          <p:attrName>style.visibility</p:attrName>
                                        </p:attrNameLst>
                                      </p:cBhvr>
                                      <p:to>
                                        <p:strVal val="visible"/>
                                      </p:to>
                                    </p:set>
                                    <p:animEffect transition="in" filter="fade">
                                      <p:cBhvr>
                                        <p:cTn id="317" dur="500"/>
                                        <p:tgtEl>
                                          <p:spTgt spid="138"/>
                                        </p:tgtEl>
                                      </p:cBhvr>
                                    </p:animEffect>
                                  </p:childTnLst>
                                </p:cTn>
                              </p:par>
                            </p:childTnLst>
                          </p:cTn>
                        </p:par>
                        <p:par>
                          <p:cTn id="318" fill="hold">
                            <p:stCondLst>
                              <p:cond delay="6500"/>
                            </p:stCondLst>
                            <p:childTnLst>
                              <p:par>
                                <p:cTn id="319" presetID="12" presetClass="entr" presetSubtype="8" fill="hold" nodeType="afterEffect">
                                  <p:stCondLst>
                                    <p:cond delay="0"/>
                                  </p:stCondLst>
                                  <p:childTnLst>
                                    <p:set>
                                      <p:cBhvr>
                                        <p:cTn id="320" dur="1" fill="hold">
                                          <p:stCondLst>
                                            <p:cond delay="0"/>
                                          </p:stCondLst>
                                        </p:cTn>
                                        <p:tgtEl>
                                          <p:spTgt spid="142"/>
                                        </p:tgtEl>
                                        <p:attrNameLst>
                                          <p:attrName>style.visibility</p:attrName>
                                        </p:attrNameLst>
                                      </p:cBhvr>
                                      <p:to>
                                        <p:strVal val="visible"/>
                                      </p:to>
                                    </p:set>
                                    <p:anim calcmode="lin" valueType="num">
                                      <p:cBhvr>
                                        <p:cTn id="321" dur="500"/>
                                        <p:tgtEl>
                                          <p:spTgt spid="142"/>
                                        </p:tgtEl>
                                        <p:attrNameLst>
                                          <p:attrName>ppt_x</p:attrName>
                                        </p:attrNameLst>
                                      </p:cBhvr>
                                      <p:tavLst>
                                        <p:tav tm="0">
                                          <p:val>
                                            <p:strVal val="#ppt_x-#ppt_w*1.125000"/>
                                          </p:val>
                                        </p:tav>
                                        <p:tav tm="100000">
                                          <p:val>
                                            <p:strVal val="#ppt_x"/>
                                          </p:val>
                                        </p:tav>
                                      </p:tavLst>
                                    </p:anim>
                                    <p:animEffect transition="in" filter="wipe(right)">
                                      <p:cBhvr>
                                        <p:cTn id="322" dur="500"/>
                                        <p:tgtEl>
                                          <p:spTgt spid="142"/>
                                        </p:tgtEl>
                                      </p:cBhvr>
                                    </p:animEffect>
                                  </p:childTnLst>
                                </p:cTn>
                              </p:par>
                            </p:childTnLst>
                          </p:cTn>
                        </p:par>
                        <p:par>
                          <p:cTn id="323" fill="hold">
                            <p:stCondLst>
                              <p:cond delay="7000"/>
                            </p:stCondLst>
                            <p:childTnLst>
                              <p:par>
                                <p:cTn id="324" presetID="10" presetClass="entr" presetSubtype="9" fill="hold" nodeType="afterEffect">
                                  <p:stCondLst>
                                    <p:cond delay="0"/>
                                  </p:stCondLst>
                                  <p:childTnLst>
                                    <p:set>
                                      <p:cBhvr>
                                        <p:cTn id="325" dur="1" fill="hold">
                                          <p:stCondLst>
                                            <p:cond delay="0"/>
                                          </p:stCondLst>
                                        </p:cTn>
                                        <p:tgtEl>
                                          <p:spTgt spid="137"/>
                                        </p:tgtEl>
                                        <p:attrNameLst>
                                          <p:attrName>style.visibility</p:attrName>
                                        </p:attrNameLst>
                                      </p:cBhvr>
                                      <p:to>
                                        <p:strVal val="visible"/>
                                      </p:to>
                                    </p:set>
                                    <p:animEffect transition="in" filter="fade">
                                      <p:cBhvr>
                                        <p:cTn id="326" dur="500"/>
                                        <p:tgtEl>
                                          <p:spTgt spid="137"/>
                                        </p:tgtEl>
                                      </p:cBhvr>
                                    </p:animEffect>
                                  </p:childTnLst>
                                </p:cTn>
                              </p:par>
                            </p:childTnLst>
                          </p:cTn>
                        </p:par>
                        <p:par>
                          <p:cTn id="327" fill="hold">
                            <p:stCondLst>
                              <p:cond delay="7500"/>
                            </p:stCondLst>
                            <p:childTnLst>
                              <p:par>
                                <p:cTn id="328" presetID="12" presetClass="entr" presetSubtype="8" fill="hold" nodeType="afterEffect">
                                  <p:stCondLst>
                                    <p:cond delay="0"/>
                                  </p:stCondLst>
                                  <p:childTnLst>
                                    <p:set>
                                      <p:cBhvr>
                                        <p:cTn id="329" dur="1" fill="hold">
                                          <p:stCondLst>
                                            <p:cond delay="0"/>
                                          </p:stCondLst>
                                        </p:cTn>
                                        <p:tgtEl>
                                          <p:spTgt spid="141"/>
                                        </p:tgtEl>
                                        <p:attrNameLst>
                                          <p:attrName>style.visibility</p:attrName>
                                        </p:attrNameLst>
                                      </p:cBhvr>
                                      <p:to>
                                        <p:strVal val="visible"/>
                                      </p:to>
                                    </p:set>
                                    <p:anim calcmode="lin" valueType="num">
                                      <p:cBhvr>
                                        <p:cTn id="330" dur="500"/>
                                        <p:tgtEl>
                                          <p:spTgt spid="141"/>
                                        </p:tgtEl>
                                        <p:attrNameLst>
                                          <p:attrName>ppt_x</p:attrName>
                                        </p:attrNameLst>
                                      </p:cBhvr>
                                      <p:tavLst>
                                        <p:tav tm="0">
                                          <p:val>
                                            <p:strVal val="#ppt_x-#ppt_w*1.125000"/>
                                          </p:val>
                                        </p:tav>
                                        <p:tav tm="100000">
                                          <p:val>
                                            <p:strVal val="#ppt_x"/>
                                          </p:val>
                                        </p:tav>
                                      </p:tavLst>
                                    </p:anim>
                                    <p:animEffect transition="in" filter="wipe(right)">
                                      <p:cBhvr>
                                        <p:cTn id="331" dur="500"/>
                                        <p:tgtEl>
                                          <p:spTgt spid="141"/>
                                        </p:tgtEl>
                                      </p:cBhvr>
                                    </p:animEffect>
                                  </p:childTnLst>
                                </p:cTn>
                              </p:par>
                            </p:childTnLst>
                          </p:cTn>
                        </p:par>
                        <p:par>
                          <p:cTn id="332" fill="hold">
                            <p:stCondLst>
                              <p:cond delay="8000"/>
                            </p:stCondLst>
                            <p:childTnLst>
                              <p:par>
                                <p:cTn id="333" presetID="12" presetClass="entr" presetSubtype="8" fill="hold" nodeType="afterEffect">
                                  <p:stCondLst>
                                    <p:cond delay="0"/>
                                  </p:stCondLst>
                                  <p:childTnLst>
                                    <p:set>
                                      <p:cBhvr>
                                        <p:cTn id="334" dur="1" fill="hold">
                                          <p:stCondLst>
                                            <p:cond delay="0"/>
                                          </p:stCondLst>
                                        </p:cTn>
                                        <p:tgtEl>
                                          <p:spTgt spid="143"/>
                                        </p:tgtEl>
                                        <p:attrNameLst>
                                          <p:attrName>style.visibility</p:attrName>
                                        </p:attrNameLst>
                                      </p:cBhvr>
                                      <p:to>
                                        <p:strVal val="visible"/>
                                      </p:to>
                                    </p:set>
                                    <p:anim calcmode="lin" valueType="num">
                                      <p:cBhvr>
                                        <p:cTn id="335" dur="500"/>
                                        <p:tgtEl>
                                          <p:spTgt spid="143"/>
                                        </p:tgtEl>
                                        <p:attrNameLst>
                                          <p:attrName>ppt_x</p:attrName>
                                        </p:attrNameLst>
                                      </p:cBhvr>
                                      <p:tavLst>
                                        <p:tav tm="0">
                                          <p:val>
                                            <p:strVal val="#ppt_x-#ppt_w*1.125000"/>
                                          </p:val>
                                        </p:tav>
                                        <p:tav tm="100000">
                                          <p:val>
                                            <p:strVal val="#ppt_x"/>
                                          </p:val>
                                        </p:tav>
                                      </p:tavLst>
                                    </p:anim>
                                    <p:animEffect transition="in" filter="wipe(right)">
                                      <p:cBhvr>
                                        <p:cTn id="336" dur="500"/>
                                        <p:tgtEl>
                                          <p:spTgt spid="143"/>
                                        </p:tgtEl>
                                      </p:cBhvr>
                                    </p:animEffect>
                                  </p:childTnLst>
                                </p:cTn>
                              </p:par>
                            </p:childTnLst>
                          </p:cTn>
                        </p:par>
                      </p:childTnLst>
                    </p:cTn>
                  </p:par>
                  <p:par>
                    <p:cTn id="337" fill="hold">
                      <p:stCondLst>
                        <p:cond delay="indefinite"/>
                      </p:stCondLst>
                      <p:childTnLst>
                        <p:par>
                          <p:cTn id="338" fill="hold">
                            <p:stCondLst>
                              <p:cond delay="0"/>
                            </p:stCondLst>
                            <p:childTnLst>
                              <p:par>
                                <p:cTn id="339" presetID="1" presetClass="entr" presetSubtype="0" fill="hold" nodeType="clickEffect">
                                  <p:stCondLst>
                                    <p:cond delay="0"/>
                                  </p:stCondLst>
                                  <p:childTnLst>
                                    <p:set>
                                      <p:cBhvr>
                                        <p:cTn id="340" dur="1" fill="hold">
                                          <p:stCondLst>
                                            <p:cond delay="499"/>
                                          </p:stCondLst>
                                        </p:cTn>
                                        <p:tgtEl>
                                          <p:spTgt spid="180"/>
                                        </p:tgtEl>
                                        <p:attrNameLst>
                                          <p:attrName>style.visibility</p:attrName>
                                        </p:attrNameLst>
                                      </p:cBhvr>
                                      <p:to>
                                        <p:strVal val="visible"/>
                                      </p:to>
                                    </p:set>
                                  </p:childTnLst>
                                </p:cTn>
                              </p:par>
                            </p:childTnLst>
                          </p:cTn>
                        </p:par>
                        <p:par>
                          <p:cTn id="341" fill="hold">
                            <p:stCondLst>
                              <p:cond delay="500"/>
                            </p:stCondLst>
                            <p:childTnLst>
                              <p:par>
                                <p:cTn id="342" presetID="16" presetClass="entr" presetSubtype="42" fill="hold" grpId="0" nodeType="afterEffect">
                                  <p:stCondLst>
                                    <p:cond delay="0"/>
                                  </p:stCondLst>
                                  <p:childTnLst>
                                    <p:set>
                                      <p:cBhvr>
                                        <p:cTn id="343" dur="1" fill="hold">
                                          <p:stCondLst>
                                            <p:cond delay="0"/>
                                          </p:stCondLst>
                                        </p:cTn>
                                        <p:tgtEl>
                                          <p:spTgt spid="184"/>
                                        </p:tgtEl>
                                        <p:attrNameLst>
                                          <p:attrName>style.visibility</p:attrName>
                                        </p:attrNameLst>
                                      </p:cBhvr>
                                      <p:to>
                                        <p:strVal val="visible"/>
                                      </p:to>
                                    </p:set>
                                    <p:animEffect transition="in" filter="barn(outHorizontal)">
                                      <p:cBhvr>
                                        <p:cTn id="344" dur="500"/>
                                        <p:tgtEl>
                                          <p:spTgt spid="184"/>
                                        </p:tgtEl>
                                      </p:cBhvr>
                                    </p:animEffect>
                                  </p:childTnLst>
                                </p:cTn>
                              </p:par>
                            </p:childTnLst>
                          </p:cTn>
                        </p:par>
                      </p:childTnLst>
                    </p:cTn>
                  </p:par>
                  <p:par>
                    <p:cTn id="345" fill="hold">
                      <p:stCondLst>
                        <p:cond delay="indefinite"/>
                      </p:stCondLst>
                      <p:childTnLst>
                        <p:par>
                          <p:cTn id="346" fill="hold">
                            <p:stCondLst>
                              <p:cond delay="0"/>
                            </p:stCondLst>
                            <p:childTnLst>
                              <p:par>
                                <p:cTn id="347" presetID="10" presetClass="entr" presetSubtype="9" fill="hold" nodeType="clickEffect">
                                  <p:stCondLst>
                                    <p:cond delay="0"/>
                                  </p:stCondLst>
                                  <p:childTnLst>
                                    <p:set>
                                      <p:cBhvr>
                                        <p:cTn id="348" dur="1" fill="hold">
                                          <p:stCondLst>
                                            <p:cond delay="0"/>
                                          </p:stCondLst>
                                        </p:cTn>
                                        <p:tgtEl>
                                          <p:spTgt spid="148"/>
                                        </p:tgtEl>
                                        <p:attrNameLst>
                                          <p:attrName>style.visibility</p:attrName>
                                        </p:attrNameLst>
                                      </p:cBhvr>
                                      <p:to>
                                        <p:strVal val="visible"/>
                                      </p:to>
                                    </p:set>
                                    <p:animEffect transition="in" filter="fade">
                                      <p:cBhvr>
                                        <p:cTn id="349" dur="500"/>
                                        <p:tgtEl>
                                          <p:spTgt spid="148"/>
                                        </p:tgtEl>
                                      </p:cBhvr>
                                    </p:animEffect>
                                  </p:childTnLst>
                                </p:cTn>
                              </p:par>
                            </p:childTnLst>
                          </p:cTn>
                        </p:par>
                      </p:childTnLst>
                    </p:cTn>
                  </p:par>
                  <p:par>
                    <p:cTn id="350" fill="hold">
                      <p:stCondLst>
                        <p:cond delay="indefinite"/>
                      </p:stCondLst>
                      <p:childTnLst>
                        <p:par>
                          <p:cTn id="351" fill="hold">
                            <p:stCondLst>
                              <p:cond delay="0"/>
                            </p:stCondLst>
                            <p:childTnLst>
                              <p:par>
                                <p:cTn id="352" presetID="1" presetClass="entr" presetSubtype="0" fill="hold" nodeType="clickEffect">
                                  <p:stCondLst>
                                    <p:cond delay="0"/>
                                  </p:stCondLst>
                                  <p:childTnLst>
                                    <p:set>
                                      <p:cBhvr>
                                        <p:cTn id="353" dur="1" fill="hold">
                                          <p:stCondLst>
                                            <p:cond delay="499"/>
                                          </p:stCondLst>
                                        </p:cTn>
                                        <p:tgtEl>
                                          <p:spTgt spid="185"/>
                                        </p:tgtEl>
                                        <p:attrNameLst>
                                          <p:attrName>style.visibility</p:attrName>
                                        </p:attrNameLst>
                                      </p:cBhvr>
                                      <p:to>
                                        <p:strVal val="visible"/>
                                      </p:to>
                                    </p:set>
                                  </p:childTnLst>
                                </p:cTn>
                              </p:par>
                            </p:childTnLst>
                          </p:cTn>
                        </p:par>
                        <p:par>
                          <p:cTn id="354" fill="hold">
                            <p:stCondLst>
                              <p:cond delay="500"/>
                            </p:stCondLst>
                            <p:childTnLst>
                              <p:par>
                                <p:cTn id="355" presetID="16" presetClass="entr" presetSubtype="42" fill="hold" grpId="0" nodeType="afterEffect">
                                  <p:stCondLst>
                                    <p:cond delay="0"/>
                                  </p:stCondLst>
                                  <p:childTnLst>
                                    <p:set>
                                      <p:cBhvr>
                                        <p:cTn id="356" dur="1" fill="hold">
                                          <p:stCondLst>
                                            <p:cond delay="0"/>
                                          </p:stCondLst>
                                        </p:cTn>
                                        <p:tgtEl>
                                          <p:spTgt spid="190"/>
                                        </p:tgtEl>
                                        <p:attrNameLst>
                                          <p:attrName>style.visibility</p:attrName>
                                        </p:attrNameLst>
                                      </p:cBhvr>
                                      <p:to>
                                        <p:strVal val="visible"/>
                                      </p:to>
                                    </p:set>
                                    <p:animEffect transition="in" filter="barn(outHorizontal)">
                                      <p:cBhvr>
                                        <p:cTn id="357" dur="500"/>
                                        <p:tgtEl>
                                          <p:spTgt spid="190"/>
                                        </p:tgtEl>
                                      </p:cBhvr>
                                    </p:animEffect>
                                  </p:childTnLst>
                                </p:cTn>
                              </p:par>
                            </p:childTnLst>
                          </p:cTn>
                        </p:par>
                      </p:childTnLst>
                    </p:cTn>
                  </p:par>
                  <p:par>
                    <p:cTn id="358" fill="hold">
                      <p:stCondLst>
                        <p:cond delay="indefinite"/>
                      </p:stCondLst>
                      <p:childTnLst>
                        <p:par>
                          <p:cTn id="359" fill="hold">
                            <p:stCondLst>
                              <p:cond delay="0"/>
                            </p:stCondLst>
                            <p:childTnLst>
                              <p:par>
                                <p:cTn id="360" presetID="10" presetClass="entr" presetSubtype="6" fill="hold" nodeType="clickEffect">
                                  <p:stCondLst>
                                    <p:cond delay="0"/>
                                  </p:stCondLst>
                                  <p:childTnLst>
                                    <p:set>
                                      <p:cBhvr>
                                        <p:cTn id="361" dur="1" fill="hold">
                                          <p:stCondLst>
                                            <p:cond delay="0"/>
                                          </p:stCondLst>
                                        </p:cTn>
                                        <p:tgtEl>
                                          <p:spTgt spid="156"/>
                                        </p:tgtEl>
                                        <p:attrNameLst>
                                          <p:attrName>style.visibility</p:attrName>
                                        </p:attrNameLst>
                                      </p:cBhvr>
                                      <p:to>
                                        <p:strVal val="visible"/>
                                      </p:to>
                                    </p:set>
                                    <p:animEffect transition="in" filter="fade">
                                      <p:cBhvr>
                                        <p:cTn id="362" dur="500"/>
                                        <p:tgtEl>
                                          <p:spTgt spid="156"/>
                                        </p:tgtEl>
                                      </p:cBhvr>
                                    </p:animEffect>
                                  </p:childTnLst>
                                </p:cTn>
                              </p:par>
                            </p:childTnLst>
                          </p:cTn>
                        </p:par>
                      </p:childTnLst>
                    </p:cTn>
                  </p:par>
                  <p:par>
                    <p:cTn id="363" fill="hold">
                      <p:stCondLst>
                        <p:cond delay="indefinite"/>
                      </p:stCondLst>
                      <p:childTnLst>
                        <p:par>
                          <p:cTn id="364" fill="hold">
                            <p:stCondLst>
                              <p:cond delay="0"/>
                            </p:stCondLst>
                            <p:childTnLst>
                              <p:par>
                                <p:cTn id="365" presetID="1" presetClass="entr" presetSubtype="0" fill="hold" nodeType="clickEffect">
                                  <p:stCondLst>
                                    <p:cond delay="0"/>
                                  </p:stCondLst>
                                  <p:childTnLst>
                                    <p:set>
                                      <p:cBhvr>
                                        <p:cTn id="366" dur="1" fill="hold">
                                          <p:stCondLst>
                                            <p:cond delay="499"/>
                                          </p:stCondLst>
                                        </p:cTn>
                                        <p:tgtEl>
                                          <p:spTgt spid="191"/>
                                        </p:tgtEl>
                                        <p:attrNameLst>
                                          <p:attrName>style.visibility</p:attrName>
                                        </p:attrNameLst>
                                      </p:cBhvr>
                                      <p:to>
                                        <p:strVal val="visible"/>
                                      </p:to>
                                    </p:set>
                                  </p:childTnLst>
                                </p:cTn>
                              </p:par>
                            </p:childTnLst>
                          </p:cTn>
                        </p:par>
                        <p:par>
                          <p:cTn id="367" fill="hold">
                            <p:stCondLst>
                              <p:cond delay="500"/>
                            </p:stCondLst>
                            <p:childTnLst>
                              <p:par>
                                <p:cTn id="368" presetID="15" presetClass="entr" presetSubtype="0" fill="hold" grpId="0" nodeType="afterEffect">
                                  <p:stCondLst>
                                    <p:cond delay="0"/>
                                  </p:stCondLst>
                                  <p:iterate type="lt">
                                    <p:tmPct val="100000"/>
                                  </p:iterate>
                                  <p:childTnLst>
                                    <p:set>
                                      <p:cBhvr>
                                        <p:cTn id="369" dur="1" fill="hold">
                                          <p:stCondLst>
                                            <p:cond delay="0"/>
                                          </p:stCondLst>
                                        </p:cTn>
                                        <p:tgtEl>
                                          <p:spTgt spid="199"/>
                                        </p:tgtEl>
                                        <p:attrNameLst>
                                          <p:attrName>style.visibility</p:attrName>
                                        </p:attrNameLst>
                                      </p:cBhvr>
                                      <p:to>
                                        <p:strVal val="visible"/>
                                      </p:to>
                                    </p:set>
                                    <p:anim calcmode="lin" valueType="num">
                                      <p:cBhvr>
                                        <p:cTn id="370" dur="500" fill="hold"/>
                                        <p:tgtEl>
                                          <p:spTgt spid="199"/>
                                        </p:tgtEl>
                                        <p:attrNameLst>
                                          <p:attrName>ppt_w</p:attrName>
                                        </p:attrNameLst>
                                      </p:cBhvr>
                                      <p:tavLst>
                                        <p:tav tm="0">
                                          <p:val>
                                            <p:strVal val="0"/>
                                          </p:val>
                                        </p:tav>
                                        <p:tav tm="100000">
                                          <p:val>
                                            <p:strVal val="#ppt_w"/>
                                          </p:val>
                                        </p:tav>
                                      </p:tavLst>
                                    </p:anim>
                                    <p:anim calcmode="lin" valueType="num">
                                      <p:cBhvr>
                                        <p:cTn id="371" dur="500" fill="hold"/>
                                        <p:tgtEl>
                                          <p:spTgt spid="199"/>
                                        </p:tgtEl>
                                        <p:attrNameLst>
                                          <p:attrName>ppt_h</p:attrName>
                                        </p:attrNameLst>
                                      </p:cBhvr>
                                      <p:tavLst>
                                        <p:tav tm="0">
                                          <p:val>
                                            <p:strVal val="0"/>
                                          </p:val>
                                        </p:tav>
                                        <p:tav tm="100000">
                                          <p:val>
                                            <p:strVal val="#ppt_h"/>
                                          </p:val>
                                        </p:tav>
                                      </p:tavLst>
                                    </p:anim>
                                    <p:anim calcmode="lin" valueType="num">
                                      <p:cBhvr>
                                        <p:cTn id="372" dur="500" fill="hold"/>
                                        <p:tgtEl>
                                          <p:spTgt spid="199"/>
                                        </p:tgtEl>
                                        <p:attrNameLst>
                                          <p:attrName>ppt_x</p:attrName>
                                        </p:attrNameLst>
                                      </p:cBhvr>
                                      <p:tavLst>
                                        <p:tav tm="0" fmla="#ppt_x+(cos(-2*pi*(1-$))*-#ppt_x-sin(-2*pi*(1-$))*(1-#ppt_y))*(1-$)">
                                          <p:val>
                                            <p:strVal val="0"/>
                                          </p:val>
                                        </p:tav>
                                        <p:tav tm="100000">
                                          <p:val>
                                            <p:strVal val="1"/>
                                          </p:val>
                                        </p:tav>
                                      </p:tavLst>
                                    </p:anim>
                                    <p:anim calcmode="lin" valueType="num">
                                      <p:cBhvr>
                                        <p:cTn id="373" dur="500" fill="hold"/>
                                        <p:tgtEl>
                                          <p:spTgt spid="199"/>
                                        </p:tgtEl>
                                        <p:attrNameLst>
                                          <p:attrName>ppt_y</p:attrName>
                                        </p:attrNameLst>
                                      </p:cBhvr>
                                      <p:tavLst>
                                        <p:tav tm="0" fmla="#ppt_y+(sin(-2*pi*(1-$))*-#ppt_x+cos(-2*pi*(1-$))*(1-#ppt_y))*(1-$)">
                                          <p:val>
                                            <p:strVal val="0"/>
                                          </p:val>
                                        </p:tav>
                                        <p:tav tm="100000">
                                          <p:val>
                                            <p:strVal val="1"/>
                                          </p:val>
                                        </p:tav>
                                      </p:tavLst>
                                    </p:anim>
                                  </p:childTnLst>
                                </p:cTn>
                              </p:par>
                            </p:childTnLst>
                          </p:cTn>
                        </p:par>
                        <p:par>
                          <p:cTn id="374" fill="hold">
                            <p:stCondLst>
                              <p:cond delay="3500"/>
                            </p:stCondLst>
                            <p:childTnLst>
                              <p:par>
                                <p:cTn id="375" presetID="1" presetClass="entr" presetSubtype="0" fill="hold" nodeType="afterEffect">
                                  <p:stCondLst>
                                    <p:cond delay="0"/>
                                  </p:stCondLst>
                                  <p:childTnLst>
                                    <p:set>
                                      <p:cBhvr>
                                        <p:cTn id="376" dur="1" fill="hold">
                                          <p:stCondLst>
                                            <p:cond delay="499"/>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P spid="190" grpId="0"/>
      <p:bldP spid="199" grpId="0"/>
    </p:bldLst>
  </p:timing>
</p:sld>
</file>

<file path=ppt/slides/slide8.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2A1E450-1AE3-7838-BE18-751A10FAD5CE}"/>
              </a:ext>
            </a:extLst>
          </p:cNvPr>
          <p:cNvSpPr txBox="1"/>
          <p:nvPr/>
        </p:nvSpPr>
        <p:spPr>
          <a:xfrm>
            <a:off x="681035" y="6356351"/>
            <a:ext cx="2228850" cy="365129"/>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68CD32-1828-40C2-A331-AA7C3E6FD094}" type="datetime1">
              <a:rPr lang="en-AU" sz="1200" b="0" i="0" u="none" strike="noStrike" kern="1200" cap="none" spc="0" baseline="0">
                <a:solidFill>
                  <a:srgbClr val="898989"/>
                </a:solidFill>
                <a:uFillTx/>
                <a:latin typeface="Comic Sans MS"/>
              </a:rPr>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10/06/2025</a:t>
            </a:fld>
            <a:endParaRPr lang="en-AU" sz="1200" b="0" i="0" u="none" strike="noStrike" kern="1200" cap="none" spc="0" baseline="0">
              <a:solidFill>
                <a:srgbClr val="898989"/>
              </a:solidFill>
              <a:uFillTx/>
              <a:latin typeface="Comic Sans MS"/>
            </a:endParaRPr>
          </a:p>
        </p:txBody>
      </p:sp>
      <p:sp>
        <p:nvSpPr>
          <p:cNvPr id="3" name="Segnaposto piè di pagina 2">
            <a:extLst>
              <a:ext uri="{FF2B5EF4-FFF2-40B4-BE49-F238E27FC236}">
                <a16:creationId xmlns:a16="http://schemas.microsoft.com/office/drawing/2014/main" id="{D124C701-F453-0EFA-4FD1-488DACED1A19}"/>
              </a:ext>
            </a:extLst>
          </p:cNvPr>
          <p:cNvSpPr txBox="1"/>
          <p:nvPr/>
        </p:nvSpPr>
        <p:spPr>
          <a:xfrm>
            <a:off x="3281360" y="6356351"/>
            <a:ext cx="3343274" cy="365129"/>
          </a:xfrm>
          <a:prstGeom prst="rect">
            <a:avLst/>
          </a:prstGeom>
          <a:noFill/>
          <a:ln cap="flat">
            <a:noFill/>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200" b="0" i="0" u="none" strike="noStrike" kern="1200" cap="none" spc="0" baseline="0">
                <a:solidFill>
                  <a:srgbClr val="898989"/>
                </a:solidFill>
                <a:uFillTx/>
                <a:latin typeface="Comic Sans MS"/>
              </a:rPr>
              <a:t>sirEN WORKSHOP, Giulianova,  June 8-13.</a:t>
            </a:r>
          </a:p>
        </p:txBody>
      </p:sp>
      <p:sp>
        <p:nvSpPr>
          <p:cNvPr id="4" name="Segnaposto numero diapositiva 3">
            <a:extLst>
              <a:ext uri="{FF2B5EF4-FFF2-40B4-BE49-F238E27FC236}">
                <a16:creationId xmlns:a16="http://schemas.microsoft.com/office/drawing/2014/main" id="{6EE65968-FE0F-1EDC-37F7-4D18EE245F18}"/>
              </a:ext>
            </a:extLst>
          </p:cNvPr>
          <p:cNvSpPr txBox="1"/>
          <p:nvPr/>
        </p:nvSpPr>
        <p:spPr>
          <a:xfrm>
            <a:off x="6996110" y="6356351"/>
            <a:ext cx="2228850"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66B7A2E-D658-449C-8529-D6A394E95954}" type="slidenum">
              <a:rPr/>
              <a:t>8</a:t>
            </a:fld>
            <a:endParaRPr lang="en-AU" sz="1200" b="0" i="0" u="none" strike="noStrike" kern="1200" cap="none" spc="0" baseline="0">
              <a:solidFill>
                <a:srgbClr val="898989"/>
              </a:solidFill>
              <a:uFillTx/>
              <a:latin typeface="Comic Sans MS"/>
            </a:endParaRPr>
          </a:p>
        </p:txBody>
      </p:sp>
      <p:pic>
        <p:nvPicPr>
          <p:cNvPr id="5" name="Immagine 5">
            <a:extLst>
              <a:ext uri="{FF2B5EF4-FFF2-40B4-BE49-F238E27FC236}">
                <a16:creationId xmlns:a16="http://schemas.microsoft.com/office/drawing/2014/main" id="{3C57927D-D0FD-A660-A3E8-1CA30CD33B77}"/>
              </a:ext>
            </a:extLst>
          </p:cNvPr>
          <p:cNvPicPr>
            <a:picLocks noChangeAspect="1"/>
          </p:cNvPicPr>
          <p:nvPr/>
        </p:nvPicPr>
        <p:blipFill>
          <a:blip r:embed="rId3"/>
          <a:stretch>
            <a:fillRect/>
          </a:stretch>
        </p:blipFill>
        <p:spPr>
          <a:xfrm>
            <a:off x="778090" y="821442"/>
            <a:ext cx="8614324" cy="5399248"/>
          </a:xfrm>
          <a:prstGeom prst="rect">
            <a:avLst/>
          </a:prstGeom>
          <a:noFill/>
          <a:ln cap="flat">
            <a:noFill/>
          </a:ln>
        </p:spPr>
      </p:pic>
      <p:sp>
        <p:nvSpPr>
          <p:cNvPr id="6" name="CasellaDiTesto 6">
            <a:extLst>
              <a:ext uri="{FF2B5EF4-FFF2-40B4-BE49-F238E27FC236}">
                <a16:creationId xmlns:a16="http://schemas.microsoft.com/office/drawing/2014/main" id="{C987FCDF-EADA-BAC4-62C1-05C127D9AA70}"/>
              </a:ext>
            </a:extLst>
          </p:cNvPr>
          <p:cNvSpPr txBox="1"/>
          <p:nvPr/>
        </p:nvSpPr>
        <p:spPr>
          <a:xfrm>
            <a:off x="0" y="175107"/>
            <a:ext cx="10073588"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solidFill>
                  <a:srgbClr val="C00000"/>
                </a:solidFill>
                <a:uFillTx/>
                <a:latin typeface="Comic Sans MS" pitchFamily="66"/>
              </a:rPr>
              <a:t>The Solar distribution and its nuclear origin</a:t>
            </a:r>
          </a:p>
        </p:txBody>
      </p:sp>
      <p:sp>
        <p:nvSpPr>
          <p:cNvPr id="7" name="CasellaDiTesto 6">
            <a:extLst>
              <a:ext uri="{FF2B5EF4-FFF2-40B4-BE49-F238E27FC236}">
                <a16:creationId xmlns:a16="http://schemas.microsoft.com/office/drawing/2014/main" id="{AA534AB8-F542-7FD2-2C60-5844D1B65878}"/>
              </a:ext>
            </a:extLst>
          </p:cNvPr>
          <p:cNvSpPr txBox="1"/>
          <p:nvPr/>
        </p:nvSpPr>
        <p:spPr>
          <a:xfrm>
            <a:off x="-56902" y="5637101"/>
            <a:ext cx="4804520" cy="830997"/>
          </a:xfrm>
          <a:prstGeom prst="rect">
            <a:avLst/>
          </a:prstGeom>
          <a:solidFill>
            <a:schemeClr val="bg1"/>
          </a:solidFill>
        </p:spPr>
        <p:txBody>
          <a:bodyPr wrap="none" rtlCol="0">
            <a:spAutoFit/>
          </a:bodyPr>
          <a:lstStyle/>
          <a:p>
            <a:r>
              <a:rPr lang="en-GB" sz="2400" dirty="0">
                <a:solidFill>
                  <a:srgbClr val="002060"/>
                </a:solidFill>
                <a:latin typeface="Comic Sans MS" panose="030F0702030302020204" pitchFamily="66" charset="0"/>
              </a:rPr>
              <a:t>Odd-even effects</a:t>
            </a:r>
          </a:p>
          <a:p>
            <a:r>
              <a:rPr lang="en-GB" sz="2400" dirty="0">
                <a:solidFill>
                  <a:srgbClr val="002060"/>
                </a:solidFill>
                <a:latin typeface="Comic Sans MS" panose="030F0702030302020204" pitchFamily="66" charset="0"/>
              </a:rPr>
              <a:t>and narrow peaks</a:t>
            </a:r>
            <a:r>
              <a:rPr lang="en-GB" sz="2400" dirty="0">
                <a:solidFill>
                  <a:srgbClr val="002060"/>
                </a:solidFill>
                <a:latin typeface="Comic Sans MS" panose="030F0702030302020204" pitchFamily="66" charset="0"/>
                <a:sym typeface="Wingdings" panose="05000000000000000000" pitchFamily="2" charset="2"/>
              </a:rPr>
              <a:t> s processing</a:t>
            </a:r>
            <a:endParaRPr lang="en-GB" sz="2400" dirty="0">
              <a:solidFill>
                <a:srgbClr val="002060"/>
              </a:solidFill>
              <a:latin typeface="Comic Sans MS" panose="030F0702030302020204"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47">
    <p:bg>
      <p:bgPr>
        <a:solidFill>
          <a:srgbClr val="FFFFFF"/>
        </a:solidFill>
        <a:effectLst/>
      </p:bgPr>
    </p:bg>
    <p:spTree>
      <p:nvGrpSpPr>
        <p:cNvPr id="1" name=""/>
        <p:cNvGrpSpPr/>
        <p:nvPr/>
      </p:nvGrpSpPr>
      <p:grpSpPr>
        <a:xfrm>
          <a:off x="0" y="0"/>
          <a:ext cx="0" cy="0"/>
          <a:chOff x="0" y="0"/>
          <a:chExt cx="0" cy="0"/>
        </a:xfrm>
      </p:grpSpPr>
      <p:pic>
        <p:nvPicPr>
          <p:cNvPr id="2" name="Immagine 5">
            <a:extLst>
              <a:ext uri="{FF2B5EF4-FFF2-40B4-BE49-F238E27FC236}">
                <a16:creationId xmlns:a16="http://schemas.microsoft.com/office/drawing/2014/main" id="{25070B9A-89D9-EFBF-F5E9-6D3EC9CA203C}"/>
              </a:ext>
            </a:extLst>
          </p:cNvPr>
          <p:cNvPicPr>
            <a:picLocks noChangeAspect="1"/>
          </p:cNvPicPr>
          <p:nvPr/>
        </p:nvPicPr>
        <p:blipFill>
          <a:blip r:embed="rId2"/>
          <a:stretch>
            <a:fillRect/>
          </a:stretch>
        </p:blipFill>
        <p:spPr>
          <a:xfrm>
            <a:off x="528746" y="552690"/>
            <a:ext cx="9041806" cy="5594226"/>
          </a:xfrm>
          <a:prstGeom prst="rect">
            <a:avLst/>
          </a:prstGeom>
          <a:noFill/>
          <a:ln cap="flat">
            <a:noFill/>
          </a:ln>
        </p:spPr>
      </p:pic>
      <p:sp>
        <p:nvSpPr>
          <p:cNvPr id="3" name="CasellaDiTesto 1">
            <a:extLst>
              <a:ext uri="{FF2B5EF4-FFF2-40B4-BE49-F238E27FC236}">
                <a16:creationId xmlns:a16="http://schemas.microsoft.com/office/drawing/2014/main" id="{CADC3460-D289-2ACA-24B1-01FB1B100931}"/>
              </a:ext>
            </a:extLst>
          </p:cNvPr>
          <p:cNvSpPr txBox="1"/>
          <p:nvPr/>
        </p:nvSpPr>
        <p:spPr>
          <a:xfrm>
            <a:off x="-127714" y="-69174"/>
            <a:ext cx="9823060" cy="132343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1" i="0" u="none" strike="noStrike" kern="1200" cap="none" spc="0" baseline="0">
                <a:solidFill>
                  <a:srgbClr val="C00000"/>
                </a:solidFill>
                <a:uFillTx/>
                <a:latin typeface="Comic Sans MS" pitchFamily="66"/>
              </a:rPr>
              <a:t>Up to the nineties: supposed to come from TPs in AGB Stars</a:t>
            </a:r>
          </a:p>
        </p:txBody>
      </p:sp>
      <p:sp>
        <p:nvSpPr>
          <p:cNvPr id="4" name="CasellaDiTesto 2">
            <a:extLst>
              <a:ext uri="{FF2B5EF4-FFF2-40B4-BE49-F238E27FC236}">
                <a16:creationId xmlns:a16="http://schemas.microsoft.com/office/drawing/2014/main" id="{0BED174F-876C-6636-6573-1A2E19D08F03}"/>
              </a:ext>
            </a:extLst>
          </p:cNvPr>
          <p:cNvSpPr txBox="1"/>
          <p:nvPr/>
        </p:nvSpPr>
        <p:spPr>
          <a:xfrm>
            <a:off x="292580" y="6146916"/>
            <a:ext cx="9514139" cy="52321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2060"/>
                </a:solidFill>
                <a:uFillTx/>
                <a:latin typeface="Comic Sans MS" pitchFamily="66"/>
              </a:rPr>
              <a:t>What are these thermal pulses? </a:t>
            </a:r>
            <a:r>
              <a:rPr lang="en-GB" sz="2800" b="0" i="0" u="none" strike="noStrike" kern="0" cap="none" spc="0" baseline="0">
                <a:solidFill>
                  <a:srgbClr val="002060"/>
                </a:solidFill>
                <a:uFillTx/>
                <a:latin typeface="Comic Sans MS" pitchFamily="66"/>
              </a:rPr>
              <a:t>W</a:t>
            </a:r>
            <a:r>
              <a:rPr lang="en-GB" sz="2800" b="0" i="0" u="none" strike="noStrike" kern="1200" cap="none" spc="0" baseline="0">
                <a:solidFill>
                  <a:srgbClr val="002060"/>
                </a:solidFill>
                <a:uFillTx/>
                <a:latin typeface="Comic Sans MS" pitchFamily="66"/>
              </a:rPr>
              <a:t>ho discovered them?</a:t>
            </a:r>
          </a:p>
        </p:txBody>
      </p:sp>
      <p:sp>
        <p:nvSpPr>
          <p:cNvPr id="5" name="CasellaDiTesto 3">
            <a:extLst>
              <a:ext uri="{FF2B5EF4-FFF2-40B4-BE49-F238E27FC236}">
                <a16:creationId xmlns:a16="http://schemas.microsoft.com/office/drawing/2014/main" id="{DBA4AACB-7EE1-D4A9-6634-5055647E1BBD}"/>
              </a:ext>
            </a:extLst>
          </p:cNvPr>
          <p:cNvSpPr txBox="1"/>
          <p:nvPr/>
        </p:nvSpPr>
        <p:spPr>
          <a:xfrm>
            <a:off x="7406727" y="1537572"/>
            <a:ext cx="2581219" cy="40011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dirty="0">
                <a:solidFill>
                  <a:srgbClr val="FF0000"/>
                </a:solidFill>
                <a:uFillTx/>
                <a:latin typeface="Calibri"/>
              </a:rPr>
              <a:t>(the problem is HERE!)</a:t>
            </a:r>
          </a:p>
        </p:txBody>
      </p:sp>
      <p:sp>
        <p:nvSpPr>
          <p:cNvPr id="6" name="CasellaDiTesto 4">
            <a:extLst>
              <a:ext uri="{FF2B5EF4-FFF2-40B4-BE49-F238E27FC236}">
                <a16:creationId xmlns:a16="http://schemas.microsoft.com/office/drawing/2014/main" id="{FD9F5FFC-3C79-F3EA-3365-16FAE4C940CB}"/>
              </a:ext>
            </a:extLst>
          </p:cNvPr>
          <p:cNvSpPr txBox="1"/>
          <p:nvPr/>
        </p:nvSpPr>
        <p:spPr>
          <a:xfrm>
            <a:off x="7615825" y="1866394"/>
            <a:ext cx="2384647" cy="40011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dirty="0">
                <a:solidFill>
                  <a:srgbClr val="FF0000"/>
                </a:solidFill>
                <a:uFillTx/>
                <a:latin typeface="Calibri"/>
              </a:rPr>
              <a:t>[it gets very narrow]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2103</Words>
  <Application>Microsoft Office PowerPoint</Application>
  <PresentationFormat>A4 (21x29,7 cm)</PresentationFormat>
  <Paragraphs>236</Paragraphs>
  <Slides>31</Slides>
  <Notes>4</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31</vt:i4>
      </vt:variant>
    </vt:vector>
  </HeadingPairs>
  <TitlesOfParts>
    <vt:vector size="40" baseType="lpstr">
      <vt:lpstr>Arial</vt:lpstr>
      <vt:lpstr>Calibri</vt:lpstr>
      <vt:lpstr>Comic Sans MS</vt:lpstr>
      <vt:lpstr>Symbol</vt:lpstr>
      <vt:lpstr>Times New Roman</vt:lpstr>
      <vt:lpstr>Wingdings</vt:lpstr>
      <vt:lpstr>Wingdings 2</vt:lpstr>
      <vt:lpstr>Tema di Office</vt:lpstr>
      <vt:lpstr>Equation</vt:lpstr>
      <vt:lpstr>Neutron Capture Nucleosyntheis  in AGB Stars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MAURIZIO MARIA BUSSO</dc:creator>
  <cp:lastModifiedBy>MAURIZIO MARIA BUSSO</cp:lastModifiedBy>
  <cp:revision>127</cp:revision>
  <dcterms:created xsi:type="dcterms:W3CDTF">2025-05-30T09:38:05Z</dcterms:created>
  <dcterms:modified xsi:type="dcterms:W3CDTF">2025-06-10T13:32:11Z</dcterms:modified>
</cp:coreProperties>
</file>