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4"/>
  </p:sldMasterIdLst>
  <p:notesMasterIdLst>
    <p:notesMasterId r:id="rId32"/>
  </p:notesMasterIdLst>
  <p:handoutMasterIdLst>
    <p:handoutMasterId r:id="rId33"/>
  </p:handoutMasterIdLst>
  <p:sldIdLst>
    <p:sldId id="753" r:id="rId5"/>
    <p:sldId id="754" r:id="rId6"/>
    <p:sldId id="1155" r:id="rId7"/>
    <p:sldId id="1156" r:id="rId8"/>
    <p:sldId id="1157" r:id="rId9"/>
    <p:sldId id="1161" r:id="rId10"/>
    <p:sldId id="823" r:id="rId11"/>
    <p:sldId id="827" r:id="rId12"/>
    <p:sldId id="1163" r:id="rId13"/>
    <p:sldId id="1167" r:id="rId14"/>
    <p:sldId id="1168" r:id="rId15"/>
    <p:sldId id="778" r:id="rId16"/>
    <p:sldId id="1172" r:id="rId17"/>
    <p:sldId id="1147" r:id="rId18"/>
    <p:sldId id="1148" r:id="rId19"/>
    <p:sldId id="699" r:id="rId20"/>
    <p:sldId id="1151" r:id="rId21"/>
    <p:sldId id="1149" r:id="rId22"/>
    <p:sldId id="1152" r:id="rId23"/>
    <p:sldId id="1173" r:id="rId24"/>
    <p:sldId id="758" r:id="rId25"/>
    <p:sldId id="781" r:id="rId26"/>
    <p:sldId id="1166" r:id="rId27"/>
    <p:sldId id="268" r:id="rId28"/>
    <p:sldId id="1047" r:id="rId29"/>
    <p:sldId id="1164" r:id="rId30"/>
    <p:sldId id="1174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A56525-A2F2-9F5D-AFAD-66191EFBAED4}" name="Katherine Bermingham" initials="KB" userId="S::kb1012@eps.rutgers.edu::83800b4d-641e-4db5-906e-f4c97916a5c2" providerId="AD"/>
  <p188:author id="{E84C12FF-9ACA-72A7-2260-562A2F887170}" name="Katherine Bermingham" initials="KB" userId="Katherine Bermingham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B" initials="KRB" lastIdx="4" clrIdx="0">
    <p:extLst>
      <p:ext uri="{19B8F6BF-5375-455C-9EA6-DF929625EA0E}">
        <p15:presenceInfo xmlns:p15="http://schemas.microsoft.com/office/powerpoint/2012/main" userId="KRB" providerId="None"/>
      </p:ext>
    </p:extLst>
  </p:cmAuthor>
  <p:cmAuthor id="2" name="Katherine Bermingham" initials="KB" lastIdx="11" clrIdx="1">
    <p:extLst>
      <p:ext uri="{19B8F6BF-5375-455C-9EA6-DF929625EA0E}">
        <p15:presenceInfo xmlns:p15="http://schemas.microsoft.com/office/powerpoint/2012/main" userId="dc92bff7993cf00d" providerId="Windows Live"/>
      </p:ext>
    </p:extLst>
  </p:cmAuthor>
  <p:cmAuthor id="3" name="Richard Walker" initials="RJW" lastIdx="11" clrIdx="2">
    <p:extLst>
      <p:ext uri="{19B8F6BF-5375-455C-9EA6-DF929625EA0E}">
        <p15:presenceInfo xmlns:p15="http://schemas.microsoft.com/office/powerpoint/2012/main" userId="Richard Walker" providerId="None"/>
      </p:ext>
    </p:extLst>
  </p:cmAuthor>
  <p:cmAuthor id="4" name="Katherine Bermingham" initials="KB [2]" lastIdx="1" clrIdx="3">
    <p:extLst>
      <p:ext uri="{19B8F6BF-5375-455C-9EA6-DF929625EA0E}">
        <p15:presenceInfo xmlns:p15="http://schemas.microsoft.com/office/powerpoint/2012/main" userId="S::kb1012@eps.rutgers.edu::83800b4d-641e-4db5-906e-f4c97916a5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008000"/>
    <a:srgbClr val="D60093"/>
    <a:srgbClr val="990033"/>
    <a:srgbClr val="660066"/>
    <a:srgbClr val="00FF00"/>
    <a:srgbClr val="A7C0DE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17965E-3F27-49AB-9C5B-C23085E143B5}" v="94" dt="2025-06-09T09:00:12.5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67" autoAdjust="0"/>
    <p:restoredTop sz="94404" autoAdjust="0"/>
  </p:normalViewPr>
  <p:slideViewPr>
    <p:cSldViewPr snapToGrid="0">
      <p:cViewPr varScale="1">
        <p:scale>
          <a:sx n="71" d="100"/>
          <a:sy n="71" d="100"/>
        </p:scale>
        <p:origin x="328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erine Bermingham" userId="83800b4d-641e-4db5-906e-f4c97916a5c2" providerId="ADAL" clId="{CB17965E-3F27-49AB-9C5B-C23085E143B5}"/>
    <pc:docChg chg="undo custSel addSld delSld modSld">
      <pc:chgData name="Katherine Bermingham" userId="83800b4d-641e-4db5-906e-f4c97916a5c2" providerId="ADAL" clId="{CB17965E-3F27-49AB-9C5B-C23085E143B5}" dt="2025-06-09T09:01:14.359" v="838" actId="692"/>
      <pc:docMkLst>
        <pc:docMk/>
      </pc:docMkLst>
      <pc:sldChg chg="add del modNotesTx">
        <pc:chgData name="Katherine Bermingham" userId="83800b4d-641e-4db5-906e-f4c97916a5c2" providerId="ADAL" clId="{CB17965E-3F27-49AB-9C5B-C23085E143B5}" dt="2025-06-09T08:51:33.047" v="834" actId="6549"/>
        <pc:sldMkLst>
          <pc:docMk/>
          <pc:sldMk cId="2866852647" sldId="268"/>
        </pc:sldMkLst>
      </pc:sldChg>
      <pc:sldChg chg="addSp modSp add del mod modNotesTx">
        <pc:chgData name="Katherine Bermingham" userId="83800b4d-641e-4db5-906e-f4c97916a5c2" providerId="ADAL" clId="{CB17965E-3F27-49AB-9C5B-C23085E143B5}" dt="2025-06-09T08:50:51.096" v="830" actId="6549"/>
        <pc:sldMkLst>
          <pc:docMk/>
          <pc:sldMk cId="3503141243" sldId="699"/>
        </pc:sldMkLst>
        <pc:picChg chg="add mod">
          <ac:chgData name="Katherine Bermingham" userId="83800b4d-641e-4db5-906e-f4c97916a5c2" providerId="ADAL" clId="{CB17965E-3F27-49AB-9C5B-C23085E143B5}" dt="2025-06-08T12:59:22.359" v="43" actId="1076"/>
          <ac:picMkLst>
            <pc:docMk/>
            <pc:sldMk cId="3503141243" sldId="699"/>
            <ac:picMk id="3" creationId="{36F18CC0-6730-C5CE-1A32-96AB078796AD}"/>
          </ac:picMkLst>
        </pc:picChg>
      </pc:sldChg>
      <pc:sldChg chg="add del modNotesTx">
        <pc:chgData name="Katherine Bermingham" userId="83800b4d-641e-4db5-906e-f4c97916a5c2" providerId="ADAL" clId="{CB17965E-3F27-49AB-9C5B-C23085E143B5}" dt="2025-06-09T08:50:13.888" v="823" actId="47"/>
        <pc:sldMkLst>
          <pc:docMk/>
          <pc:sldMk cId="2825238472" sldId="753"/>
        </pc:sldMkLst>
      </pc:sldChg>
      <pc:sldChg chg="add del modNotesTx">
        <pc:chgData name="Katherine Bermingham" userId="83800b4d-641e-4db5-906e-f4c97916a5c2" providerId="ADAL" clId="{CB17965E-3F27-49AB-9C5B-C23085E143B5}" dt="2025-06-09T08:50:20.508" v="824" actId="6549"/>
        <pc:sldMkLst>
          <pc:docMk/>
          <pc:sldMk cId="305931303" sldId="754"/>
        </pc:sldMkLst>
      </pc:sldChg>
      <pc:sldChg chg="addSp delSp modSp add del mod modNotesTx">
        <pc:chgData name="Katherine Bermingham" userId="83800b4d-641e-4db5-906e-f4c97916a5c2" providerId="ADAL" clId="{CB17965E-3F27-49AB-9C5B-C23085E143B5}" dt="2025-06-09T08:51:02.325" v="833" actId="6549"/>
        <pc:sldMkLst>
          <pc:docMk/>
          <pc:sldMk cId="3171615090" sldId="758"/>
        </pc:sldMkLst>
        <pc:spChg chg="mod">
          <ac:chgData name="Katherine Bermingham" userId="83800b4d-641e-4db5-906e-f4c97916a5c2" providerId="ADAL" clId="{CB17965E-3F27-49AB-9C5B-C23085E143B5}" dt="2025-06-08T13:23:57.967" v="306" actId="1036"/>
          <ac:spMkLst>
            <pc:docMk/>
            <pc:sldMk cId="3171615090" sldId="758"/>
            <ac:spMk id="17" creationId="{BDD3EEF9-92FF-AEAE-4F41-1453296DCB8C}"/>
          </ac:spMkLst>
        </pc:spChg>
        <pc:spChg chg="mod">
          <ac:chgData name="Katherine Bermingham" userId="83800b4d-641e-4db5-906e-f4c97916a5c2" providerId="ADAL" clId="{CB17965E-3F27-49AB-9C5B-C23085E143B5}" dt="2025-06-08T13:24:20.260" v="313" actId="1035"/>
          <ac:spMkLst>
            <pc:docMk/>
            <pc:sldMk cId="3171615090" sldId="758"/>
            <ac:spMk id="23" creationId="{D45B8DB2-12D4-8323-B9C6-F6B50F93A760}"/>
          </ac:spMkLst>
        </pc:spChg>
        <pc:spChg chg="mod">
          <ac:chgData name="Katherine Bermingham" userId="83800b4d-641e-4db5-906e-f4c97916a5c2" providerId="ADAL" clId="{CB17965E-3F27-49AB-9C5B-C23085E143B5}" dt="2025-06-08T13:24:15.994" v="310" actId="14100"/>
          <ac:spMkLst>
            <pc:docMk/>
            <pc:sldMk cId="3171615090" sldId="758"/>
            <ac:spMk id="27" creationId="{8CBD79E2-82B4-85CF-AFAA-CF7CF04E6D93}"/>
          </ac:spMkLst>
        </pc:spChg>
        <pc:picChg chg="del">
          <ac:chgData name="Katherine Bermingham" userId="83800b4d-641e-4db5-906e-f4c97916a5c2" providerId="ADAL" clId="{CB17965E-3F27-49AB-9C5B-C23085E143B5}" dt="2025-06-08T13:22:20.270" v="295" actId="478"/>
          <ac:picMkLst>
            <pc:docMk/>
            <pc:sldMk cId="3171615090" sldId="758"/>
            <ac:picMk id="16" creationId="{99FFF294-A425-F7FF-2165-BB5359E05819}"/>
          </ac:picMkLst>
        </pc:picChg>
        <pc:picChg chg="add del mod ord">
          <ac:chgData name="Katherine Bermingham" userId="83800b4d-641e-4db5-906e-f4c97916a5c2" providerId="ADAL" clId="{CB17965E-3F27-49AB-9C5B-C23085E143B5}" dt="2025-06-08T13:23:26.280" v="303" actId="478"/>
          <ac:picMkLst>
            <pc:docMk/>
            <pc:sldMk cId="3171615090" sldId="758"/>
            <ac:picMk id="38" creationId="{257F6D7F-426E-30B7-678B-4A97B1BB311D}"/>
          </ac:picMkLst>
        </pc:picChg>
        <pc:picChg chg="add mod ord">
          <ac:chgData name="Katherine Bermingham" userId="83800b4d-641e-4db5-906e-f4c97916a5c2" providerId="ADAL" clId="{CB17965E-3F27-49AB-9C5B-C23085E143B5}" dt="2025-06-08T13:23:24.099" v="302" actId="167"/>
          <ac:picMkLst>
            <pc:docMk/>
            <pc:sldMk cId="3171615090" sldId="758"/>
            <ac:picMk id="40" creationId="{3EA833CB-670A-8F31-EB9B-99DE2FF60D91}"/>
          </ac:picMkLst>
        </pc:picChg>
        <pc:picChg chg="add del mod">
          <ac:chgData name="Katherine Bermingham" userId="83800b4d-641e-4db5-906e-f4c97916a5c2" providerId="ADAL" clId="{CB17965E-3F27-49AB-9C5B-C23085E143B5}" dt="2025-06-08T19:49:00.346" v="817" actId="478"/>
          <ac:picMkLst>
            <pc:docMk/>
            <pc:sldMk cId="3171615090" sldId="758"/>
            <ac:picMk id="41" creationId="{93DE10A2-A073-9C46-C33C-B4ECADF811F6}"/>
          </ac:picMkLst>
        </pc:picChg>
      </pc:sldChg>
      <pc:sldChg chg="modSp add del mod modAnim">
        <pc:chgData name="Katherine Bermingham" userId="83800b4d-641e-4db5-906e-f4c97916a5c2" providerId="ADAL" clId="{CB17965E-3F27-49AB-9C5B-C23085E143B5}" dt="2025-06-09T08:50:13.888" v="823" actId="47"/>
        <pc:sldMkLst>
          <pc:docMk/>
          <pc:sldMk cId="3183334195" sldId="778"/>
        </pc:sldMkLst>
        <pc:spChg chg="mod">
          <ac:chgData name="Katherine Bermingham" userId="83800b4d-641e-4db5-906e-f4c97916a5c2" providerId="ADAL" clId="{CB17965E-3F27-49AB-9C5B-C23085E143B5}" dt="2025-06-08T13:53:28.612" v="696" actId="20577"/>
          <ac:spMkLst>
            <pc:docMk/>
            <pc:sldMk cId="3183334195" sldId="778"/>
            <ac:spMk id="2" creationId="{00000000-0000-0000-0000-000000000000}"/>
          </ac:spMkLst>
        </pc:spChg>
        <pc:spChg chg="mod">
          <ac:chgData name="Katherine Bermingham" userId="83800b4d-641e-4db5-906e-f4c97916a5c2" providerId="ADAL" clId="{CB17965E-3F27-49AB-9C5B-C23085E143B5}" dt="2025-06-08T13:38:12.234" v="534" actId="255"/>
          <ac:spMkLst>
            <pc:docMk/>
            <pc:sldMk cId="3183334195" sldId="778"/>
            <ac:spMk id="20" creationId="{A0454D67-169A-E077-9365-138288DC0A71}"/>
          </ac:spMkLst>
        </pc:spChg>
      </pc:sldChg>
      <pc:sldChg chg="modSp add del mod">
        <pc:chgData name="Katherine Bermingham" userId="83800b4d-641e-4db5-906e-f4c97916a5c2" providerId="ADAL" clId="{CB17965E-3F27-49AB-9C5B-C23085E143B5}" dt="2025-06-09T08:50:13.888" v="823" actId="47"/>
        <pc:sldMkLst>
          <pc:docMk/>
          <pc:sldMk cId="1320668974" sldId="781"/>
        </pc:sldMkLst>
        <pc:spChg chg="mod">
          <ac:chgData name="Katherine Bermingham" userId="83800b4d-641e-4db5-906e-f4c97916a5c2" providerId="ADAL" clId="{CB17965E-3F27-49AB-9C5B-C23085E143B5}" dt="2025-06-08T19:49:19.543" v="818" actId="20577"/>
          <ac:spMkLst>
            <pc:docMk/>
            <pc:sldMk cId="1320668974" sldId="781"/>
            <ac:spMk id="3" creationId="{D68B8258-B496-4376-7C54-DCF62CA212AD}"/>
          </ac:spMkLst>
        </pc:spChg>
      </pc:sldChg>
      <pc:sldChg chg="delSp modSp add del mod delAnim modAnim modNotesTx">
        <pc:chgData name="Katherine Bermingham" userId="83800b4d-641e-4db5-906e-f4c97916a5c2" providerId="ADAL" clId="{CB17965E-3F27-49AB-9C5B-C23085E143B5}" dt="2025-06-09T08:50:34.044" v="827" actId="6549"/>
        <pc:sldMkLst>
          <pc:docMk/>
          <pc:sldMk cId="850710664" sldId="823"/>
        </pc:sldMkLst>
        <pc:spChg chg="mod">
          <ac:chgData name="Katherine Bermingham" userId="83800b4d-641e-4db5-906e-f4c97916a5c2" providerId="ADAL" clId="{CB17965E-3F27-49AB-9C5B-C23085E143B5}" dt="2025-06-08T19:45:06.304" v="807" actId="20577"/>
          <ac:spMkLst>
            <pc:docMk/>
            <pc:sldMk cId="850710664" sldId="823"/>
            <ac:spMk id="108" creationId="{01A11538-913A-906C-F01A-1BF57FDF3A10}"/>
          </ac:spMkLst>
        </pc:spChg>
        <pc:picChg chg="del">
          <ac:chgData name="Katherine Bermingham" userId="83800b4d-641e-4db5-906e-f4c97916a5c2" providerId="ADAL" clId="{CB17965E-3F27-49AB-9C5B-C23085E143B5}" dt="2025-06-08T12:37:04.563" v="4" actId="478"/>
          <ac:picMkLst>
            <pc:docMk/>
            <pc:sldMk cId="850710664" sldId="823"/>
            <ac:picMk id="13" creationId="{D56666AD-3617-72F4-6D4C-4CDAAA8BE373}"/>
          </ac:picMkLst>
        </pc:picChg>
        <pc:picChg chg="del">
          <ac:chgData name="Katherine Bermingham" userId="83800b4d-641e-4db5-906e-f4c97916a5c2" providerId="ADAL" clId="{CB17965E-3F27-49AB-9C5B-C23085E143B5}" dt="2025-06-08T12:37:03.977" v="3" actId="478"/>
          <ac:picMkLst>
            <pc:docMk/>
            <pc:sldMk cId="850710664" sldId="823"/>
            <ac:picMk id="14" creationId="{F53FDC21-B1CE-13DD-69E7-58F4DBF694FA}"/>
          </ac:picMkLst>
        </pc:picChg>
      </pc:sldChg>
      <pc:sldChg chg="modSp add del mod">
        <pc:chgData name="Katherine Bermingham" userId="83800b4d-641e-4db5-906e-f4c97916a5c2" providerId="ADAL" clId="{CB17965E-3F27-49AB-9C5B-C23085E143B5}" dt="2025-06-09T08:50:13.888" v="823" actId="47"/>
        <pc:sldMkLst>
          <pc:docMk/>
          <pc:sldMk cId="1276872368" sldId="827"/>
        </pc:sldMkLst>
        <pc:spChg chg="mod">
          <ac:chgData name="Katherine Bermingham" userId="83800b4d-641e-4db5-906e-f4c97916a5c2" providerId="ADAL" clId="{CB17965E-3F27-49AB-9C5B-C23085E143B5}" dt="2025-06-08T15:24:12.639" v="779" actId="114"/>
          <ac:spMkLst>
            <pc:docMk/>
            <pc:sldMk cId="1276872368" sldId="827"/>
            <ac:spMk id="8" creationId="{0FD6AEA6-4940-8D80-00A2-A9E3B8021A83}"/>
          </ac:spMkLst>
        </pc:spChg>
      </pc:sldChg>
      <pc:sldChg chg="add del">
        <pc:chgData name="Katherine Bermingham" userId="83800b4d-641e-4db5-906e-f4c97916a5c2" providerId="ADAL" clId="{CB17965E-3F27-49AB-9C5B-C23085E143B5}" dt="2025-06-09T08:50:13.888" v="823" actId="47"/>
        <pc:sldMkLst>
          <pc:docMk/>
          <pc:sldMk cId="607253011" sldId="1047"/>
        </pc:sldMkLst>
      </pc:sldChg>
      <pc:sldChg chg="add del setBg modNotesTx">
        <pc:chgData name="Katherine Bermingham" userId="83800b4d-641e-4db5-906e-f4c97916a5c2" providerId="ADAL" clId="{CB17965E-3F27-49AB-9C5B-C23085E143B5}" dt="2025-06-09T08:50:13.888" v="823" actId="47"/>
        <pc:sldMkLst>
          <pc:docMk/>
          <pc:sldMk cId="3473631857" sldId="1147"/>
        </pc:sldMkLst>
      </pc:sldChg>
      <pc:sldChg chg="addSp modSp add del mod">
        <pc:chgData name="Katherine Bermingham" userId="83800b4d-641e-4db5-906e-f4c97916a5c2" providerId="ADAL" clId="{CB17965E-3F27-49AB-9C5B-C23085E143B5}" dt="2025-06-09T09:00:12.588" v="836"/>
        <pc:sldMkLst>
          <pc:docMk/>
          <pc:sldMk cId="696790767" sldId="1148"/>
        </pc:sldMkLst>
        <pc:spChg chg="mod">
          <ac:chgData name="Katherine Bermingham" userId="83800b4d-641e-4db5-906e-f4c97916a5c2" providerId="ADAL" clId="{CB17965E-3F27-49AB-9C5B-C23085E143B5}" dt="2025-06-08T13:53:09.265" v="672" actId="20577"/>
          <ac:spMkLst>
            <pc:docMk/>
            <pc:sldMk cId="696790767" sldId="1148"/>
            <ac:spMk id="2" creationId="{0E2B6FE5-5FF6-BE22-4A48-C87665D78211}"/>
          </ac:spMkLst>
        </pc:spChg>
        <pc:spChg chg="mod">
          <ac:chgData name="Katherine Bermingham" userId="83800b4d-641e-4db5-906e-f4c97916a5c2" providerId="ADAL" clId="{CB17965E-3F27-49AB-9C5B-C23085E143B5}" dt="2025-06-08T12:57:32.925" v="41" actId="20577"/>
          <ac:spMkLst>
            <pc:docMk/>
            <pc:sldMk cId="696790767" sldId="1148"/>
            <ac:spMk id="20" creationId="{94FAB604-1879-4252-6FB1-0C7D2235AFAA}"/>
          </ac:spMkLst>
        </pc:spChg>
        <pc:picChg chg="add mod">
          <ac:chgData name="Katherine Bermingham" userId="83800b4d-641e-4db5-906e-f4c97916a5c2" providerId="ADAL" clId="{CB17965E-3F27-49AB-9C5B-C23085E143B5}" dt="2025-06-09T09:00:12.588" v="836"/>
          <ac:picMkLst>
            <pc:docMk/>
            <pc:sldMk cId="696790767" sldId="1148"/>
            <ac:picMk id="3" creationId="{23B8A0C3-63F8-E9C8-D950-2F33BE99E56C}"/>
          </ac:picMkLst>
        </pc:picChg>
        <pc:picChg chg="add mod">
          <ac:chgData name="Katherine Bermingham" userId="83800b4d-641e-4db5-906e-f4c97916a5c2" providerId="ADAL" clId="{CB17965E-3F27-49AB-9C5B-C23085E143B5}" dt="2025-06-09T09:00:12.588" v="836"/>
          <ac:picMkLst>
            <pc:docMk/>
            <pc:sldMk cId="696790767" sldId="1148"/>
            <ac:picMk id="5" creationId="{4DD7AC8E-0FA9-248D-1599-6E8F3F42ED3D}"/>
          </ac:picMkLst>
        </pc:picChg>
      </pc:sldChg>
      <pc:sldChg chg="modSp add del mod">
        <pc:chgData name="Katherine Bermingham" userId="83800b4d-641e-4db5-906e-f4c97916a5c2" providerId="ADAL" clId="{CB17965E-3F27-49AB-9C5B-C23085E143B5}" dt="2025-06-09T08:50:13.888" v="823" actId="47"/>
        <pc:sldMkLst>
          <pc:docMk/>
          <pc:sldMk cId="1689049383" sldId="1149"/>
        </pc:sldMkLst>
        <pc:spChg chg="mod">
          <ac:chgData name="Katherine Bermingham" userId="83800b4d-641e-4db5-906e-f4c97916a5c2" providerId="ADAL" clId="{CB17965E-3F27-49AB-9C5B-C23085E143B5}" dt="2025-06-08T13:33:52.102" v="433" actId="14100"/>
          <ac:spMkLst>
            <pc:docMk/>
            <pc:sldMk cId="1689049383" sldId="1149"/>
            <ac:spMk id="2" creationId="{20B104DE-D268-1602-4631-B19BF63DFF56}"/>
          </ac:spMkLst>
        </pc:spChg>
        <pc:spChg chg="mod">
          <ac:chgData name="Katherine Bermingham" userId="83800b4d-641e-4db5-906e-f4c97916a5c2" providerId="ADAL" clId="{CB17965E-3F27-49AB-9C5B-C23085E143B5}" dt="2025-06-08T13:34:16.683" v="462" actId="20577"/>
          <ac:spMkLst>
            <pc:docMk/>
            <pc:sldMk cId="1689049383" sldId="1149"/>
            <ac:spMk id="10" creationId="{310E2B66-7388-2100-0590-B64CB570654A}"/>
          </ac:spMkLst>
        </pc:spChg>
      </pc:sldChg>
      <pc:sldChg chg="addSp modSp add del mod">
        <pc:chgData name="Katherine Bermingham" userId="83800b4d-641e-4db5-906e-f4c97916a5c2" providerId="ADAL" clId="{CB17965E-3F27-49AB-9C5B-C23085E143B5}" dt="2025-06-09T08:50:13.888" v="823" actId="47"/>
        <pc:sldMkLst>
          <pc:docMk/>
          <pc:sldMk cId="3260359572" sldId="1151"/>
        </pc:sldMkLst>
        <pc:spChg chg="mod">
          <ac:chgData name="Katherine Bermingham" userId="83800b4d-641e-4db5-906e-f4c97916a5c2" providerId="ADAL" clId="{CB17965E-3F27-49AB-9C5B-C23085E143B5}" dt="2025-06-08T13:33:25.276" v="393" actId="20577"/>
          <ac:spMkLst>
            <pc:docMk/>
            <pc:sldMk cId="3260359572" sldId="1151"/>
            <ac:spMk id="7" creationId="{7D93ECBE-AA22-E964-5C6C-847994E00D71}"/>
          </ac:spMkLst>
        </pc:spChg>
        <pc:picChg chg="add mod">
          <ac:chgData name="Katherine Bermingham" userId="83800b4d-641e-4db5-906e-f4c97916a5c2" providerId="ADAL" clId="{CB17965E-3F27-49AB-9C5B-C23085E143B5}" dt="2025-06-08T12:59:36.150" v="47" actId="1076"/>
          <ac:picMkLst>
            <pc:docMk/>
            <pc:sldMk cId="3260359572" sldId="1151"/>
            <ac:picMk id="3" creationId="{E2CD6004-35FF-ACC3-2559-B4D42483A823}"/>
          </ac:picMkLst>
        </pc:picChg>
        <pc:picChg chg="mod ord">
          <ac:chgData name="Katherine Bermingham" userId="83800b4d-641e-4db5-906e-f4c97916a5c2" providerId="ADAL" clId="{CB17965E-3F27-49AB-9C5B-C23085E143B5}" dt="2025-06-08T12:59:40.800" v="49" actId="166"/>
          <ac:picMkLst>
            <pc:docMk/>
            <pc:sldMk cId="3260359572" sldId="1151"/>
            <ac:picMk id="10" creationId="{0F83F9FE-F3A6-A8F9-5D62-B4BDB546063A}"/>
          </ac:picMkLst>
        </pc:picChg>
      </pc:sldChg>
      <pc:sldChg chg="addSp modSp add del mod">
        <pc:chgData name="Katherine Bermingham" userId="83800b4d-641e-4db5-906e-f4c97916a5c2" providerId="ADAL" clId="{CB17965E-3F27-49AB-9C5B-C23085E143B5}" dt="2025-06-09T09:01:14.359" v="838" actId="692"/>
        <pc:sldMkLst>
          <pc:docMk/>
          <pc:sldMk cId="505432961" sldId="1152"/>
        </pc:sldMkLst>
        <pc:spChg chg="mod">
          <ac:chgData name="Katherine Bermingham" userId="83800b4d-641e-4db5-906e-f4c97916a5c2" providerId="ADAL" clId="{CB17965E-3F27-49AB-9C5B-C23085E143B5}" dt="2025-06-08T19:47:53.249" v="810" actId="1076"/>
          <ac:spMkLst>
            <pc:docMk/>
            <pc:sldMk cId="505432961" sldId="1152"/>
            <ac:spMk id="4" creationId="{65D32536-3608-8F3A-C629-2D4317BFE50F}"/>
          </ac:spMkLst>
        </pc:spChg>
        <pc:spChg chg="mod">
          <ac:chgData name="Katherine Bermingham" userId="83800b4d-641e-4db5-906e-f4c97916a5c2" providerId="ADAL" clId="{CB17965E-3F27-49AB-9C5B-C23085E143B5}" dt="2025-06-08T19:47:49.810" v="809" actId="1076"/>
          <ac:spMkLst>
            <pc:docMk/>
            <pc:sldMk cId="505432961" sldId="1152"/>
            <ac:spMk id="5" creationId="{45D59E2A-E2C7-A2AB-C9DD-99F5C4A1C71B}"/>
          </ac:spMkLst>
        </pc:spChg>
        <pc:spChg chg="mod">
          <ac:chgData name="Katherine Bermingham" userId="83800b4d-641e-4db5-906e-f4c97916a5c2" providerId="ADAL" clId="{CB17965E-3F27-49AB-9C5B-C23085E143B5}" dt="2025-06-08T19:48:16.027" v="813" actId="207"/>
          <ac:spMkLst>
            <pc:docMk/>
            <pc:sldMk cId="505432961" sldId="1152"/>
            <ac:spMk id="6" creationId="{D0B93E74-FA74-35F0-ED52-5AF534ADF0FC}"/>
          </ac:spMkLst>
        </pc:spChg>
        <pc:spChg chg="mod">
          <ac:chgData name="Katherine Bermingham" userId="83800b4d-641e-4db5-906e-f4c97916a5c2" providerId="ADAL" clId="{CB17965E-3F27-49AB-9C5B-C23085E143B5}" dt="2025-06-08T13:08:08.840" v="240" actId="1036"/>
          <ac:spMkLst>
            <pc:docMk/>
            <pc:sldMk cId="505432961" sldId="1152"/>
            <ac:spMk id="27" creationId="{DF2E1063-899C-B795-D893-831B9C14B46C}"/>
          </ac:spMkLst>
        </pc:spChg>
        <pc:picChg chg="add mod modCrop">
          <ac:chgData name="Katherine Bermingham" userId="83800b4d-641e-4db5-906e-f4c97916a5c2" providerId="ADAL" clId="{CB17965E-3F27-49AB-9C5B-C23085E143B5}" dt="2025-06-09T09:01:14.359" v="838" actId="692"/>
          <ac:picMkLst>
            <pc:docMk/>
            <pc:sldMk cId="505432961" sldId="1152"/>
            <ac:picMk id="8" creationId="{B8D385FB-1E04-40C5-D1BB-8A4A5ACE7857}"/>
          </ac:picMkLst>
        </pc:picChg>
        <pc:picChg chg="mod">
          <ac:chgData name="Katherine Bermingham" userId="83800b4d-641e-4db5-906e-f4c97916a5c2" providerId="ADAL" clId="{CB17965E-3F27-49AB-9C5B-C23085E143B5}" dt="2025-06-08T13:35:07.815" v="508" actId="1076"/>
          <ac:picMkLst>
            <pc:docMk/>
            <pc:sldMk cId="505432961" sldId="1152"/>
            <ac:picMk id="12" creationId="{67550EDE-0926-59E0-AE88-A7A721E426C2}"/>
          </ac:picMkLst>
        </pc:picChg>
        <pc:picChg chg="mod">
          <ac:chgData name="Katherine Bermingham" userId="83800b4d-641e-4db5-906e-f4c97916a5c2" providerId="ADAL" clId="{CB17965E-3F27-49AB-9C5B-C23085E143B5}" dt="2025-06-08T13:35:07.815" v="508" actId="1076"/>
          <ac:picMkLst>
            <pc:docMk/>
            <pc:sldMk cId="505432961" sldId="1152"/>
            <ac:picMk id="13" creationId="{E781A310-4B30-286C-5996-B407261398F3}"/>
          </ac:picMkLst>
        </pc:picChg>
        <pc:picChg chg="mod">
          <ac:chgData name="Katherine Bermingham" userId="83800b4d-641e-4db5-906e-f4c97916a5c2" providerId="ADAL" clId="{CB17965E-3F27-49AB-9C5B-C23085E143B5}" dt="2025-06-08T13:35:07.815" v="508" actId="1076"/>
          <ac:picMkLst>
            <pc:docMk/>
            <pc:sldMk cId="505432961" sldId="1152"/>
            <ac:picMk id="14" creationId="{E2E94D49-52DC-A906-7CA9-A522D896336A}"/>
          </ac:picMkLst>
        </pc:picChg>
      </pc:sldChg>
      <pc:sldChg chg="add del modNotesTx">
        <pc:chgData name="Katherine Bermingham" userId="83800b4d-641e-4db5-906e-f4c97916a5c2" providerId="ADAL" clId="{CB17965E-3F27-49AB-9C5B-C23085E143B5}" dt="2025-06-09T08:50:23.392" v="825" actId="6549"/>
        <pc:sldMkLst>
          <pc:docMk/>
          <pc:sldMk cId="3665765773" sldId="1155"/>
        </pc:sldMkLst>
      </pc:sldChg>
      <pc:sldChg chg="add del modNotesTx">
        <pc:chgData name="Katherine Bermingham" userId="83800b4d-641e-4db5-906e-f4c97916a5c2" providerId="ADAL" clId="{CB17965E-3F27-49AB-9C5B-C23085E143B5}" dt="2025-06-09T08:50:25.933" v="826" actId="6549"/>
        <pc:sldMkLst>
          <pc:docMk/>
          <pc:sldMk cId="1701004304" sldId="1156"/>
        </pc:sldMkLst>
      </pc:sldChg>
      <pc:sldChg chg="add del">
        <pc:chgData name="Katherine Bermingham" userId="83800b4d-641e-4db5-906e-f4c97916a5c2" providerId="ADAL" clId="{CB17965E-3F27-49AB-9C5B-C23085E143B5}" dt="2025-06-09T08:50:13.888" v="823" actId="47"/>
        <pc:sldMkLst>
          <pc:docMk/>
          <pc:sldMk cId="1100708243" sldId="1157"/>
        </pc:sldMkLst>
      </pc:sldChg>
      <pc:sldChg chg="add del modAnim">
        <pc:chgData name="Katherine Bermingham" userId="83800b4d-641e-4db5-906e-f4c97916a5c2" providerId="ADAL" clId="{CB17965E-3F27-49AB-9C5B-C23085E143B5}" dt="2025-06-09T08:50:13.888" v="823" actId="47"/>
        <pc:sldMkLst>
          <pc:docMk/>
          <pc:sldMk cId="173594437" sldId="1161"/>
        </pc:sldMkLst>
      </pc:sldChg>
      <pc:sldChg chg="add del modNotesTx">
        <pc:chgData name="Katherine Bermingham" userId="83800b4d-641e-4db5-906e-f4c97916a5c2" providerId="ADAL" clId="{CB17965E-3F27-49AB-9C5B-C23085E143B5}" dt="2025-06-09T08:50:39.324" v="828" actId="6549"/>
        <pc:sldMkLst>
          <pc:docMk/>
          <pc:sldMk cId="963618306" sldId="1163"/>
        </pc:sldMkLst>
      </pc:sldChg>
      <pc:sldChg chg="add del">
        <pc:chgData name="Katherine Bermingham" userId="83800b4d-641e-4db5-906e-f4c97916a5c2" providerId="ADAL" clId="{CB17965E-3F27-49AB-9C5B-C23085E143B5}" dt="2025-06-09T08:50:13.888" v="823" actId="47"/>
        <pc:sldMkLst>
          <pc:docMk/>
          <pc:sldMk cId="511303174" sldId="1164"/>
        </pc:sldMkLst>
      </pc:sldChg>
      <pc:sldChg chg="add del">
        <pc:chgData name="Katherine Bermingham" userId="83800b4d-641e-4db5-906e-f4c97916a5c2" providerId="ADAL" clId="{CB17965E-3F27-49AB-9C5B-C23085E143B5}" dt="2025-06-09T08:50:13.888" v="823" actId="47"/>
        <pc:sldMkLst>
          <pc:docMk/>
          <pc:sldMk cId="424558227" sldId="1166"/>
        </pc:sldMkLst>
      </pc:sldChg>
      <pc:sldChg chg="modSp add del mod modAnim modNotesTx">
        <pc:chgData name="Katherine Bermingham" userId="83800b4d-641e-4db5-906e-f4c97916a5c2" providerId="ADAL" clId="{CB17965E-3F27-49AB-9C5B-C23085E143B5}" dt="2025-06-09T08:50:42.857" v="829" actId="6549"/>
        <pc:sldMkLst>
          <pc:docMk/>
          <pc:sldMk cId="1347246454" sldId="1167"/>
        </pc:sldMkLst>
        <pc:spChg chg="mod">
          <ac:chgData name="Katherine Bermingham" userId="83800b4d-641e-4db5-906e-f4c97916a5c2" providerId="ADAL" clId="{CB17965E-3F27-49AB-9C5B-C23085E143B5}" dt="2025-06-08T14:19:22.232" v="736" actId="255"/>
          <ac:spMkLst>
            <pc:docMk/>
            <pc:sldMk cId="1347246454" sldId="1167"/>
            <ac:spMk id="12" creationId="{77DD7149-9BF8-8BA1-ADB9-A84131EE4573}"/>
          </ac:spMkLst>
        </pc:spChg>
        <pc:spChg chg="mod">
          <ac:chgData name="Katherine Bermingham" userId="83800b4d-641e-4db5-906e-f4c97916a5c2" providerId="ADAL" clId="{CB17965E-3F27-49AB-9C5B-C23085E143B5}" dt="2025-06-08T14:19:07.123" v="731" actId="14100"/>
          <ac:spMkLst>
            <pc:docMk/>
            <pc:sldMk cId="1347246454" sldId="1167"/>
            <ac:spMk id="16" creationId="{C64D8326-5C4B-E726-187F-0FF856B5197D}"/>
          </ac:spMkLst>
        </pc:spChg>
        <pc:picChg chg="mod">
          <ac:chgData name="Katherine Bermingham" userId="83800b4d-641e-4db5-906e-f4c97916a5c2" providerId="ADAL" clId="{CB17965E-3F27-49AB-9C5B-C23085E143B5}" dt="2025-06-08T14:19:04.172" v="730" actId="1076"/>
          <ac:picMkLst>
            <pc:docMk/>
            <pc:sldMk cId="1347246454" sldId="1167"/>
            <ac:picMk id="2" creationId="{CF569FE2-5F3A-B057-2E07-B133E9D84218}"/>
          </ac:picMkLst>
        </pc:picChg>
      </pc:sldChg>
      <pc:sldChg chg="add del">
        <pc:chgData name="Katherine Bermingham" userId="83800b4d-641e-4db5-906e-f4c97916a5c2" providerId="ADAL" clId="{CB17965E-3F27-49AB-9C5B-C23085E143B5}" dt="2025-06-09T08:50:13.888" v="823" actId="47"/>
        <pc:sldMkLst>
          <pc:docMk/>
          <pc:sldMk cId="783622265" sldId="1168"/>
        </pc:sldMkLst>
      </pc:sldChg>
      <pc:sldChg chg="modSp add del mod">
        <pc:chgData name="Katherine Bermingham" userId="83800b4d-641e-4db5-906e-f4c97916a5c2" providerId="ADAL" clId="{CB17965E-3F27-49AB-9C5B-C23085E143B5}" dt="2025-06-09T08:50:13.888" v="823" actId="47"/>
        <pc:sldMkLst>
          <pc:docMk/>
          <pc:sldMk cId="2435697754" sldId="1172"/>
        </pc:sldMkLst>
        <pc:spChg chg="mod">
          <ac:chgData name="Katherine Bermingham" userId="83800b4d-641e-4db5-906e-f4c97916a5c2" providerId="ADAL" clId="{CB17965E-3F27-49AB-9C5B-C23085E143B5}" dt="2025-06-08T13:51:43.453" v="654" actId="20577"/>
          <ac:spMkLst>
            <pc:docMk/>
            <pc:sldMk cId="2435697754" sldId="1172"/>
            <ac:spMk id="11" creationId="{4A69572C-C5EB-1C9C-E382-61B06E676A3F}"/>
          </ac:spMkLst>
        </pc:spChg>
      </pc:sldChg>
      <pc:sldChg chg="addSp modSp add del">
        <pc:chgData name="Katherine Bermingham" userId="83800b4d-641e-4db5-906e-f4c97916a5c2" providerId="ADAL" clId="{CB17965E-3F27-49AB-9C5B-C23085E143B5}" dt="2025-06-09T08:50:13.888" v="823" actId="47"/>
        <pc:sldMkLst>
          <pc:docMk/>
          <pc:sldMk cId="56954118" sldId="1173"/>
        </pc:sldMkLst>
        <pc:spChg chg="add mod">
          <ac:chgData name="Katherine Bermingham" userId="83800b4d-641e-4db5-906e-f4c97916a5c2" providerId="ADAL" clId="{CB17965E-3F27-49AB-9C5B-C23085E143B5}" dt="2025-06-08T13:06:11.332" v="51"/>
          <ac:spMkLst>
            <pc:docMk/>
            <pc:sldMk cId="56954118" sldId="1173"/>
            <ac:spMk id="4" creationId="{8FED6C88-BB1E-FF7F-35B8-CF694CFE3E73}"/>
          </ac:spMkLst>
        </pc:spChg>
      </pc:sldChg>
      <pc:sldChg chg="add del modNotesTx">
        <pc:chgData name="Katherine Bermingham" userId="83800b4d-641e-4db5-906e-f4c97916a5c2" providerId="ADAL" clId="{CB17965E-3F27-49AB-9C5B-C23085E143B5}" dt="2025-06-09T08:51:40.446" v="835" actId="6549"/>
        <pc:sldMkLst>
          <pc:docMk/>
          <pc:sldMk cId="3023327809" sldId="117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8E0688-D5F1-43A3-9925-42CA073A1A31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</dgm:pt>
    <dgm:pt modelId="{E47CE4EE-EC91-4461-B311-D7F4EF4D1E01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en-US" b="1" dirty="0"/>
            <a:t>Purify sample</a:t>
          </a:r>
        </a:p>
      </dgm:t>
    </dgm:pt>
    <dgm:pt modelId="{4B8AE574-349B-4C9E-B984-7B526B0B2D95}" type="parTrans" cxnId="{2945AC54-C669-48BA-94B0-9D99B052289C}">
      <dgm:prSet/>
      <dgm:spPr/>
      <dgm:t>
        <a:bodyPr/>
        <a:lstStyle/>
        <a:p>
          <a:pPr algn="ctr"/>
          <a:endParaRPr lang="en-US" b="1"/>
        </a:p>
      </dgm:t>
    </dgm:pt>
    <dgm:pt modelId="{80633158-3F31-4B70-9FFD-DC41B7E0B564}" type="sibTrans" cxnId="{2945AC54-C669-48BA-94B0-9D99B052289C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ctr"/>
          <a:endParaRPr lang="en-US" b="1"/>
        </a:p>
      </dgm:t>
    </dgm:pt>
    <dgm:pt modelId="{5C276BFB-896E-41B6-9593-0430941764B3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en-US" b="1" dirty="0"/>
            <a:t>Load sample</a:t>
          </a:r>
        </a:p>
      </dgm:t>
    </dgm:pt>
    <dgm:pt modelId="{2F408A33-9E74-4E17-82AD-C6B9695ECBEF}" type="parTrans" cxnId="{B40137C6-5836-483E-98DF-2849A2F6479C}">
      <dgm:prSet/>
      <dgm:spPr/>
      <dgm:t>
        <a:bodyPr/>
        <a:lstStyle/>
        <a:p>
          <a:pPr algn="ctr"/>
          <a:endParaRPr lang="en-US" b="1"/>
        </a:p>
      </dgm:t>
    </dgm:pt>
    <dgm:pt modelId="{EA764CB6-E6BD-4178-B48B-400AAC3F3DBB}" type="sibTrans" cxnId="{B40137C6-5836-483E-98DF-2849A2F6479C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ctr"/>
          <a:endParaRPr lang="en-US" b="1"/>
        </a:p>
      </dgm:t>
    </dgm:pt>
    <dgm:pt modelId="{4576A38F-D7D7-42A5-9DCB-01812182187E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en-US" b="1" dirty="0"/>
            <a:t>Ionize sample</a:t>
          </a:r>
        </a:p>
      </dgm:t>
    </dgm:pt>
    <dgm:pt modelId="{A7A39353-6451-4D05-8FF3-E383E47827C4}" type="parTrans" cxnId="{0A8A5259-A2DF-4411-8C2A-C39096FF20C2}">
      <dgm:prSet/>
      <dgm:spPr/>
      <dgm:t>
        <a:bodyPr/>
        <a:lstStyle/>
        <a:p>
          <a:pPr algn="ctr"/>
          <a:endParaRPr lang="en-US" b="1"/>
        </a:p>
      </dgm:t>
    </dgm:pt>
    <dgm:pt modelId="{278E3BF3-DB2F-4ADC-B6DB-A5CC06A4B83E}" type="sibTrans" cxnId="{0A8A5259-A2DF-4411-8C2A-C39096FF20C2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ctr"/>
          <a:endParaRPr lang="en-US" b="1"/>
        </a:p>
      </dgm:t>
    </dgm:pt>
    <dgm:pt modelId="{F6C070C2-7371-48DE-9CD0-10F5AA455AB4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pPr algn="ctr">
            <a:buNone/>
          </a:pPr>
          <a:r>
            <a:rPr lang="en-US" b="1" dirty="0"/>
            <a:t>Cut sample</a:t>
          </a:r>
        </a:p>
      </dgm:t>
    </dgm:pt>
    <dgm:pt modelId="{D07645ED-0126-44FC-A5B8-03A0B60E45D9}" type="parTrans" cxnId="{14720DA0-A15E-44F0-8EF0-CF5B00A692FE}">
      <dgm:prSet/>
      <dgm:spPr/>
      <dgm:t>
        <a:bodyPr/>
        <a:lstStyle/>
        <a:p>
          <a:pPr algn="ctr"/>
          <a:endParaRPr lang="en-US" b="1"/>
        </a:p>
      </dgm:t>
    </dgm:pt>
    <dgm:pt modelId="{7CE7B525-5E48-4FF8-AC1C-B18D78B7B90D}" type="sibTrans" cxnId="{14720DA0-A15E-44F0-8EF0-CF5B00A692FE}">
      <dgm:prSet/>
      <dgm:spPr/>
      <dgm:t>
        <a:bodyPr/>
        <a:lstStyle/>
        <a:p>
          <a:pPr algn="ctr"/>
          <a:endParaRPr lang="en-US" b="1"/>
        </a:p>
      </dgm:t>
    </dgm:pt>
    <dgm:pt modelId="{9A506EAE-7380-46C9-92E8-E615D6DB348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pPr algn="ctr">
            <a:buNone/>
          </a:pPr>
          <a:r>
            <a:rPr lang="en-US" b="1" dirty="0"/>
            <a:t>Load sample</a:t>
          </a:r>
        </a:p>
      </dgm:t>
    </dgm:pt>
    <dgm:pt modelId="{4B997963-B50D-493C-B1AD-71D22361742D}" type="parTrans" cxnId="{5F2852A9-69CF-49A0-B1C2-49072BA8C96B}">
      <dgm:prSet/>
      <dgm:spPr/>
      <dgm:t>
        <a:bodyPr/>
        <a:lstStyle/>
        <a:p>
          <a:pPr algn="ctr"/>
          <a:endParaRPr lang="en-US" b="1"/>
        </a:p>
      </dgm:t>
    </dgm:pt>
    <dgm:pt modelId="{152B556E-1C95-4250-9D82-FDFC2CCCC7D7}" type="sibTrans" cxnId="{5F2852A9-69CF-49A0-B1C2-49072BA8C96B}">
      <dgm:prSet/>
      <dgm:spPr/>
      <dgm:t>
        <a:bodyPr/>
        <a:lstStyle/>
        <a:p>
          <a:pPr algn="ctr"/>
          <a:endParaRPr lang="en-US" b="1"/>
        </a:p>
      </dgm:t>
    </dgm:pt>
    <dgm:pt modelId="{3253E817-00C9-417C-A95A-6E3647FEE4D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pPr algn="ctr">
            <a:buNone/>
          </a:pPr>
          <a:r>
            <a:rPr lang="en-US" b="1" dirty="0"/>
            <a:t>Sputter</a:t>
          </a:r>
        </a:p>
      </dgm:t>
    </dgm:pt>
    <dgm:pt modelId="{7309E1CE-6430-4912-9FF1-E025894CBEAD}" type="parTrans" cxnId="{1EACFFCE-96D6-4FBF-8FA2-C4C4F3D8E985}">
      <dgm:prSet/>
      <dgm:spPr/>
      <dgm:t>
        <a:bodyPr/>
        <a:lstStyle/>
        <a:p>
          <a:pPr algn="ctr"/>
          <a:endParaRPr lang="en-US" b="1"/>
        </a:p>
      </dgm:t>
    </dgm:pt>
    <dgm:pt modelId="{E9FADCD2-B254-4634-9CDC-A3C18357B27D}" type="sibTrans" cxnId="{1EACFFCE-96D6-4FBF-8FA2-C4C4F3D8E985}">
      <dgm:prSet/>
      <dgm:spPr/>
      <dgm:t>
        <a:bodyPr/>
        <a:lstStyle/>
        <a:p>
          <a:pPr algn="ctr"/>
          <a:endParaRPr lang="en-US" b="1"/>
        </a:p>
      </dgm:t>
    </dgm:pt>
    <dgm:pt modelId="{8634346F-A036-476E-8A74-1AB472AE41C2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en-US" b="1" dirty="0"/>
            <a:t>Count ions</a:t>
          </a:r>
        </a:p>
      </dgm:t>
    </dgm:pt>
    <dgm:pt modelId="{5ED3F04E-9DC3-46DB-8021-749D9172D28A}" type="parTrans" cxnId="{041054C9-EF7B-47FB-8D48-6CBD8DEEF8A3}">
      <dgm:prSet/>
      <dgm:spPr/>
      <dgm:t>
        <a:bodyPr/>
        <a:lstStyle/>
        <a:p>
          <a:pPr algn="ctr"/>
          <a:endParaRPr lang="en-US" b="1"/>
        </a:p>
      </dgm:t>
    </dgm:pt>
    <dgm:pt modelId="{BD0098BE-7B84-4154-82E9-A6B377E8BB93}" type="sibTrans" cxnId="{041054C9-EF7B-47FB-8D48-6CBD8DEEF8A3}">
      <dgm:prSet/>
      <dgm:spPr/>
      <dgm:t>
        <a:bodyPr/>
        <a:lstStyle/>
        <a:p>
          <a:pPr algn="ctr"/>
          <a:endParaRPr lang="en-US" b="1"/>
        </a:p>
      </dgm:t>
    </dgm:pt>
    <dgm:pt modelId="{B7F9E3DA-1596-45D6-9FFE-341F76B07ACF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pPr algn="ctr">
            <a:buNone/>
          </a:pPr>
          <a:r>
            <a:rPr lang="en-US" b="1" dirty="0"/>
            <a:t>Count ions</a:t>
          </a:r>
        </a:p>
      </dgm:t>
    </dgm:pt>
    <dgm:pt modelId="{9D017B5B-9154-4D56-8669-BD39955840A0}" type="parTrans" cxnId="{08AABDA0-52EB-483C-B8A6-01F10B716425}">
      <dgm:prSet/>
      <dgm:spPr/>
      <dgm:t>
        <a:bodyPr/>
        <a:lstStyle/>
        <a:p>
          <a:pPr algn="ctr"/>
          <a:endParaRPr lang="en-US" b="1"/>
        </a:p>
      </dgm:t>
    </dgm:pt>
    <dgm:pt modelId="{21790218-E222-4F32-92D9-D7EB55E846D5}" type="sibTrans" cxnId="{08AABDA0-52EB-483C-B8A6-01F10B716425}">
      <dgm:prSet/>
      <dgm:spPr/>
      <dgm:t>
        <a:bodyPr/>
        <a:lstStyle/>
        <a:p>
          <a:pPr algn="ctr"/>
          <a:endParaRPr lang="en-US" b="1"/>
        </a:p>
      </dgm:t>
    </dgm:pt>
    <dgm:pt modelId="{038068A5-85D7-4027-8BEB-EAB1476B9A7B}" type="pres">
      <dgm:prSet presAssocID="{B68E0688-D5F1-43A3-9925-42CA073A1A31}" presName="linearFlow" presStyleCnt="0">
        <dgm:presLayoutVars>
          <dgm:dir/>
          <dgm:animLvl val="lvl"/>
          <dgm:resizeHandles val="exact"/>
        </dgm:presLayoutVars>
      </dgm:prSet>
      <dgm:spPr/>
    </dgm:pt>
    <dgm:pt modelId="{669E913A-4226-4CC2-BAEC-2C3F516033A7}" type="pres">
      <dgm:prSet presAssocID="{E47CE4EE-EC91-4461-B311-D7F4EF4D1E01}" presName="composite" presStyleCnt="0"/>
      <dgm:spPr/>
    </dgm:pt>
    <dgm:pt modelId="{B1A5A742-A335-4A0E-956D-5AEB85235EB0}" type="pres">
      <dgm:prSet presAssocID="{E47CE4EE-EC91-4461-B311-D7F4EF4D1E01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0560EDB-49DF-4CCA-88DC-526B9F7F9619}" type="pres">
      <dgm:prSet presAssocID="{E47CE4EE-EC91-4461-B311-D7F4EF4D1E01}" presName="parSh" presStyleLbl="node1" presStyleIdx="0" presStyleCnt="4"/>
      <dgm:spPr/>
    </dgm:pt>
    <dgm:pt modelId="{01B35803-5B08-49AC-9CC5-7AFA3307B45C}" type="pres">
      <dgm:prSet presAssocID="{E47CE4EE-EC91-4461-B311-D7F4EF4D1E01}" presName="desTx" presStyleLbl="fgAcc1" presStyleIdx="0" presStyleCnt="4" custScaleY="62777" custLinFactNeighborY="-14124">
        <dgm:presLayoutVars>
          <dgm:bulletEnabled val="1"/>
        </dgm:presLayoutVars>
      </dgm:prSet>
      <dgm:spPr/>
    </dgm:pt>
    <dgm:pt modelId="{BA17F9C7-D283-4207-B4F2-5854AB58EA9C}" type="pres">
      <dgm:prSet presAssocID="{80633158-3F31-4B70-9FFD-DC41B7E0B564}" presName="sibTrans" presStyleLbl="sibTrans2D1" presStyleIdx="0" presStyleCnt="3"/>
      <dgm:spPr/>
    </dgm:pt>
    <dgm:pt modelId="{0261F85C-5AEA-47F8-995C-CA30C3612BD7}" type="pres">
      <dgm:prSet presAssocID="{80633158-3F31-4B70-9FFD-DC41B7E0B564}" presName="connTx" presStyleLbl="sibTrans2D1" presStyleIdx="0" presStyleCnt="3"/>
      <dgm:spPr/>
    </dgm:pt>
    <dgm:pt modelId="{378CA795-4B41-44B2-A5A0-92A53B217F1C}" type="pres">
      <dgm:prSet presAssocID="{5C276BFB-896E-41B6-9593-0430941764B3}" presName="composite" presStyleCnt="0"/>
      <dgm:spPr/>
    </dgm:pt>
    <dgm:pt modelId="{3EB0F10A-F386-47C5-81AA-4304988F13BD}" type="pres">
      <dgm:prSet presAssocID="{5C276BFB-896E-41B6-9593-0430941764B3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BC941E9-6B3B-4CAB-BC37-FDDB55DBAA94}" type="pres">
      <dgm:prSet presAssocID="{5C276BFB-896E-41B6-9593-0430941764B3}" presName="parSh" presStyleLbl="node1" presStyleIdx="1" presStyleCnt="4"/>
      <dgm:spPr/>
    </dgm:pt>
    <dgm:pt modelId="{E9FF9164-1DC2-4D3F-984A-1DFD7F99025B}" type="pres">
      <dgm:prSet presAssocID="{5C276BFB-896E-41B6-9593-0430941764B3}" presName="desTx" presStyleLbl="fgAcc1" presStyleIdx="1" presStyleCnt="4" custScaleY="62777" custLinFactNeighborY="-14124">
        <dgm:presLayoutVars>
          <dgm:bulletEnabled val="1"/>
        </dgm:presLayoutVars>
      </dgm:prSet>
      <dgm:spPr/>
    </dgm:pt>
    <dgm:pt modelId="{5598550F-D5D9-493B-8AC5-3DE27489B5D9}" type="pres">
      <dgm:prSet presAssocID="{EA764CB6-E6BD-4178-B48B-400AAC3F3DBB}" presName="sibTrans" presStyleLbl="sibTrans2D1" presStyleIdx="1" presStyleCnt="3"/>
      <dgm:spPr/>
    </dgm:pt>
    <dgm:pt modelId="{00E8C1C5-EB31-4104-B070-BD73BAB0BD76}" type="pres">
      <dgm:prSet presAssocID="{EA764CB6-E6BD-4178-B48B-400AAC3F3DBB}" presName="connTx" presStyleLbl="sibTrans2D1" presStyleIdx="1" presStyleCnt="3"/>
      <dgm:spPr/>
    </dgm:pt>
    <dgm:pt modelId="{C91CF0D1-85A8-484C-801C-C538B894DCA9}" type="pres">
      <dgm:prSet presAssocID="{4576A38F-D7D7-42A5-9DCB-01812182187E}" presName="composite" presStyleCnt="0"/>
      <dgm:spPr/>
    </dgm:pt>
    <dgm:pt modelId="{CD633E52-E88C-4BC3-95E6-A806CAD9F5D5}" type="pres">
      <dgm:prSet presAssocID="{4576A38F-D7D7-42A5-9DCB-01812182187E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A9E3DBD-B3AD-4BE3-B247-D07D6BFB51C6}" type="pres">
      <dgm:prSet presAssocID="{4576A38F-D7D7-42A5-9DCB-01812182187E}" presName="parSh" presStyleLbl="node1" presStyleIdx="2" presStyleCnt="4"/>
      <dgm:spPr/>
    </dgm:pt>
    <dgm:pt modelId="{F1A1687A-B936-4B66-B56F-641436551940}" type="pres">
      <dgm:prSet presAssocID="{4576A38F-D7D7-42A5-9DCB-01812182187E}" presName="desTx" presStyleLbl="fgAcc1" presStyleIdx="2" presStyleCnt="4" custScaleY="62777" custLinFactNeighborY="-14124">
        <dgm:presLayoutVars>
          <dgm:bulletEnabled val="1"/>
        </dgm:presLayoutVars>
      </dgm:prSet>
      <dgm:spPr/>
    </dgm:pt>
    <dgm:pt modelId="{67E128EF-6D1C-4E33-9D72-B2494F2DC3ED}" type="pres">
      <dgm:prSet presAssocID="{278E3BF3-DB2F-4ADC-B6DB-A5CC06A4B83E}" presName="sibTrans" presStyleLbl="sibTrans2D1" presStyleIdx="2" presStyleCnt="3"/>
      <dgm:spPr/>
    </dgm:pt>
    <dgm:pt modelId="{2783A472-31FD-4D93-9844-A9CAA1B38B56}" type="pres">
      <dgm:prSet presAssocID="{278E3BF3-DB2F-4ADC-B6DB-A5CC06A4B83E}" presName="connTx" presStyleLbl="sibTrans2D1" presStyleIdx="2" presStyleCnt="3"/>
      <dgm:spPr/>
    </dgm:pt>
    <dgm:pt modelId="{8F6119E1-D2E1-40A0-94D7-DEA5F444EB0A}" type="pres">
      <dgm:prSet presAssocID="{8634346F-A036-476E-8A74-1AB472AE41C2}" presName="composite" presStyleCnt="0"/>
      <dgm:spPr/>
    </dgm:pt>
    <dgm:pt modelId="{4C94767F-3847-486B-B29C-82AD342274A3}" type="pres">
      <dgm:prSet presAssocID="{8634346F-A036-476E-8A74-1AB472AE41C2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D188159-73D8-4D82-8E69-92627EF32128}" type="pres">
      <dgm:prSet presAssocID="{8634346F-A036-476E-8A74-1AB472AE41C2}" presName="parSh" presStyleLbl="node1" presStyleIdx="3" presStyleCnt="4"/>
      <dgm:spPr/>
    </dgm:pt>
    <dgm:pt modelId="{9FAD0A1C-75FC-46E3-AD5C-47388898D064}" type="pres">
      <dgm:prSet presAssocID="{8634346F-A036-476E-8A74-1AB472AE41C2}" presName="desTx" presStyleLbl="fgAcc1" presStyleIdx="3" presStyleCnt="4" custScaleY="62777" custLinFactNeighborY="-14124">
        <dgm:presLayoutVars>
          <dgm:bulletEnabled val="1"/>
        </dgm:presLayoutVars>
      </dgm:prSet>
      <dgm:spPr/>
    </dgm:pt>
  </dgm:ptLst>
  <dgm:cxnLst>
    <dgm:cxn modelId="{40C28205-5450-4267-8796-4328012D6092}" type="presOf" srcId="{B68E0688-D5F1-43A3-9925-42CA073A1A31}" destId="{038068A5-85D7-4027-8BEB-EAB1476B9A7B}" srcOrd="0" destOrd="0" presId="urn:microsoft.com/office/officeart/2005/8/layout/process3"/>
    <dgm:cxn modelId="{85ADFE1C-FE9C-4304-9AC9-AC69673BABA9}" type="presOf" srcId="{3253E817-00C9-417C-A95A-6E3647FEE4DC}" destId="{F1A1687A-B936-4B66-B56F-641436551940}" srcOrd="0" destOrd="0" presId="urn:microsoft.com/office/officeart/2005/8/layout/process3"/>
    <dgm:cxn modelId="{93CDA424-CD99-4AD3-8ADE-A30F318F8FD0}" type="presOf" srcId="{F6C070C2-7371-48DE-9CD0-10F5AA455AB4}" destId="{01B35803-5B08-49AC-9CC5-7AFA3307B45C}" srcOrd="0" destOrd="0" presId="urn:microsoft.com/office/officeart/2005/8/layout/process3"/>
    <dgm:cxn modelId="{B0D75833-F7D7-4EB2-AEC2-A88A39A6E85E}" type="presOf" srcId="{B7F9E3DA-1596-45D6-9FFE-341F76B07ACF}" destId="{9FAD0A1C-75FC-46E3-AD5C-47388898D064}" srcOrd="0" destOrd="0" presId="urn:microsoft.com/office/officeart/2005/8/layout/process3"/>
    <dgm:cxn modelId="{7DDA3B38-6D6D-4B06-A3C8-3A71B758F998}" type="presOf" srcId="{5C276BFB-896E-41B6-9593-0430941764B3}" destId="{3EB0F10A-F386-47C5-81AA-4304988F13BD}" srcOrd="0" destOrd="0" presId="urn:microsoft.com/office/officeart/2005/8/layout/process3"/>
    <dgm:cxn modelId="{201E635D-0ADA-4101-A497-ECE0185F8F47}" type="presOf" srcId="{EA764CB6-E6BD-4178-B48B-400AAC3F3DBB}" destId="{00E8C1C5-EB31-4104-B070-BD73BAB0BD76}" srcOrd="1" destOrd="0" presId="urn:microsoft.com/office/officeart/2005/8/layout/process3"/>
    <dgm:cxn modelId="{45238663-47E1-4A28-9108-0CF06EBFEA11}" type="presOf" srcId="{EA764CB6-E6BD-4178-B48B-400AAC3F3DBB}" destId="{5598550F-D5D9-493B-8AC5-3DE27489B5D9}" srcOrd="0" destOrd="0" presId="urn:microsoft.com/office/officeart/2005/8/layout/process3"/>
    <dgm:cxn modelId="{736ECD64-D991-450C-857D-26FD8D853004}" type="presOf" srcId="{E47CE4EE-EC91-4461-B311-D7F4EF4D1E01}" destId="{B1A5A742-A335-4A0E-956D-5AEB85235EB0}" srcOrd="0" destOrd="0" presId="urn:microsoft.com/office/officeart/2005/8/layout/process3"/>
    <dgm:cxn modelId="{FC036A72-4674-4247-B4C1-2C3A94223DCC}" type="presOf" srcId="{278E3BF3-DB2F-4ADC-B6DB-A5CC06A4B83E}" destId="{2783A472-31FD-4D93-9844-A9CAA1B38B56}" srcOrd="1" destOrd="0" presId="urn:microsoft.com/office/officeart/2005/8/layout/process3"/>
    <dgm:cxn modelId="{2945AC54-C669-48BA-94B0-9D99B052289C}" srcId="{B68E0688-D5F1-43A3-9925-42CA073A1A31}" destId="{E47CE4EE-EC91-4461-B311-D7F4EF4D1E01}" srcOrd="0" destOrd="0" parTransId="{4B8AE574-349B-4C9E-B984-7B526B0B2D95}" sibTransId="{80633158-3F31-4B70-9FFD-DC41B7E0B564}"/>
    <dgm:cxn modelId="{0A8A5259-A2DF-4411-8C2A-C39096FF20C2}" srcId="{B68E0688-D5F1-43A3-9925-42CA073A1A31}" destId="{4576A38F-D7D7-42A5-9DCB-01812182187E}" srcOrd="2" destOrd="0" parTransId="{A7A39353-6451-4D05-8FF3-E383E47827C4}" sibTransId="{278E3BF3-DB2F-4ADC-B6DB-A5CC06A4B83E}"/>
    <dgm:cxn modelId="{071D228F-B2E6-442E-906F-7E6962E99E98}" type="presOf" srcId="{80633158-3F31-4B70-9FFD-DC41B7E0B564}" destId="{BA17F9C7-D283-4207-B4F2-5854AB58EA9C}" srcOrd="0" destOrd="0" presId="urn:microsoft.com/office/officeart/2005/8/layout/process3"/>
    <dgm:cxn modelId="{D48B1292-A725-4711-91F0-E9BFF68AAA02}" type="presOf" srcId="{8634346F-A036-476E-8A74-1AB472AE41C2}" destId="{FD188159-73D8-4D82-8E69-92627EF32128}" srcOrd="1" destOrd="0" presId="urn:microsoft.com/office/officeart/2005/8/layout/process3"/>
    <dgm:cxn modelId="{3DEB5B93-96C8-44F1-BC20-8ED6FFBFCB25}" type="presOf" srcId="{8634346F-A036-476E-8A74-1AB472AE41C2}" destId="{4C94767F-3847-486B-B29C-82AD342274A3}" srcOrd="0" destOrd="0" presId="urn:microsoft.com/office/officeart/2005/8/layout/process3"/>
    <dgm:cxn modelId="{9D8D2B95-F95B-4278-A6BB-B7A406BE7B84}" type="presOf" srcId="{278E3BF3-DB2F-4ADC-B6DB-A5CC06A4B83E}" destId="{67E128EF-6D1C-4E33-9D72-B2494F2DC3ED}" srcOrd="0" destOrd="0" presId="urn:microsoft.com/office/officeart/2005/8/layout/process3"/>
    <dgm:cxn modelId="{E75C6A97-5BBC-4574-94AE-E1C408400AA1}" type="presOf" srcId="{9A506EAE-7380-46C9-92E8-E615D6DB348C}" destId="{E9FF9164-1DC2-4D3F-984A-1DFD7F99025B}" srcOrd="0" destOrd="0" presId="urn:microsoft.com/office/officeart/2005/8/layout/process3"/>
    <dgm:cxn modelId="{14720DA0-A15E-44F0-8EF0-CF5B00A692FE}" srcId="{E47CE4EE-EC91-4461-B311-D7F4EF4D1E01}" destId="{F6C070C2-7371-48DE-9CD0-10F5AA455AB4}" srcOrd="0" destOrd="0" parTransId="{D07645ED-0126-44FC-A5B8-03A0B60E45D9}" sibTransId="{7CE7B525-5E48-4FF8-AC1C-B18D78B7B90D}"/>
    <dgm:cxn modelId="{08AABDA0-52EB-483C-B8A6-01F10B716425}" srcId="{8634346F-A036-476E-8A74-1AB472AE41C2}" destId="{B7F9E3DA-1596-45D6-9FFE-341F76B07ACF}" srcOrd="0" destOrd="0" parTransId="{9D017B5B-9154-4D56-8669-BD39955840A0}" sibTransId="{21790218-E222-4F32-92D9-D7EB55E846D5}"/>
    <dgm:cxn modelId="{5F2852A9-69CF-49A0-B1C2-49072BA8C96B}" srcId="{5C276BFB-896E-41B6-9593-0430941764B3}" destId="{9A506EAE-7380-46C9-92E8-E615D6DB348C}" srcOrd="0" destOrd="0" parTransId="{4B997963-B50D-493C-B1AD-71D22361742D}" sibTransId="{152B556E-1C95-4250-9D82-FDFC2CCCC7D7}"/>
    <dgm:cxn modelId="{5487C6B4-8EBB-49ED-9F6F-F0481ADD7A92}" type="presOf" srcId="{80633158-3F31-4B70-9FFD-DC41B7E0B564}" destId="{0261F85C-5AEA-47F8-995C-CA30C3612BD7}" srcOrd="1" destOrd="0" presId="urn:microsoft.com/office/officeart/2005/8/layout/process3"/>
    <dgm:cxn modelId="{338F01B8-19A3-4A5B-81A4-1BBFABD68548}" type="presOf" srcId="{4576A38F-D7D7-42A5-9DCB-01812182187E}" destId="{CD633E52-E88C-4BC3-95E6-A806CAD9F5D5}" srcOrd="0" destOrd="0" presId="urn:microsoft.com/office/officeart/2005/8/layout/process3"/>
    <dgm:cxn modelId="{07EEF0C5-3D72-46BF-8BEE-B6CD5483CB65}" type="presOf" srcId="{4576A38F-D7D7-42A5-9DCB-01812182187E}" destId="{3A9E3DBD-B3AD-4BE3-B247-D07D6BFB51C6}" srcOrd="1" destOrd="0" presId="urn:microsoft.com/office/officeart/2005/8/layout/process3"/>
    <dgm:cxn modelId="{B40137C6-5836-483E-98DF-2849A2F6479C}" srcId="{B68E0688-D5F1-43A3-9925-42CA073A1A31}" destId="{5C276BFB-896E-41B6-9593-0430941764B3}" srcOrd="1" destOrd="0" parTransId="{2F408A33-9E74-4E17-82AD-C6B9695ECBEF}" sibTransId="{EA764CB6-E6BD-4178-B48B-400AAC3F3DBB}"/>
    <dgm:cxn modelId="{041054C9-EF7B-47FB-8D48-6CBD8DEEF8A3}" srcId="{B68E0688-D5F1-43A3-9925-42CA073A1A31}" destId="{8634346F-A036-476E-8A74-1AB472AE41C2}" srcOrd="3" destOrd="0" parTransId="{5ED3F04E-9DC3-46DB-8021-749D9172D28A}" sibTransId="{BD0098BE-7B84-4154-82E9-A6B377E8BB93}"/>
    <dgm:cxn modelId="{1EACFFCE-96D6-4FBF-8FA2-C4C4F3D8E985}" srcId="{4576A38F-D7D7-42A5-9DCB-01812182187E}" destId="{3253E817-00C9-417C-A95A-6E3647FEE4DC}" srcOrd="0" destOrd="0" parTransId="{7309E1CE-6430-4912-9FF1-E025894CBEAD}" sibTransId="{E9FADCD2-B254-4634-9CDC-A3C18357B27D}"/>
    <dgm:cxn modelId="{E4043BDD-85EC-4DE8-9FBF-3408BB886510}" type="presOf" srcId="{E47CE4EE-EC91-4461-B311-D7F4EF4D1E01}" destId="{B0560EDB-49DF-4CCA-88DC-526B9F7F9619}" srcOrd="1" destOrd="0" presId="urn:microsoft.com/office/officeart/2005/8/layout/process3"/>
    <dgm:cxn modelId="{C06B8BF1-C22F-44B4-A8CF-F47E72B393AF}" type="presOf" srcId="{5C276BFB-896E-41B6-9593-0430941764B3}" destId="{3BC941E9-6B3B-4CAB-BC37-FDDB55DBAA94}" srcOrd="1" destOrd="0" presId="urn:microsoft.com/office/officeart/2005/8/layout/process3"/>
    <dgm:cxn modelId="{0F58826C-9E17-4D8A-A643-213545150914}" type="presParOf" srcId="{038068A5-85D7-4027-8BEB-EAB1476B9A7B}" destId="{669E913A-4226-4CC2-BAEC-2C3F516033A7}" srcOrd="0" destOrd="0" presId="urn:microsoft.com/office/officeart/2005/8/layout/process3"/>
    <dgm:cxn modelId="{AF8B2F88-F1EB-486D-A8D8-D922D00446F3}" type="presParOf" srcId="{669E913A-4226-4CC2-BAEC-2C3F516033A7}" destId="{B1A5A742-A335-4A0E-956D-5AEB85235EB0}" srcOrd="0" destOrd="0" presId="urn:microsoft.com/office/officeart/2005/8/layout/process3"/>
    <dgm:cxn modelId="{DEA4CB58-98C3-457B-8E06-4C3E83034D3E}" type="presParOf" srcId="{669E913A-4226-4CC2-BAEC-2C3F516033A7}" destId="{B0560EDB-49DF-4CCA-88DC-526B9F7F9619}" srcOrd="1" destOrd="0" presId="urn:microsoft.com/office/officeart/2005/8/layout/process3"/>
    <dgm:cxn modelId="{79AF5A93-D375-4E85-A4EA-786C9865E1E5}" type="presParOf" srcId="{669E913A-4226-4CC2-BAEC-2C3F516033A7}" destId="{01B35803-5B08-49AC-9CC5-7AFA3307B45C}" srcOrd="2" destOrd="0" presId="urn:microsoft.com/office/officeart/2005/8/layout/process3"/>
    <dgm:cxn modelId="{47E07071-00FA-47E8-B461-BB9CA4431372}" type="presParOf" srcId="{038068A5-85D7-4027-8BEB-EAB1476B9A7B}" destId="{BA17F9C7-D283-4207-B4F2-5854AB58EA9C}" srcOrd="1" destOrd="0" presId="urn:microsoft.com/office/officeart/2005/8/layout/process3"/>
    <dgm:cxn modelId="{065BC66E-AC2D-4C1E-9CCD-6227EA7E18E7}" type="presParOf" srcId="{BA17F9C7-D283-4207-B4F2-5854AB58EA9C}" destId="{0261F85C-5AEA-47F8-995C-CA30C3612BD7}" srcOrd="0" destOrd="0" presId="urn:microsoft.com/office/officeart/2005/8/layout/process3"/>
    <dgm:cxn modelId="{3F169DF9-9B19-4282-83E2-145E8938B352}" type="presParOf" srcId="{038068A5-85D7-4027-8BEB-EAB1476B9A7B}" destId="{378CA795-4B41-44B2-A5A0-92A53B217F1C}" srcOrd="2" destOrd="0" presId="urn:microsoft.com/office/officeart/2005/8/layout/process3"/>
    <dgm:cxn modelId="{D59A1EE8-ABA4-4B2C-B910-05B048E21302}" type="presParOf" srcId="{378CA795-4B41-44B2-A5A0-92A53B217F1C}" destId="{3EB0F10A-F386-47C5-81AA-4304988F13BD}" srcOrd="0" destOrd="0" presId="urn:microsoft.com/office/officeart/2005/8/layout/process3"/>
    <dgm:cxn modelId="{4980A3B9-AA2D-412A-986D-D8244CF09C30}" type="presParOf" srcId="{378CA795-4B41-44B2-A5A0-92A53B217F1C}" destId="{3BC941E9-6B3B-4CAB-BC37-FDDB55DBAA94}" srcOrd="1" destOrd="0" presId="urn:microsoft.com/office/officeart/2005/8/layout/process3"/>
    <dgm:cxn modelId="{ADC35ACC-135C-40D1-A982-C69BA68E2B14}" type="presParOf" srcId="{378CA795-4B41-44B2-A5A0-92A53B217F1C}" destId="{E9FF9164-1DC2-4D3F-984A-1DFD7F99025B}" srcOrd="2" destOrd="0" presId="urn:microsoft.com/office/officeart/2005/8/layout/process3"/>
    <dgm:cxn modelId="{0C730A26-5F9D-405A-9D55-6EBAC7678AAD}" type="presParOf" srcId="{038068A5-85D7-4027-8BEB-EAB1476B9A7B}" destId="{5598550F-D5D9-493B-8AC5-3DE27489B5D9}" srcOrd="3" destOrd="0" presId="urn:microsoft.com/office/officeart/2005/8/layout/process3"/>
    <dgm:cxn modelId="{BAF3B5A2-EE33-45AD-9332-8AB30D1937D5}" type="presParOf" srcId="{5598550F-D5D9-493B-8AC5-3DE27489B5D9}" destId="{00E8C1C5-EB31-4104-B070-BD73BAB0BD76}" srcOrd="0" destOrd="0" presId="urn:microsoft.com/office/officeart/2005/8/layout/process3"/>
    <dgm:cxn modelId="{3B41D8CF-DE41-493E-A520-994E811F6426}" type="presParOf" srcId="{038068A5-85D7-4027-8BEB-EAB1476B9A7B}" destId="{C91CF0D1-85A8-484C-801C-C538B894DCA9}" srcOrd="4" destOrd="0" presId="urn:microsoft.com/office/officeart/2005/8/layout/process3"/>
    <dgm:cxn modelId="{5B34991E-CA94-4E77-A6F6-209C8CE58BA7}" type="presParOf" srcId="{C91CF0D1-85A8-484C-801C-C538B894DCA9}" destId="{CD633E52-E88C-4BC3-95E6-A806CAD9F5D5}" srcOrd="0" destOrd="0" presId="urn:microsoft.com/office/officeart/2005/8/layout/process3"/>
    <dgm:cxn modelId="{3E7ED376-682F-42B0-B895-ECC576A75DF8}" type="presParOf" srcId="{C91CF0D1-85A8-484C-801C-C538B894DCA9}" destId="{3A9E3DBD-B3AD-4BE3-B247-D07D6BFB51C6}" srcOrd="1" destOrd="0" presId="urn:microsoft.com/office/officeart/2005/8/layout/process3"/>
    <dgm:cxn modelId="{8A7035D2-73AD-4EF0-9B01-79CE374D90A3}" type="presParOf" srcId="{C91CF0D1-85A8-484C-801C-C538B894DCA9}" destId="{F1A1687A-B936-4B66-B56F-641436551940}" srcOrd="2" destOrd="0" presId="urn:microsoft.com/office/officeart/2005/8/layout/process3"/>
    <dgm:cxn modelId="{19F7AF72-59EE-414C-BF2E-911F791382F8}" type="presParOf" srcId="{038068A5-85D7-4027-8BEB-EAB1476B9A7B}" destId="{67E128EF-6D1C-4E33-9D72-B2494F2DC3ED}" srcOrd="5" destOrd="0" presId="urn:microsoft.com/office/officeart/2005/8/layout/process3"/>
    <dgm:cxn modelId="{C026B9B2-E352-4AC8-902E-5E95A3362860}" type="presParOf" srcId="{67E128EF-6D1C-4E33-9D72-B2494F2DC3ED}" destId="{2783A472-31FD-4D93-9844-A9CAA1B38B56}" srcOrd="0" destOrd="0" presId="urn:microsoft.com/office/officeart/2005/8/layout/process3"/>
    <dgm:cxn modelId="{9675F74B-31AB-4E66-96BF-87DE6855223B}" type="presParOf" srcId="{038068A5-85D7-4027-8BEB-EAB1476B9A7B}" destId="{8F6119E1-D2E1-40A0-94D7-DEA5F444EB0A}" srcOrd="6" destOrd="0" presId="urn:microsoft.com/office/officeart/2005/8/layout/process3"/>
    <dgm:cxn modelId="{D2788F34-9743-4EFF-92BF-093EE85ED8B2}" type="presParOf" srcId="{8F6119E1-D2E1-40A0-94D7-DEA5F444EB0A}" destId="{4C94767F-3847-486B-B29C-82AD342274A3}" srcOrd="0" destOrd="0" presId="urn:microsoft.com/office/officeart/2005/8/layout/process3"/>
    <dgm:cxn modelId="{F624BEB8-E622-49BE-B3CE-DE5767E62804}" type="presParOf" srcId="{8F6119E1-D2E1-40A0-94D7-DEA5F444EB0A}" destId="{FD188159-73D8-4D82-8E69-92627EF32128}" srcOrd="1" destOrd="0" presId="urn:microsoft.com/office/officeart/2005/8/layout/process3"/>
    <dgm:cxn modelId="{AE9D9793-6B48-4D9A-A5CE-3805E10FFC7D}" type="presParOf" srcId="{8F6119E1-D2E1-40A0-94D7-DEA5F444EB0A}" destId="{9FAD0A1C-75FC-46E3-AD5C-47388898D064}" srcOrd="2" destOrd="0" presId="urn:microsoft.com/office/officeart/2005/8/layout/process3"/>
  </dgm:cxnLst>
  <dgm:bg>
    <a:solidFill>
      <a:schemeClr val="lt1">
        <a:hueOff val="0"/>
        <a:satOff val="0"/>
        <a:lumOff val="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60EDB-49DF-4CCA-88DC-526B9F7F9619}">
      <dsp:nvSpPr>
        <dsp:cNvPr id="0" name=""/>
        <dsp:cNvSpPr/>
      </dsp:nvSpPr>
      <dsp:spPr>
        <a:xfrm>
          <a:off x="1341" y="129438"/>
          <a:ext cx="1686148" cy="82080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Purify sample</a:t>
          </a:r>
        </a:p>
      </dsp:txBody>
      <dsp:txXfrm>
        <a:off x="1341" y="129438"/>
        <a:ext cx="1686148" cy="547200"/>
      </dsp:txXfrm>
    </dsp:sp>
    <dsp:sp modelId="{01B35803-5B08-49AC-9CC5-7AFA3307B45C}">
      <dsp:nvSpPr>
        <dsp:cNvPr id="0" name=""/>
        <dsp:cNvSpPr/>
      </dsp:nvSpPr>
      <dsp:spPr>
        <a:xfrm>
          <a:off x="346697" y="725749"/>
          <a:ext cx="1686148" cy="687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b="1" kern="1200" dirty="0"/>
            <a:t>Cut sample</a:t>
          </a:r>
        </a:p>
      </dsp:txBody>
      <dsp:txXfrm>
        <a:off x="366819" y="745871"/>
        <a:ext cx="1645904" cy="646787"/>
      </dsp:txXfrm>
    </dsp:sp>
    <dsp:sp modelId="{BA17F9C7-D283-4207-B4F2-5854AB58EA9C}">
      <dsp:nvSpPr>
        <dsp:cNvPr id="0" name=""/>
        <dsp:cNvSpPr/>
      </dsp:nvSpPr>
      <dsp:spPr>
        <a:xfrm>
          <a:off x="1943104" y="193137"/>
          <a:ext cx="541901" cy="4198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/>
        </a:p>
      </dsp:txBody>
      <dsp:txXfrm>
        <a:off x="1943104" y="277097"/>
        <a:ext cx="415960" cy="251882"/>
      </dsp:txXfrm>
    </dsp:sp>
    <dsp:sp modelId="{3BC941E9-6B3B-4CAB-BC37-FDDB55DBAA94}">
      <dsp:nvSpPr>
        <dsp:cNvPr id="0" name=""/>
        <dsp:cNvSpPr/>
      </dsp:nvSpPr>
      <dsp:spPr>
        <a:xfrm>
          <a:off x="2709945" y="129438"/>
          <a:ext cx="1686148" cy="82080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Load sample</a:t>
          </a:r>
        </a:p>
      </dsp:txBody>
      <dsp:txXfrm>
        <a:off x="2709945" y="129438"/>
        <a:ext cx="1686148" cy="547200"/>
      </dsp:txXfrm>
    </dsp:sp>
    <dsp:sp modelId="{E9FF9164-1DC2-4D3F-984A-1DFD7F99025B}">
      <dsp:nvSpPr>
        <dsp:cNvPr id="0" name=""/>
        <dsp:cNvSpPr/>
      </dsp:nvSpPr>
      <dsp:spPr>
        <a:xfrm>
          <a:off x="3055301" y="725749"/>
          <a:ext cx="1686148" cy="687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b="1" kern="1200" dirty="0"/>
            <a:t>Load sample</a:t>
          </a:r>
        </a:p>
      </dsp:txBody>
      <dsp:txXfrm>
        <a:off x="3075423" y="745871"/>
        <a:ext cx="1645904" cy="646787"/>
      </dsp:txXfrm>
    </dsp:sp>
    <dsp:sp modelId="{5598550F-D5D9-493B-8AC5-3DE27489B5D9}">
      <dsp:nvSpPr>
        <dsp:cNvPr id="0" name=""/>
        <dsp:cNvSpPr/>
      </dsp:nvSpPr>
      <dsp:spPr>
        <a:xfrm>
          <a:off x="4651708" y="193137"/>
          <a:ext cx="541901" cy="4198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/>
        </a:p>
      </dsp:txBody>
      <dsp:txXfrm>
        <a:off x="4651708" y="277097"/>
        <a:ext cx="415960" cy="251882"/>
      </dsp:txXfrm>
    </dsp:sp>
    <dsp:sp modelId="{3A9E3DBD-B3AD-4BE3-B247-D07D6BFB51C6}">
      <dsp:nvSpPr>
        <dsp:cNvPr id="0" name=""/>
        <dsp:cNvSpPr/>
      </dsp:nvSpPr>
      <dsp:spPr>
        <a:xfrm>
          <a:off x="5418550" y="129438"/>
          <a:ext cx="1686148" cy="82080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Ionize sample</a:t>
          </a:r>
        </a:p>
      </dsp:txBody>
      <dsp:txXfrm>
        <a:off x="5418550" y="129438"/>
        <a:ext cx="1686148" cy="547200"/>
      </dsp:txXfrm>
    </dsp:sp>
    <dsp:sp modelId="{F1A1687A-B936-4B66-B56F-641436551940}">
      <dsp:nvSpPr>
        <dsp:cNvPr id="0" name=""/>
        <dsp:cNvSpPr/>
      </dsp:nvSpPr>
      <dsp:spPr>
        <a:xfrm>
          <a:off x="5763905" y="725749"/>
          <a:ext cx="1686148" cy="687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b="1" kern="1200" dirty="0"/>
            <a:t>Sputter</a:t>
          </a:r>
        </a:p>
      </dsp:txBody>
      <dsp:txXfrm>
        <a:off x="5784027" y="745871"/>
        <a:ext cx="1645904" cy="646787"/>
      </dsp:txXfrm>
    </dsp:sp>
    <dsp:sp modelId="{67E128EF-6D1C-4E33-9D72-B2494F2DC3ED}">
      <dsp:nvSpPr>
        <dsp:cNvPr id="0" name=""/>
        <dsp:cNvSpPr/>
      </dsp:nvSpPr>
      <dsp:spPr>
        <a:xfrm>
          <a:off x="7360312" y="193137"/>
          <a:ext cx="541901" cy="4198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/>
        </a:p>
      </dsp:txBody>
      <dsp:txXfrm>
        <a:off x="7360312" y="277097"/>
        <a:ext cx="415960" cy="251882"/>
      </dsp:txXfrm>
    </dsp:sp>
    <dsp:sp modelId="{FD188159-73D8-4D82-8E69-92627EF32128}">
      <dsp:nvSpPr>
        <dsp:cNvPr id="0" name=""/>
        <dsp:cNvSpPr/>
      </dsp:nvSpPr>
      <dsp:spPr>
        <a:xfrm>
          <a:off x="8127154" y="129438"/>
          <a:ext cx="1686148" cy="82080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Count ions</a:t>
          </a:r>
        </a:p>
      </dsp:txBody>
      <dsp:txXfrm>
        <a:off x="8127154" y="129438"/>
        <a:ext cx="1686148" cy="547200"/>
      </dsp:txXfrm>
    </dsp:sp>
    <dsp:sp modelId="{9FAD0A1C-75FC-46E3-AD5C-47388898D064}">
      <dsp:nvSpPr>
        <dsp:cNvPr id="0" name=""/>
        <dsp:cNvSpPr/>
      </dsp:nvSpPr>
      <dsp:spPr>
        <a:xfrm>
          <a:off x="8472509" y="725749"/>
          <a:ext cx="1686148" cy="687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b="1" kern="1200" dirty="0"/>
            <a:t>Count ions</a:t>
          </a:r>
        </a:p>
      </dsp:txBody>
      <dsp:txXfrm>
        <a:off x="8492631" y="745871"/>
        <a:ext cx="1645904" cy="6467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/>
            </a:lvl1pPr>
          </a:lstStyle>
          <a:p>
            <a:fld id="{F2200B13-FDBA-4E48-8556-B2AF468947D5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6433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/>
            </a:lvl1pPr>
          </a:lstStyle>
          <a:p>
            <a:fld id="{65BAB2F2-5819-45EB-8110-24ECE4F084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303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/>
            </a:lvl1pPr>
          </a:lstStyle>
          <a:p>
            <a:fld id="{9B3D7DFB-BB08-43C1-8226-2BFE7AD0EF03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1" tIns="46586" rIns="93171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vert="horz" lIns="93171" tIns="46586" rIns="93171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6433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/>
            </a:lvl1pPr>
          </a:lstStyle>
          <a:p>
            <a:fld id="{53E3FF49-B8BB-4C65-9077-B814A23951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425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3FF49-B8BB-4C65-9077-B814A23951B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917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1A3CA-E1DC-95EA-76F2-6C1DE09C0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4EB82A-8EC2-D652-E83C-B9D68D768D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2B5750-FB5F-B130-C161-606C4DA86E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430B5-9037-A4EE-8D8B-841A3C1519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9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21DC1-B317-DDFE-A500-72FBBA48E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ECBAF3-00A4-38EE-4511-7880D2A1F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B2B52A-2B08-9499-F726-A3E13A5B7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4561A-9717-DCA2-B028-80B12E32C6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650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564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125F9-6338-BB9A-A599-BA8ADA08E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98DF65-B0C4-5E51-4844-49AC8566B6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B52667-BAD2-0022-35AB-C6B5EE871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42FFE-854F-B0D3-F9FE-4B64A47BEA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129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A08CF-B310-A968-2BE9-09F2843BD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8A1ECA-7700-ECBB-69C1-8A75ED9A9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C07B98-C4F3-67A4-A89E-105D71018F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C4B8F-8779-A13C-F5E7-42306F6582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55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284FA-9FB2-984E-80CB-3E019D60B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D11A2D-E6B9-CB2D-C315-79F87AD1D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B1E1F5-FEB7-D9DA-B54E-9E9F32B9BB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CB268-F49B-68F9-649A-0FD9F6D9D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573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10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44AA-342B-6C05-8EEC-1C2EEEC24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2BFE32-88E9-3B38-0801-E23BD3471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A9BFFA-EC63-7F24-2262-638F57E5C6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FA4E6-4374-1CB6-CD02-A82CBFB67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140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C612D-BF4D-6C8D-F17E-EE70676B9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DD4997-7218-7D57-D3B7-51BA619FC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F898CE-F6E8-4671-7461-35A24747B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45CAB-2B4B-CFB4-4842-111026F2A1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424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EFE36-67DE-FF61-37B6-1442FF276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FE9D75-D66F-AD33-4AAB-7C98E56E9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906CC1-8B11-3B3F-E1E3-39E510EC3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35814-08E3-D106-69EC-FAC0D0EE3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467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580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01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715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3FF49-B8BB-4C65-9077-B814A23951B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584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3FF49-B8BB-4C65-9077-B814A23951B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44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1FF38-ED79-3A90-DCBA-A6304469B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EDA562-4A55-D69E-A36E-5E56C4DDD9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41D642-1487-AC35-22EE-1BE410538E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90143-0988-B8B2-E591-F24CE61EC1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3FF49-B8BB-4C65-9077-B814A23951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841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575B1-05A9-1621-22AE-FBBA46FBE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4D1E3B-EDC4-7D92-46F6-3905B66272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E26BB5-C6DD-77B5-D1C6-C852D0DD51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34EDE-4313-8B0E-9FC3-7A80BCF1B8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683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E1FC3-6673-7E5B-62D0-F43E96716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F5A61F-2211-DF76-196C-160E9361EE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8425D9-F264-DA32-9869-0A97F137A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F914B-6C4C-A124-8791-6B9B29A64B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669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AFC03-45E7-7695-3ED4-F54338E81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45D1BE-FA56-CC67-11B4-644F7829DE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FB6E18-E817-EB24-854A-78B55886A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BF79A-6752-0ADC-14FC-C704B9479A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352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5674D-4745-092B-2B51-4BA87E78D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14CEC0-87F1-7130-1ED8-0D703924C9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2EE6BB-F715-E588-C293-C987AA8F8C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8E638-86FE-35E4-18AD-F0C2E9B68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677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0AEAB-5AE3-A096-83EB-FC5ADA148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362FC6-977F-0DD4-F46F-A0F8CB89B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29505C-4257-C576-1A9D-87D224913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8EEB0-9B44-B403-F312-2E57352A29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070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575B1-05A9-1621-22AE-FBBA46FBE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4D1E3B-EDC4-7D92-46F6-3905B66272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E26BB5-C6DD-77B5-D1C6-C852D0DD51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34EDE-4313-8B0E-9FC3-7A80BCF1B8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683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15061-25DF-1B38-3914-26C58450D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1583DF-435C-A7AB-2A4D-F7C8D9854D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474C8-3159-F2E4-E4A1-BA019CE2D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7525C-3BBD-EA76-F78F-97531578E2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A2F8-9C93-4501-982C-D0A12E7C499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81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3FF49-B8BB-4C65-9077-B814A23951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25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EF43-A050-4445-8766-99F916960470}" type="datetime1">
              <a:rPr lang="en-US" smtClean="0">
                <a:solidFill>
                  <a:srgbClr val="EEECE1"/>
                </a:solidFill>
              </a:rPr>
              <a:t>6/9/2025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E57B-D6D6-4766-B672-AB4C462243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907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43C96-282E-45AC-AC9F-BC21857AF0D7}" type="datetime1">
              <a:rPr lang="en-US" smtClean="0">
                <a:solidFill>
                  <a:srgbClr val="EEECE1"/>
                </a:solidFill>
              </a:rPr>
              <a:t>6/9/2025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E57B-D6D6-4766-B672-AB4C462243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07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1F69-D2CF-4E02-9558-3A3BBFCA2E4C}" type="datetime1">
              <a:rPr lang="en-US" smtClean="0">
                <a:solidFill>
                  <a:srgbClr val="EEECE1"/>
                </a:solidFill>
              </a:rPr>
              <a:t>6/9/2025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E57B-D6D6-4766-B672-AB4C462243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63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6B95-2EA1-4412-A8FF-4DA311224273}" type="datetime1">
              <a:rPr lang="en-US" smtClean="0">
                <a:solidFill>
                  <a:srgbClr val="EEECE1"/>
                </a:solidFill>
              </a:rPr>
              <a:t>6/9/2025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E57B-D6D6-4766-B672-AB4C462243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7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D56F-5567-4A0F-B1C0-CFABDC4F31CE}" type="datetime1">
              <a:rPr lang="en-US" smtClean="0">
                <a:solidFill>
                  <a:srgbClr val="EEECE1"/>
                </a:solidFill>
              </a:rPr>
              <a:t>6/9/2025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E57B-D6D6-4766-B672-AB4C462243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126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3DD9-D134-4C3D-AAC6-C2E4AD8D2BA1}" type="datetime1">
              <a:rPr lang="en-US" smtClean="0">
                <a:solidFill>
                  <a:srgbClr val="EEECE1"/>
                </a:solidFill>
              </a:rPr>
              <a:t>6/9/2025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E57B-D6D6-4766-B672-AB4C462243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134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E401-8782-4848-9FD5-9B1B57B41621}" type="datetime1">
              <a:rPr lang="en-US" smtClean="0">
                <a:solidFill>
                  <a:srgbClr val="EEECE1"/>
                </a:solidFill>
              </a:rPr>
              <a:t>6/9/2025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E57B-D6D6-4766-B672-AB4C462243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798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300A-DF7F-4B48-9D36-5B276A6F0DDF}" type="datetime1">
              <a:rPr lang="en-US" smtClean="0">
                <a:solidFill>
                  <a:srgbClr val="EEECE1"/>
                </a:solidFill>
              </a:rPr>
              <a:t>6/9/2025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E57B-D6D6-4766-B672-AB4C462243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32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42BE-1AB1-43DD-BF3D-8CE4976ACFB6}" type="datetime1">
              <a:rPr lang="en-US" smtClean="0">
                <a:solidFill>
                  <a:srgbClr val="EEECE1"/>
                </a:solidFill>
              </a:rPr>
              <a:t>6/9/2025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E57B-D6D6-4766-B672-AB4C462243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603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590A-71CD-41FB-AD87-A6E8DF1AEEB4}" type="datetime1">
              <a:rPr lang="en-US" smtClean="0">
                <a:solidFill>
                  <a:srgbClr val="EEECE1"/>
                </a:solidFill>
              </a:rPr>
              <a:t>6/9/2025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E57B-D6D6-4766-B672-AB4C462243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311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BCFD-8643-407A-8384-0BD6FF43BDB7}" type="datetime1">
              <a:rPr lang="en-US" smtClean="0">
                <a:solidFill>
                  <a:srgbClr val="EEECE1"/>
                </a:solidFill>
              </a:rPr>
              <a:t>6/9/2025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6DE57B-D6D6-4766-B672-AB4C462243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82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</a:schemeClr>
            </a:gs>
            <a:gs pos="84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C06DE57B-D6D6-4766-B672-AB4C462243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C69569E-1799-4445-8339-E97324573639}" type="datetime1">
              <a:rPr lang="en-US" smtClean="0">
                <a:solidFill>
                  <a:srgbClr val="EEECE1"/>
                </a:solidFill>
              </a:rPr>
              <a:t>6/9/2025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5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15" y="328749"/>
            <a:ext cx="10461170" cy="3100251"/>
          </a:xfrm>
        </p:spPr>
        <p:txBody>
          <a:bodyPr/>
          <a:lstStyle/>
          <a:p>
            <a:pPr algn="ctr"/>
            <a:r>
              <a:rPr lang="en-US" sz="4800" b="1" dirty="0">
                <a:latin typeface="+mn-lt"/>
              </a:rPr>
              <a:t>The Stellar Precursors of the Solar System? </a:t>
            </a:r>
            <a:br>
              <a:rPr lang="en-US" sz="4800" b="1" dirty="0">
                <a:latin typeface="+mn-lt"/>
              </a:rPr>
            </a:br>
            <a:r>
              <a:rPr lang="en-US" sz="3200" b="1" dirty="0">
                <a:latin typeface="+mn-lt"/>
              </a:rPr>
              <a:t>Constraints from quantitative relations between 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genetic anomalies and NRLEE ejecta</a:t>
            </a:r>
            <a:endParaRPr lang="en-US" sz="4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0967" y="3281125"/>
            <a:ext cx="9507166" cy="1316867"/>
          </a:xfrm>
        </p:spPr>
        <p:txBody>
          <a:bodyPr>
            <a:noAutofit/>
          </a:bodyPr>
          <a:lstStyle/>
          <a:p>
            <a:pPr marL="411480" lvl="1" indent="0" algn="ctr">
              <a:buNone/>
            </a:pPr>
            <a:r>
              <a:rPr lang="en-US" sz="3600" dirty="0">
                <a:solidFill>
                  <a:schemeClr val="tx2"/>
                </a:solidFill>
              </a:rPr>
              <a:t>K.R. Bermingham and B.S. Meyer</a:t>
            </a:r>
            <a:endParaRPr lang="en-US" sz="2800" dirty="0"/>
          </a:p>
        </p:txBody>
      </p:sp>
      <p:pic>
        <p:nvPicPr>
          <p:cNvPr id="5" name="Picture 4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425A0104-B375-4BCD-920E-266BD96902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581" y="5150247"/>
            <a:ext cx="2715779" cy="735134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BEC5C2A-9B49-4102-B1FF-8BC7C47FAC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79" y="4935381"/>
            <a:ext cx="2069557" cy="1164865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F4FE6C8-6760-446A-8BD9-5661422A1D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2" t="9254" r="25345" b="6782"/>
          <a:stretch/>
        </p:blipFill>
        <p:spPr>
          <a:xfrm>
            <a:off x="9013804" y="4705213"/>
            <a:ext cx="1545889" cy="1316868"/>
          </a:xfrm>
          <a:prstGeom prst="rect">
            <a:avLst/>
          </a:prstGeom>
        </p:spPr>
      </p:pic>
      <p:pic>
        <p:nvPicPr>
          <p:cNvPr id="12" name="Picture 11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B5553505-26A5-4D0A-88ED-A0BE83F3C1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264" y="4627049"/>
            <a:ext cx="1465537" cy="147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3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</a:schemeClr>
            </a:gs>
            <a:gs pos="92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5564A4-374B-174C-D497-EF53216CC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BE3057-B2BD-D652-CF2F-C7D0A6880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07" y="1372864"/>
            <a:ext cx="4930392" cy="45390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3111E4-B7BF-6F48-9145-237A676868B1}"/>
              </a:ext>
            </a:extLst>
          </p:cNvPr>
          <p:cNvSpPr txBox="1"/>
          <p:nvPr/>
        </p:nvSpPr>
        <p:spPr>
          <a:xfrm>
            <a:off x="8805931" y="5911955"/>
            <a:ext cx="1700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Warren (2011)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DD7149-9BF8-8BA1-ADB9-A84131EE4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822" y="1424539"/>
            <a:ext cx="6755146" cy="4648743"/>
          </a:xfrm>
          <a:noFill/>
        </p:spPr>
        <p:txBody>
          <a:bodyPr>
            <a:noAutofit/>
          </a:bodyPr>
          <a:lstStyle/>
          <a:p>
            <a:pPr marL="57150" indent="0">
              <a:buNone/>
            </a:pPr>
            <a:r>
              <a:rPr lang="en-US" sz="2600" dirty="0"/>
              <a:t>The disk was initially divided into 2 domains with different genetic compositions.</a:t>
            </a:r>
          </a:p>
          <a:p>
            <a:pPr indent="-285750">
              <a:buClr>
                <a:schemeClr val="tx2"/>
              </a:buClr>
            </a:pPr>
            <a:endParaRPr lang="en-US" sz="1800" dirty="0"/>
          </a:p>
          <a:p>
            <a:pPr marL="514350" indent="-457200">
              <a:buClr>
                <a:schemeClr val="tx2"/>
              </a:buClr>
            </a:pPr>
            <a:r>
              <a:rPr lang="en-US" sz="2600" dirty="0"/>
              <a:t>Non-carbonaceous (</a:t>
            </a:r>
            <a:r>
              <a:rPr lang="en-US" sz="2600" b="1" dirty="0">
                <a:solidFill>
                  <a:srgbClr val="FF0000"/>
                </a:solidFill>
              </a:rPr>
              <a:t>NC; inner SS</a:t>
            </a:r>
            <a:r>
              <a:rPr lang="en-US" sz="2600" dirty="0"/>
              <a:t>).</a:t>
            </a:r>
          </a:p>
          <a:p>
            <a:pPr indent="-285750">
              <a:buClr>
                <a:schemeClr val="tx2"/>
              </a:buClr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457200">
              <a:buClr>
                <a:schemeClr val="tx2"/>
              </a:buClr>
            </a:pPr>
            <a:r>
              <a:rPr lang="en-US" sz="2600" dirty="0"/>
              <a:t>Carbonaceous Chondrite (</a:t>
            </a:r>
            <a:r>
              <a:rPr lang="en-US" sz="2600" b="1" dirty="0">
                <a:solidFill>
                  <a:srgbClr val="0000FF"/>
                </a:solidFill>
              </a:rPr>
              <a:t>CC; outer SS</a:t>
            </a:r>
            <a:r>
              <a:rPr lang="en-US" sz="2600" dirty="0"/>
              <a:t>).</a:t>
            </a:r>
          </a:p>
          <a:p>
            <a:pPr indent="-285750">
              <a:buClr>
                <a:schemeClr val="tx2"/>
              </a:buClr>
            </a:pPr>
            <a:endParaRPr lang="en-US" sz="1400" dirty="0"/>
          </a:p>
          <a:p>
            <a:pPr marL="514350" indent="-457200">
              <a:buClr>
                <a:schemeClr val="tx2"/>
              </a:buClr>
            </a:pPr>
            <a:r>
              <a:rPr lang="en-US" sz="2600" dirty="0"/>
              <a:t>The </a:t>
            </a:r>
            <a:r>
              <a:rPr lang="en-US" sz="2600" b="1" dirty="0">
                <a:solidFill>
                  <a:srgbClr val="FF0000"/>
                </a:solidFill>
              </a:rPr>
              <a:t>NC</a:t>
            </a:r>
            <a:r>
              <a:rPr lang="en-US" sz="2600" dirty="0"/>
              <a:t> and </a:t>
            </a:r>
            <a:r>
              <a:rPr lang="en-US" sz="2600" b="1" dirty="0">
                <a:solidFill>
                  <a:srgbClr val="0000FF"/>
                </a:solidFill>
              </a:rPr>
              <a:t>CC</a:t>
            </a:r>
            <a:r>
              <a:rPr lang="en-US" sz="2600" dirty="0"/>
              <a:t> domains were themselves isotopically heterogeneous.</a:t>
            </a:r>
          </a:p>
          <a:p>
            <a:pPr marL="57150" indent="0">
              <a:buClr>
                <a:schemeClr val="tx2"/>
              </a:buClr>
              <a:buNone/>
            </a:pPr>
            <a:endParaRPr lang="en-US" sz="1400" dirty="0"/>
          </a:p>
          <a:p>
            <a:pPr marL="514350" indent="-457200">
              <a:buClr>
                <a:schemeClr val="tx2"/>
              </a:buClr>
            </a:pPr>
            <a:r>
              <a:rPr lang="en-US" sz="2600" dirty="0"/>
              <a:t>PSG carrier for NRIG nuclides?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64D8326-5C4B-E726-187F-0FF856B5197D}"/>
              </a:ext>
            </a:extLst>
          </p:cNvPr>
          <p:cNvSpPr txBox="1">
            <a:spLocks/>
          </p:cNvSpPr>
          <p:nvPr/>
        </p:nvSpPr>
        <p:spPr>
          <a:xfrm>
            <a:off x="0" y="-305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Genetic anomalies and the 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NC</a:t>
            </a:r>
            <a:r>
              <a:rPr lang="en-US" sz="3600" b="1" dirty="0">
                <a:latin typeface="+mn-lt"/>
              </a:rPr>
              <a:t>-</a:t>
            </a:r>
            <a:r>
              <a:rPr lang="en-US" sz="3600" b="1" dirty="0">
                <a:solidFill>
                  <a:srgbClr val="0000FF"/>
                </a:solidFill>
                <a:latin typeface="+mn-lt"/>
              </a:rPr>
              <a:t>CC</a:t>
            </a:r>
            <a:r>
              <a:rPr lang="en-US" sz="3600" b="1" dirty="0">
                <a:latin typeface="+mn-lt"/>
              </a:rPr>
              <a:t> isotopic dichotomy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372816-3D1A-4D80-44B0-0449E1047CE2}"/>
              </a:ext>
            </a:extLst>
          </p:cNvPr>
          <p:cNvSpPr/>
          <p:nvPr/>
        </p:nvSpPr>
        <p:spPr>
          <a:xfrm>
            <a:off x="9043272" y="4481501"/>
            <a:ext cx="612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NC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895644-40E3-616C-4599-5B669A7C164B}"/>
              </a:ext>
            </a:extLst>
          </p:cNvPr>
          <p:cNvSpPr/>
          <p:nvPr/>
        </p:nvSpPr>
        <p:spPr>
          <a:xfrm>
            <a:off x="9372850" y="1941518"/>
            <a:ext cx="566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CC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7C1E9F-6018-FDE3-855F-53F7B4FC3CF8}"/>
              </a:ext>
            </a:extLst>
          </p:cNvPr>
          <p:cNvSpPr/>
          <p:nvPr/>
        </p:nvSpPr>
        <p:spPr>
          <a:xfrm rot="3241577">
            <a:off x="9181910" y="3030871"/>
            <a:ext cx="13869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925" lvl="1" indent="0">
              <a:buNone/>
            </a:pPr>
            <a:r>
              <a:rPr lang="en-US" sz="4000" b="1" dirty="0">
                <a:cs typeface="Times New Roman" panose="02020603050405020304" pitchFamily="18" charset="0"/>
              </a:rPr>
              <a:t>GAP</a:t>
            </a:r>
            <a:endParaRPr lang="en-US" sz="2300" b="1" dirty="0"/>
          </a:p>
        </p:txBody>
      </p:sp>
      <p:pic>
        <p:nvPicPr>
          <p:cNvPr id="2" name="Content Placeholder 37">
            <a:extLst>
              <a:ext uri="{FF2B5EF4-FFF2-40B4-BE49-F238E27FC236}">
                <a16:creationId xmlns:a16="http://schemas.microsoft.com/office/drawing/2014/main" id="{CF569FE2-5F3A-B057-2E07-B133E9D84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40" t="64699" r="31989" b="19275"/>
          <a:stretch/>
        </p:blipFill>
        <p:spPr>
          <a:xfrm>
            <a:off x="9939031" y="4304890"/>
            <a:ext cx="2105025" cy="1016192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34724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</a:schemeClr>
            </a:gs>
            <a:gs pos="87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CFBEA2-F31A-C9DA-9AED-1F27574D5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4854FF-0285-F6A6-3CB5-4CC6C9C0E198}"/>
              </a:ext>
            </a:extLst>
          </p:cNvPr>
          <p:cNvSpPr/>
          <p:nvPr/>
        </p:nvSpPr>
        <p:spPr>
          <a:xfrm>
            <a:off x="5813659" y="2993457"/>
            <a:ext cx="847023" cy="186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5641B9-5CC7-65A3-BE5A-A84806B6A86D}"/>
              </a:ext>
            </a:extLst>
          </p:cNvPr>
          <p:cNvSpPr/>
          <p:nvPr/>
        </p:nvSpPr>
        <p:spPr>
          <a:xfrm>
            <a:off x="2594344" y="3927108"/>
            <a:ext cx="3219315" cy="74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B1CC05-DEB7-41A6-B180-2B0F78B1D342}"/>
              </a:ext>
            </a:extLst>
          </p:cNvPr>
          <p:cNvSpPr/>
          <p:nvPr/>
        </p:nvSpPr>
        <p:spPr>
          <a:xfrm>
            <a:off x="6468139" y="3222008"/>
            <a:ext cx="3303182" cy="74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C433EA-5A5A-95F9-128E-C06F367DF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463" y="3386151"/>
            <a:ext cx="3644999" cy="911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A0B297-326B-FFA5-59DA-A984F364B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408" y="3448456"/>
            <a:ext cx="3476248" cy="753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9AC5FD-559E-A942-A241-072EBB2ED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212" y="2883157"/>
            <a:ext cx="838637" cy="5829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23D675-0B13-FD46-F33B-5DA4004FD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9728" y="2957404"/>
            <a:ext cx="531818" cy="4704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169673-730F-F72E-647A-8C935B3F9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7768" y="2469277"/>
            <a:ext cx="1091250" cy="27449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7AC1F0-BCBE-CFF6-B999-73C9156DE9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05" y="1631152"/>
            <a:ext cx="11418740" cy="350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22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>
                <a:tint val="90000"/>
              </a:schemeClr>
            </a:gs>
            <a:gs pos="92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"/>
            <a:ext cx="12192000" cy="1080608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Heavier nuclides with the 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NC</a:t>
            </a:r>
            <a:r>
              <a:rPr lang="en-US" sz="3600" b="1" dirty="0">
                <a:latin typeface="+mn-lt"/>
              </a:rPr>
              <a:t>-</a:t>
            </a:r>
            <a:r>
              <a:rPr lang="en-US" sz="3600" b="1" dirty="0">
                <a:solidFill>
                  <a:srgbClr val="0000FF"/>
                </a:solidFill>
                <a:latin typeface="+mn-lt"/>
              </a:rPr>
              <a:t>CC</a:t>
            </a:r>
            <a:r>
              <a:rPr lang="en-US" sz="3600" b="1" dirty="0">
                <a:latin typeface="+mn-lt"/>
              </a:rPr>
              <a:t> isotopic dichotomy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2A203A-5044-07FC-22D7-B2D07581EA88}"/>
              </a:ext>
            </a:extLst>
          </p:cNvPr>
          <p:cNvSpPr txBox="1"/>
          <p:nvPr/>
        </p:nvSpPr>
        <p:spPr>
          <a:xfrm>
            <a:off x="8115029" y="6078159"/>
            <a:ext cx="2834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Bermingham et al. (2025)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0454D67-169A-E077-9365-138288DC0A71}"/>
              </a:ext>
            </a:extLst>
          </p:cNvPr>
          <p:cNvSpPr txBox="1">
            <a:spLocks/>
          </p:cNvSpPr>
          <p:nvPr/>
        </p:nvSpPr>
        <p:spPr>
          <a:xfrm>
            <a:off x="257069" y="1282280"/>
            <a:ext cx="6456598" cy="52978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342900">
              <a:buClr>
                <a:schemeClr val="tx2"/>
              </a:buClr>
            </a:pPr>
            <a:r>
              <a:rPr lang="en-US" sz="2400" b="1" dirty="0">
                <a:solidFill>
                  <a:srgbClr val="FF0000"/>
                </a:solidFill>
              </a:rPr>
              <a:t>NC</a:t>
            </a:r>
            <a:r>
              <a:rPr lang="en-US" sz="2400" dirty="0"/>
              <a:t> and </a:t>
            </a:r>
            <a:r>
              <a:rPr lang="en-US" sz="2400" b="1" spc="-100" dirty="0">
                <a:solidFill>
                  <a:srgbClr val="0000FF"/>
                </a:solidFill>
              </a:rPr>
              <a:t>CC</a:t>
            </a:r>
            <a:r>
              <a:rPr lang="en-US" sz="2400" dirty="0"/>
              <a:t> in Mo isotopes are caused by the heterogeneous distribution of </a:t>
            </a:r>
            <a:r>
              <a:rPr lang="en-US" sz="2400" i="1" dirty="0"/>
              <a:t>s-</a:t>
            </a:r>
            <a:r>
              <a:rPr lang="en-US" sz="2400" dirty="0"/>
              <a:t>process grains.</a:t>
            </a:r>
          </a:p>
          <a:p>
            <a:pPr marL="697230" lvl="1" indent="-342900">
              <a:buClr>
                <a:schemeClr val="accent6">
                  <a:lumMod val="75000"/>
                </a:schemeClr>
              </a:buClr>
            </a:pPr>
            <a:r>
              <a:rPr lang="en-US" dirty="0"/>
              <a:t>Dauphas et al. (2004); Stephan and Davis (2021).</a:t>
            </a:r>
          </a:p>
          <a:p>
            <a:pPr marL="400050" indent="-342900">
              <a:buClr>
                <a:schemeClr val="tx2"/>
              </a:buClr>
            </a:pPr>
            <a:endParaRPr lang="en-US" sz="2000" dirty="0"/>
          </a:p>
          <a:p>
            <a:pPr marL="400050" indent="-342900">
              <a:buClr>
                <a:schemeClr val="tx2"/>
              </a:buClr>
            </a:pPr>
            <a:r>
              <a:rPr lang="en-US" sz="2400" dirty="0"/>
              <a:t>Offset between </a:t>
            </a:r>
            <a:r>
              <a:rPr lang="en-US" sz="2400" b="1" dirty="0">
                <a:solidFill>
                  <a:srgbClr val="FF0000"/>
                </a:solidFill>
              </a:rPr>
              <a:t>NC</a:t>
            </a:r>
            <a:r>
              <a:rPr lang="en-US" sz="2400" dirty="0"/>
              <a:t> and </a:t>
            </a:r>
            <a:r>
              <a:rPr lang="en-US" sz="2400" b="1" spc="-100" dirty="0">
                <a:solidFill>
                  <a:srgbClr val="0000FF"/>
                </a:solidFill>
                <a:ea typeface="+mj-ea"/>
                <a:cs typeface="+mj-cs"/>
              </a:rPr>
              <a:t>CC</a:t>
            </a:r>
            <a:r>
              <a:rPr lang="en-US" sz="2400" dirty="0"/>
              <a:t> may be due to the uneven distribution of </a:t>
            </a:r>
            <a:r>
              <a:rPr lang="en-US" sz="2400" i="1" dirty="0"/>
              <a:t>r-</a:t>
            </a:r>
            <a:r>
              <a:rPr lang="en-US" sz="2400" dirty="0"/>
              <a:t>process or </a:t>
            </a:r>
            <a:r>
              <a:rPr lang="en-US" sz="2400" i="1" dirty="0"/>
              <a:t>s-</a:t>
            </a:r>
            <a:r>
              <a:rPr lang="en-US" sz="2400" dirty="0"/>
              <a:t>process.</a:t>
            </a:r>
          </a:p>
          <a:p>
            <a:pPr marL="697230" lvl="1" indent="-342900">
              <a:buClr>
                <a:schemeClr val="accent6">
                  <a:lumMod val="75000"/>
                </a:schemeClr>
              </a:buClr>
            </a:pPr>
            <a:r>
              <a:rPr lang="en-US" dirty="0"/>
              <a:t>Budde et al. (2016), Poole et al (2017), Worsham et al. (2017).</a:t>
            </a:r>
          </a:p>
          <a:p>
            <a:pPr indent="-285750">
              <a:buClr>
                <a:schemeClr val="tx2"/>
              </a:buClr>
            </a:pPr>
            <a:endParaRPr lang="en-US" sz="2000" dirty="0"/>
          </a:p>
          <a:p>
            <a:pPr marL="400050" indent="-342900">
              <a:buClr>
                <a:schemeClr val="tx2"/>
              </a:buClr>
            </a:pPr>
            <a:r>
              <a:rPr lang="en-US" sz="2400" dirty="0"/>
              <a:t>Note, Earth is relatively enriched in </a:t>
            </a:r>
            <a:r>
              <a:rPr lang="en-US" sz="2400" i="1" dirty="0"/>
              <a:t>s-</a:t>
            </a:r>
            <a:r>
              <a:rPr lang="en-US" sz="2400" dirty="0"/>
              <a:t>process presolar grains.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A7D860-67F0-F220-B03F-3732A36A0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325" y="1195394"/>
            <a:ext cx="5320606" cy="4882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B0606A-4661-2744-93E6-13D041EF3F84}"/>
              </a:ext>
            </a:extLst>
          </p:cNvPr>
          <p:cNvSpPr txBox="1"/>
          <p:nvPr/>
        </p:nvSpPr>
        <p:spPr>
          <a:xfrm rot="19349920">
            <a:off x="8225872" y="3416592"/>
            <a:ext cx="1749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s-process</a:t>
            </a:r>
            <a:r>
              <a:rPr lang="en-US" sz="1400" dirty="0"/>
              <a:t> enrichment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A69BDC-7FAA-E6F5-D793-B60E5D136EB2}"/>
              </a:ext>
            </a:extLst>
          </p:cNvPr>
          <p:cNvSpPr/>
          <p:nvPr/>
        </p:nvSpPr>
        <p:spPr>
          <a:xfrm rot="19309423">
            <a:off x="8634046" y="2395076"/>
            <a:ext cx="1219200" cy="161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440A86B-FD4F-713D-A039-D7EDF7112B8F}"/>
              </a:ext>
            </a:extLst>
          </p:cNvPr>
          <p:cNvCxnSpPr/>
          <p:nvPr/>
        </p:nvCxnSpPr>
        <p:spPr>
          <a:xfrm flipV="1">
            <a:off x="8839737" y="2239634"/>
            <a:ext cx="737622" cy="584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66630DC-3C73-4BDE-CA3C-EC85301D3CAB}"/>
              </a:ext>
            </a:extLst>
          </p:cNvPr>
          <p:cNvCxnSpPr>
            <a:cxnSpLocks/>
          </p:cNvCxnSpPr>
          <p:nvPr/>
        </p:nvCxnSpPr>
        <p:spPr>
          <a:xfrm flipH="1">
            <a:off x="8890320" y="3396952"/>
            <a:ext cx="667016" cy="5304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33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</a:schemeClr>
            </a:gs>
            <a:gs pos="91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B19FB1-7D9B-6F2F-584C-63515058E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CEAD9E-B214-6EBF-C7D0-031EF397F577}"/>
              </a:ext>
            </a:extLst>
          </p:cNvPr>
          <p:cNvSpPr/>
          <p:nvPr/>
        </p:nvSpPr>
        <p:spPr>
          <a:xfrm>
            <a:off x="5813659" y="2993457"/>
            <a:ext cx="847023" cy="186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B0F70D-E7D9-599C-89E7-BCFAB0F4E46E}"/>
              </a:ext>
            </a:extLst>
          </p:cNvPr>
          <p:cNvSpPr/>
          <p:nvPr/>
        </p:nvSpPr>
        <p:spPr>
          <a:xfrm>
            <a:off x="2594344" y="3927108"/>
            <a:ext cx="3219315" cy="74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19B336-A5B0-1932-ED16-366FB7B71798}"/>
              </a:ext>
            </a:extLst>
          </p:cNvPr>
          <p:cNvSpPr/>
          <p:nvPr/>
        </p:nvSpPr>
        <p:spPr>
          <a:xfrm>
            <a:off x="6468139" y="3222008"/>
            <a:ext cx="3303182" cy="74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21BC24-21D8-54CA-B962-4B8D48097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463" y="3386151"/>
            <a:ext cx="3644999" cy="911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F2693-521A-3309-EBFE-BA978A330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408" y="3448456"/>
            <a:ext cx="3476248" cy="7537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A83C1F8-250D-5065-ABA4-8AFDE5528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43" y="2719078"/>
            <a:ext cx="11418740" cy="3509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42E2F5-6BB3-DE1C-6D26-7A0165677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7268" y="4993839"/>
            <a:ext cx="2947500" cy="472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FA39C3-DEF2-4215-AD08-EC9781B765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7603" y="5007759"/>
            <a:ext cx="2576248" cy="4387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A69572C-C5EB-1C9C-E382-61B06E676A3F}"/>
              </a:ext>
            </a:extLst>
          </p:cNvPr>
          <p:cNvSpPr txBox="1">
            <a:spLocks/>
          </p:cNvSpPr>
          <p:nvPr/>
        </p:nvSpPr>
        <p:spPr>
          <a:xfrm>
            <a:off x="0" y="-305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Disproportional relationship between NRIG and </a:t>
            </a:r>
            <a:r>
              <a:rPr lang="en-US" sz="3600" b="1" i="1" dirty="0">
                <a:latin typeface="+mn-lt"/>
              </a:rPr>
              <a:t>s</a:t>
            </a:r>
            <a:r>
              <a:rPr lang="en-US" sz="3600" b="1" dirty="0">
                <a:latin typeface="+mn-lt"/>
              </a:rPr>
              <a:t>-process nuclides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21B2EB-65AE-81D4-48A4-97DE33D4A219}"/>
              </a:ext>
            </a:extLst>
          </p:cNvPr>
          <p:cNvSpPr txBox="1">
            <a:spLocks/>
          </p:cNvSpPr>
          <p:nvPr/>
        </p:nvSpPr>
        <p:spPr>
          <a:xfrm>
            <a:off x="549664" y="1111744"/>
            <a:ext cx="11418740" cy="17025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Clr>
                <a:schemeClr val="tx2"/>
              </a:buClr>
              <a:buNone/>
            </a:pPr>
            <a:r>
              <a:rPr lang="en-US" sz="2600" b="1" dirty="0">
                <a:solidFill>
                  <a:srgbClr val="0000FF"/>
                </a:solidFill>
              </a:rPr>
              <a:t>CC</a:t>
            </a:r>
            <a:r>
              <a:rPr lang="en-US" sz="2600" dirty="0"/>
              <a:t> is relatively enriched in NRIG nuclides &amp; depleted in </a:t>
            </a:r>
            <a:r>
              <a:rPr lang="en-US" sz="2600" i="1" dirty="0"/>
              <a:t>s-</a:t>
            </a:r>
            <a:r>
              <a:rPr lang="en-US" sz="2600" dirty="0"/>
              <a:t>process nuclides </a:t>
            </a:r>
          </a:p>
          <a:p>
            <a:pPr marL="57150" indent="0" algn="ctr">
              <a:buClr>
                <a:schemeClr val="tx2"/>
              </a:buClr>
              <a:buNone/>
            </a:pPr>
            <a:r>
              <a:rPr lang="en-US" sz="2600" i="1" dirty="0"/>
              <a:t>compared to </a:t>
            </a:r>
          </a:p>
          <a:p>
            <a:pPr marL="57150" indent="0" algn="ctr">
              <a:buClr>
                <a:schemeClr val="tx2"/>
              </a:buClr>
              <a:buNone/>
            </a:pPr>
            <a:r>
              <a:rPr lang="en-US" sz="2600" b="1" dirty="0">
                <a:solidFill>
                  <a:srgbClr val="FF0000"/>
                </a:solidFill>
              </a:rPr>
              <a:t>NC</a:t>
            </a:r>
            <a:r>
              <a:rPr lang="en-US" sz="2600" dirty="0"/>
              <a:t> which is relatively enriched in </a:t>
            </a:r>
            <a:r>
              <a:rPr lang="en-US" sz="2600" i="1" dirty="0"/>
              <a:t>s-</a:t>
            </a:r>
            <a:r>
              <a:rPr lang="en-US" sz="2600" dirty="0"/>
              <a:t>process nuclides &amp; depleted in NRIG nuclides.</a:t>
            </a:r>
          </a:p>
        </p:txBody>
      </p:sp>
    </p:spTree>
    <p:extLst>
      <p:ext uri="{BB962C8B-B14F-4D97-AF65-F5344CB8AC3E}">
        <p14:creationId xmlns:p14="http://schemas.microsoft.com/office/powerpoint/2010/main" val="2435697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63A351-2AF7-D843-86C4-DF29C8487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64E04-4396-F0B6-F238-2749372D7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614554"/>
            <a:ext cx="4080692" cy="4516916"/>
          </a:xfrm>
          <a:noFill/>
        </p:spPr>
        <p:txBody>
          <a:bodyPr>
            <a:noAutofit/>
          </a:bodyPr>
          <a:lstStyle/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57150" indent="0">
              <a:buNone/>
            </a:pPr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0704D-9468-BF65-4292-581EB26C4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26" y="138498"/>
            <a:ext cx="2356856" cy="2037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80BBD2-1B8F-5375-AC03-16280B422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659" y="135683"/>
            <a:ext cx="1957130" cy="20693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2BFDA84-3186-3035-596D-448ABF9D1586}"/>
              </a:ext>
            </a:extLst>
          </p:cNvPr>
          <p:cNvSpPr txBox="1"/>
          <p:nvPr/>
        </p:nvSpPr>
        <p:spPr>
          <a:xfrm>
            <a:off x="2621232" y="0"/>
            <a:ext cx="13852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Kruijer et al. (2017)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5089B2D-FEA7-C400-B968-598F61D429D5}"/>
              </a:ext>
            </a:extLst>
          </p:cNvPr>
          <p:cNvCxnSpPr/>
          <p:nvPr/>
        </p:nvCxnSpPr>
        <p:spPr>
          <a:xfrm>
            <a:off x="8129080" y="0"/>
            <a:ext cx="0" cy="68580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48F547-F4DC-D6D5-AA8A-CA192B3EB667}"/>
              </a:ext>
            </a:extLst>
          </p:cNvPr>
          <p:cNvCxnSpPr/>
          <p:nvPr/>
        </p:nvCxnSpPr>
        <p:spPr>
          <a:xfrm>
            <a:off x="4053580" y="0"/>
            <a:ext cx="0" cy="68580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EB626F9-2C36-71A5-BB11-84DCAE1371AF}"/>
              </a:ext>
            </a:extLst>
          </p:cNvPr>
          <p:cNvCxnSpPr/>
          <p:nvPr/>
        </p:nvCxnSpPr>
        <p:spPr>
          <a:xfrm>
            <a:off x="-568" y="2263166"/>
            <a:ext cx="12192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0A0147-7BA9-2AFB-6FF3-DC52F755248E}"/>
              </a:ext>
            </a:extLst>
          </p:cNvPr>
          <p:cNvCxnSpPr/>
          <p:nvPr/>
        </p:nvCxnSpPr>
        <p:spPr>
          <a:xfrm>
            <a:off x="-568" y="4564528"/>
            <a:ext cx="12192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FA16D3B-E9AF-E2A3-9922-AC0A5B779862}"/>
              </a:ext>
            </a:extLst>
          </p:cNvPr>
          <p:cNvGrpSpPr/>
          <p:nvPr/>
        </p:nvGrpSpPr>
        <p:grpSpPr>
          <a:xfrm>
            <a:off x="139835" y="4604084"/>
            <a:ext cx="3892780" cy="2160157"/>
            <a:chOff x="144561" y="2291385"/>
            <a:chExt cx="3892780" cy="216015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0B4140-F801-46BE-5DF4-D6B818AC8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561" y="2402954"/>
              <a:ext cx="3685731" cy="204858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5C43176-60DF-BD90-3EF2-7E0BBF6CC962}"/>
                </a:ext>
              </a:extLst>
            </p:cNvPr>
            <p:cNvSpPr txBox="1"/>
            <p:nvPr/>
          </p:nvSpPr>
          <p:spPr>
            <a:xfrm>
              <a:off x="2409075" y="2291385"/>
              <a:ext cx="162826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Brennecka et al. (2020)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D842DEF-67A9-DE37-847A-E68CD5DE9CDD}"/>
              </a:ext>
            </a:extLst>
          </p:cNvPr>
          <p:cNvSpPr txBox="1"/>
          <p:nvPr/>
        </p:nvSpPr>
        <p:spPr>
          <a:xfrm>
            <a:off x="6717526" y="9624"/>
            <a:ext cx="138287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Nanne et al. (2019)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1A9DB4-12EB-DC8C-CA65-6CD4E3D98D42}"/>
              </a:ext>
            </a:extLst>
          </p:cNvPr>
          <p:cNvSpPr txBox="1"/>
          <p:nvPr/>
        </p:nvSpPr>
        <p:spPr>
          <a:xfrm>
            <a:off x="2646529" y="0"/>
            <a:ext cx="13852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Kruijer et al. (2017)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C9C3599-AD70-9746-0747-14ED4B0C555E}"/>
              </a:ext>
            </a:extLst>
          </p:cNvPr>
          <p:cNvGrpSpPr/>
          <p:nvPr/>
        </p:nvGrpSpPr>
        <p:grpSpPr>
          <a:xfrm>
            <a:off x="5070223" y="2290803"/>
            <a:ext cx="3030062" cy="2207888"/>
            <a:chOff x="5018396" y="2311291"/>
            <a:chExt cx="3030062" cy="22078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6404D6-9796-AC7F-5D7E-09DDED40E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8396" y="2402954"/>
              <a:ext cx="2065063" cy="211622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AD73AD-2A03-573D-0F09-78A06080E8A0}"/>
                </a:ext>
              </a:extLst>
            </p:cNvPr>
            <p:cNvSpPr txBox="1"/>
            <p:nvPr/>
          </p:nvSpPr>
          <p:spPr>
            <a:xfrm>
              <a:off x="6663207" y="2311291"/>
              <a:ext cx="138525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Kruijer et al. (2020)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5394EA4-5303-D4BA-94B9-4BD910B8E98F}"/>
              </a:ext>
            </a:extLst>
          </p:cNvPr>
          <p:cNvGrpSpPr/>
          <p:nvPr/>
        </p:nvGrpSpPr>
        <p:grpSpPr>
          <a:xfrm>
            <a:off x="1008385" y="2289902"/>
            <a:ext cx="3012698" cy="2244902"/>
            <a:chOff x="9161372" y="2274771"/>
            <a:chExt cx="3012698" cy="22449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777F5B-4E2C-F0B2-521A-D890F06A0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61372" y="2310986"/>
              <a:ext cx="1695994" cy="220868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7642ADE-8B8D-C9FD-C558-14BB90378F3B}"/>
                </a:ext>
              </a:extLst>
            </p:cNvPr>
            <p:cNvSpPr txBox="1"/>
            <p:nvPr/>
          </p:nvSpPr>
          <p:spPr>
            <a:xfrm>
              <a:off x="11055687" y="2274771"/>
              <a:ext cx="111838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Ek et al. (2019)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C517888-CDED-BB6D-BFDE-BF8C88213401}"/>
              </a:ext>
            </a:extLst>
          </p:cNvPr>
          <p:cNvGrpSpPr/>
          <p:nvPr/>
        </p:nvGrpSpPr>
        <p:grpSpPr>
          <a:xfrm>
            <a:off x="8610523" y="2290911"/>
            <a:ext cx="3575129" cy="2227582"/>
            <a:chOff x="8610244" y="4590987"/>
            <a:chExt cx="3575129" cy="222758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C10CBA6-D281-D136-6992-5BD834916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639" t="1613" r="1217" b="1394"/>
            <a:stretch/>
          </p:blipFill>
          <p:spPr>
            <a:xfrm>
              <a:off x="8610244" y="4687505"/>
              <a:ext cx="2207258" cy="213106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777F34D-4428-4701-CD5C-25E9ADD18CA4}"/>
                </a:ext>
              </a:extLst>
            </p:cNvPr>
            <p:cNvSpPr txBox="1"/>
            <p:nvPr/>
          </p:nvSpPr>
          <p:spPr>
            <a:xfrm>
              <a:off x="10328775" y="4590987"/>
              <a:ext cx="185659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Brasser and Mojzsis (2020)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1E24116-8202-9822-A1A7-A6F4437DA547}"/>
              </a:ext>
            </a:extLst>
          </p:cNvPr>
          <p:cNvGrpSpPr/>
          <p:nvPr/>
        </p:nvGrpSpPr>
        <p:grpSpPr>
          <a:xfrm>
            <a:off x="8689688" y="4575112"/>
            <a:ext cx="3474060" cy="2195293"/>
            <a:chOff x="4644779" y="4590988"/>
            <a:chExt cx="3474060" cy="219529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4C7ECA9-CACA-E40E-CC65-02D03F86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4779" y="4751610"/>
              <a:ext cx="2983931" cy="2034671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5EA2054-EFE5-3E1B-D552-0FDF96ED869A}"/>
                </a:ext>
              </a:extLst>
            </p:cNvPr>
            <p:cNvSpPr txBox="1"/>
            <p:nvPr/>
          </p:nvSpPr>
          <p:spPr>
            <a:xfrm>
              <a:off x="6415744" y="4590988"/>
              <a:ext cx="1703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Lichtenberg et al. (2021)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22866AE-6E26-AF4F-034D-49D6594257D1}"/>
              </a:ext>
            </a:extLst>
          </p:cNvPr>
          <p:cNvGrpSpPr/>
          <p:nvPr/>
        </p:nvGrpSpPr>
        <p:grpSpPr>
          <a:xfrm>
            <a:off x="8354721" y="10216"/>
            <a:ext cx="3815098" cy="2166631"/>
            <a:chOff x="192382" y="4593131"/>
            <a:chExt cx="3815098" cy="216663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034CEF-FE36-D844-5263-E45780682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2382" y="4789166"/>
              <a:ext cx="3664805" cy="1970596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9EE565A-7AA1-23F3-F7DA-8FE8E4153768}"/>
                </a:ext>
              </a:extLst>
            </p:cNvPr>
            <p:cNvSpPr txBox="1"/>
            <p:nvPr/>
          </p:nvSpPr>
          <p:spPr>
            <a:xfrm>
              <a:off x="2434934" y="4593131"/>
              <a:ext cx="15725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Worsham et al. (2019)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8A963D7-59A4-02E8-4797-6F4B6D01F0B7}"/>
              </a:ext>
            </a:extLst>
          </p:cNvPr>
          <p:cNvGrpSpPr/>
          <p:nvPr/>
        </p:nvGrpSpPr>
        <p:grpSpPr>
          <a:xfrm>
            <a:off x="5174328" y="4551211"/>
            <a:ext cx="2959441" cy="2148544"/>
            <a:chOff x="8747518" y="240026"/>
            <a:chExt cx="2959441" cy="2148544"/>
          </a:xfrm>
        </p:grpSpPr>
        <p:pic>
          <p:nvPicPr>
            <p:cNvPr id="48" name="Picture 47" descr="A diagram of the solar system&#10;&#10;AI-generated content may be incorrect.">
              <a:extLst>
                <a:ext uri="{FF2B5EF4-FFF2-40B4-BE49-F238E27FC236}">
                  <a16:creationId xmlns:a16="http://schemas.microsoft.com/office/drawing/2014/main" id="{C16DEB98-6409-9C0F-E1B9-7B333B447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7518" y="319181"/>
              <a:ext cx="1843344" cy="206938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0F573BE-9C65-DCC9-80D9-E7D4F1799D42}"/>
                </a:ext>
              </a:extLst>
            </p:cNvPr>
            <p:cNvSpPr txBox="1"/>
            <p:nvPr/>
          </p:nvSpPr>
          <p:spPr>
            <a:xfrm>
              <a:off x="10344214" y="240026"/>
              <a:ext cx="1362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Izidoro</a:t>
              </a:r>
              <a:r>
                <a:rPr lang="en-US" sz="1200" dirty="0"/>
                <a:t> et al (2021)</a:t>
              </a:r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9C22BCF-7481-699B-653F-272BB78D8F95}"/>
              </a:ext>
            </a:extLst>
          </p:cNvPr>
          <p:cNvCxnSpPr/>
          <p:nvPr/>
        </p:nvCxnSpPr>
        <p:spPr>
          <a:xfrm>
            <a:off x="-568" y="9625"/>
            <a:ext cx="12192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834ED96-90AC-3289-B754-143DDC275F0A}"/>
              </a:ext>
            </a:extLst>
          </p:cNvPr>
          <p:cNvCxnSpPr/>
          <p:nvPr/>
        </p:nvCxnSpPr>
        <p:spPr>
          <a:xfrm>
            <a:off x="-6627" y="6857625"/>
            <a:ext cx="12192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D78DC0E-36BA-A875-AA81-68BF7AEC2A2E}"/>
              </a:ext>
            </a:extLst>
          </p:cNvPr>
          <p:cNvCxnSpPr/>
          <p:nvPr/>
        </p:nvCxnSpPr>
        <p:spPr>
          <a:xfrm>
            <a:off x="9625" y="-1752"/>
            <a:ext cx="0" cy="68580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94CF313-E927-6C01-BFB9-C896FC74FAAE}"/>
              </a:ext>
            </a:extLst>
          </p:cNvPr>
          <p:cNvCxnSpPr/>
          <p:nvPr/>
        </p:nvCxnSpPr>
        <p:spPr>
          <a:xfrm>
            <a:off x="12175748" y="9624"/>
            <a:ext cx="0" cy="68580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67EF9553-D293-51A3-F039-103BBB8F534D}"/>
              </a:ext>
            </a:extLst>
          </p:cNvPr>
          <p:cNvSpPr/>
          <p:nvPr/>
        </p:nvSpPr>
        <p:spPr>
          <a:xfrm>
            <a:off x="10645541" y="3746362"/>
            <a:ext cx="308004" cy="276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31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1A5D37F-7AE5-3792-FC97-C174DCB89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4FAB604-1879-4252-6FB1-0C7D2235AFAA}"/>
              </a:ext>
            </a:extLst>
          </p:cNvPr>
          <p:cNvSpPr txBox="1">
            <a:spLocks/>
          </p:cNvSpPr>
          <p:nvPr/>
        </p:nvSpPr>
        <p:spPr>
          <a:xfrm>
            <a:off x="179848" y="1325299"/>
            <a:ext cx="11832304" cy="524290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457200">
              <a:buClr>
                <a:schemeClr val="tx2"/>
              </a:buClr>
            </a:pPr>
            <a:r>
              <a:rPr lang="en-US" sz="2600" dirty="0"/>
              <a:t>Isotopic anomalies in </a:t>
            </a:r>
            <a:r>
              <a:rPr lang="en-US" sz="2600" baseline="30000" dirty="0"/>
              <a:t>50</a:t>
            </a:r>
            <a:r>
              <a:rPr lang="en-US" sz="2600" dirty="0"/>
              <a:t>Ti, </a:t>
            </a:r>
            <a:r>
              <a:rPr lang="en-US" sz="2600" baseline="30000" dirty="0"/>
              <a:t>54</a:t>
            </a:r>
            <a:r>
              <a:rPr lang="en-US" sz="2600" dirty="0"/>
              <a:t>Cr, and, especially, </a:t>
            </a:r>
            <a:r>
              <a:rPr lang="en-US" sz="2600" baseline="30000" dirty="0"/>
              <a:t>48</a:t>
            </a:r>
            <a:r>
              <a:rPr lang="en-US" sz="2600" dirty="0"/>
              <a:t>Ca suggest the predominance of dust from rare astrophysical events that ejected neutron-rich, low-entropy matter (Meyer et al., 1996). </a:t>
            </a:r>
          </a:p>
          <a:p>
            <a:pPr marL="640080" lvl="1" indent="-228600">
              <a:buClr>
                <a:schemeClr val="accent2"/>
              </a:buClr>
            </a:pPr>
            <a:r>
              <a:rPr lang="en-US" sz="2200" dirty="0"/>
              <a:t>Chandrasekhar mass white dwarf star – thermonuclear SN (Woosley, 1997).</a:t>
            </a:r>
          </a:p>
          <a:p>
            <a:pPr marL="640080" lvl="1" indent="-228600">
              <a:buClr>
                <a:schemeClr val="accent2"/>
              </a:buClr>
            </a:pPr>
            <a:r>
              <a:rPr lang="en-US" sz="2200" dirty="0"/>
              <a:t>Electron capture supernovae – core collapse SN (</a:t>
            </a:r>
            <a:r>
              <a:rPr lang="en-US" sz="2200" dirty="0" err="1"/>
              <a:t>Wanajo</a:t>
            </a:r>
            <a:r>
              <a:rPr lang="en-US" sz="2200" dirty="0"/>
              <a:t> et al., 2013).</a:t>
            </a:r>
          </a:p>
          <a:p>
            <a:pPr marL="640080" lvl="1" indent="-228600">
              <a:buClr>
                <a:schemeClr val="accent2"/>
              </a:buClr>
            </a:pPr>
            <a:r>
              <a:rPr lang="en-US" sz="2200" dirty="0"/>
              <a:t>Thermonuclear electron capture supernovae of </a:t>
            </a:r>
            <a:r>
              <a:rPr lang="en-US" sz="2200" dirty="0" err="1"/>
              <a:t>ONeMg</a:t>
            </a:r>
            <a:r>
              <a:rPr lang="en-US" sz="2200" dirty="0"/>
              <a:t> – thermonuclear SN (Jones et al., 2019). </a:t>
            </a:r>
          </a:p>
          <a:p>
            <a:pPr>
              <a:defRPr sz="2400"/>
            </a:pPr>
            <a:endParaRPr lang="en-US" sz="2000" dirty="0"/>
          </a:p>
          <a:p>
            <a:pPr>
              <a:defRPr sz="2400"/>
            </a:pPr>
            <a:r>
              <a:rPr lang="en-US" dirty="0"/>
              <a:t>Generic term for site production: </a:t>
            </a:r>
            <a:r>
              <a:rPr lang="en-US" u="sng" dirty="0"/>
              <a:t>N</a:t>
            </a:r>
            <a:r>
              <a:rPr lang="en-US" dirty="0"/>
              <a:t>eutron-</a:t>
            </a:r>
            <a:r>
              <a:rPr lang="en-US" u="sng" dirty="0"/>
              <a:t>R</a:t>
            </a:r>
            <a:r>
              <a:rPr lang="en-US" dirty="0"/>
              <a:t>ich </a:t>
            </a:r>
            <a:r>
              <a:rPr lang="en-US" u="sng" dirty="0"/>
              <a:t>L</a:t>
            </a:r>
            <a:r>
              <a:rPr lang="en-US" dirty="0"/>
              <a:t>ow-</a:t>
            </a:r>
            <a:r>
              <a:rPr lang="en-US" u="sng" dirty="0"/>
              <a:t>E</a:t>
            </a:r>
            <a:r>
              <a:rPr lang="en-US" dirty="0"/>
              <a:t>ntropy matter </a:t>
            </a:r>
            <a:r>
              <a:rPr lang="en-US" u="sng" dirty="0"/>
              <a:t>E</a:t>
            </a:r>
            <a:r>
              <a:rPr lang="en-US" dirty="0"/>
              <a:t>jectors (</a:t>
            </a:r>
            <a:r>
              <a:rPr lang="en-US" u="sng" dirty="0"/>
              <a:t>NRLEEs</a:t>
            </a:r>
            <a:r>
              <a:rPr lang="en-US" dirty="0"/>
              <a:t>)</a:t>
            </a:r>
          </a:p>
          <a:p>
            <a:pPr>
              <a:defRPr sz="2400" b="1"/>
            </a:pPr>
            <a:endParaRPr lang="en-US" dirty="0"/>
          </a:p>
          <a:p>
            <a:pPr marL="0" indent="114300" algn="ctr">
              <a:spcBef>
                <a:spcPts val="600"/>
              </a:spcBef>
              <a:buSzTx/>
              <a:buNone/>
              <a:defRPr sz="2800" b="1"/>
            </a:pPr>
            <a:r>
              <a:rPr lang="en-US" dirty="0"/>
              <a:t>Are </a:t>
            </a:r>
            <a:r>
              <a:rPr lang="en-US" baseline="30000" dirty="0"/>
              <a:t>48</a:t>
            </a:r>
            <a:r>
              <a:rPr lang="en-US" dirty="0"/>
              <a:t>Ca, </a:t>
            </a:r>
            <a:r>
              <a:rPr lang="en-US" baseline="30000" dirty="0"/>
              <a:t>50</a:t>
            </a:r>
            <a:r>
              <a:rPr lang="en-US" dirty="0"/>
              <a:t>Ti, and </a:t>
            </a:r>
            <a:r>
              <a:rPr lang="en-US" baseline="30000" dirty="0"/>
              <a:t>54</a:t>
            </a:r>
            <a:r>
              <a:rPr lang="en-US" dirty="0"/>
              <a:t>Cr co-synthesized in NRLEEs?</a:t>
            </a:r>
          </a:p>
          <a:p>
            <a:pPr marL="514350" indent="-457200">
              <a:buClr>
                <a:schemeClr val="tx2"/>
              </a:buClr>
            </a:pPr>
            <a:endParaRPr lang="en-US" sz="2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2B6FE5-5FF6-BE22-4A48-C87665D7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0"/>
            <a:ext cx="12192000" cy="1080608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Stellar precursor for NRIG nuclides?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3A72A3-0F93-1EC5-9B98-83EAAD042F99}"/>
              </a:ext>
            </a:extLst>
          </p:cNvPr>
          <p:cNvSpPr/>
          <p:nvPr/>
        </p:nvSpPr>
        <p:spPr>
          <a:xfrm>
            <a:off x="2452188" y="5042457"/>
            <a:ext cx="7396480" cy="57912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37">
            <a:extLst>
              <a:ext uri="{FF2B5EF4-FFF2-40B4-BE49-F238E27FC236}">
                <a16:creationId xmlns:a16="http://schemas.microsoft.com/office/drawing/2014/main" id="{23B8A0C3-63F8-E9C8-D950-2F33BE99E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77" t="11110" r="65230" b="72791"/>
          <a:stretch/>
        </p:blipFill>
        <p:spPr>
          <a:xfrm>
            <a:off x="169068" y="71438"/>
            <a:ext cx="2107407" cy="102076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Content Placeholder 37">
            <a:extLst>
              <a:ext uri="{FF2B5EF4-FFF2-40B4-BE49-F238E27FC236}">
                <a16:creationId xmlns:a16="http://schemas.microsoft.com/office/drawing/2014/main" id="{4DD7AC8E-0FA9-248D-1599-6E8F3F42E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43" t="29037" r="54186" b="54792"/>
          <a:stretch/>
        </p:blipFill>
        <p:spPr>
          <a:xfrm>
            <a:off x="9917906" y="79845"/>
            <a:ext cx="2105026" cy="1025377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696790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089"/>
            <a:ext cx="12192000" cy="1096289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A possible NRLEE model</a:t>
            </a: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A0BE7793-B731-0436-7602-F69E23099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1648" y="1067784"/>
            <a:ext cx="10806803" cy="346959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4481C69-CC40-E179-003E-CB910B650599}"/>
              </a:ext>
            </a:extLst>
          </p:cNvPr>
          <p:cNvSpPr txBox="1"/>
          <p:nvPr/>
        </p:nvSpPr>
        <p:spPr>
          <a:xfrm>
            <a:off x="737048" y="4537375"/>
            <a:ext cx="3600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tx2"/>
              </a:buClr>
            </a:pPr>
            <a:r>
              <a:rPr lang="en-US" sz="1800" dirty="0"/>
              <a:t>A star ejects its envelope and leaves behind a dense white dwarf star.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880EC1-8A7C-E716-66FC-252E45429950}"/>
              </a:ext>
            </a:extLst>
          </p:cNvPr>
          <p:cNvSpPr txBox="1"/>
          <p:nvPr/>
        </p:nvSpPr>
        <p:spPr>
          <a:xfrm>
            <a:off x="8108949" y="4550397"/>
            <a:ext cx="340950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tx2"/>
              </a:buClr>
            </a:pPr>
            <a:r>
              <a:rPr lang="en-US" sz="1800" dirty="0"/>
              <a:t>The explosion proceeds, the star expands and ejects matter into the ISM while a large fraction (~50%) of the matter falls back to create a smaller white dwarf star. Instabilities cause mixing of the different layers in the ejecta.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B53F4F-01CF-1E62-9842-981A0139B939}"/>
              </a:ext>
            </a:extLst>
          </p:cNvPr>
          <p:cNvSpPr txBox="1"/>
          <p:nvPr/>
        </p:nvSpPr>
        <p:spPr>
          <a:xfrm>
            <a:off x="4400550" y="4550397"/>
            <a:ext cx="35179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The white dwarf explodes via a thermonuclear explosion on a short (~1 s) timescale. </a:t>
            </a:r>
            <a:r>
              <a:rPr lang="en-US" dirty="0"/>
              <a:t>The yields vary inside the star owing to the different temperatures reached during the explosion.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498CEB-80AF-2F47-7AB8-92407438ACA2}"/>
              </a:ext>
            </a:extLst>
          </p:cNvPr>
          <p:cNvSpPr txBox="1"/>
          <p:nvPr/>
        </p:nvSpPr>
        <p:spPr>
          <a:xfrm>
            <a:off x="368748" y="63177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(Jones et al., 2019; Bermingham and Meyer, 2023)</a:t>
            </a:r>
            <a:endParaRPr lang="en-US" dirty="0"/>
          </a:p>
        </p:txBody>
      </p:sp>
      <p:pic>
        <p:nvPicPr>
          <p:cNvPr id="35" name="Content Placeholder 37">
            <a:extLst>
              <a:ext uri="{FF2B5EF4-FFF2-40B4-BE49-F238E27FC236}">
                <a16:creationId xmlns:a16="http://schemas.microsoft.com/office/drawing/2014/main" id="{063ABBB1-738D-CCE5-B957-C414132F6B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77" t="11110" r="65230" b="72791"/>
          <a:stretch/>
        </p:blipFill>
        <p:spPr>
          <a:xfrm>
            <a:off x="169068" y="71438"/>
            <a:ext cx="2107407" cy="102076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3" name="Content Placeholder 37">
            <a:extLst>
              <a:ext uri="{FF2B5EF4-FFF2-40B4-BE49-F238E27FC236}">
                <a16:creationId xmlns:a16="http://schemas.microsoft.com/office/drawing/2014/main" id="{36F18CC0-6730-C5CE-1A32-96AB078796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43" t="29037" r="54186" b="54792"/>
          <a:stretch/>
        </p:blipFill>
        <p:spPr>
          <a:xfrm>
            <a:off x="9917906" y="79845"/>
            <a:ext cx="2105026" cy="1025377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503141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FF5AFBD-5E1E-9D23-C653-0AD75DD0B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E768C-53BC-DA89-B8F7-33DCC0E4F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460" y="-4089"/>
            <a:ext cx="10022542" cy="1096289"/>
          </a:xfrm>
        </p:spPr>
        <p:txBody>
          <a:bodyPr/>
          <a:lstStyle/>
          <a:p>
            <a:pPr algn="ctr"/>
            <a:r>
              <a:rPr lang="en-US" sz="3200" b="1" dirty="0">
                <a:latin typeface="+mn-lt"/>
              </a:rPr>
              <a:t>Nucleosynthetic yields immediately after explosion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B84CB1-A6B1-B364-FA18-715C7ECA7264}"/>
              </a:ext>
            </a:extLst>
          </p:cNvPr>
          <p:cNvSpPr txBox="1"/>
          <p:nvPr/>
        </p:nvSpPr>
        <p:spPr>
          <a:xfrm>
            <a:off x="1911474" y="3706572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8 – 10 M</a:t>
            </a:r>
            <a:r>
              <a:rPr lang="en-US" b="1" baseline="-25000" dirty="0">
                <a:solidFill>
                  <a:schemeClr val="bg1"/>
                </a:solidFill>
              </a:rPr>
              <a:t>☉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44DAA69-4D62-B385-C623-C8ACB93CC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492"/>
          <a:stretch/>
        </p:blipFill>
        <p:spPr>
          <a:xfrm>
            <a:off x="1593850" y="1479910"/>
            <a:ext cx="8089899" cy="4822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93ECBE-AA22-E964-5C6C-847994E00D71}"/>
              </a:ext>
            </a:extLst>
          </p:cNvPr>
          <p:cNvSpPr txBox="1"/>
          <p:nvPr/>
        </p:nvSpPr>
        <p:spPr>
          <a:xfrm>
            <a:off x="8122979" y="1087289"/>
            <a:ext cx="3527939" cy="110799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tx2"/>
              </a:buClr>
            </a:pP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NRIG elements (</a:t>
            </a:r>
            <a:r>
              <a:rPr lang="en-US" sz="22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48</a:t>
            </a: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Ca,</a:t>
            </a:r>
            <a:r>
              <a:rPr lang="en-US" sz="22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46</a:t>
            </a: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Ti, </a:t>
            </a:r>
            <a:r>
              <a:rPr lang="en-US" sz="22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Ti, </a:t>
            </a:r>
            <a:r>
              <a:rPr lang="en-US" sz="22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54</a:t>
            </a: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Cr) can be co-synthesized in NRLEES.</a:t>
            </a:r>
          </a:p>
        </p:txBody>
      </p:sp>
      <p:pic>
        <p:nvPicPr>
          <p:cNvPr id="3" name="Content Placeholder 37">
            <a:extLst>
              <a:ext uri="{FF2B5EF4-FFF2-40B4-BE49-F238E27FC236}">
                <a16:creationId xmlns:a16="http://schemas.microsoft.com/office/drawing/2014/main" id="{E2CD6004-35FF-ACC3-2559-B4D42483A8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77" t="11110" r="65230" b="72791"/>
          <a:stretch/>
        </p:blipFill>
        <p:spPr>
          <a:xfrm>
            <a:off x="303564" y="105208"/>
            <a:ext cx="2107407" cy="102076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0" name="Content Placeholder 37">
            <a:extLst>
              <a:ext uri="{FF2B5EF4-FFF2-40B4-BE49-F238E27FC236}">
                <a16:creationId xmlns:a16="http://schemas.microsoft.com/office/drawing/2014/main" id="{0F83F9FE-F3A6-A8F9-5D62-B4BDB54606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43" t="29037" r="54186" b="54792"/>
          <a:stretch/>
        </p:blipFill>
        <p:spPr>
          <a:xfrm>
            <a:off x="305945" y="1055176"/>
            <a:ext cx="2105026" cy="1025377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26035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>
                <a:tint val="90000"/>
              </a:schemeClr>
            </a:gs>
            <a:gs pos="86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EF8414-C75B-E171-45A8-F6D2A2511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04DE-D268-1602-4631-B19BF63DF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662" y="-4089"/>
            <a:ext cx="9939337" cy="1096289"/>
          </a:xfrm>
        </p:spPr>
        <p:txBody>
          <a:bodyPr/>
          <a:lstStyle/>
          <a:p>
            <a:pPr algn="ctr"/>
            <a:r>
              <a:rPr lang="en-US" sz="3400" b="1" dirty="0">
                <a:latin typeface="+mn-lt"/>
              </a:rPr>
              <a:t>Transit through ISM and abundance in Solar System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5E8006-315B-586D-A127-18A38D88E7E4}"/>
              </a:ext>
            </a:extLst>
          </p:cNvPr>
          <p:cNvSpPr txBox="1"/>
          <p:nvPr/>
        </p:nvSpPr>
        <p:spPr>
          <a:xfrm>
            <a:off x="1911474" y="3706572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8 – 10 M</a:t>
            </a:r>
            <a:r>
              <a:rPr lang="en-US" b="1" baseline="-25000" dirty="0">
                <a:solidFill>
                  <a:schemeClr val="bg1"/>
                </a:solidFill>
              </a:rPr>
              <a:t>☉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0E2B66-7388-2100-0590-B64CB570654A}"/>
              </a:ext>
            </a:extLst>
          </p:cNvPr>
          <p:cNvSpPr txBox="1"/>
          <p:nvPr/>
        </p:nvSpPr>
        <p:spPr>
          <a:xfrm>
            <a:off x="526603" y="1433272"/>
            <a:ext cx="466434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Using a new Galactic Chemical Evolution model, </a:t>
            </a:r>
            <a:r>
              <a:rPr lang="en-US" sz="2600" dirty="0"/>
              <a:t>the fraction of each dust reservoir’s mass to ISM was calculated. 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NRLEE dust is predicted to comprise 1 ppm of the total molecular cloud dust mass (= Solar System composition).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E8FB9B0-C262-2D2F-8599-4D177E420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0648" y="1092200"/>
            <a:ext cx="6474449" cy="4800600"/>
          </a:xfrm>
          <a:prstGeom prst="rect">
            <a:avLst/>
          </a:prstGeom>
        </p:spPr>
      </p:pic>
      <p:pic>
        <p:nvPicPr>
          <p:cNvPr id="12" name="Content Placeholder 37">
            <a:extLst>
              <a:ext uri="{FF2B5EF4-FFF2-40B4-BE49-F238E27FC236}">
                <a16:creationId xmlns:a16="http://schemas.microsoft.com/office/drawing/2014/main" id="{633301CE-E2AB-868B-F0AD-83FC14F346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52" t="46950" r="43121" b="36992"/>
          <a:stretch/>
        </p:blipFill>
        <p:spPr>
          <a:xfrm>
            <a:off x="152401" y="65970"/>
            <a:ext cx="2100262" cy="101827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7AA5B5-CEFD-07D8-87C9-DE969819D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925" y="-8926"/>
            <a:ext cx="5324475" cy="687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4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>
                <a:tint val="90000"/>
              </a:schemeClr>
            </a:gs>
            <a:gs pos="91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6DB36C-4A76-DF9E-0895-A733AF1F4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3264-4D73-B0D1-5270-2F68C062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550" y="-4089"/>
            <a:ext cx="10077450" cy="1096289"/>
          </a:xfrm>
        </p:spPr>
        <p:txBody>
          <a:bodyPr/>
          <a:lstStyle/>
          <a:p>
            <a:pPr algn="ctr"/>
            <a:r>
              <a:rPr lang="en-US" sz="3400" b="1" dirty="0">
                <a:latin typeface="+mn-lt"/>
              </a:rPr>
              <a:t>NRLEE material mixed into the Solar System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2E1063-899C-B795-D893-831B9C14B46C}"/>
              </a:ext>
            </a:extLst>
          </p:cNvPr>
          <p:cNvSpPr txBox="1"/>
          <p:nvPr/>
        </p:nvSpPr>
        <p:spPr>
          <a:xfrm>
            <a:off x="1911474" y="3312126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8 – 10 M</a:t>
            </a:r>
            <a:r>
              <a:rPr lang="en-US" b="1" baseline="-25000" dirty="0">
                <a:solidFill>
                  <a:schemeClr val="bg1"/>
                </a:solidFill>
              </a:rPr>
              <a:t>☉</a:t>
            </a:r>
          </a:p>
        </p:txBody>
      </p:sp>
      <p:pic>
        <p:nvPicPr>
          <p:cNvPr id="3" name="Content Placeholder 37">
            <a:extLst>
              <a:ext uri="{FF2B5EF4-FFF2-40B4-BE49-F238E27FC236}">
                <a16:creationId xmlns:a16="http://schemas.microsoft.com/office/drawing/2014/main" id="{8D8B2687-2DA3-E51E-FAEE-80F1E1E3F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40" t="64699" r="31989" b="19275"/>
          <a:stretch/>
        </p:blipFill>
        <p:spPr>
          <a:xfrm>
            <a:off x="147638" y="57001"/>
            <a:ext cx="2105025" cy="1016192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B93E74-FA74-35F0-ED52-5AF534ADF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83" y="5141768"/>
            <a:ext cx="9199952" cy="1379437"/>
          </a:xfrm>
        </p:spPr>
        <p:txBody>
          <a:bodyPr>
            <a:normAutofit/>
          </a:bodyPr>
          <a:lstStyle/>
          <a:p>
            <a:pPr indent="-342900">
              <a:buClr>
                <a:schemeClr val="tx2"/>
              </a:buClr>
            </a:pPr>
            <a:r>
              <a:rPr lang="en-US" sz="24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) = bulk Solar System elemental </a:t>
            </a:r>
            <a:r>
              <a:rPr lang="en-US" sz="24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isotopic compositions. </a:t>
            </a:r>
          </a:p>
          <a:p>
            <a:pPr indent="-342900">
              <a:buClr>
                <a:schemeClr val="tx2"/>
              </a:buClr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NRLEE material mixed into CI replicates most </a:t>
            </a:r>
            <a:r>
              <a: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relations in meteorite samples.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550EDE-0926-59E0-AE88-A7A721E42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48" y="1996366"/>
            <a:ext cx="3838979" cy="2749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81A310-4B30-286C-5996-B40726139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041" y="2049562"/>
            <a:ext cx="3845412" cy="2758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E94D49-52DC-A906-7CA9-A522D8963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379" y="2066924"/>
            <a:ext cx="3874349" cy="272415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D32536-3608-8F3A-C629-2D4317BFE50F}"/>
              </a:ext>
            </a:extLst>
          </p:cNvPr>
          <p:cNvSpPr txBox="1">
            <a:spLocks/>
          </p:cNvSpPr>
          <p:nvPr/>
        </p:nvSpPr>
        <p:spPr>
          <a:xfrm>
            <a:off x="316483" y="1264313"/>
            <a:ext cx="11832304" cy="5791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14300" algn="ctr">
              <a:spcBef>
                <a:spcPts val="600"/>
              </a:spcBef>
              <a:buSzTx/>
              <a:buNone/>
              <a:defRPr sz="2800" b="1"/>
            </a:pPr>
            <a:r>
              <a:rPr lang="en-US" baseline="30000" dirty="0"/>
              <a:t>48</a:t>
            </a:r>
            <a:r>
              <a:rPr lang="en-US" dirty="0"/>
              <a:t>Ca, </a:t>
            </a:r>
            <a:r>
              <a:rPr lang="en-US" baseline="30000" dirty="0"/>
              <a:t>50</a:t>
            </a:r>
            <a:r>
              <a:rPr lang="en-US" dirty="0"/>
              <a:t>Ti, and </a:t>
            </a:r>
            <a:r>
              <a:rPr lang="en-US" baseline="30000" dirty="0"/>
              <a:t>54</a:t>
            </a:r>
            <a:r>
              <a:rPr lang="en-US" dirty="0"/>
              <a:t>Cr are co-synthesized in NRLEEs; ~ 1 ppm of Solar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D59E2A-E2C7-A2AB-C9DD-99F5C4A1C71B}"/>
              </a:ext>
            </a:extLst>
          </p:cNvPr>
          <p:cNvSpPr/>
          <p:nvPr/>
        </p:nvSpPr>
        <p:spPr>
          <a:xfrm>
            <a:off x="650894" y="1223148"/>
            <a:ext cx="11330834" cy="57912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a rock&#10;&#10;AI-generated content may be incorrect.">
            <a:extLst>
              <a:ext uri="{FF2B5EF4-FFF2-40B4-BE49-F238E27FC236}">
                <a16:creationId xmlns:a16="http://schemas.microsoft.com/office/drawing/2014/main" id="{B8D385FB-1E04-40C5-D1BB-8A4A5ACE7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" t="4622" r="4951" b="5152"/>
          <a:stretch>
            <a:fillRect/>
          </a:stretch>
        </p:blipFill>
        <p:spPr>
          <a:xfrm>
            <a:off x="9688127" y="4997205"/>
            <a:ext cx="2223248" cy="1524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5432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31506" cy="1143000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Stellar precursors of the Solar System?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614554"/>
            <a:ext cx="4080692" cy="4516916"/>
          </a:xfrm>
          <a:noFill/>
        </p:spPr>
        <p:txBody>
          <a:bodyPr>
            <a:noAutofit/>
          </a:bodyPr>
          <a:lstStyle/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57150" indent="0">
              <a:buNone/>
            </a:pPr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</p:txBody>
      </p:sp>
      <p:pic>
        <p:nvPicPr>
          <p:cNvPr id="11" name="Picture 10" descr="A galaxy with stars and clouds&#10;&#10;AI-generated content may be incorrect.">
            <a:extLst>
              <a:ext uri="{FF2B5EF4-FFF2-40B4-BE49-F238E27FC236}">
                <a16:creationId xmlns:a16="http://schemas.microsoft.com/office/drawing/2014/main" id="{057E6698-B00A-C693-AE8F-DA8F4EC26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-311177"/>
            <a:ext cx="4343401" cy="752104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01F61D-7A9A-4656-F694-F9CA4369842E}"/>
              </a:ext>
            </a:extLst>
          </p:cNvPr>
          <p:cNvSpPr txBox="1">
            <a:spLocks/>
          </p:cNvSpPr>
          <p:nvPr/>
        </p:nvSpPr>
        <p:spPr>
          <a:xfrm>
            <a:off x="423265" y="1342451"/>
            <a:ext cx="7002071" cy="50611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342900"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Stellar precursors are the preceding stellar events that defined the composition of the Solar System.</a:t>
            </a:r>
          </a:p>
          <a:p>
            <a:pPr marL="57150" indent="0">
              <a:buClr>
                <a:schemeClr val="accent1">
                  <a:lumMod val="75000"/>
                </a:schemeClr>
              </a:buClr>
              <a:buNone/>
            </a:pPr>
            <a:endParaRPr lang="en-US" sz="2400" dirty="0"/>
          </a:p>
          <a:p>
            <a:pPr marL="400050" indent="-342900"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The identity of these stellar precursors remains under investigation.</a:t>
            </a:r>
          </a:p>
          <a:p>
            <a:pPr marL="57150" indent="0">
              <a:buClr>
                <a:schemeClr val="accent1">
                  <a:lumMod val="75000"/>
                </a:schemeClr>
              </a:buClr>
              <a:buNone/>
            </a:pPr>
            <a:endParaRPr lang="en-US" sz="2400" dirty="0"/>
          </a:p>
          <a:p>
            <a:pPr marL="400050" indent="-342900"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Knowledge of these would provide important information about how our unique, life-bearing Solar System evolved.</a:t>
            </a:r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305931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2CED9-61F3-409F-A983-A2771FBA4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29088-BFA7-0A33-36E4-286F024DB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C0D11-E411-20FE-F9D9-65E905416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ED6C88-BB1E-FF7F-35B8-CF694CFE3E73}"/>
              </a:ext>
            </a:extLst>
          </p:cNvPr>
          <p:cNvSpPr txBox="1">
            <a:spLocks/>
          </p:cNvSpPr>
          <p:nvPr/>
        </p:nvSpPr>
        <p:spPr>
          <a:xfrm>
            <a:off x="0" y="-451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A simplified model for Solar System evolution</a:t>
            </a:r>
          </a:p>
        </p:txBody>
      </p:sp>
    </p:spTree>
    <p:extLst>
      <p:ext uri="{BB962C8B-B14F-4D97-AF65-F5344CB8AC3E}">
        <p14:creationId xmlns:p14="http://schemas.microsoft.com/office/powerpoint/2010/main" val="56954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>
                <a:tint val="90000"/>
              </a:schemeClr>
            </a:gs>
            <a:gs pos="95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3EA833CB-670A-8F31-EB9B-99DE2FF60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47" y="1664230"/>
            <a:ext cx="8426900" cy="34680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FCB6DB9-DE20-3CB7-06B0-E2326B78E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175" y="916176"/>
            <a:ext cx="2799388" cy="27993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6A05EF7-8ED7-60A8-98F0-CC391A3DA5A6}"/>
              </a:ext>
            </a:extLst>
          </p:cNvPr>
          <p:cNvSpPr txBox="1">
            <a:spLocks/>
          </p:cNvSpPr>
          <p:nvPr/>
        </p:nvSpPr>
        <p:spPr>
          <a:xfrm>
            <a:off x="0" y="-451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A simplified model for Solar System evolution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D3EEF9-92FF-AEAE-4F41-1453296DCB8C}"/>
              </a:ext>
            </a:extLst>
          </p:cNvPr>
          <p:cNvSpPr/>
          <p:nvPr/>
        </p:nvSpPr>
        <p:spPr>
          <a:xfrm>
            <a:off x="1269999" y="2319438"/>
            <a:ext cx="6541931" cy="1425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5FB75C-7013-267E-2306-96650FD37087}"/>
              </a:ext>
            </a:extLst>
          </p:cNvPr>
          <p:cNvSpPr/>
          <p:nvPr/>
        </p:nvSpPr>
        <p:spPr>
          <a:xfrm rot="2211682">
            <a:off x="10548737" y="1224103"/>
            <a:ext cx="955287" cy="1144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ED731F8-B6BA-9B9F-1E13-979135AF8691}"/>
              </a:ext>
            </a:extLst>
          </p:cNvPr>
          <p:cNvGrpSpPr/>
          <p:nvPr/>
        </p:nvGrpSpPr>
        <p:grpSpPr>
          <a:xfrm>
            <a:off x="9213164" y="1804320"/>
            <a:ext cx="1302441" cy="1480746"/>
            <a:chOff x="9366830" y="1929930"/>
            <a:chExt cx="1196029" cy="14538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696F95-26CE-2C4D-DA16-E37993A29F59}"/>
                </a:ext>
              </a:extLst>
            </p:cNvPr>
            <p:cNvSpPr/>
            <p:nvPr/>
          </p:nvSpPr>
          <p:spPr>
            <a:xfrm rot="2725267">
              <a:off x="9402153" y="2223100"/>
              <a:ext cx="1148664" cy="1172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FD81EB7-1A82-C74D-EA1A-F4166103EF3B}"/>
                </a:ext>
              </a:extLst>
            </p:cNvPr>
            <p:cNvSpPr/>
            <p:nvPr/>
          </p:nvSpPr>
          <p:spPr>
            <a:xfrm rot="2725267">
              <a:off x="9452721" y="1844039"/>
              <a:ext cx="867498" cy="1039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45B8DB2-12D4-8323-B9C6-F6B50F93A760}"/>
              </a:ext>
            </a:extLst>
          </p:cNvPr>
          <p:cNvSpPr/>
          <p:nvPr/>
        </p:nvSpPr>
        <p:spPr>
          <a:xfrm>
            <a:off x="1682281" y="3871653"/>
            <a:ext cx="6220059" cy="133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BD79E2-82B4-85CF-AFAA-CF7CF04E6D93}"/>
              </a:ext>
            </a:extLst>
          </p:cNvPr>
          <p:cNvSpPr/>
          <p:nvPr/>
        </p:nvSpPr>
        <p:spPr>
          <a:xfrm>
            <a:off x="1187338" y="3611033"/>
            <a:ext cx="494943" cy="1801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58407D4-76AA-A9AF-460C-96DFC4BDB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531" y="3800995"/>
            <a:ext cx="2887803" cy="287098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6D6ED08-1018-6FFC-1E34-B0C7DA7A1873}"/>
              </a:ext>
            </a:extLst>
          </p:cNvPr>
          <p:cNvSpPr/>
          <p:nvPr/>
        </p:nvSpPr>
        <p:spPr>
          <a:xfrm>
            <a:off x="8855231" y="3815960"/>
            <a:ext cx="3105883" cy="287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1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7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>
                <a:tint val="90000"/>
              </a:schemeClr>
            </a:gs>
            <a:gs pos="94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7511D1B-66EC-9466-BE73-0A056094BC83}"/>
              </a:ext>
            </a:extLst>
          </p:cNvPr>
          <p:cNvSpPr txBox="1">
            <a:spLocks/>
          </p:cNvSpPr>
          <p:nvPr/>
        </p:nvSpPr>
        <p:spPr>
          <a:xfrm>
            <a:off x="0" y="14178"/>
            <a:ext cx="12191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B8258-B496-4376-7C54-DCF62CA212AD}"/>
              </a:ext>
            </a:extLst>
          </p:cNvPr>
          <p:cNvSpPr txBox="1">
            <a:spLocks/>
          </p:cNvSpPr>
          <p:nvPr/>
        </p:nvSpPr>
        <p:spPr>
          <a:xfrm>
            <a:off x="275532" y="1008322"/>
            <a:ext cx="11557879" cy="524290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457200">
              <a:buClr>
                <a:schemeClr val="tx2"/>
              </a:buClr>
            </a:pPr>
            <a:r>
              <a:rPr lang="en-US" sz="2800" dirty="0"/>
              <a:t>The multi-billion-year chemical history of the isotopes can be summarized in the sequence of chemistries.</a:t>
            </a:r>
          </a:p>
          <a:p>
            <a:pPr marL="514350" indent="-457200">
              <a:buClr>
                <a:schemeClr val="tx2"/>
              </a:buClr>
            </a:pPr>
            <a:endParaRPr lang="en-US" sz="1400" dirty="0"/>
          </a:p>
          <a:p>
            <a:pPr marL="514350" indent="-457200">
              <a:buClr>
                <a:schemeClr val="tx2"/>
              </a:buClr>
            </a:pPr>
            <a:endParaRPr lang="en-US" sz="1400" dirty="0"/>
          </a:p>
          <a:p>
            <a:pPr marL="514350" indent="-457200">
              <a:buClr>
                <a:schemeClr val="tx2"/>
              </a:buClr>
            </a:pPr>
            <a:r>
              <a:rPr lang="en-US" sz="2800" dirty="0"/>
              <a:t>Meteorite genetics reveal a ubiquitous bimodality in compositions (</a:t>
            </a:r>
            <a:r>
              <a:rPr lang="en-US" sz="2800" b="1" dirty="0">
                <a:solidFill>
                  <a:srgbClr val="FF0000"/>
                </a:solidFill>
              </a:rPr>
              <a:t>NC</a:t>
            </a:r>
            <a:r>
              <a:rPr lang="en-US" sz="2800" dirty="0"/>
              <a:t>-</a:t>
            </a:r>
            <a:r>
              <a:rPr lang="en-US" sz="2800" b="1" spc="-100" dirty="0">
                <a:solidFill>
                  <a:srgbClr val="0000FF"/>
                </a:solidFill>
                <a:ea typeface="+mj-ea"/>
                <a:cs typeface="+mj-cs"/>
              </a:rPr>
              <a:t>CC</a:t>
            </a:r>
            <a:r>
              <a:rPr lang="en-US" sz="2800" dirty="0"/>
              <a:t>).</a:t>
            </a:r>
          </a:p>
          <a:p>
            <a:pPr marL="514350" indent="-457200">
              <a:buClr>
                <a:schemeClr val="tx2"/>
              </a:buClr>
            </a:pPr>
            <a:endParaRPr lang="en-US" sz="1400" dirty="0"/>
          </a:p>
          <a:p>
            <a:pPr marL="514350" indent="-457200">
              <a:buClr>
                <a:schemeClr val="tx2"/>
              </a:buClr>
            </a:pPr>
            <a:endParaRPr lang="en-US" sz="1400" dirty="0"/>
          </a:p>
          <a:p>
            <a:pPr marL="514350" indent="-457200">
              <a:buClr>
                <a:schemeClr val="tx2"/>
              </a:buClr>
            </a:pPr>
            <a:r>
              <a:rPr lang="en-US" sz="2800" dirty="0"/>
              <a:t>Nuclear astrophysics modeling combined with genetic anomalies suggest NRLEEs are a dominant stellar precursor of NRIG nuclides. </a:t>
            </a:r>
          </a:p>
          <a:p>
            <a:pPr marL="514350" indent="-457200">
              <a:buClr>
                <a:schemeClr val="tx2"/>
              </a:buClr>
            </a:pPr>
            <a:endParaRPr lang="en-US" sz="1400" dirty="0"/>
          </a:p>
          <a:p>
            <a:pPr marL="514350" indent="-457200">
              <a:buClr>
                <a:schemeClr val="tx2"/>
              </a:buClr>
            </a:pPr>
            <a:endParaRPr lang="en-US" sz="1400" dirty="0"/>
          </a:p>
          <a:p>
            <a:pPr marL="514350" indent="-457200">
              <a:buClr>
                <a:schemeClr val="tx2"/>
              </a:buClr>
            </a:pPr>
            <a:r>
              <a:rPr lang="en-US" sz="2800" dirty="0"/>
              <a:t>A simple model of transit and thermal processing of material in the disk can explain the genetic correlations for NRIG nuclides, and disk evolution.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0668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FD90B-D289-CD6C-3C77-034DF5606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91936-661E-95AD-C3BE-643AA78DB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8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</a:schemeClr>
            </a:gs>
            <a:gs pos="94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Box 15"/>
          <p:cNvSpPr txBox="1"/>
          <p:nvPr/>
        </p:nvSpPr>
        <p:spPr>
          <a:xfrm>
            <a:off x="499755" y="1123962"/>
            <a:ext cx="7653645" cy="5201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buClr>
                <a:schemeClr val="accent1"/>
              </a:buClr>
              <a:buSzPct val="100000"/>
              <a:buFont typeface="Arial"/>
              <a:buChar char="•"/>
              <a:defRPr sz="2400"/>
            </a:pPr>
            <a:r>
              <a:rPr dirty="0"/>
              <a:t>Perovskite forming in NRLEE ejecta would have strongly coupled excesses in </a:t>
            </a:r>
            <a:r>
              <a:rPr baseline="30000" dirty="0"/>
              <a:t>48</a:t>
            </a:r>
            <a:r>
              <a:rPr dirty="0"/>
              <a:t>Ca and </a:t>
            </a:r>
            <a:r>
              <a:rPr baseline="30000" dirty="0"/>
              <a:t>50</a:t>
            </a:r>
            <a:r>
              <a:rPr dirty="0"/>
              <a:t>Ti.</a:t>
            </a:r>
            <a:endParaRPr lang="en-US" dirty="0"/>
          </a:p>
          <a:p>
            <a:pPr marL="285750" indent="-285750">
              <a:buClr>
                <a:schemeClr val="accent1"/>
              </a:buClr>
              <a:buSzPct val="100000"/>
              <a:buFont typeface="Arial"/>
              <a:buChar char="•"/>
              <a:defRPr sz="2400"/>
            </a:pPr>
            <a:endParaRPr dirty="0"/>
          </a:p>
          <a:p>
            <a:pPr marL="285750" indent="-285750">
              <a:buClr>
                <a:schemeClr val="accent1"/>
              </a:buClr>
              <a:buSzPct val="100000"/>
              <a:buFont typeface="Arial"/>
              <a:buChar char="•"/>
              <a:defRPr sz="2400"/>
            </a:pPr>
            <a:r>
              <a:rPr dirty="0"/>
              <a:t>Unlikely that hibonite will be a major presolar grain phase because of the low amounts of Al produced in these events. </a:t>
            </a:r>
          </a:p>
          <a:p>
            <a:pPr marL="285750" indent="-285750"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endParaRPr dirty="0"/>
          </a:p>
          <a:p>
            <a:pPr marL="285750" indent="-285750">
              <a:buClr>
                <a:schemeClr val="accent1"/>
              </a:buClr>
              <a:buSzPct val="100000"/>
              <a:buFont typeface="Arial"/>
              <a:buChar char="•"/>
              <a:defRPr sz="2400" baseline="30000"/>
            </a:pPr>
            <a:r>
              <a:rPr dirty="0"/>
              <a:t>54</a:t>
            </a:r>
            <a:r>
              <a:rPr baseline="0" dirty="0"/>
              <a:t>Cr- and </a:t>
            </a:r>
            <a:r>
              <a:rPr dirty="0"/>
              <a:t>50</a:t>
            </a:r>
            <a:r>
              <a:rPr baseline="0" dirty="0"/>
              <a:t>Ti-rich presolar oxide grains in Orgueil (Nittler et al., 2018) and </a:t>
            </a:r>
            <a:r>
              <a:rPr dirty="0"/>
              <a:t>84</a:t>
            </a:r>
            <a:r>
              <a:rPr baseline="0" dirty="0"/>
              <a:t>Sr-rich grains in Allende CAI residues (Charlier et al., 2021) may be further examples of NRLEE events.</a:t>
            </a:r>
          </a:p>
          <a:p>
            <a:pPr marL="285750" indent="-285750">
              <a:buClr>
                <a:schemeClr val="accent1"/>
              </a:buClr>
              <a:buSzPct val="100000"/>
              <a:buFont typeface="Arial"/>
              <a:buChar char="•"/>
              <a:defRPr sz="2400"/>
            </a:pPr>
            <a:endParaRPr baseline="0" dirty="0"/>
          </a:p>
          <a:p>
            <a:pPr marL="285750" indent="-285750">
              <a:buClr>
                <a:schemeClr val="accent1"/>
              </a:buClr>
              <a:buSzPct val="100000"/>
              <a:buFont typeface="Arial"/>
              <a:buChar char="•"/>
              <a:defRPr sz="2400"/>
            </a:pPr>
            <a:r>
              <a:rPr dirty="0"/>
              <a:t>Additional carrier phases enriched in </a:t>
            </a:r>
            <a:r>
              <a:rPr baseline="30000" dirty="0"/>
              <a:t>48</a:t>
            </a:r>
            <a:r>
              <a:rPr dirty="0"/>
              <a:t>Ca-</a:t>
            </a:r>
            <a:r>
              <a:rPr baseline="30000" dirty="0"/>
              <a:t>46</a:t>
            </a:r>
            <a:r>
              <a:rPr dirty="0"/>
              <a:t>Ti-</a:t>
            </a:r>
            <a:r>
              <a:rPr baseline="30000" dirty="0"/>
              <a:t>50</a:t>
            </a:r>
            <a:r>
              <a:rPr dirty="0"/>
              <a:t>Ti, but not varying in </a:t>
            </a:r>
            <a:r>
              <a:rPr baseline="30000" dirty="0"/>
              <a:t>54</a:t>
            </a:r>
            <a:r>
              <a:rPr dirty="0"/>
              <a:t>Cr isotope compositions may be produced. </a:t>
            </a:r>
          </a:p>
        </p:txBody>
      </p:sp>
      <p:pic>
        <p:nvPicPr>
          <p:cNvPr id="193" name="Picture 14" descr="Picture 14"/>
          <p:cNvPicPr>
            <a:picLocks noChangeAspect="1"/>
          </p:cNvPicPr>
          <p:nvPr/>
        </p:nvPicPr>
        <p:blipFill>
          <a:blip r:embed="rId3"/>
          <a:srcRect l="332" t="1296" r="1514" b="252"/>
          <a:stretch>
            <a:fillRect/>
          </a:stretch>
        </p:blipFill>
        <p:spPr>
          <a:xfrm>
            <a:off x="8557872" y="596550"/>
            <a:ext cx="3372438" cy="2568518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Rectangle 17"/>
          <p:cNvSpPr txBox="1"/>
          <p:nvPr/>
        </p:nvSpPr>
        <p:spPr>
          <a:xfrm>
            <a:off x="45719" y="301839"/>
            <a:ext cx="8543779" cy="653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 b="1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NRLEE condensation chemistry</a:t>
            </a:r>
          </a:p>
        </p:txBody>
      </p:sp>
      <p:sp>
        <p:nvSpPr>
          <p:cNvPr id="196" name="TextBox 18"/>
          <p:cNvSpPr txBox="1"/>
          <p:nvPr/>
        </p:nvSpPr>
        <p:spPr>
          <a:xfrm>
            <a:off x="9964037" y="2927701"/>
            <a:ext cx="211573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i="0" dirty="0"/>
              <a:t>(Charlier et al., 2021)</a:t>
            </a:r>
          </a:p>
        </p:txBody>
      </p:sp>
      <p:pic>
        <p:nvPicPr>
          <p:cNvPr id="3" name="Picture 2" descr="A diagram of solar and solar energy&#10;&#10;AI-generated content may be incorrect.">
            <a:extLst>
              <a:ext uri="{FF2B5EF4-FFF2-40B4-BE49-F238E27FC236}">
                <a16:creationId xmlns:a16="http://schemas.microsoft.com/office/drawing/2014/main" id="{5BD6372F-AF6C-549E-330B-E0AB995881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23" y="3560968"/>
            <a:ext cx="3508687" cy="2733267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14F180CC-91F7-674B-80E8-03AA58826E77}"/>
              </a:ext>
            </a:extLst>
          </p:cNvPr>
          <p:cNvSpPr txBox="1"/>
          <p:nvPr/>
        </p:nvSpPr>
        <p:spPr>
          <a:xfrm>
            <a:off x="9186224" y="6373504"/>
            <a:ext cx="211573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i="0" dirty="0"/>
              <a:t>(</a:t>
            </a:r>
            <a:r>
              <a:rPr lang="en-US" i="0" dirty="0"/>
              <a:t>Nittler</a:t>
            </a:r>
            <a:r>
              <a:rPr i="0" dirty="0"/>
              <a:t> et al., 20</a:t>
            </a:r>
            <a:r>
              <a:rPr lang="en-US" i="0" dirty="0"/>
              <a:t>18</a:t>
            </a:r>
            <a:r>
              <a:rPr i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66852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indoor, table, food, sitting&#10;&#10;Description automatically generated">
            <a:extLst>
              <a:ext uri="{FF2B5EF4-FFF2-40B4-BE49-F238E27FC236}">
                <a16:creationId xmlns:a16="http://schemas.microsoft.com/office/drawing/2014/main" id="{B42820E0-C878-472F-83EB-6B0F1CAE3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2" t="22001" r="10349" b="13430"/>
          <a:stretch/>
        </p:blipFill>
        <p:spPr>
          <a:xfrm>
            <a:off x="9282581" y="994373"/>
            <a:ext cx="2196852" cy="23073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933FBB7C-F8D7-F086-135A-83AC988072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46" b="14183"/>
          <a:stretch/>
        </p:blipFill>
        <p:spPr>
          <a:xfrm>
            <a:off x="4479360" y="1007608"/>
            <a:ext cx="4384106" cy="22941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black rock with white specks&#10;&#10;AI-generated content may be incorrect.">
            <a:extLst>
              <a:ext uri="{FF2B5EF4-FFF2-40B4-BE49-F238E27FC236}">
                <a16:creationId xmlns:a16="http://schemas.microsoft.com/office/drawing/2014/main" id="{63B2487C-1921-EEDC-13BE-85EC9BD63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4" t="12557" r="12797" b="11438"/>
          <a:stretch/>
        </p:blipFill>
        <p:spPr>
          <a:xfrm>
            <a:off x="530688" y="1007608"/>
            <a:ext cx="3529557" cy="230734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85E5CC9-31B9-ABFE-1F4F-7FEDEE991AD6}"/>
              </a:ext>
            </a:extLst>
          </p:cNvPr>
          <p:cNvGrpSpPr/>
          <p:nvPr/>
        </p:nvGrpSpPr>
        <p:grpSpPr>
          <a:xfrm>
            <a:off x="5218186" y="3561066"/>
            <a:ext cx="2952191" cy="3073545"/>
            <a:chOff x="3914775" y="3433783"/>
            <a:chExt cx="2952191" cy="30735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B4E04A-831D-5581-63E5-E1286B937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5952"/>
            <a:stretch/>
          </p:blipFill>
          <p:spPr>
            <a:xfrm>
              <a:off x="3924300" y="3433783"/>
              <a:ext cx="2942666" cy="307354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4AE631-23F7-CF61-F14E-E266727961CF}"/>
                </a:ext>
              </a:extLst>
            </p:cNvPr>
            <p:cNvSpPr/>
            <p:nvPr/>
          </p:nvSpPr>
          <p:spPr>
            <a:xfrm>
              <a:off x="3914775" y="4464050"/>
              <a:ext cx="193675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Content Placeholder 4" descr="A picture containing beverage, indoor, food, sitting&#10;&#10;Description automatically generated">
            <a:extLst>
              <a:ext uri="{FF2B5EF4-FFF2-40B4-BE49-F238E27FC236}">
                <a16:creationId xmlns:a16="http://schemas.microsoft.com/office/drawing/2014/main" id="{74269567-A755-29AE-942A-295B6DE21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4924" y="3597164"/>
            <a:ext cx="3529557" cy="26471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D0EDF82-2157-89D4-143C-A9C546FA8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71" y="0"/>
            <a:ext cx="11417315" cy="1143000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Analytical chemistry</a:t>
            </a:r>
          </a:p>
        </p:txBody>
      </p:sp>
      <p:pic>
        <p:nvPicPr>
          <p:cNvPr id="5" name="Content Placeholder 4" descr="A picture containing indoor, cup, sitting, coffee&#10;&#10;Description automatically generated">
            <a:extLst>
              <a:ext uri="{FF2B5EF4-FFF2-40B4-BE49-F238E27FC236}">
                <a16:creationId xmlns:a16="http://schemas.microsoft.com/office/drawing/2014/main" id="{721DA2C9-5705-804D-8D53-DB1CC953A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t="21816" r="19226" b="28401"/>
          <a:stretch/>
        </p:blipFill>
        <p:spPr>
          <a:xfrm>
            <a:off x="8166849" y="3556284"/>
            <a:ext cx="2431524" cy="2647166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7253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26B4E-F838-0F22-1F61-B26760267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6A656-2F9A-43EC-1C07-F3651BE5A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algn="ctr"/>
            <a:r>
              <a:rPr lang="en-US" sz="4000" b="1" dirty="0">
                <a:latin typeface="+mn-lt"/>
              </a:rPr>
              <a:t>Data collection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3834A534-0DEB-EDF8-F447-3C80685363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38733" y="2556455"/>
          <a:ext cx="10160000" cy="1696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62383F4-BDC8-D080-C59B-636FAEABC37F}"/>
              </a:ext>
            </a:extLst>
          </p:cNvPr>
          <p:cNvSpPr txBox="1"/>
          <p:nvPr/>
        </p:nvSpPr>
        <p:spPr>
          <a:xfrm>
            <a:off x="783152" y="2094790"/>
            <a:ext cx="24888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TIMS/MC-ICP-MS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EF27D6-1AB5-0487-D265-293E81432105}"/>
              </a:ext>
            </a:extLst>
          </p:cNvPr>
          <p:cNvSpPr txBox="1"/>
          <p:nvPr/>
        </p:nvSpPr>
        <p:spPr>
          <a:xfrm>
            <a:off x="680300" y="3964405"/>
            <a:ext cx="1475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sz="2400" b="1" dirty="0"/>
              <a:t>SIMS</a:t>
            </a:r>
          </a:p>
        </p:txBody>
      </p:sp>
    </p:spTree>
    <p:extLst>
      <p:ext uri="{BB962C8B-B14F-4D97-AF65-F5344CB8AC3E}">
        <p14:creationId xmlns:p14="http://schemas.microsoft.com/office/powerpoint/2010/main" val="511303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2C284-D8F6-5958-92FF-80CA5B952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4DEAA-ACAD-C023-9B55-E93A08FFE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030"/>
            <a:ext cx="12191999" cy="1143000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Linking nuclear astrophysics with genetics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D5380-6972-C554-AEB9-7AC88F42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614554"/>
            <a:ext cx="4080692" cy="4516916"/>
          </a:xfrm>
          <a:noFill/>
        </p:spPr>
        <p:txBody>
          <a:bodyPr>
            <a:noAutofit/>
          </a:bodyPr>
          <a:lstStyle/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57150" indent="0">
              <a:buNone/>
            </a:pPr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</p:txBody>
      </p:sp>
      <p:sp>
        <p:nvSpPr>
          <p:cNvPr id="108" name="Content Placeholder 2">
            <a:extLst>
              <a:ext uri="{FF2B5EF4-FFF2-40B4-BE49-F238E27FC236}">
                <a16:creationId xmlns:a16="http://schemas.microsoft.com/office/drawing/2014/main" id="{01A11538-913A-906C-F01A-1BF57FDF3A10}"/>
              </a:ext>
            </a:extLst>
          </p:cNvPr>
          <p:cNvSpPr txBox="1">
            <a:spLocks/>
          </p:cNvSpPr>
          <p:nvPr/>
        </p:nvSpPr>
        <p:spPr>
          <a:xfrm>
            <a:off x="329610" y="1346374"/>
            <a:ext cx="11621386" cy="400694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Clr>
                <a:schemeClr val="accent1">
                  <a:lumMod val="75000"/>
                </a:schemeClr>
              </a:buClr>
              <a:buNone/>
            </a:pPr>
            <a:r>
              <a:rPr lang="en-US" sz="2800" b="1" dirty="0"/>
              <a:t>To constrain stellar precursors, can we identify quantitative relations between genetics and stellar nucleosynthesis? </a:t>
            </a:r>
            <a:endParaRPr lang="en-US" sz="2400" dirty="0"/>
          </a:p>
          <a:p>
            <a:pPr marL="697230" lvl="1" indent="-342900">
              <a:buClr>
                <a:schemeClr val="accent6">
                  <a:lumMod val="75000"/>
                </a:schemeClr>
              </a:buClr>
            </a:pPr>
            <a:endParaRPr lang="en-US" sz="1600" dirty="0"/>
          </a:p>
          <a:p>
            <a:pPr marL="400050" indent="-342900">
              <a:buClr>
                <a:schemeClr val="accent1">
                  <a:lumMod val="75000"/>
                </a:schemeClr>
              </a:buClr>
            </a:pPr>
            <a:r>
              <a:rPr lang="en-US" sz="2800" dirty="0"/>
              <a:t>Bulk meteorites are used because they provide an average composition of a region in the disk, which can be coupled with temporal information. </a:t>
            </a:r>
          </a:p>
          <a:p>
            <a:pPr marL="697230" lvl="1" indent="-342900">
              <a:buClr>
                <a:schemeClr val="accent6">
                  <a:lumMod val="75000"/>
                </a:schemeClr>
              </a:buClr>
            </a:pPr>
            <a:r>
              <a:rPr lang="en-US" sz="2400" dirty="0"/>
              <a:t>Distinct from presolar grains, which are independent of disk context.</a:t>
            </a:r>
          </a:p>
          <a:p>
            <a:pPr marL="697230" lvl="1" indent="-342900">
              <a:buClr>
                <a:schemeClr val="accent6">
                  <a:lumMod val="75000"/>
                </a:schemeClr>
              </a:buClr>
            </a:pPr>
            <a:endParaRPr lang="en-US" sz="2400" dirty="0"/>
          </a:p>
          <a:p>
            <a:pPr marL="697230" lvl="1" indent="-342900">
              <a:buClr>
                <a:schemeClr val="accent6">
                  <a:lumMod val="75000"/>
                </a:schemeClr>
              </a:buClr>
            </a:pPr>
            <a:endParaRPr lang="en-US" sz="2400" dirty="0"/>
          </a:p>
          <a:p>
            <a:pPr marL="697230" lvl="1" indent="-342900">
              <a:buClr>
                <a:schemeClr val="accent6">
                  <a:lumMod val="75000"/>
                </a:schemeClr>
              </a:buClr>
            </a:pPr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6666AD-3617-72F4-6D4C-4CDAAA8BE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135" y="4501920"/>
            <a:ext cx="5951584" cy="1897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3FDC21-B1CE-13DD-69E7-58F4DBF69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10" y="4381293"/>
            <a:ext cx="5716588" cy="201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2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8743AEF-2D29-C72D-270A-CDF0FE45A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317CD-640F-B355-06AF-0D0DB0401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700" y="0"/>
            <a:ext cx="6845300" cy="1143000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Solar System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5B333-B1C1-6133-56C2-14B78FFEF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614554"/>
            <a:ext cx="4080692" cy="4516916"/>
          </a:xfrm>
          <a:noFill/>
        </p:spPr>
        <p:txBody>
          <a:bodyPr>
            <a:noAutofit/>
          </a:bodyPr>
          <a:lstStyle/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57150" indent="0">
              <a:buNone/>
            </a:pPr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</p:txBody>
      </p:sp>
      <p:pic>
        <p:nvPicPr>
          <p:cNvPr id="7" name="Picture 6" descr="Diagram of the solar system&#10;&#10;Description automatically generated with low confidence">
            <a:extLst>
              <a:ext uri="{FF2B5EF4-FFF2-40B4-BE49-F238E27FC236}">
                <a16:creationId xmlns:a16="http://schemas.microsoft.com/office/drawing/2014/main" id="{F926EE16-7BBE-2D49-7D6A-E4B3F0029B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1971" r="18698" b="6058"/>
          <a:stretch/>
        </p:blipFill>
        <p:spPr bwMode="auto">
          <a:xfrm>
            <a:off x="0" y="0"/>
            <a:ext cx="53467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2D278F-E5FE-FF17-B442-E5590C8F8F5C}"/>
              </a:ext>
            </a:extLst>
          </p:cNvPr>
          <p:cNvSpPr txBox="1"/>
          <p:nvPr/>
        </p:nvSpPr>
        <p:spPr>
          <a:xfrm>
            <a:off x="2686050" y="6570630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Bermingham and Meyer (2024)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AD4A0E-7EEE-F7C2-E2DE-F4E3D652D1CE}"/>
              </a:ext>
            </a:extLst>
          </p:cNvPr>
          <p:cNvSpPr txBox="1"/>
          <p:nvPr/>
        </p:nvSpPr>
        <p:spPr>
          <a:xfrm>
            <a:off x="4210157" y="517119"/>
            <a:ext cx="116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bone fide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PSG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CD601E-D0C9-D659-BC1B-AAFC804D6AF6}"/>
              </a:ext>
            </a:extLst>
          </p:cNvPr>
          <p:cNvSpPr txBox="1"/>
          <p:nvPr/>
        </p:nvSpPr>
        <p:spPr>
          <a:xfrm>
            <a:off x="161768" y="1854310"/>
            <a:ext cx="13554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~99% gas +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~1% solid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(mainly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processed dust)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C39C7-4855-5A7F-CC8B-2AC4823FAC40}"/>
              </a:ext>
            </a:extLst>
          </p:cNvPr>
          <p:cNvSpPr txBox="1"/>
          <p:nvPr/>
        </p:nvSpPr>
        <p:spPr>
          <a:xfrm>
            <a:off x="4028957" y="2269808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~1% of ~1%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CA4DC8-6E6B-1442-98A5-1DD11E2DEE5E}"/>
              </a:ext>
            </a:extLst>
          </p:cNvPr>
          <p:cNvCxnSpPr>
            <a:cxnSpLocks/>
          </p:cNvCxnSpPr>
          <p:nvPr/>
        </p:nvCxnSpPr>
        <p:spPr>
          <a:xfrm>
            <a:off x="4783756" y="1163450"/>
            <a:ext cx="0" cy="1106358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CD3C013-600C-0DC5-BCD8-FD5C5C5608EF}"/>
              </a:ext>
            </a:extLst>
          </p:cNvPr>
          <p:cNvSpPr txBox="1"/>
          <p:nvPr/>
        </p:nvSpPr>
        <p:spPr>
          <a:xfrm>
            <a:off x="5729532" y="1342451"/>
            <a:ext cx="6167331" cy="50611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342900"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Evidence for stellar precursors is found in </a:t>
            </a:r>
            <a:r>
              <a:rPr lang="en-US" sz="2400" i="1" dirty="0"/>
              <a:t>bona fide</a:t>
            </a:r>
            <a:r>
              <a:rPr lang="en-US" sz="2400" dirty="0"/>
              <a:t> PSG (isotopically anomalous). </a:t>
            </a:r>
          </a:p>
          <a:p>
            <a:pPr marL="400050" indent="-342900">
              <a:buClr>
                <a:schemeClr val="accent1">
                  <a:lumMod val="75000"/>
                </a:schemeClr>
              </a:buClr>
            </a:pPr>
            <a:endParaRPr lang="en-US" sz="2400" dirty="0"/>
          </a:p>
          <a:p>
            <a:pPr marL="400050" indent="-342900"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Processed dust (not isotopically anomalous) comprises ~99% of the ~1% dust. </a:t>
            </a:r>
          </a:p>
          <a:p>
            <a:pPr marL="400050" indent="-342900">
              <a:buClr>
                <a:schemeClr val="accent1">
                  <a:lumMod val="75000"/>
                </a:schemeClr>
              </a:buClr>
            </a:pPr>
            <a:endParaRPr lang="en-US" sz="2400" dirty="0"/>
          </a:p>
          <a:p>
            <a:pPr marL="400050" indent="-342900">
              <a:buClr>
                <a:schemeClr val="accent1">
                  <a:lumMod val="75000"/>
                </a:schemeClr>
              </a:buClr>
            </a:pPr>
            <a:r>
              <a:rPr lang="en-US" sz="2400" i="1" dirty="0"/>
              <a:t>Bona fide</a:t>
            </a:r>
            <a:r>
              <a:rPr lang="en-US" sz="2400" dirty="0"/>
              <a:t> PSG comprise ~1% of the ~1% processed dust.</a:t>
            </a:r>
          </a:p>
          <a:p>
            <a:pPr marL="400050" indent="-342900">
              <a:buClr>
                <a:schemeClr val="accent1">
                  <a:lumMod val="75000"/>
                </a:schemeClr>
              </a:buClr>
            </a:pPr>
            <a:endParaRPr lang="en-US" sz="2400" dirty="0"/>
          </a:p>
          <a:p>
            <a:pPr marL="400050" indent="-342900">
              <a:buClr>
                <a:schemeClr val="accent1">
                  <a:lumMod val="75000"/>
                </a:schemeClr>
              </a:buClr>
            </a:pPr>
            <a:r>
              <a:rPr lang="en-US" sz="2400" b="1" i="1" dirty="0"/>
              <a:t>Bona fide</a:t>
            </a:r>
            <a:r>
              <a:rPr lang="en-US" sz="2400" b="1" dirty="0"/>
              <a:t> PSG form the basis of genetic anomalies (a special type of isotopic variation observed in meteorites).</a:t>
            </a:r>
          </a:p>
          <a:p>
            <a:pPr marL="400050" indent="-342900">
              <a:buClr>
                <a:schemeClr val="accent1">
                  <a:lumMod val="75000"/>
                </a:schemeClr>
              </a:buClr>
            </a:pPr>
            <a:endParaRPr lang="en-US" sz="2400" dirty="0"/>
          </a:p>
          <a:p>
            <a:pPr marL="400050" indent="-342900">
              <a:buClr>
                <a:schemeClr val="accent1">
                  <a:lumMod val="75000"/>
                </a:schemeClr>
              </a:buClr>
            </a:pPr>
            <a:endParaRPr lang="en-US" sz="500" dirty="0"/>
          </a:p>
          <a:p>
            <a:pPr marL="400050" indent="-342900">
              <a:buClr>
                <a:schemeClr val="accent1">
                  <a:lumMod val="75000"/>
                </a:schemeClr>
              </a:buClr>
            </a:pPr>
            <a:endParaRPr lang="en-US" sz="2400" dirty="0"/>
          </a:p>
          <a:p>
            <a:pPr marL="400050" indent="-342900">
              <a:buClr>
                <a:schemeClr val="accent1">
                  <a:lumMod val="75000"/>
                </a:schemeClr>
              </a:buClr>
            </a:pPr>
            <a:endParaRPr lang="en-US" sz="2600" dirty="0"/>
          </a:p>
          <a:p>
            <a:pPr marL="400050" indent="-342900">
              <a:buClrTx/>
            </a:pPr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366576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>
                <a:tint val="90000"/>
              </a:schemeClr>
            </a:gs>
            <a:gs pos="95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C7B048-8028-0566-7BA3-7274B71FD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A958-5AF9-0756-E11D-95EF24B15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3436"/>
            <a:ext cx="7165461" cy="1143000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The sequence of chemistries</a:t>
            </a:r>
          </a:p>
        </p:txBody>
      </p:sp>
      <p:pic>
        <p:nvPicPr>
          <p:cNvPr id="38" name="Content Placeholder 37">
            <a:extLst>
              <a:ext uri="{FF2B5EF4-FFF2-40B4-BE49-F238E27FC236}">
                <a16:creationId xmlns:a16="http://schemas.microsoft.com/office/drawing/2014/main" id="{E6B9EC3B-0C63-D0E3-D73B-E827513AB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546" t="10585" r="20626"/>
          <a:stretch/>
        </p:blipFill>
        <p:spPr>
          <a:xfrm>
            <a:off x="230808" y="981203"/>
            <a:ext cx="6985512" cy="553655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480C966-5445-A5BE-E91B-0955A7F2C537}"/>
              </a:ext>
            </a:extLst>
          </p:cNvPr>
          <p:cNvSpPr txBox="1"/>
          <p:nvPr/>
        </p:nvSpPr>
        <p:spPr>
          <a:xfrm>
            <a:off x="197014" y="6421313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Bermingham and Meyer (2024)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2CDE1CB-E1DA-A464-688F-8737BF452FC5}"/>
              </a:ext>
            </a:extLst>
          </p:cNvPr>
          <p:cNvSpPr/>
          <p:nvPr/>
        </p:nvSpPr>
        <p:spPr>
          <a:xfrm>
            <a:off x="233462" y="4643718"/>
            <a:ext cx="2554942" cy="1317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8F756BF-AE51-BC52-578B-CE36D60C0A09}"/>
              </a:ext>
            </a:extLst>
          </p:cNvPr>
          <p:cNvSpPr/>
          <p:nvPr/>
        </p:nvSpPr>
        <p:spPr>
          <a:xfrm>
            <a:off x="2692706" y="1342451"/>
            <a:ext cx="4666587" cy="7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A65B6CE-8092-B9FE-5AF3-6860889799E3}"/>
              </a:ext>
            </a:extLst>
          </p:cNvPr>
          <p:cNvSpPr/>
          <p:nvPr/>
        </p:nvSpPr>
        <p:spPr>
          <a:xfrm>
            <a:off x="3785187" y="2074202"/>
            <a:ext cx="3730170" cy="7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9C94EAC-80ED-CE14-B62B-981A06B5A4C4}"/>
              </a:ext>
            </a:extLst>
          </p:cNvPr>
          <p:cNvSpPr/>
          <p:nvPr/>
        </p:nvSpPr>
        <p:spPr>
          <a:xfrm>
            <a:off x="4957972" y="3153580"/>
            <a:ext cx="2525485" cy="1148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9FB0CE9-2B24-55FC-C683-CC31014A92AA}"/>
              </a:ext>
            </a:extLst>
          </p:cNvPr>
          <p:cNvSpPr txBox="1"/>
          <p:nvPr/>
        </p:nvSpPr>
        <p:spPr>
          <a:xfrm>
            <a:off x="53791" y="4643718"/>
            <a:ext cx="348684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A framework that summarizes the history of isotopes from creation to incorporation into celestial materials over &gt;4.56 Ga.</a:t>
            </a:r>
          </a:p>
        </p:txBody>
      </p:sp>
      <p:pic>
        <p:nvPicPr>
          <p:cNvPr id="3" name="Picture 2" descr="Diagram of the solar system&#10;&#10;Description automatically generated with low confidence">
            <a:extLst>
              <a:ext uri="{FF2B5EF4-FFF2-40B4-BE49-F238E27FC236}">
                <a16:creationId xmlns:a16="http://schemas.microsoft.com/office/drawing/2014/main" id="{6E83CD6C-7D96-8011-5040-924EE3313A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1971" r="18698" b="6058"/>
          <a:stretch/>
        </p:blipFill>
        <p:spPr bwMode="auto">
          <a:xfrm>
            <a:off x="7384304" y="420707"/>
            <a:ext cx="4690709" cy="60165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E03A2D-E1B8-9DB9-2DE2-E4C8D4757F20}"/>
              </a:ext>
            </a:extLst>
          </p:cNvPr>
          <p:cNvSpPr txBox="1"/>
          <p:nvPr/>
        </p:nvSpPr>
        <p:spPr>
          <a:xfrm>
            <a:off x="11139340" y="796537"/>
            <a:ext cx="936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CHEM 1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CHEM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4AA28-C82A-5366-C786-437ED0FABF06}"/>
              </a:ext>
            </a:extLst>
          </p:cNvPr>
          <p:cNvSpPr txBox="1"/>
          <p:nvPr/>
        </p:nvSpPr>
        <p:spPr>
          <a:xfrm>
            <a:off x="9095733" y="1367428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CHEM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246DA3-7063-D8B6-D0AC-9A922A5F184C}"/>
              </a:ext>
            </a:extLst>
          </p:cNvPr>
          <p:cNvSpPr txBox="1"/>
          <p:nvPr/>
        </p:nvSpPr>
        <p:spPr>
          <a:xfrm>
            <a:off x="9563971" y="3802645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CHEM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DDA1D-65AF-B454-EBDC-BA58073CCF75}"/>
              </a:ext>
            </a:extLst>
          </p:cNvPr>
          <p:cNvSpPr txBox="1"/>
          <p:nvPr/>
        </p:nvSpPr>
        <p:spPr>
          <a:xfrm>
            <a:off x="10018521" y="6051981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CHEM 5</a:t>
            </a:r>
          </a:p>
        </p:txBody>
      </p:sp>
    </p:spTree>
    <p:extLst>
      <p:ext uri="{BB962C8B-B14F-4D97-AF65-F5344CB8AC3E}">
        <p14:creationId xmlns:p14="http://schemas.microsoft.com/office/powerpoint/2010/main" val="170100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2297A70-7E8D-34FB-6841-737BD842A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Diagram of the solar system&#10;&#10;Description automatically generated with low confidence">
            <a:extLst>
              <a:ext uri="{FF2B5EF4-FFF2-40B4-BE49-F238E27FC236}">
                <a16:creationId xmlns:a16="http://schemas.microsoft.com/office/drawing/2014/main" id="{58609774-636F-42C8-A08E-675BBCB4F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1971" r="18698" b="6058"/>
          <a:stretch/>
        </p:blipFill>
        <p:spPr bwMode="auto">
          <a:xfrm>
            <a:off x="-3058" y="1790"/>
            <a:ext cx="53467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52EFB0-AF6C-2661-3255-935BED873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700" y="0"/>
            <a:ext cx="6845300" cy="1143000"/>
          </a:xfrm>
        </p:spPr>
        <p:txBody>
          <a:bodyPr/>
          <a:lstStyle/>
          <a:p>
            <a:pPr algn="ctr"/>
            <a:r>
              <a:rPr lang="en-US" sz="3200" b="1" dirty="0">
                <a:latin typeface="+mn-lt"/>
              </a:rPr>
              <a:t>Different approaches to understanding the origin of the Solar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20C2D-D2E1-0408-64EA-48CB6F393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614554"/>
            <a:ext cx="4080692" cy="4516916"/>
          </a:xfrm>
          <a:noFill/>
        </p:spPr>
        <p:txBody>
          <a:bodyPr>
            <a:noAutofit/>
          </a:bodyPr>
          <a:lstStyle/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57150" indent="0">
              <a:buNone/>
            </a:pPr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</p:txBody>
      </p:sp>
      <p:pic>
        <p:nvPicPr>
          <p:cNvPr id="7" name="Picture 6" descr="Diagram of the solar system&#10;&#10;Description automatically generated with low confidence">
            <a:extLst>
              <a:ext uri="{FF2B5EF4-FFF2-40B4-BE49-F238E27FC236}">
                <a16:creationId xmlns:a16="http://schemas.microsoft.com/office/drawing/2014/main" id="{F823155C-AD12-9C43-E28D-4BD0948313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1971" r="18698" b="6058"/>
          <a:stretch/>
        </p:blipFill>
        <p:spPr bwMode="auto">
          <a:xfrm>
            <a:off x="0" y="0"/>
            <a:ext cx="53467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4C63DD09-848F-6D20-002C-EA3480476D63}"/>
              </a:ext>
            </a:extLst>
          </p:cNvPr>
          <p:cNvSpPr/>
          <p:nvPr/>
        </p:nvSpPr>
        <p:spPr>
          <a:xfrm>
            <a:off x="6301314" y="2201400"/>
            <a:ext cx="650875" cy="426493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BF7C09-E410-8026-B338-4A9680DC75A7}"/>
              </a:ext>
            </a:extLst>
          </p:cNvPr>
          <p:cNvSpPr txBox="1"/>
          <p:nvPr/>
        </p:nvSpPr>
        <p:spPr>
          <a:xfrm>
            <a:off x="5616916" y="1260512"/>
            <a:ext cx="20125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Nuclear</a:t>
            </a:r>
          </a:p>
          <a:p>
            <a:pPr algn="ctr"/>
            <a:r>
              <a:rPr lang="en-US" sz="2800" b="1" dirty="0"/>
              <a:t>astrophysics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177C9-A0C6-214D-B5AE-21FD0728DD79}"/>
              </a:ext>
            </a:extLst>
          </p:cNvPr>
          <p:cNvSpPr txBox="1"/>
          <p:nvPr/>
        </p:nvSpPr>
        <p:spPr>
          <a:xfrm>
            <a:off x="2686050" y="6570630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Bermingham and Meyer (2024)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B69950E-130C-7A95-5B6B-7AC90A8F557E}"/>
              </a:ext>
            </a:extLst>
          </p:cNvPr>
          <p:cNvSpPr/>
          <p:nvPr/>
        </p:nvSpPr>
        <p:spPr>
          <a:xfrm rot="10800000">
            <a:off x="10450719" y="2185042"/>
            <a:ext cx="650875" cy="426493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053060-482F-1EBA-A3B8-840626059E6C}"/>
              </a:ext>
            </a:extLst>
          </p:cNvPr>
          <p:cNvSpPr txBox="1"/>
          <p:nvPr/>
        </p:nvSpPr>
        <p:spPr>
          <a:xfrm>
            <a:off x="9445118" y="1459598"/>
            <a:ext cx="2662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Cosmochemistry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5A228-5738-E160-ED29-8F9FC2BD6DE9}"/>
              </a:ext>
            </a:extLst>
          </p:cNvPr>
          <p:cNvSpPr txBox="1"/>
          <p:nvPr/>
        </p:nvSpPr>
        <p:spPr>
          <a:xfrm>
            <a:off x="7725955" y="3040933"/>
            <a:ext cx="208903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Do we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meet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in the middle?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AE6FAD-F4DC-C35C-4959-08855710E2D5}"/>
              </a:ext>
            </a:extLst>
          </p:cNvPr>
          <p:cNvCxnSpPr>
            <a:cxnSpLocks/>
          </p:cNvCxnSpPr>
          <p:nvPr/>
        </p:nvCxnSpPr>
        <p:spPr>
          <a:xfrm flipH="1">
            <a:off x="9239693" y="3679879"/>
            <a:ext cx="1166799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055133-3A9C-237F-0D04-30FA2AB3C0FC}"/>
              </a:ext>
            </a:extLst>
          </p:cNvPr>
          <p:cNvCxnSpPr>
            <a:cxnSpLocks/>
          </p:cNvCxnSpPr>
          <p:nvPr/>
        </p:nvCxnSpPr>
        <p:spPr>
          <a:xfrm>
            <a:off x="6997501" y="3679879"/>
            <a:ext cx="1253364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row: Down 5">
            <a:extLst>
              <a:ext uri="{FF2B5EF4-FFF2-40B4-BE49-F238E27FC236}">
                <a16:creationId xmlns:a16="http://schemas.microsoft.com/office/drawing/2014/main" id="{271775D8-A65F-EE84-2027-5405316B719D}"/>
              </a:ext>
            </a:extLst>
          </p:cNvPr>
          <p:cNvSpPr/>
          <p:nvPr/>
        </p:nvSpPr>
        <p:spPr>
          <a:xfrm rot="12808279">
            <a:off x="2389394" y="5392140"/>
            <a:ext cx="387276" cy="50561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D721075-3D66-9B40-9DED-0069CA8CBFD9}"/>
              </a:ext>
            </a:extLst>
          </p:cNvPr>
          <p:cNvSpPr/>
          <p:nvPr/>
        </p:nvSpPr>
        <p:spPr>
          <a:xfrm rot="7872457">
            <a:off x="2191066" y="4176655"/>
            <a:ext cx="387276" cy="50561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873BC14-3229-D4A1-620D-C1768C3DE379}"/>
              </a:ext>
            </a:extLst>
          </p:cNvPr>
          <p:cNvSpPr/>
          <p:nvPr/>
        </p:nvSpPr>
        <p:spPr>
          <a:xfrm rot="12808279">
            <a:off x="1873307" y="2868922"/>
            <a:ext cx="387276" cy="50561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D8B7E1F-D6F5-4991-4633-387328459E37}"/>
              </a:ext>
            </a:extLst>
          </p:cNvPr>
          <p:cNvSpPr/>
          <p:nvPr/>
        </p:nvSpPr>
        <p:spPr>
          <a:xfrm rot="12808279">
            <a:off x="2959025" y="1094640"/>
            <a:ext cx="387276" cy="50561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15FD195E-815B-CC0D-D6F4-EC38A072E622}"/>
              </a:ext>
            </a:extLst>
          </p:cNvPr>
          <p:cNvSpPr/>
          <p:nvPr/>
        </p:nvSpPr>
        <p:spPr>
          <a:xfrm rot="7880683">
            <a:off x="1589229" y="1049376"/>
            <a:ext cx="387276" cy="50561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0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 animBg="1"/>
      <p:bldP spid="12" grpId="0"/>
      <p:bldP spid="13" grpId="0"/>
      <p:bldP spid="6" grpId="0" animBg="1"/>
      <p:bldP spid="8" grpId="0" animBg="1"/>
      <p:bldP spid="9" grpId="0" animBg="1"/>
      <p:bldP spid="10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4D1A139-E0B5-9816-5FB8-CB544358E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ontent Placeholder 2">
            <a:extLst>
              <a:ext uri="{FF2B5EF4-FFF2-40B4-BE49-F238E27FC236}">
                <a16:creationId xmlns:a16="http://schemas.microsoft.com/office/drawing/2014/main" id="{C9D65149-A8A9-DBF5-D9ED-04D14B43E353}"/>
              </a:ext>
            </a:extLst>
          </p:cNvPr>
          <p:cNvSpPr txBox="1">
            <a:spLocks/>
          </p:cNvSpPr>
          <p:nvPr/>
        </p:nvSpPr>
        <p:spPr>
          <a:xfrm>
            <a:off x="482600" y="1016776"/>
            <a:ext cx="11569700" cy="562027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457200">
              <a:buClr>
                <a:schemeClr val="accent1">
                  <a:lumMod val="75000"/>
                </a:schemeClr>
              </a:buClr>
              <a:buFont typeface="+mj-lt"/>
              <a:buAutoNum type="arabicParenR"/>
            </a:pPr>
            <a:r>
              <a:rPr lang="en-US" sz="2400" dirty="0"/>
              <a:t>High precision data (part per million-scale) are now commonplace.</a:t>
            </a:r>
          </a:p>
          <a:p>
            <a:pPr marL="514350" indent="-457200">
              <a:buClr>
                <a:schemeClr val="accent1">
                  <a:lumMod val="75000"/>
                </a:schemeClr>
              </a:buClr>
              <a:buFont typeface="+mj-lt"/>
              <a:buAutoNum type="arabicParenR"/>
            </a:pPr>
            <a:r>
              <a:rPr lang="en-US" sz="2400" dirty="0"/>
              <a:t>Several-fold increase in the amount of published data.</a:t>
            </a:r>
          </a:p>
          <a:p>
            <a:pPr marL="514350" indent="-457200">
              <a:buClr>
                <a:schemeClr val="accent1">
                  <a:lumMod val="75000"/>
                </a:schemeClr>
              </a:buClr>
              <a:buFont typeface="+mj-lt"/>
              <a:buAutoNum type="arabicParenR"/>
            </a:pPr>
            <a:endParaRPr lang="en-US" sz="2400" dirty="0"/>
          </a:p>
          <a:p>
            <a:pPr marL="697230" lvl="1" indent="-342900">
              <a:buClr>
                <a:schemeClr val="accent1">
                  <a:lumMod val="75000"/>
                </a:schemeClr>
              </a:buClr>
            </a:pPr>
            <a:endParaRPr lang="en-US" sz="2200" dirty="0"/>
          </a:p>
          <a:p>
            <a:pPr marL="697230" lvl="1" indent="-342900">
              <a:buClr>
                <a:schemeClr val="accent1">
                  <a:lumMod val="75000"/>
                </a:schemeClr>
              </a:buClr>
            </a:pPr>
            <a:endParaRPr lang="en-US" sz="2200" dirty="0"/>
          </a:p>
          <a:p>
            <a:pPr marL="697230" lvl="1" indent="-342900">
              <a:buClr>
                <a:schemeClr val="accent1">
                  <a:lumMod val="75000"/>
                </a:schemeClr>
              </a:buClr>
            </a:pPr>
            <a:endParaRPr lang="en-US" sz="2200" dirty="0"/>
          </a:p>
          <a:p>
            <a:pPr marL="354330" lvl="1" indent="0">
              <a:buClr>
                <a:schemeClr val="accent1">
                  <a:lumMod val="75000"/>
                </a:schemeClr>
              </a:buClr>
              <a:buNone/>
            </a:pPr>
            <a:endParaRPr lang="en-US" sz="2200" dirty="0"/>
          </a:p>
          <a:p>
            <a:pPr marL="354330" lvl="1" indent="0">
              <a:buClr>
                <a:schemeClr val="accent1">
                  <a:lumMod val="75000"/>
                </a:schemeClr>
              </a:buClr>
              <a:buNone/>
            </a:pPr>
            <a:endParaRPr lang="en-US" sz="2200" dirty="0"/>
          </a:p>
          <a:p>
            <a:pPr marL="354330" lvl="1" indent="0">
              <a:buClr>
                <a:schemeClr val="accent1">
                  <a:lumMod val="75000"/>
                </a:schemeClr>
              </a:buClr>
              <a:buNone/>
            </a:pPr>
            <a:endParaRPr lang="en-US" sz="2200" dirty="0"/>
          </a:p>
          <a:p>
            <a:pPr marL="697230" lvl="1" indent="-342900">
              <a:buClr>
                <a:schemeClr val="accent1">
                  <a:lumMod val="75000"/>
                </a:schemeClr>
              </a:buClr>
            </a:pPr>
            <a:endParaRPr lang="en-US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ED776-62C4-E8BA-145B-97BB1798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71" y="0"/>
            <a:ext cx="11417315" cy="1143000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Recent advancements in cosmochemistry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F55DC9-8CEA-207F-FA32-AC9F6B8B5A5B}"/>
              </a:ext>
            </a:extLst>
          </p:cNvPr>
          <p:cNvGrpSpPr/>
          <p:nvPr/>
        </p:nvGrpSpPr>
        <p:grpSpPr>
          <a:xfrm>
            <a:off x="3863453" y="2247688"/>
            <a:ext cx="4807994" cy="3897222"/>
            <a:chOff x="7160486" y="2269898"/>
            <a:chExt cx="4613500" cy="3897222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0D59B79F-6465-6761-D75D-A39DECE5B0F9}"/>
                </a:ext>
              </a:extLst>
            </p:cNvPr>
            <p:cNvSpPr txBox="1">
              <a:spLocks/>
            </p:cNvSpPr>
            <p:nvPr/>
          </p:nvSpPr>
          <p:spPr>
            <a:xfrm>
              <a:off x="7160486" y="2269898"/>
              <a:ext cx="4613500" cy="3897222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C00000"/>
              </a:solidFill>
            </a:ln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5840" indent="-22860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7150" indent="0" algn="ctr">
                <a:buClr>
                  <a:schemeClr val="accent1">
                    <a:lumMod val="75000"/>
                  </a:schemeClr>
                </a:buClr>
                <a:buNone/>
              </a:pPr>
              <a:r>
                <a:rPr lang="en-US" sz="2400" b="1" dirty="0"/>
                <a:t>Consequently, we are discovering isotopic signatures and inter-element isotopic relations that have never been seen before.</a:t>
              </a:r>
            </a:p>
            <a:p>
              <a:pPr marL="57150" indent="0" algn="ctr">
                <a:buClr>
                  <a:schemeClr val="accent1">
                    <a:lumMod val="75000"/>
                  </a:schemeClr>
                </a:buClr>
                <a:buNone/>
              </a:pPr>
              <a:endParaRPr lang="en-US" sz="2400" b="1" dirty="0"/>
            </a:p>
            <a:p>
              <a:pPr marL="57150" indent="0" algn="ctr">
                <a:buClr>
                  <a:schemeClr val="accent1">
                    <a:lumMod val="75000"/>
                  </a:schemeClr>
                </a:buClr>
                <a:buNone/>
              </a:pPr>
              <a:endParaRPr lang="en-US" sz="2400" b="1" dirty="0"/>
            </a:p>
            <a:p>
              <a:pPr marL="57150" indent="0" algn="ctr">
                <a:buClr>
                  <a:schemeClr val="accent1">
                    <a:lumMod val="75000"/>
                  </a:schemeClr>
                </a:buClr>
                <a:buNone/>
              </a:pPr>
              <a:endParaRPr lang="en-US" sz="2400" b="1" dirty="0"/>
            </a:p>
            <a:p>
              <a:pPr marL="57150" indent="0" algn="ctr">
                <a:buClr>
                  <a:schemeClr val="accent1">
                    <a:lumMod val="75000"/>
                  </a:schemeClr>
                </a:buClr>
                <a:buNone/>
              </a:pPr>
              <a:endParaRPr lang="en-US" sz="2400" b="1" dirty="0"/>
            </a:p>
            <a:p>
              <a:pPr marL="57150" indent="0" algn="ctr">
                <a:buClr>
                  <a:schemeClr val="accent1">
                    <a:lumMod val="75000"/>
                  </a:schemeClr>
                </a:buClr>
                <a:buNone/>
              </a:pPr>
              <a:r>
                <a:rPr lang="en-US" sz="2400" b="1" dirty="0"/>
                <a:t>New constraints on the distribution of isotopes through space and time.</a:t>
              </a:r>
              <a:endParaRPr lang="en-US" sz="2200" b="1" dirty="0"/>
            </a:p>
          </p:txBody>
        </p:sp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1E4865C4-806F-996B-039E-AAD098279827}"/>
                </a:ext>
              </a:extLst>
            </p:cNvPr>
            <p:cNvSpPr/>
            <p:nvPr/>
          </p:nvSpPr>
          <p:spPr>
            <a:xfrm>
              <a:off x="9270386" y="3816090"/>
              <a:ext cx="393700" cy="131182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59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D12C284-D8F6-5958-92FF-80CA5B952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4DEAA-ACAD-C023-9B55-E93A08FFE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030"/>
            <a:ext cx="12191999" cy="1143000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Linking nuclear astrophysics with genetics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D5380-6972-C554-AEB9-7AC88F42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614554"/>
            <a:ext cx="4080692" cy="4516916"/>
          </a:xfrm>
          <a:noFill/>
        </p:spPr>
        <p:txBody>
          <a:bodyPr>
            <a:noAutofit/>
          </a:bodyPr>
          <a:lstStyle/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57150" indent="0">
              <a:buNone/>
            </a:pPr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</p:txBody>
      </p:sp>
      <p:sp>
        <p:nvSpPr>
          <p:cNvPr id="108" name="Content Placeholder 2">
            <a:extLst>
              <a:ext uri="{FF2B5EF4-FFF2-40B4-BE49-F238E27FC236}">
                <a16:creationId xmlns:a16="http://schemas.microsoft.com/office/drawing/2014/main" id="{01A11538-913A-906C-F01A-1BF57FDF3A10}"/>
              </a:ext>
            </a:extLst>
          </p:cNvPr>
          <p:cNvSpPr txBox="1">
            <a:spLocks/>
          </p:cNvSpPr>
          <p:nvPr/>
        </p:nvSpPr>
        <p:spPr>
          <a:xfrm>
            <a:off x="329610" y="1346374"/>
            <a:ext cx="11621386" cy="400694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Clr>
                <a:schemeClr val="accent1">
                  <a:lumMod val="75000"/>
                </a:schemeClr>
              </a:buClr>
              <a:buNone/>
            </a:pPr>
            <a:r>
              <a:rPr lang="en-US" sz="2800" b="1" dirty="0"/>
              <a:t>To constrain stellar precursors, can we identify quantitative relations between genetics and stellar nucleosynthesis? </a:t>
            </a:r>
            <a:endParaRPr lang="en-US" sz="2400" dirty="0"/>
          </a:p>
          <a:p>
            <a:pPr marL="697230" lvl="1" indent="-342900">
              <a:buClr>
                <a:schemeClr val="accent6">
                  <a:lumMod val="75000"/>
                </a:schemeClr>
              </a:buClr>
            </a:pPr>
            <a:endParaRPr lang="en-US" sz="1600" dirty="0"/>
          </a:p>
          <a:p>
            <a:pPr marL="400050" indent="-342900">
              <a:buClr>
                <a:schemeClr val="accent1">
                  <a:lumMod val="75000"/>
                </a:schemeClr>
              </a:buClr>
            </a:pPr>
            <a:r>
              <a:rPr lang="en-US" sz="2800" dirty="0"/>
              <a:t>Bulk meteorites are used because they provide an average composition of a region in the disk, which can be coupled with temporal information. </a:t>
            </a:r>
          </a:p>
          <a:p>
            <a:pPr marL="697230" lvl="1" indent="-342900">
              <a:buClr>
                <a:schemeClr val="accent6">
                  <a:lumMod val="75000"/>
                </a:schemeClr>
              </a:buClr>
            </a:pPr>
            <a:r>
              <a:rPr lang="en-US" sz="2400" dirty="0"/>
              <a:t>Distinct from presolar grains, which are independent of disk context.</a:t>
            </a:r>
          </a:p>
          <a:p>
            <a:pPr marL="697230" lvl="1" indent="-342900">
              <a:buClr>
                <a:schemeClr val="accent6">
                  <a:lumMod val="75000"/>
                </a:schemeClr>
              </a:buClr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071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25653-2C7A-17DD-A463-210055031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1631D-5EDF-C34C-5F5D-8D9CD452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71" y="0"/>
            <a:ext cx="11417315" cy="1143000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Tools: genetic anomalies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602CD-B5C3-200A-A7C0-FD21C9B28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614554"/>
            <a:ext cx="4080692" cy="4516916"/>
          </a:xfrm>
          <a:noFill/>
        </p:spPr>
        <p:txBody>
          <a:bodyPr>
            <a:noAutofit/>
          </a:bodyPr>
          <a:lstStyle/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57150" indent="0">
              <a:buNone/>
            </a:pPr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  <a:p>
            <a:pPr marL="346075" indent="-288925"/>
            <a:endParaRPr lang="en-US" sz="2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B61E68-D229-240C-9181-C0870659ED45}"/>
              </a:ext>
            </a:extLst>
          </p:cNvPr>
          <p:cNvSpPr txBox="1">
            <a:spLocks/>
          </p:cNvSpPr>
          <p:nvPr/>
        </p:nvSpPr>
        <p:spPr>
          <a:xfrm>
            <a:off x="356671" y="1287351"/>
            <a:ext cx="10922782" cy="499761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342900"/>
            <a:r>
              <a:rPr lang="en-US" sz="2400" dirty="0"/>
              <a:t>Mass-independent nucleosynthetic (i.e., “genetic”) isotope anomalies.</a:t>
            </a:r>
          </a:p>
          <a:p>
            <a:pPr marL="697230" lvl="1" indent="-342900"/>
            <a:r>
              <a:rPr lang="en-US" sz="2200" dirty="0"/>
              <a:t>An isotopic anomaly is a deviation in the isotopic ratio relative to a terrestrial standard.</a:t>
            </a:r>
          </a:p>
          <a:p>
            <a:pPr marL="400050" indent="-342900"/>
            <a:endParaRPr lang="en-US" sz="2400" dirty="0"/>
          </a:p>
          <a:p>
            <a:pPr marL="400050" indent="-342900"/>
            <a:endParaRPr lang="en-US" sz="2400" dirty="0"/>
          </a:p>
          <a:p>
            <a:pPr marL="400050" indent="-342900"/>
            <a:endParaRPr lang="en-US" sz="2400" dirty="0"/>
          </a:p>
          <a:p>
            <a:pPr marL="400050" indent="-342900"/>
            <a:endParaRPr lang="en-US" sz="2400" dirty="0"/>
          </a:p>
          <a:p>
            <a:pPr marL="400050" indent="-342900"/>
            <a:endParaRPr lang="en-US" sz="2400" dirty="0"/>
          </a:p>
          <a:p>
            <a:pPr marL="400050" indent="-342900"/>
            <a:r>
              <a:rPr lang="en-US" sz="2400" dirty="0"/>
              <a:t>The heterogeneous distribution of presolar grains is:</a:t>
            </a:r>
          </a:p>
          <a:p>
            <a:pPr marL="697230" lvl="1" indent="-342900"/>
            <a:r>
              <a:rPr lang="en-US" sz="2200" dirty="0"/>
              <a:t>Inherited from the molecular cloud, or </a:t>
            </a:r>
          </a:p>
          <a:p>
            <a:pPr marL="697230" lvl="1" indent="-342900"/>
            <a:r>
              <a:rPr lang="en-US" sz="2200" dirty="0"/>
              <a:t>Disk-based processes, or</a:t>
            </a:r>
          </a:p>
          <a:p>
            <a:pPr marL="697230" lvl="1" indent="-342900"/>
            <a:r>
              <a:rPr lang="en-US" sz="2200" dirty="0"/>
              <a:t>Addition of material to disk.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C99E03-7CC0-5EDD-59F3-65FCFE9B6340}"/>
              </a:ext>
            </a:extLst>
          </p:cNvPr>
          <p:cNvGrpSpPr/>
          <p:nvPr/>
        </p:nvGrpSpPr>
        <p:grpSpPr>
          <a:xfrm>
            <a:off x="8454015" y="2421668"/>
            <a:ext cx="3373754" cy="2014663"/>
            <a:chOff x="8335646" y="3029155"/>
            <a:chExt cx="3373754" cy="2014663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E544C2D0-0E5F-5F86-E1BD-6BCE15F1A661}"/>
                </a:ext>
              </a:extLst>
            </p:cNvPr>
            <p:cNvSpPr txBox="1">
              <a:spLocks/>
            </p:cNvSpPr>
            <p:nvPr/>
          </p:nvSpPr>
          <p:spPr>
            <a:xfrm>
              <a:off x="8335646" y="3029155"/>
              <a:ext cx="3373754" cy="1863252"/>
            </a:xfrm>
            <a:prstGeom prst="rect">
              <a:avLst/>
            </a:prstGeom>
            <a:noFill/>
            <a:ln w="34925">
              <a:solidFill>
                <a:srgbClr val="C0000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3429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5840" indent="-22860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7150" indent="0" algn="ctr">
                <a:buClr>
                  <a:schemeClr val="accent1">
                    <a:lumMod val="75000"/>
                  </a:schemeClr>
                </a:buClr>
                <a:buNone/>
              </a:pPr>
              <a:endParaRPr lang="en-US" sz="2200" b="1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B2DFC1F-E088-6E4A-4002-5F0239FC950B}"/>
                </a:ext>
              </a:extLst>
            </p:cNvPr>
            <p:cNvGrpSpPr/>
            <p:nvPr/>
          </p:nvGrpSpPr>
          <p:grpSpPr>
            <a:xfrm>
              <a:off x="8445365" y="3099186"/>
              <a:ext cx="3264035" cy="923330"/>
              <a:chOff x="8469634" y="2455942"/>
              <a:chExt cx="3264035" cy="92333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7F742D-8C06-E561-AFE3-4E03581B7CB4}"/>
                  </a:ext>
                </a:extLst>
              </p:cNvPr>
              <p:cNvSpPr txBox="1"/>
              <p:nvPr/>
            </p:nvSpPr>
            <p:spPr>
              <a:xfrm>
                <a:off x="8469634" y="2455942"/>
                <a:ext cx="326403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µ =    (</a:t>
                </a:r>
                <a:r>
                  <a:rPr lang="en-US" b="1" baseline="30000" dirty="0" err="1"/>
                  <a:t>l</a:t>
                </a:r>
                <a:r>
                  <a:rPr lang="en-US" b="1" dirty="0" err="1"/>
                  <a:t>X</a:t>
                </a:r>
                <a:r>
                  <a:rPr lang="en-US" b="1" baseline="-25000" dirty="0" err="1"/>
                  <a:t>sample</a:t>
                </a:r>
                <a:r>
                  <a:rPr lang="en-US" b="1" baseline="30000" dirty="0"/>
                  <a:t> </a:t>
                </a:r>
                <a:r>
                  <a:rPr lang="en-US" b="1" dirty="0"/>
                  <a:t>/ </a:t>
                </a:r>
                <a:r>
                  <a:rPr lang="en-US" b="1" baseline="30000" dirty="0" err="1"/>
                  <a:t>k</a:t>
                </a:r>
                <a:r>
                  <a:rPr lang="en-US" b="1" dirty="0" err="1"/>
                  <a:t>Y</a:t>
                </a:r>
                <a:r>
                  <a:rPr lang="en-US" b="1" dirty="0"/>
                  <a:t> </a:t>
                </a:r>
                <a:r>
                  <a:rPr lang="en-US" b="1" baseline="-25000" dirty="0"/>
                  <a:t>sample</a:t>
                </a:r>
                <a:r>
                  <a:rPr lang="en-US" b="1" dirty="0"/>
                  <a:t>)  -1  x  10</a:t>
                </a:r>
                <a:r>
                  <a:rPr lang="en-US" b="1" baseline="30000" dirty="0"/>
                  <a:t>6</a:t>
                </a:r>
                <a:endParaRPr lang="en-US" b="1" dirty="0"/>
              </a:p>
              <a:p>
                <a:r>
                  <a:rPr lang="en-US" b="1" dirty="0"/>
                  <a:t>        (</a:t>
                </a:r>
                <a:r>
                  <a:rPr lang="en-US" b="1" baseline="30000" dirty="0" err="1"/>
                  <a:t>l</a:t>
                </a:r>
                <a:r>
                  <a:rPr lang="en-US" b="1" dirty="0" err="1"/>
                  <a:t>X</a:t>
                </a:r>
                <a:r>
                  <a:rPr lang="en-US" b="1" baseline="-25000" dirty="0" err="1"/>
                  <a:t>standard</a:t>
                </a:r>
                <a:r>
                  <a:rPr lang="en-US" b="1" baseline="30000" dirty="0"/>
                  <a:t> </a:t>
                </a:r>
                <a:r>
                  <a:rPr lang="en-US" b="1" dirty="0"/>
                  <a:t>/ </a:t>
                </a:r>
                <a:r>
                  <a:rPr lang="en-US" b="1" baseline="30000" dirty="0" err="1"/>
                  <a:t>k</a:t>
                </a:r>
                <a:r>
                  <a:rPr lang="en-US" b="1" dirty="0" err="1"/>
                  <a:t>Y</a:t>
                </a:r>
                <a:r>
                  <a:rPr lang="en-US" b="1" dirty="0"/>
                  <a:t> </a:t>
                </a:r>
                <a:r>
                  <a:rPr lang="en-US" b="1" baseline="-25000" dirty="0"/>
                  <a:t>standard</a:t>
                </a:r>
                <a:r>
                  <a:rPr lang="en-US" b="1" dirty="0"/>
                  <a:t>)</a:t>
                </a:r>
              </a:p>
              <a:p>
                <a:endParaRPr lang="en-US" b="1" dirty="0"/>
              </a:p>
            </p:txBody>
          </p:sp>
          <p:sp>
            <p:nvSpPr>
              <p:cNvPr id="6" name="Left Bracket 5">
                <a:extLst>
                  <a:ext uri="{FF2B5EF4-FFF2-40B4-BE49-F238E27FC236}">
                    <a16:creationId xmlns:a16="http://schemas.microsoft.com/office/drawing/2014/main" id="{C245367A-0540-6C91-91D4-A1686048B0CF}"/>
                  </a:ext>
                </a:extLst>
              </p:cNvPr>
              <p:cNvSpPr/>
              <p:nvPr/>
            </p:nvSpPr>
            <p:spPr>
              <a:xfrm>
                <a:off x="8893743" y="2501547"/>
                <a:ext cx="86628" cy="577516"/>
              </a:xfrm>
              <a:prstGeom prst="leftBracket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" name="Left Bracket 6">
                <a:extLst>
                  <a:ext uri="{FF2B5EF4-FFF2-40B4-BE49-F238E27FC236}">
                    <a16:creationId xmlns:a16="http://schemas.microsoft.com/office/drawing/2014/main" id="{622EEEC8-821F-A40B-023F-2866C0E82FBC}"/>
                  </a:ext>
                </a:extLst>
              </p:cNvPr>
              <p:cNvSpPr/>
              <p:nvPr/>
            </p:nvSpPr>
            <p:spPr>
              <a:xfrm flipH="1">
                <a:off x="10980041" y="2494912"/>
                <a:ext cx="86627" cy="577516"/>
              </a:xfrm>
              <a:prstGeom prst="leftBracket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FD432B4-B64F-A2BE-8D79-26807AFE1AB5}"/>
                  </a:ext>
                </a:extLst>
              </p:cNvPr>
              <p:cNvCxnSpPr/>
              <p:nvPr/>
            </p:nvCxnSpPr>
            <p:spPr>
              <a:xfrm>
                <a:off x="8994810" y="2790305"/>
                <a:ext cx="1678003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A975E29-33D6-D80B-BE05-D6CB773F4B90}"/>
                </a:ext>
              </a:extLst>
            </p:cNvPr>
            <p:cNvGrpSpPr/>
            <p:nvPr/>
          </p:nvGrpSpPr>
          <p:grpSpPr>
            <a:xfrm>
              <a:off x="8445365" y="4120488"/>
              <a:ext cx="3264035" cy="923330"/>
              <a:chOff x="8565253" y="5488226"/>
              <a:chExt cx="3264035" cy="92333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D8294C-1900-919D-D260-10F031688747}"/>
                  </a:ext>
                </a:extLst>
              </p:cNvPr>
              <p:cNvSpPr txBox="1"/>
              <p:nvPr/>
            </p:nvSpPr>
            <p:spPr>
              <a:xfrm>
                <a:off x="8565253" y="5488226"/>
                <a:ext cx="326403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ɛ</a:t>
                </a:r>
                <a:r>
                  <a:rPr lang="en-US" b="1" dirty="0"/>
                  <a:t> =    (</a:t>
                </a:r>
                <a:r>
                  <a:rPr lang="en-US" b="1" baseline="30000" dirty="0" err="1"/>
                  <a:t>l</a:t>
                </a:r>
                <a:r>
                  <a:rPr lang="en-US" b="1" dirty="0" err="1"/>
                  <a:t>X</a:t>
                </a:r>
                <a:r>
                  <a:rPr lang="en-US" b="1" baseline="-25000" dirty="0" err="1"/>
                  <a:t>sample</a:t>
                </a:r>
                <a:r>
                  <a:rPr lang="en-US" b="1" baseline="30000" dirty="0"/>
                  <a:t> </a:t>
                </a:r>
                <a:r>
                  <a:rPr lang="en-US" b="1" dirty="0"/>
                  <a:t>/ </a:t>
                </a:r>
                <a:r>
                  <a:rPr lang="en-US" b="1" baseline="30000" dirty="0" err="1"/>
                  <a:t>k</a:t>
                </a:r>
                <a:r>
                  <a:rPr lang="en-US" b="1" dirty="0" err="1"/>
                  <a:t>Y</a:t>
                </a:r>
                <a:r>
                  <a:rPr lang="en-US" b="1" dirty="0"/>
                  <a:t> </a:t>
                </a:r>
                <a:r>
                  <a:rPr lang="en-US" b="1" baseline="-25000" dirty="0"/>
                  <a:t>sample</a:t>
                </a:r>
                <a:r>
                  <a:rPr lang="en-US" b="1" dirty="0"/>
                  <a:t>)   -1  x 10</a:t>
                </a:r>
                <a:r>
                  <a:rPr lang="en-US" b="1" baseline="30000" dirty="0"/>
                  <a:t>4</a:t>
                </a:r>
                <a:endParaRPr lang="en-US" b="1" dirty="0"/>
              </a:p>
              <a:p>
                <a:r>
                  <a:rPr lang="en-US" b="1" dirty="0"/>
                  <a:t>        (</a:t>
                </a:r>
                <a:r>
                  <a:rPr lang="en-US" b="1" baseline="30000" dirty="0" err="1"/>
                  <a:t>l</a:t>
                </a:r>
                <a:r>
                  <a:rPr lang="en-US" b="1" dirty="0" err="1"/>
                  <a:t>X</a:t>
                </a:r>
                <a:r>
                  <a:rPr lang="en-US" b="1" baseline="-25000" dirty="0" err="1"/>
                  <a:t>standard</a:t>
                </a:r>
                <a:r>
                  <a:rPr lang="en-US" b="1" baseline="30000" dirty="0"/>
                  <a:t> </a:t>
                </a:r>
                <a:r>
                  <a:rPr lang="en-US" b="1" dirty="0"/>
                  <a:t>/ </a:t>
                </a:r>
                <a:r>
                  <a:rPr lang="en-US" b="1" baseline="30000" dirty="0" err="1"/>
                  <a:t>k</a:t>
                </a:r>
                <a:r>
                  <a:rPr lang="en-US" b="1" dirty="0" err="1"/>
                  <a:t>Y</a:t>
                </a:r>
                <a:r>
                  <a:rPr lang="en-US" b="1" dirty="0"/>
                  <a:t> </a:t>
                </a:r>
                <a:r>
                  <a:rPr lang="en-US" b="1" baseline="-25000" dirty="0"/>
                  <a:t>standard</a:t>
                </a:r>
                <a:r>
                  <a:rPr lang="en-US" b="1" dirty="0"/>
                  <a:t>)</a:t>
                </a:r>
              </a:p>
              <a:p>
                <a:endParaRPr lang="en-US" b="1" dirty="0"/>
              </a:p>
            </p:txBody>
          </p:sp>
          <p:sp>
            <p:nvSpPr>
              <p:cNvPr id="14" name="Left Bracket 13">
                <a:extLst>
                  <a:ext uri="{FF2B5EF4-FFF2-40B4-BE49-F238E27FC236}">
                    <a16:creationId xmlns:a16="http://schemas.microsoft.com/office/drawing/2014/main" id="{C5DA75E4-E63C-9500-6804-C37BCF6CD477}"/>
                  </a:ext>
                </a:extLst>
              </p:cNvPr>
              <p:cNvSpPr/>
              <p:nvPr/>
            </p:nvSpPr>
            <p:spPr>
              <a:xfrm>
                <a:off x="8980371" y="5533831"/>
                <a:ext cx="86628" cy="577516"/>
              </a:xfrm>
              <a:prstGeom prst="leftBracket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5" name="Left Bracket 14">
                <a:extLst>
                  <a:ext uri="{FF2B5EF4-FFF2-40B4-BE49-F238E27FC236}">
                    <a16:creationId xmlns:a16="http://schemas.microsoft.com/office/drawing/2014/main" id="{07246824-242B-D7D4-39C8-E360FC16D33B}"/>
                  </a:ext>
                </a:extLst>
              </p:cNvPr>
              <p:cNvSpPr/>
              <p:nvPr/>
            </p:nvSpPr>
            <p:spPr>
              <a:xfrm flipH="1">
                <a:off x="11084523" y="5533831"/>
                <a:ext cx="86627" cy="577516"/>
              </a:xfrm>
              <a:prstGeom prst="leftBracket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7304BA6-5410-B8F1-C2B0-3880E669A824}"/>
                  </a:ext>
                </a:extLst>
              </p:cNvPr>
              <p:cNvCxnSpPr/>
              <p:nvPr/>
            </p:nvCxnSpPr>
            <p:spPr>
              <a:xfrm>
                <a:off x="9066999" y="5820985"/>
                <a:ext cx="1678003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D6AEA6-4940-8D80-00A2-A9E3B8021A83}"/>
              </a:ext>
            </a:extLst>
          </p:cNvPr>
          <p:cNvSpPr txBox="1">
            <a:spLocks/>
          </p:cNvSpPr>
          <p:nvPr/>
        </p:nvSpPr>
        <p:spPr>
          <a:xfrm>
            <a:off x="356671" y="1244820"/>
            <a:ext cx="7479411" cy="26892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342900"/>
            <a:endParaRPr lang="en-US" sz="2400" dirty="0"/>
          </a:p>
          <a:p>
            <a:pPr marL="400050" indent="-342900"/>
            <a:endParaRPr lang="en-US" sz="2400" dirty="0"/>
          </a:p>
          <a:p>
            <a:pPr marL="400050" indent="-342900"/>
            <a:endParaRPr lang="en-US" sz="2400" dirty="0"/>
          </a:p>
          <a:p>
            <a:pPr marL="400050" indent="-342900"/>
            <a:r>
              <a:rPr lang="en-US" sz="2400" dirty="0"/>
              <a:t>Genetic anomalies are the result of an imperfect mixing of </a:t>
            </a:r>
            <a:r>
              <a:rPr lang="en-US" sz="2400" i="1" dirty="0"/>
              <a:t>bone-fide </a:t>
            </a:r>
            <a:r>
              <a:rPr lang="en-US" sz="2400" dirty="0"/>
              <a:t>PSG grains in the disk.</a:t>
            </a:r>
          </a:p>
          <a:p>
            <a:pPr marL="697230" lvl="1" indent="-342900"/>
            <a:r>
              <a:rPr lang="en-US" sz="2200" dirty="0"/>
              <a:t>ppm-scale anomalies. </a:t>
            </a:r>
          </a:p>
        </p:txBody>
      </p:sp>
      <p:pic>
        <p:nvPicPr>
          <p:cNvPr id="10" name="Content Placeholder 37">
            <a:extLst>
              <a:ext uri="{FF2B5EF4-FFF2-40B4-BE49-F238E27FC236}">
                <a16:creationId xmlns:a16="http://schemas.microsoft.com/office/drawing/2014/main" id="{55E63AA7-D399-D503-FEAB-F7557F0387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40" t="64699" r="31989" b="19275"/>
          <a:stretch/>
        </p:blipFill>
        <p:spPr>
          <a:xfrm>
            <a:off x="4563292" y="5243446"/>
            <a:ext cx="2105025" cy="1016192"/>
          </a:xfrm>
          <a:prstGeom prst="rect">
            <a:avLst/>
          </a:prstGeom>
          <a:effectLst>
            <a:softEdge rad="50800"/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076CBB1-1AB8-BFDE-D4BA-C8EDD960DE12}"/>
              </a:ext>
            </a:extLst>
          </p:cNvPr>
          <p:cNvGrpSpPr/>
          <p:nvPr/>
        </p:nvGrpSpPr>
        <p:grpSpPr>
          <a:xfrm>
            <a:off x="7024075" y="4780670"/>
            <a:ext cx="4797339" cy="1669546"/>
            <a:chOff x="6534131" y="4628816"/>
            <a:chExt cx="4797339" cy="166954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6D3D00D-C66C-A7E7-9606-C24D57687C2E}"/>
                </a:ext>
              </a:extLst>
            </p:cNvPr>
            <p:cNvCxnSpPr>
              <a:cxnSpLocks/>
            </p:cNvCxnSpPr>
            <p:nvPr/>
          </p:nvCxnSpPr>
          <p:spPr>
            <a:xfrm>
              <a:off x="8731928" y="4628816"/>
              <a:ext cx="0" cy="1669546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33A49F7-37C5-C232-B5AE-C42B7EF66154}"/>
                </a:ext>
              </a:extLst>
            </p:cNvPr>
            <p:cNvCxnSpPr>
              <a:cxnSpLocks/>
            </p:cNvCxnSpPr>
            <p:nvPr/>
          </p:nvCxnSpPr>
          <p:spPr>
            <a:xfrm>
              <a:off x="8731928" y="5466259"/>
              <a:ext cx="2599542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66BA1F-CFDC-8BED-D4FE-F04E78E3794F}"/>
                </a:ext>
              </a:extLst>
            </p:cNvPr>
            <p:cNvSpPr txBox="1"/>
            <p:nvPr/>
          </p:nvSpPr>
          <p:spPr>
            <a:xfrm>
              <a:off x="6534131" y="5281593"/>
              <a:ext cx="22529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µ</a:t>
              </a:r>
              <a:r>
                <a:rPr lang="en-US" b="1" baseline="30000" dirty="0"/>
                <a:t>97</a:t>
              </a:r>
              <a:r>
                <a:rPr lang="en-US" b="1" dirty="0"/>
                <a:t>Mo = 0 = standard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957E17-8DA3-8174-6EE3-F5B43C34B28F}"/>
                </a:ext>
              </a:extLst>
            </p:cNvPr>
            <p:cNvSpPr txBox="1"/>
            <p:nvPr/>
          </p:nvSpPr>
          <p:spPr>
            <a:xfrm>
              <a:off x="7338577" y="4814301"/>
              <a:ext cx="14088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µ</a:t>
              </a:r>
              <a:r>
                <a:rPr lang="en-US" b="1" baseline="30000" dirty="0">
                  <a:solidFill>
                    <a:srgbClr val="00B050"/>
                  </a:solidFill>
                </a:rPr>
                <a:t>97</a:t>
              </a:r>
              <a:r>
                <a:rPr lang="en-US" b="1" dirty="0">
                  <a:solidFill>
                    <a:srgbClr val="00B050"/>
                  </a:solidFill>
                </a:rPr>
                <a:t>Mo = +</a:t>
              </a:r>
              <a:r>
                <a:rPr lang="en-US" b="1" dirty="0" err="1">
                  <a:solidFill>
                    <a:srgbClr val="00B050"/>
                  </a:solidFill>
                </a:rPr>
                <a:t>ve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986C61E-99F1-3C71-8A47-8D0193FBB4A8}"/>
                </a:ext>
              </a:extLst>
            </p:cNvPr>
            <p:cNvSpPr txBox="1"/>
            <p:nvPr/>
          </p:nvSpPr>
          <p:spPr>
            <a:xfrm>
              <a:off x="7387335" y="5748886"/>
              <a:ext cx="1311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µ</a:t>
              </a:r>
              <a:r>
                <a:rPr lang="en-US" b="1" baseline="30000" dirty="0">
                  <a:solidFill>
                    <a:schemeClr val="accent6">
                      <a:lumMod val="75000"/>
                    </a:schemeClr>
                  </a:solidFill>
                </a:rPr>
                <a:t>97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Mo = -</a:t>
              </a:r>
              <a:r>
                <a:rPr lang="en-US" b="1" dirty="0" err="1">
                  <a:solidFill>
                    <a:schemeClr val="accent6">
                      <a:lumMod val="75000"/>
                    </a:schemeClr>
                  </a:solidFill>
                </a:rPr>
                <a:t>ve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175309-E933-120B-11F0-1C9288AA8FC6}"/>
                </a:ext>
              </a:extLst>
            </p:cNvPr>
            <p:cNvSpPr/>
            <p:nvPr/>
          </p:nvSpPr>
          <p:spPr>
            <a:xfrm>
              <a:off x="8747425" y="4628816"/>
              <a:ext cx="2584045" cy="818470"/>
            </a:xfrm>
            <a:prstGeom prst="rect">
              <a:avLst/>
            </a:prstGeom>
            <a:solidFill>
              <a:srgbClr val="00B05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6C88DA0-F397-3EA2-24A6-A76A3EBE6D16}"/>
                </a:ext>
              </a:extLst>
            </p:cNvPr>
            <p:cNvSpPr/>
            <p:nvPr/>
          </p:nvSpPr>
          <p:spPr>
            <a:xfrm>
              <a:off x="8747425" y="5479892"/>
              <a:ext cx="2584045" cy="818470"/>
            </a:xfrm>
            <a:prstGeom prst="rect">
              <a:avLst/>
            </a:prstGeom>
            <a:solidFill>
              <a:schemeClr val="accent6">
                <a:lumMod val="7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687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BDF106-C5E2-6919-AEE0-58BAE1F43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34" y="1628977"/>
            <a:ext cx="10431331" cy="4163006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E938DBF5-DBBA-23E7-9081-3B2303A39A55}"/>
              </a:ext>
            </a:extLst>
          </p:cNvPr>
          <p:cNvSpPr txBox="1"/>
          <p:nvPr/>
        </p:nvSpPr>
        <p:spPr>
          <a:xfrm>
            <a:off x="304800" y="303812"/>
            <a:ext cx="11548533" cy="11732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chemeClr val="tx2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Which elements display genetic anomalies?</a:t>
            </a:r>
            <a:endParaRPr lang="en-US" sz="2400" dirty="0">
              <a:solidFill>
                <a:schemeClr val="tx2"/>
              </a:solidFill>
              <a:uFill>
                <a:solidFill>
                  <a:srgbClr val="000000"/>
                </a:solidFill>
              </a:uFill>
              <a:ea typeface="Arial Unicode MS"/>
              <a:cs typeface="Arial Unicode M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4C926F-B14A-D6F9-17AF-C2F6549F3032}"/>
              </a:ext>
            </a:extLst>
          </p:cNvPr>
          <p:cNvSpPr txBox="1"/>
          <p:nvPr/>
        </p:nvSpPr>
        <p:spPr>
          <a:xfrm>
            <a:off x="8170335" y="568784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Bermingham and Meyer (2024)</a:t>
            </a:r>
          </a:p>
        </p:txBody>
      </p:sp>
    </p:spTree>
    <p:extLst>
      <p:ext uri="{BB962C8B-B14F-4D97-AF65-F5344CB8AC3E}">
        <p14:creationId xmlns:p14="http://schemas.microsoft.com/office/powerpoint/2010/main" val="9636183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57929CDB3BCB468B0DB82DC23A1B8F" ma:contentTypeVersion="14" ma:contentTypeDescription="Create a new document." ma:contentTypeScope="" ma:versionID="0ed6d99206a3a34b28ee327ead80fd6d">
  <xsd:schema xmlns:xsd="http://www.w3.org/2001/XMLSchema" xmlns:xs="http://www.w3.org/2001/XMLSchema" xmlns:p="http://schemas.microsoft.com/office/2006/metadata/properties" xmlns:ns3="64b40c86-8f39-4088-bacc-52e105a6b2e0" xmlns:ns4="7464a0a8-e09b-4053-a7d6-5e9acc2d8155" targetNamespace="http://schemas.microsoft.com/office/2006/metadata/properties" ma:root="true" ma:fieldsID="5b7409e6cc57aeee43f20790d1602d53" ns3:_="" ns4:_="">
    <xsd:import namespace="64b40c86-8f39-4088-bacc-52e105a6b2e0"/>
    <xsd:import namespace="7464a0a8-e09b-4053-a7d6-5e9acc2d815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b40c86-8f39-4088-bacc-52e105a6b2e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4a0a8-e09b-4053-a7d6-5e9acc2d81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E26CC7-3067-4DAE-A019-A2A9AE1DF02C}">
  <ds:schemaRefs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64b40c86-8f39-4088-bacc-52e105a6b2e0"/>
    <ds:schemaRef ds:uri="http://schemas.microsoft.com/office/2006/metadata/properties"/>
    <ds:schemaRef ds:uri="7464a0a8-e09b-4053-a7d6-5e9acc2d8155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34668C2-E2E4-4607-AD20-17B98C6264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b40c86-8f39-4088-bacc-52e105a6b2e0"/>
    <ds:schemaRef ds:uri="7464a0a8-e09b-4053-a7d6-5e9acc2d81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B73CA6-B7A1-4310-9283-44CDDF5A10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37721</TotalTime>
  <Words>1409</Words>
  <Application>Microsoft Office PowerPoint</Application>
  <PresentationFormat>Widescreen</PresentationFormat>
  <Paragraphs>304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 Unicode MS</vt:lpstr>
      <vt:lpstr>Calibri</vt:lpstr>
      <vt:lpstr>Cambria</vt:lpstr>
      <vt:lpstr>Times New Roman</vt:lpstr>
      <vt:lpstr>Adjacency</vt:lpstr>
      <vt:lpstr>The Stellar Precursors of the Solar System?  Constraints from quantitative relations between  genetic anomalies and NRLEE ejecta</vt:lpstr>
      <vt:lpstr>Stellar precursors of the Solar System?</vt:lpstr>
      <vt:lpstr>Solar System formation</vt:lpstr>
      <vt:lpstr>The sequence of chemistries</vt:lpstr>
      <vt:lpstr>Different approaches to understanding the origin of the Solar System</vt:lpstr>
      <vt:lpstr>Recent advancements in cosmochemistry</vt:lpstr>
      <vt:lpstr>Linking nuclear astrophysics with genetics</vt:lpstr>
      <vt:lpstr>Tools: genetic anomalies</vt:lpstr>
      <vt:lpstr>PowerPoint Presentation</vt:lpstr>
      <vt:lpstr>PowerPoint Presentation</vt:lpstr>
      <vt:lpstr>PowerPoint Presentation</vt:lpstr>
      <vt:lpstr>Heavier nuclides with the NC-CC isotopic dichotomy</vt:lpstr>
      <vt:lpstr>PowerPoint Presentation</vt:lpstr>
      <vt:lpstr>PowerPoint Presentation</vt:lpstr>
      <vt:lpstr>Stellar precursor for NRIG nuclides?</vt:lpstr>
      <vt:lpstr>A possible NRLEE model</vt:lpstr>
      <vt:lpstr>Nucleosynthetic yields immediately after explosion</vt:lpstr>
      <vt:lpstr>Transit through ISM and abundance in Solar System</vt:lpstr>
      <vt:lpstr>NRLEE material mixed into the Solar System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Analytical chemistry</vt:lpstr>
      <vt:lpstr>Data collection</vt:lpstr>
      <vt:lpstr>Linking nuclear astrophysics with genetics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Insights into Earth’s Building Blocks</dc:title>
  <dc:creator>KRB</dc:creator>
  <cp:lastModifiedBy>Katherine Bermingham</cp:lastModifiedBy>
  <cp:revision>1031</cp:revision>
  <cp:lastPrinted>2022-03-01T17:53:32Z</cp:lastPrinted>
  <dcterms:created xsi:type="dcterms:W3CDTF">2017-02-13T22:10:32Z</dcterms:created>
  <dcterms:modified xsi:type="dcterms:W3CDTF">2025-06-09T09:01:21Z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0x0101000A57929CDB3BCB468B0DB82DC23A1B8F</vt:lpwstr>
  </property>
</Properties>
</file>