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1" r:id="rId9"/>
    <p:sldId id="260" r:id="rId10"/>
    <p:sldId id="304" r:id="rId11"/>
    <p:sldId id="263" r:id="rId12"/>
    <p:sldId id="305" r:id="rId13"/>
    <p:sldId id="284" r:id="rId14"/>
    <p:sldId id="285" r:id="rId15"/>
    <p:sldId id="286" r:id="rId16"/>
    <p:sldId id="287" r:id="rId17"/>
    <p:sldId id="288" r:id="rId18"/>
    <p:sldId id="290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4357B7-C667-C5D8-17DD-5987F7C0BE77}" name="Bharat Mishra" initials="BM" userId="S::bharatmishra@infn.it::1d42ccca-ff0d-44af-bf70-5d925b46ed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3BF1C-735A-7FBC-F998-2E60585EE742}" v="35" dt="2025-06-09T09:38:00.679"/>
    <p1510:client id="{2FEE3E5C-45F7-93E4-9478-7968D192B24C}" v="11" dt="2025-06-09T05:17:06.907"/>
    <p1510:client id="{38E470DF-D112-EB91-7B44-BB207C86EC28}" v="1186" dt="2025-06-08T23:07:12.786"/>
    <p1510:client id="{467B6701-4FE1-BF87-4D5F-4D8B6365E1C3}" v="1134" dt="2025-06-08T09:33:28.243"/>
    <p1510:client id="{4B6F58A9-B8B1-EA98-2538-9D1BBE4D615E}" v="77" dt="2025-06-09T08:30:19.010"/>
    <p1510:client id="{4BF6AC25-B9FC-ABC3-AB64-E30B69D64A5D}" v="20" dt="2025-06-09T08:31:50.572"/>
    <p1510:client id="{57377CAB-68D2-31DF-DEB6-F9A1E0FEA05B}" v="480" dt="2025-06-09T10:01:11.212"/>
    <p1510:client id="{64158582-7CDC-EFEE-91F1-0D51CCFD524C}" v="183" dt="2025-06-07T16:20:50.483"/>
    <p1510:client id="{7E838334-9543-83A5-F634-572C75A31152}" v="28" dt="2025-06-09T13:26:09.152"/>
    <p1510:client id="{844B7B13-6609-44C6-E080-521EC9DC79F7}" v="1593" dt="2025-06-09T08:11:45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21T19:01:26.3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27072 10878 16383 0 0,'10'20'0'0'0,"14"32"0"0"0,27 54 0 0 0,27 17 0 0 0,14 9 0 0 0,-3-7 0 0 0,3-6 0 0 0,-8-12 0 0 0,-14-25 0 0 0,-14-21 0 0 0,-11-16 0 0 0,-13-10 0 0 0,-7-11 0 0 0,-8-5 0 0 0,-2-6 0 0 0,2-4 0 0 0,3-10 0 0 0,-2-9 0 0 0,-4-8 0 0 0,-4-6 0 0 0,-4-5 0 0 0,1 4 0 0 0,1 0 0 0 0,4 0 0 0 0,-1-1 0 0 0,3 3 0 0 0,-1 2 0 0 0,3 3 0 0 0,-2 1 0 0 0,-2-3 0 0 0,-10-3 0 0 0,-9 3 0 0 0,-14 0 0 0 0,-9-3 0 0 0,-3-1 0 0 0,-2-3 0 0 0,0-1 0 0 0,1 4 0 0 0,1 6 0 0 0,1 6 0 0 0,6 11 0 0 0,3 14 0 0 0,5 12 0 0 0,0 5 0 0 0,3 4 0 0 0,5 5 0 0 0,-7 7 0 0 0,-5 5 0 0 0,-9 5 0 0 0,-4 7 0 0 0,-2 4 0 0 0,1-5 0 0 0,-9 7 0 0 0,4-2 0 0 0,3-9 0 0 0,3-13 0 0 0,7-9 0 0 0,5-2 0 0 0,4 0 0 0 0,2 3 0 0 0,3 1 0 0 0,-1-1 0 0 0,-3 4 0 0 0,2-1 0 0 0,3-2 0 0 0,4-2 0 0 0,9-12 0 0 0,14-16 0 0 0,10-14 0 0 0,6-11 0 0 0,3-12 0 0 0,1-8 0 0 0,-1-6 0 0 0,0-2 0 0 0,-6 3 0 0 0,-3 7 0 0 0,-5 5 0 0 0,0 3 0 0 0,0-4 0 0 0,-2-3 0 0 0,1 1 0 0 0,-2-1 0 0 0,0 2 0 0 0,4 0 0 0 0,-3 2 0 0 0,2-1 0 0 0,2-4 0 0 0,3-1 0 0 0,2 5 0 0 0,-3 3 0 0 0,-1 6 0 0 0,-3 2 0 0 0,-6-1 0 0 0,-5-2 0 0 0,2 3 0 0 0,-1 0 0 0 0,2 4 0 0 0,6 3 0 0 0,4 10 0 0 0,3 6 0 0 0,-1 6 0 0 0,-1 3 0 0 0,-3 4 0 0 0,5 4 0 0 0,-2 9 0 0 0,-4 4 0 0 0,-5 3 0 0 0,-6 4 0 0 0,-3 1 0 0 0,-7 4 0 0 0,-4-2 0 0 0,-11 13 0 0 0,-6 2 0 0 0,-6 2 0 0 0,-1-6 0 0 0,-2 5 0 0 0,1-4 0 0 0,0-5 0 0 0,0-2 0 0 0,1-3 0 0 0,1-5 0 0 0,0-4 0 0 0,0-3 0 0 0,-5 3 0 0 0,-1 1 0 0 0,0 3 0 0 0,1 1 0 0 0,1-2 0 0 0,2-7 0 0 0,1-4 0 0 0,6-3 0 0 0,2 6 0 0 0,0 2 0 0 0,-1 1 0 0 0,3-1 0 0 0,0 0 0 0 0,-1 4 0 0 0,-2 0 0 0 0,3 0 0 0 0,0 3 0 0 0,4 0 0 0 0,4-1 0 0 0,5-3 0 0 0,4-2 0 0 0,2-2 0 0 0,1-2 0 0 0,2 0 0 0 0,0 0 0 0 0,0-1 0 0 0,5-4 0 0 0,1-3 0 0 0,5 1 0 0 0,5 7 0 0 0,5 3 0 0 0,9 1 0 0 0,4-1 0 0 0,1-5 0 0 0,0-2 0 0 0,3-1 0 0 0,1 0 0 0 0,9 1 0 0 0,-5 2 0 0 0,-4-5 0 0 0,-4-5 0 0 0,-3-7 0 0 0,-2-4 0 0 0,-6-10 0 0 0,-8-8 0 0 0,-6-13 0 0 0,-11-12 0 0 0,-4-11 0 0 0,-3-12 0 0 0,-4-16 0 0 0,-6-6 0 0 0,0-4 0 0 0,-2 2 0 0 0,2 5 0 0 0,-1-9 0 0 0,3 4 0 0 0,-2 12 0 0 0,3 13 0 0 0,-2 1 0 0 0,2 5 0 0 0,-2 6 0 0 0,-3 2 0 0 0,2 2 0 0 0,3 3 0 0 0,5 4 0 0 0,3 3 0 0 0,3 1 0 0 0,2 1 0 0 0,6 6 0 0 0,3 11 0 0 0,4 9 0 0 0,31 20 0 0 0,13 12 0 0 0,18 12 0 0 0,11 4 0 0 0,16-1 0 0 0,7 3 0 0 0,-1-1 0 0 0,-7-4 0 0 0,-11-3 0 0 0,-11-4 0 0 0,-13-7 0 0 0,-13-8 0 0 0,-5-2 0 0 0,-5-5 0 0 0,-10 2 0 0 0,-6-3 0 0 0,-6-7 0 0 0,-3-5 0 0 0,2-12 0 0 0,7-14 0 0 0,5-18 0 0 0,7-11 0 0 0,7-27 0 0 0,1-14 0 0 0,-2-11 0 0 0,-4-2 0 0 0,-3 2 0 0 0,-3 9 0 0 0,-8 12 0 0 0,-7 5 0 0 0,-3 2 0 0 0,-3 3 0 0 0,-5 11 0 0 0,2 6 0 0 0,-1-2 0 0 0,3-6 0 0 0,0 4 0 0 0,-2 3 0 0 0,1 1 0 0 0,0-4 0 0 0,-2-2 0 0 0,2 6 0 0 0,-1 3 0 0 0,4 0 0 0 0,-2 1 0 0 0,4 9 0 0 0,-3 3 0 0 0,3-7 0 0 0,-1-4 0 0 0,1 2 0 0 0,3 4 0 0 0,4 7 0 0 0,2 4 0 0 0,3 4 0 0 0,6 3 0 0 0,-2 1 0 0 0,-2 6 0 0 0,-1 7 0 0 0,5 2 0 0 0,2 2 0 0 0,-1 5 0 0 0,0-2 0 0 0,-7 5 0 0 0,-18 10 0 0 0,-26 13 0 0 0,-26 9 0 0 0,-45 30 0 0 0,-29 21 0 0 0,-15 17 0 0 0,-6 3 0 0 0,-4 5 0 0 0,6-5 0 0 0,6-4 0 0 0,10-3 0 0 0,5-11 0 0 0,11-10 0 0 0,13-11 0 0 0,17-6 0 0 0,11-7 0 0 0,6-1 0 0 0,7-8 0 0 0,27-10 0 0 0,28-15 0 0 0,37-15 0 0 0,33-12 0 0 0,28-13 0 0 0,27-12 0 0 0,12 0 0 0 0,21-7 0 0 0,-1-7 0 0 0,-24 1 0 0 0,-25 5 0 0 0,-22 10 0 0 0,-21 7 0 0 0,-18 8 0 0 0,-18 4 0 0 0,-10-1 0 0 0,-24 13 0 0 0,-23 19 0 0 0,-27 17 0 0 0,-26 13 0 0 0,-21 11 0 0 0,-14 10 0 0 0,-13 6 0 0 0,-7 0 0 0 0,-1 4 0 0 0,1 5 0 0 0,3 5 0 0 0,-13 28 0 0 0,3 5 0 0 0,18-11 0 0 0,21-14 0 0 0,26-17 0 0 0,21-17 0 0 0,18-12 0 0 0,21-14 0 0 0,52-32 0 0 0,40-27 0 0 0,32-13 0 0 0,27-10 0 0 0,10-7 0 0 0,0-3 0 0 0,0 4 0 0 0,-10 6 0 0 0,-13 7 0 0 0,-19 5 0 0 0,-16 5 0 0 0,-25 3 0 0 0,-17 7 0 0 0,-13 7 0 0 0,-7 7 0 0 0,-19 25 0 0 0,-21 20 0 0 0,-19 20 0 0 0,-14 10 0 0 0,-16 15 0 0 0,-17 3 0 0 0,-10 4 0 0 0,-7 1 0 0 0,3-9 0 0 0,7-7 0 0 0,-2 9 0 0 0,2-10 0 0 0,12-11 0 0 0,12-5 0 0 0,16-8 0 0 0,12-12 0 0 0,10-6 0 0 0,9-14 0 0 0,27-14 0 0 0,21-12 0 0 0,31-10 0 0 0,18-11 0 0 0,36-20 0 0 0,13-12 0 0 0,-1-10 0 0 0,-8-3 0 0 0,-5-8 0 0 0,-12 0 0 0 0,-14 4 0 0 0,-18 12 0 0 0,-17 6 0 0 0,-8 4 0 0 0,-7 2 0 0 0,-2 6 0 0 0,-1-4 0 0 0,-4 3 0 0 0,-2 4 0 0 0,-2 6 0 0 0,9-5 0 0 0,7 0 0 0 0,1-2 0 0 0,2 2 0 0 0,8 5 0 0 0,-1-2 0 0 0,-6 3 0 0 0,-1-3 0 0 0,1 1 0 0 0,1 4 0 0 0,-8 2 0 0 0,-1 3 0 0 0,11-13 0 0 0,3-4 0 0 0,-5 2 0 0 0,0 0 0 0 0,0 2 0 0 0,2-1 0 0 0,1 3 0 0 0,2 4 0 0 0,0 9 0 0 0,2 5 0 0 0,-6 6 0 0 0,-1 3 0 0 0,-4 4 0 0 0,-6 4 0 0 0,-15 4 0 0 0,-23 3 0 0 0,-22 7 0 0 0,-18 3 0 0 0,-19 5 0 0 0,-10 1 0 0 0,-14 3 0 0 0,-10 4 0 0 0,-4 4 0 0 0,-8-3 0 0 0,-11 1 0 0 0,-28 6 0 0 0,-5 4 0 0 0,1-4 0 0 0,15-1 0 0 0,19-6 0 0 0,18-5 0 0 0,15-7 0 0 0,14-4 0 0 0,19-8 0 0 0,31-14 0 0 0,28-14 0 0 0,41-17 0 0 0,27-11 0 0 0,19 1 0 0 0,8 4 0 0 0,19-4 0 0 0,9 3 0 0 0,-4 6 0 0 0,-10 6 0 0 0,-11 10 0 0 0,-5 7 0 0 0,-6 6 0 0 0,-4 7 0 0 0,0 7 0 0 0,-6 3 0 0 0,-14 2 0 0 0,-10 2 0 0 0,-12 1 0 0 0,-10-1 0 0 0,-29 0 0 0 0,-32 5 0 0 0,-34 1 0 0 0,-50 15 0 0 0,-33 9 0 0 0,-15 4 0 0 0,-8 1 0 0 0,-3-6 0 0 0,0-2 0 0 0,1-1 0 0 0,2-6 0 0 0,2 0 0 0 0,6-5 0 0 0,3 1 0 0 0,10-3 0 0 0,8 1 0 0 0,-6 8 0 0 0,10 1 0 0 0,15-4 0 0 0,21-1 0 0 0,9 2 0 0 0,13-3 0 0 0,16 1 0 0 0,13-3 0 0 0,5-4 0 0 0,9 1 0 0 0,7 3 0 0 0,1-1 0 0 0,3 2 0 0 0,-3 8 0 0 0,1 6 0 0 0,3 6 0 0 0,-3 8 0 0 0,0 2 0 0 0,3-3 0 0 0,2 6 0 0 0,2 6 0 0 0,3 2 0 0 0,0 3 0 0 0,1 10 0 0 0,0 14 0 0 0,1 2 0 0 0,-6-3 0 0 0,-1-6 0 0 0,0-1 0 0 0,0-4 0 0 0,-2-8 0 0 0,-6-1 0 0 0,-1-6 0 0 0,-2-3 0 0 0,2 0 0 0 0,-3-5 0 0 0,-7 10 0 0 0,-5-1 0 0 0,-3-5 0 0 0,-5 4 0 0 0,-1 1 0 0 0,0-8 0 0 0,-3 2 0 0 0,-4 1 0 0 0,0 3 0 0 0,-2 1 0 0 0,2-4 0 0 0,-1-1 0 0 0,2-4 0 0 0,-12 4 0 0 0,-5 4 0 0 0,-4-3 0 0 0,1-6 0 0 0,5-6 0 0 0,3-4 0 0 0,7-10 0 0 0,0-4 0 0 0,5-6 0 0 0,10-1 0 0 0,5 2 0 0 0,4-3 0 0 0,0 1 0 0 0,0-2 0 0 0,-1 2 0 0 0,-1 2 0 0 0,0 3 0 0 0,9-6 0 0 0,18-12 0 0 0,14-17 0 0 0,21-11 0 0 0,34-21 0 0 0,16-14 0 0 0,14-1 0 0 0,11-2 0 0 0,6 1 0 0 0,0 5 0 0 0,0 7 0 0 0,-4 7 0 0 0,9 5 0 0 0,0 5 0 0 0,-5 7 0 0 0,-18 2 0 0 0,-15 6 0 0 0,-16 6 0 0 0,-14 4 0 0 0,-17 9 0 0 0,-8 4 0 0 0,-9 11 0 0 0,-8 7 0 0 0,-10 11 0 0 0,-11 9 0 0 0,-13 7 0 0 0,-8 5 0 0 0,-13 8 0 0 0,-15 4 0 0 0,-27 15 0 0 0,-15-1 0 0 0,-9-5 0 0 0,-2-10 0 0 0,-21-1 0 0 0,-10-7 0 0 0,6-14 0 0 0,1-9 0 0 0,8-10 0 0 0,11-6 0 0 0,10-5 0 0 0,8-5 0 0 0,7-5 0 0 0,8-8 0 0 0,9-4 0 0 0,12 0 0 0 0,6 1 0 0 0,9 1 0 0 0,8 2 0 0 0,4 1 0 0 0,5 1 0 0 0,13 1 0 0 0,9 5 0 0 0,16 12 0 0 0,13 13 0 0 0,13 7 0 0 0,6 2 0 0 0,7 0 0 0 0,0-3 0 0 0,4-1 0 0 0,-2-2 0 0 0,6-2 0 0 0,-1-1 0 0 0,16-5 0 0 0,7-7 0 0 0,6-12 0 0 0,-1-12 0 0 0,-4-4 0 0 0,-10-7 0 0 0,-5 0 0 0 0,-9-1 0 0 0,-8 1 0 0 0,-6-1 0 0 0,-5 2 0 0 0,-3 5 0 0 0,-1 3 0 0 0,0 4 0 0 0,-1 7 0 0 0,0 3 0 0 0,-4 6 0 0 0,-12 0 0 0 0,-12 9 0 0 0,-12 6 0 0 0,-14-2 0 0 0,-8 0 0 0 0,-7 6 0 0 0,-8 3 0 0 0,-10 10 0 0 0,-6 3 0 0 0,-6 4 0 0 0,-2 4 0 0 0,1 1 0 0 0,4-2 0 0 0,-8-1 0 0 0,9 0 0 0 0,7-3 0 0 0,12-5 0 0 0,10-10 0 0 0,7-7 0 0 0,2-7 0 0 0,8-2 0 0 0,11-5 0 0 0,23-25 0 0 0,35-41 0 0 0,24-26 0 0 0,10-16 0 0 0,11-12 0 0 0,6 2 0 0 0,-5 3 0 0 0,3 4 0 0 0,-6 13 0 0 0,-8 11 0 0 0,-7 8 0 0 0,-8 9 0 0 0,-4 10 0 0 0,-3 13 0 0 0,-2 6 0 0 0,-6 3 0 0 0,-7 6 0 0 0,-1 30 0 0 0,-8 25 0 0 0,-21 40 0 0 0,-23 44 0 0 0,-20 20 0 0 0,-16 18 0 0 0,-11 6 0 0 0,-6-9 0 0 0,1-21 0 0 0,7-24 0 0 0,12-20 0 0 0,7-20 0 0 0,4-13 0 0 0,-2-1 0 0 0,-7-4 0 0 0,-2-2 0 0 0,1 1 0 0 0,-3 1 0 0 0,1-2 0 0 0,-9 4 0 0 0,5 4 0 0 0,5-4 0 0 0,4-10 0 0 0,8-9 0 0 0,4-10 0 0 0,6-4 0 0 0,6-1 0 0 0,0-5 0 0 0,2 2 0 0 0,3 1 0 0 0,-3-2 0 0 0,1 1 0 0 0,-4-2 0 0 0,-4 1 0 0 0,-4 2 0 0 0,-10 4 0 0 0,-3 3 0 0 0,-2-4 0 0 0,6 0 0 0 0,2-3 0 0 0,1-6 0 0 0,1-4 0 0 0,-1-5 0 0 0,-1-2 0 0 0,-1-2 0 0 0,5-5 0 0 0,-4-8 0 0 0,3-11 0 0 0,6-12 0 0 0,6-15 0 0 0,5-9 0 0 0,4-5 0 0 0,3 0 0 0 0,11-16 0 0 0,15-4 0 0 0,7-2 0 0 0,9 8 0 0 0,13-7 0 0 0,12 0 0 0 0,5 5 0 0 0,6 6 0 0 0,0 5 0 0 0,-4 5 0 0 0,-8 14 0 0 0,-10 10 0 0 0,-10 6 0 0 0,-8 11 0 0 0,-9 3 0 0 0,-5 5 0 0 0,-1 1 0 0 0,0-3 0 0 0,3 3 0 0 0,-4 8 0 0 0,-1 5 0 0 0,3 9 0 0 0,-4 7 0 0 0,0 7 0 0 0,-3 5 0 0 0,-9 13 0 0 0,-6 16 0 0 0,-13 13 0 0 0,-10 10 0 0 0,-11 7 0 0 0,-5 10 0 0 0,-1-2 0 0 0,1-1 0 0 0,-4-1 0 0 0,1-11 0 0 0,3-9 0 0 0,6-6 0 0 0,5-9 0 0 0,7-10 0 0 0,1-12 0 0 0,4-6 0 0 0,0-4 0 0 0,2-1 0 0 0,-2 2 0 0 0,-3-4 0 0 0,2-1 0 0 0,8-3 0 0 0,10-5 0 0 0,36-30 0 0 0,21-22 0 0 0,17-14 0 0 0,9-13 0 0 0,21-21 0 0 0,3-10 0 0 0,-2 1 0 0 0,-4 7 0 0 0,-14 9 0 0 0,-8 7 0 0 0,-1 12 0 0 0,-10 17 0 0 0,-7 10 0 0 0,-9 11 0 0 0,-8 10 0 0 0,-7 8 0 0 0,-1 9 0 0 0,0 4 0 0 0,-3 2 0 0 0,-2 3 0 0 0,4 6 0 0 0,0 4 0 0 0,5 9 0 0 0,-1 9 0 0 0,14 18 0 0 0,2 14 0 0 0,-3 1 0 0 0,-11-8 0 0 0,-3 0 0 0 0,-8-5 0 0 0,-4-13 0 0 0,-7-10 0 0 0,2-11 0 0 0,4-9 0 0 0,1-9 0 0 0,7-5 0 0 0,12-3 0 0 0,8-1 0 0 0,5-7 0 0 0,8-5 0 0 0,2-7 0 0 0,0-5 0 0 0,-3-3 0 0 0,-2-1 0 0 0,-7-2 0 0 0,-8 5 0 0 0,-3 1 0 0 0,-4 6 0 0 0,-10 1 0 0 0,-4 2 0 0 0,-9 1 0 0 0,-1 1 0 0 0,-15 9 0 0 0,-23 5 0 0 0,-23 8 0 0 0,-31 7 0 0 0,-22 7 0 0 0,-46 4 0 0 0,-30 3 0 0 0,-5-4 0 0 0,1-5 0 0 0,10-7 0 0 0,9-5 0 0 0,19-5 0 0 0,19-7 0 0 0,19-8 0 0 0,21-2 0 0 0,19 1 0 0 0,19-2 0 0 0,12 1 0 0 0,5 4 0 0 0,2 2 0 0 0,4 9 0 0 0,0 9 0 0 0,-2 7 0 0 0,-3 7 0 0 0,-3 4 0 0 0,-2 7 0 0 0,-1 3 0 0 0,-2 0 0 0 0,0-2 0 0 0,-5 9 0 0 0,-3 2 0 0 0,2-3 0 0 0,0-3 0 0 0,3-4 0 0 0,0-8 0 0 0,2-3 0 0 0,1-7 0 0 0,10-7 0 0 0,19-5 0 0 0,15-3 0 0 0,20-3 0 0 0,20-2 0 0 0,20 5 0 0 0,13 1 0 0 0,13 1 0 0 0,3-2 0 0 0,6-1 0 0 0,3-1 0 0 0,4-6 0 0 0,-8-2 0 0 0,-17-1 0 0 0,-19 2 0 0 0,-12 1 0 0 0,-11 2 0 0 0,-8 0 0 0 0,-7 2 0 0 0,-4 0 0 0 0,4 0 0 0 0,0 0 0 0 0,0 0 0 0 0,-1 0 0 0 0,-1 1 0 0 0,0-1 0 0 0,-7-5 0 0 0,3-2 0 0 0,3 1 0 0 0,0 0 0 0 0,0 3 0 0 0,0 0 0 0 0,-1 2 0 0 0,6 1 0 0 0,6 0 0 0 0,6 0 0 0 0,5 0 0 0 0,-1 6 0 0 0,16 1 0 0 0,1 4 0 0 0,-1 1 0 0 0,-6-2 0 0 0,-10-2 0 0 0,-8-3 0 0 0,-1-2 0 0 0,-4-2 0 0 0,-2-6 0 0 0,-3-2 0 0 0,-2 0 0 0 0,3 1 0 0 0,2 2 0 0 0,-7-4 0 0 0,8 0 0 0 0,2 1 0 0 0,-1 2 0 0 0,-6-4 0 0 0,-5 1 0 0 0,-6-5 0 0 0,-3 1 0 0 0,-3-3 0 0 0,-16-4 0 0 0,-17-4 0 0 0,-22-3 0 0 0,-18 3 0 0 0,-41 1 0 0 0,-19 3 0 0 0,-14 5 0 0 0,-1 6 0 0 0,7 3 0 0 0,10 3 0 0 0,14 2 0 0 0,9 0 0 0 0,10 1 0 0 0,9 0 0 0 0,1 0 0 0 0,4 5 0 0 0,-3 1 0 0 0,-14 5 0 0 0,-13 5 0 0 0,-5 5 0 0 0,-1 3 0 0 0,3-1 0 0 0,8-6 0 0 0,0-1 0 0 0,5-3 0 0 0,8 1 0 0 0,2 4 0 0 0,4 2 0 0 0,5 4 0 0 0,-1-3 0 0 0,-15 0 0 0 0,-7 2 0 0 0,-4-4 0 0 0,5-5 0 0 0,-8-5 0 0 0,3 1 0 0 0,8-2 0 0 0,8 3 0 0 0,3-1 0 0 0,9 4 0 0 0,7-2 0 0 0,8-3 0 0 0,8 3 0 0 0,6-2 0 0 0,6 3 0 0 0,-3-2 0 0 0,1 4 0 0 0,0-3 0 0 0,2-2 0 0 0,1-4 0 0 0,6-7 0 0 0,2-10 0 0 0,6-12 0 0 0,5-9 0 0 0,5-3 0 0 0,4-6 0 0 0,3-17 0 0 0,1-3 0 0 0,1-3 0 0 0,5-4 0 0 0,2-2 0 0 0,-1 6 0 0 0,4-2 0 0 0,0 1 0 0 0,3-5 0 0 0,-1 0 0 0 0,-2 1 0 0 0,1 7 0 0 0,0 9 0 0 0,-3 9 0 0 0,2 5 0 0 0,-1 5 0 0 0,-2 3 0 0 0,-2 2 0 0 0,-2 0 0 0 0,3 5 0 0 0,0-4 0 0 0,5-2 0 0 0,4-2 0 0 0,1 0 0 0 0,1 0 0 0 0,9-5 0 0 0,4 4 0 0 0,-3 2 0 0 0,-1-4 0 0 0,0-1 0 0 0,0 0 0 0 0,1 1 0 0 0,1 1 0 0 0,5 2 0 0 0,-3 0 0 0 0,3-4 0 0 0,2-2 0 0 0,4-4 0 0 0,5 0 0 0 0,1 1 0 0 0,-8-2 0 0 0,-5 5 0 0 0,-4 5 0 0 0,-1 2 0 0 0,0 2 0 0 0,0 0 0 0 0,0 5 0 0 0,-4 1 0 0 0,-2-1 0 0 0,-4-1 0 0 0,-5-2 0 0 0,0-1 0 0 0,3-2 0 0 0,-2 0 0 0 0,3 4 0 0 0,-2 2 0 0 0,-9 4 0 0 0,-5 1 0 0 0,-8-2 0 0 0,-13-2 0 0 0,-23 2 0 0 0,-14 4 0 0 0,-14 6 0 0 0,-4 4 0 0 0,1 3 0 0 0,2 2 0 0 0,-1 1 0 0 0,6 1 0 0 0,10 0 0 0 0,9 0 0 0 0,8 0 0 0 0,5-1 0 0 0,5 0 0 0 0,1 0 0 0 0,1 1 0 0 0,0-2 0 0 0,0 1 0 0 0,4-5 0 0 0,7-6 0 0 0,6-8 0 0 0,5-4 0 0 0,3-4 0 0 0,3-3 0 0 0,0 0 0 0 0,7-7 0 0 0,6 0 0 0 0,6-6 0 0 0,5 1 0 0 0,4 1 0 0 0,6-1 0 0 0,4 0 0 0 0,-1 8 0 0 0,25-6 0 0 0,6 0 0 0 0,18-5 0 0 0,-2 1 0 0 0,-9 8 0 0 0,-13 5 0 0 0,-7-3 0 0 0,-7-5 0 0 0,-7-1 0 0 0,-11 1 0 0 0,-4 2 0 0 0,-8 2 0 0 0,-2-3 0 0 0,-2 0 0 0 0,-5-3 0 0 0,-4-1 0 0 0,-2-3 0 0 0,-7-3 0 0 0,-3-5 0 0 0,-10-13 0 0 0,-8-5 0 0 0,-4-1 0 0 0,-2-4 0 0 0,-7-8 0 0 0,4-1 0 0 0,8-1 0 0 0,7 9 0 0 0,8 13 0 0 0,6 12 0 0 0,3 9 0 0 0,2 8 0 0 0,7 4 0 0 0,11-2 0 0 0,14 4 0 0 0,15-3 0 0 0,12 3 0 0 0,-1 8 0 0 0,6 7 0 0 0,-4 10 0 0 0,-1 7 0 0 0,5 12 0 0 0,1 10 0 0 0,-1 4 0 0 0,0 9 0 0 0,-1 2 0 0 0,-2 4 0 0 0,0 11 0 0 0,9 10 0 0 0,-2 5 0 0 0,-2 1 0 0 0,-3-3 0 0 0,-6-6 0 0 0,-4 0 0 0 0,-5 1 0 0 0,-5-6 0 0 0,-6-8 0 0 0,-4-1 0 0 0,3 0 0 0 0,0 4 0 0 0,-5-4 0 0 0,1 17 0 0 0,6 6 0 0 0,1 2 0 0 0,-1 4 0 0 0,9 14 0 0 0,6 6 0 0 0,9-2 0 0 0,10-3 0 0 0,12-2 0 0 0,8-5 0 0 0,3-3 0 0 0,0 0 0 0 0,20 2 0 0 0,1-4 0 0 0,-5-5 0 0 0,-10-10 0 0 0,-8-6 0 0 0,-5-9 0 0 0,-6-1 0 0 0,3-5 0 0 0,1-5 0 0 0,-2-4 0 0 0,-7-7 0 0 0,-5-4 0 0 0,-11-6 0 0 0,-10-1 0 0 0,-8-3 0 0 0,-8-5 0 0 0,-3-3 0 0 0,-3-2 0 0 0,-1-8 0 0 0,0-8 0 0 0,0-7 0 0 0,0 0 0 0 0,1-2 0 0 0,-5-3 0 0 0,-1-2 0 0 0,-5-1 0 0 0,0-2 0 0 0,-3-1 0 0 0,-5 0 0 0 0,-3 0 0 0 0,-8 4 0 0 0,-10-2 0 0 0,-17-8 0 0 0,-19-7 0 0 0,-23 4 0 0 0,-14 3 0 0 0,-28-8 0 0 0,-10-1 0 0 0,0 3 0 0 0,5 7 0 0 0,9 5 0 0 0,6 8 0 0 0,6 2 0 0 0,8 5 0 0 0,5 5 0 0 0,1 4 0 0 0,5-3 0 0 0,-1 2 0 0 0,3 1 0 0 0,5 1 0 0 0,4 3 0 0 0,7 0 0 0 0,5 2 0 0 0,5 0 0 0 0,7 0 0 0 0,0 0 0 0 0,8 6 0 0 0,3 1 0 0 0,3-1 0 0 0,1 0 0 0 0,0 2 0 0 0,-1 1 0 0 0,0-1 0 0 0,-6 3 0 0 0,-2 4 0 0 0,-10 16 0 0 0,-8 7 0 0 0,-4 2 0 0 0,-3 4 0 0 0,4 6 0 0 0,-3 8 0 0 0,-2 1 0 0 0,0 4 0 0 0,10 3 0 0 0,3-1 0 0 0,6-11 0 0 0,5-4 0 0 0,4-11 0 0 0,2-2 0 0 0,2-8 0 0 0,6-2 0 0 0,7-13 0 0 0,1-12 0 0 0,4-12 0 0 0,-2-10 0 0 0,2-11 0 0 0,3-6 0 0 0,8-6 0 0 0,4-1 0 0 0,2 1 0 0 0,5-1 0 0 0,5 1 0 0 0,1-2 0 0 0,3-3 0 0 0,18-10 0 0 0,18-14 0 0 0,15 0 0 0 0,10-3 0 0 0,3-5 0 0 0,6 7 0 0 0,-6 6 0 0 0,-2 9 0 0 0,-5 4 0 0 0,-5 6 0 0 0,-9 7 0 0 0,-1 9 0 0 0,0 6 0 0 0,5 12 0 0 0,1 14 0 0 0,4 7 0 0 0,1 6 0 0 0,3 8 0 0 0,4 4 0 0 0,-2 8 0 0 0,2 4 0 0 0,3-5 0 0 0,-3-2 0 0 0,0-2 0 0 0,-2 0 0 0 0,-15 0 0 0 0,2 1 0 0 0,-4 0 0 0 0,2-5 0 0 0,-3-1 0 0 0,2-5 0 0 0,7-5 0 0 0,1-5 0 0 0,5-4 0 0 0,0-3 0 0 0,2-1 0 0 0,4-1 0 0 0,3 0 0 0 0,3-5 0 0 0,2-11 0 0 0,-4-14 0 0 0,-1-11 0 0 0,-5-9 0 0 0,1-15 0 0 0,6-18 0 0 0,-6-4 0 0 0,-12 3 0 0 0,-16 10 0 0 0,-13 18 0 0 0,-12 14 0 0 0,-11 9 0 0 0,-13 11 0 0 0,-7 3 0 0 0,-12 1 0 0 0,-14 3 0 0 0,-12 5 0 0 0,-13 3 0 0 0,-13 4 0 0 0,-10 8 0 0 0,-11 2 0 0 0,-11 12 0 0 0,-50 11 0 0 0,-8 12 0 0 0,2 9 0 0 0,-13 26 0 0 0,8 11 0 0 0,15 0 0 0 0,19-4 0 0 0,9-7 0 0 0,11 0 0 0 0,3-8 0 0 0,5-6 0 0 0,-2-3 0 0 0,2-2 0 0 0,7 0 0 0 0,0 1 0 0 0,-15 15 0 0 0,-4 10 0 0 0,-4 7 0 0 0,3-2 0 0 0,-10 5 0 0 0,6-5 0 0 0,13-10 0 0 0,9-15 0 0 0,15-13 0 0 0,16-9 0 0 0,15-12 0 0 0,9-11 0 0 0,13-13 0 0 0,15-8 0 0 0,20-4 0 0 0,19 0 0 0 0,25 6 0 0 0,19 4 0 0 0,17 0 0 0 0,10 6 0 0 0,8 0 0 0 0,1 5 0 0 0,2-1 0 0 0,4-2 0 0 0,3 2 0 0 0,-4-2 0 0 0,0-1 0 0 0,-9-4 0 0 0,8-2 0 0 0,-5-2 0 0 0,-4-2 0 0 0,-10 0 0 0 0,-16 0 0 0 0,-10-1 0 0 0,-7 1 0 0 0,-3-6 0 0 0,0-1 0 0 0,-6-5 0 0 0,0-5 0 0 0,1-5 0 0 0,2 2 0 0 0,2-12 0 0 0,2-5 0 0 0,-4-1 0 0 0,-5-5 0 0 0,-7 1 0 0 0,-4 6 0 0 0,-9 5 0 0 0,-4 3 0 0 0,-11 1 0 0 0,-19-1 0 0 0,-17 6 0 0 0,-21 5 0 0 0,-17 7 0 0 0,-20 9 0 0 0,-25 10 0 0 0,-21 9 0 0 0,-9 7 0 0 0,-36 8 0 0 0,-11 4 0 0 0,2 1 0 0 0,16-1 0 0 0,20-7 0 0 0,26-3 0 0 0,27-6 0 0 0,20-8 0 0 0,16-4 0 0 0,13-5 0 0 0,9-13 0 0 0,10-10 0 0 0,4-7 0 0 0,6-4 0 0 0,4-2 0 0 0,10 4 0 0 0,5 3 0 0 0,6 4 0 0 0,7 7 0 0 0,5 0 0 0 0,3 3 0 0 0,14 8 0 0 0,9 4 0 0 0,6 3 0 0 0,10 5 0 0 0,9 6 0 0 0,11 6 0 0 0,13 0 0 0 0,-1 0 0 0 0,-2 3 0 0 0,-6-4 0 0 0,-4 1 0 0 0,-6 1 0 0 0,-6-3 0 0 0,-5 1 0 0 0,-5-4 0 0 0,-7-4 0 0 0,-4 1 0 0 0,0-2 0 0 0,-4-3 0 0 0,0-2 0 0 0,3-3 0 0 0,-4-6 0 0 0,-4-4 0 0 0,6 0 0 0 0,0 2 0 0 0,-4-5 0 0 0,-4 1 0 0 0,-9 6 0 0 0,-15 4 0 0 0,-16 7 0 0 0,-13 6 0 0 0,-24 17 0 0 0,-17 14 0 0 0,-9 3 0 0 0,1 4 0 0 0,0-2 0 0 0,-4 1 0 0 0,3 2 0 0 0,3-3 0 0 0,6-5 0 0 0,2 0 0 0 0,4-3 0 0 0,11-3 0 0 0,6-8 0 0 0,3-5 0 0 0,1-6 0 0 0,0-7 0 0 0,9-6 0 0 0,13-3 0 0 0,12-3 0 0 0,15-2 0 0 0,19 0 0 0 0,7-1 0 0 0,5 1 0 0 0,4 0 0 0 0,13-9 0 0 0,8-4 0 0 0,7-4 0 0 0,4 1 0 0 0,7 3 0 0 0,-4 4 0 0 0,-1-1 0 0 0,-2 1 0 0 0,-11 2 0 0 0,-8 3 0 0 0,-7 2 0 0 0,-4 7 0 0 0,-7 2 0 0 0,8 6 0 0 0,-2 0 0 0 0,-5 4 0 0 0,-12 3 0 0 0,-9 0 0 0 0,1-5 0 0 0,0 2 0 0 0,14 7 0 0 0,4 5 0 0 0,3 3 0 0 0,8 1 0 0 0,13 6 0 0 0,9-4 0 0 0,-5-3 0 0 0,-6-7 0 0 0,-5-1 0 0 0,-10-6 0 0 0,-9-5 0 0 0,-8-5 0 0 0,-7-4 0 0 0,-19-12 0 0 0,-32-15 0 0 0,-35-13 0 0 0,-27-6 0 0 0,-48-10 0 0 0,-32-7 0 0 0,-19 2 0 0 0,-11 6 0 0 0,-3 6 0 0 0,5 7 0 0 0,4-1 0 0 0,8 6 0 0 0,-13 5 0 0 0,1 6 0 0 0,11 3 0 0 0,16 4 0 0 0,19 6 0 0 0,18 3 0 0 0,15 4 0 0 0,15 2 0 0 0,4 1 0 0 0,6 1 0 0 0,11 0 0 0 0,9 0 0 0 0,4 0 0 0 0,7 4 0 0 0,8 2 0 0 0,5 5 0 0 0,4 0 0 0 0,-2 3 0 0 0,0-1 0 0 0,1 3 0 0 0,2-3 0 0 0,0 3 0 0 0,2-3 0 0 0,1 2 0 0 0,-5-2 0 0 0,-2 2 0 0 0,1-2 0 0 0,2-3 0 0 0,-5-4 0 0 0,1-2 0 0 0,0-3 0 0 0,3-2 0 0 0,1 0 0 0 0,8-6 0 0 0,7-6 0 0 0,7-7 0 0 0,11-5 0 0 0,10-3 0 0 0,15 2 0 0 0,12 1 0 0 0,11-1 0 0 0,12 5 0 0 0,7-1 0 0 0,7 4 0 0 0,31 0 0 0 0,19 3 0 0 0,14 3 0 0 0,8 4 0 0 0,26-2 0 0 0,-1 6 0 0 0,-10 3 0 0 0,-16 2 0 0 0,-18 0 0 0 0,-14 0 0 0 0,-17 0 0 0 0,-15-1 0 0 0,-10 0 0 0 0,-12-1 0 0 0,-11 0 0 0 0,-13 5 0 0 0,-13 7 0 0 0,-14 6 0 0 0,-20 11 0 0 0,-22 9 0 0 0,-15 5 0 0 0,-9 4 0 0 0,-16 5 0 0 0,-9 3 0 0 0,-26 8 0 0 0,-21 3 0 0 0,-2 1 0 0 0,1-6 0 0 0,13-9 0 0 0,6-8 0 0 0,12-6 0 0 0,9-4 0 0 0,4-4 0 0 0,7-6 0 0 0,7-3 0 0 0,6-4 0 0 0,5-5 0 0 0,7 0 0 0 0,9-2 0 0 0,7-3 0 0 0,5-2 0 0 0,14-2 0 0 0,16-7 0 0 0,28-7 0 0 0,26-3 0 0 0,30-3 0 0 0,16-4 0 0 0,13 1 0 0 0,24-5 0 0 0,9-5 0 0 0,6-1 0 0 0,3-1 0 0 0,-13 0 0 0 0,-10 6 0 0 0,-11 1 0 0 0,-11 6 0 0 0,-2 6 0 0 0,-9 5 0 0 0,-10 4 0 0 0,-9 2 0 0 0,-13 2 0 0 0,-1 1 0 0 0,-1 0 0 0 0,-1 6 0 0 0,-5 0 0 0 0,-1 0 0 0 0,-1 4 0 0 0,3 4 0 0 0,0 1 0 0 0,2-3 0 0 0,2 1 0 0 0,-5-1 0 0 0,-6-3 0 0 0,-7 1 0 0 0,1 0 0 0 0,-3-3 0 0 0,-2-2 0 0 0,-7 2 0 0 0,0 1 0 0 0,1-2 0 0 0,1-2 0 0 0,-1-2 0 0 0,-1-1 0 0 0,1-1 0 0 0,-1-1 0 0 0,0 0 0 0 0,0-6 0 0 0,-1-1 0 0 0,1 0 0 0 0,0 2 0 0 0,-10 6 0 0 0,-19 9 0 0 0,-25 12 0 0 0,-23 12 0 0 0,-44 22 0 0 0,-28 10 0 0 0,-18-5 0 0 0,-11-3 0 0 0,-1-2 0 0 0,5-4 0 0 0,6-12 0 0 0,6-8 0 0 0,11-3 0 0 0,1-8 0 0 0,10-6 0 0 0,4-7 0 0 0,9-4 0 0 0,12-3 0 0 0,9-6 0 0 0,9-3 0 0 0,9 0 0 0 0,11 1 0 0 0,7 3 0 0 0,6 1 0 0 0,3 1 0 0 0,13 2 0 0 0,14-1 0 0 0,17 2 0 0 0,13-1 0 0 0,11 0 0 0 0,5 1 0 0 0,5-1 0 0 0,5 5 0 0 0,3 2 0 0 0,3-1 0 0 0,-3 0 0 0 0,4-3 0 0 0,2-1 0 0 0,0 0 0 0 0,11-2 0 0 0,24 0 0 0 0,10 0 0 0 0,-3 0 0 0 0,-3-1 0 0 0,-4 1 0 0 0,-8 0 0 0 0,-9 0 0 0 0,-7 0 0 0 0,-11 0 0 0 0,-7 0 0 0 0,-6-5 0 0 0,-6-2 0 0 0,-7 1 0 0 0,-2 0 0 0 0,-3-2 0 0 0,-1-1 0 0 0,-21 6 0 0 0,-27 14 0 0 0,-30 11 0 0 0,-28 0 0 0 0,-45 3 0 0 0,-18-4 0 0 0,-11-5 0 0 0,11-5 0 0 0,9-5 0 0 0,16-3 0 0 0,18-7 0 0 0,15-3 0 0 0,16 0 0 0 0,10-5 0 0 0,14-4 0 0 0,9 0 0 0 0,10-8 0 0 0,10-4 0 0 0,6-3 0 0 0,9-1 0 0 0,5-5 0 0 0,7-2 0 0 0,5-4 0 0 0,9 1 0 0 0,11-4 0 0 0,9-3 0 0 0,6 1 0 0 0,9 4 0 0 0,14 9 0 0 0,15 11 0 0 0,11 9 0 0 0,9 7 0 0 0,10 11 0 0 0,-4 9 0 0 0,2 8 0 0 0,-9 5 0 0 0,37 14 0 0 0,-1 1 0 0 0,-20-2 0 0 0,-28-8 0 0 0,-19-8 0 0 0,-19-8 0 0 0,-10-2 0 0 0,-8-2 0 0 0,-6-4 0 0 0,0-2 0 0 0,10-2 0 0 0,6-1 0 0 0,15-1 0 0 0,1-1 0 0 0,-2 1 0 0 0,-6-1 0 0 0,-4 1 0 0 0,-7 0 0 0 0,-6-1 0 0 0,-6 1 0 0 0,-4 0 0 0 0,-8-5 0 0 0,1-2 0 0 0,2 1 0 0 0,1 1 0 0 0,0 1 0 0 0,6-3 0 0 0,6-1 0 0 0,11 1 0 0 0,7 2 0 0 0,-1 1 0 0 0,-1 2 0 0 0,-1 1 0 0 0,-4 1 0 0 0,-1 0 0 0 0,-5 1 0 0 0,-4-1 0 0 0,-21 0 0 0 0,-54 1 0 0 0,-37-6 0 0 0,-27-7 0 0 0,-12-1 0 0 0,-14-4 0 0 0,0-4 0 0 0,-1-3 0 0 0,-14-3 0 0 0,1-2 0 0 0,8 5 0 0 0,10-5 0 0 0,16-2 0 0 0,10-1 0 0 0,5 0 0 0 0,7-4 0 0 0,3-2 0 0 0,3 1 0 0 0,0-4 0 0 0,-8-5 0 0 0,-1 1 0 0 0,5 3 0 0 0,-1 8 0 0 0,9 5 0 0 0,6 2 0 0 0,3 1 0 0 0,-2-5 0 0 0,-2-3 0 0 0,6-1 0 0 0,3 2 0 0 0,0 0 0 0 0,11-4 0 0 0,1-6 0 0 0,0-6 0 0 0,1-4 0 0 0,-2-4 0 0 0,1-2 0 0 0,9 4 0 0 0,10 1 0 0 0,9 4 0 0 0,8 7 0 0 0,10 14 0 0 0,35 24 0 0 0,26 16 0 0 0,28 13 0 0 0,40 16 0 0 0,21 8 0 0 0,7-1 0 0 0,-4-7 0 0 0,6-1 0 0 0,-7-2 0 0 0,-16-1 0 0 0,-21-8 0 0 0,-20-4 0 0 0,-17-5 0 0 0,-11-1 0 0 0,-13-4 0 0 0,-6-3 0 0 0,-5-5 0 0 0,-2-3 0 0 0,3-2 0 0 0,-1-1 0 0 0,6-5 0 0 0,5-3 0 0 0,-1 1 0 0 0,-6-4 0 0 0,-6 0 0 0 0,-10-3 0 0 0,-6 1 0 0 0,-7-3 0 0 0,-3 2 0 0 0,-3-2 0 0 0,-5-4 0 0 0,-8 2 0 0 0,-10-6 0 0 0,-19-9 0 0 0,-19-4 0 0 0,-17 4 0 0 0,-23 3 0 0 0,-38-4 0 0 0,-17-1 0 0 0,-5 5 0 0 0,2 3 0 0 0,-9 6 0 0 0,0 7 0 0 0,17 5 0 0 0,17 5 0 0 0,18 2 0 0 0,21 2 0 0 0,20 1 0 0 0,15 1 0 0 0,10-6 0 0 0,6-7 0 0 0,9-7 0 0 0,7-5 0 0 0,6-4 0 0 0,10-2 0 0 0,5-2 0 0 0,5 0 0 0 0,7 0 0 0 0,4 0 0 0 0,4-10 0 0 0,2-3 0 0 0,27-14 0 0 0,14-7 0 0 0,10-4 0 0 0,2 1 0 0 0,7 2 0 0 0,3 1 0 0 0,-3 2 0 0 0,-2 2 0 0 0,0 0 0 0 0,-5 2 0 0 0,3-6 0 0 0,-6-1 0 0 0,-3 0 0 0 0,7-13 0 0 0,4-10 0 0 0,-8 2 0 0 0,-7-1 0 0 0,-10 5 0 0 0,-11 16 0 0 0,-15 10 0 0 0,-12 9 0 0 0,-11 8 0 0 0,-8 6 0 0 0,-14 3 0 0 0,-17 2 0 0 0,-13 6 0 0 0,-16 2 0 0 0,-18 4 0 0 0,-12 6 0 0 0,-38 4 0 0 0,-17 8 0 0 0,-16 5 0 0 0,-43 10 0 0 0,-11 9 0 0 0,3 4 0 0 0,7 3 0 0 0,17 1 0 0 0,15-1 0 0 0,20 1 0 0 0,15-2 0 0 0,10 5 0 0 0,6 1 0 0 0,7 5 0 0 0,3-6 0 0 0,3-3 0 0 0,-15 3 0 0 0,-3 0 0 0 0,9-5 0 0 0,14-9 0 0 0,3-13 0 0 0,13-8 0 0 0,16-4 0 0 0,13-7 0 0 0,12-6 0 0 0,8-1 0 0 0,4-3 0 0 0,-3-2 0 0 0,-6-13 0 0 0,-1-6 0 0 0,1-6 0 0 0,2 0 0 0 0,2 3 0 0 0,8 4 0 0 0,12 3 0 0 0,15 4 0 0 0,17 1 0 0 0,16 2 0 0 0,12 6 0 0 0,20 2 0 0 0,12-1 0 0 0,46-1 0 0 0,25-2 0 0 0,20 4 0 0 0,5 1 0 0 0,0-2 0 0 0,0-2 0 0 0,-4-1 0 0 0,0-2 0 0 0,-4-1 0 0 0,-9-6 0 0 0,-6-6 0 0 0,-14-8 0 0 0,-9-4 0 0 0,-1-15 0 0 0,-11-10 0 0 0,-16-2 0 0 0,-20 2 0 0 0,-17 10 0 0 0,-10 6 0 0 0,-8 3 0 0 0,-7 7 0 0 0,-10 7 0 0 0,-4 6 0 0 0,-1 10 0 0 0,-4 5 0 0 0,-6 1 0 0 0,-4-1 0 0 0,-9 5 0 0 0,-14 4 0 0 0,-15 6 0 0 0,-22 9 0 0 0,-24 4 0 0 0,-28 7 0 0 0,-22 7 0 0 0,-15 5 0 0 0,-9-2 0 0 0,-14 2 0 0 0,-36 11 0 0 0,-13 5 0 0 0,-2 7 0 0 0,6-6 0 0 0,-2-3 0 0 0,14-4 0 0 0,26-7 0 0 0,32-8 0 0 0,23-7 0 0 0,28-6 0 0 0,23-8 0 0 0,17-4 0 0 0,13-6 0 0 0,6-5 0 0 0,3-11 0 0 0,7-15 0 0 0,6-5 0 0 0,5 1 0 0 0,4 3 0 0 0,8-1 0 0 0,8 3 0 0 0,8 3 0 0 0,4 9 0 0 0,10 4 0 0 0,18 7 0 0 0,21 12 0 0 0,18 12 0 0 0,25 11 0 0 0,17 12 0 0 0,11 13 0 0 0,33 14 0 0 0,11 13 0 0 0,-1 6 0 0 0,-12-5 0 0 0,14 6 0 0 0,-8-4 0 0 0,-16-9 0 0 0,-21-15 0 0 0,-19-15 0 0 0,-20-13 0 0 0,-19-10 0 0 0,-14-5 0 0 0,-8-10 0 0 0,-6-7 0 0 0,-2-7 0 0 0,0-6 0 0 0,-5-2 0 0 0,4-6 0 0 0,-2-4 0 0 0,-5-4 0 0 0,-6 0 0 0 0,-5 2 0 0 0,-3 3 0 0 0,-8 3 0 0 0,-3 7 0 0 0,-1-1 0 0 0,-3-1 0 0 0,-6-1 0 0 0,-4 0 0 0 0,-5 1 0 0 0,-2-1 0 0 0,-7 6 0 0 0,-12 7 0 0 0,-9 1 0 0 0,-15-1 0 0 0,-6-3 0 0 0,-9-3 0 0 0,-17-2 0 0 0,-15 3 0 0 0,-23 0 0 0 0,-55 0 0 0 0,-28 3 0 0 0,-12 5 0 0 0,4 5 0 0 0,5 5 0 0 0,7 7 0 0 0,4 4 0 0 0,9 6 0 0 0,14 1 0 0 0,10-2 0 0 0,15-2 0 0 0,6-4 0 0 0,10-2 0 0 0,-9-1 0 0 0,-3-7 0 0 0,6-7 0 0 0,4-1 0 0 0,-6-5 0 0 0,3-8 0 0 0,8-5 0 0 0,4-8 0 0 0,16-2 0 0 0,11 1 0 0 0,4-3 0 0 0,6-4 0 0 0,-8-10 0 0 0,0 6 0 0 0,4 0 0 0 0,1 5 0 0 0,-1-1 0 0 0,4 3 0 0 0,4 4 0 0 0,6 4 0 0 0,8 7 0 0 0,4 10 0 0 0,8 2 0 0 0,6-1 0 0 0,5 3 0 0 0,4-2 0 0 0,2-2 0 0 0,2 2 0 0 0,6-2 0 0 0,1 3 0 0 0,5-1 0 0 0,5-3 0 0 0,10-3 0 0 0,10 3 0 0 0,14-1 0 0 0,23 3 0 0 0,25 5 0 0 0,10 5 0 0 0,2 3 0 0 0,2 3 0 0 0,-3 2 0 0 0,0 6 0 0 0,1 1 0 0 0,-3 6 0 0 0,-5-1 0 0 0,6 4 0 0 0,-2 4 0 0 0,8 3 0 0 0,3-2 0 0 0,7 1 0 0 0,3 1 0 0 0,9 7 0 0 0,-3 4 0 0 0,11 6 0 0 0,-4 1 0 0 0,-11-6 0 0 0,-8-5 0 0 0,-14-6 0 0 0,-11-3 0 0 0,-6 0 0 0 0,1 2 0 0 0,0 2 0 0 0,10-4 0 0 0,7 1 0 0 0,16-5 0 0 0,6-4 0 0 0,17 0 0 0 0,3-1 0 0 0,-4-9 0 0 0,-12-5 0 0 0,-13-1 0 0 0,-9-6 0 0 0,-12-1 0 0 0,-9 1 0 0 0,1-3 0 0 0,-1-4 0 0 0,-2-6 0 0 0,1 3 0 0 0,3-2 0 0 0,2-2 0 0 0,-1 3 0 0 0,-1 0 0 0 0,-7 3 0 0 0,-8 0 0 0 0,-8-3 0 0 0,-5 2 0 0 0,-10-1 0 0 0,-3 4 0 0 0,3-2 0 0 0,8-8 0 0 0,-2-5 0 0 0,8-2 0 0 0,2 0 0 0 0,10-6 0 0 0,0-1 0 0 0,17-4 0 0 0,6 5 0 0 0,1 5 0 0 0,2 1 0 0 0,-2 8 0 0 0,6 2 0 0 0,5 5 0 0 0,1 5 0 0 0,2 10 0 0 0,0 10 0 0 0,1 4 0 0 0,-2 5 0 0 0,-4 0 0 0 0,7 6 0 0 0,4 6 0 0 0,-5 1 0 0 0,-8 2 0 0 0,-13-5 0 0 0,-18-2 0 0 0,-9 0 0 0 0,-6-4 0 0 0,0-6 0 0 0,-1-6 0 0 0,-2 2 0 0 0,-1 3 0 0 0,-2-1 0 0 0,3-2 0 0 0,2-3 0 0 0,-1-3 0 0 0,-1-3 0 0 0,-2 0 0 0 0,-1-2 0 0 0,-17-1 0 0 0,-25-5 0 0 0,-37-1 0 0 0,-30 0 0 0 0,-23 2 0 0 0,-25 6 0 0 0,-16 13 0 0 0,-9 10 0 0 0,-11 10 0 0 0,-2 6 0 0 0,-19 4 0 0 0,5 7 0 0 0,14 3 0 0 0,18-1 0 0 0,4 9 0 0 0,11 6 0 0 0,12-5 0 0 0,16-2 0 0 0,15-2 0 0 0,8-6 0 0 0,16-6 0 0 0,10-7 0 0 0,8-5 0 0 0,2-3 0 0 0,8-2 0 0 0,5-6 0 0 0,2-2 0 0 0,12-5 0 0 0,8 0 0 0 0,10-3 0 0 0,11 1 0 0 0,7-2 0 0 0,11-3 0 0 0,10-9 0 0 0,8-3 0 0 0,7-13 0 0 0,8-8 0 0 0,19-21 0 0 0,10-18 0 0 0,5-14 0 0 0,1-3 0 0 0,14-15 0 0 0,8-6 0 0 0,-2-1 0 0 0,5 6 0 0 0,12 10 0 0 0,-8 8 0 0 0,-10 18 0 0 0,-15 14 0 0 0,-9 14 0 0 0,-17 13 0 0 0,-5 9 0 0 0,-5 6 0 0 0,6 9 0 0 0,-4 8 0 0 0,-4 2 0 0 0,-7 4 0 0 0,-10-3 0 0 0,-6-3 0 0 0,-12 1 0 0 0,-5-3 0 0 0,-7 3 0 0 0,-1-3 0 0 0,-4 3 0 0 0,-10 9 0 0 0,-14 5 0 0 0,-21 13 0 0 0,-26 15 0 0 0,-17 7 0 0 0,-23 14 0 0 0,-18 3 0 0 0,-82 33 0 0 0,-17 9 0 0 0,3-3 0 0 0,32-16 0 0 0,36-26 0 0 0,44-21 0 0 0,32-15 0 0 0,24-10 0 0 0,14-5 0 0 0,12-2 0 0 0,4 5 0 0 0,4 7 0 0 0,4 8 0 0 0,4 11 0 0 0,11 21 0 0 0,10 14 0 0 0,11 0 0 0 0,11 6 0 0 0,4-4 0 0 0,9 3 0 0 0,11 0 0 0 0,4-6 0 0 0,6-3 0 0 0,0-7 0 0 0,-2-11 0 0 0,1-12 0 0 0,-2-17 0 0 0,8-14 0 0 0,5-12 0 0 0,-2-19 0 0 0,1-8 0 0 0,20-27 0 0 0,9-17 0 0 0,10-9 0 0 0,0-14 0 0 0,-2-3 0 0 0,-5 3 0 0 0,-8-1 0 0 0,-11 3 0 0 0,-8 0 0 0 0,-14 3 0 0 0,-14 10 0 0 0,-12 15 0 0 0,-16 11 0 0 0,-7 12 0 0 0,-8 17 0 0 0,-8 14 0 0 0,-5 11 0 0 0,-3 14 0 0 0,-18 23 0 0 0,-16 11 0 0 0,-12 11 0 0 0,-25 3 0 0 0,-51 9 0 0 0,-25-1 0 0 0,-9-9 0 0 0,-3-12 0 0 0,0-13 0 0 0,6-9 0 0 0,3-2 0 0 0,8-8 0 0 0,5-4 0 0 0,18-2 0 0 0,7-5 0 0 0,7-2 0 0 0,16 2 0 0 0,3 7 0 0 0,11 4 0 0 0,12 2 0 0 0,12 4 0 0 0,8 2 0 0 0,8 4 0 0 0,3 9 0 0 0,7 2 0 0 0,7 5 0 0 0,7 9 0 0 0,4 2 0 0 0,4 0 0 0 0,1 2 0 0 0,7 5 0 0 0,1 4 0 0 0,5-8 0 0 0,0-5 0 0 0,3-9 0 0 0,3-11 0 0 0,0-8 0 0 0,0-11 0 0 0,3-10 0 0 0,2-4 0 0 0,3-10 0 0 0,6-6 0 0 0,-2-7 0 0 0,-1-14 0 0 0,19-38 0 0 0,7-29 0 0 0,4-31 0 0 0,-9-19 0 0 0,-2-23 0 0 0,-5-4 0 0 0,1 1 0 0 0,2-2 0 0 0,-1-4 0 0 0,1 3 0 0 0,3 3 0 0 0,3 5 0 0 0,-2 4 0 0 0,10-12 0 0 0,5 7 0 0 0,-3 20 0 0 0,-3 19 0 0 0,4 16 0 0 0,1 19 0 0 0,-6 15 0 0 0,3 14 0 0 0,1 12 0 0 0,-5 8 0 0 0,-8 11 0 0 0,-2 10 0 0 0,6 7 0 0 0,-1 6 0 0 0,-4 2 0 0 0,-6 3 0 0 0,0 0 0 0 0,-2-5 0 0 0,-3-3 0 0 0,2 1 0 0 0,0 1 0 0 0,-3 0 0 0 0,-2 2 0 0 0,-12 6 0 0 0,-35 18 0 0 0,-41 19 0 0 0,-42 14 0 0 0,-31 8 0 0 0,-23 7 0 0 0,-22 8 0 0 0,-13 11 0 0 0,-10 5 0 0 0,-8 2 0 0 0,10-5 0 0 0,13-3 0 0 0,16-1 0 0 0,-5 10 0 0 0,22-7 0 0 0,30-13 0 0 0,29-20 0 0 0,26-19 0 0 0,22-12 0 0 0,13-10 0 0 0,5-7 0 0 0,2-6 0 0 0,4-8 0 0 0,0-9 0 0 0,1-11 0 0 0,5-12 0 0 0,2-10 0 0 0,9-12 0 0 0,8-12 0 0 0,13-8 0 0 0,12-21 0 0 0,11-4 0 0 0,13 0 0 0 0,6 8 0 0 0,38-15 0 0 0,26 1 0 0 0,23 9 0 0 0,4 12 0 0 0,3 15 0 0 0,-7 21 0 0 0,-14 15 0 0 0,-4 7 0 0 0,-10 6 0 0 0,-12 5 0 0 0,-3 3 0 0 0,-11 3 0 0 0,-7-1 0 0 0,2-3 0 0 0,0-3 0 0 0,-6-4 0 0 0,-7-2 0 0 0,-13-2 0 0 0,-12 5 0 0 0,-10 0 0 0 0,-9 0 0 0 0,-4-1 0 0 0,-8-2 0 0 0,-8-1 0 0 0,-2-1 0 0 0,-3 0 0 0 0,1-1 0 0 0,-1 0 0 0 0,3 5 0 0 0,-1 2 0 0 0,-3-1 0 0 0,-3-1 0 0 0,-3 9 0 0 0,-12 23 0 0 0,-15 24 0 0 0,-24 38 0 0 0,-24 33 0 0 0,-20 24 0 0 0,-35 41 0 0 0,-17 23 0 0 0,1 4 0 0 0,4 0 0 0 0,16-3 0 0 0,13-13 0 0 0,10-12 0 0 0,17-19 0 0 0,12-14 0 0 0,8-15 0 0 0,4-16 0 0 0,12-17 0 0 0,4-17 0 0 0,4 1 0 0 0,3-13 0 0 0,8-9 0 0 0,8-9 0 0 0,13-10 0 0 0,37-16 0 0 0,34-9 0 0 0,27-15 0 0 0,22-11 0 0 0,37-22 0 0 0,25-8 0 0 0,1 0 0 0 0,-8 3 0 0 0,-13 6 0 0 0,-18 5 0 0 0,-27 4 0 0 0,-23 3 0 0 0,-20 7 0 0 0,-18 2 0 0 0,-12 6 0 0 0,-17 16 0 0 0,-63 42 0 0 0,-45 26 0 0 0,-27 21 0 0 0,-11 6 0 0 0,-3 2 0 0 0,5 5 0 0 0,2 1 0 0 0,2 3 0 0 0,1-6 0 0 0,0 0 0 0 0,5-6 0 0 0,7-10 0 0 0,-10-2 0 0 0,6-6 0 0 0,10-15 0 0 0,18-14 0 0 0,13-3 0 0 0,12-10 0 0 0,17-5 0 0 0,15-2 0 0 0,21-6 0 0 0,22-11 0 0 0,23-12 0 0 0,15-16 0 0 0,13-15 0 0 0,15-1 0 0 0,23-21 0 0 0,10-10 0 0 0,4 0 0 0 0,2 2 0 0 0,1 2 0 0 0,-6 0 0 0 0,-3 7 0 0 0,-5 12 0 0 0,-7 8 0 0 0,-10 11 0 0 0,-11 4 0 0 0,-14 5 0 0 0,-9 5 0 0 0,-10 5 0 0 0,-7 3 0 0 0,-6-4 0 0 0,-4 0 0 0 0,-3-4 0 0 0,5-1 0 0 0,0-3 0 0 0,6 0 0 0 0,0-2 0 0 0,-1-3 0 0 0,-2-4 0 0 0,-2-3 0 0 0,-3 3 0 0 0,-6 0 0 0 0,-3 4 0 0 0,-9 6 0 0 0,-29 30 0 0 0,-26 27 0 0 0,-17 21 0 0 0,-13 16 0 0 0,-30 23 0 0 0,-19 15 0 0 0,-3-2 0 0 0,-2-2 0 0 0,11-4 0 0 0,4-7 0 0 0,11-5 0 0 0,11-5 0 0 0,7-2 0 0 0,6-2 0 0 0,11-12 0 0 0,11-8 0 0 0,10-12 0 0 0,-3 1 0 0 0,-4-11 0 0 0,1-8 0 0 0,5-11 0 0 0,4-10 0 0 0,3-14 0 0 0,4-7 0 0 0,13-4 0 0 0,14-1 0 0 0,18 7 0 0 0,23 12 0 0 0,20 15 0 0 0,26 13 0 0 0,56 25 0 0 0,29 17 0 0 0,12 4 0 0 0,1 3 0 0 0,-15-9 0 0 0,-19-12 0 0 0,-26-14 0 0 0,-21-10 0 0 0,-24-13 0 0 0,-23-6 0 0 0,-16-8 0 0 0,-9-7 0 0 0,-3-4 0 0 0,-11-5 0 0 0,-13-1 0 0 0,-26-1 0 0 0,-29-5 0 0 0,-30-3 0 0 0,-26 2 0 0 0,-19-4 0 0 0,-18-5 0 0 0,-4 0 0 0 0,4-2 0 0 0,2-3 0 0 0,-20-3 0 0 0,4-3 0 0 0,14-1 0 0 0,22 3 0 0 0,13 2 0 0 0,20-1 0 0 0,21 4 0 0 0,24 0 0 0 0,14 3 0 0 0,13 1 0 0 0,6-9 0 0 0,0-4 0 0 0,-2-8 0 0 0,-3-7 0 0 0,2-7 0 0 0,4 1 0 0 0,5-2 0 0 0,3-7 0 0 0,4 2 0 0 0,2 5 0 0 0,2 16 0 0 0,4 25 0 0 0,8 24 0 0 0,11 21 0 0 0,2 18 0 0 0,6 17 0 0 0,9 12 0 0 0,6 6 0 0 0,1 5 0 0 0,3-4 0 0 0,-3-6 0 0 0,-5-8 0 0 0,2-5 0 0 0,-3-16 0 0 0,-8-10 0 0 0,-5-9 0 0 0,-3-4 0 0 0,6-7 0 0 0,1-3 0 0 0,6-5 0 0 0,1-5 0 0 0,3 1 0 0 0,11-1 0 0 0,6 3 0 0 0,2-2 0 0 0,-4-1 0 0 0,-1 1 0 0 0,-6 0 0 0 0,-6-3 0 0 0,-6-2 0 0 0,-5-2 0 0 0,-7 3 0 0 0,-9 6 0 0 0,-7 5 0 0 0,-6 10 0 0 0,-9 5 0 0 0,-8 8 0 0 0,-8 6 0 0 0,0 1 0 0 0,3-4 0 0 0,-5 2 0 0 0,0-2 0 0 0,0-4 0 0 0,3-3 0 0 0,0-8 0 0 0,3-4 0 0 0,-1-6 0 0 0,-2-7 0 0 0,1 1 0 0 0,20 2 0 0 0,19-1 0 0 0,27 2 0 0 0,25 3 0 0 0,15-1 0 0 0,19 1 0 0 0,5 3 0 0 0,10 2 0 0 0,-6 3 0 0 0,-18-4 0 0 0,-20-6 0 0 0,-23 0 0 0 0,-17-4 0 0 0,-9-3 0 0 0,-4-4 0 0 0,-2-3 0 0 0,0-1 0 0 0,2-2 0 0 0,17-6 0 0 0,5-6 0 0 0,1-7 0 0 0,-3-5 0 0 0,-4 1 0 0 0,-4 0 0 0 0,-3 4 0 0 0,-18-5 0 0 0,-26-9 0 0 0,-22 1 0 0 0,-26-3 0 0 0,-18-7 0 0 0,-17-6 0 0 0,-12 0 0 0 0,-9 3 0 0 0,-5 0 0 0 0,-3 1 0 0 0,4 4 0 0 0,7 3 0 0 0,3-1 0 0 0,8 4 0 0 0,12 4 0 0 0,6-8 0 0 0,11-3 0 0 0,8-5 0 0 0,9 1 0 0 0,10-13 0 0 0,6-6 0 0 0,10 3 0 0 0,10-4 0 0 0,7-6 0 0 0,12-1 0 0 0,5-4 0 0 0,6-3 0 0 0,2-9 0 0 0,3 5 0 0 0,-1 12 0 0 0,2 13 0 0 0,2 16 0 0 0,14 20 0 0 0,21 25 0 0 0,16 26 0 0 0,17 14 0 0 0,13 14 0 0 0,10 8 0 0 0,2 3 0 0 0,1 5 0 0 0,-9 6 0 0 0,-6-6 0 0 0,-5-5 0 0 0,-14-5 0 0 0,-10-6 0 0 0,-6-5 0 0 0,-10-9 0 0 0,-9-9 0 0 0,-7-8 0 0 0,-9-5 0 0 0,-6-6 0 0 0,0-5 0 0 0,5-4 0 0 0,8-9 0 0 0,3-3 0 0 0,0-11 0 0 0,9-8 0 0 0,6-4 0 0 0,-1-8 0 0 0,-5-8 0 0 0,-4-5 0 0 0,-1-6 0 0 0,-2-3 0 0 0,-8 4 0 0 0,-10 1 0 0 0,-3 9 0 0 0,-11 8 0 0 0,-6-5 0 0 0,-15-1 0 0 0,-24-13 0 0 0,-23-7 0 0 0,-15-9 0 0 0,-6 9 0 0 0,-9-1 0 0 0,5 6 0 0 0,1 3 0 0 0,1 5 0 0 0,3 6 0 0 0,0 6 0 0 0,-1 4 0 0 0,-3 2 0 0 0,-3 3 0 0 0,-1 0 0 0 0,-1 6 0 0 0,4 6 0 0 0,11 1 0 0 0,3 3 0 0 0,8 5 0 0 0,5-3 0 0 0,2 2 0 0 0,4 1 0 0 0,2-2 0 0 0,4-5 0 0 0,4 0 0 0 0,-1-2 0 0 0,7-4 0 0 0,4-2 0 0 0,3 1 0 0 0,0 1 0 0 0,1 3 0 0 0,-6-1 0 0 0,-2 4 0 0 0,-6 4 0 0 0,-5 4 0 0 0,-6-3 0 0 0,-3 2 0 0 0,2 1 0 0 0,0 3 0 0 0,-1-4 0 0 0,3-1 0 0 0,1 7 0 0 0,3 4 0 0 0,0 1 0 0 0,3 5 0 0 0,3 2 0 0 0,5-1 0 0 0,2-3 0 0 0,2-1 0 0 0,2 2 0 0 0,6 6 0 0 0,1 1 0 0 0,-4 8 0 0 0,-4 5 0 0 0,4 3 0 0 0,6 2 0 0 0,3-5 0 0 0,-2-7 0 0 0,3-2 0 0 0,-1-3 0 0 0,8-5 0 0 0,15-4 0 0 0,23-9 0 0 0,21-2 0 0 0,28-12 0 0 0,21-7 0 0 0,4-6 0 0 0,5-6 0 0 0,-5-4 0 0 0,-16 1 0 0 0,-6 2 0 0 0,-8 2 0 0 0,-10 7 0 0 0,-6 3 0 0 0,-12 1 0 0 0,-9-1 0 0 0,-5 4 0 0 0,-2 1 0 0 0,-2-2 0 0 0,1 3 0 0 0,0 5 0 0 0,1 5 0 0 0,-5-2 0 0 0,0-3 0 0 0,5 0 0 0 0,-2-2 0 0 0,5 1 0 0 0,2-1 0 0 0,1 1 0 0 0,-1-1 0 0 0,0 2 0 0 0,-2-2 0 0 0,5 2 0 0 0,1 3 0 0 0,0-2 0 0 0,-2 2 0 0 0,-2 3 0 0 0,-1 2 0 0 0,-1 3 0 0 0,4-4 0 0 0,2 0 0 0 0,-1 0 0 0 0,3-2 0 0 0,1-1 0 0 0,4 2 0 0 0,-1 7 0 0 0,-3 3 0 0 0,-3 8 0 0 0,-2 1 0 0 0,-3-1 0 0 0,-1 2 0 0 0,4 16 0 0 0,-4 12 0 0 0,-2 15 0 0 0,-7 13 0 0 0,-5 15 0 0 0,-13 14 0 0 0,-10 31 0 0 0,-11 14 0 0 0,-6-2 0 0 0,-5-9 0 0 0,-3-7 0 0 0,-1-15 0 0 0,5-10 0 0 0,-3-12 0 0 0,-2-11 0 0 0,0-7 0 0 0,0-12 0 0 0,6-9 0 0 0,1-9 0 0 0,6-5 0 0 0,11-9 0 0 0,17-8 0 0 0,17-7 0 0 0,9-6 0 0 0,9-3 0 0 0,2-2 0 0 0,-2-5 0 0 0,-3-3 0 0 0,-3 1 0 0 0,-4-3 0 0 0,-2 0 0 0 0,-7-9 0 0 0,-7-15 0 0 0,-12-17 0 0 0,-12-26 0 0 0,-10-19 0 0 0,-3-14 0 0 0,-2-18 0 0 0,1-7 0 0 0,5-7 0 0 0,5-3 0 0 0,4 7 0 0 0,3 7 0 0 0,7 1 0 0 0,3 7 0 0 0,5 15 0 0 0,1 21 0 0 0,-2 20 0 0 0,-3 17 0 0 0,-3 11 0 0 0,-2 9 0 0 0,-1 13 0 0 0,-2 16 0 0 0,5 23 0 0 0,6 23 0 0 0,2 19 0 0 0,3 20 0 0 0,4 15 0 0 0,4 12 0 0 0,8 7 0 0 0,-1 0 0 0 0,3 4 0 0 0,2 2 0 0 0,0 1 0 0 0,-2-6 0 0 0,-1-7 0 0 0,-1-14 0 0 0,-1-16 0 0 0,-6-9 0 0 0,-7-10 0 0 0,-7-11 0 0 0,-5-9 0 0 0,-3-7 0 0 0,-3-4 0 0 0,-11-7 0 0 0,-9-3 0 0 0,-11-5 0 0 0,-16-5 0 0 0,-9-10 0 0 0,-11-4 0 0 0,1-3 0 0 0,1-4 0 0 0,2-12 0 0 0,2-6 0 0 0,0-9 0 0 0,7-3 0 0 0,1 0 0 0 0,0 7 0 0 0,-1-1 0 0 0,3 0 0 0 0,1-10 0 0 0,-2-1 0 0 0,3 6 0 0 0,5-1 0 0 0,5 2 0 0 0,4-2 0 0 0,2-6 0 0 0,-2-4 0 0 0,-1-4 0 0 0,-5-3 0 0 0,5-2 0 0 0,4 9 0 0 0,2 8 0 0 0,1 6 0 0 0,5 4 0 0 0,2 8 0 0 0,5 2 0 0 0,15 16 0 0 0,59 28 0 0 0,34 27 0 0 0,23 9 0 0 0,7 10 0 0 0,-2 4 0 0 0,-1 0 0 0 0,-6 3 0 0 0,-5-2 0 0 0,-7-2 0 0 0,-10-9 0 0 0,-5-10 0 0 0,-12-8 0 0 0,-14-7 0 0 0,-11-9 0 0 0,-14-5 0 0 0,-7-7 0 0 0,-4-5 0 0 0,-6-10 0 0 0,-10-10 0 0 0,-7-19 0 0 0,-13-19 0 0 0,-15-23 0 0 0,-13-19 0 0 0,-9-21 0 0 0,-17-36 0 0 0,-6-9 0 0 0,-2 7 0 0 0,2 13 0 0 0,-2-1 0 0 0,2 18 0 0 0,-2 14 0 0 0,7 9 0 0 0,4 16 0 0 0,-1 10 0 0 0,5 8 0 0 0,2 4 0 0 0,-14-9 0 0 0,0-3 0 0 0,-3 0 0 0 0,1 1 0 0 0,4-7 0 0 0,7-2 0 0 0,11 8 0 0 0,8 5 0 0 0,7 3 0 0 0,4 2 0 0 0,9 1 0 0 0,2 0 0 0 0,6-5 0 0 0,5-7 0 0 0,9-7 0 0 0,6-1 0 0 0,7-2 0 0 0,6-12 0 0 0,6-7 0 0 0,4 4 0 0 0,2 13 0 0 0,1 10 0 0 0,-3 8 0 0 0,-8 9 0 0 0,-1 4 0 0 0,1 10 0 0 0,7 3 0 0 0,5 2 0 0 0,2 3 0 0 0,0-9 0 0 0,0 3 0 0 0,0 3 0 0 0,-2 7 0 0 0,0 10 0 0 0,-1 7 0 0 0,-5 0 0 0 0,-2 3 0 0 0,0-2 0 0 0,2 1 0 0 0,1 1 0 0 0,11-2 0 0 0,5 1 0 0 0,1 1 0 0 0,-8-1 0 0 0,0-1 0 0 0,0 3 0 0 0,-1 2 0 0 0,-1 2 0 0 0,-2 2 0 0 0,0 1 0 0 0,-6 7 0 0 0,-2 1 0 0 0,-5 5 0 0 0,-6 5 0 0 0,-9 10 0 0 0,-16 21 0 0 0,-16 12 0 0 0,-23 12 0 0 0,-18 8 0 0 0,-12 1 0 0 0,-3 1 0 0 0,-1-2 0 0 0,-2-10 0 0 0,9-7 0 0 0,8-4 0 0 0,11-7 0 0 0,10-7 0 0 0,10-11 0 0 0,5-12 0 0 0,9-4 0 0 0,4-6 0 0 0,6-9 0 0 0,11-16 0 0 0,10-5 0 0 0,11-10 0 0 0,12-10 0 0 0,11-10 0 0 0,0-5 0 0 0,7-5 0 0 0,2 3 0 0 0,3 0 0 0 0,-3 5 0 0 0,1 5 0 0 0,3 6 0 0 0,-4 4 0 0 0,-3 4 0 0 0,-6 1 0 0 0,-8 0 0 0 0,0 2 0 0 0,0 4 0 0 0,-6 2 0 0 0,-1 4 0 0 0,0 6 0 0 0,1-1 0 0 0,-4-3 0 0 0,0 2 0 0 0,-4-3 0 0 0,0 2 0 0 0,-2-1 0 0 0,-5-4 0 0 0,2-3 0 0 0,-1-2 0 0 0,2 2 0 0 0,4 1 0 0 0,0-2 0 0 0,1 4 0 0 0,-2 0 0 0 0,-4-2 0 0 0,-3 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21T19:01:26.3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23125 15796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B212-22AE-4235-B248-ED520EAE5E4C}" type="datetimeFigureOut"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58116-FD92-4F8A-82B2-EECAA3479F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2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65918-606F-4D80-9781-05675D183C1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183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tif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video" Target="../media/media1.mov"/><Relationship Id="rId7" Type="http://schemas.openxmlformats.org/officeDocument/2006/relationships/image" Target="../media/image36.png"/><Relationship Id="rId12" Type="http://schemas.microsoft.com/office/2007/relationships/hdphoto" Target="../media/hdphoto4.wdp"/><Relationship Id="rId17" Type="http://schemas.openxmlformats.org/officeDocument/2006/relationships/image" Target="../media/image32.png"/><Relationship Id="rId2" Type="http://schemas.microsoft.com/office/2007/relationships/media" Target="../media/media1.mov"/><Relationship Id="rId16" Type="http://schemas.openxmlformats.org/officeDocument/2006/relationships/image" Target="../media/image31.png"/><Relationship Id="rId20" Type="http://schemas.openxmlformats.org/officeDocument/2006/relationships/image" Target="../media/image40.emf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19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customXml" Target="../ink/ink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8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86.png"/><Relationship Id="rId5" Type="http://schemas.openxmlformats.org/officeDocument/2006/relationships/image" Target="../media/image53.png"/><Relationship Id="rId10" Type="http://schemas.openxmlformats.org/officeDocument/2006/relationships/image" Target="../media/image85.png"/><Relationship Id="rId4" Type="http://schemas.openxmlformats.org/officeDocument/2006/relationships/image" Target="../media/image52.png"/><Relationship Id="rId9" Type="http://schemas.openxmlformats.org/officeDocument/2006/relationships/image" Target="../media/image57.emf"/><Relationship Id="rId1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403F8B-5211-2B39-45E6-BEA2E1933E35}"/>
              </a:ext>
            </a:extLst>
          </p:cNvPr>
          <p:cNvSpPr/>
          <p:nvPr/>
        </p:nvSpPr>
        <p:spPr>
          <a:xfrm>
            <a:off x="-4469" y="-1084"/>
            <a:ext cx="12191999" cy="39007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72E557-1DE7-B836-6FE0-FA81FF5C5C7E}"/>
              </a:ext>
            </a:extLst>
          </p:cNvPr>
          <p:cNvSpPr/>
          <p:nvPr/>
        </p:nvSpPr>
        <p:spPr>
          <a:xfrm>
            <a:off x="-4468" y="6466845"/>
            <a:ext cx="12191999" cy="39007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oster with a group of women with colorful hair&#10;&#10;AI-generated content may be incorrect.">
            <a:extLst>
              <a:ext uri="{FF2B5EF4-FFF2-40B4-BE49-F238E27FC236}">
                <a16:creationId xmlns:a16="http://schemas.microsoft.com/office/drawing/2014/main" id="{7B3080AB-4850-C250-E453-A2A64D994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77" y="2160966"/>
            <a:ext cx="4333166" cy="41055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511793-250E-3F74-19EB-362DE9F74B62}"/>
              </a:ext>
            </a:extLst>
          </p:cNvPr>
          <p:cNvSpPr>
            <a:spLocks noGrp="1"/>
          </p:cNvSpPr>
          <p:nvPr/>
        </p:nvSpPr>
        <p:spPr>
          <a:xfrm>
            <a:off x="383983" y="436725"/>
            <a:ext cx="11938133" cy="1513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>
                <a:latin typeface="Sitka Text"/>
                <a:ea typeface="Cambria"/>
                <a:cs typeface="Arial"/>
              </a:rPr>
              <a:t>Plasma Induced Modification of β-Decay Rates Relevant for the s-Process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66A2ED3-01F8-EE9D-FC5F-C4487F5AE4EF}"/>
              </a:ext>
            </a:extLst>
          </p:cNvPr>
          <p:cNvSpPr>
            <a:spLocks noGrp="1"/>
          </p:cNvSpPr>
          <p:nvPr/>
        </p:nvSpPr>
        <p:spPr>
          <a:xfrm>
            <a:off x="5549685" y="2888103"/>
            <a:ext cx="5553204" cy="1200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Sitka Text"/>
                <a:cs typeface="Calibri"/>
              </a:rPr>
              <a:t>Bharat Mishra, INFN-LNS</a:t>
            </a:r>
            <a:endParaRPr lang="en-US" sz="2800" i="1">
              <a:latin typeface="Sitka Text"/>
              <a:cs typeface="Calibri"/>
            </a:endParaRPr>
          </a:p>
          <a:p>
            <a:r>
              <a:rPr lang="en-US" sz="2800" i="1">
                <a:latin typeface="Sitka Text"/>
                <a:cs typeface="Calibri"/>
              </a:rPr>
              <a:t>for the PANDORA collaboration</a:t>
            </a:r>
            <a:endParaRPr lang="en-US" sz="2800" i="1">
              <a:latin typeface="Sitka Text"/>
            </a:endParaRPr>
          </a:p>
        </p:txBody>
      </p:sp>
      <p:pic>
        <p:nvPicPr>
          <p:cNvPr id="9" name="Picture 8" descr="Index of /download/LOGO_DECLINAZIONI/LNS">
            <a:extLst>
              <a:ext uri="{FF2B5EF4-FFF2-40B4-BE49-F238E27FC236}">
                <a16:creationId xmlns:a16="http://schemas.microsoft.com/office/drawing/2014/main" id="{82E046AF-8785-05D6-4A85-9B037C9D7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711" y="4271323"/>
            <a:ext cx="1762125" cy="114300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81BF02-1744-8F3F-6F11-52941A463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780" y="4163989"/>
            <a:ext cx="19145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4654F-0047-D745-832E-3D8EEB48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AEEA7-6864-C94B-88F7-3AFC9CBCD61B}"/>
              </a:ext>
            </a:extLst>
          </p:cNvPr>
          <p:cNvSpPr txBox="1"/>
          <p:nvPr/>
        </p:nvSpPr>
        <p:spPr>
          <a:xfrm>
            <a:off x="2584469" y="309427"/>
            <a:ext cx="634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SUBSYSTEMS UPDATES: Trap procurement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0D0B4BD-F5BE-A04A-A1A7-232640E2D4EC}"/>
              </a:ext>
            </a:extLst>
          </p:cNvPr>
          <p:cNvSpPr txBox="1">
            <a:spLocks/>
          </p:cNvSpPr>
          <p:nvPr/>
        </p:nvSpPr>
        <p:spPr>
          <a:xfrm>
            <a:off x="721097" y="973527"/>
            <a:ext cx="6221473" cy="4559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The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magnetic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system,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fully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superconductive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,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consists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of: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  <a:p>
            <a:pPr marL="3600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#3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axial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coils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that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generates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the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axial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magnetic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field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;</a:t>
            </a:r>
          </a:p>
          <a:p>
            <a:pPr marL="3600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#6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hexapole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coils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that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generates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the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radial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magnetic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field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It will enclose a plasma chamber with: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inner radius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R</a:t>
            </a:r>
            <a:r>
              <a: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CH_IN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= 140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mm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length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L = 700 mm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44EFC934-6B8F-224A-BDFF-98F1C9C88AE1}"/>
              </a:ext>
            </a:extLst>
          </p:cNvPr>
          <p:cNvSpPr txBox="1"/>
          <p:nvPr/>
        </p:nvSpPr>
        <p:spPr>
          <a:xfrm>
            <a:off x="2622824" y="6346884"/>
            <a:ext cx="723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The PANDORA’s trap has been designed to operate at 18 + 21 GHz.</a:t>
            </a:r>
          </a:p>
        </p:txBody>
      </p:sp>
      <p:graphicFrame>
        <p:nvGraphicFramePr>
          <p:cNvPr id="17" name="Tabella 2">
            <a:extLst>
              <a:ext uri="{FF2B5EF4-FFF2-40B4-BE49-F238E27FC236}">
                <a16:creationId xmlns:a16="http://schemas.microsoft.com/office/drawing/2014/main" id="{0DFB906D-33E9-F84B-A50B-6A661A4272D4}"/>
              </a:ext>
            </a:extLst>
          </p:cNvPr>
          <p:cNvGraphicFramePr>
            <a:graphicFrameLocks noGrp="1"/>
          </p:cNvGraphicFramePr>
          <p:nvPr/>
        </p:nvGraphicFramePr>
        <p:xfrm>
          <a:off x="869339" y="3285317"/>
          <a:ext cx="4987616" cy="282788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87330">
                  <a:extLst>
                    <a:ext uri="{9D8B030D-6E8A-4147-A177-3AD203B41FA5}">
                      <a16:colId xmlns:a16="http://schemas.microsoft.com/office/drawing/2014/main" val="4289470349"/>
                    </a:ext>
                  </a:extLst>
                </a:gridCol>
                <a:gridCol w="2400286">
                  <a:extLst>
                    <a:ext uri="{9D8B030D-6E8A-4147-A177-3AD203B41FA5}">
                      <a16:colId xmlns:a16="http://schemas.microsoft.com/office/drawing/2014/main" val="1276457995"/>
                    </a:ext>
                  </a:extLst>
                </a:gridCol>
              </a:tblGrid>
              <a:tr h="2363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Palatino Linotype" panose="02040502050505030304" pitchFamily="18" charset="0"/>
                        </a:rPr>
                        <a:t>MAGNETIC FIELD REQUIREMENTS</a:t>
                      </a:r>
                      <a:endParaRPr lang="en-GB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79259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inj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max @ z = - 350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3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86819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inj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operative range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1.7 T – 3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19030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ext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max @ z = 350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3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90118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ext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operative range 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1.7 T – 3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406498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min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@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z = 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0.4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90822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hex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@ R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CH_IN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= 140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1.6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19373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Lhe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Free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35901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Warm Bore radius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150.5 mm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0813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Distance between mirrors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700 mm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374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Stray field (as above specified)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Less than 0.2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60436"/>
                  </a:ext>
                </a:extLst>
              </a:tr>
            </a:tbl>
          </a:graphicData>
        </a:graphic>
      </p:graphicFrame>
      <p:pic>
        <p:nvPicPr>
          <p:cNvPr id="18" name="Immagine 4">
            <a:extLst>
              <a:ext uri="{FF2B5EF4-FFF2-40B4-BE49-F238E27FC236}">
                <a16:creationId xmlns:a16="http://schemas.microsoft.com/office/drawing/2014/main" id="{22E5681A-59C0-734F-BB8A-299C4A868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24" y="2444566"/>
            <a:ext cx="1604229" cy="1440160"/>
          </a:xfrm>
          <a:prstGeom prst="rect">
            <a:avLst/>
          </a:prstGeom>
        </p:spPr>
      </p:pic>
      <p:pic>
        <p:nvPicPr>
          <p:cNvPr id="19" name="Immagine 7">
            <a:extLst>
              <a:ext uri="{FF2B5EF4-FFF2-40B4-BE49-F238E27FC236}">
                <a16:creationId xmlns:a16="http://schemas.microsoft.com/office/drawing/2014/main" id="{3E7310A2-E350-9240-89C7-8DFEC5383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13" y="4100957"/>
            <a:ext cx="4703396" cy="1957842"/>
          </a:xfrm>
          <a:prstGeom prst="rect">
            <a:avLst/>
          </a:prstGeom>
        </p:spPr>
      </p:pic>
      <p:pic>
        <p:nvPicPr>
          <p:cNvPr id="20" name="Immagine 9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825403B-4843-F24B-9DCB-029995ABD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74" y="2185725"/>
            <a:ext cx="2460055" cy="195784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A24301-FD41-7C46-BBD3-40FFEE019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45" r="49830" b="41068"/>
          <a:stretch/>
        </p:blipFill>
        <p:spPr>
          <a:xfrm>
            <a:off x="8828575" y="215830"/>
            <a:ext cx="3313815" cy="132097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CC6EDCB-9ACC-F04C-AD5A-312B28374A05}"/>
              </a:ext>
            </a:extLst>
          </p:cNvPr>
          <p:cNvSpPr/>
          <p:nvPr/>
        </p:nvSpPr>
        <p:spPr>
          <a:xfrm>
            <a:off x="9092725" y="1068225"/>
            <a:ext cx="746563" cy="493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17592B-6323-38A0-E4D1-2A607EF9F1AA}"/>
              </a:ext>
            </a:extLst>
          </p:cNvPr>
          <p:cNvSpPr txBox="1"/>
          <p:nvPr/>
        </p:nvSpPr>
        <p:spPr>
          <a:xfrm>
            <a:off x="4810215" y="635443"/>
            <a:ext cx="16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(LNS ACTIVITY)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magine 9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DD14834-0E65-C041-98FA-6BAAC11D1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53" y="1677186"/>
            <a:ext cx="3570742" cy="28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7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D8C43C4-A2AA-1275-9C50-6505BB3E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6" y="4509276"/>
            <a:ext cx="4716635" cy="184707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4654F-0047-D745-832E-3D8EEB48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2DD331-1D9E-E9BB-AB44-51EF0B4A1A6F}"/>
              </a:ext>
            </a:extLst>
          </p:cNvPr>
          <p:cNvSpPr txBox="1"/>
          <p:nvPr/>
        </p:nvSpPr>
        <p:spPr>
          <a:xfrm>
            <a:off x="2730700" y="390503"/>
            <a:ext cx="6904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SUBSYSTEMS UPDATES: Trap procurement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Competitor #1-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Executive Design</a:t>
            </a:r>
            <a:endParaRPr kumimoji="0" lang="en-AU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D0B720-14FB-39E5-A59A-2FCE3A4F6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5" r="49830" b="41068"/>
          <a:stretch/>
        </p:blipFill>
        <p:spPr>
          <a:xfrm>
            <a:off x="8869825" y="30199"/>
            <a:ext cx="3313815" cy="132097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9C98ABE-AD94-1E85-61A4-85F39127BD4F}"/>
              </a:ext>
            </a:extLst>
          </p:cNvPr>
          <p:cNvSpPr/>
          <p:nvPr/>
        </p:nvSpPr>
        <p:spPr>
          <a:xfrm>
            <a:off x="9036393" y="793443"/>
            <a:ext cx="861237" cy="756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C00474E-CF5A-069F-263A-37D8A7C66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6" y="1171786"/>
            <a:ext cx="3225845" cy="32258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FABD824-58D8-078F-116A-A904AA377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836" y="1171786"/>
            <a:ext cx="3286653" cy="32695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52B7EA-9B35-D8B1-9F60-0CF26FED1939}"/>
              </a:ext>
            </a:extLst>
          </p:cNvPr>
          <p:cNvSpPr txBox="1"/>
          <p:nvPr/>
        </p:nvSpPr>
        <p:spPr>
          <a:xfrm>
            <a:off x="7177834" y="2218516"/>
            <a:ext cx="386541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TENDER IS NOW COMPLETE AND </a:t>
            </a:r>
            <a:r>
              <a:rPr lang="en-AU" b="1">
                <a:solidFill>
                  <a:prstClr val="black"/>
                </a:solidFill>
                <a:latin typeface="Aptos" panose="02110004020202020204"/>
              </a:rPr>
              <a:t>THE </a:t>
            </a: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COMPANY IS START</a:t>
            </a:r>
            <a:r>
              <a:rPr kumimoji="0" lang="el-G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ΙΝ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</a:t>
            </a: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MANUFACTURING!!</a:t>
            </a:r>
          </a:p>
        </p:txBody>
      </p:sp>
      <p:pic>
        <p:nvPicPr>
          <p:cNvPr id="10" name="Immagine 9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BE3FC13D-F915-9CC3-94D1-D6B784CB68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8" b="1611"/>
          <a:stretch/>
        </p:blipFill>
        <p:spPr bwMode="auto">
          <a:xfrm>
            <a:off x="4630057" y="3593587"/>
            <a:ext cx="7694255" cy="3190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2264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9D8157-B8D8-E54C-B31E-806BE556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34942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" name="Picture 9" descr="A picture containing sky, aircraft, airplane&#10;&#10;Description automatically generated">
            <a:extLst>
              <a:ext uri="{FF2B5EF4-FFF2-40B4-BE49-F238E27FC236}">
                <a16:creationId xmlns:a16="http://schemas.microsoft.com/office/drawing/2014/main" id="{C53B00BA-DFBC-DF49-B31C-4AD6E7B74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5" t="9659" r="42262" b="39814"/>
          <a:stretch/>
        </p:blipFill>
        <p:spPr>
          <a:xfrm>
            <a:off x="203451" y="1496729"/>
            <a:ext cx="9016178" cy="517784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E1D94C8A-B036-2A43-BE29-6C3681D89B54}"/>
              </a:ext>
            </a:extLst>
          </p:cNvPr>
          <p:cNvSpPr txBox="1"/>
          <p:nvPr/>
        </p:nvSpPr>
        <p:spPr>
          <a:xfrm>
            <a:off x="5013821" y="4120024"/>
            <a:ext cx="4390270" cy="2554545"/>
          </a:xfrm>
          <a:prstGeom prst="rect">
            <a:avLst/>
          </a:prstGeom>
          <a:solidFill>
            <a:srgbClr val="FF8B33"/>
          </a:solidFill>
          <a:ln>
            <a:solidFill>
              <a:srgbClr val="FFA2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+mn-cs"/>
              </a:rPr>
              <a:t>Different microwave injection schemes:</a:t>
            </a:r>
            <a:endParaRPr kumimoji="0" lang="en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Single-Frequency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” mode: only one amplifier is used.</a:t>
            </a:r>
            <a:endParaRPr kumimoji="0" lang="en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Two-Frequency Heating” (TFH)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“Two-Close-Frequency Heating” (TCFH)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scheme mode,  also with the possibility to vary the power ratio between two microwave amplifiers:.</a:t>
            </a:r>
            <a:endParaRPr kumimoji="0" lang="en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“Three-Frequency-Heating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” mode from the three Klystrons</a:t>
            </a:r>
            <a:endParaRPr kumimoji="0" lang="en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B1834D9-25F0-0F40-AADD-4D35BEA3CF6C}"/>
              </a:ext>
            </a:extLst>
          </p:cNvPr>
          <p:cNvSpPr txBox="1"/>
          <p:nvPr/>
        </p:nvSpPr>
        <p:spPr>
          <a:xfrm>
            <a:off x="2490725" y="5589378"/>
            <a:ext cx="1221809" cy="738664"/>
          </a:xfrm>
          <a:prstGeom prst="rect">
            <a:avLst/>
          </a:prstGeom>
          <a:gradFill>
            <a:gsLst>
              <a:gs pos="0">
                <a:srgbClr val="92D050"/>
              </a:gs>
              <a:gs pos="54000">
                <a:srgbClr val="92D050"/>
              </a:gs>
              <a:gs pos="100000">
                <a:srgbClr val="92D050"/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IT"/>
            </a:defPPr>
            <a:lvl1pPr>
              <a:defRPr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Klystron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17.3-18.1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2.4 kW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0C3B9425-0DAF-3E44-B32B-1E2669D19A45}"/>
              </a:ext>
            </a:extLst>
          </p:cNvPr>
          <p:cNvSpPr txBox="1"/>
          <p:nvPr/>
        </p:nvSpPr>
        <p:spPr>
          <a:xfrm>
            <a:off x="1231831" y="5844241"/>
            <a:ext cx="1213794" cy="738664"/>
          </a:xfrm>
          <a:prstGeom prst="rect">
            <a:avLst/>
          </a:prstGeom>
          <a:gradFill>
            <a:gsLst>
              <a:gs pos="0">
                <a:srgbClr val="92D050"/>
              </a:gs>
              <a:gs pos="55000">
                <a:srgbClr val="92D050"/>
              </a:gs>
              <a:gs pos="100000">
                <a:srgbClr val="92D050"/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IT"/>
            </a:defPPr>
            <a:lvl1pPr>
              <a:defRPr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Klystron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17.3-18.1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2.4 kW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792702E1-166B-6048-A086-5A6B0AED272D}"/>
              </a:ext>
            </a:extLst>
          </p:cNvPr>
          <p:cNvSpPr txBox="1"/>
          <p:nvPr/>
        </p:nvSpPr>
        <p:spPr>
          <a:xfrm>
            <a:off x="3757634" y="5220046"/>
            <a:ext cx="905633" cy="738664"/>
          </a:xfrm>
          <a:prstGeom prst="rect">
            <a:avLst/>
          </a:prstGeom>
          <a:gradFill>
            <a:gsLst>
              <a:gs pos="0">
                <a:srgbClr val="FFFF00"/>
              </a:gs>
              <a:gs pos="5500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IT"/>
            </a:defPPr>
            <a:lvl1pPr>
              <a:defRPr sz="1400" i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Klystron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21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1.4 kW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60B4A28-36F2-DC46-8579-B968452B35E1}"/>
              </a:ext>
            </a:extLst>
          </p:cNvPr>
          <p:cNvSpPr txBox="1"/>
          <p:nvPr/>
        </p:nvSpPr>
        <p:spPr>
          <a:xfrm>
            <a:off x="781007" y="1919910"/>
            <a:ext cx="2320622" cy="6448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Silver plated low-losses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Waveguides branching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A8FE40-8710-FA46-9D82-761D0C94E4F7}"/>
              </a:ext>
            </a:extLst>
          </p:cNvPr>
          <p:cNvSpPr txBox="1"/>
          <p:nvPr/>
        </p:nvSpPr>
        <p:spPr>
          <a:xfrm>
            <a:off x="8359" y="793443"/>
            <a:ext cx="3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GREEN: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already purchased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YELLOW: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planned to be procured in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E1BB15-8DB1-E2DB-3144-E45481309489}"/>
              </a:ext>
            </a:extLst>
          </p:cNvPr>
          <p:cNvSpPr txBox="1"/>
          <p:nvPr/>
        </p:nvSpPr>
        <p:spPr>
          <a:xfrm>
            <a:off x="2935810" y="255600"/>
            <a:ext cx="532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SUBSYSTEMS UPDATES: RF system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B1406D-74ED-5276-B138-9FC1CF615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5" r="49830" b="41068"/>
          <a:stretch/>
        </p:blipFill>
        <p:spPr>
          <a:xfrm>
            <a:off x="8869825" y="30199"/>
            <a:ext cx="3313815" cy="132097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1EEF4EDF-1C42-4673-B2C6-0C69C8A1BC38}"/>
              </a:ext>
            </a:extLst>
          </p:cNvPr>
          <p:cNvSpPr/>
          <p:nvPr/>
        </p:nvSpPr>
        <p:spPr>
          <a:xfrm>
            <a:off x="9036393" y="793443"/>
            <a:ext cx="861237" cy="756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EAA1562E-D2E8-1F81-719D-EE474DEFB41D}"/>
                  </a:ext>
                </a:extLst>
              </p:cNvPr>
              <p:cNvSpPr txBox="1"/>
              <p:nvPr/>
            </p:nvSpPr>
            <p:spPr>
              <a:xfrm>
                <a:off x="9516908" y="3927151"/>
                <a:ext cx="2600071" cy="646331"/>
              </a:xfrm>
              <a:prstGeom prst="rect">
                <a:avLst/>
              </a:prstGeom>
              <a:solidFill>
                <a:srgbClr val="0070C0"/>
              </a:solidFill>
              <a:effectLst>
                <a:outerShdw blurRad="51500" dist="55023" dir="228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required total microwave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power 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P</a:t>
                </a:r>
                <a:r>
                  <a:rPr kumimoji="0" lang="en-US" sz="18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MW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4 kW </a:t>
                </a:r>
                <a:endParaRPr kumimoji="0" lang="en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EAA1562E-D2E8-1F81-719D-EE474DEFB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6908" y="3927151"/>
                <a:ext cx="2600071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1500" dist="55023" dir="2280000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1">
            <a:extLst>
              <a:ext uri="{FF2B5EF4-FFF2-40B4-BE49-F238E27FC236}">
                <a16:creationId xmlns:a16="http://schemas.microsoft.com/office/drawing/2014/main" id="{0B5C7896-480E-64E3-19A8-F56A7563A76B}"/>
              </a:ext>
            </a:extLst>
          </p:cNvPr>
          <p:cNvSpPr txBox="1"/>
          <p:nvPr/>
        </p:nvSpPr>
        <p:spPr>
          <a:xfrm>
            <a:off x="9314874" y="2463880"/>
            <a:ext cx="4526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PANDORA ECR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plasmoid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volume ~ 3 l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7E45A60-C39E-E662-6EA0-5BF7AB4B9279}"/>
              </a:ext>
            </a:extLst>
          </p:cNvPr>
          <p:cNvSpPr txBox="1"/>
          <p:nvPr/>
        </p:nvSpPr>
        <p:spPr>
          <a:xfrm>
            <a:off x="9022492" y="2071244"/>
            <a:ext cx="339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Target power density of 1.38 kW/l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 </a:t>
            </a: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Down Arrow 14">
            <a:extLst>
              <a:ext uri="{FF2B5EF4-FFF2-40B4-BE49-F238E27FC236}">
                <a16:creationId xmlns:a16="http://schemas.microsoft.com/office/drawing/2014/main" id="{4DE08B3D-2D1D-86F6-0253-1A3479627C97}"/>
              </a:ext>
            </a:extLst>
          </p:cNvPr>
          <p:cNvSpPr/>
          <p:nvPr/>
        </p:nvSpPr>
        <p:spPr>
          <a:xfrm>
            <a:off x="10603014" y="3092024"/>
            <a:ext cx="400523" cy="6682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2AC00135-B275-B095-3D00-8F4042BF1E0B}"/>
              </a:ext>
            </a:extLst>
          </p:cNvPr>
          <p:cNvSpPr txBox="1"/>
          <p:nvPr/>
        </p:nvSpPr>
        <p:spPr>
          <a:xfrm>
            <a:off x="9467011" y="4927658"/>
            <a:ext cx="2743200" cy="1323439"/>
          </a:xfrm>
          <a:prstGeom prst="rect">
            <a:avLst/>
          </a:prstGeom>
          <a:solidFill>
            <a:srgbClr val="004AC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“compliant” with the planned total amount of power delivered by the three klystrons  6 kW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to reach high charge states</a:t>
            </a:r>
            <a:endParaRPr kumimoji="0" lang="en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B2C4B95-F58C-B2E8-89A1-67DEF2D1EA08}"/>
              </a:ext>
            </a:extLst>
          </p:cNvPr>
          <p:cNvSpPr txBox="1"/>
          <p:nvPr/>
        </p:nvSpPr>
        <p:spPr>
          <a:xfrm>
            <a:off x="4797761" y="608777"/>
            <a:ext cx="16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(LNS ACTIVITY)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5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cartone animato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357467F2-D7B7-E0B2-452D-42388540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49" y="1545719"/>
            <a:ext cx="9795871" cy="52211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5C6B91-DEED-34E9-7082-D5ECB9E2342E}"/>
              </a:ext>
            </a:extLst>
          </p:cNvPr>
          <p:cNvSpPr txBox="1"/>
          <p:nvPr/>
        </p:nvSpPr>
        <p:spPr>
          <a:xfrm>
            <a:off x="7341969" y="1597914"/>
            <a:ext cx="36302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b="1">
                <a:solidFill>
                  <a:srgbClr val="FFC000"/>
                </a:solidFill>
              </a:rPr>
              <a:t>PANDORA SETUP </a:t>
            </a:r>
            <a:r>
              <a:rPr lang="it-IT" sz="2000" b="1" err="1">
                <a:solidFill>
                  <a:srgbClr val="FFC000"/>
                </a:solidFill>
              </a:rPr>
              <a:t>Mechanics</a:t>
            </a:r>
            <a:endParaRPr lang="it-IT" sz="2000" b="1">
              <a:solidFill>
                <a:srgbClr val="FFC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1E6C1B-83D3-3C1A-6932-930A90DFB6DE}"/>
              </a:ext>
            </a:extLst>
          </p:cNvPr>
          <p:cNvSpPr txBox="1"/>
          <p:nvPr/>
        </p:nvSpPr>
        <p:spPr>
          <a:xfrm>
            <a:off x="2189099" y="282007"/>
            <a:ext cx="7002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>
                <a:solidFill>
                  <a:srgbClr val="0070C0"/>
                </a:solidFill>
              </a:rPr>
              <a:t>MAIN SUBSYSTEMS UPDATES: HPGE detection system</a:t>
            </a:r>
            <a:endParaRPr lang="en-AU" b="1">
              <a:solidFill>
                <a:srgbClr val="0070C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E910A3-AAAB-D43D-97A2-6AFCF08CC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0" t="25345" r="49830" b="41068"/>
          <a:stretch/>
        </p:blipFill>
        <p:spPr>
          <a:xfrm>
            <a:off x="9828603" y="91106"/>
            <a:ext cx="2286010" cy="132097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DEC515-ACD0-AB46-2EB7-8C6343D8D354}"/>
              </a:ext>
            </a:extLst>
          </p:cNvPr>
          <p:cNvSpPr txBox="1"/>
          <p:nvPr/>
        </p:nvSpPr>
        <p:spPr>
          <a:xfrm>
            <a:off x="4492172" y="649718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>
                <a:solidFill>
                  <a:srgbClr val="0070C0"/>
                </a:solidFill>
              </a:rPr>
              <a:t>(LNS+ LNL activity)</a:t>
            </a:r>
          </a:p>
        </p:txBody>
      </p:sp>
      <p:pic>
        <p:nvPicPr>
          <p:cNvPr id="6" name="Elemento grafico 5" descr="Uomo con riempimento a tinta unita">
            <a:extLst>
              <a:ext uri="{FF2B5EF4-FFF2-40B4-BE49-F238E27FC236}">
                <a16:creationId xmlns:a16="http://schemas.microsoft.com/office/drawing/2014/main" id="{C95C7D52-3615-8493-62B6-0C8D3E8A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6262" y="4823948"/>
            <a:ext cx="1090546" cy="11608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63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17">
            <a:extLst>
              <a:ext uri="{FF2B5EF4-FFF2-40B4-BE49-F238E27FC236}">
                <a16:creationId xmlns:a16="http://schemas.microsoft.com/office/drawing/2014/main" id="{23284372-A2F7-4414-DAC6-BEE7A549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5CFA51E-1D1A-3EE4-1581-D2A3A13BF767}"/>
              </a:ext>
            </a:extLst>
          </p:cNvPr>
          <p:cNvSpPr txBox="1"/>
          <p:nvPr/>
        </p:nvSpPr>
        <p:spPr>
          <a:xfrm>
            <a:off x="8042" y="-20687"/>
            <a:ext cx="6326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plasma diagnostics</a:t>
            </a:r>
            <a:endParaRPr kumimoji="0" lang="it-IT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4A2998-E2CA-3905-1EBB-4A6434F5A1A3}"/>
              </a:ext>
            </a:extLst>
          </p:cNvPr>
          <p:cNvSpPr txBox="1"/>
          <p:nvPr/>
        </p:nvSpPr>
        <p:spPr>
          <a:xfrm>
            <a:off x="8042" y="1789257"/>
            <a:ext cx="12223773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Method:</a:t>
            </a:r>
            <a:r>
              <a:rPr kumimoji="0" lang="it-IT" sz="1800" b="0" i="0" u="none" strike="noStrike" kern="1200" cap="none" spc="0" normalizeH="0" baseline="0" noProof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ECR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plasmas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emit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from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hard X-rays and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this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can be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used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investigate plasma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parameters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different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regimes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AC40367-A9CC-D6F6-C9B0-670BB8543758}"/>
              </a:ext>
            </a:extLst>
          </p:cNvPr>
          <p:cNvGrpSpPr/>
          <p:nvPr/>
        </p:nvGrpSpPr>
        <p:grpSpPr>
          <a:xfrm>
            <a:off x="126625" y="2338015"/>
            <a:ext cx="12105190" cy="3452454"/>
            <a:chOff x="123852" y="12690"/>
            <a:chExt cx="12011840" cy="2932129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0DDDBC8-CBE5-2052-046B-012D46EBD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3744"/>
            <a:stretch/>
          </p:blipFill>
          <p:spPr>
            <a:xfrm>
              <a:off x="123852" y="12690"/>
              <a:ext cx="9375528" cy="2096628"/>
            </a:xfrm>
            <a:prstGeom prst="rect">
              <a:avLst/>
            </a:prstGeom>
          </p:spPr>
        </p:pic>
        <p:pic>
          <p:nvPicPr>
            <p:cNvPr id="12" name="Immagine" descr="Immagine">
              <a:extLst>
                <a:ext uri="{FF2B5EF4-FFF2-40B4-BE49-F238E27FC236}">
                  <a16:creationId xmlns:a16="http://schemas.microsoft.com/office/drawing/2014/main" id="{CEAE65C8-1206-F3A2-C1FE-06EE22F64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03" t="13628" r="14103" b="4194"/>
            <a:stretch/>
          </p:blipFill>
          <p:spPr>
            <a:xfrm>
              <a:off x="9234947" y="276645"/>
              <a:ext cx="2900745" cy="24865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C64FE8E-87AD-6717-3D26-DB46A9D0485F}"/>
                </a:ext>
              </a:extLst>
            </p:cNvPr>
            <p:cNvSpPr txBox="1"/>
            <p:nvPr/>
          </p:nvSpPr>
          <p:spPr>
            <a:xfrm>
              <a:off x="6787047" y="2239063"/>
              <a:ext cx="2322583" cy="705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ea typeface="+mn-ea"/>
                  <a:cs typeface="Times" panose="02020603050405020304" pitchFamily="18" charset="0"/>
                  <a:sym typeface="Wingdings" panose="05000000000000000000" pitchFamily="2" charset="2"/>
                </a:rPr>
                <a:t> Similarly to </a:t>
              </a:r>
              <a:r>
                <a:rPr lang="en-CA" sz="1600" b="1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e</a:t>
              </a:r>
              <a:r>
                <a:rPr kumimoji="0" lang="en-CA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ea typeface="+mn-ea"/>
                  <a:cs typeface="Times" panose="02020603050405020304" pitchFamily="18" charset="0"/>
                </a:rPr>
                <a:t>xploring</a:t>
              </a:r>
              <a:r>
                <a:rPr kumimoji="0" lang="en-CA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ea typeface="+mn-ea"/>
                  <a:cs typeface="Times" panose="02020603050405020304" pitchFamily="18" charset="0"/>
                </a:rPr>
                <a:t> the Universe across the EM spectrum</a:t>
              </a:r>
              <a:endPara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pic>
        <p:nvPicPr>
          <p:cNvPr id="31" name="Immagine 30">
            <a:extLst>
              <a:ext uri="{FF2B5EF4-FFF2-40B4-BE49-F238E27FC236}">
                <a16:creationId xmlns:a16="http://schemas.microsoft.com/office/drawing/2014/main" id="{B51B3498-612F-8143-9780-76F07DF1C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908" y="5720498"/>
            <a:ext cx="820020" cy="571390"/>
          </a:xfrm>
          <a:prstGeom prst="rect">
            <a:avLst/>
          </a:prstGeom>
        </p:spPr>
      </p:pic>
      <p:pic>
        <p:nvPicPr>
          <p:cNvPr id="33" name="Picture 2" descr="INFN Laboratori Nazionali del Sud - SHARPER Night">
            <a:extLst>
              <a:ext uri="{FF2B5EF4-FFF2-40B4-BE49-F238E27FC236}">
                <a16:creationId xmlns:a16="http://schemas.microsoft.com/office/drawing/2014/main" id="{E0FC5C79-2DC6-1BF9-E3F6-37F5B406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619" y="5648490"/>
            <a:ext cx="697450" cy="4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CA200C04-B9E5-7D08-68F1-0543AFBDE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6619" y="6096514"/>
            <a:ext cx="653373" cy="42379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536F53F-A1D9-7266-4BE0-A35AAE09F4D9}"/>
              </a:ext>
            </a:extLst>
          </p:cNvPr>
          <p:cNvSpPr/>
          <p:nvPr/>
        </p:nvSpPr>
        <p:spPr>
          <a:xfrm>
            <a:off x="1052326" y="374041"/>
            <a:ext cx="10766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PANDORA: </a:t>
            </a: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A New ECRIT – ECR Ion Trap for </a:t>
            </a: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β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-</a:t>
            </a:r>
            <a:r>
              <a:rPr kumimoji="0" lang="it-IT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decay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0" lang="it-IT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measurements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 in </a:t>
            </a:r>
            <a:r>
              <a:rPr kumimoji="0" lang="it-IT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plasmas</a:t>
            </a: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25C7181B-1190-CC4B-E4B4-79C56E680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6916" y="76840"/>
            <a:ext cx="1199453" cy="77484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D74AEA7-6BE5-2D81-B3BE-67D9124EB1B7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79EDC1-93F1-EBDF-F53F-DD1D2238B59F}"/>
              </a:ext>
            </a:extLst>
          </p:cNvPr>
          <p:cNvSpPr txBox="1"/>
          <p:nvPr/>
        </p:nvSpPr>
        <p:spPr>
          <a:xfrm>
            <a:off x="88527" y="148829"/>
            <a:ext cx="9524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PANDORA </a:t>
            </a:r>
            <a:r>
              <a:rPr kumimoji="0" lang="it-IT" sz="2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diagnostics</a:t>
            </a: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7" name="Picture 4" descr="Logo&#10;&#10;Description automatically generated">
            <a:extLst>
              <a:ext uri="{FF2B5EF4-FFF2-40B4-BE49-F238E27FC236}">
                <a16:creationId xmlns:a16="http://schemas.microsoft.com/office/drawing/2014/main" id="{52E06E8F-5FF3-AA7D-5DB6-88254B17FD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26916" y="76840"/>
            <a:ext cx="1199453" cy="77484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C0BDDF5-0CF4-3F29-B257-8BF1958871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678" y="104770"/>
            <a:ext cx="1127063" cy="78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56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magine 84">
            <a:extLst>
              <a:ext uri="{FF2B5EF4-FFF2-40B4-BE49-F238E27FC236}">
                <a16:creationId xmlns:a16="http://schemas.microsoft.com/office/drawing/2014/main" id="{00BD7EF3-6DC3-4899-AC91-E77FF67D8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78" y="2076309"/>
            <a:ext cx="5988029" cy="37651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078A7C-9B72-4EA4-B2CC-7E24E7C85287}"/>
              </a:ext>
            </a:extLst>
          </p:cNvPr>
          <p:cNvSpPr txBox="1"/>
          <p:nvPr/>
        </p:nvSpPr>
        <p:spPr>
          <a:xfrm>
            <a:off x="92878" y="1076244"/>
            <a:ext cx="5609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PANDORA trap </a:t>
            </a:r>
            <a:r>
              <a:rPr kumimoji="0" lang="it-IT" sz="1800" b="1" i="0" u="sng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</a:t>
            </a:r>
            <a:r>
              <a:rPr kumimoji="0" lang="it-IT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facility for </a:t>
            </a:r>
            <a:r>
              <a:rPr kumimoji="0" lang="it-IT" sz="1800" b="1" i="0" u="sng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Nuclear</a:t>
            </a:r>
            <a:r>
              <a:rPr kumimoji="0" lang="it-IT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800" b="1" i="0" u="sng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Astrophysics</a:t>
            </a:r>
            <a:r>
              <a:rPr kumimoji="0" lang="it-IT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studies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Online plasma </a:t>
            </a:r>
            <a:r>
              <a:rPr kumimoji="0" lang="it-IT" sz="1800" b="1" i="0" u="sng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multidiagnostic</a:t>
            </a:r>
            <a:endParaRPr kumimoji="0" lang="it-IT" sz="18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416A19C3-2C0B-46F8-A1B7-ACC813D1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73071DF-83EA-4EB3-ADC5-843BA0E2A177}"/>
              </a:ext>
            </a:extLst>
          </p:cNvPr>
          <p:cNvSpPr txBox="1"/>
          <p:nvPr/>
        </p:nvSpPr>
        <p:spPr>
          <a:xfrm>
            <a:off x="-58756" y="-27384"/>
            <a:ext cx="4786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Experimental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Setup – Multi-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diagnostic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System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7B15F7B-38F4-4373-B587-9D896ED392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91" y="2279193"/>
            <a:ext cx="5069602" cy="3562244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0CD5D32-C33D-4228-981E-AC1A97A9D815}"/>
              </a:ext>
            </a:extLst>
          </p:cNvPr>
          <p:cNvSpPr txBox="1"/>
          <p:nvPr/>
        </p:nvSpPr>
        <p:spPr>
          <a:xfrm>
            <a:off x="47327" y="6596390"/>
            <a:ext cx="4011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E. Naselli et al., Journal of Instrumentation </a:t>
            </a:r>
            <a:r>
              <a:rPr kumimoji="0" lang="it-IT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(JINST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14, 2019, C1008 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C62B060-3D5B-63F2-4F5F-D83123C0D99F}"/>
              </a:ext>
            </a:extLst>
          </p:cNvPr>
          <p:cNvSpPr/>
          <p:nvPr/>
        </p:nvSpPr>
        <p:spPr>
          <a:xfrm>
            <a:off x="47328" y="3923732"/>
            <a:ext cx="5988029" cy="310722"/>
          </a:xfrm>
          <a:prstGeom prst="rect">
            <a:avLst/>
          </a:prstGeom>
          <a:solidFill>
            <a:srgbClr val="C00000">
              <a:alpha val="1568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89DBAE3-E7A2-C71B-009F-7C9A52355C84}"/>
              </a:ext>
            </a:extLst>
          </p:cNvPr>
          <p:cNvGrpSpPr/>
          <p:nvPr/>
        </p:nvGrpSpPr>
        <p:grpSpPr>
          <a:xfrm>
            <a:off x="0" y="5753006"/>
            <a:ext cx="12216680" cy="1138951"/>
            <a:chOff x="0" y="5753006"/>
            <a:chExt cx="12216680" cy="113895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E015AE5-1E9A-E29B-BBFE-67B592189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30584" r="26964"/>
            <a:stretch/>
          </p:blipFill>
          <p:spPr>
            <a:xfrm>
              <a:off x="10676080" y="5753006"/>
              <a:ext cx="1540600" cy="2616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05F0BDA-7EE6-3D55-A640-0207D4997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30584" r="26964"/>
            <a:stretch/>
          </p:blipFill>
          <p:spPr>
            <a:xfrm rot="10800000">
              <a:off x="9408368" y="6597352"/>
              <a:ext cx="1540600" cy="261610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8B4C6EB-E567-09ED-58F4-E627BFB65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30584" r="26964"/>
            <a:stretch/>
          </p:blipFill>
          <p:spPr>
            <a:xfrm rot="10800000">
              <a:off x="7898075" y="6695266"/>
              <a:ext cx="1540600" cy="16275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5E6E1292-E9B3-E50B-03DE-593C1BA34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60283" t="-21432" r="26964" b="-2"/>
            <a:stretch/>
          </p:blipFill>
          <p:spPr>
            <a:xfrm rot="10800000">
              <a:off x="7446133" y="6694322"/>
              <a:ext cx="462809" cy="197635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8C45DAF6-47F4-429C-5DA2-13590242E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60283" t="-21432" r="26964" b="-2"/>
            <a:stretch/>
          </p:blipFill>
          <p:spPr>
            <a:xfrm rot="10800000">
              <a:off x="7001343" y="6694322"/>
              <a:ext cx="462809" cy="197635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DA4607FF-8E1B-B2FD-0B65-6397BE732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60283" t="-21432" r="26964" b="-2"/>
            <a:stretch/>
          </p:blipFill>
          <p:spPr>
            <a:xfrm rot="10800000">
              <a:off x="6543734" y="6694322"/>
              <a:ext cx="462809" cy="197635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1B036355-5C22-FA4D-D3A4-2A5E72F7B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60283" t="-21432" r="26964" b="-2"/>
            <a:stretch/>
          </p:blipFill>
          <p:spPr>
            <a:xfrm rot="10800000">
              <a:off x="6098944" y="6694322"/>
              <a:ext cx="462809" cy="197635"/>
            </a:xfrm>
            <a:prstGeom prst="rect">
              <a:avLst/>
            </a:pr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4A7704C8-68B6-811F-45E7-C5C5E4484397}"/>
                </a:ext>
              </a:extLst>
            </p:cNvPr>
            <p:cNvSpPr/>
            <p:nvPr/>
          </p:nvSpPr>
          <p:spPr>
            <a:xfrm>
              <a:off x="0" y="6813376"/>
              <a:ext cx="6289200" cy="36000"/>
            </a:xfrm>
            <a:prstGeom prst="rect">
              <a:avLst/>
            </a:prstGeom>
            <a:solidFill>
              <a:srgbClr val="7FBADC"/>
            </a:solidFill>
            <a:ln>
              <a:solidFill>
                <a:srgbClr val="7FB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80C9E4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CDFD5134-4E9F-9C21-3A85-9A3140684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88" y="6021288"/>
            <a:ext cx="820020" cy="571390"/>
          </a:xfrm>
          <a:prstGeom prst="rect">
            <a:avLst/>
          </a:prstGeom>
        </p:spPr>
      </p:pic>
      <p:pic>
        <p:nvPicPr>
          <p:cNvPr id="27" name="Picture 2" descr="INFN Laboratori Nazionali del Sud - SHARPER Night">
            <a:extLst>
              <a:ext uri="{FF2B5EF4-FFF2-40B4-BE49-F238E27FC236}">
                <a16:creationId xmlns:a16="http://schemas.microsoft.com/office/drawing/2014/main" id="{E5F157F0-65C9-F656-9AE6-EA82DFB9E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299" y="5949280"/>
            <a:ext cx="697450" cy="4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9E6FC317-D076-ECC4-1C7B-F05073CF13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91299" y="6397304"/>
            <a:ext cx="653373" cy="4237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C79CA9-4AF8-4F58-9A9D-3CF096D8A7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666" y="4657014"/>
            <a:ext cx="1456876" cy="1092656"/>
          </a:xfrm>
          <a:prstGeom prst="rect">
            <a:avLst/>
          </a:prstGeom>
        </p:spPr>
      </p:pic>
      <p:cxnSp>
        <p:nvCxnSpPr>
          <p:cNvPr id="30" name="Connettore diritto 31">
            <a:extLst>
              <a:ext uri="{FF2B5EF4-FFF2-40B4-BE49-F238E27FC236}">
                <a16:creationId xmlns:a16="http://schemas.microsoft.com/office/drawing/2014/main" id="{04A671D5-ADB3-C255-4DD2-FE7B7D8FFBA3}"/>
              </a:ext>
            </a:extLst>
          </p:cNvPr>
          <p:cNvCxnSpPr>
            <a:cxnSpLocks/>
          </p:cNvCxnSpPr>
          <p:nvPr/>
        </p:nvCxnSpPr>
        <p:spPr>
          <a:xfrm>
            <a:off x="9408368" y="4237568"/>
            <a:ext cx="1449695" cy="1255239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2">
            <a:extLst>
              <a:ext uri="{FF2B5EF4-FFF2-40B4-BE49-F238E27FC236}">
                <a16:creationId xmlns:a16="http://schemas.microsoft.com/office/drawing/2014/main" id="{9B947D0B-EFFD-5120-A001-50FB0E76C715}"/>
              </a:ext>
            </a:extLst>
          </p:cNvPr>
          <p:cNvCxnSpPr>
            <a:cxnSpLocks/>
          </p:cNvCxnSpPr>
          <p:nvPr/>
        </p:nvCxnSpPr>
        <p:spPr>
          <a:xfrm>
            <a:off x="9630888" y="4005115"/>
            <a:ext cx="935539" cy="111018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452">
            <a:extLst>
              <a:ext uri="{FF2B5EF4-FFF2-40B4-BE49-F238E27FC236}">
                <a16:creationId xmlns:a16="http://schemas.microsoft.com/office/drawing/2014/main" id="{FB4DE42D-155F-416F-B0FD-1AE29C2A74C8}"/>
              </a:ext>
            </a:extLst>
          </p:cNvPr>
          <p:cNvSpPr/>
          <p:nvPr/>
        </p:nvSpPr>
        <p:spPr>
          <a:xfrm>
            <a:off x="10648611" y="3944197"/>
            <a:ext cx="1464441" cy="65659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ffectLst>
            <a:outerShdw blurRad="355600" dist="389002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 b="1">
                <a:solidFill>
                  <a:srgbClr val="F6F8E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High </a:t>
            </a:r>
            <a:r>
              <a:rPr kumimoji="0" lang="it-IT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Resolution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Spectrally-resolved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X-ray Imaging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90CBE370-3CA1-5DAF-31FE-51ABE2F9B252}"/>
              </a:ext>
            </a:extLst>
          </p:cNvPr>
          <p:cNvGrpSpPr/>
          <p:nvPr/>
        </p:nvGrpSpPr>
        <p:grpSpPr>
          <a:xfrm>
            <a:off x="7464152" y="5492171"/>
            <a:ext cx="2759444" cy="814812"/>
            <a:chOff x="7232821" y="7450489"/>
            <a:chExt cx="2759444" cy="814812"/>
          </a:xfrm>
        </p:grpSpPr>
        <p:cxnSp>
          <p:nvCxnSpPr>
            <p:cNvPr id="35" name="Connettore diritto 33">
              <a:extLst>
                <a:ext uri="{FF2B5EF4-FFF2-40B4-BE49-F238E27FC236}">
                  <a16:creationId xmlns:a16="http://schemas.microsoft.com/office/drawing/2014/main" id="{F7D13F2A-4873-E192-CC9F-9D153D56EB27}"/>
                </a:ext>
              </a:extLst>
            </p:cNvPr>
            <p:cNvCxnSpPr>
              <a:cxnSpLocks/>
            </p:cNvCxnSpPr>
            <p:nvPr/>
          </p:nvCxnSpPr>
          <p:spPr>
            <a:xfrm>
              <a:off x="7232821" y="7485394"/>
              <a:ext cx="629568" cy="779907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34">
              <a:extLst>
                <a:ext uri="{FF2B5EF4-FFF2-40B4-BE49-F238E27FC236}">
                  <a16:creationId xmlns:a16="http://schemas.microsoft.com/office/drawing/2014/main" id="{021888C7-C690-90F4-9E3F-8652464454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6487" y="7450489"/>
              <a:ext cx="435778" cy="814812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Untitled" descr="Untitled">
            <a:hlinkClick r:id="" action="ppaction://media"/>
            <a:extLst>
              <a:ext uri="{FF2B5EF4-FFF2-40B4-BE49-F238E27FC236}">
                <a16:creationId xmlns:a16="http://schemas.microsoft.com/office/drawing/2014/main" id="{04D1F860-9D9C-57DE-AD33-052924B0FC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20393" y="5859232"/>
            <a:ext cx="1485241" cy="835447"/>
          </a:xfrm>
          <a:prstGeom prst="rect">
            <a:avLst/>
          </a:prstGeom>
        </p:spPr>
      </p:pic>
      <p:sp>
        <p:nvSpPr>
          <p:cNvPr id="48" name="Shape 452">
            <a:extLst>
              <a:ext uri="{FF2B5EF4-FFF2-40B4-BE49-F238E27FC236}">
                <a16:creationId xmlns:a16="http://schemas.microsoft.com/office/drawing/2014/main" id="{6855E7E4-322F-80C1-C819-F3596E8BA184}"/>
              </a:ext>
            </a:extLst>
          </p:cNvPr>
          <p:cNvSpPr/>
          <p:nvPr/>
        </p:nvSpPr>
        <p:spPr>
          <a:xfrm>
            <a:off x="6751659" y="6407536"/>
            <a:ext cx="1464441" cy="28725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12700">
            <a:miter lim="400000"/>
          </a:ln>
          <a:effectLst>
            <a:outerShdw blurRad="355600" dist="389002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 b="1">
                <a:solidFill>
                  <a:srgbClr val="F6F8E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Polarimeter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6C781B1B-C4DE-4B2C-329B-4B86C492FE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35847" y="968674"/>
            <a:ext cx="2903941" cy="1782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09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6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26" repeatCount="indefinite" fill="remove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8" grpId="0" animBg="1"/>
      <p:bldP spid="32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62FEB1-6A6E-6EE8-001D-A930CC19DEE3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1EC38-9A96-8259-F394-3CB1746C51EA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5507E-B412-C224-856E-C3D7BE95DCF1}"/>
              </a:ext>
            </a:extLst>
          </p:cNvPr>
          <p:cNvSpPr txBox="1"/>
          <p:nvPr/>
        </p:nvSpPr>
        <p:spPr>
          <a:xfrm>
            <a:off x="295701" y="197508"/>
            <a:ext cx="80640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ECR Plasma Simulations: Pipeline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5075B-7EFF-5440-4DDB-51545B5319B1}"/>
              </a:ext>
            </a:extLst>
          </p:cNvPr>
          <p:cNvSpPr txBox="1"/>
          <p:nvPr/>
        </p:nvSpPr>
        <p:spPr>
          <a:xfrm>
            <a:off x="572093" y="2037654"/>
            <a:ext cx="27564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 SIMULATIONS FOR ELECTRONS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343E7-394E-5A11-5215-E5FD4FB3B68D}"/>
              </a:ext>
            </a:extLst>
          </p:cNvPr>
          <p:cNvSpPr txBox="1"/>
          <p:nvPr/>
        </p:nvSpPr>
        <p:spPr>
          <a:xfrm>
            <a:off x="700158" y="2756724"/>
            <a:ext cx="25002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n</a:t>
            </a:r>
            <a:r>
              <a:rPr lang="en-US" sz="1600" i="1" baseline="-25000">
                <a:latin typeface="Calibri"/>
                <a:cs typeface="Calibri"/>
              </a:rPr>
              <a:t>e</a:t>
            </a:r>
            <a:r>
              <a:rPr lang="en-US" sz="1600">
                <a:latin typeface="Calibri"/>
                <a:cs typeface="Calibri"/>
              </a:rPr>
              <a:t> and </a:t>
            </a:r>
            <a:r>
              <a:rPr lang="en-US" sz="1600" i="1">
                <a:latin typeface="Calibri"/>
                <a:cs typeface="Calibri"/>
              </a:rPr>
              <a:t>E</a:t>
            </a:r>
            <a:r>
              <a:rPr lang="en-US" sz="1600" i="1" baseline="-25000">
                <a:latin typeface="Calibri"/>
                <a:cs typeface="Calibri"/>
              </a:rPr>
              <a:t>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9B1D67-B1FC-264B-2641-AB0E0674F946}"/>
              </a:ext>
            </a:extLst>
          </p:cNvPr>
          <p:cNvSpPr/>
          <p:nvPr/>
        </p:nvSpPr>
        <p:spPr>
          <a:xfrm>
            <a:off x="3488028" y="2758225"/>
            <a:ext cx="869324" cy="33270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76D41D-7AE2-449F-CAC0-1640EE3A0D5D}"/>
              </a:ext>
            </a:extLst>
          </p:cNvPr>
          <p:cNvSpPr txBox="1"/>
          <p:nvPr/>
        </p:nvSpPr>
        <p:spPr>
          <a:xfrm>
            <a:off x="4607474" y="2756724"/>
            <a:ext cx="27027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PIC-MC SIMULATIONS FOR PLASMA 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46772A-4ECC-4034-1F8C-14DCB862E53E}"/>
              </a:ext>
            </a:extLst>
          </p:cNvPr>
          <p:cNvSpPr txBox="1"/>
          <p:nvPr/>
        </p:nvSpPr>
        <p:spPr>
          <a:xfrm>
            <a:off x="4607474" y="3432865"/>
            <a:ext cx="2702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&lt;Z&gt; </a:t>
            </a:r>
            <a:r>
              <a:rPr lang="en-US" sz="1600">
                <a:latin typeface="Calibri"/>
                <a:cs typeface="Calibri"/>
              </a:rPr>
              <a:t>and</a:t>
            </a:r>
            <a:r>
              <a:rPr lang="en-US" sz="1600" i="1">
                <a:latin typeface="Calibri"/>
                <a:cs typeface="Calibri"/>
              </a:rPr>
              <a:t> </a:t>
            </a:r>
            <a:r>
              <a:rPr lang="en-US" sz="1600" i="1" err="1">
                <a:latin typeface="Calibri"/>
                <a:cs typeface="Calibri"/>
              </a:rPr>
              <a:t>n</a:t>
            </a:r>
            <a:r>
              <a:rPr lang="en-US" sz="1600" i="1" baseline="-25000" err="1">
                <a:latin typeface="Calibri"/>
                <a:cs typeface="Calibri"/>
              </a:rPr>
              <a:t>i</a:t>
            </a:r>
            <a:endParaRPr lang="en-US" sz="1600" i="1" baseline="-25000">
              <a:latin typeface="Calibri"/>
              <a:cs typeface="Calibri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1328DF4-C2D8-7666-5292-F5DC3064E721}"/>
              </a:ext>
            </a:extLst>
          </p:cNvPr>
          <p:cNvSpPr/>
          <p:nvPr/>
        </p:nvSpPr>
        <p:spPr>
          <a:xfrm>
            <a:off x="7579217" y="3436512"/>
            <a:ext cx="869324" cy="33270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C787-9FA5-DD50-E257-521E4791D270}"/>
              </a:ext>
            </a:extLst>
          </p:cNvPr>
          <p:cNvSpPr txBox="1"/>
          <p:nvPr/>
        </p:nvSpPr>
        <p:spPr>
          <a:xfrm>
            <a:off x="8632122" y="3282611"/>
            <a:ext cx="27027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PIC-MC SIMULATIONS FOR ISOTOPE 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5DF51-6911-7997-6E73-0DE348AF3BB2}"/>
              </a:ext>
            </a:extLst>
          </p:cNvPr>
          <p:cNvSpPr txBox="1"/>
          <p:nvPr/>
        </p:nvSpPr>
        <p:spPr>
          <a:xfrm>
            <a:off x="8632122" y="4001681"/>
            <a:ext cx="2702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&lt;Z&gt; </a:t>
            </a:r>
            <a:r>
              <a:rPr lang="en-US" sz="1600">
                <a:latin typeface="Calibri"/>
                <a:cs typeface="Calibri"/>
              </a:rPr>
              <a:t>and</a:t>
            </a:r>
            <a:r>
              <a:rPr lang="en-US" sz="1600" i="1">
                <a:latin typeface="Calibri"/>
                <a:cs typeface="Calibri"/>
              </a:rPr>
              <a:t> </a:t>
            </a:r>
            <a:r>
              <a:rPr lang="en-US" sz="1600" i="1">
                <a:ea typeface="+mn-lt"/>
                <a:cs typeface="+mn-lt"/>
              </a:rPr>
              <a:t>λ*</a:t>
            </a:r>
            <a:endParaRPr lang="en-US" sz="1600" i="1" baseline="-25000">
              <a:latin typeface="Calibri"/>
              <a:cs typeface="Calibri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C6E1A11-163A-D312-64A2-AC85BDB2C332}"/>
              </a:ext>
            </a:extLst>
          </p:cNvPr>
          <p:cNvSpPr/>
          <p:nvPr/>
        </p:nvSpPr>
        <p:spPr>
          <a:xfrm>
            <a:off x="416624" y="1751457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299EF782-8031-A911-662D-C0792C2BEEB8}"/>
              </a:ext>
            </a:extLst>
          </p:cNvPr>
          <p:cNvSpPr/>
          <p:nvPr/>
        </p:nvSpPr>
        <p:spPr>
          <a:xfrm>
            <a:off x="1764721" y="3715181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EBEDE5-9716-3213-F9FD-072B3ACE3FBD}"/>
              </a:ext>
            </a:extLst>
          </p:cNvPr>
          <p:cNvSpPr txBox="1"/>
          <p:nvPr/>
        </p:nvSpPr>
        <p:spPr>
          <a:xfrm>
            <a:off x="368178" y="4409514"/>
            <a:ext cx="3164252" cy="203132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First level input to all codes and therefore precision needed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Soft X-ray spectroscopy</a:t>
            </a:r>
            <a:r>
              <a:rPr lang="en-US">
                <a:latin typeface="Calibri"/>
                <a:cs typeface="Calibri"/>
              </a:rPr>
              <a:t>, interferometry, polarimetry, profilometry, Thomson scattering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0E070D-465A-DFFA-108C-6CDA2E39BAD0}"/>
              </a:ext>
            </a:extLst>
          </p:cNvPr>
          <p:cNvSpPr/>
          <p:nvPr/>
        </p:nvSpPr>
        <p:spPr>
          <a:xfrm>
            <a:off x="4473469" y="2406133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36855C49-282C-A451-937D-86191EE0F649}"/>
              </a:ext>
            </a:extLst>
          </p:cNvPr>
          <p:cNvSpPr/>
          <p:nvPr/>
        </p:nvSpPr>
        <p:spPr>
          <a:xfrm>
            <a:off x="5767904" y="4337660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D180A6-9950-FE87-BAFD-BD1DB39D9482}"/>
              </a:ext>
            </a:extLst>
          </p:cNvPr>
          <p:cNvSpPr txBox="1"/>
          <p:nvPr/>
        </p:nvSpPr>
        <p:spPr>
          <a:xfrm>
            <a:off x="3824009" y="4903204"/>
            <a:ext cx="4269688" cy="12003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Second level input to in-plasma decay code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Faraday cup</a:t>
            </a:r>
            <a:r>
              <a:rPr lang="en-US">
                <a:latin typeface="Calibri"/>
                <a:cs typeface="Calibri"/>
              </a:rPr>
              <a:t>, optical emission spectroscopy, X-ray fluorescence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C8E5695-2727-18BB-C386-D1C6691B09B1}"/>
              </a:ext>
            </a:extLst>
          </p:cNvPr>
          <p:cNvSpPr/>
          <p:nvPr/>
        </p:nvSpPr>
        <p:spPr>
          <a:xfrm>
            <a:off x="8498117" y="3028612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FF1C5E41-03B2-73CF-2018-4C7A581ED291}"/>
              </a:ext>
            </a:extLst>
          </p:cNvPr>
          <p:cNvSpPr/>
          <p:nvPr/>
        </p:nvSpPr>
        <p:spPr>
          <a:xfrm>
            <a:off x="9792552" y="4938674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CFE2D-129A-750A-1567-1455FE7754BF}"/>
              </a:ext>
            </a:extLst>
          </p:cNvPr>
          <p:cNvSpPr txBox="1"/>
          <p:nvPr/>
        </p:nvSpPr>
        <p:spPr>
          <a:xfrm>
            <a:off x="8632121" y="5611542"/>
            <a:ext cx="2895942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PANDORA</a:t>
            </a: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95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/>
      <p:bldP spid="17" grpId="0" animBg="1"/>
      <p:bldP spid="18" grpId="0" animBg="1"/>
      <p:bldP spid="19" grpId="0"/>
      <p:bldP spid="20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32092-1C7F-42F9-1D81-AEA70F60937F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9E7CB6-AF18-D68D-066E-019156371E3A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E63FB-766B-FD04-517E-9CB70A117E4F}"/>
              </a:ext>
            </a:extLst>
          </p:cNvPr>
          <p:cNvSpPr txBox="1"/>
          <p:nvPr/>
        </p:nvSpPr>
        <p:spPr>
          <a:xfrm>
            <a:off x="295701" y="197508"/>
            <a:ext cx="80640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Particle-in-Cell Simulations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29C50-BCDD-006B-AB9D-DE4D05F8C8F5}"/>
              </a:ext>
            </a:extLst>
          </p:cNvPr>
          <p:cNvSpPr txBox="1"/>
          <p:nvPr/>
        </p:nvSpPr>
        <p:spPr>
          <a:xfrm>
            <a:off x="300506" y="1384478"/>
            <a:ext cx="5033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PIC is a technique to simulate plasma.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4A630-C70A-8BCB-76E5-40CC35C540E2}"/>
              </a:ext>
            </a:extLst>
          </p:cNvPr>
          <p:cNvSpPr txBox="1"/>
          <p:nvPr/>
        </p:nvSpPr>
        <p:spPr>
          <a:xfrm>
            <a:off x="300506" y="2103548"/>
            <a:ext cx="37348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  <a:ea typeface="Calibri"/>
                <a:cs typeface="Calibri"/>
              </a:rPr>
              <a:t>N</a:t>
            </a:r>
            <a:r>
              <a:rPr lang="en-US">
                <a:latin typeface="Calibri"/>
                <a:ea typeface="Calibri"/>
                <a:cs typeface="Calibri"/>
              </a:rPr>
              <a:t> macroparticles, each representing a certain number of real particles, are </a:t>
            </a:r>
            <a:r>
              <a:rPr lang="en-US" err="1">
                <a:latin typeface="Calibri"/>
                <a:ea typeface="Calibri"/>
                <a:cs typeface="Calibri"/>
              </a:rPr>
              <a:t>initialised</a:t>
            </a:r>
            <a:r>
              <a:rPr lang="en-US">
                <a:latin typeface="Calibri"/>
                <a:ea typeface="Calibri"/>
                <a:cs typeface="Calibri"/>
              </a:rPr>
              <a:t> and transported according to equations of motion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9A2764-C9B5-CBCD-F030-4C7277D7C145}"/>
              </a:ext>
            </a:extLst>
          </p:cNvPr>
          <p:cNvSpPr txBox="1"/>
          <p:nvPr/>
        </p:nvSpPr>
        <p:spPr>
          <a:xfrm>
            <a:off x="4303689" y="2103548"/>
            <a:ext cx="34987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The simulation domain is divided into a grid, and particle trajectories leaves traces at grid points which leads to an occupation map</a:t>
            </a:r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70695F3-1D1C-9D72-1DE6-81E936D31D6E}"/>
              </a:ext>
            </a:extLst>
          </p:cNvPr>
          <p:cNvSpPr txBox="1"/>
          <p:nvPr/>
        </p:nvSpPr>
        <p:spPr>
          <a:xfrm>
            <a:off x="8145886" y="2103547"/>
            <a:ext cx="37348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Occupation maps are scaled to density maps according to some physical law, and fields are calculated on grid points using FEM/FDM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310837C-BB95-FE93-7E88-223B21D9671A}"/>
              </a:ext>
            </a:extLst>
          </p:cNvPr>
          <p:cNvGrpSpPr/>
          <p:nvPr/>
        </p:nvGrpSpPr>
        <p:grpSpPr>
          <a:xfrm>
            <a:off x="8245610" y="3427269"/>
            <a:ext cx="3275636" cy="2786603"/>
            <a:chOff x="8245610" y="3427269"/>
            <a:chExt cx="3275636" cy="2786603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47CFCED-FF7B-689C-A478-BBAD48AF1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2853" y="342727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0F234A2-607B-E372-0DA1-26E8C5ABFB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1739" y="342727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8C0F3CA9-B98C-B619-1B96-FAB26270A3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6297" y="342726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333F1F9-0A78-57B5-BD74-BD33B5D31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3" y="385167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A1E76A9-8AD5-AEED-7493-3AE05CE493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1" y="483552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7976AF4-50D9-C44A-6FBE-8443E74B05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0" y="568433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57">
              <a:extLst>
                <a:ext uri="{FF2B5EF4-FFF2-40B4-BE49-F238E27FC236}">
                  <a16:creationId xmlns:a16="http://schemas.microsoft.com/office/drawing/2014/main" id="{DDF9947F-C92A-AEA4-B508-A6F91A288D3B}"/>
                </a:ext>
              </a:extLst>
            </p:cNvPr>
            <p:cNvSpPr txBox="1"/>
            <p:nvPr/>
          </p:nvSpPr>
          <p:spPr>
            <a:xfrm>
              <a:off x="9727172" y="486349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18" name="TextBox 58">
              <a:extLst>
                <a:ext uri="{FF2B5EF4-FFF2-40B4-BE49-F238E27FC236}">
                  <a16:creationId xmlns:a16="http://schemas.microsoft.com/office/drawing/2014/main" id="{2B6F5F94-B956-4008-A511-FE864262643C}"/>
                </a:ext>
              </a:extLst>
            </p:cNvPr>
            <p:cNvSpPr txBox="1"/>
            <p:nvPr/>
          </p:nvSpPr>
          <p:spPr>
            <a:xfrm>
              <a:off x="9727172" y="386035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19" name="TextBox 59">
              <a:extLst>
                <a:ext uri="{FF2B5EF4-FFF2-40B4-BE49-F238E27FC236}">
                  <a16:creationId xmlns:a16="http://schemas.microsoft.com/office/drawing/2014/main" id="{F8928042-984D-3FCB-480C-81DB02941943}"/>
                </a:ext>
              </a:extLst>
            </p:cNvPr>
            <p:cNvSpPr txBox="1"/>
            <p:nvPr/>
          </p:nvSpPr>
          <p:spPr>
            <a:xfrm>
              <a:off x="9717526" y="569301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0" name="TextBox 60">
              <a:extLst>
                <a:ext uri="{FF2B5EF4-FFF2-40B4-BE49-F238E27FC236}">
                  <a16:creationId xmlns:a16="http://schemas.microsoft.com/office/drawing/2014/main" id="{43CF656D-905B-A091-6E3C-5E6C86D786BF}"/>
                </a:ext>
              </a:extLst>
            </p:cNvPr>
            <p:cNvSpPr txBox="1"/>
            <p:nvPr/>
          </p:nvSpPr>
          <p:spPr>
            <a:xfrm>
              <a:off x="8598640" y="387964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1" name="TextBox 61">
              <a:extLst>
                <a:ext uri="{FF2B5EF4-FFF2-40B4-BE49-F238E27FC236}">
                  <a16:creationId xmlns:a16="http://schemas.microsoft.com/office/drawing/2014/main" id="{2A6F6B7F-61FE-D649-9E1E-16859BAEE17F}"/>
                </a:ext>
              </a:extLst>
            </p:cNvPr>
            <p:cNvSpPr txBox="1"/>
            <p:nvPr/>
          </p:nvSpPr>
          <p:spPr>
            <a:xfrm>
              <a:off x="8598640" y="486349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2" name="TextBox 62">
              <a:extLst>
                <a:ext uri="{FF2B5EF4-FFF2-40B4-BE49-F238E27FC236}">
                  <a16:creationId xmlns:a16="http://schemas.microsoft.com/office/drawing/2014/main" id="{B43DFDD4-2866-8219-4425-99171FE374A2}"/>
                </a:ext>
              </a:extLst>
            </p:cNvPr>
            <p:cNvSpPr txBox="1"/>
            <p:nvPr/>
          </p:nvSpPr>
          <p:spPr>
            <a:xfrm>
              <a:off x="8598639" y="568336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3" name="TextBox 63">
              <a:extLst>
                <a:ext uri="{FF2B5EF4-FFF2-40B4-BE49-F238E27FC236}">
                  <a16:creationId xmlns:a16="http://schemas.microsoft.com/office/drawing/2014/main" id="{599C3771-2BE1-C3DB-FA6C-B1D908A4B538}"/>
                </a:ext>
              </a:extLst>
            </p:cNvPr>
            <p:cNvSpPr txBox="1"/>
            <p:nvPr/>
          </p:nvSpPr>
          <p:spPr>
            <a:xfrm>
              <a:off x="10672438" y="387964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4" name="TextBox 64">
              <a:extLst>
                <a:ext uri="{FF2B5EF4-FFF2-40B4-BE49-F238E27FC236}">
                  <a16:creationId xmlns:a16="http://schemas.microsoft.com/office/drawing/2014/main" id="{297E73D6-289A-12B0-0036-9E2C32E1FBA2}"/>
                </a:ext>
              </a:extLst>
            </p:cNvPr>
            <p:cNvSpPr txBox="1"/>
            <p:nvPr/>
          </p:nvSpPr>
          <p:spPr>
            <a:xfrm>
              <a:off x="10672439" y="486349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5" name="TextBox 65">
              <a:extLst>
                <a:ext uri="{FF2B5EF4-FFF2-40B4-BE49-F238E27FC236}">
                  <a16:creationId xmlns:a16="http://schemas.microsoft.com/office/drawing/2014/main" id="{908160CC-8EC2-785B-3A49-D64799B55B0D}"/>
                </a:ext>
              </a:extLst>
            </p:cNvPr>
            <p:cNvSpPr txBox="1"/>
            <p:nvPr/>
          </p:nvSpPr>
          <p:spPr>
            <a:xfrm>
              <a:off x="10643502" y="569301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A2F273C-FCE6-DEE4-A5EC-7E3F4E76377A}"/>
                </a:ext>
              </a:extLst>
            </p:cNvPr>
            <p:cNvSpPr/>
            <p:nvPr/>
          </p:nvSpPr>
          <p:spPr>
            <a:xfrm>
              <a:off x="10286617" y="529754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4301DD9-DC31-1CE1-698C-F74412B8F73F}"/>
                </a:ext>
              </a:extLst>
            </p:cNvPr>
            <p:cNvSpPr/>
            <p:nvPr/>
          </p:nvSpPr>
          <p:spPr>
            <a:xfrm>
              <a:off x="10431301" y="459342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3F9D5F4-DFA6-FB47-EE11-D99726490EB3}"/>
                </a:ext>
              </a:extLst>
            </p:cNvPr>
            <p:cNvSpPr/>
            <p:nvPr/>
          </p:nvSpPr>
          <p:spPr>
            <a:xfrm>
              <a:off x="10141932" y="448731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5E854B8-0989-59CD-8278-1E37D73455FD}"/>
                </a:ext>
              </a:extLst>
            </p:cNvPr>
            <p:cNvSpPr/>
            <p:nvPr/>
          </p:nvSpPr>
          <p:spPr>
            <a:xfrm>
              <a:off x="9350995" y="458377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7CEB384-528A-DED3-C643-E6CA8D4D2223}"/>
                </a:ext>
              </a:extLst>
            </p:cNvPr>
            <p:cNvSpPr/>
            <p:nvPr/>
          </p:nvSpPr>
          <p:spPr>
            <a:xfrm>
              <a:off x="9229543" y="431478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30324E9-2D8A-1594-2BC1-F01367F3B19A}"/>
                </a:ext>
              </a:extLst>
            </p:cNvPr>
            <p:cNvSpPr/>
            <p:nvPr/>
          </p:nvSpPr>
          <p:spPr>
            <a:xfrm>
              <a:off x="8907298" y="452590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1055DE8-5F12-634C-27CF-6990310F5AE6}"/>
                </a:ext>
              </a:extLst>
            </p:cNvPr>
            <p:cNvSpPr/>
            <p:nvPr/>
          </p:nvSpPr>
          <p:spPr>
            <a:xfrm>
              <a:off x="8907298" y="535541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CA26C5EE-86CB-B6E4-0CDE-81272F5F37C1}"/>
                </a:ext>
              </a:extLst>
            </p:cNvPr>
            <p:cNvSpPr/>
            <p:nvPr/>
          </p:nvSpPr>
          <p:spPr>
            <a:xfrm>
              <a:off x="9177373" y="543258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161F7D3-8F92-5FA3-B82E-F4CCA9A7DE23}"/>
                </a:ext>
              </a:extLst>
            </p:cNvPr>
            <p:cNvSpPr/>
            <p:nvPr/>
          </p:nvSpPr>
          <p:spPr>
            <a:xfrm>
              <a:off x="9408866" y="610777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11F7668-2CCB-24E7-DAA8-0F221C316A58}"/>
                </a:ext>
              </a:extLst>
            </p:cNvPr>
            <p:cNvSpPr/>
            <p:nvPr/>
          </p:nvSpPr>
          <p:spPr>
            <a:xfrm>
              <a:off x="10884636" y="604989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E77B3E7-F818-E186-8347-7F63BAA01075}"/>
                    </a:ext>
                  </a:extLst>
                </p14:cNvPr>
                <p14:cNvContentPartPr/>
                <p14:nvPr/>
              </p14:nvContentPartPr>
              <p14:xfrm>
                <a:off x="8288560" y="3689344"/>
                <a:ext cx="2938333" cy="2328363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E77B3E7-F818-E186-8347-7F63BAA0107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34566" y="3581366"/>
                  <a:ext cx="3045960" cy="2543959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C9724B22-D69E-96A0-3843-C06D9F640AA0}"/>
                </a:ext>
              </a:extLst>
            </p:cNvPr>
            <p:cNvCxnSpPr/>
            <p:nvPr/>
          </p:nvCxnSpPr>
          <p:spPr>
            <a:xfrm flipH="1">
              <a:off x="9304985" y="3863662"/>
              <a:ext cx="418563" cy="311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24E5E0C8-E197-D148-B094-A218F3E8C9DE}"/>
                </a:ext>
              </a:extLst>
            </p:cNvPr>
            <p:cNvCxnSpPr>
              <a:cxnSpLocks/>
            </p:cNvCxnSpPr>
            <p:nvPr/>
          </p:nvCxnSpPr>
          <p:spPr>
            <a:xfrm>
              <a:off x="10671934" y="3855165"/>
              <a:ext cx="241837" cy="4763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0B2CBE62-5298-84D8-0C6E-B078369698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1271" y="4693454"/>
              <a:ext cx="697963" cy="1650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F671E536-E12C-F569-8BBA-F30B7E7219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9970" y="4388653"/>
              <a:ext cx="170913" cy="4507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941D8578-C085-440F-FF70-B3D59E502337}"/>
                </a:ext>
              </a:extLst>
            </p:cNvPr>
            <p:cNvCxnSpPr>
              <a:cxnSpLocks/>
            </p:cNvCxnSpPr>
            <p:nvPr/>
          </p:nvCxnSpPr>
          <p:spPr>
            <a:xfrm>
              <a:off x="9713083" y="4858464"/>
              <a:ext cx="210087" cy="692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4ECE7895-5467-1E96-43FC-2C970FB00B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2669" y="3855163"/>
              <a:ext cx="101063" cy="2223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D2D251D5-A624-768B-A429-527187DCDA23}"/>
                </a:ext>
              </a:extLst>
            </p:cNvPr>
            <p:cNvCxnSpPr>
              <a:cxnSpLocks/>
            </p:cNvCxnSpPr>
            <p:nvPr/>
          </p:nvCxnSpPr>
          <p:spPr>
            <a:xfrm>
              <a:off x="8576432" y="5677613"/>
              <a:ext cx="794287" cy="5017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A3E57BC8-2F6F-3019-6D8C-2B38E9C0AA6E}"/>
                </a:ext>
              </a:extLst>
            </p:cNvPr>
            <p:cNvCxnSpPr>
              <a:cxnSpLocks/>
            </p:cNvCxnSpPr>
            <p:nvPr/>
          </p:nvCxnSpPr>
          <p:spPr>
            <a:xfrm>
              <a:off x="9706731" y="5683962"/>
              <a:ext cx="152937" cy="2858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328E4553-A647-741E-3C47-8F8D627F4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8281" y="5474501"/>
              <a:ext cx="540287" cy="2348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76701D5-8916-B4B4-0043-27C70E36BCE8}"/>
              </a:ext>
            </a:extLst>
          </p:cNvPr>
          <p:cNvGrpSpPr/>
          <p:nvPr/>
        </p:nvGrpSpPr>
        <p:grpSpPr>
          <a:xfrm>
            <a:off x="4446343" y="3470199"/>
            <a:ext cx="3275636" cy="2786603"/>
            <a:chOff x="4446343" y="3470199"/>
            <a:chExt cx="3275636" cy="278660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52791CC-3622-C932-4006-4AC5361CA9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586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6025DE3-8D2F-8177-A284-77CF695730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2472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11B8A88-EF64-B326-FCCB-2F1DF0177F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7030" y="347019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D5016A7-F0C4-9790-9DFE-83260745CB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6" y="389460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D8F12F9-EE9D-5C52-4FC2-37ED47F90A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4" y="487845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F2767E8-B5A3-2345-A856-922A3C8567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3" y="572726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57">
              <a:extLst>
                <a:ext uri="{FF2B5EF4-FFF2-40B4-BE49-F238E27FC236}">
                  <a16:creationId xmlns:a16="http://schemas.microsoft.com/office/drawing/2014/main" id="{500E4028-EC78-55BD-0923-3B8B59028393}"/>
                </a:ext>
              </a:extLst>
            </p:cNvPr>
            <p:cNvSpPr txBox="1"/>
            <p:nvPr/>
          </p:nvSpPr>
          <p:spPr>
            <a:xfrm>
              <a:off x="5927905" y="490642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1" name="TextBox 58">
              <a:extLst>
                <a:ext uri="{FF2B5EF4-FFF2-40B4-BE49-F238E27FC236}">
                  <a16:creationId xmlns:a16="http://schemas.microsoft.com/office/drawing/2014/main" id="{E1770F06-FC76-5E6B-17C8-0A15F88991FA}"/>
                </a:ext>
              </a:extLst>
            </p:cNvPr>
            <p:cNvSpPr txBox="1"/>
            <p:nvPr/>
          </p:nvSpPr>
          <p:spPr>
            <a:xfrm>
              <a:off x="5927905" y="390328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2" name="TextBox 59">
              <a:extLst>
                <a:ext uri="{FF2B5EF4-FFF2-40B4-BE49-F238E27FC236}">
                  <a16:creationId xmlns:a16="http://schemas.microsoft.com/office/drawing/2014/main" id="{AFD49C4E-B567-7765-B1FC-3EFEE63C4702}"/>
                </a:ext>
              </a:extLst>
            </p:cNvPr>
            <p:cNvSpPr txBox="1"/>
            <p:nvPr/>
          </p:nvSpPr>
          <p:spPr>
            <a:xfrm>
              <a:off x="5918258" y="573594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3" name="TextBox 60">
              <a:extLst>
                <a:ext uri="{FF2B5EF4-FFF2-40B4-BE49-F238E27FC236}">
                  <a16:creationId xmlns:a16="http://schemas.microsoft.com/office/drawing/2014/main" id="{8D5BF8AF-1DB4-26DE-8A48-9D92F299ACD5}"/>
                </a:ext>
              </a:extLst>
            </p:cNvPr>
            <p:cNvSpPr txBox="1"/>
            <p:nvPr/>
          </p:nvSpPr>
          <p:spPr>
            <a:xfrm>
              <a:off x="4799373" y="392257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4" name="TextBox 61">
              <a:extLst>
                <a:ext uri="{FF2B5EF4-FFF2-40B4-BE49-F238E27FC236}">
                  <a16:creationId xmlns:a16="http://schemas.microsoft.com/office/drawing/2014/main" id="{957485D1-68CD-33FB-3247-3592F78A51AF}"/>
                </a:ext>
              </a:extLst>
            </p:cNvPr>
            <p:cNvSpPr txBox="1"/>
            <p:nvPr/>
          </p:nvSpPr>
          <p:spPr>
            <a:xfrm>
              <a:off x="4799373" y="490642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5" name="TextBox 62">
              <a:extLst>
                <a:ext uri="{FF2B5EF4-FFF2-40B4-BE49-F238E27FC236}">
                  <a16:creationId xmlns:a16="http://schemas.microsoft.com/office/drawing/2014/main" id="{80244659-1040-EF57-30C7-306E53BC2AE4}"/>
                </a:ext>
              </a:extLst>
            </p:cNvPr>
            <p:cNvSpPr txBox="1"/>
            <p:nvPr/>
          </p:nvSpPr>
          <p:spPr>
            <a:xfrm>
              <a:off x="4799372" y="572629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6" name="TextBox 63">
              <a:extLst>
                <a:ext uri="{FF2B5EF4-FFF2-40B4-BE49-F238E27FC236}">
                  <a16:creationId xmlns:a16="http://schemas.microsoft.com/office/drawing/2014/main" id="{04752E9E-6FF6-2CDA-F957-94EC53D4540F}"/>
                </a:ext>
              </a:extLst>
            </p:cNvPr>
            <p:cNvSpPr txBox="1"/>
            <p:nvPr/>
          </p:nvSpPr>
          <p:spPr>
            <a:xfrm>
              <a:off x="6873171" y="392257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7" name="TextBox 64">
              <a:extLst>
                <a:ext uri="{FF2B5EF4-FFF2-40B4-BE49-F238E27FC236}">
                  <a16:creationId xmlns:a16="http://schemas.microsoft.com/office/drawing/2014/main" id="{90589DA7-2FE8-CB1F-5B81-D26D7070676C}"/>
                </a:ext>
              </a:extLst>
            </p:cNvPr>
            <p:cNvSpPr txBox="1"/>
            <p:nvPr/>
          </p:nvSpPr>
          <p:spPr>
            <a:xfrm>
              <a:off x="6873172" y="490642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8" name="TextBox 65">
              <a:extLst>
                <a:ext uri="{FF2B5EF4-FFF2-40B4-BE49-F238E27FC236}">
                  <a16:creationId xmlns:a16="http://schemas.microsoft.com/office/drawing/2014/main" id="{5E3134F2-6330-B04F-9385-B58CDDB6AE3D}"/>
                </a:ext>
              </a:extLst>
            </p:cNvPr>
            <p:cNvSpPr txBox="1"/>
            <p:nvPr/>
          </p:nvSpPr>
          <p:spPr>
            <a:xfrm>
              <a:off x="6844235" y="573594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832D17B-E211-E68A-4F98-18D3DE69D2AC}"/>
                </a:ext>
              </a:extLst>
            </p:cNvPr>
            <p:cNvSpPr/>
            <p:nvPr/>
          </p:nvSpPr>
          <p:spPr>
            <a:xfrm>
              <a:off x="6487350" y="534047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4883BCC-5B09-8064-76D3-A69E5796F184}"/>
                </a:ext>
              </a:extLst>
            </p:cNvPr>
            <p:cNvSpPr/>
            <p:nvPr/>
          </p:nvSpPr>
          <p:spPr>
            <a:xfrm>
              <a:off x="6632034" y="463635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92C2964-6445-987D-1F1D-6776018C373C}"/>
                </a:ext>
              </a:extLst>
            </p:cNvPr>
            <p:cNvSpPr/>
            <p:nvPr/>
          </p:nvSpPr>
          <p:spPr>
            <a:xfrm>
              <a:off x="6342665" y="45302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F513129-8D9C-58D1-929A-DE91CBCAD371}"/>
                </a:ext>
              </a:extLst>
            </p:cNvPr>
            <p:cNvSpPr/>
            <p:nvPr/>
          </p:nvSpPr>
          <p:spPr>
            <a:xfrm>
              <a:off x="5551728" y="462670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60715C4-8D3E-1773-3D78-340A94E2F716}"/>
                </a:ext>
              </a:extLst>
            </p:cNvPr>
            <p:cNvSpPr/>
            <p:nvPr/>
          </p:nvSpPr>
          <p:spPr>
            <a:xfrm>
              <a:off x="5677120" y="434698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2BF310A-D24F-ECCA-6C1B-3C819A33321B}"/>
                </a:ext>
              </a:extLst>
            </p:cNvPr>
            <p:cNvSpPr/>
            <p:nvPr/>
          </p:nvSpPr>
          <p:spPr>
            <a:xfrm>
              <a:off x="5108031" y="456883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E2FB529-FED4-03EF-261B-7DD638CFE3C5}"/>
                </a:ext>
              </a:extLst>
            </p:cNvPr>
            <p:cNvSpPr/>
            <p:nvPr/>
          </p:nvSpPr>
          <p:spPr>
            <a:xfrm>
              <a:off x="5108031" y="53983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96F91AE-B9CC-148A-E748-94341543124B}"/>
                </a:ext>
              </a:extLst>
            </p:cNvPr>
            <p:cNvSpPr/>
            <p:nvPr/>
          </p:nvSpPr>
          <p:spPr>
            <a:xfrm>
              <a:off x="5378106" y="547551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7C93BFB-05E4-B04B-33CD-D9F7EC27F06C}"/>
                </a:ext>
              </a:extLst>
            </p:cNvPr>
            <p:cNvSpPr/>
            <p:nvPr/>
          </p:nvSpPr>
          <p:spPr>
            <a:xfrm>
              <a:off x="5609599" y="615070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CD98532-5DA6-24B8-C981-2EA58B246F77}"/>
                </a:ext>
              </a:extLst>
            </p:cNvPr>
            <p:cNvSpPr/>
            <p:nvPr/>
          </p:nvSpPr>
          <p:spPr>
            <a:xfrm>
              <a:off x="7085369" y="609282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58E8A552-9937-53E7-BA69-4CBD55FDA32F}"/>
                </a:ext>
              </a:extLst>
            </p:cNvPr>
            <p:cNvCxnSpPr>
              <a:cxnSpLocks/>
            </p:cNvCxnSpPr>
            <p:nvPr/>
          </p:nvCxnSpPr>
          <p:spPr>
            <a:xfrm>
              <a:off x="6579948" y="5437898"/>
              <a:ext cx="248855" cy="23921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6803755-8CFC-48DA-A605-CE1CBA377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8004" y="4335559"/>
              <a:ext cx="334714" cy="318874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B034DB5-2B07-D32F-B2FB-F91BCF8439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6324" y="4292628"/>
              <a:ext cx="201905" cy="28667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328B9236-34BF-CACD-762D-891C65CF7E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032" y="4378488"/>
              <a:ext cx="120066" cy="329606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9EC8435-BE2F-D690-3E3C-4EA882BCDE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5282" y="4646798"/>
              <a:ext cx="234102" cy="791098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6981E6B-D1D2-8B68-2AAA-FEAA6256B1A8}"/>
                </a:ext>
              </a:extLst>
            </p:cNvPr>
            <p:cNvCxnSpPr>
              <a:cxnSpLocks/>
            </p:cNvCxnSpPr>
            <p:nvPr/>
          </p:nvCxnSpPr>
          <p:spPr>
            <a:xfrm>
              <a:off x="5174003" y="5384234"/>
              <a:ext cx="1869447" cy="72216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4461C433-24E8-4A73-E126-5934174F37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6972" y="5891756"/>
              <a:ext cx="706328" cy="275945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03F5CEA-6ADD-9DFC-4554-60DD89A2C0B5}"/>
                </a:ext>
              </a:extLst>
            </p:cNvPr>
            <p:cNvSpPr/>
            <p:nvPr/>
          </p:nvSpPr>
          <p:spPr>
            <a:xfrm>
              <a:off x="6686281" y="5537915"/>
              <a:ext cx="461491" cy="397098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BB55A5B-266A-792A-AD02-8C7D1059C0CF}"/>
                </a:ext>
              </a:extLst>
            </p:cNvPr>
            <p:cNvSpPr/>
            <p:nvPr/>
          </p:nvSpPr>
          <p:spPr>
            <a:xfrm>
              <a:off x="5795492" y="5602309"/>
              <a:ext cx="257577" cy="268309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97407DD-E4FF-78A4-0685-BA1EAD14419F}"/>
                </a:ext>
              </a:extLst>
            </p:cNvPr>
            <p:cNvSpPr/>
            <p:nvPr/>
          </p:nvSpPr>
          <p:spPr>
            <a:xfrm>
              <a:off x="5795492" y="3788534"/>
              <a:ext cx="257577" cy="268309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38B95CE-956F-2B9A-49CC-F5F425A335B7}"/>
                </a:ext>
              </a:extLst>
            </p:cNvPr>
            <p:cNvSpPr/>
            <p:nvPr/>
          </p:nvSpPr>
          <p:spPr>
            <a:xfrm>
              <a:off x="4700787" y="5666703"/>
              <a:ext cx="203916" cy="182450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8521C12-EDE5-8763-5997-764CDB3D6F81}"/>
                    </a:ext>
                  </a:extLst>
                </p14:cNvPr>
                <p14:cNvContentPartPr/>
                <p14:nvPr/>
              </p14:nvContentPartPr>
              <p14:xfrm>
                <a:off x="6943859" y="5795493"/>
                <a:ext cx="10732" cy="10732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8521C12-EDE5-8763-5997-764CDB3D6F8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34059" y="2575893"/>
                  <a:ext cx="3219600" cy="6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EEF1E14-7F36-0CEC-FF5B-63AA1F9E096E}"/>
              </a:ext>
            </a:extLst>
          </p:cNvPr>
          <p:cNvGrpSpPr/>
          <p:nvPr/>
        </p:nvGrpSpPr>
        <p:grpSpPr>
          <a:xfrm>
            <a:off x="529019" y="3470199"/>
            <a:ext cx="3275636" cy="2786603"/>
            <a:chOff x="529019" y="3470199"/>
            <a:chExt cx="3275636" cy="2786603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D3D4027-DCB6-D5FD-4FEE-8F8A935A65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262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4BC9096-274B-DEE4-E27C-13F076FA3B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5148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3B2CDA9-9FB8-9D0E-F9FF-1BC0C4A80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9706" y="347019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3D24876-4314-3A92-A780-E5474D50DC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22" y="389460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14B4F8C-EEE2-C0ED-B7AA-A18F614824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20" y="487845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3A78E83-F03D-9B8C-6DD5-24FF65AB95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19" y="572726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57">
              <a:extLst>
                <a:ext uri="{FF2B5EF4-FFF2-40B4-BE49-F238E27FC236}">
                  <a16:creationId xmlns:a16="http://schemas.microsoft.com/office/drawing/2014/main" id="{3FD3F34C-8BEE-EEE6-EE40-76739F71A697}"/>
                </a:ext>
              </a:extLst>
            </p:cNvPr>
            <p:cNvSpPr txBox="1"/>
            <p:nvPr/>
          </p:nvSpPr>
          <p:spPr>
            <a:xfrm>
              <a:off x="2010581" y="490642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48" name="TextBox 58">
              <a:extLst>
                <a:ext uri="{FF2B5EF4-FFF2-40B4-BE49-F238E27FC236}">
                  <a16:creationId xmlns:a16="http://schemas.microsoft.com/office/drawing/2014/main" id="{88DDDB0C-CC0B-492F-F42F-A7384D83FA24}"/>
                </a:ext>
              </a:extLst>
            </p:cNvPr>
            <p:cNvSpPr txBox="1"/>
            <p:nvPr/>
          </p:nvSpPr>
          <p:spPr>
            <a:xfrm>
              <a:off x="2010581" y="390328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49" name="TextBox 59">
              <a:extLst>
                <a:ext uri="{FF2B5EF4-FFF2-40B4-BE49-F238E27FC236}">
                  <a16:creationId xmlns:a16="http://schemas.microsoft.com/office/drawing/2014/main" id="{0E3F4D26-066E-0BEB-A29A-7824C20061D5}"/>
                </a:ext>
              </a:extLst>
            </p:cNvPr>
            <p:cNvSpPr txBox="1"/>
            <p:nvPr/>
          </p:nvSpPr>
          <p:spPr>
            <a:xfrm>
              <a:off x="2000934" y="573594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0" name="TextBox 60">
              <a:extLst>
                <a:ext uri="{FF2B5EF4-FFF2-40B4-BE49-F238E27FC236}">
                  <a16:creationId xmlns:a16="http://schemas.microsoft.com/office/drawing/2014/main" id="{4AE92F9B-BEC6-3E05-4F05-A0F781A665CD}"/>
                </a:ext>
              </a:extLst>
            </p:cNvPr>
            <p:cNvSpPr txBox="1"/>
            <p:nvPr/>
          </p:nvSpPr>
          <p:spPr>
            <a:xfrm>
              <a:off x="882049" y="392257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1" name="TextBox 61">
              <a:extLst>
                <a:ext uri="{FF2B5EF4-FFF2-40B4-BE49-F238E27FC236}">
                  <a16:creationId xmlns:a16="http://schemas.microsoft.com/office/drawing/2014/main" id="{DFE5A838-E702-2129-8377-4521AB289F3A}"/>
                </a:ext>
              </a:extLst>
            </p:cNvPr>
            <p:cNvSpPr txBox="1"/>
            <p:nvPr/>
          </p:nvSpPr>
          <p:spPr>
            <a:xfrm>
              <a:off x="882049" y="490642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7E49370A-BDD0-E341-32DA-4417019B130B}"/>
                </a:ext>
              </a:extLst>
            </p:cNvPr>
            <p:cNvSpPr txBox="1"/>
            <p:nvPr/>
          </p:nvSpPr>
          <p:spPr>
            <a:xfrm>
              <a:off x="882048" y="572629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3" name="TextBox 63">
              <a:extLst>
                <a:ext uri="{FF2B5EF4-FFF2-40B4-BE49-F238E27FC236}">
                  <a16:creationId xmlns:a16="http://schemas.microsoft.com/office/drawing/2014/main" id="{35FBE01F-C374-5601-E2DF-E6D34578A033}"/>
                </a:ext>
              </a:extLst>
            </p:cNvPr>
            <p:cNvSpPr txBox="1"/>
            <p:nvPr/>
          </p:nvSpPr>
          <p:spPr>
            <a:xfrm>
              <a:off x="2955847" y="392257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4" name="TextBox 64">
              <a:extLst>
                <a:ext uri="{FF2B5EF4-FFF2-40B4-BE49-F238E27FC236}">
                  <a16:creationId xmlns:a16="http://schemas.microsoft.com/office/drawing/2014/main" id="{4B9F9A80-CEBA-AB45-D53A-23783F9F12C5}"/>
                </a:ext>
              </a:extLst>
            </p:cNvPr>
            <p:cNvSpPr txBox="1"/>
            <p:nvPr/>
          </p:nvSpPr>
          <p:spPr>
            <a:xfrm>
              <a:off x="2955848" y="490642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5" name="TextBox 65">
              <a:extLst>
                <a:ext uri="{FF2B5EF4-FFF2-40B4-BE49-F238E27FC236}">
                  <a16:creationId xmlns:a16="http://schemas.microsoft.com/office/drawing/2014/main" id="{56D5D949-C3C2-6D6C-488C-48FC5E78F112}"/>
                </a:ext>
              </a:extLst>
            </p:cNvPr>
            <p:cNvSpPr txBox="1"/>
            <p:nvPr/>
          </p:nvSpPr>
          <p:spPr>
            <a:xfrm>
              <a:off x="2926911" y="573594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265DA7A-3784-38C7-5A05-A47F9E30C537}"/>
                </a:ext>
              </a:extLst>
            </p:cNvPr>
            <p:cNvSpPr/>
            <p:nvPr/>
          </p:nvSpPr>
          <p:spPr>
            <a:xfrm>
              <a:off x="2570026" y="534047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9C40AA0-C90C-4311-A3DC-DED85396DF95}"/>
                </a:ext>
              </a:extLst>
            </p:cNvPr>
            <p:cNvSpPr/>
            <p:nvPr/>
          </p:nvSpPr>
          <p:spPr>
            <a:xfrm>
              <a:off x="2714710" y="463635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D822ED3-0F4E-1F33-3A69-EFA913DD091D}"/>
                </a:ext>
              </a:extLst>
            </p:cNvPr>
            <p:cNvSpPr/>
            <p:nvPr/>
          </p:nvSpPr>
          <p:spPr>
            <a:xfrm>
              <a:off x="2425341" y="45302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60053D8-B028-590C-D80B-108CBA287B2D}"/>
                </a:ext>
              </a:extLst>
            </p:cNvPr>
            <p:cNvSpPr/>
            <p:nvPr/>
          </p:nvSpPr>
          <p:spPr>
            <a:xfrm>
              <a:off x="1634404" y="462670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C68A0A6-790D-3F1C-CAB3-C6BC39E400A3}"/>
                </a:ext>
              </a:extLst>
            </p:cNvPr>
            <p:cNvSpPr/>
            <p:nvPr/>
          </p:nvSpPr>
          <p:spPr>
            <a:xfrm>
              <a:off x="1759796" y="434698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9AF126F-0096-181A-9573-958037D7C84F}"/>
                </a:ext>
              </a:extLst>
            </p:cNvPr>
            <p:cNvSpPr/>
            <p:nvPr/>
          </p:nvSpPr>
          <p:spPr>
            <a:xfrm>
              <a:off x="1190707" y="456883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E2AF1E4-DF85-7E74-24E7-A4181FFD7EF6}"/>
                </a:ext>
              </a:extLst>
            </p:cNvPr>
            <p:cNvSpPr/>
            <p:nvPr/>
          </p:nvSpPr>
          <p:spPr>
            <a:xfrm>
              <a:off x="1190707" y="53983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5679982-9C8D-AC6E-6649-880E8BB4885E}"/>
                </a:ext>
              </a:extLst>
            </p:cNvPr>
            <p:cNvSpPr/>
            <p:nvPr/>
          </p:nvSpPr>
          <p:spPr>
            <a:xfrm>
              <a:off x="1460782" y="547551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E318FEC-4E6A-E98D-CEAC-987D39EC8A41}"/>
                </a:ext>
              </a:extLst>
            </p:cNvPr>
            <p:cNvSpPr/>
            <p:nvPr/>
          </p:nvSpPr>
          <p:spPr>
            <a:xfrm>
              <a:off x="1692275" y="615070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6F604D5-423C-6981-C82E-4819AB14B228}"/>
                </a:ext>
              </a:extLst>
            </p:cNvPr>
            <p:cNvSpPr/>
            <p:nvPr/>
          </p:nvSpPr>
          <p:spPr>
            <a:xfrm>
              <a:off x="3168045" y="609282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D7BEA04-A010-C47E-27DC-2AC570A67E7B}"/>
                </a:ext>
              </a:extLst>
            </p:cNvPr>
            <p:cNvCxnSpPr/>
            <p:nvPr/>
          </p:nvCxnSpPr>
          <p:spPr>
            <a:xfrm>
              <a:off x="2662624" y="5437898"/>
              <a:ext cx="248855" cy="23921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6E90923-53F8-BED1-8FD4-F75EFCF871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0680" y="4335559"/>
              <a:ext cx="334714" cy="318874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0886848-E588-1892-E2E6-04DCA3FABD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9000" y="4292628"/>
              <a:ext cx="201905" cy="28667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5625511-8822-3747-2DA8-8C09F6CDC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6708" y="4378488"/>
              <a:ext cx="120066" cy="329606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7E4A44E-7E1B-392B-E6C8-B672CDD78A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7958" y="4646798"/>
              <a:ext cx="234102" cy="791098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426AB0C-5C2F-56A7-7820-DC24747DC606}"/>
                </a:ext>
              </a:extLst>
            </p:cNvPr>
            <p:cNvCxnSpPr>
              <a:cxnSpLocks/>
            </p:cNvCxnSpPr>
            <p:nvPr/>
          </p:nvCxnSpPr>
          <p:spPr>
            <a:xfrm>
              <a:off x="1256679" y="5384234"/>
              <a:ext cx="1869447" cy="72216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EF3E0ED-8DE5-A8AD-473C-F3573B700A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648" y="5891756"/>
              <a:ext cx="706328" cy="275945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F6365E2-4881-D77F-9E42-DC19D90748CC}"/>
              </a:ext>
            </a:extLst>
          </p:cNvPr>
          <p:cNvSpPr/>
          <p:nvPr/>
        </p:nvSpPr>
        <p:spPr>
          <a:xfrm>
            <a:off x="180974" y="1905000"/>
            <a:ext cx="11591925" cy="46101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668096E3-A4ED-317C-83EF-1ED909F249A2}"/>
              </a:ext>
            </a:extLst>
          </p:cNvPr>
          <p:cNvSpPr txBox="1"/>
          <p:nvPr/>
        </p:nvSpPr>
        <p:spPr>
          <a:xfrm>
            <a:off x="6257925" y="1533524"/>
            <a:ext cx="39338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Self-consistent, steady-state solution</a:t>
            </a:r>
          </a:p>
        </p:txBody>
      </p:sp>
    </p:spTree>
    <p:extLst>
      <p:ext uri="{BB962C8B-B14F-4D97-AF65-F5344CB8AC3E}">
        <p14:creationId xmlns:p14="http://schemas.microsoft.com/office/powerpoint/2010/main" val="5410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10" grpId="0"/>
      <p:bldP spid="170" grpId="0" animBg="1"/>
      <p:bldP spid="1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92F552-9E68-CF3D-1486-0734446670D4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1EE580-D4AB-612C-EAFB-2043AE46E7A1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47176-70E9-D0D1-B941-C17656A0DE0E}"/>
              </a:ext>
            </a:extLst>
          </p:cNvPr>
          <p:cNvSpPr txBox="1"/>
          <p:nvPr/>
        </p:nvSpPr>
        <p:spPr>
          <a:xfrm>
            <a:off x="295701" y="197508"/>
            <a:ext cx="80640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ECR Plasma Electron Simulations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8DFD6505-2CC4-BAE2-9783-58209256E727}"/>
              </a:ext>
            </a:extLst>
          </p:cNvPr>
          <p:cNvSpPr txBox="1"/>
          <p:nvPr/>
        </p:nvSpPr>
        <p:spPr>
          <a:xfrm>
            <a:off x="220253" y="1138769"/>
            <a:ext cx="4237750" cy="19620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PIC simulation for ECR plasma electrons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Description: Vlasov-Maxwell equation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Scaling: Plasma cutoff density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Self-consistency: Microwave EM field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D. Mascali, G. Torrisi et al , Eur. Phys. J. D. </a:t>
            </a:r>
            <a:r>
              <a:rPr lang="en-US" sz="1050" b="1" i="1">
                <a:latin typeface="Calibri"/>
                <a:ea typeface="Calibri"/>
                <a:cs typeface="Calibri"/>
              </a:rPr>
              <a:t>69</a:t>
            </a:r>
            <a:r>
              <a:rPr lang="en-US" sz="1050" i="1">
                <a:latin typeface="Calibri"/>
                <a:ea typeface="Calibri"/>
                <a:cs typeface="Calibri"/>
              </a:rPr>
              <a:t>, 27 (2015)</a:t>
            </a:r>
            <a:endParaRPr lang="en-US"/>
          </a:p>
          <a:p>
            <a:r>
              <a:rPr lang="en-US" sz="1050" i="1">
                <a:latin typeface="Calibri"/>
                <a:ea typeface="Calibri"/>
                <a:cs typeface="Calibri"/>
              </a:rPr>
              <a:t>G. Torrisi, D. Mascali et al, JEWA </a:t>
            </a:r>
            <a:r>
              <a:rPr lang="en-US" sz="1050" b="1" i="1">
                <a:latin typeface="Calibri"/>
                <a:ea typeface="Calibri"/>
                <a:cs typeface="Calibri"/>
              </a:rPr>
              <a:t>28</a:t>
            </a:r>
            <a:r>
              <a:rPr lang="en-US" sz="1050" i="1">
                <a:latin typeface="Calibri"/>
                <a:ea typeface="Calibri"/>
                <a:cs typeface="Calibri"/>
              </a:rPr>
              <a:t>, 9 (2014)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A. </a:t>
            </a:r>
            <a:r>
              <a:rPr lang="en-US" sz="1050" i="1" err="1">
                <a:latin typeface="Calibri"/>
                <a:ea typeface="Calibri"/>
                <a:cs typeface="Calibri"/>
              </a:rPr>
              <a:t>Galatà</a:t>
            </a:r>
            <a:r>
              <a:rPr lang="en-US" sz="1050" i="1">
                <a:latin typeface="Calibri"/>
                <a:ea typeface="Calibri"/>
                <a:cs typeface="Calibri"/>
              </a:rPr>
              <a:t> et al, Front. Phys. </a:t>
            </a:r>
            <a:r>
              <a:rPr lang="en-US" sz="1050" b="1" i="1">
                <a:latin typeface="Calibri"/>
                <a:ea typeface="Calibri"/>
                <a:cs typeface="Calibri"/>
              </a:rPr>
              <a:t>10</a:t>
            </a:r>
            <a:r>
              <a:rPr lang="en-US" sz="1050" i="1">
                <a:latin typeface="Calibri"/>
                <a:ea typeface="Calibri"/>
                <a:cs typeface="Calibri"/>
              </a:rPr>
              <a:t>, 947194 (2022)</a:t>
            </a:r>
          </a:p>
        </p:txBody>
      </p:sp>
      <p:pic>
        <p:nvPicPr>
          <p:cNvPr id="12" name="Picture 11" descr="A diagram of a diagram&#10;&#10;Description automatically generated">
            <a:extLst>
              <a:ext uri="{FF2B5EF4-FFF2-40B4-BE49-F238E27FC236}">
                <a16:creationId xmlns:a16="http://schemas.microsoft.com/office/drawing/2014/main" id="{4C248481-4BF1-9E38-7BDC-88CE76210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29000"/>
            <a:ext cx="3796751" cy="2938902"/>
          </a:xfrm>
          <a:prstGeom prst="rect">
            <a:avLst/>
          </a:prstGeom>
        </p:spPr>
      </p:pic>
      <p:pic>
        <p:nvPicPr>
          <p:cNvPr id="13" name="Picture 12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61C0EB15-4E3C-7A84-10D8-3FF075F8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56" y="4267400"/>
            <a:ext cx="4237750" cy="2062158"/>
          </a:xfrm>
          <a:prstGeom prst="rect">
            <a:avLst/>
          </a:prstGeom>
        </p:spPr>
      </p:pic>
      <p:pic>
        <p:nvPicPr>
          <p:cNvPr id="14" name="Picture 13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D97F9BA1-5F1C-AB33-6C81-C85E4996E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870" y="4264497"/>
            <a:ext cx="4028696" cy="2062158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BC9E7E0B-A2B2-CF4D-7165-2BFF352A38E7}"/>
              </a:ext>
            </a:extLst>
          </p:cNvPr>
          <p:cNvSpPr txBox="1"/>
          <p:nvPr/>
        </p:nvSpPr>
        <p:spPr>
          <a:xfrm>
            <a:off x="4423745" y="6292761"/>
            <a:ext cx="75529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Calibri"/>
                <a:cs typeface="Calibri"/>
              </a:rPr>
              <a:t>Electron density </a:t>
            </a:r>
            <a:r>
              <a:rPr lang="en-US" sz="1400" i="1">
                <a:latin typeface="Calibri"/>
                <a:cs typeface="Calibri"/>
              </a:rPr>
              <a:t>n</a:t>
            </a:r>
            <a:r>
              <a:rPr lang="en-US" sz="1400" i="1" baseline="-25000">
                <a:latin typeface="Calibri"/>
                <a:cs typeface="Calibri"/>
              </a:rPr>
              <a:t>e </a:t>
            </a:r>
            <a:r>
              <a:rPr lang="en-US" sz="1400">
                <a:latin typeface="Calibri"/>
                <a:cs typeface="Calibri"/>
              </a:rPr>
              <a:t>(m</a:t>
            </a:r>
            <a:r>
              <a:rPr lang="en-US" sz="1400" baseline="30000">
                <a:latin typeface="Calibri"/>
                <a:cs typeface="Calibri"/>
              </a:rPr>
              <a:t>-3</a:t>
            </a:r>
            <a:r>
              <a:rPr lang="en-US" sz="1400">
                <a:latin typeface="Calibri"/>
                <a:cs typeface="Calibri"/>
              </a:rPr>
              <a:t>) and mean energy </a:t>
            </a:r>
            <a:r>
              <a:rPr lang="en-US" sz="1400" i="1">
                <a:latin typeface="Calibri"/>
                <a:cs typeface="Calibri"/>
              </a:rPr>
              <a:t>E</a:t>
            </a:r>
            <a:r>
              <a:rPr lang="en-US" sz="1400" i="1" baseline="-25000">
                <a:latin typeface="Calibri"/>
                <a:cs typeface="Calibri"/>
              </a:rPr>
              <a:t>e</a:t>
            </a:r>
            <a:r>
              <a:rPr lang="en-US" sz="1400">
                <a:latin typeface="Calibri"/>
                <a:cs typeface="Calibri"/>
              </a:rPr>
              <a:t> (keV) maps for A-HPC obtained from PIC simulations.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62C41-1DB8-CD7E-14E3-744FF2533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06" y="1189567"/>
            <a:ext cx="3796750" cy="206248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40845C0-E5C4-D28B-C42C-62FD48E9547B}"/>
              </a:ext>
            </a:extLst>
          </p:cNvPr>
          <p:cNvGrpSpPr/>
          <p:nvPr/>
        </p:nvGrpSpPr>
        <p:grpSpPr>
          <a:xfrm>
            <a:off x="4570136" y="1866213"/>
            <a:ext cx="3399705" cy="1879544"/>
            <a:chOff x="4570136" y="1866213"/>
            <a:chExt cx="3399705" cy="187954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79496F-1D31-3E72-8743-F6DF25CE6E0E}"/>
                </a:ext>
              </a:extLst>
            </p:cNvPr>
            <p:cNvSpPr/>
            <p:nvPr/>
          </p:nvSpPr>
          <p:spPr>
            <a:xfrm>
              <a:off x="5424759" y="2642131"/>
              <a:ext cx="557784" cy="10319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459704-2FB4-1A23-188C-16CC80A4DCA3}"/>
                </a:ext>
              </a:extLst>
            </p:cNvPr>
            <p:cNvSpPr/>
            <p:nvPr/>
          </p:nvSpPr>
          <p:spPr>
            <a:xfrm>
              <a:off x="7412057" y="1866213"/>
              <a:ext cx="557784" cy="10319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EDA32A8-811B-8103-1D82-9A30AAD1771D}"/>
                </a:ext>
              </a:extLst>
            </p:cNvPr>
            <p:cNvCxnSpPr>
              <a:cxnSpLocks/>
              <a:stCxn id="10" idx="0"/>
              <a:endCxn id="17" idx="0"/>
            </p:cNvCxnSpPr>
            <p:nvPr/>
          </p:nvCxnSpPr>
          <p:spPr>
            <a:xfrm flipV="1">
              <a:off x="5703651" y="1866213"/>
              <a:ext cx="1987298" cy="7759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39FEAD-26EC-7E5A-3D16-AC172AB48F90}"/>
                </a:ext>
              </a:extLst>
            </p:cNvPr>
            <p:cNvCxnSpPr/>
            <p:nvPr/>
          </p:nvCxnSpPr>
          <p:spPr>
            <a:xfrm flipV="1">
              <a:off x="5976211" y="2480978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0AB119-852D-736D-1C7B-C91833A83D20}"/>
                </a:ext>
              </a:extLst>
            </p:cNvPr>
            <p:cNvCxnSpPr/>
            <p:nvPr/>
          </p:nvCxnSpPr>
          <p:spPr>
            <a:xfrm flipV="1">
              <a:off x="5749371" y="2879773"/>
              <a:ext cx="1987298" cy="785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63E9DD-F3CB-23BC-7E24-E07CEA0340DD}"/>
                </a:ext>
              </a:extLst>
            </p:cNvPr>
            <p:cNvCxnSpPr/>
            <p:nvPr/>
          </p:nvCxnSpPr>
          <p:spPr>
            <a:xfrm flipV="1">
              <a:off x="5906279" y="2100052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448DA87-5699-A8CC-D198-3C3784D47A0D}"/>
                </a:ext>
              </a:extLst>
            </p:cNvPr>
            <p:cNvCxnSpPr/>
            <p:nvPr/>
          </p:nvCxnSpPr>
          <p:spPr>
            <a:xfrm flipV="1">
              <a:off x="5824048" y="2931941"/>
              <a:ext cx="2071116" cy="8138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E378511-3F0F-60BA-4276-D0C8915DE7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363" y="2635006"/>
              <a:ext cx="6977" cy="5139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098549-12A2-8350-9D71-6E4110CA8CF9}"/>
                </a:ext>
              </a:extLst>
            </p:cNvPr>
            <p:cNvSpPr txBox="1"/>
            <p:nvPr/>
          </p:nvSpPr>
          <p:spPr>
            <a:xfrm>
              <a:off x="6570909" y="3426435"/>
              <a:ext cx="966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L = 210 mm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6DE0A0-59C4-8230-396F-8D57FE4C2DD2}"/>
                </a:ext>
              </a:extLst>
            </p:cNvPr>
            <p:cNvSpPr txBox="1"/>
            <p:nvPr/>
          </p:nvSpPr>
          <p:spPr>
            <a:xfrm>
              <a:off x="4570136" y="2835655"/>
              <a:ext cx="966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R = 29 mm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FED53F-C00C-5A87-F3DC-8346E33AE2EE}"/>
                </a:ext>
              </a:extLst>
            </p:cNvPr>
            <p:cNvCxnSpPr/>
            <p:nvPr/>
          </p:nvCxnSpPr>
          <p:spPr>
            <a:xfrm flipV="1">
              <a:off x="5434373" y="2522057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EC88AB6-64D1-2C8E-5A67-1209E5C0EC03}"/>
                </a:ext>
              </a:extLst>
            </p:cNvPr>
            <p:cNvCxnSpPr/>
            <p:nvPr/>
          </p:nvCxnSpPr>
          <p:spPr>
            <a:xfrm flipV="1">
              <a:off x="5465027" y="2071501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1A79724-1B0D-5B42-2E04-88842852FB25}"/>
                </a:ext>
              </a:extLst>
            </p:cNvPr>
            <p:cNvCxnSpPr/>
            <p:nvPr/>
          </p:nvCxnSpPr>
          <p:spPr>
            <a:xfrm flipV="1">
              <a:off x="5610927" y="2838199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18">
            <a:extLst>
              <a:ext uri="{FF2B5EF4-FFF2-40B4-BE49-F238E27FC236}">
                <a16:creationId xmlns:a16="http://schemas.microsoft.com/office/drawing/2014/main" id="{FAA4F6C4-005F-683A-C16E-4B998A505EF4}"/>
              </a:ext>
            </a:extLst>
          </p:cNvPr>
          <p:cNvSpPr txBox="1"/>
          <p:nvPr/>
        </p:nvSpPr>
        <p:spPr>
          <a:xfrm>
            <a:off x="7873200" y="3262882"/>
            <a:ext cx="44507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Calibri"/>
                <a:cs typeface="Calibri"/>
              </a:rPr>
              <a:t>B-field distribution in A-HPC ion source. The ellipsoidal surface nestled in the middle represents the ECR surface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73DBA5A-EF79-B8FF-A82D-EDA45E706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745" y="1237001"/>
            <a:ext cx="3712125" cy="50527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3110558-DA48-6F46-6FA7-7E81BB001F72}"/>
              </a:ext>
            </a:extLst>
          </p:cNvPr>
          <p:cNvSpPr/>
          <p:nvPr/>
        </p:nvSpPr>
        <p:spPr>
          <a:xfrm>
            <a:off x="4423745" y="1437184"/>
            <a:ext cx="3712125" cy="14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840954-9B89-7E4A-BBF3-8E2682E26F20}"/>
              </a:ext>
            </a:extLst>
          </p:cNvPr>
          <p:cNvSpPr/>
          <p:nvPr/>
        </p:nvSpPr>
        <p:spPr>
          <a:xfrm>
            <a:off x="1" y="-16673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48C28C-F965-B2B8-4B79-0A5B251A7EAC}"/>
              </a:ext>
            </a:extLst>
          </p:cNvPr>
          <p:cNvSpPr/>
          <p:nvPr/>
        </p:nvSpPr>
        <p:spPr>
          <a:xfrm>
            <a:off x="0" y="914161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1D965-9C54-6C5C-2DB8-935A86EAFF0E}"/>
              </a:ext>
            </a:extLst>
          </p:cNvPr>
          <p:cNvSpPr txBox="1"/>
          <p:nvPr/>
        </p:nvSpPr>
        <p:spPr>
          <a:xfrm>
            <a:off x="295702" y="180835"/>
            <a:ext cx="92339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ECR Plasma Ion Simulations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81C5EAD2-3F58-CE5A-C4C0-E1E5D55F6EC1}"/>
              </a:ext>
            </a:extLst>
          </p:cNvPr>
          <p:cNvSpPr txBox="1"/>
          <p:nvPr/>
        </p:nvSpPr>
        <p:spPr>
          <a:xfrm>
            <a:off x="296453" y="1199729"/>
            <a:ext cx="11362474" cy="1800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PIC simulations for ECR plasma ions: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Description: Vlasov-Maxwell equations + Balance equation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Scaling: </a:t>
            </a:r>
            <a:r>
              <a:rPr lang="en-US" err="1">
                <a:latin typeface="Calibri"/>
                <a:ea typeface="Calibri"/>
                <a:cs typeface="Calibri"/>
              </a:rPr>
              <a:t>Quasineutrality</a:t>
            </a:r>
            <a:r>
              <a:rPr lang="en-US">
                <a:latin typeface="Calibri"/>
                <a:ea typeface="Calibri"/>
                <a:cs typeface="Calibri"/>
              </a:rPr>
              <a:t> with electron density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Self-consistency: Electron density and energy maps</a:t>
            </a:r>
          </a:p>
          <a:p>
            <a:pPr algn="ctr"/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 et al, Front. Phys. </a:t>
            </a:r>
            <a:r>
              <a:rPr lang="en-US" sz="1050" b="1" i="1">
                <a:latin typeface="Calibri"/>
                <a:ea typeface="Calibri"/>
                <a:cs typeface="Calibri"/>
              </a:rPr>
              <a:t>10</a:t>
            </a:r>
            <a:r>
              <a:rPr lang="en-US" sz="1050" i="1">
                <a:latin typeface="Calibri"/>
                <a:ea typeface="Calibri"/>
                <a:cs typeface="Calibri"/>
              </a:rPr>
              <a:t>, 932448 (2022)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Mishra, EPJ </a:t>
            </a:r>
            <a:r>
              <a:rPr lang="en-US" sz="1050" i="1" err="1">
                <a:latin typeface="Calibri"/>
                <a:ea typeface="Calibri"/>
                <a:cs typeface="Calibri"/>
              </a:rPr>
              <a:t>WoC</a:t>
            </a:r>
            <a:r>
              <a:rPr lang="en-US" sz="1050" i="1">
                <a:latin typeface="Calibri"/>
                <a:ea typeface="Calibri"/>
                <a:cs typeface="Calibri"/>
              </a:rPr>
              <a:t> </a:t>
            </a:r>
            <a:r>
              <a:rPr lang="en-US" sz="1050" b="1" i="1">
                <a:latin typeface="Calibri"/>
                <a:ea typeface="Calibri"/>
                <a:cs typeface="Calibri"/>
              </a:rPr>
              <a:t>275</a:t>
            </a:r>
            <a:r>
              <a:rPr lang="en-US" sz="1050" i="1">
                <a:latin typeface="Calibri"/>
                <a:ea typeface="Calibri"/>
                <a:cs typeface="Calibri"/>
              </a:rPr>
              <a:t>, 02001 (2023)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955E8FF-5459-D211-2999-8D17100E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296" y="1353460"/>
            <a:ext cx="4404910" cy="4888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34A0D2F8-2999-785F-EFB4-A4D8C43B73AF}"/>
              </a:ext>
            </a:extLst>
          </p:cNvPr>
          <p:cNvSpPr txBox="1"/>
          <p:nvPr/>
        </p:nvSpPr>
        <p:spPr>
          <a:xfrm>
            <a:off x="2944008" y="3208759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Transport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E91A4ADD-B45D-7DA7-38B6-9842CE57F6E7}"/>
              </a:ext>
            </a:extLst>
          </p:cNvPr>
          <p:cNvSpPr txBox="1"/>
          <p:nvPr/>
        </p:nvSpPr>
        <p:spPr>
          <a:xfrm>
            <a:off x="296452" y="4857328"/>
            <a:ext cx="1723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3</a:t>
            </a:r>
            <a:r>
              <a:rPr lang="en-US">
                <a:latin typeface="Calibri"/>
                <a:ea typeface="Calibri"/>
                <a:cs typeface="Calibri"/>
              </a:rPr>
              <a:t> core modules</a:t>
            </a:r>
            <a:endParaRPr lang="en-US" sz="1050" i="1">
              <a:latin typeface="Calibri"/>
              <a:ea typeface="Calibri"/>
              <a:cs typeface="Calibri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51E6CE75-4DA7-9F61-AB30-37FB59306867}"/>
              </a:ext>
            </a:extLst>
          </p:cNvPr>
          <p:cNvSpPr txBox="1"/>
          <p:nvPr/>
        </p:nvSpPr>
        <p:spPr>
          <a:xfrm>
            <a:off x="2944008" y="4655352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 Sampling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F9629041-2CA8-6460-7958-293E767D81DD}"/>
              </a:ext>
            </a:extLst>
          </p:cNvPr>
          <p:cNvSpPr txBox="1"/>
          <p:nvPr/>
        </p:nvSpPr>
        <p:spPr>
          <a:xfrm>
            <a:off x="2944007" y="5925531"/>
            <a:ext cx="1497690" cy="841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Density Scaling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280F83AB-2FFB-E4F7-968E-23393EA597D9}"/>
              </a:ext>
            </a:extLst>
          </p:cNvPr>
          <p:cNvSpPr/>
          <p:nvPr/>
        </p:nvSpPr>
        <p:spPr>
          <a:xfrm>
            <a:off x="2017776" y="3438525"/>
            <a:ext cx="450723" cy="32480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3213D2CD-4D48-8CCA-699D-E86AB11A9923}"/>
              </a:ext>
            </a:extLst>
          </p:cNvPr>
          <p:cNvSpPr txBox="1"/>
          <p:nvPr/>
        </p:nvSpPr>
        <p:spPr>
          <a:xfrm>
            <a:off x="5006034" y="3210241"/>
            <a:ext cx="368169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latin typeface="Calibri"/>
                <a:cs typeface="Calibri"/>
              </a:rPr>
              <a:t>Transport in EM fields under Lorentz force</a:t>
            </a: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79AFFB04-05D9-2000-8798-3AF7DC9C1BA3}"/>
              </a:ext>
            </a:extLst>
          </p:cNvPr>
          <p:cNvSpPr txBox="1"/>
          <p:nvPr/>
        </p:nvSpPr>
        <p:spPr>
          <a:xfrm>
            <a:off x="5000921" y="3554111"/>
            <a:ext cx="323892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latin typeface="Calibri"/>
                <a:ea typeface="Calibri"/>
                <a:cs typeface="Calibri"/>
              </a:rPr>
              <a:t>Collisions by Fokker-Planck equation 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9733B9F-5C61-7487-065F-EC3994D97636}"/>
              </a:ext>
            </a:extLst>
          </p:cNvPr>
          <p:cNvSpPr txBox="1"/>
          <p:nvPr/>
        </p:nvSpPr>
        <p:spPr>
          <a:xfrm>
            <a:off x="4642951" y="5148725"/>
            <a:ext cx="26709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impact ionization (EI)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92EED290-B813-87CC-C3C6-DAD75230F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817" y="4498452"/>
            <a:ext cx="4404910" cy="4888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DB403E2-99AF-7529-539B-55721757951A}"/>
              </a:ext>
            </a:extLst>
          </p:cNvPr>
          <p:cNvSpPr txBox="1"/>
          <p:nvPr/>
        </p:nvSpPr>
        <p:spPr>
          <a:xfrm>
            <a:off x="7874639" y="5148725"/>
            <a:ext cx="305399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impact charge exchange (CEX)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0038AC0-3EC3-0897-7E15-6C24FF272739}"/>
              </a:ext>
            </a:extLst>
          </p:cNvPr>
          <p:cNvSpPr/>
          <p:nvPr/>
        </p:nvSpPr>
        <p:spPr>
          <a:xfrm>
            <a:off x="5759062" y="4498452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0259CDE-D5D5-0530-DA46-7BFA640F5038}"/>
              </a:ext>
            </a:extLst>
          </p:cNvPr>
          <p:cNvSpPr/>
          <p:nvPr/>
        </p:nvSpPr>
        <p:spPr>
          <a:xfrm>
            <a:off x="7571115" y="4498451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C62D29D-B20E-CBA2-89BD-A12D7C28F4D2}"/>
              </a:ext>
            </a:extLst>
          </p:cNvPr>
          <p:cNvSpPr txBox="1"/>
          <p:nvPr/>
        </p:nvSpPr>
        <p:spPr>
          <a:xfrm>
            <a:off x="5126236" y="6185261"/>
            <a:ext cx="353144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latin typeface="Calibri"/>
                <a:cs typeface="Calibri"/>
              </a:rPr>
              <a:t>Iterative scaling of ion occupation map </a:t>
            </a: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FB0B93E-6272-1E70-16D9-960A23B52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176" y="6063602"/>
            <a:ext cx="1888633" cy="5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 animBg="1"/>
      <p:bldP spid="35" grpId="0"/>
      <p:bldP spid="38" grpId="0" animBg="1"/>
      <p:bldP spid="40" grpId="0" animBg="1"/>
      <p:bldP spid="41" grpId="0" animBg="1"/>
      <p:bldP spid="43" grpId="0"/>
      <p:bldP spid="45" grpId="0"/>
      <p:bldP spid="47" grpId="0"/>
      <p:bldP spid="51" grpId="0"/>
      <p:bldP spid="53" grpId="0" animBg="1"/>
      <p:bldP spid="5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853C0C-80C2-5127-84F0-4B669ACE70C3}"/>
              </a:ext>
            </a:extLst>
          </p:cNvPr>
          <p:cNvSpPr/>
          <p:nvPr/>
        </p:nvSpPr>
        <p:spPr>
          <a:xfrm>
            <a:off x="-4469" y="-1084"/>
            <a:ext cx="12191999" cy="39007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193FC7-B0B6-E7E8-32D1-49E242288813}"/>
              </a:ext>
            </a:extLst>
          </p:cNvPr>
          <p:cNvSpPr>
            <a:spLocks noGrp="1"/>
          </p:cNvSpPr>
          <p:nvPr/>
        </p:nvSpPr>
        <p:spPr>
          <a:xfrm>
            <a:off x="-1169" y="383267"/>
            <a:ext cx="11867881" cy="1616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latin typeface="Sitka Text"/>
                <a:cs typeface="Calibri Light"/>
              </a:rPr>
              <a:t>P</a:t>
            </a:r>
            <a:r>
              <a:rPr lang="en-US" sz="3100">
                <a:latin typeface="Sitka Text"/>
                <a:cs typeface="Calibri Light"/>
              </a:rPr>
              <a:t>lasmas</a:t>
            </a:r>
            <a:r>
              <a:rPr lang="en-US" sz="4500">
                <a:latin typeface="Sitka Text"/>
                <a:cs typeface="Calibri Light"/>
              </a:rPr>
              <a:t> </a:t>
            </a:r>
            <a:r>
              <a:rPr lang="en-US" sz="3100">
                <a:latin typeface="Sitka Text"/>
                <a:cs typeface="Calibri Light"/>
              </a:rPr>
              <a:t>for</a:t>
            </a:r>
            <a:r>
              <a:rPr lang="en-US" sz="4500">
                <a:latin typeface="Sitka Text"/>
                <a:cs typeface="Calibri Light"/>
              </a:rPr>
              <a:t> </a:t>
            </a:r>
            <a:r>
              <a:rPr lang="en-US" b="1">
                <a:latin typeface="Sitka Text"/>
                <a:cs typeface="Calibri Light"/>
              </a:rPr>
              <a:t>A</a:t>
            </a:r>
            <a:r>
              <a:rPr lang="en-US" sz="3100">
                <a:latin typeface="Sitka Text"/>
                <a:cs typeface="Calibri Light"/>
              </a:rPr>
              <a:t>strophysics</a:t>
            </a:r>
            <a:r>
              <a:rPr lang="en-US" sz="2400">
                <a:latin typeface="Sitka Text"/>
                <a:cs typeface="Calibri Light"/>
              </a:rPr>
              <a:t>,</a:t>
            </a:r>
            <a:r>
              <a:rPr lang="en-US" sz="4500">
                <a:latin typeface="Sitka Text"/>
                <a:cs typeface="Calibri Light"/>
              </a:rPr>
              <a:t> </a:t>
            </a:r>
            <a:r>
              <a:rPr lang="en-US" b="1">
                <a:latin typeface="Sitka Text"/>
                <a:cs typeface="Calibri Light"/>
              </a:rPr>
              <a:t>N</a:t>
            </a:r>
            <a:r>
              <a:rPr lang="en-US" sz="3100">
                <a:latin typeface="Sitka Text"/>
                <a:cs typeface="Calibri Light"/>
              </a:rPr>
              <a:t>uclear</a:t>
            </a:r>
            <a:r>
              <a:rPr lang="en-US" sz="4500">
                <a:latin typeface="Sitka Text"/>
                <a:cs typeface="Calibri Light"/>
              </a:rPr>
              <a:t> </a:t>
            </a:r>
            <a:r>
              <a:rPr lang="en-US" b="1">
                <a:latin typeface="Sitka Text"/>
                <a:cs typeface="Calibri Light"/>
              </a:rPr>
              <a:t>D</a:t>
            </a:r>
            <a:r>
              <a:rPr lang="en-US" sz="3100">
                <a:latin typeface="Sitka Text"/>
                <a:cs typeface="Calibri Light"/>
              </a:rPr>
              <a:t>ecay</a:t>
            </a:r>
            <a:r>
              <a:rPr lang="en-US" sz="4500">
                <a:latin typeface="Sitka Text"/>
                <a:cs typeface="Calibri Light"/>
              </a:rPr>
              <a:t> </a:t>
            </a:r>
            <a:r>
              <a:rPr lang="en-US" b="1">
                <a:latin typeface="Sitka Text"/>
                <a:cs typeface="Calibri Light"/>
              </a:rPr>
              <a:t>O</a:t>
            </a:r>
            <a:r>
              <a:rPr lang="en-US" sz="3100">
                <a:latin typeface="Sitka Text"/>
                <a:cs typeface="Calibri Light"/>
              </a:rPr>
              <a:t>bservations</a:t>
            </a:r>
            <a:r>
              <a:rPr lang="en-US" sz="4500">
                <a:latin typeface="Sitka Text"/>
                <a:cs typeface="Calibri Light"/>
              </a:rPr>
              <a:t> </a:t>
            </a:r>
            <a:r>
              <a:rPr lang="en-US" sz="3100">
                <a:latin typeface="Sitka Text"/>
                <a:cs typeface="Calibri Light"/>
              </a:rPr>
              <a:t>and </a:t>
            </a:r>
            <a:r>
              <a:rPr lang="en-US" b="1">
                <a:latin typeface="Sitka Text"/>
                <a:cs typeface="Calibri Light"/>
              </a:rPr>
              <a:t>R</a:t>
            </a:r>
            <a:r>
              <a:rPr lang="en-US" sz="3100">
                <a:latin typeface="Sitka Text"/>
                <a:cs typeface="Calibri Light"/>
              </a:rPr>
              <a:t>adiation</a:t>
            </a:r>
            <a:r>
              <a:rPr lang="en-US" sz="4500">
                <a:latin typeface="Sitka Text"/>
                <a:cs typeface="Calibri Light"/>
              </a:rPr>
              <a:t> </a:t>
            </a:r>
            <a:r>
              <a:rPr lang="en-US" sz="3100">
                <a:latin typeface="Sitka Text"/>
                <a:cs typeface="Calibri Light"/>
              </a:rPr>
              <a:t>for</a:t>
            </a:r>
            <a:r>
              <a:rPr lang="en-US" sz="4500">
                <a:latin typeface="Sitka Text"/>
                <a:cs typeface="Calibri Light"/>
              </a:rPr>
              <a:t> </a:t>
            </a:r>
            <a:r>
              <a:rPr lang="en-US" b="1">
                <a:latin typeface="Sitka Text"/>
                <a:cs typeface="Calibri Light"/>
              </a:rPr>
              <a:t>A</a:t>
            </a:r>
            <a:r>
              <a:rPr lang="en-US" sz="3100">
                <a:latin typeface="Sitka Text"/>
                <a:cs typeface="Calibri Light"/>
              </a:rPr>
              <a:t>rchaeometry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A82E0FD-8290-3C8B-8469-2401479588EB}"/>
              </a:ext>
            </a:extLst>
          </p:cNvPr>
          <p:cNvSpPr txBox="1"/>
          <p:nvPr/>
        </p:nvSpPr>
        <p:spPr>
          <a:xfrm>
            <a:off x="8234193" y="3912597"/>
            <a:ext cx="3778500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>
                <a:latin typeface="Sitka Text"/>
                <a:ea typeface="Calibri"/>
                <a:cs typeface="Calibri"/>
              </a:rPr>
              <a:t>MAIN GOALS</a:t>
            </a:r>
            <a:r>
              <a:rPr lang="en-US" sz="2000">
                <a:latin typeface="Sitka Text"/>
                <a:ea typeface="Calibri"/>
                <a:cs typeface="Calibri"/>
              </a:rPr>
              <a:t>:</a:t>
            </a:r>
          </a:p>
          <a:p>
            <a:endParaRPr lang="en-US" sz="1000">
              <a:latin typeface="Sitka Text"/>
              <a:ea typeface="Calibri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 b="1">
                <a:latin typeface="Sitka Text"/>
                <a:ea typeface="Calibri"/>
                <a:cs typeface="Calibri"/>
              </a:rPr>
              <a:t>β-decay rate in plasma for </a:t>
            </a:r>
            <a:r>
              <a:rPr lang="en-US" sz="2000" b="1" i="1">
                <a:latin typeface="Sitka Text"/>
                <a:ea typeface="Calibri"/>
                <a:cs typeface="Calibri"/>
              </a:rPr>
              <a:t>s</a:t>
            </a:r>
            <a:r>
              <a:rPr lang="en-US" sz="2000" b="1">
                <a:latin typeface="Sitka Text"/>
                <a:ea typeface="Calibri"/>
                <a:cs typeface="Calibri"/>
              </a:rPr>
              <a:t>-process</a:t>
            </a:r>
          </a:p>
          <a:p>
            <a:endParaRPr lang="en-US" sz="900">
              <a:latin typeface="Sitka Text"/>
              <a:ea typeface="Calibri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>
                <a:latin typeface="Sitka Text"/>
                <a:ea typeface="Calibri"/>
                <a:cs typeface="Calibri"/>
              </a:rPr>
              <a:t>Plasma opacity for </a:t>
            </a:r>
            <a:r>
              <a:rPr lang="en-US" sz="2000" i="1">
                <a:latin typeface="Sitka Text"/>
                <a:ea typeface="Calibri"/>
                <a:cs typeface="Calibri"/>
              </a:rPr>
              <a:t>r</a:t>
            </a:r>
            <a:r>
              <a:rPr lang="en-US" sz="2000">
                <a:latin typeface="Sitka Text"/>
                <a:ea typeface="Calibri"/>
                <a:cs typeface="Calibri"/>
              </a:rPr>
              <a:t>-process (see talk by </a:t>
            </a:r>
            <a:r>
              <a:rPr lang="en-US" sz="2000" i="1">
                <a:latin typeface="Sitka Text"/>
                <a:ea typeface="Calibri"/>
                <a:cs typeface="Calibri"/>
              </a:rPr>
              <a:t>A. </a:t>
            </a:r>
            <a:r>
              <a:rPr lang="en-US" sz="2000" i="1" err="1">
                <a:latin typeface="Sitka Text"/>
                <a:ea typeface="Calibri"/>
                <a:cs typeface="Calibri"/>
              </a:rPr>
              <a:t>Pidatella</a:t>
            </a:r>
            <a:r>
              <a:rPr lang="en-US" sz="2000" i="1">
                <a:latin typeface="Sitka Text"/>
                <a:ea typeface="Calibri"/>
                <a:cs typeface="Calibri"/>
              </a:rPr>
              <a:t> </a:t>
            </a:r>
            <a:r>
              <a:rPr lang="en-US" sz="2000">
                <a:latin typeface="Sitka Text"/>
                <a:ea typeface="Calibri"/>
                <a:cs typeface="Calibri"/>
              </a:rPr>
              <a:t>on Thursday)</a:t>
            </a:r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74F89D40-C1FE-5CE6-6765-90BC8A37E821}"/>
              </a:ext>
            </a:extLst>
          </p:cNvPr>
          <p:cNvSpPr txBox="1"/>
          <p:nvPr/>
        </p:nvSpPr>
        <p:spPr>
          <a:xfrm>
            <a:off x="268309" y="6557492"/>
            <a:ext cx="1094205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rgbClr val="000000"/>
                </a:solidFill>
                <a:latin typeface="Sitka Text"/>
              </a:rPr>
              <a:t>[1] D. Mascali et al, Universe 8, 80 (2022)     [2] D. Mascali et al, EPJ </a:t>
            </a:r>
            <a:r>
              <a:rPr lang="en-US" sz="1100" b="1" err="1">
                <a:solidFill>
                  <a:srgbClr val="000000"/>
                </a:solidFill>
                <a:latin typeface="Sitka Text"/>
              </a:rPr>
              <a:t>WoC</a:t>
            </a:r>
            <a:r>
              <a:rPr lang="en-US" sz="1100" b="1">
                <a:solidFill>
                  <a:srgbClr val="000000"/>
                </a:solidFill>
                <a:latin typeface="Sitka Text"/>
              </a:rPr>
              <a:t> 227, 01013 (2020)    [3] A. </a:t>
            </a:r>
            <a:r>
              <a:rPr lang="en-US" sz="1100" b="1" err="1">
                <a:solidFill>
                  <a:srgbClr val="000000"/>
                </a:solidFill>
                <a:latin typeface="Sitka Text"/>
              </a:rPr>
              <a:t>Pidatella</a:t>
            </a:r>
            <a:r>
              <a:rPr lang="en-US" sz="1100" b="1">
                <a:solidFill>
                  <a:srgbClr val="000000"/>
                </a:solidFill>
                <a:latin typeface="Sitka Text"/>
              </a:rPr>
              <a:t> et al, </a:t>
            </a:r>
            <a:r>
              <a:rPr lang="en-US" sz="1100" b="1">
                <a:solidFill>
                  <a:srgbClr val="000000"/>
                </a:solidFill>
                <a:latin typeface="Sitka Text"/>
                <a:ea typeface="+mn-lt"/>
                <a:cs typeface="+mn-lt"/>
              </a:rPr>
              <a:t>Front. Astron. Space Sci.</a:t>
            </a:r>
            <a:r>
              <a:rPr lang="en-US" sz="1100" b="1">
                <a:solidFill>
                  <a:srgbClr val="000000"/>
                </a:solidFill>
                <a:latin typeface="Sitka Text"/>
                <a:cs typeface="Calibri"/>
              </a:rPr>
              <a:t> 931744 (2022) </a:t>
            </a:r>
            <a:endParaRPr lang="en-US" sz="1100" b="1">
              <a:solidFill>
                <a:srgbClr val="000000"/>
              </a:solidFill>
              <a:latin typeface="Sitka Tex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B4377-9DED-742C-1F33-385958CD71A9}"/>
              </a:ext>
            </a:extLst>
          </p:cNvPr>
          <p:cNvSpPr txBox="1"/>
          <p:nvPr/>
        </p:nvSpPr>
        <p:spPr>
          <a:xfrm>
            <a:off x="8231746" y="1899634"/>
            <a:ext cx="3262647" cy="1769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itka Text"/>
              </a:rPr>
              <a:t>Nuclear astrophysics in an electron cyclotron resonance (ECR) plasma</a:t>
            </a:r>
          </a:p>
          <a:p>
            <a:endParaRPr lang="en-US" sz="600">
              <a:latin typeface="Sitka Text"/>
            </a:endParaRPr>
          </a:p>
          <a:p>
            <a:r>
              <a:rPr lang="en-US" sz="2000">
                <a:latin typeface="Sitka Text"/>
              </a:rPr>
              <a:t>n</a:t>
            </a:r>
            <a:r>
              <a:rPr lang="en-US" sz="2000" baseline="-25000">
                <a:latin typeface="Sitka Text"/>
              </a:rPr>
              <a:t>e</a:t>
            </a:r>
            <a:r>
              <a:rPr lang="en-US" sz="2000">
                <a:latin typeface="Sitka Text"/>
              </a:rPr>
              <a:t> ~ 10</a:t>
            </a:r>
            <a:r>
              <a:rPr lang="en-US" sz="2000" baseline="30000">
                <a:latin typeface="Sitka Text"/>
              </a:rPr>
              <a:t>11-13</a:t>
            </a:r>
            <a:r>
              <a:rPr lang="en-US" sz="2000">
                <a:latin typeface="Sitka Text"/>
              </a:rPr>
              <a:t> cm</a:t>
            </a:r>
            <a:r>
              <a:rPr lang="en-US" sz="2000" baseline="30000">
                <a:latin typeface="Sitka Text"/>
              </a:rPr>
              <a:t>-3</a:t>
            </a:r>
            <a:endParaRPr lang="en-US"/>
          </a:p>
          <a:p>
            <a:r>
              <a:rPr lang="en-US" sz="2000" err="1">
                <a:latin typeface="Sitka Text"/>
              </a:rPr>
              <a:t>kT</a:t>
            </a:r>
            <a:r>
              <a:rPr lang="en-US" sz="2000" baseline="-25000" err="1">
                <a:latin typeface="Sitka Text"/>
              </a:rPr>
              <a:t>e</a:t>
            </a:r>
            <a:r>
              <a:rPr lang="en-US" sz="2000">
                <a:latin typeface="Sitka Text"/>
              </a:rPr>
              <a:t> ~ 0.1 - 100 keV</a:t>
            </a:r>
          </a:p>
        </p:txBody>
      </p:sp>
      <p:pic>
        <p:nvPicPr>
          <p:cNvPr id="6" name="Picture 5" descr="Immagine che contiene giocatore, palla, gioco, aria&#10;&#10;Descrizione generata automaticamente">
            <a:extLst>
              <a:ext uri="{FF2B5EF4-FFF2-40B4-BE49-F238E27FC236}">
                <a16:creationId xmlns:a16="http://schemas.microsoft.com/office/drawing/2014/main" id="{EED5C0E1-2C6A-98A5-D7AE-85304F06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3" y="1791773"/>
            <a:ext cx="7817476" cy="46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0CAC3B-F786-D0BB-E6FE-1D8C0D448747}"/>
              </a:ext>
            </a:extLst>
          </p:cNvPr>
          <p:cNvSpPr/>
          <p:nvPr/>
        </p:nvSpPr>
        <p:spPr>
          <a:xfrm>
            <a:off x="1" y="-16673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9DEBA-02FC-1E13-CBF0-F79839275CF2}"/>
              </a:ext>
            </a:extLst>
          </p:cNvPr>
          <p:cNvSpPr/>
          <p:nvPr/>
        </p:nvSpPr>
        <p:spPr>
          <a:xfrm>
            <a:off x="0" y="914161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47104-A1A0-209A-3962-1E7817B22D30}"/>
              </a:ext>
            </a:extLst>
          </p:cNvPr>
          <p:cNvSpPr txBox="1"/>
          <p:nvPr/>
        </p:nvSpPr>
        <p:spPr>
          <a:xfrm>
            <a:off x="295702" y="180835"/>
            <a:ext cx="92339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ECR Plasma Ion Simulations</a:t>
            </a:r>
          </a:p>
        </p:txBody>
      </p:sp>
      <p:pic>
        <p:nvPicPr>
          <p:cNvPr id="8" name="Picture 7" descr="A diagram of a heat wave&#10;&#10;Description automatically generated with medium confidence">
            <a:extLst>
              <a:ext uri="{FF2B5EF4-FFF2-40B4-BE49-F238E27FC236}">
                <a16:creationId xmlns:a16="http://schemas.microsoft.com/office/drawing/2014/main" id="{6E21CAF6-D178-E521-51AD-1E8F89AC2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87" y="1151890"/>
            <a:ext cx="5543333" cy="2961942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FB8C8406-6A09-6F9A-083B-32C839DACD1B}"/>
              </a:ext>
            </a:extLst>
          </p:cNvPr>
          <p:cNvSpPr txBox="1"/>
          <p:nvPr/>
        </p:nvSpPr>
        <p:spPr>
          <a:xfrm>
            <a:off x="6825803" y="3424513"/>
            <a:ext cx="29546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Calibri"/>
                <a:ea typeface="Calibri"/>
                <a:cs typeface="Calibri"/>
              </a:rPr>
              <a:t>&lt;Z&gt; of argon plasma in A-HPC ECRIS as calculated using PIC-MC code 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7AB325-2366-113D-819F-79AD7FC128C7}"/>
              </a:ext>
            </a:extLst>
          </p:cNvPr>
          <p:cNvSpPr/>
          <p:nvPr/>
        </p:nvSpPr>
        <p:spPr>
          <a:xfrm rot="489935">
            <a:off x="2975449" y="2596644"/>
            <a:ext cx="2496312" cy="283464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C8128-C5BB-1500-11B4-DF02AABD4071}"/>
              </a:ext>
            </a:extLst>
          </p:cNvPr>
          <p:cNvSpPr txBox="1"/>
          <p:nvPr/>
        </p:nvSpPr>
        <p:spPr>
          <a:xfrm>
            <a:off x="7410214" y="1719430"/>
            <a:ext cx="315720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Higher charge states tend to accumulate in the near-axis region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9EB717-BC4B-942B-9CB6-EFA368CD2D5F}"/>
              </a:ext>
            </a:extLst>
          </p:cNvPr>
          <p:cNvCxnSpPr>
            <a:cxnSpLocks/>
          </p:cNvCxnSpPr>
          <p:nvPr/>
        </p:nvCxnSpPr>
        <p:spPr>
          <a:xfrm flipV="1">
            <a:off x="5459107" y="2052306"/>
            <a:ext cx="1951107" cy="73456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6C3AF7C-AC92-E208-5042-54299DE2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02" y="4247897"/>
            <a:ext cx="6161016" cy="2524507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6C184A22-B205-5AC3-CF78-4F638CB17123}"/>
              </a:ext>
            </a:extLst>
          </p:cNvPr>
          <p:cNvSpPr txBox="1"/>
          <p:nvPr/>
        </p:nvSpPr>
        <p:spPr>
          <a:xfrm>
            <a:off x="7279053" y="5961467"/>
            <a:ext cx="27355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err="1">
                <a:latin typeface="Calibri"/>
                <a:ea typeface="Calibri"/>
                <a:cs typeface="Calibri"/>
              </a:rPr>
              <a:t>n</a:t>
            </a:r>
            <a:r>
              <a:rPr lang="en-US" sz="1400" i="1" baseline="-25000" err="1">
                <a:latin typeface="Calibri"/>
                <a:ea typeface="Calibri"/>
                <a:cs typeface="Calibri"/>
              </a:rPr>
              <a:t>i</a:t>
            </a:r>
            <a:r>
              <a:rPr lang="en-US" sz="1400">
                <a:latin typeface="Calibri"/>
                <a:ea typeface="Calibri"/>
                <a:cs typeface="Calibri"/>
              </a:rPr>
              <a:t> of Ar</a:t>
            </a:r>
            <a:r>
              <a:rPr lang="en-US" sz="1400" baseline="30000">
                <a:latin typeface="Calibri"/>
                <a:ea typeface="Calibri"/>
                <a:cs typeface="Calibri"/>
              </a:rPr>
              <a:t>2+</a:t>
            </a:r>
            <a:r>
              <a:rPr lang="en-US" sz="1400">
                <a:latin typeface="Calibri"/>
                <a:ea typeface="Calibri"/>
                <a:cs typeface="Calibri"/>
              </a:rPr>
              <a:t> and Ar</a:t>
            </a:r>
            <a:r>
              <a:rPr lang="en-US" sz="1400" baseline="30000">
                <a:latin typeface="Calibri"/>
                <a:ea typeface="Calibri"/>
                <a:cs typeface="Calibri"/>
              </a:rPr>
              <a:t>6+</a:t>
            </a:r>
            <a:r>
              <a:rPr lang="en-US" sz="1400">
                <a:latin typeface="Calibri"/>
                <a:ea typeface="Calibri"/>
                <a:cs typeface="Calibri"/>
              </a:rPr>
              <a:t> in A-HPC ECRIS along the radius and axis in A-HPC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6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1637414" y="279823"/>
            <a:ext cx="8761227" cy="442674"/>
          </a:xfrm>
          <a:prstGeom prst="roundRect">
            <a:avLst/>
          </a:prstGeom>
          <a:solidFill>
            <a:srgbClr val="EEE3F7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The PANDORA project – concept of spectroscopic plasma analysis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A3214AA-670D-97AA-38A5-DAF02B06FB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" y="3052617"/>
            <a:ext cx="6290684" cy="37527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762AC4-1833-8491-473D-6B637CEFD56B}"/>
              </a:ext>
            </a:extLst>
          </p:cNvPr>
          <p:cNvSpPr txBox="1"/>
          <p:nvPr/>
        </p:nvSpPr>
        <p:spPr>
          <a:xfrm>
            <a:off x="6270190" y="1260368"/>
            <a:ext cx="5386607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800E6C4-362D-17AF-6FB1-9B9A23715244}"/>
              </a:ext>
            </a:extLst>
          </p:cNvPr>
          <p:cNvCxnSpPr>
            <a:cxnSpLocks/>
          </p:cNvCxnSpPr>
          <p:nvPr/>
        </p:nvCxnSpPr>
        <p:spPr>
          <a:xfrm>
            <a:off x="11286259" y="2191471"/>
            <a:ext cx="30370" cy="32740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0F394ED-7926-4633-2F5E-6699F17D09A4}"/>
              </a:ext>
            </a:extLst>
          </p:cNvPr>
          <p:cNvCxnSpPr>
            <a:cxnSpLocks/>
          </p:cNvCxnSpPr>
          <p:nvPr/>
        </p:nvCxnSpPr>
        <p:spPr>
          <a:xfrm flipH="1">
            <a:off x="6701001" y="2245166"/>
            <a:ext cx="3111" cy="16290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AE88B8FA-E8FC-C979-130A-C394F6975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11" y="3043563"/>
            <a:ext cx="4135822" cy="22652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D712652-7750-DC16-A335-7F2E09D75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96" y="3327447"/>
            <a:ext cx="2825910" cy="22234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9C4C9CC-0DF2-5E6D-6D21-E045F98494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19" b="185"/>
          <a:stretch/>
        </p:blipFill>
        <p:spPr>
          <a:xfrm>
            <a:off x="6711555" y="3052617"/>
            <a:ext cx="176582" cy="49148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1A63FA6-29AB-7FE0-9159-6405F6FFB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47" y="1762642"/>
            <a:ext cx="5036847" cy="593036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367385E3-B3F9-44FC-BAFC-B14B2D28B2C2}"/>
              </a:ext>
            </a:extLst>
          </p:cNvPr>
          <p:cNvCxnSpPr>
            <a:cxnSpLocks/>
          </p:cNvCxnSpPr>
          <p:nvPr/>
        </p:nvCxnSpPr>
        <p:spPr>
          <a:xfrm>
            <a:off x="7780599" y="2455525"/>
            <a:ext cx="0" cy="4850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AD5227C6-53F0-E3DB-0191-279D0B7196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09" y="4232240"/>
            <a:ext cx="2526956" cy="524664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546973C-3961-0AE8-6168-43E58F80BCC2}"/>
              </a:ext>
            </a:extLst>
          </p:cNvPr>
          <p:cNvSpPr txBox="1"/>
          <p:nvPr/>
        </p:nvSpPr>
        <p:spPr>
          <a:xfrm>
            <a:off x="6740054" y="3963226"/>
            <a:ext cx="2134647" cy="107287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8AF61C2-0010-C37F-CE85-03BCF64DA5B0}"/>
              </a:ext>
            </a:extLst>
          </p:cNvPr>
          <p:cNvSpPr txBox="1"/>
          <p:nvPr/>
        </p:nvSpPr>
        <p:spPr>
          <a:xfrm rot="16200000">
            <a:off x="5408952" y="2909910"/>
            <a:ext cx="210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OES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3F6C46B-8D13-793C-65A5-156367FFFC01}"/>
              </a:ext>
            </a:extLst>
          </p:cNvPr>
          <p:cNvSpPr txBox="1"/>
          <p:nvPr/>
        </p:nvSpPr>
        <p:spPr>
          <a:xfrm rot="5400000">
            <a:off x="9667651" y="3611365"/>
            <a:ext cx="39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Profilometry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C2EFDC4-639F-6EEC-38F6-9B4F6E9E22D7}"/>
              </a:ext>
            </a:extLst>
          </p:cNvPr>
          <p:cNvSpPr txBox="1"/>
          <p:nvPr/>
        </p:nvSpPr>
        <p:spPr>
          <a:xfrm>
            <a:off x="8947551" y="4094088"/>
            <a:ext cx="2107869" cy="73866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27813F0C-FCC1-8C61-9C5F-B0669C19E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09" y="5772683"/>
            <a:ext cx="2028571" cy="304762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C3A2E66-D25E-6EAA-AF1D-E89377954D2E}"/>
              </a:ext>
            </a:extLst>
          </p:cNvPr>
          <p:cNvSpPr txBox="1"/>
          <p:nvPr/>
        </p:nvSpPr>
        <p:spPr>
          <a:xfrm>
            <a:off x="9322746" y="5627643"/>
            <a:ext cx="2301660" cy="5326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608FE44-A24B-77C8-3B0C-E8626DB85711}"/>
              </a:ext>
            </a:extLst>
          </p:cNvPr>
          <p:cNvSpPr txBox="1"/>
          <p:nvPr/>
        </p:nvSpPr>
        <p:spPr>
          <a:xfrm>
            <a:off x="6602392" y="5548836"/>
            <a:ext cx="272035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of metal/buffer </a:t>
            </a:r>
            <a:r>
              <a:rPr lang="it-IT" sz="1200" b="1" err="1"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and temperature </a:t>
            </a:r>
            <a:r>
              <a:rPr lang="it-IT" sz="1200" b="1" err="1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it-IT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579B135-C831-7330-9E37-A20B8073ACFC}"/>
              </a:ext>
            </a:extLst>
          </p:cNvPr>
          <p:cNvSpPr txBox="1"/>
          <p:nvPr/>
        </p:nvSpPr>
        <p:spPr>
          <a:xfrm>
            <a:off x="279861" y="1731644"/>
            <a:ext cx="2206926" cy="50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it-IT" sz="900" b="0" i="0" u="none" strike="noStrike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A.,</a:t>
            </a:r>
            <a:r>
              <a:rPr lang="it-IT" sz="900" b="0" i="1" u="none" strike="noStrike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et</a:t>
            </a:r>
            <a:r>
              <a:rPr lang="it-IT" sz="900" b="0" i="1" u="none" strike="noStrike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al. </a:t>
            </a:r>
            <a:r>
              <a:rPr lang="en-US" sz="900" b="0" i="0" u="none" strike="noStrike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Frontiers in Astronomy and Space Sciences, 10.3389/fspas.2022.931744 (2022)</a:t>
            </a:r>
            <a:endParaRPr lang="it-IT" sz="900">
              <a:highlight>
                <a:srgbClr val="FFFF00"/>
              </a:highlight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F848AF1D-3E00-5335-597E-2EBA2BABC378}"/>
              </a:ext>
            </a:extLst>
          </p:cNvPr>
          <p:cNvSpPr/>
          <p:nvPr/>
        </p:nvSpPr>
        <p:spPr>
          <a:xfrm>
            <a:off x="7944723" y="2112707"/>
            <a:ext cx="220337" cy="33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04DE9469-97D5-0904-326F-A130B14A21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72" r="51190"/>
          <a:stretch/>
        </p:blipFill>
        <p:spPr>
          <a:xfrm>
            <a:off x="2638724" y="1077550"/>
            <a:ext cx="2635119" cy="2117344"/>
          </a:xfrm>
          <a:prstGeom prst="rect">
            <a:avLst/>
          </a:prstGeom>
          <a:noFill/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AA5881F-FF6C-F007-E2B5-D6EE1E634BB1}"/>
              </a:ext>
            </a:extLst>
          </p:cNvPr>
          <p:cNvSpPr txBox="1"/>
          <p:nvPr/>
        </p:nvSpPr>
        <p:spPr>
          <a:xfrm>
            <a:off x="3011729" y="1205805"/>
            <a:ext cx="1461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spectrum</a:t>
            </a: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F74484FF-6C6C-4C8F-5802-BDE4075B720F}"/>
              </a:ext>
            </a:extLst>
          </p:cNvPr>
          <p:cNvSpPr txBox="1"/>
          <p:nvPr/>
        </p:nvSpPr>
        <p:spPr>
          <a:xfrm>
            <a:off x="3037368" y="1564819"/>
            <a:ext cx="2099316" cy="461665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power:  from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40 W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to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450 W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frequency: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3.76,</a:t>
            </a:r>
            <a:r>
              <a:rPr kumimoji="0" lang="en-US" sz="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6.78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Gas pressure: </a:t>
            </a:r>
            <a:r>
              <a:rPr lang="en-US" sz="800" b="1">
                <a:solidFill>
                  <a:srgbClr val="FF0000"/>
                </a:solidFill>
                <a:latin typeface="Palatino Linotype" panose="02040502050505030304" pitchFamily="18" charset="0"/>
              </a:rPr>
              <a:t>1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· 10</a:t>
            </a:r>
            <a:r>
              <a:rPr kumimoji="0" lang="en-US" sz="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-3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and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1 · 10</a:t>
            </a:r>
            <a:r>
              <a:rPr kumimoji="0" lang="en-US" sz="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-2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mbar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492226A1-18E8-8CE1-130F-B51D3571377D}"/>
                  </a:ext>
                </a:extLst>
              </p:cNvPr>
              <p:cNvSpPr txBox="1"/>
              <p:nvPr/>
            </p:nvSpPr>
            <p:spPr>
              <a:xfrm>
                <a:off x="2638085" y="2283595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492226A1-18E8-8CE1-130F-B51D35713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085" y="2283595"/>
                <a:ext cx="1212112" cy="427618"/>
              </a:xfrm>
              <a:prstGeom prst="rect">
                <a:avLst/>
              </a:prstGeom>
              <a:blipFill>
                <a:blip r:embed="rId10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DEDE3224-1934-5965-FDBC-1F5A4D34680E}"/>
                  </a:ext>
                </a:extLst>
              </p:cNvPr>
              <p:cNvSpPr txBox="1"/>
              <p:nvPr/>
            </p:nvSpPr>
            <p:spPr>
              <a:xfrm>
                <a:off x="3262472" y="221872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DEDE3224-1934-5965-FDBC-1F5A4D346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472" y="2218727"/>
                <a:ext cx="1212112" cy="427618"/>
              </a:xfrm>
              <a:prstGeom prst="rect">
                <a:avLst/>
              </a:prstGeom>
              <a:blipFill>
                <a:blip r:embed="rId1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B4EA68CA-FF68-691A-55EB-CD2D28AC0ECD}"/>
                  </a:ext>
                </a:extLst>
              </p:cNvPr>
              <p:cNvSpPr txBox="1"/>
              <p:nvPr/>
            </p:nvSpPr>
            <p:spPr>
              <a:xfrm>
                <a:off x="4170875" y="1353387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B4EA68CA-FF68-691A-55EB-CD2D28AC0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875" y="1353387"/>
                <a:ext cx="12121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8E67F6D8-6A38-9A40-DA75-4BC3738ED6F5}"/>
              </a:ext>
            </a:extLst>
          </p:cNvPr>
          <p:cNvCxnSpPr>
            <a:cxnSpLocks/>
          </p:cNvCxnSpPr>
          <p:nvPr/>
        </p:nvCxnSpPr>
        <p:spPr>
          <a:xfrm>
            <a:off x="6197998" y="1205805"/>
            <a:ext cx="0" cy="49893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B28FB527-1379-A498-5D75-293BA6FD91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14" name="Picture 2" descr="L&amp;#39;INFN CAMBIA LOGO">
            <a:extLst>
              <a:ext uri="{FF2B5EF4-FFF2-40B4-BE49-F238E27FC236}">
                <a16:creationId xmlns:a16="http://schemas.microsoft.com/office/drawing/2014/main" id="{A3E86F89-2E7D-6A8D-894D-93690A2C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40B9C2D-5B53-8CA0-BE38-5BB7A71F8B31}"/>
              </a:ext>
            </a:extLst>
          </p:cNvPr>
          <p:cNvSpPr txBox="1"/>
          <p:nvPr/>
        </p:nvSpPr>
        <p:spPr>
          <a:xfrm>
            <a:off x="3708488" y="6400101"/>
            <a:ext cx="4775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Avenir Next LT Pro" panose="020B05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angelo.pidatella@lns.infn.it</a:t>
            </a:r>
            <a:endParaRPr lang="it-IT" sz="120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59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212D90-EB1B-E5BC-BE21-D4BDC6A62697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3B7BF-EE80-615A-6FF2-18E7B28E71B8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4B3D4-BC80-797F-D0C4-A804019F7527}"/>
              </a:ext>
            </a:extLst>
          </p:cNvPr>
          <p:cNvSpPr txBox="1"/>
          <p:nvPr/>
        </p:nvSpPr>
        <p:spPr>
          <a:xfrm>
            <a:off x="295701" y="197508"/>
            <a:ext cx="8686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Orbital Electron Capture Decay in </a:t>
            </a:r>
            <a:r>
              <a:rPr lang="en-US" sz="3600" b="1" baseline="3000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Be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09A1226-C250-F0DF-00DB-556E02AA080E}"/>
              </a:ext>
            </a:extLst>
          </p:cNvPr>
          <p:cNvSpPr txBox="1"/>
          <p:nvPr/>
        </p:nvSpPr>
        <p:spPr>
          <a:xfrm>
            <a:off x="294851" y="1252914"/>
            <a:ext cx="1502236" cy="3492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</a:rPr>
              <a:t>Decay Energy</a:t>
            </a:r>
            <a:endParaRPr lang="en-US"/>
          </a:p>
        </p:txBody>
      </p:sp>
      <p:pic>
        <p:nvPicPr>
          <p:cNvPr id="8" name="Picture 7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15E89D3-BAA4-60A1-156E-BA44A2721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84" y="1712264"/>
            <a:ext cx="5257296" cy="106493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0230E3B-AF1A-7BCE-4D42-8F92AA8C0C15}"/>
              </a:ext>
            </a:extLst>
          </p:cNvPr>
          <p:cNvSpPr/>
          <p:nvPr/>
        </p:nvSpPr>
        <p:spPr>
          <a:xfrm>
            <a:off x="6235521" y="2082085"/>
            <a:ext cx="708338" cy="32197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73EFE3-2DBA-053C-CA02-8906F299A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337" y="1962687"/>
            <a:ext cx="3124200" cy="571500"/>
          </a:xfrm>
          <a:prstGeom prst="rect">
            <a:avLst/>
          </a:prstGeom>
        </p:spPr>
      </p:pic>
      <p:pic>
        <p:nvPicPr>
          <p:cNvPr id="12" name="Picture 11" descr="A diagram of a number of numbers&#10;&#10;Description automatically generated">
            <a:extLst>
              <a:ext uri="{FF2B5EF4-FFF2-40B4-BE49-F238E27FC236}">
                <a16:creationId xmlns:a16="http://schemas.microsoft.com/office/drawing/2014/main" id="{CB1BC3F3-783E-3064-7250-F30C8D757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89" y="2895600"/>
            <a:ext cx="4684310" cy="3878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2E14A-D46F-51C3-F1A6-391FDE1B8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289" y="2892917"/>
            <a:ext cx="4691537" cy="387868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6A6FB3E-E672-9F32-D89E-40816097737E}"/>
              </a:ext>
            </a:extLst>
          </p:cNvPr>
          <p:cNvSpPr/>
          <p:nvPr/>
        </p:nvSpPr>
        <p:spPr>
          <a:xfrm>
            <a:off x="7909775" y="3724140"/>
            <a:ext cx="1427408" cy="30050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3A5F9D-528A-2A4D-ABD3-FF6744770AB0}"/>
              </a:ext>
            </a:extLst>
          </p:cNvPr>
          <p:cNvSpPr/>
          <p:nvPr/>
        </p:nvSpPr>
        <p:spPr>
          <a:xfrm>
            <a:off x="7856113" y="4926168"/>
            <a:ext cx="1427408" cy="30050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E61E29-C40F-3AE1-5662-0B05B289EF39}"/>
              </a:ext>
            </a:extLst>
          </p:cNvPr>
          <p:cNvCxnSpPr/>
          <p:nvPr/>
        </p:nvCxnSpPr>
        <p:spPr>
          <a:xfrm>
            <a:off x="9320011" y="3851856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5E5350-F013-9B91-2BB2-C7495D568B36}"/>
              </a:ext>
            </a:extLst>
          </p:cNvPr>
          <p:cNvCxnSpPr>
            <a:cxnSpLocks/>
          </p:cNvCxnSpPr>
          <p:nvPr/>
        </p:nvCxnSpPr>
        <p:spPr>
          <a:xfrm flipV="1">
            <a:off x="9298546" y="4776990"/>
            <a:ext cx="957329" cy="298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9">
            <a:extLst>
              <a:ext uri="{FF2B5EF4-FFF2-40B4-BE49-F238E27FC236}">
                <a16:creationId xmlns:a16="http://schemas.microsoft.com/office/drawing/2014/main" id="{66487E17-2E35-C93B-1342-63B0FF96ECBE}"/>
              </a:ext>
            </a:extLst>
          </p:cNvPr>
          <p:cNvSpPr txBox="1"/>
          <p:nvPr/>
        </p:nvSpPr>
        <p:spPr>
          <a:xfrm>
            <a:off x="10275983" y="4062577"/>
            <a:ext cx="2001379" cy="205440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alibri"/>
                <a:ea typeface="+mn-lt"/>
                <a:cs typeface="Calibri"/>
              </a:rPr>
              <a:t>Atomic data (level index, energy and electronic configuration) taken from FLYCHK</a:t>
            </a:r>
          </a:p>
          <a:p>
            <a:endParaRPr lang="en-US" sz="1600">
              <a:latin typeface="Calibri"/>
              <a:cs typeface="Calibri"/>
            </a:endParaRPr>
          </a:p>
          <a:p>
            <a:r>
              <a:rPr lang="en-US" sz="1050" i="1">
                <a:latin typeface="Calibri"/>
                <a:cs typeface="Calibri"/>
              </a:rPr>
              <a:t>H.-K. Chung, M.H. Chen, Y. </a:t>
            </a:r>
            <a:r>
              <a:rPr lang="en-US" sz="1050" i="1" err="1">
                <a:latin typeface="Calibri"/>
                <a:cs typeface="Calibri"/>
              </a:rPr>
              <a:t>Ralchenko</a:t>
            </a:r>
            <a:r>
              <a:rPr lang="en-US" sz="1050" i="1">
                <a:latin typeface="Calibri"/>
                <a:cs typeface="Calibri"/>
              </a:rPr>
              <a:t> et al, High Energy Density Phys. </a:t>
            </a:r>
            <a:r>
              <a:rPr lang="en-US" sz="1050" b="1" i="1">
                <a:latin typeface="Calibri"/>
                <a:cs typeface="Calibri"/>
              </a:rPr>
              <a:t>1</a:t>
            </a:r>
            <a:r>
              <a:rPr lang="en-US" sz="1050" i="1">
                <a:latin typeface="Calibri"/>
                <a:cs typeface="Calibri"/>
              </a:rPr>
              <a:t>, 1 (2005)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6A9F62-47CC-721C-CEEC-D682A10E9786}"/>
              </a:ext>
            </a:extLst>
          </p:cNvPr>
          <p:cNvSpPr/>
          <p:nvPr/>
        </p:nvSpPr>
        <p:spPr>
          <a:xfrm>
            <a:off x="2929944" y="3595351"/>
            <a:ext cx="1706450" cy="267236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06CC81-7584-5A9A-2873-4B0446F5DB6D}"/>
              </a:ext>
            </a:extLst>
          </p:cNvPr>
          <p:cNvCxnSpPr>
            <a:cxnSpLocks/>
          </p:cNvCxnSpPr>
          <p:nvPr/>
        </p:nvCxnSpPr>
        <p:spPr>
          <a:xfrm flipV="1">
            <a:off x="4662151" y="2362200"/>
            <a:ext cx="5207358" cy="2251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9">
            <a:extLst>
              <a:ext uri="{FF2B5EF4-FFF2-40B4-BE49-F238E27FC236}">
                <a16:creationId xmlns:a16="http://schemas.microsoft.com/office/drawing/2014/main" id="{14192F40-CB9A-7B0F-1BF7-C552A876EB87}"/>
              </a:ext>
            </a:extLst>
          </p:cNvPr>
          <p:cNvSpPr txBox="1"/>
          <p:nvPr/>
        </p:nvSpPr>
        <p:spPr>
          <a:xfrm>
            <a:off x="10224467" y="1435287"/>
            <a:ext cx="2001379" cy="107721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alibri"/>
                <a:cs typeface="Calibri"/>
              </a:rPr>
              <a:t>Average difference in excitation energy between parent and daughter ions</a:t>
            </a:r>
          </a:p>
        </p:txBody>
      </p:sp>
    </p:spTree>
    <p:extLst>
      <p:ext uri="{BB962C8B-B14F-4D97-AF65-F5344CB8AC3E}">
        <p14:creationId xmlns:p14="http://schemas.microsoft.com/office/powerpoint/2010/main" val="16402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9" grpId="0"/>
      <p:bldP spid="20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5AEC5E-10C3-4E8A-A331-9F8B741ABBE6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7BBA73-2743-44FB-70F5-FC266BE43917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7690C-66E4-3711-64E6-0CC865EF54CD}"/>
              </a:ext>
            </a:extLst>
          </p:cNvPr>
          <p:cNvSpPr txBox="1"/>
          <p:nvPr/>
        </p:nvSpPr>
        <p:spPr>
          <a:xfrm>
            <a:off x="295701" y="197508"/>
            <a:ext cx="8686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Orbital Electron Capture Decay in </a:t>
            </a:r>
            <a:r>
              <a:rPr lang="en-US" sz="3600" b="1" baseline="3000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Be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7306F51-7C1A-CA7E-C2E6-ADA9E7C35AF5}"/>
              </a:ext>
            </a:extLst>
          </p:cNvPr>
          <p:cNvSpPr txBox="1"/>
          <p:nvPr/>
        </p:nvSpPr>
        <p:spPr>
          <a:xfrm>
            <a:off x="294851" y="1553421"/>
            <a:ext cx="164175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Shape Factor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79CB76-314A-A8BC-625B-F12FBFD6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15" y="2185585"/>
            <a:ext cx="5430995" cy="1617506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487C03CA-D2A0-C4CD-6E4C-44C7687E4050}"/>
              </a:ext>
            </a:extLst>
          </p:cNvPr>
          <p:cNvSpPr/>
          <p:nvPr/>
        </p:nvSpPr>
        <p:spPr>
          <a:xfrm>
            <a:off x="2719904" y="3951293"/>
            <a:ext cx="375633" cy="56881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5C3E9-A4D1-43B4-E713-B3BA3AC4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85" y="4821461"/>
            <a:ext cx="4438919" cy="928487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1301A5A6-290C-874E-AFB1-674B1D861B89}"/>
              </a:ext>
            </a:extLst>
          </p:cNvPr>
          <p:cNvSpPr txBox="1"/>
          <p:nvPr/>
        </p:nvSpPr>
        <p:spPr>
          <a:xfrm>
            <a:off x="6380118" y="1553421"/>
            <a:ext cx="194226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Shell Occupancy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58DCBF1E-C57B-5FD7-3474-A42A2D03F466}"/>
              </a:ext>
            </a:extLst>
          </p:cNvPr>
          <p:cNvSpPr txBox="1"/>
          <p:nvPr/>
        </p:nvSpPr>
        <p:spPr>
          <a:xfrm>
            <a:off x="6091946" y="2235619"/>
            <a:ext cx="5566983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err="1">
                <a:ea typeface="+mn-lt"/>
                <a:cs typeface="+mn-lt"/>
              </a:rPr>
              <a:t>σ</a:t>
            </a:r>
            <a:r>
              <a:rPr lang="en-US" i="1" baseline="-25000" err="1">
                <a:ea typeface="+mn-lt"/>
                <a:cs typeface="+mn-lt"/>
              </a:rPr>
              <a:t>x</a:t>
            </a:r>
            <a:r>
              <a:rPr lang="en-US">
                <a:ea typeface="+mn-lt"/>
                <a:cs typeface="+mn-lt"/>
              </a:rPr>
              <a:t> describes the occupancy of an orbital. In order to capture orbital electrons, the occupancy should be non-zero.</a:t>
            </a:r>
          </a:p>
          <a:p>
            <a:endParaRPr lang="en-US"/>
          </a:p>
          <a:p>
            <a:r>
              <a:rPr lang="en-US"/>
              <a:t>On </a:t>
            </a:r>
            <a:r>
              <a:rPr lang="en-US" err="1"/>
              <a:t>ionising</a:t>
            </a:r>
            <a:r>
              <a:rPr lang="en-US"/>
              <a:t> the atom, the number of electrons available in a shell decreases, and the capture phase volume decreases. Consequently, the EC decay rate goes down. Inversely, bound state decay rates increase because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F7D6B0-F453-35D6-D19F-036B89EA9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971" y="4878410"/>
            <a:ext cx="2601130" cy="6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22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E7B402-D7AD-48AF-8795-0536D18E73D4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8CCA8C-1C6B-E25E-8AAE-CED78CF69459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5F0CA-A5A0-1DAF-7605-8DD5F4772755}"/>
              </a:ext>
            </a:extLst>
          </p:cNvPr>
          <p:cNvSpPr txBox="1"/>
          <p:nvPr/>
        </p:nvSpPr>
        <p:spPr>
          <a:xfrm>
            <a:off x="295701" y="197508"/>
            <a:ext cx="8686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Orbital Electron Capture Decay in </a:t>
            </a:r>
            <a:r>
              <a:rPr lang="en-US" sz="3600" b="1" baseline="3000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Be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82D73BD-0D6B-11AB-2A0E-96761AC1383E}"/>
              </a:ext>
            </a:extLst>
          </p:cNvPr>
          <p:cNvSpPr txBox="1"/>
          <p:nvPr/>
        </p:nvSpPr>
        <p:spPr>
          <a:xfrm>
            <a:off x="294851" y="1252914"/>
            <a:ext cx="225350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Radial Wavefunctions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7D5C2E18-E41F-B1CF-A5A9-B6E4810E346A}"/>
              </a:ext>
            </a:extLst>
          </p:cNvPr>
          <p:cNvSpPr txBox="1"/>
          <p:nvPr/>
        </p:nvSpPr>
        <p:spPr>
          <a:xfrm>
            <a:off x="296453" y="1709732"/>
            <a:ext cx="9613094" cy="1084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Calibri"/>
              </a:rPr>
              <a:t>The radial wavefunctions describe the degree of overlap between the atomic orbitals and the nuclear surface. The wavefunctions are obtained by solving the Dirac equation in the central Coulomb field</a:t>
            </a:r>
            <a:endParaRPr lang="en-US"/>
          </a:p>
          <a:p>
            <a:pPr algn="ctr"/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V.M. Burke and I.P Grant, Proc. Phys. Soc.</a:t>
            </a:r>
            <a:r>
              <a:rPr lang="en-US" sz="1050" b="1" i="1">
                <a:latin typeface="Calibri"/>
                <a:ea typeface="Calibri"/>
                <a:cs typeface="Calibri"/>
              </a:rPr>
              <a:t>90</a:t>
            </a:r>
            <a:r>
              <a:rPr lang="en-US" sz="1050" i="1">
                <a:latin typeface="Calibri"/>
                <a:ea typeface="Calibri"/>
                <a:cs typeface="Calibri"/>
              </a:rPr>
              <a:t>, 297 (1967)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4207A-30BB-17B1-DBAB-689FCD0D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20" y="2900832"/>
            <a:ext cx="3720251" cy="1077801"/>
          </a:xfrm>
          <a:prstGeom prst="rect">
            <a:avLst/>
          </a:prstGeom>
        </p:spPr>
      </p:pic>
      <p:pic>
        <p:nvPicPr>
          <p:cNvPr id="15" name="Picture 14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600C4339-9503-8C83-A153-8D3C8A7F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71" y="4241306"/>
            <a:ext cx="5098829" cy="1079950"/>
          </a:xfrm>
          <a:prstGeom prst="rect">
            <a:avLst/>
          </a:prstGeom>
        </p:spPr>
      </p:pic>
      <p:pic>
        <p:nvPicPr>
          <p:cNvPr id="16" name="Picture 15" descr="A mathematical equation with black letters&#10;&#10;Description automatically generated">
            <a:extLst>
              <a:ext uri="{FF2B5EF4-FFF2-40B4-BE49-F238E27FC236}">
                <a16:creationId xmlns:a16="http://schemas.microsoft.com/office/drawing/2014/main" id="{8673B0AC-1298-F7CB-04BA-B8B3D045D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32" y="5518262"/>
            <a:ext cx="1408762" cy="1134012"/>
          </a:xfrm>
          <a:prstGeom prst="rect">
            <a:avLst/>
          </a:prstGeom>
        </p:spPr>
      </p:pic>
      <p:pic>
        <p:nvPicPr>
          <p:cNvPr id="17" name="Picture 1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83AA712-88F8-80E7-8041-55AE94F66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271" y="2401910"/>
            <a:ext cx="4882897" cy="381429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0F15BEE8-B89D-B760-1730-23A36CC51BB9}"/>
              </a:ext>
            </a:extLst>
          </p:cNvPr>
          <p:cNvSpPr txBox="1"/>
          <p:nvPr/>
        </p:nvSpPr>
        <p:spPr>
          <a:xfrm>
            <a:off x="5147495" y="6206605"/>
            <a:ext cx="64363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Calibri"/>
              </a:rPr>
              <a:t>Electrons from inner orbitals are more likely to be captured as compared to outer orbitals whose contribution decreases rapidly</a:t>
            </a:r>
          </a:p>
        </p:txBody>
      </p:sp>
    </p:spTree>
    <p:extLst>
      <p:ext uri="{BB962C8B-B14F-4D97-AF65-F5344CB8AC3E}">
        <p14:creationId xmlns:p14="http://schemas.microsoft.com/office/powerpoint/2010/main" val="371874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44AE1-CF67-1B53-E584-CB514F11C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25BAE91-A3F8-1AD7-81BC-9CD1C03B70C0}"/>
              </a:ext>
            </a:extLst>
          </p:cNvPr>
          <p:cNvSpPr txBox="1"/>
          <p:nvPr/>
        </p:nvSpPr>
        <p:spPr>
          <a:xfrm>
            <a:off x="5409128" y="2328930"/>
            <a:ext cx="2876281" cy="36933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endParaRPr lang="en-US"/>
          </a:p>
          <a:p>
            <a:endParaRPr lang="en-US"/>
          </a:p>
          <a:p>
            <a:endParaRPr lang="en-US">
              <a:latin typeface="Aptos" panose="020B0004020202020204"/>
            </a:endParaRPr>
          </a:p>
          <a:p>
            <a:r>
              <a:rPr lang="en-US" err="1">
                <a:latin typeface="Sitka Text"/>
              </a:rPr>
              <a:t>Customised</a:t>
            </a:r>
            <a:r>
              <a:rPr lang="en-US">
                <a:latin typeface="Sitka Text"/>
              </a:rPr>
              <a:t> according to parameter space</a:t>
            </a:r>
          </a:p>
          <a:p>
            <a:endParaRPr lang="en-US">
              <a:latin typeface="Sitka Text"/>
            </a:endParaRPr>
          </a:p>
          <a:p>
            <a:r>
              <a:rPr lang="en-US" i="1">
                <a:latin typeface="Sitka Text"/>
              </a:rPr>
              <a:t>FLYCHK [6]</a:t>
            </a:r>
            <a:r>
              <a:rPr lang="en-US">
                <a:latin typeface="Sitka Text"/>
              </a:rPr>
              <a:t> for spatially uniform and (mostly) collisional plasmas</a:t>
            </a:r>
          </a:p>
          <a:p>
            <a:endParaRPr lang="en-US">
              <a:latin typeface="Sitka Text"/>
            </a:endParaRPr>
          </a:p>
          <a:p>
            <a:r>
              <a:rPr lang="en-US">
                <a:latin typeface="Sitka Text"/>
              </a:rPr>
              <a:t>PIC-MC codes for laboratory plasmas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FA348-164F-8E19-DE5E-E20276C84653}"/>
              </a:ext>
            </a:extLst>
          </p:cNvPr>
          <p:cNvSpPr txBox="1"/>
          <p:nvPr/>
        </p:nvSpPr>
        <p:spPr>
          <a:xfrm>
            <a:off x="482958" y="2328930"/>
            <a:ext cx="4432478" cy="36933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endParaRPr lang="en-US"/>
          </a:p>
          <a:p>
            <a:endParaRPr lang="en-US"/>
          </a:p>
          <a:p>
            <a:endParaRPr lang="en-US">
              <a:latin typeface="Aptos" panose="020B0004020202020204"/>
            </a:endParaRPr>
          </a:p>
          <a:p>
            <a:r>
              <a:rPr lang="en-US">
                <a:latin typeface="Sitka Text"/>
              </a:rPr>
              <a:t>Decay rate for each charge state </a:t>
            </a:r>
            <a:r>
              <a:rPr lang="en-US" i="1" err="1">
                <a:latin typeface="Sitka Text"/>
              </a:rPr>
              <a:t>i</a:t>
            </a:r>
            <a:r>
              <a:rPr lang="en-US">
                <a:latin typeface="Sitka Text"/>
              </a:rPr>
              <a:t> and excited level </a:t>
            </a:r>
            <a:r>
              <a:rPr lang="en-US" i="1">
                <a:latin typeface="Sitka Text"/>
              </a:rPr>
              <a:t>j </a:t>
            </a:r>
            <a:r>
              <a:rPr lang="en-US">
                <a:latin typeface="Sitka Text"/>
              </a:rPr>
              <a:t>of the isotope</a:t>
            </a:r>
          </a:p>
          <a:p>
            <a:endParaRPr lang="en-US">
              <a:latin typeface="Sitka Text"/>
            </a:endParaRPr>
          </a:p>
          <a:p>
            <a:r>
              <a:rPr lang="en-US">
                <a:latin typeface="Sitka Text"/>
              </a:rPr>
              <a:t>Updated atomic data taken from </a:t>
            </a:r>
            <a:r>
              <a:rPr lang="en-US" i="1">
                <a:latin typeface="Sitka Text"/>
              </a:rPr>
              <a:t>HULLAC [5]</a:t>
            </a:r>
            <a:r>
              <a:rPr lang="en-US">
                <a:latin typeface="Sitka Text"/>
              </a:rPr>
              <a:t>, but can be substituted with other databases as well</a:t>
            </a:r>
          </a:p>
          <a:p>
            <a:endParaRPr lang="en-US">
              <a:latin typeface="Sitka Text"/>
            </a:endParaRPr>
          </a:p>
          <a:p>
            <a:r>
              <a:rPr lang="en-US">
                <a:latin typeface="Sitka Text"/>
              </a:rPr>
              <a:t>Allows studying fundamental atom-nucleus interaction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513FF7-637A-29E4-D189-057C1EAED2A3}"/>
              </a:ext>
            </a:extLst>
          </p:cNvPr>
          <p:cNvSpPr/>
          <p:nvPr/>
        </p:nvSpPr>
        <p:spPr>
          <a:xfrm>
            <a:off x="-4469" y="-1084"/>
            <a:ext cx="12191999" cy="39007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8E764F-832D-243F-8EDA-A0D39A449DAF}"/>
              </a:ext>
            </a:extLst>
          </p:cNvPr>
          <p:cNvSpPr txBox="1"/>
          <p:nvPr/>
        </p:nvSpPr>
        <p:spPr>
          <a:xfrm>
            <a:off x="73848" y="876861"/>
            <a:ext cx="1219276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itka Text"/>
              </a:rPr>
              <a:t>PANDORA can be a </a:t>
            </a:r>
            <a:r>
              <a:rPr lang="en-US" sz="2800" b="1">
                <a:latin typeface="Sitka Text"/>
              </a:rPr>
              <a:t>testbench</a:t>
            </a:r>
            <a:r>
              <a:rPr lang="en-US" sz="2800">
                <a:latin typeface="Sitka Text"/>
              </a:rPr>
              <a:t> for validating different models of in-plasma β-decay, but models must be adapted to a NLTE ECR plasma [4]</a:t>
            </a:r>
            <a:endParaRPr lang="en-U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5785C114-8AF6-11F5-AEE3-6410EDE3A5A6}"/>
              </a:ext>
            </a:extLst>
          </p:cNvPr>
          <p:cNvSpPr txBox="1"/>
          <p:nvPr/>
        </p:nvSpPr>
        <p:spPr>
          <a:xfrm>
            <a:off x="545692" y="2482789"/>
            <a:ext cx="431482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Configuration-dependent rates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D0428571-EB14-3547-8DF5-102B6FB4E972}"/>
              </a:ext>
            </a:extLst>
          </p:cNvPr>
          <p:cNvSpPr txBox="1"/>
          <p:nvPr/>
        </p:nvSpPr>
        <p:spPr>
          <a:xfrm>
            <a:off x="5518517" y="2486449"/>
            <a:ext cx="264597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Plasma model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5F7283B5-0A8C-3EEF-20B7-FFEC91B8C2A2}"/>
              </a:ext>
            </a:extLst>
          </p:cNvPr>
          <p:cNvSpPr txBox="1"/>
          <p:nvPr/>
        </p:nvSpPr>
        <p:spPr>
          <a:xfrm>
            <a:off x="8923316" y="2486448"/>
            <a:ext cx="237111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In-plasma rates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7B9AFB8-D883-2944-C250-EA077DF4C736}"/>
              </a:ext>
            </a:extLst>
          </p:cNvPr>
          <p:cNvSpPr/>
          <p:nvPr/>
        </p:nvSpPr>
        <p:spPr>
          <a:xfrm>
            <a:off x="4965777" y="2598900"/>
            <a:ext cx="407830" cy="2361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1FFDC4D-F6AF-7DB1-818B-EF07F6AB18DB}"/>
              </a:ext>
            </a:extLst>
          </p:cNvPr>
          <p:cNvSpPr/>
          <p:nvPr/>
        </p:nvSpPr>
        <p:spPr>
          <a:xfrm>
            <a:off x="8398723" y="2598900"/>
            <a:ext cx="407830" cy="2361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A37448A-58BD-0C97-A34A-1AAA5F6F5360}"/>
              </a:ext>
            </a:extLst>
          </p:cNvPr>
          <p:cNvSpPr txBox="1"/>
          <p:nvPr/>
        </p:nvSpPr>
        <p:spPr>
          <a:xfrm>
            <a:off x="482957" y="6428703"/>
            <a:ext cx="11371353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rgbClr val="000000"/>
                </a:solidFill>
                <a:latin typeface="Sitka Text"/>
              </a:rPr>
              <a:t>[4] B. Mishra et al, Front. Phys. 932448 (2022)    [5]</a:t>
            </a:r>
            <a:r>
              <a:rPr lang="en-US" sz="1100" b="1">
                <a:solidFill>
                  <a:srgbClr val="000000"/>
                </a:solidFill>
                <a:latin typeface="Sitka Text"/>
                <a:cs typeface="Calibri"/>
              </a:rPr>
              <a:t> A. Bar-Shalom, M. </a:t>
            </a:r>
            <a:r>
              <a:rPr lang="en-US" sz="1100" b="1" err="1">
                <a:solidFill>
                  <a:srgbClr val="000000"/>
                </a:solidFill>
                <a:latin typeface="Sitka Text"/>
                <a:cs typeface="Calibri"/>
              </a:rPr>
              <a:t>Klapisch</a:t>
            </a:r>
            <a:r>
              <a:rPr lang="en-US" sz="1100" b="1">
                <a:solidFill>
                  <a:srgbClr val="000000"/>
                </a:solidFill>
                <a:latin typeface="Sitka Text"/>
                <a:cs typeface="Calibri"/>
              </a:rPr>
              <a:t> and J. </a:t>
            </a:r>
            <a:r>
              <a:rPr lang="en-US" sz="1100" b="1" err="1">
                <a:solidFill>
                  <a:srgbClr val="000000"/>
                </a:solidFill>
                <a:latin typeface="Sitka Text"/>
                <a:cs typeface="Calibri"/>
              </a:rPr>
              <a:t>Oreg</a:t>
            </a:r>
            <a:r>
              <a:rPr lang="en-US" sz="1100" b="1">
                <a:solidFill>
                  <a:srgbClr val="000000"/>
                </a:solidFill>
                <a:latin typeface="Sitka Text"/>
                <a:cs typeface="Calibri"/>
              </a:rPr>
              <a:t>, J. Quant. </a:t>
            </a:r>
            <a:r>
              <a:rPr lang="en-US" sz="1100" b="1" err="1">
                <a:solidFill>
                  <a:srgbClr val="000000"/>
                </a:solidFill>
                <a:latin typeface="Sitka Text"/>
                <a:cs typeface="Calibri"/>
              </a:rPr>
              <a:t>Spectrosc</a:t>
            </a:r>
            <a:r>
              <a:rPr lang="en-US" sz="1100" b="1">
                <a:solidFill>
                  <a:srgbClr val="000000"/>
                </a:solidFill>
                <a:latin typeface="Sitka Text"/>
                <a:cs typeface="Calibri"/>
              </a:rPr>
              <a:t>. Ra. 71, 169 (2001)  [6] H.-K. Chung et al, High Energy Density Phys. 1, 3 (2005)</a:t>
            </a:r>
            <a:endParaRPr lang="en-US" sz="1100" b="1">
              <a:solidFill>
                <a:srgbClr val="000000"/>
              </a:solidFill>
              <a:latin typeface="Sitka Text"/>
            </a:endParaRPr>
          </a:p>
        </p:txBody>
      </p:sp>
    </p:spTree>
    <p:extLst>
      <p:ext uri="{BB962C8B-B14F-4D97-AF65-F5344CB8AC3E}">
        <p14:creationId xmlns:p14="http://schemas.microsoft.com/office/powerpoint/2010/main" val="14562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0CE51-4BCC-E77F-FBFA-D91A8BAC3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99C4BA-A418-5681-A77D-34C3A008E187}"/>
              </a:ext>
            </a:extLst>
          </p:cNvPr>
          <p:cNvSpPr/>
          <p:nvPr/>
        </p:nvSpPr>
        <p:spPr>
          <a:xfrm>
            <a:off x="-4469" y="-1084"/>
            <a:ext cx="12191999" cy="39007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6721D8-DAC1-8A7E-1231-6394F153484D}"/>
              </a:ext>
            </a:extLst>
          </p:cNvPr>
          <p:cNvSpPr>
            <a:spLocks noGrp="1"/>
          </p:cNvSpPr>
          <p:nvPr/>
        </p:nvSpPr>
        <p:spPr>
          <a:xfrm>
            <a:off x="417394" y="383267"/>
            <a:ext cx="10515600" cy="908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latin typeface="Sitka Text"/>
                <a:cs typeface="Calibri Light"/>
              </a:rPr>
              <a:t>Highlights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5AA50-7E0F-C1FA-B897-A392CD1A11C1}"/>
              </a:ext>
            </a:extLst>
          </p:cNvPr>
          <p:cNvSpPr txBox="1"/>
          <p:nvPr/>
        </p:nvSpPr>
        <p:spPr>
          <a:xfrm>
            <a:off x="418563" y="1373745"/>
            <a:ext cx="11376337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>
                <a:latin typeface="Sitka Text"/>
              </a:rPr>
              <a:t>Primary model candidate: Takahashi-Yokoi [7]</a:t>
            </a:r>
          </a:p>
          <a:p>
            <a:r>
              <a:rPr lang="en-US" sz="2300">
                <a:latin typeface="Sitka Text"/>
              </a:rPr>
              <a:t>First isotope studied: </a:t>
            </a:r>
            <a:r>
              <a:rPr lang="en-US" sz="2300" baseline="30000">
                <a:latin typeface="Sitka Text"/>
              </a:rPr>
              <a:t>7</a:t>
            </a:r>
            <a:r>
              <a:rPr lang="en-US" sz="2300">
                <a:latin typeface="Sitka Text"/>
              </a:rPr>
              <a:t>Be (</a:t>
            </a:r>
            <a:r>
              <a:rPr lang="en-US" sz="2300" err="1">
                <a:latin typeface="Sitka Text"/>
              </a:rPr>
              <a:t>astrophysically</a:t>
            </a:r>
            <a:r>
              <a:rPr lang="en-US" sz="2300">
                <a:latin typeface="Sitka Text"/>
              </a:rPr>
              <a:t> relevant </a:t>
            </a:r>
            <a:r>
              <a:rPr lang="en-US" sz="2300" i="1">
                <a:latin typeface="Sitka Text"/>
              </a:rPr>
              <a:t>and </a:t>
            </a:r>
            <a:r>
              <a:rPr lang="en-US" sz="2300">
                <a:latin typeface="Sitka Text"/>
              </a:rPr>
              <a:t>potential first case for PANDORA)</a:t>
            </a:r>
            <a:r>
              <a:rPr lang="en-US" sz="2300" i="1">
                <a:latin typeface="Sitka Text"/>
              </a:rPr>
              <a:t> </a:t>
            </a:r>
          </a:p>
        </p:txBody>
      </p:sp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77EC0A65-BC49-4F0A-0C4A-62BDF7E3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59" y="3187455"/>
            <a:ext cx="5024639" cy="3670614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46497130-4CE3-A568-F787-058A21A9C730}"/>
              </a:ext>
            </a:extLst>
          </p:cNvPr>
          <p:cNvSpPr txBox="1"/>
          <p:nvPr/>
        </p:nvSpPr>
        <p:spPr>
          <a:xfrm>
            <a:off x="771072" y="2643775"/>
            <a:ext cx="431482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Configuration-dependent rate</a:t>
            </a:r>
          </a:p>
        </p:txBody>
      </p:sp>
      <p:sp>
        <p:nvSpPr>
          <p:cNvPr id="17" name="TextBox 46">
            <a:extLst>
              <a:ext uri="{FF2B5EF4-FFF2-40B4-BE49-F238E27FC236}">
                <a16:creationId xmlns:a16="http://schemas.microsoft.com/office/drawing/2014/main" id="{6DD520A3-685F-4DCA-EF0F-745AC3365DB0}"/>
              </a:ext>
            </a:extLst>
          </p:cNvPr>
          <p:cNvSpPr txBox="1"/>
          <p:nvPr/>
        </p:nvSpPr>
        <p:spPr>
          <a:xfrm>
            <a:off x="739220" y="4187648"/>
            <a:ext cx="4714354" cy="1015663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Also tested with experimental data from storage rings – </a:t>
            </a:r>
            <a:r>
              <a:rPr lang="en-US" sz="2000" baseline="30000"/>
              <a:t>163</a:t>
            </a:r>
            <a:r>
              <a:rPr lang="en-US" sz="2000"/>
              <a:t>Dy</a:t>
            </a:r>
            <a:r>
              <a:rPr lang="en-US" sz="2000" baseline="30000"/>
              <a:t>66+</a:t>
            </a:r>
            <a:r>
              <a:rPr lang="en-US" sz="2000"/>
              <a:t>, </a:t>
            </a:r>
            <a:r>
              <a:rPr lang="en-US" sz="2000" baseline="30000"/>
              <a:t>140</a:t>
            </a:r>
            <a:r>
              <a:rPr lang="en-US" sz="2000"/>
              <a:t>Pr</a:t>
            </a:r>
            <a:r>
              <a:rPr lang="en-US" sz="2000" baseline="30000"/>
              <a:t>0+,57+,58+</a:t>
            </a:r>
            <a:r>
              <a:rPr lang="en-US" sz="2000"/>
              <a:t> and </a:t>
            </a:r>
            <a:r>
              <a:rPr lang="en-US" sz="2000" baseline="30000"/>
              <a:t>142</a:t>
            </a:r>
            <a:r>
              <a:rPr lang="en-US" sz="2000"/>
              <a:t>Pm</a:t>
            </a:r>
            <a:r>
              <a:rPr lang="en-US" sz="2000" baseline="30000"/>
              <a:t>0+,59+,60+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6DE06E39-A194-512D-28D7-1575A1AE5573}"/>
              </a:ext>
            </a:extLst>
          </p:cNvPr>
          <p:cNvSpPr txBox="1"/>
          <p:nvPr/>
        </p:nvSpPr>
        <p:spPr>
          <a:xfrm>
            <a:off x="7893006" y="2647434"/>
            <a:ext cx="237111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In-plasma rates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1CDCC1-8333-3579-05FE-B94F5740E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674" y="3187521"/>
            <a:ext cx="5226147" cy="3670478"/>
          </a:xfrm>
          <a:prstGeom prst="rect">
            <a:avLst/>
          </a:prstGeom>
        </p:spPr>
      </p:pic>
      <p:sp>
        <p:nvSpPr>
          <p:cNvPr id="23" name="TextBox 46">
            <a:extLst>
              <a:ext uri="{FF2B5EF4-FFF2-40B4-BE49-F238E27FC236}">
                <a16:creationId xmlns:a16="http://schemas.microsoft.com/office/drawing/2014/main" id="{1813484F-D051-7A34-4C97-00DDC494E0EF}"/>
              </a:ext>
            </a:extLst>
          </p:cNvPr>
          <p:cNvSpPr txBox="1"/>
          <p:nvPr/>
        </p:nvSpPr>
        <p:spPr>
          <a:xfrm>
            <a:off x="6384459" y="4541817"/>
            <a:ext cx="3104495" cy="132343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Impact of excited bound states (he2ps and hy2) and radiation-mediated equilibrium </a:t>
            </a:r>
            <a:endParaRPr lang="en-US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DDD9EDD-E600-C1DF-C85E-5F917D70F886}"/>
              </a:ext>
            </a:extLst>
          </p:cNvPr>
          <p:cNvSpPr txBox="1"/>
          <p:nvPr/>
        </p:nvSpPr>
        <p:spPr>
          <a:xfrm>
            <a:off x="2125013" y="2189408"/>
            <a:ext cx="4416761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rgbClr val="000000"/>
                </a:solidFill>
                <a:latin typeface="Sitka Text"/>
              </a:rPr>
              <a:t>[7] K. Takahashi and K. Yokoi, </a:t>
            </a:r>
            <a:r>
              <a:rPr lang="en-US" sz="1100" b="1" dirty="0" err="1">
                <a:solidFill>
                  <a:srgbClr val="000000"/>
                </a:solidFill>
                <a:latin typeface="Sitka Text"/>
              </a:rPr>
              <a:t>Nucl</a:t>
            </a:r>
            <a:r>
              <a:rPr lang="en-US" sz="1100" b="1" dirty="0">
                <a:solidFill>
                  <a:srgbClr val="000000"/>
                </a:solidFill>
                <a:latin typeface="Sitka Text"/>
              </a:rPr>
              <a:t>. Phys. A 404, 478 (1983)</a:t>
            </a:r>
            <a:endParaRPr lang="en-US" sz="1100" b="1" dirty="0">
              <a:solidFill>
                <a:srgbClr val="000000"/>
              </a:solidFill>
              <a:latin typeface="Sitka Tex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19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605CC-5ADD-FF26-1047-178863197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43175-B060-1025-6D34-0C9B5DAB23EA}"/>
              </a:ext>
            </a:extLst>
          </p:cNvPr>
          <p:cNvSpPr/>
          <p:nvPr/>
        </p:nvSpPr>
        <p:spPr>
          <a:xfrm>
            <a:off x="-4469" y="-1084"/>
            <a:ext cx="12191999" cy="39007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diagram of a heat wave&#10;&#10;AI-generated content may be incorrect.">
            <a:extLst>
              <a:ext uri="{FF2B5EF4-FFF2-40B4-BE49-F238E27FC236}">
                <a16:creationId xmlns:a16="http://schemas.microsoft.com/office/drawing/2014/main" id="{AF0989F0-81E7-3EA1-EECA-9C00E2B4A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0" y="2843514"/>
            <a:ext cx="3907806" cy="3892611"/>
          </a:xfrm>
          <a:prstGeom prst="rect">
            <a:avLst/>
          </a:prstGeom>
        </p:spPr>
      </p:pic>
      <p:pic>
        <p:nvPicPr>
          <p:cNvPr id="8" name="Picture 7" descr="A diagram of a cylindrical object&#10;&#10;AI-generated content may be incorrect.">
            <a:extLst>
              <a:ext uri="{FF2B5EF4-FFF2-40B4-BE49-F238E27FC236}">
                <a16:creationId xmlns:a16="http://schemas.microsoft.com/office/drawing/2014/main" id="{71E0AF73-0E42-CB93-5598-95AB7CE13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17" y="2959108"/>
            <a:ext cx="3753643" cy="3670181"/>
          </a:xfrm>
          <a:prstGeom prst="rect">
            <a:avLst/>
          </a:prstGeom>
        </p:spPr>
      </p:pic>
      <p:sp>
        <p:nvSpPr>
          <p:cNvPr id="9" name="TextBox 90">
            <a:extLst>
              <a:ext uri="{FF2B5EF4-FFF2-40B4-BE49-F238E27FC236}">
                <a16:creationId xmlns:a16="http://schemas.microsoft.com/office/drawing/2014/main" id="{8DB9A0FB-5B91-2343-7A9F-9CD06E5767AD}"/>
              </a:ext>
            </a:extLst>
          </p:cNvPr>
          <p:cNvSpPr txBox="1"/>
          <p:nvPr/>
        </p:nvSpPr>
        <p:spPr>
          <a:xfrm>
            <a:off x="3044723" y="1286253"/>
            <a:ext cx="887710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Sitka Text"/>
              </a:rPr>
              <a:t>PIC simulations carried out to generate 3D maps of electrons in the magnetic trap and combined with the decay model to generate similar maps of </a:t>
            </a:r>
            <a:r>
              <a:rPr lang="el-GR" sz="2400" err="1">
                <a:latin typeface="Sitka Text"/>
              </a:rPr>
              <a:t>λ</a:t>
            </a:r>
            <a:r>
              <a:rPr lang="el-GR" sz="2400" baseline="-25000" err="1">
                <a:latin typeface="Sitka Text"/>
              </a:rPr>
              <a:t>β</a:t>
            </a:r>
            <a:r>
              <a:rPr lang="en-US" sz="2400" baseline="-25000">
                <a:latin typeface="Sitka Text"/>
              </a:rPr>
              <a:t> </a:t>
            </a:r>
            <a:r>
              <a:rPr lang="en-US" sz="2400">
                <a:latin typeface="Sitka Text"/>
              </a:rPr>
              <a:t> </a:t>
            </a:r>
            <a:endParaRPr lang="en-US" sz="2400" b="1">
              <a:latin typeface="Sitka Tex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EC27FC-B6CA-6AF4-5D7B-083AA6722B5A}"/>
              </a:ext>
            </a:extLst>
          </p:cNvPr>
          <p:cNvSpPr>
            <a:spLocks noGrp="1"/>
          </p:cNvSpPr>
          <p:nvPr/>
        </p:nvSpPr>
        <p:spPr>
          <a:xfrm>
            <a:off x="417394" y="383267"/>
            <a:ext cx="10515600" cy="908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latin typeface="Sitka Text"/>
                <a:cs typeface="Calibri Light"/>
              </a:rPr>
              <a:t>Highlights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636E995-A882-56D6-ABE3-158327A207EE}"/>
              </a:ext>
            </a:extLst>
          </p:cNvPr>
          <p:cNvSpPr txBox="1"/>
          <p:nvPr/>
        </p:nvSpPr>
        <p:spPr>
          <a:xfrm>
            <a:off x="281109" y="1660055"/>
            <a:ext cx="264597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Plasma model</a:t>
            </a:r>
          </a:p>
        </p:txBody>
      </p:sp>
      <p:pic>
        <p:nvPicPr>
          <p:cNvPr id="2" name="Picture 1" descr="A close-up of a colorful image&#10;&#10;AI-generated content may be incorrect.">
            <a:extLst>
              <a:ext uri="{FF2B5EF4-FFF2-40B4-BE49-F238E27FC236}">
                <a16:creationId xmlns:a16="http://schemas.microsoft.com/office/drawing/2014/main" id="{2F15F247-5E63-42FA-E30D-BE4E58603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217" y="2830285"/>
            <a:ext cx="4024640" cy="4045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EF7F3-193E-5B82-7E4B-DFFE33529030}"/>
              </a:ext>
            </a:extLst>
          </p:cNvPr>
          <p:cNvSpPr txBox="1"/>
          <p:nvPr/>
        </p:nvSpPr>
        <p:spPr>
          <a:xfrm>
            <a:off x="2836332" y="2775856"/>
            <a:ext cx="10825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e </a:t>
            </a:r>
            <a:r>
              <a:rPr lang="en-US" dirty="0"/>
              <a:t>[m</a:t>
            </a:r>
            <a:r>
              <a:rPr lang="en-US" baseline="30000" dirty="0"/>
              <a:t>-3</a:t>
            </a:r>
            <a:r>
              <a:rPr lang="en-US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7DC88-9A70-9D6E-1523-23733FE06462}"/>
              </a:ext>
            </a:extLst>
          </p:cNvPr>
          <p:cNvSpPr txBox="1"/>
          <p:nvPr/>
        </p:nvSpPr>
        <p:spPr>
          <a:xfrm>
            <a:off x="11027832" y="2948213"/>
            <a:ext cx="10825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λ</a:t>
            </a:r>
            <a:r>
              <a:rPr lang="en-US" baseline="-25000" dirty="0">
                <a:ea typeface="+mn-lt"/>
                <a:cs typeface="+mn-lt"/>
              </a:rPr>
              <a:t>β</a:t>
            </a:r>
            <a:r>
              <a:rPr lang="en-US" baseline="-25000" dirty="0"/>
              <a:t> </a:t>
            </a:r>
            <a:r>
              <a:rPr lang="en-US" dirty="0"/>
              <a:t>[s</a:t>
            </a:r>
            <a:r>
              <a:rPr lang="en-US" baseline="30000" dirty="0"/>
              <a:t>-1</a:t>
            </a:r>
            <a:r>
              <a:rPr lang="en-US" dirty="0"/>
              <a:t>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7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A65FC-DCA0-9B47-DE85-F47CDD663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3EFB18-A7AB-1F1C-F21A-E86B95320727}"/>
              </a:ext>
            </a:extLst>
          </p:cNvPr>
          <p:cNvSpPr/>
          <p:nvPr/>
        </p:nvSpPr>
        <p:spPr>
          <a:xfrm>
            <a:off x="-4469" y="-1084"/>
            <a:ext cx="12191999" cy="39007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052C61-6A9D-9BBC-8220-A468532B1838}"/>
              </a:ext>
            </a:extLst>
          </p:cNvPr>
          <p:cNvSpPr>
            <a:spLocks noGrp="1"/>
          </p:cNvSpPr>
          <p:nvPr/>
        </p:nvSpPr>
        <p:spPr>
          <a:xfrm>
            <a:off x="417394" y="383267"/>
            <a:ext cx="10515600" cy="908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Sitka Text"/>
                <a:cs typeface="Calibri Light"/>
              </a:rPr>
              <a:t>Conclusions</a:t>
            </a: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2A743E35-6200-4653-E32D-46E2CCF75FCF}"/>
              </a:ext>
            </a:extLst>
          </p:cNvPr>
          <p:cNvSpPr txBox="1"/>
          <p:nvPr/>
        </p:nvSpPr>
        <p:spPr>
          <a:xfrm>
            <a:off x="420460" y="1423156"/>
            <a:ext cx="10718548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000" dirty="0">
                <a:cs typeface="Calibri" panose="020F0502020204030204"/>
              </a:rPr>
              <a:t>PANDORA is an upcoming facility at INFN–LNS to study </a:t>
            </a:r>
            <a:r>
              <a:rPr lang="en-US" sz="3000" dirty="0">
                <a:ea typeface="Calibri"/>
                <a:cs typeface="Calibri" panose="020F0502020204030204"/>
              </a:rPr>
              <a:t>β-decays in a plasma</a:t>
            </a:r>
            <a:endParaRPr lang="en-US" sz="3000" dirty="0"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4E4480F-93C7-F74B-A632-FBF549CA44BC}"/>
              </a:ext>
            </a:extLst>
          </p:cNvPr>
          <p:cNvSpPr txBox="1"/>
          <p:nvPr/>
        </p:nvSpPr>
        <p:spPr>
          <a:xfrm>
            <a:off x="473121" y="2627933"/>
            <a:ext cx="431482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Configuration-dependent rates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D80E930-66E3-3B04-CC29-A221AF1A207B}"/>
              </a:ext>
            </a:extLst>
          </p:cNvPr>
          <p:cNvSpPr txBox="1"/>
          <p:nvPr/>
        </p:nvSpPr>
        <p:spPr>
          <a:xfrm>
            <a:off x="5445946" y="2631593"/>
            <a:ext cx="264597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Plasma model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59F358F-82B6-EADF-D9D4-4C132A4D3FC3}"/>
              </a:ext>
            </a:extLst>
          </p:cNvPr>
          <p:cNvSpPr txBox="1"/>
          <p:nvPr/>
        </p:nvSpPr>
        <p:spPr>
          <a:xfrm>
            <a:off x="8850745" y="2631592"/>
            <a:ext cx="237111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In-plasma rates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0E6AA35-CCFB-86B8-415D-EEF1AFF49987}"/>
              </a:ext>
            </a:extLst>
          </p:cNvPr>
          <p:cNvSpPr/>
          <p:nvPr/>
        </p:nvSpPr>
        <p:spPr>
          <a:xfrm>
            <a:off x="4893206" y="2744044"/>
            <a:ext cx="407830" cy="2361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69D1E01-300C-F9D2-DCDA-230B1D53BA23}"/>
              </a:ext>
            </a:extLst>
          </p:cNvPr>
          <p:cNvSpPr/>
          <p:nvPr/>
        </p:nvSpPr>
        <p:spPr>
          <a:xfrm>
            <a:off x="8326152" y="2744044"/>
            <a:ext cx="407830" cy="2361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5C91FFBE-DE4F-6500-8FFF-90AE20FC2DE4}"/>
              </a:ext>
            </a:extLst>
          </p:cNvPr>
          <p:cNvSpPr txBox="1"/>
          <p:nvPr/>
        </p:nvSpPr>
        <p:spPr>
          <a:xfrm>
            <a:off x="424569" y="3230735"/>
            <a:ext cx="11557881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latin typeface="Sitka Text"/>
              </a:rPr>
              <a:t>Applicable to wider parameter space</a:t>
            </a:r>
          </a:p>
          <a:p>
            <a:r>
              <a:rPr lang="en-US" sz="2300" i="1" dirty="0">
                <a:latin typeface="Sitka Text"/>
              </a:rPr>
              <a:t>Model can be tested in low density laboratory plasma and then applied to s-process nucleosynthesis sites</a:t>
            </a:r>
          </a:p>
          <a:p>
            <a:endParaRPr lang="en-US" sz="2300" dirty="0">
              <a:latin typeface="Sitka Text"/>
            </a:endParaRPr>
          </a:p>
          <a:p>
            <a:r>
              <a:rPr lang="en-US" sz="2300" b="1" dirty="0">
                <a:latin typeface="Sitka Text"/>
              </a:rPr>
              <a:t>Uses updated atomic data → HULLAC database and FLYCHK</a:t>
            </a:r>
          </a:p>
          <a:p>
            <a:r>
              <a:rPr lang="en-US" sz="2300" i="1" dirty="0">
                <a:latin typeface="Sitka Text"/>
              </a:rPr>
              <a:t>Model can be extended to light nuclei and include finer effects in multi-electron atoms such as exchange and overlap corrections, influence of excited levels and, hyperfine splitting</a:t>
            </a:r>
          </a:p>
          <a:p>
            <a:endParaRPr lang="en-US" sz="2300" dirty="0">
              <a:latin typeface="Sitka Text"/>
            </a:endParaRPr>
          </a:p>
          <a:p>
            <a:r>
              <a:rPr lang="en-US" sz="2300" b="1" dirty="0">
                <a:latin typeface="Sitka Text"/>
              </a:rPr>
              <a:t>Can be coupled to Particle-in-Cell plasma kinetic codes</a:t>
            </a:r>
          </a:p>
        </p:txBody>
      </p:sp>
    </p:spTree>
    <p:extLst>
      <p:ext uri="{BB962C8B-B14F-4D97-AF65-F5344CB8AC3E}">
        <p14:creationId xmlns:p14="http://schemas.microsoft.com/office/powerpoint/2010/main" val="105637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1637E7-0D5B-8899-90F0-C84139E60E35}"/>
              </a:ext>
            </a:extLst>
          </p:cNvPr>
          <p:cNvSpPr>
            <a:spLocks noGrp="1"/>
          </p:cNvSpPr>
          <p:nvPr/>
        </p:nvSpPr>
        <p:spPr>
          <a:xfrm>
            <a:off x="834680" y="2769052"/>
            <a:ext cx="10515600" cy="908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latin typeface="Sitka Text"/>
                <a:cs typeface="Calibri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87734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F18E-1015-4EA5-1E11-C9CAE7F00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840A47-41CE-8F94-6474-BF07C318B215}"/>
              </a:ext>
            </a:extLst>
          </p:cNvPr>
          <p:cNvSpPr/>
          <p:nvPr/>
        </p:nvSpPr>
        <p:spPr>
          <a:xfrm>
            <a:off x="-4469" y="-1084"/>
            <a:ext cx="12191999" cy="39007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B2AE05-1A78-3694-00CD-A8A4765BC102}"/>
              </a:ext>
            </a:extLst>
          </p:cNvPr>
          <p:cNvSpPr>
            <a:spLocks noGrp="1"/>
          </p:cNvSpPr>
          <p:nvPr/>
        </p:nvSpPr>
        <p:spPr>
          <a:xfrm>
            <a:off x="417394" y="383267"/>
            <a:ext cx="10515600" cy="908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latin typeface="Sitka Text"/>
                <a:cs typeface="Calibri Light"/>
              </a:rPr>
              <a:t>Additional Slides – CSD in solar core</a:t>
            </a:r>
          </a:p>
        </p:txBody>
      </p:sp>
      <p:pic>
        <p:nvPicPr>
          <p:cNvPr id="2" name="Picture 1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FB2F6F90-DCE9-060E-570B-4EBFD3F4D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" y="1838032"/>
            <a:ext cx="5969733" cy="3104322"/>
          </a:xfrm>
          <a:prstGeom prst="rect">
            <a:avLst/>
          </a:prstGeom>
        </p:spPr>
      </p:pic>
      <p:pic>
        <p:nvPicPr>
          <p:cNvPr id="5" name="Picture 4" descr="A graph with different colors&#10;&#10;AI-generated content may be incorrect.">
            <a:extLst>
              <a:ext uri="{FF2B5EF4-FFF2-40B4-BE49-F238E27FC236}">
                <a16:creationId xmlns:a16="http://schemas.microsoft.com/office/drawing/2014/main" id="{3ED998DB-9627-804F-7607-2C67BAF02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05" y="1837833"/>
            <a:ext cx="5960662" cy="3104520"/>
          </a:xfrm>
          <a:prstGeom prst="rect">
            <a:avLst/>
          </a:prstGeom>
        </p:spPr>
      </p:pic>
      <p:sp>
        <p:nvSpPr>
          <p:cNvPr id="6" name="TextBox 74">
            <a:extLst>
              <a:ext uri="{FF2B5EF4-FFF2-40B4-BE49-F238E27FC236}">
                <a16:creationId xmlns:a16="http://schemas.microsoft.com/office/drawing/2014/main" id="{F7F65359-DF67-256B-8268-253F37D8360F}"/>
              </a:ext>
            </a:extLst>
          </p:cNvPr>
          <p:cNvSpPr txBox="1"/>
          <p:nvPr/>
        </p:nvSpPr>
        <p:spPr>
          <a:xfrm>
            <a:off x="162454" y="5103086"/>
            <a:ext cx="11863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i="1" dirty="0">
                <a:latin typeface="Sitka Text"/>
              </a:rPr>
              <a:t>p</a:t>
            </a:r>
            <a:r>
              <a:rPr lang="en-US" sz="2000" i="1" baseline="-25000" dirty="0">
                <a:latin typeface="Sitka Text"/>
              </a:rPr>
              <a:t>i</a:t>
            </a:r>
            <a:r>
              <a:rPr lang="en-US" sz="2000" dirty="0">
                <a:latin typeface="Sitka Text"/>
              </a:rPr>
              <a:t> of </a:t>
            </a:r>
            <a:r>
              <a:rPr lang="en-US" sz="2000" baseline="30000" dirty="0">
                <a:latin typeface="Sitka Text"/>
              </a:rPr>
              <a:t>7</a:t>
            </a:r>
            <a:r>
              <a:rPr lang="en-US" sz="2000" dirty="0">
                <a:latin typeface="Sitka Text"/>
              </a:rPr>
              <a:t>Be at different depths of solar core as predicted by (left) IPD-model of TY83 and (right) FLYCHK. The rectangles indicate 10% mass fraction radius where a non-zero amount of </a:t>
            </a:r>
            <a:r>
              <a:rPr lang="en-US" sz="2000" baseline="30000" dirty="0">
                <a:latin typeface="Sitka Text"/>
              </a:rPr>
              <a:t>7</a:t>
            </a:r>
            <a:r>
              <a:rPr lang="en-US" sz="2000" dirty="0">
                <a:latin typeface="Sitka Text"/>
              </a:rPr>
              <a:t>Be</a:t>
            </a:r>
            <a:r>
              <a:rPr lang="en-US" sz="2000" baseline="30000" dirty="0">
                <a:latin typeface="Sitka Text"/>
              </a:rPr>
              <a:t>3+</a:t>
            </a:r>
            <a:r>
              <a:rPr lang="en-US" sz="2000" dirty="0">
                <a:latin typeface="Sitka Text"/>
              </a:rPr>
              <a:t> is expected. The IPD model of TY83 is not applicable to light nuclei. Present calculations indicate only a 3% increase in </a:t>
            </a:r>
            <a:r>
              <a:rPr lang="el-GR" sz="2000" dirty="0">
                <a:latin typeface="Sitka Text"/>
              </a:rPr>
              <a:t>λ</a:t>
            </a:r>
            <a:r>
              <a:rPr lang="el-GR" sz="2000" baseline="-25000" dirty="0">
                <a:latin typeface="Sitka Text"/>
              </a:rPr>
              <a:t>β</a:t>
            </a:r>
            <a:r>
              <a:rPr lang="en-US" sz="2000" dirty="0">
                <a:latin typeface="Sitka Text"/>
              </a:rPr>
              <a:t> (expected 20%) → </a:t>
            </a:r>
            <a:r>
              <a:rPr lang="en-US" sz="2000" b="1" dirty="0">
                <a:latin typeface="Sitka Text"/>
              </a:rPr>
              <a:t>analysis ongoing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EBAD1-37EB-D49B-E810-9CCFD4C7CEFD}"/>
              </a:ext>
            </a:extLst>
          </p:cNvPr>
          <p:cNvSpPr/>
          <p:nvPr/>
        </p:nvSpPr>
        <p:spPr>
          <a:xfrm>
            <a:off x="162378" y="4013180"/>
            <a:ext cx="11361480" cy="3183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1A3445E6-E92B-C2DA-22A3-8349CFF9B881}"/>
              </a:ext>
            </a:extLst>
          </p:cNvPr>
          <p:cNvSpPr txBox="1"/>
          <p:nvPr/>
        </p:nvSpPr>
        <p:spPr>
          <a:xfrm>
            <a:off x="4647660" y="1261806"/>
            <a:ext cx="264597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cs typeface="Calibri"/>
              </a:rPr>
              <a:t>Plasma model</a:t>
            </a:r>
          </a:p>
        </p:txBody>
      </p:sp>
    </p:spTree>
    <p:extLst>
      <p:ext uri="{BB962C8B-B14F-4D97-AF65-F5344CB8AC3E}">
        <p14:creationId xmlns:p14="http://schemas.microsoft.com/office/powerpoint/2010/main" val="213204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73A81FB-00E6-8412-339A-C12608E27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723" y="2845293"/>
            <a:ext cx="5752697" cy="6629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25793E-DA04-E67F-AC73-BEA48FCEEFD7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1CB43F-993E-1DC1-86C9-DB1BC9B65C20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BBD23-FDA3-6E15-C766-9ABC90E3FEE5}"/>
              </a:ext>
            </a:extLst>
          </p:cNvPr>
          <p:cNvSpPr txBox="1"/>
          <p:nvPr/>
        </p:nvSpPr>
        <p:spPr>
          <a:xfrm>
            <a:off x="295701" y="197508"/>
            <a:ext cx="8686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Orbital Electron Capture Decay in </a:t>
            </a:r>
            <a:r>
              <a:rPr lang="en-US" sz="3600" b="1" baseline="3000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Be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0B464-4DB4-7400-E441-35D8CE31F6DA}"/>
              </a:ext>
            </a:extLst>
          </p:cNvPr>
          <p:cNvSpPr txBox="1"/>
          <p:nvPr/>
        </p:nvSpPr>
        <p:spPr>
          <a:xfrm>
            <a:off x="11656041" y="6492283"/>
            <a:ext cx="4524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/>
              <a:t>12</a:t>
            </a: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92AEECFD-3A4B-DAE0-1AD0-B062FF8658C0}"/>
              </a:ext>
            </a:extLst>
          </p:cNvPr>
          <p:cNvSpPr txBox="1"/>
          <p:nvPr/>
        </p:nvSpPr>
        <p:spPr>
          <a:xfrm>
            <a:off x="155334" y="4769739"/>
            <a:ext cx="4594633" cy="715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aseline="30000">
                <a:latin typeface="Calibri"/>
                <a:cs typeface="Calibri"/>
              </a:rPr>
              <a:t>7</a:t>
            </a:r>
            <a:r>
              <a:rPr lang="en-US" sz="1600">
                <a:latin typeface="Calibri"/>
                <a:cs typeface="Calibri"/>
              </a:rPr>
              <a:t>Be undergoes EC decay to </a:t>
            </a:r>
            <a:r>
              <a:rPr lang="en-US" sz="1600" baseline="30000">
                <a:latin typeface="Calibri"/>
                <a:cs typeface="Calibri"/>
              </a:rPr>
              <a:t>7</a:t>
            </a:r>
            <a:r>
              <a:rPr lang="en-US" sz="1600">
                <a:latin typeface="Calibri"/>
                <a:cs typeface="Calibri"/>
              </a:rPr>
              <a:t>Li through 2 channels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1400">
              <a:latin typeface="Calibri"/>
              <a:cs typeface="Calibri"/>
            </a:endParaRPr>
          </a:p>
          <a:p>
            <a:r>
              <a:rPr lang="en-US" sz="1050" i="1">
                <a:latin typeface="Calibri"/>
                <a:cs typeface="Calibri"/>
              </a:rPr>
              <a:t>Decay scheme taken from ENSDF database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F746758-153C-4934-B757-9A544F442F3F}"/>
              </a:ext>
            </a:extLst>
          </p:cNvPr>
          <p:cNvSpPr txBox="1"/>
          <p:nvPr/>
        </p:nvSpPr>
        <p:spPr>
          <a:xfrm>
            <a:off x="7127533" y="1337202"/>
            <a:ext cx="3270392" cy="707886"/>
          </a:xfrm>
          <a:prstGeom prst="rect">
            <a:avLst/>
          </a:prstGeom>
          <a:noFill/>
          <a:ln w="28575">
            <a:solidFill>
              <a:srgbClr val="843C0B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latin typeface="Calibri"/>
                <a:ea typeface="Calibri"/>
                <a:cs typeface="Calibri"/>
              </a:rPr>
              <a:t>Configuration-Dependent Lepton Phase Volume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5BBD0B-24C1-9D72-1A32-2A98857A1F3B}"/>
              </a:ext>
            </a:extLst>
          </p:cNvPr>
          <p:cNvSpPr/>
          <p:nvPr/>
        </p:nvSpPr>
        <p:spPr>
          <a:xfrm>
            <a:off x="10395800" y="2840865"/>
            <a:ext cx="820089" cy="5615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21FE563-EB4D-7504-6C36-98F04583FADF}"/>
              </a:ext>
            </a:extLst>
          </p:cNvPr>
          <p:cNvSpPr/>
          <p:nvPr/>
        </p:nvSpPr>
        <p:spPr>
          <a:xfrm>
            <a:off x="8254150" y="2840865"/>
            <a:ext cx="1109461" cy="5615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D86CD0-EF2B-70D0-CA7F-FCA0C3348AEE}"/>
              </a:ext>
            </a:extLst>
          </p:cNvPr>
          <p:cNvSpPr/>
          <p:nvPr/>
        </p:nvSpPr>
        <p:spPr>
          <a:xfrm>
            <a:off x="9359989" y="2840865"/>
            <a:ext cx="277701" cy="5615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404D9F-720D-BC49-29E0-B652A713D12E}"/>
              </a:ext>
            </a:extLst>
          </p:cNvPr>
          <p:cNvSpPr/>
          <p:nvPr/>
        </p:nvSpPr>
        <p:spPr>
          <a:xfrm>
            <a:off x="7370204" y="2840865"/>
            <a:ext cx="277298" cy="5615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A8102961-67C0-573E-462C-8E4669C825B7}"/>
              </a:ext>
            </a:extLst>
          </p:cNvPr>
          <p:cNvSpPr txBox="1"/>
          <p:nvPr/>
        </p:nvSpPr>
        <p:spPr>
          <a:xfrm>
            <a:off x="5596660" y="2173675"/>
            <a:ext cx="2409210" cy="646331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ea typeface="+mn-lt"/>
                <a:cs typeface="Calibri"/>
              </a:rPr>
              <a:t>Occupancy of orbital contributing to certain decay within relevant ionic configuration</a:t>
            </a:r>
            <a:endParaRPr lang="en-US" sz="1200">
              <a:latin typeface="Calibri"/>
              <a:cs typeface="Calibri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F817C9B4-D33E-37AA-6E08-DD1B2D3627D3}"/>
              </a:ext>
            </a:extLst>
          </p:cNvPr>
          <p:cNvSpPr txBox="1"/>
          <p:nvPr/>
        </p:nvSpPr>
        <p:spPr>
          <a:xfrm>
            <a:off x="6544598" y="3568887"/>
            <a:ext cx="2610577" cy="646331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cs typeface="Calibri"/>
              </a:rPr>
              <a:t>Larger of squared radial component of electron wavefunction evaluated on nuclear surface</a:t>
            </a: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A86BFC0B-4D48-6D90-3E74-6E507A319F45}"/>
              </a:ext>
            </a:extLst>
          </p:cNvPr>
          <p:cNvSpPr txBox="1"/>
          <p:nvPr/>
        </p:nvSpPr>
        <p:spPr>
          <a:xfrm>
            <a:off x="9242992" y="3568885"/>
            <a:ext cx="1969181" cy="646331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cs typeface="Calibri"/>
              </a:rPr>
              <a:t>Q-value of decay when isotope in (</a:t>
            </a:r>
            <a:r>
              <a:rPr lang="en-US" sz="1200" err="1">
                <a:latin typeface="Calibri"/>
                <a:cs typeface="Calibri"/>
              </a:rPr>
              <a:t>i,j</a:t>
            </a:r>
            <a:r>
              <a:rPr lang="en-US" sz="1200">
                <a:latin typeface="Calibri"/>
                <a:cs typeface="Calibri"/>
              </a:rPr>
              <a:t>) charge state and level configuration </a:t>
            </a: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16A55B5D-27F9-A61B-034A-2CFDE6B90BF5}"/>
              </a:ext>
            </a:extLst>
          </p:cNvPr>
          <p:cNvSpPr txBox="1"/>
          <p:nvPr/>
        </p:nvSpPr>
        <p:spPr>
          <a:xfrm>
            <a:off x="9859700" y="2175822"/>
            <a:ext cx="2335156" cy="646331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cs typeface="Calibri"/>
              </a:rPr>
              <a:t>Shape factor describing compatibility between nuclear and lepton wavefunction 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362B68B0-F527-0722-8FB4-82DFBC3D7680}"/>
              </a:ext>
            </a:extLst>
          </p:cNvPr>
          <p:cNvSpPr txBox="1"/>
          <p:nvPr/>
        </p:nvSpPr>
        <p:spPr>
          <a:xfrm>
            <a:off x="6034976" y="4430278"/>
            <a:ext cx="2604984" cy="707886"/>
          </a:xfrm>
          <a:prstGeom prst="rect">
            <a:avLst/>
          </a:prstGeom>
          <a:noFill/>
          <a:ln w="28575">
            <a:solidFill>
              <a:srgbClr val="843C0B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latin typeface="Calibri"/>
                <a:ea typeface="Calibri"/>
                <a:cs typeface="Calibri"/>
              </a:rPr>
              <a:t>Configuration-Dependent Decay Rate</a:t>
            </a:r>
          </a:p>
        </p:txBody>
      </p:sp>
      <p:pic>
        <p:nvPicPr>
          <p:cNvPr id="32" name="Picture 31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3B36831B-B2EB-BA7D-452F-A2FEC02D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66" y="1741234"/>
            <a:ext cx="5168705" cy="276542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83ADF-9011-4969-1040-25C96210D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115" y="5335341"/>
            <a:ext cx="3268954" cy="705656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AB3B627F-5C66-8E11-C626-398D101B4A46}"/>
              </a:ext>
            </a:extLst>
          </p:cNvPr>
          <p:cNvSpPr txBox="1"/>
          <p:nvPr/>
        </p:nvSpPr>
        <p:spPr>
          <a:xfrm>
            <a:off x="9362018" y="4430278"/>
            <a:ext cx="2604984" cy="707886"/>
          </a:xfrm>
          <a:prstGeom prst="rect">
            <a:avLst/>
          </a:prstGeom>
          <a:noFill/>
          <a:ln w="28575">
            <a:solidFill>
              <a:srgbClr val="843C0B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latin typeface="Calibri"/>
                <a:ea typeface="Calibri"/>
                <a:cs typeface="Calibri"/>
              </a:rPr>
              <a:t>Plasma-Dependent Decay Rate</a:t>
            </a:r>
          </a:p>
        </p:txBody>
      </p:sp>
      <p:pic>
        <p:nvPicPr>
          <p:cNvPr id="8" name="Picture 7" descr="A black and white symbol&#10;&#10;Description automatically generated">
            <a:extLst>
              <a:ext uri="{FF2B5EF4-FFF2-40B4-BE49-F238E27FC236}">
                <a16:creationId xmlns:a16="http://schemas.microsoft.com/office/drawing/2014/main" id="{90F9B6CB-38C4-834F-EDD7-45748AA38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736" y="5337622"/>
            <a:ext cx="1980529" cy="7010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DBAF86-D634-57D9-7036-8B1CF39FED8A}"/>
              </a:ext>
            </a:extLst>
          </p:cNvPr>
          <p:cNvSpPr/>
          <p:nvPr/>
        </p:nvSpPr>
        <p:spPr>
          <a:xfrm>
            <a:off x="10665049" y="5341513"/>
            <a:ext cx="277298" cy="5615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94B34A92-7541-C1D9-4610-E22A81FBDE0C}"/>
              </a:ext>
            </a:extLst>
          </p:cNvPr>
          <p:cNvSpPr txBox="1"/>
          <p:nvPr/>
        </p:nvSpPr>
        <p:spPr>
          <a:xfrm>
            <a:off x="9642772" y="6048069"/>
            <a:ext cx="1657943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ea typeface="+mn-lt"/>
                <a:cs typeface="Calibri"/>
              </a:rPr>
              <a:t>CSD and LPD of radio-isotope ions</a:t>
            </a:r>
            <a:endParaRPr lang="en-US"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5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20" grpId="0" animBg="1"/>
      <p:bldP spid="21" grpId="0" animBg="1"/>
      <p:bldP spid="22" grpId="0" animBg="1"/>
      <p:bldP spid="23" grpId="0" animBg="1"/>
      <p:bldP spid="25" grpId="0"/>
      <p:bldP spid="26" grpId="0"/>
      <p:bldP spid="27" grpId="0"/>
      <p:bldP spid="28" grpId="0"/>
      <p:bldP spid="30" grpId="0" animBg="1"/>
      <p:bldP spid="6" grpId="0" animBg="1"/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30e81a-876c-40fa-afc3-659f76f48137">
      <Terms xmlns="http://schemas.microsoft.com/office/infopath/2007/PartnerControls"/>
    </lcf76f155ced4ddcb4097134ff3c332f>
    <_ip_UnifiedCompliancePolicyUIAction xmlns="http://schemas.microsoft.com/sharepoint/v3" xsi:nil="true"/>
    <TaxCatchAll xmlns="33d1be05-7d02-4e2b-a5f0-a73cf0ce1e4d" xsi:nil="true"/>
    <_ip_UnifiedCompliancePolicyProperties xmlns="http://schemas.microsoft.com/sharepoint/v3" xsi:nil="true"/>
    <Gruppi_x0020_di_x0020_destinatari xmlns="0d30e81a-876c-40fa-afc3-659f76f48137" xsi:nil="true"/>
    <_ModernAudienceTargetUserField xmlns="0d30e81a-876c-40fa-afc3-659f76f48137">
      <UserInfo>
        <DisplayName/>
        <AccountId xsi:nil="true"/>
        <AccountType/>
      </UserInfo>
    </_ModernAudienceTargetUser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13113D60DC242AFAD4A69C58D707A" ma:contentTypeVersion="24" ma:contentTypeDescription="Create a new document." ma:contentTypeScope="" ma:versionID="23b5324e264f9a46de10c331a3a41bf6">
  <xsd:schema xmlns:xsd="http://www.w3.org/2001/XMLSchema" xmlns:xs="http://www.w3.org/2001/XMLSchema" xmlns:p="http://schemas.microsoft.com/office/2006/metadata/properties" xmlns:ns1="http://schemas.microsoft.com/sharepoint/v3" xmlns:ns2="0d30e81a-876c-40fa-afc3-659f76f48137" xmlns:ns3="33d1be05-7d02-4e2b-a5f0-a73cf0ce1e4d" targetNamespace="http://schemas.microsoft.com/office/2006/metadata/properties" ma:root="true" ma:fieldsID="897954493b5786d61c8cd717b83c545e" ns1:_="" ns2:_="" ns3:_="">
    <xsd:import namespace="http://schemas.microsoft.com/sharepoint/v3"/>
    <xsd:import namespace="0d30e81a-876c-40fa-afc3-659f76f48137"/>
    <xsd:import namespace="33d1be05-7d02-4e2b-a5f0-a73cf0ce1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Gruppi_x0020_di_x0020_destinatari" minOccurs="0"/>
                <xsd:element ref="ns2:_ModernAudienceTargetUserField" minOccurs="0"/>
                <xsd:element ref="ns2:_ModernAudienceAadObjectI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e81a-876c-40fa-afc3-659f76f48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Gruppi_x0020_di_x0020_destinatari" ma:index="18" nillable="true" ma:displayName="Gruppi di destinatari" ma:internalName="Gruppi_x0020_di_x0020_destinatari">
      <xsd:simpleType>
        <xsd:restriction base="dms:Unknown"/>
      </xsd:simpleType>
    </xsd:element>
    <xsd:element name="_ModernAudienceTargetUserField" ma:index="19" nillable="true" ma:displayName="Audienc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0" nillable="true" ma:displayName="AudienceIds" ma:list="{bbede0ca-4dc1-488a-9073-3c9e330b20d7}" ma:internalName="_ModernAudienceAadObjectIds" ma:readOnly="true" ma:showField="_AadObjectIdForUser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1be05-7d02-4e2b-a5f0-a73cf0ce1e4d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137d681-4531-44a5-a634-fec393f51e54}" ma:internalName="TaxCatchAll" ma:showField="CatchAllData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E5A870-89B7-46CA-AFDA-854E174EF2F8}">
  <ds:schemaRefs>
    <ds:schemaRef ds:uri="0d30e81a-876c-40fa-afc3-659f76f48137"/>
    <ds:schemaRef ds:uri="33d1be05-7d02-4e2b-a5f0-a73cf0ce1e4d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152D4A1-876F-464C-8992-81F5538B6B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077C08-DF48-4656-BDE3-054381CD27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30e81a-876c-40fa-afc3-659f76f48137"/>
    <ds:schemaRef ds:uri="33d1be05-7d02-4e2b-a5f0-a73cf0ce1e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108</cp:revision>
  <dcterms:created xsi:type="dcterms:W3CDTF">2025-06-07T15:42:45Z</dcterms:created>
  <dcterms:modified xsi:type="dcterms:W3CDTF">2025-06-09T13:26:17Z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0x0101004F313113D60DC242AFAD4A69C58D707A</vt:lpwstr>
  </property>
  <property fmtid="{D5CDD505-2E9C-101B-9397-08002B2CF9AE}" pid="3" name="MediaServiceImageTags">
    <vt:lpwstr/>
  </property>
</Properties>
</file>