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7" r:id="rId1"/>
  </p:sldMasterIdLst>
  <p:notesMasterIdLst>
    <p:notesMasterId r:id="rId29"/>
  </p:notesMasterIdLst>
  <p:handoutMasterIdLst>
    <p:handoutMasterId r:id="rId30"/>
  </p:handoutMasterIdLst>
  <p:sldIdLst>
    <p:sldId id="256" r:id="rId2"/>
    <p:sldId id="1250" r:id="rId3"/>
    <p:sldId id="1251" r:id="rId4"/>
    <p:sldId id="1253" r:id="rId5"/>
    <p:sldId id="1277" r:id="rId6"/>
    <p:sldId id="1276" r:id="rId7"/>
    <p:sldId id="1279" r:id="rId8"/>
    <p:sldId id="1280" r:id="rId9"/>
    <p:sldId id="1290" r:id="rId10"/>
    <p:sldId id="1291" r:id="rId11"/>
    <p:sldId id="1207" r:id="rId12"/>
    <p:sldId id="1292" r:id="rId13"/>
    <p:sldId id="1282" r:id="rId14"/>
    <p:sldId id="1293" r:id="rId15"/>
    <p:sldId id="1283" r:id="rId16"/>
    <p:sldId id="1295" r:id="rId17"/>
    <p:sldId id="1294" r:id="rId18"/>
    <p:sldId id="1285" r:id="rId19"/>
    <p:sldId id="1284" r:id="rId20"/>
    <p:sldId id="1289" r:id="rId21"/>
    <p:sldId id="1287" r:id="rId22"/>
    <p:sldId id="1233" r:id="rId23"/>
    <p:sldId id="1271" r:id="rId24"/>
    <p:sldId id="1270" r:id="rId25"/>
    <p:sldId id="1288" r:id="rId26"/>
    <p:sldId id="1275" r:id="rId27"/>
    <p:sldId id="1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Boccioli" initials="LB" lastIdx="2" clrIdx="0">
    <p:extLst>
      <p:ext uri="{19B8F6BF-5375-455C-9EA6-DF929625EA0E}">
        <p15:presenceInfo xmlns:p15="http://schemas.microsoft.com/office/powerpoint/2012/main" userId="de8b7f3a4bee6c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CE5"/>
    <a:srgbClr val="00B050"/>
    <a:srgbClr val="00FFFF"/>
    <a:srgbClr val="3333FF"/>
    <a:srgbClr val="2D0896"/>
    <a:srgbClr val="B91783"/>
    <a:srgbClr val="28F82D"/>
    <a:srgbClr val="D8872E"/>
    <a:srgbClr val="9C349C"/>
    <a:srgbClr val="156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2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AC3937-6DDD-4E02-8DC5-0CADCE30E2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C0C27-7D3E-464C-93EA-B278055D7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0A12-F501-4EB1-B2E7-35D509323599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D396C-C21A-4288-B2C7-E8900B942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1E65-5DF7-4EC5-8565-F42F82B8C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C072-C994-4D3D-B5C8-4A3B88CC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80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7D8D1-A755-40E1-B4F8-AABD6B0F6165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F4A5-A7B4-4AB1-8E5F-36BF4C025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503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8B2D-3DE7-315F-86D2-9E457375A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9075A-5F8C-39BE-D3EF-386F210C9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A1ABF-B813-BFD6-99F4-355A84634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4D8A2-7CD8-07CD-BFD1-2CBEF0930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9DC7-AAC3-39C1-6325-471C511AA1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FB33-DC63-D756-5446-9F38495D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5BF759-C396-5E11-DBA6-E3E89179A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4CE1D-2CD6-AD04-ABE2-247D62947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2F615-9FEC-7D53-339C-3E76AE386B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EFAEB-6E0A-EF5D-FC11-5A90C0D10D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5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AD29E-9CFF-7232-A438-A6BE5F95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BA265-1135-D0CD-E08B-09445B4E97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E81FAD-5487-788E-93C1-E1AE4117F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04334-648C-8AB3-0341-5FFC1B335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0F4A5-A7B4-4AB1-8E5F-36BF4C02576D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C50AF-049B-0F16-9669-D1051EADEA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3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 dirty="0">
                <a:ln>
                  <a:noFill/>
                </a:ln>
                <a:latin typeface="Calibri" panose="020F050202020403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4C4227-12CA-4409-8E52-6164D5ED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CE31EE-3A22-421D-BF99-62716326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2877"/>
            <a:ext cx="6326246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DBDA99-5019-4BCF-A80D-E4D3D439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8428" y="6552877"/>
            <a:ext cx="1143300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of 19</a:t>
            </a:r>
          </a:p>
        </p:txBody>
      </p:sp>
    </p:spTree>
    <p:extLst>
      <p:ext uri="{BB962C8B-B14F-4D97-AF65-F5344CB8AC3E}">
        <p14:creationId xmlns:p14="http://schemas.microsoft.com/office/powerpoint/2010/main" val="10586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7CCF607-C18C-A16E-DC62-D5E44C6A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552877"/>
            <a:ext cx="6326246" cy="27622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/>
              <a:t>Luca Boccioli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56A6A1-47F2-E615-F2EA-3341522D9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8428" y="6552877"/>
            <a:ext cx="1143300" cy="27622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of  19</a:t>
            </a:r>
          </a:p>
        </p:txBody>
      </p:sp>
    </p:spTree>
    <p:extLst>
      <p:ext uri="{BB962C8B-B14F-4D97-AF65-F5344CB8AC3E}">
        <p14:creationId xmlns:p14="http://schemas.microsoft.com/office/powerpoint/2010/main" val="1373954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github.com/evanoconnor/GR1D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vanoconnor/GR1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542D-D0F6-433C-8DDB-9DBC8EA8C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6000"/>
            <a:ext cx="12192000" cy="1996750"/>
          </a:xfrm>
        </p:spPr>
        <p:txBody>
          <a:bodyPr>
            <a:noAutofit/>
          </a:bodyPr>
          <a:lstStyle/>
          <a:p>
            <a:pPr algn="ctr"/>
            <a:r>
              <a:rPr lang="en-US" sz="4600" b="1" i="0" dirty="0">
                <a:effectLst/>
              </a:rPr>
              <a:t>Nucleosynthetic Yields from realistic </a:t>
            </a:r>
            <a:br>
              <a:rPr lang="en-US" sz="4600" b="1" i="0" dirty="0">
                <a:effectLst/>
              </a:rPr>
            </a:br>
            <a:r>
              <a:rPr lang="en-US" sz="4600" b="1" i="0" dirty="0">
                <a:effectLst/>
              </a:rPr>
              <a:t>neutrino-driven explosions of </a:t>
            </a:r>
            <a:br>
              <a:rPr lang="en-US" sz="4600" b="1" i="0" dirty="0">
                <a:effectLst/>
              </a:rPr>
            </a:br>
            <a:r>
              <a:rPr lang="en-US" sz="4600" b="1" i="0" dirty="0">
                <a:effectLst/>
              </a:rPr>
              <a:t>1D core-collapse supernovae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4CA07-5FAE-4F96-8A30-511F9B32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796" y="2677264"/>
            <a:ext cx="11613213" cy="112310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Luca Boccioli</a:t>
            </a:r>
            <a:r>
              <a:rPr lang="en-US" sz="3200" baseline="30000" dirty="0"/>
              <a:t>(*)</a:t>
            </a:r>
            <a:r>
              <a:rPr lang="en-US" sz="3200" dirty="0"/>
              <a:t>,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Lorenzo Roberti, Marco </a:t>
            </a:r>
            <a:r>
              <a:rPr lang="en-US" sz="2200" dirty="0" err="1">
                <a:solidFill>
                  <a:schemeClr val="tx1"/>
                </a:solidFill>
              </a:rPr>
              <a:t>Loddo</a:t>
            </a:r>
            <a:r>
              <a:rPr lang="en-US" sz="2200" dirty="0">
                <a:solidFill>
                  <a:schemeClr val="tx1"/>
                </a:solidFill>
              </a:rPr>
              <a:t>, Sangeeta Kumar,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Evan O’Connor, David Vartanyan, Daniel Kasen, Giacomo </a:t>
            </a:r>
            <a:r>
              <a:rPr lang="en-US" sz="1800" dirty="0" err="1">
                <a:solidFill>
                  <a:schemeClr val="tx1"/>
                </a:solidFill>
              </a:rPr>
              <a:t>Fragione</a:t>
            </a:r>
            <a:r>
              <a:rPr lang="en-US" sz="1800" dirty="0">
                <a:solidFill>
                  <a:schemeClr val="tx1"/>
                </a:solidFill>
              </a:rPr>
              <a:t>, Marco Limongi, Alessandro </a:t>
            </a:r>
            <a:r>
              <a:rPr lang="en-US" sz="1800" dirty="0" err="1">
                <a:solidFill>
                  <a:schemeClr val="tx1"/>
                </a:solidFill>
              </a:rPr>
              <a:t>Chieffi</a:t>
            </a:r>
            <a:r>
              <a:rPr lang="en-US" sz="1800" dirty="0">
                <a:solidFill>
                  <a:schemeClr val="tx1"/>
                </a:solidFill>
              </a:rPr>
              <a:t>, Grant Mathews</a:t>
            </a:r>
          </a:p>
          <a:p>
            <a:pPr algn="ctr"/>
            <a:endParaRPr lang="en-US" sz="26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ED5032-FCF7-4B80-BD6D-52E844D66D69}"/>
              </a:ext>
            </a:extLst>
          </p:cNvPr>
          <p:cNvSpPr txBox="1">
            <a:spLocks/>
          </p:cNvSpPr>
          <p:nvPr/>
        </p:nvSpPr>
        <p:spPr>
          <a:xfrm>
            <a:off x="1524000" y="5000148"/>
            <a:ext cx="9144000" cy="159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Calibri" panose="020F0502020204030204" pitchFamily="34" charset="0"/>
              </a:rPr>
              <a:t>s, </a:t>
            </a:r>
            <a:r>
              <a:rPr lang="en-US" sz="2600" dirty="0" err="1">
                <a:latin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</a:rPr>
              <a:t> &amp; r Element Nucleosynthesis </a:t>
            </a:r>
          </a:p>
          <a:p>
            <a:r>
              <a:rPr lang="en-US" sz="2600" dirty="0">
                <a:latin typeface="Calibri" panose="020F0502020204030204" pitchFamily="34" charset="0"/>
              </a:rPr>
              <a:t>(</a:t>
            </a:r>
            <a:r>
              <a:rPr lang="en-US" sz="2600" dirty="0" err="1">
                <a:latin typeface="Calibri" panose="020F0502020204030204" pitchFamily="34" charset="0"/>
              </a:rPr>
              <a:t>sirEN</a:t>
            </a:r>
            <a:r>
              <a:rPr lang="en-US" sz="2600" dirty="0">
                <a:latin typeface="Calibri" panose="020F0502020204030204" pitchFamily="34" charset="0"/>
              </a:rPr>
              <a:t>) Conference</a:t>
            </a:r>
          </a:p>
          <a:p>
            <a:r>
              <a:rPr lang="en-US" sz="2600" dirty="0">
                <a:latin typeface="Calibri" panose="020F0502020204030204" pitchFamily="34" charset="0"/>
              </a:rPr>
              <a:t>June 13</a:t>
            </a:r>
            <a:r>
              <a:rPr lang="en-US" sz="2600" baseline="30000" dirty="0">
                <a:latin typeface="Calibri" panose="020F0502020204030204" pitchFamily="34" charset="0"/>
              </a:rPr>
              <a:t>th</a:t>
            </a:r>
            <a:r>
              <a:rPr lang="en-US" sz="2600" dirty="0">
                <a:latin typeface="Calibri" panose="020F0502020204030204" pitchFamily="34" charset="0"/>
              </a:rPr>
              <a:t> 2025</a:t>
            </a:r>
          </a:p>
        </p:txBody>
      </p:sp>
      <p:pic>
        <p:nvPicPr>
          <p:cNvPr id="20" name="Picture 19" descr="A logo of a university&#10;&#10;Description automatically generated">
            <a:extLst>
              <a:ext uri="{FF2B5EF4-FFF2-40B4-BE49-F238E27FC236}">
                <a16:creationId xmlns:a16="http://schemas.microsoft.com/office/drawing/2014/main" id="{C0FCDCD0-ECAC-C59B-8B59-505AF6BB0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6" y="4879820"/>
            <a:ext cx="2521742" cy="1358803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2324014-4CD1-D51D-2F99-747BE9FF8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62" y="4879820"/>
            <a:ext cx="2521742" cy="1358803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63DF33-90F0-FA05-B416-A609786EF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41" y="3920697"/>
            <a:ext cx="3603717" cy="6646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A75FDE-4F01-EDBF-E67A-32F5EE99A942}"/>
              </a:ext>
            </a:extLst>
          </p:cNvPr>
          <p:cNvSpPr txBox="1">
            <a:spLocks/>
          </p:cNvSpPr>
          <p:nvPr/>
        </p:nvSpPr>
        <p:spPr>
          <a:xfrm>
            <a:off x="9507795" y="6424700"/>
            <a:ext cx="2566213" cy="34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(*) = lbocciol@berkeley.edu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05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0CBD-B1F6-1DB0-35FD-FB2B6833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B3AB0041-70AC-E202-CB6C-CD0C50869DED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black and white text&#10;&#10;AI-generated content may be incorrect.">
            <a:extLst>
              <a:ext uri="{FF2B5EF4-FFF2-40B4-BE49-F238E27FC236}">
                <a16:creationId xmlns:a16="http://schemas.microsoft.com/office/drawing/2014/main" id="{893793E6-4100-7A17-BDF3-5EAD42419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316"/>
            <a:ext cx="2937468" cy="530758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AF9433D-7101-3E49-0D55-A03640512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32" y="566907"/>
            <a:ext cx="2470768" cy="530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9E65A5-7434-4264-0608-C403D8286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04" y="2400574"/>
            <a:ext cx="8589046" cy="2642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27E94-E72B-00BF-CAE7-6C823F465BBD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Impact of Stellar Evolution Uncertainties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F9C1E0-B7BD-5C8C-E6CD-CDF53D24F29E}"/>
              </a:ext>
            </a:extLst>
          </p:cNvPr>
          <p:cNvSpPr txBox="1"/>
          <p:nvPr/>
        </p:nvSpPr>
        <p:spPr>
          <a:xfrm>
            <a:off x="-40273" y="1754243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from Farmer et al. (2023), </a:t>
            </a:r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solar metallicity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binary-stripped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stars evolved coupled with 162 isotopes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388DC-670B-BB8A-A062-60C42DFE3C79}"/>
              </a:ext>
            </a:extLst>
          </p:cNvPr>
          <p:cNvSpPr txBox="1"/>
          <p:nvPr/>
        </p:nvSpPr>
        <p:spPr>
          <a:xfrm>
            <a:off x="0" y="5366522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Which stars explode and which ones do not </a:t>
            </a:r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directly impacts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population of remnants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the chemical enrichment of the Interstellar Medium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CD1E2-D7A1-7D13-64DC-81D7EE0B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28371-E548-CA4B-D6B1-9D38F3BF7F39}"/>
              </a:ext>
            </a:extLst>
          </p:cNvPr>
          <p:cNvSpPr txBox="1"/>
          <p:nvPr/>
        </p:nvSpPr>
        <p:spPr>
          <a:xfrm>
            <a:off x="886644" y="1707816"/>
            <a:ext cx="455955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Star Birth Mass Distribution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different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explodabilities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(PUSH, S16, and STIR)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BF7E0-FA09-E8B7-241F-229BA18F928B}"/>
              </a:ext>
            </a:extLst>
          </p:cNvPr>
          <p:cNvSpPr txBox="1"/>
          <p:nvPr/>
        </p:nvSpPr>
        <p:spPr>
          <a:xfrm>
            <a:off x="7020519" y="1970168"/>
            <a:ext cx="455955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Chandrasekhar Mass Distribution</a:t>
            </a:r>
          </a:p>
        </p:txBody>
      </p:sp>
      <p:pic>
        <p:nvPicPr>
          <p:cNvPr id="4" name="Picture 3" descr="A graph of a mass&#10;&#10;Description automatically generated with medium confidence">
            <a:extLst>
              <a:ext uri="{FF2B5EF4-FFF2-40B4-BE49-F238E27FC236}">
                <a16:creationId xmlns:a16="http://schemas.microsoft.com/office/drawing/2014/main" id="{9508FF8C-AFC1-0EBE-2E05-E5E41BEFC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9" y="2485607"/>
            <a:ext cx="5625887" cy="4173591"/>
          </a:xfrm>
          <a:prstGeom prst="rect">
            <a:avLst/>
          </a:prstGeom>
        </p:spPr>
      </p:pic>
      <p:pic>
        <p:nvPicPr>
          <p:cNvPr id="13" name="Picture 12" descr="A graph of a graph&#10;&#10;Description automatically generated">
            <a:extLst>
              <a:ext uri="{FF2B5EF4-FFF2-40B4-BE49-F238E27FC236}">
                <a16:creationId xmlns:a16="http://schemas.microsoft.com/office/drawing/2014/main" id="{760AB0A3-E3B1-2944-2A95-0E11734EA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9" y="2414413"/>
            <a:ext cx="5833884" cy="4315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F7132-465F-9B6D-8CE0-542641B5AF08}"/>
              </a:ext>
            </a:extLst>
          </p:cNvPr>
          <p:cNvSpPr txBox="1"/>
          <p:nvPr/>
        </p:nvSpPr>
        <p:spPr>
          <a:xfrm>
            <a:off x="3179058" y="6474532"/>
            <a:ext cx="583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(2024), but also see Boccioli et al. (2025)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1FCBCC1-6343-4BA3-0499-B6C0E1C81ED1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B3D21-9B8C-58F9-9127-2AF9FA159716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How does it affect Remnant Masses?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A3F50-F153-3C6E-6461-8211A495A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FD483-B787-396F-5E81-07D0958D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294FE193-4911-A703-B483-AD5993B75242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Nucleosynthesis Yields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C2275-4241-01FB-C5E1-CAB2FDCF6DC0}"/>
              </a:ext>
            </a:extLst>
          </p:cNvPr>
          <p:cNvSpPr txBox="1"/>
          <p:nvPr/>
        </p:nvSpPr>
        <p:spPr>
          <a:xfrm>
            <a:off x="8232171" y="2056686"/>
            <a:ext cx="36879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</a:rPr>
              <a:t>Piston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Explodability,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Explosion Energy,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Mass Cut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u="sng" dirty="0">
                <a:solidFill>
                  <a:srgbClr val="00FFFF"/>
                </a:solidFill>
                <a:latin typeface="Calibri" panose="020F0502020204030204" pitchFamily="34" charset="0"/>
              </a:rPr>
              <a:t>Piston + My Explodability</a:t>
            </a:r>
            <a:r>
              <a:rPr lang="en-US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Same Explodability,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Explosion Energy,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Mass Cut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u="sng" dirty="0">
                <a:solidFill>
                  <a:srgbClr val="00B050"/>
                </a:solidFill>
                <a:latin typeface="Calibri" panose="020F0502020204030204" pitchFamily="34" charset="0"/>
              </a:rPr>
              <a:t>PUSH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Explodability,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Similar Explosion Energy,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Different</a:t>
            </a:r>
            <a:r>
              <a:rPr lang="en-US" dirty="0">
                <a:latin typeface="Calibri" panose="020F0502020204030204" pitchFamily="34" charset="0"/>
              </a:rPr>
              <a:t> Mass Cut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AD65C-1EFA-B56C-0D9F-764C1B583BAB}"/>
              </a:ext>
            </a:extLst>
          </p:cNvPr>
          <p:cNvSpPr txBox="1"/>
          <p:nvPr/>
        </p:nvSpPr>
        <p:spPr>
          <a:xfrm>
            <a:off x="0" y="1016246"/>
            <a:ext cx="1219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57BCE5"/>
                </a:solidFill>
              </a:rPr>
              <a:t>Comparison to previous work</a:t>
            </a:r>
            <a:r>
              <a:rPr lang="en-US" sz="2400" dirty="0"/>
              <a:t>: KEPLER WH07 (piston) and PUSH (</a:t>
            </a:r>
            <a:r>
              <a:rPr lang="el-GR" sz="2400" dirty="0"/>
              <a:t>ν</a:t>
            </a:r>
            <a:r>
              <a:rPr lang="en-US" sz="2400" dirty="0"/>
              <a:t>-driven), REACLIB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8E3AE-4309-85BA-EFED-2EA89047CBC3}"/>
              </a:ext>
            </a:extLst>
          </p:cNvPr>
          <p:cNvSpPr txBox="1"/>
          <p:nvPr/>
        </p:nvSpPr>
        <p:spPr>
          <a:xfrm rot="19715685">
            <a:off x="4254994" y="4903004"/>
            <a:ext cx="40708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126A5B-9752-84AB-B5AE-65092F1F899F}"/>
                  </a:ext>
                </a:extLst>
              </p:cNvPr>
              <p:cNvSpPr txBox="1"/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</a:rPr>
                  <a:t>Small Dots/Dashed Lines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𝑊𝑜𝑟𝑘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5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126A5B-9752-84AB-B5AE-65092F1F8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blipFill>
                <a:blip r:embed="rId2"/>
                <a:stretch>
                  <a:fillRect t="-21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B3A122C-9489-602F-2176-F4BEA1DBA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" y="1554500"/>
            <a:ext cx="8131443" cy="5420962"/>
          </a:xfrm>
          <a:prstGeom prst="rect">
            <a:avLst/>
          </a:prstGeom>
        </p:spPr>
      </p:pic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C3C0B2DF-61C2-8E13-3427-AA6E733F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13357-EDBA-21D9-D8CB-8067DAAD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2D835690-9DE0-E91C-36C0-31AC5F454C31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Nucleosynthesis Yields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F0903-ECFA-B83D-0981-54F7D2FBCA65}"/>
                  </a:ext>
                </a:extLst>
              </p:cNvPr>
              <p:cNvSpPr txBox="1"/>
              <p:nvPr/>
            </p:nvSpPr>
            <p:spPr>
              <a:xfrm>
                <a:off x="9417385" y="2073756"/>
                <a:ext cx="2727821" cy="23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LC18 force the bomb to eject exactly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0.07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z-Cyrl-AZ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 of Nichel</a:t>
                </a:r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Bomb therefore launches a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stronger shock </a:t>
                </a:r>
                <a:r>
                  <a:rPr lang="en-US" dirty="0">
                    <a:latin typeface="Calibri" panose="020F0502020204030204" pitchFamily="34" charset="0"/>
                  </a:rPr>
                  <a:t>at a different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mass cut!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0F0903-ECFA-B83D-0981-54F7D2FB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85" y="2073756"/>
                <a:ext cx="2727821" cy="2332049"/>
              </a:xfrm>
              <a:prstGeom prst="rect">
                <a:avLst/>
              </a:prstGeom>
              <a:blipFill>
                <a:blip r:embed="rId2"/>
                <a:stretch>
                  <a:fillRect l="-1566" t="-1305" r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2A1705-BD03-82EC-5837-55EFB0F66A31}"/>
              </a:ext>
            </a:extLst>
          </p:cNvPr>
          <p:cNvSpPr txBox="1"/>
          <p:nvPr/>
        </p:nvSpPr>
        <p:spPr>
          <a:xfrm>
            <a:off x="0" y="1016246"/>
            <a:ext cx="1219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57BCE5"/>
                </a:solidFill>
              </a:rPr>
              <a:t>Comparison to previous work</a:t>
            </a:r>
            <a:r>
              <a:rPr lang="en-US" sz="2400" dirty="0"/>
              <a:t>: FRANEC LC18 (bomb), STARLIB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1BDA9-C6B9-3090-3E40-6573F6BC05F6}"/>
              </a:ext>
            </a:extLst>
          </p:cNvPr>
          <p:cNvSpPr txBox="1"/>
          <p:nvPr/>
        </p:nvSpPr>
        <p:spPr>
          <a:xfrm>
            <a:off x="9499532" y="5703875"/>
            <a:ext cx="272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Different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Nucleosynthesis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F26B0-E297-D8E7-6D2B-010A1205C2AE}"/>
              </a:ext>
            </a:extLst>
          </p:cNvPr>
          <p:cNvSpPr txBox="1"/>
          <p:nvPr/>
        </p:nvSpPr>
        <p:spPr>
          <a:xfrm>
            <a:off x="9755820" y="4712743"/>
            <a:ext cx="21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Higher temperature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679C2F-8A22-EFAE-51B0-BB59D33F9EA2}"/>
              </a:ext>
            </a:extLst>
          </p:cNvPr>
          <p:cNvCxnSpPr>
            <a:cxnSpLocks/>
          </p:cNvCxnSpPr>
          <p:nvPr/>
        </p:nvCxnSpPr>
        <p:spPr>
          <a:xfrm>
            <a:off x="10845614" y="5226520"/>
            <a:ext cx="0" cy="315361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E37B04-E737-6866-32CD-80F1EE4A0E22}"/>
              </a:ext>
            </a:extLst>
          </p:cNvPr>
          <p:cNvSpPr txBox="1"/>
          <p:nvPr/>
        </p:nvSpPr>
        <p:spPr>
          <a:xfrm rot="19715685">
            <a:off x="-2003440" y="4341367"/>
            <a:ext cx="85189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1DB1BE-948D-73B0-1130-48B6A931287D}"/>
                  </a:ext>
                </a:extLst>
              </p:cNvPr>
              <p:cNvSpPr txBox="1"/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</a:rPr>
                  <a:t>Small Dots/Dashed Lines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𝑊𝑜𝑟𝑘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5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1DB1BE-948D-73B0-1130-48B6A931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blipFill>
                <a:blip r:embed="rId3"/>
                <a:stretch>
                  <a:fillRect t="-21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81799D13-DAEB-37BA-224E-D3820F13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" y="1575296"/>
            <a:ext cx="9405755" cy="5225419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0A21EB-DE6B-7222-4F98-9E3DAB948FFB}"/>
              </a:ext>
            </a:extLst>
          </p:cNvPr>
          <p:cNvCxnSpPr>
            <a:cxnSpLocks/>
          </p:cNvCxnSpPr>
          <p:nvPr/>
        </p:nvCxnSpPr>
        <p:spPr>
          <a:xfrm>
            <a:off x="10845614" y="4329766"/>
            <a:ext cx="0" cy="315361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0569BC44-8DBE-2F0C-9D55-B01D3AA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13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1F17-6A0A-CE18-7653-56915B816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D68169B0-2337-F343-6D22-81BEE142179A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Nucleosynthesis Yields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8E178-DCC8-C978-14FD-A37E4370F74A}"/>
              </a:ext>
            </a:extLst>
          </p:cNvPr>
          <p:cNvSpPr txBox="1"/>
          <p:nvPr/>
        </p:nvSpPr>
        <p:spPr>
          <a:xfrm>
            <a:off x="0" y="1016246"/>
            <a:ext cx="1219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57BCE5"/>
                </a:solidFill>
              </a:rPr>
              <a:t>Comparison to previous work</a:t>
            </a:r>
            <a:r>
              <a:rPr lang="en-US" sz="2400" dirty="0"/>
              <a:t>: FRANEC LC18 (bomb + </a:t>
            </a:r>
            <a:r>
              <a:rPr lang="en-US" sz="2400" dirty="0" err="1"/>
              <a:t>mixing&amp;fallback</a:t>
            </a:r>
            <a:r>
              <a:rPr lang="en-US" sz="2400" dirty="0"/>
              <a:t>), STARLIB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35823-001F-40EE-6E2A-33DEFCD84A38}"/>
              </a:ext>
            </a:extLst>
          </p:cNvPr>
          <p:cNvSpPr txBox="1"/>
          <p:nvPr/>
        </p:nvSpPr>
        <p:spPr>
          <a:xfrm rot="19715685">
            <a:off x="-2003440" y="4341367"/>
            <a:ext cx="85189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ED2F14-557F-4683-A14D-1CE10F31E123}"/>
                  </a:ext>
                </a:extLst>
              </p:cNvPr>
              <p:cNvSpPr txBox="1"/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</a:rPr>
                  <a:t>Small Dots/Dashed Lines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𝑊𝑜𝑟𝑘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5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ED2F14-557F-4683-A14D-1CE10F31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blipFill>
                <a:blip r:embed="rId2"/>
                <a:stretch>
                  <a:fillRect t="-21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D1688BF-3B66-94CB-1668-F5F21029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" y="1575297"/>
            <a:ext cx="9405755" cy="5225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91770C-F893-7816-1820-3F90E78054C0}"/>
                  </a:ext>
                </a:extLst>
              </p:cNvPr>
              <p:cNvSpPr txBox="1"/>
              <p:nvPr/>
            </p:nvSpPr>
            <p:spPr>
              <a:xfrm>
                <a:off x="9417385" y="2073756"/>
                <a:ext cx="2727821" cy="23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LC18 force the bomb to eject exactly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0.07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z-Cyrl-AZ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Ꙩ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 of Nichel</a:t>
                </a:r>
                <a:r>
                  <a:rPr lang="en-US" dirty="0">
                    <a:latin typeface="Calibri" panose="020F0502020204030204" pitchFamily="34" charset="0"/>
                  </a:rPr>
                  <a:t>.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Bomb therefore launches a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stronger shock </a:t>
                </a:r>
                <a:r>
                  <a:rPr lang="en-US" dirty="0">
                    <a:latin typeface="Calibri" panose="020F0502020204030204" pitchFamily="34" charset="0"/>
                  </a:rPr>
                  <a:t>at a different </a:t>
                </a:r>
                <a:r>
                  <a:rPr lang="en-US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mass cut!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791770C-F893-7816-1820-3F90E780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385" y="2073756"/>
                <a:ext cx="2727821" cy="2332049"/>
              </a:xfrm>
              <a:prstGeom prst="rect">
                <a:avLst/>
              </a:prstGeom>
              <a:blipFill>
                <a:blip r:embed="rId4"/>
                <a:stretch>
                  <a:fillRect l="-1566" t="-1305" r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492F838-4CD0-8027-4D5F-CAA14C580C09}"/>
              </a:ext>
            </a:extLst>
          </p:cNvPr>
          <p:cNvSpPr txBox="1"/>
          <p:nvPr/>
        </p:nvSpPr>
        <p:spPr>
          <a:xfrm>
            <a:off x="9499532" y="5703875"/>
            <a:ext cx="272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Different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Nucleosynthesis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29C764-EEA0-7231-9A99-753EDD5A7C40}"/>
              </a:ext>
            </a:extLst>
          </p:cNvPr>
          <p:cNvSpPr txBox="1"/>
          <p:nvPr/>
        </p:nvSpPr>
        <p:spPr>
          <a:xfrm>
            <a:off x="9755820" y="4712743"/>
            <a:ext cx="21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Higher temperature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B8AEAB-233B-ED65-E2C0-11AC7A0D1DBC}"/>
              </a:ext>
            </a:extLst>
          </p:cNvPr>
          <p:cNvCxnSpPr>
            <a:cxnSpLocks/>
          </p:cNvCxnSpPr>
          <p:nvPr/>
        </p:nvCxnSpPr>
        <p:spPr>
          <a:xfrm>
            <a:off x="10845614" y="5226520"/>
            <a:ext cx="0" cy="315361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B736D1-072E-2CFF-BE8B-C9EE5B40FE20}"/>
              </a:ext>
            </a:extLst>
          </p:cNvPr>
          <p:cNvCxnSpPr>
            <a:cxnSpLocks/>
          </p:cNvCxnSpPr>
          <p:nvPr/>
        </p:nvCxnSpPr>
        <p:spPr>
          <a:xfrm>
            <a:off x="10845614" y="4329766"/>
            <a:ext cx="0" cy="315361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E8D537D-196D-215D-A7F9-AB368BB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14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5A07-69A4-1B82-5977-5C4A937E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7B43310B-68FD-A0F9-55F3-278ABC575FA7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Nucleosynthesis Yields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CF803-AFD3-6ECE-24F6-84B2B030EC81}"/>
              </a:ext>
            </a:extLst>
          </p:cNvPr>
          <p:cNvSpPr txBox="1"/>
          <p:nvPr/>
        </p:nvSpPr>
        <p:spPr>
          <a:xfrm>
            <a:off x="8752825" y="2359565"/>
            <a:ext cx="260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F23 place a 1 FOE bomb at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s = 4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(Si/O interface)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E1782-C2AC-E4C6-2AA4-D590B153DB4E}"/>
              </a:ext>
            </a:extLst>
          </p:cNvPr>
          <p:cNvSpPr txBox="1"/>
          <p:nvPr/>
        </p:nvSpPr>
        <p:spPr>
          <a:xfrm>
            <a:off x="0" y="1016246"/>
            <a:ext cx="1219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57BCE5"/>
                </a:solidFill>
              </a:rPr>
              <a:t>Comparison to previous work</a:t>
            </a:r>
            <a:r>
              <a:rPr lang="en-US" sz="2400" dirty="0"/>
              <a:t>: MESA F23 (bomb), REACLIB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C8D63-0CC9-4C7E-3DC2-8E21EEBB41FB}"/>
              </a:ext>
            </a:extLst>
          </p:cNvPr>
          <p:cNvSpPr txBox="1"/>
          <p:nvPr/>
        </p:nvSpPr>
        <p:spPr>
          <a:xfrm rot="19715685">
            <a:off x="-1731899" y="4847157"/>
            <a:ext cx="85189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>
                <a:solidFill>
                  <a:schemeClr val="tx1">
                    <a:alpha val="20000"/>
                  </a:schemeClr>
                </a:solidFill>
              </a:rPr>
              <a:t>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D9474-D1F7-7E72-5D64-5F8C70762A9A}"/>
              </a:ext>
            </a:extLst>
          </p:cNvPr>
          <p:cNvSpPr txBox="1"/>
          <p:nvPr/>
        </p:nvSpPr>
        <p:spPr>
          <a:xfrm>
            <a:off x="8752824" y="3976500"/>
            <a:ext cx="260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 the last panel,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single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binary</a:t>
            </a:r>
            <a:r>
              <a:rPr lang="en-US" dirty="0">
                <a:latin typeface="Calibri" panose="020F0502020204030204" pitchFamily="34" charset="0"/>
              </a:rPr>
              <a:t> stars show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similar behavior</a:t>
            </a: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</a:rPr>
              <a:t>Because only the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Fe-core structure </a:t>
            </a:r>
            <a:r>
              <a:rPr lang="en-US" dirty="0">
                <a:latin typeface="Calibri" panose="020F0502020204030204" pitchFamily="34" charset="0"/>
              </a:rPr>
              <a:t>matters for any explosion signature!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2B672-B848-2B1A-3379-033BFE8D5ADA}"/>
                  </a:ext>
                </a:extLst>
              </p:cNvPr>
              <p:cNvSpPr txBox="1"/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</a:rPr>
                  <a:t>Small Dots/Dashed Lines =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𝑊𝑜𝑟𝑘</m:t>
                          </m:r>
                        </m:sub>
                      </m:sSub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15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52B672-B848-2B1A-3379-033BFE8D5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580"/>
                <a:ext cx="2329314" cy="553998"/>
              </a:xfrm>
              <a:prstGeom prst="rect">
                <a:avLst/>
              </a:prstGeom>
              <a:blipFill>
                <a:blip r:embed="rId2"/>
                <a:stretch>
                  <a:fillRect t="-2198" r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8174773-299A-CEAD-0C1F-53D1B721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" y="1608282"/>
            <a:ext cx="6299662" cy="52497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6B37BE-F4FD-D77D-B641-AF27375F3A5E}"/>
              </a:ext>
            </a:extLst>
          </p:cNvPr>
          <p:cNvSpPr txBox="1"/>
          <p:nvPr/>
        </p:nvSpPr>
        <p:spPr>
          <a:xfrm>
            <a:off x="6574532" y="2327087"/>
            <a:ext cx="146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Everything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Explodes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85202-C011-9E1D-976B-820CAFD682FC}"/>
              </a:ext>
            </a:extLst>
          </p:cNvPr>
          <p:cNvSpPr txBox="1"/>
          <p:nvPr/>
        </p:nvSpPr>
        <p:spPr>
          <a:xfrm>
            <a:off x="6574532" y="3651388"/>
            <a:ext cx="146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Explodability from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Ertl et al. (2016)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DF1628-0FD2-CB17-7FD3-200EF865172A}"/>
              </a:ext>
            </a:extLst>
          </p:cNvPr>
          <p:cNvSpPr txBox="1"/>
          <p:nvPr/>
        </p:nvSpPr>
        <p:spPr>
          <a:xfrm>
            <a:off x="6459738" y="5160127"/>
            <a:ext cx="1775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Explodability from 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Boccioli et al. (2023,2024)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2ED36E1-DF67-F63E-8998-57E5D23E2967}"/>
              </a:ext>
            </a:extLst>
          </p:cNvPr>
          <p:cNvCxnSpPr>
            <a:cxnSpLocks/>
          </p:cNvCxnSpPr>
          <p:nvPr/>
        </p:nvCxnSpPr>
        <p:spPr>
          <a:xfrm flipH="1">
            <a:off x="6367542" y="2685081"/>
            <a:ext cx="307820" cy="0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3D140B-3C53-0D57-44B5-08C6C45E2825}"/>
              </a:ext>
            </a:extLst>
          </p:cNvPr>
          <p:cNvCxnSpPr>
            <a:cxnSpLocks/>
          </p:cNvCxnSpPr>
          <p:nvPr/>
        </p:nvCxnSpPr>
        <p:spPr>
          <a:xfrm flipH="1">
            <a:off x="6369021" y="4195770"/>
            <a:ext cx="307820" cy="0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EB85F1-F683-9D9C-E865-F21D616CC704}"/>
              </a:ext>
            </a:extLst>
          </p:cNvPr>
          <p:cNvCxnSpPr>
            <a:cxnSpLocks/>
          </p:cNvCxnSpPr>
          <p:nvPr/>
        </p:nvCxnSpPr>
        <p:spPr>
          <a:xfrm flipH="1">
            <a:off x="6340908" y="5688699"/>
            <a:ext cx="307820" cy="0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5731EB-9145-64FC-A2D3-154D431652C5}"/>
              </a:ext>
            </a:extLst>
          </p:cNvPr>
          <p:cNvCxnSpPr>
            <a:cxnSpLocks/>
          </p:cNvCxnSpPr>
          <p:nvPr/>
        </p:nvCxnSpPr>
        <p:spPr>
          <a:xfrm>
            <a:off x="10112499" y="4971087"/>
            <a:ext cx="0" cy="320004"/>
          </a:xfrm>
          <a:prstGeom prst="straightConnector1">
            <a:avLst/>
          </a:prstGeom>
          <a:ln w="3175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5D31FF1-0C7C-5C81-E58C-A0185CCC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15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29CB-7DD5-CE34-3B84-78F84A0B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84281B48-ED5F-8DBE-CB23-BEDF43CEF4B9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CO-Mergers: a site of titanium production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882FB-485D-1D8B-AF2F-A8755FD3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1182"/>
            <a:ext cx="7315215" cy="5486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D0892B-5E51-1147-97E9-6BAAFAE71CC3}"/>
              </a:ext>
            </a:extLst>
          </p:cNvPr>
          <p:cNvSpPr txBox="1"/>
          <p:nvPr/>
        </p:nvSpPr>
        <p:spPr>
          <a:xfrm>
            <a:off x="8676881" y="5440116"/>
            <a:ext cx="3240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 a CO merger, </a:t>
            </a:r>
            <a:r>
              <a:rPr lang="en-US" baseline="30000" dirty="0">
                <a:latin typeface="Calibri" panose="020F0502020204030204" pitchFamily="34" charset="0"/>
              </a:rPr>
              <a:t>20</a:t>
            </a:r>
            <a:r>
              <a:rPr lang="en-US" dirty="0">
                <a:latin typeface="Calibri" panose="020F0502020204030204" pitchFamily="34" charset="0"/>
              </a:rPr>
              <a:t>Ne is destroyed and </a:t>
            </a:r>
            <a:r>
              <a:rPr lang="en-US" baseline="30000" dirty="0">
                <a:latin typeface="Calibri" panose="020F0502020204030204" pitchFamily="34" charset="0"/>
              </a:rPr>
              <a:t>32</a:t>
            </a:r>
            <a:r>
              <a:rPr lang="en-US" dirty="0">
                <a:latin typeface="Calibri" panose="020F0502020204030204" pitchFamily="34" charset="0"/>
              </a:rPr>
              <a:t>S and </a:t>
            </a:r>
            <a:r>
              <a:rPr lang="en-US" baseline="30000" dirty="0">
                <a:latin typeface="Calibri" panose="020F0502020204030204" pitchFamily="34" charset="0"/>
              </a:rPr>
              <a:t>44</a:t>
            </a:r>
            <a:r>
              <a:rPr lang="en-US" dirty="0">
                <a:latin typeface="Calibri" panose="020F0502020204030204" pitchFamily="34" charset="0"/>
              </a:rPr>
              <a:t>Ti are produced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43E6D-C60B-47AB-07E5-D1AE51CC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16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7E854AA-3D51-2EE9-68B7-15E758D8FD38}"/>
              </a:ext>
            </a:extLst>
          </p:cNvPr>
          <p:cNvSpPr/>
          <p:nvPr/>
        </p:nvSpPr>
        <p:spPr>
          <a:xfrm>
            <a:off x="6285629" y="1777403"/>
            <a:ext cx="1867786" cy="1164323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12A44C-BF49-F3FD-0413-1357466FFF47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 flipV="1">
            <a:off x="7879884" y="2699776"/>
            <a:ext cx="796996" cy="71439"/>
          </a:xfrm>
          <a:prstGeom prst="straightConnector1">
            <a:avLst/>
          </a:prstGeom>
          <a:ln w="31750">
            <a:solidFill>
              <a:schemeClr val="accent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46D1B9-7D4F-FE6F-180F-1DFF73738BDC}"/>
              </a:ext>
            </a:extLst>
          </p:cNvPr>
          <p:cNvSpPr txBox="1"/>
          <p:nvPr/>
        </p:nvSpPr>
        <p:spPr>
          <a:xfrm>
            <a:off x="8676880" y="2376610"/>
            <a:ext cx="324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Calibri" panose="020F0502020204030204" pitchFamily="34" charset="0"/>
              </a:rPr>
              <a:t>Stars that experienced a Carbon-Oxygen Shell Merger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16B08-A9F5-E395-386B-A0161D1F47EA}"/>
              </a:ext>
            </a:extLst>
          </p:cNvPr>
          <p:cNvSpPr txBox="1"/>
          <p:nvPr/>
        </p:nvSpPr>
        <p:spPr>
          <a:xfrm>
            <a:off x="8676881" y="3644000"/>
            <a:ext cx="324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CO merger:</a:t>
            </a:r>
            <a:r>
              <a:rPr lang="en-US" baseline="30000" dirty="0"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a few hours before collapse</a:t>
            </a:r>
            <a:r>
              <a:rPr lang="en-US" dirty="0">
                <a:latin typeface="Calibri" panose="020F0502020204030204" pitchFamily="34" charset="0"/>
              </a:rPr>
              <a:t> Carbon and Oxygen shells can merge, causing mixing and </a:t>
            </a:r>
            <a:r>
              <a:rPr lang="en-US" dirty="0">
                <a:solidFill>
                  <a:srgbClr val="57BCE5"/>
                </a:solidFill>
                <a:latin typeface="Calibri" panose="020F0502020204030204" pitchFamily="34" charset="0"/>
              </a:rPr>
              <a:t>nuclear burning</a:t>
            </a:r>
          </a:p>
        </p:txBody>
      </p:sp>
    </p:spTree>
    <p:extLst>
      <p:ext uri="{BB962C8B-B14F-4D97-AF65-F5344CB8AC3E}">
        <p14:creationId xmlns:p14="http://schemas.microsoft.com/office/powerpoint/2010/main" val="7792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520B0-8457-0982-5D4C-8F16FF4A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28306736-6FE1-AF81-1EB9-49EDC8F2229B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CO-Mergers: a site of titanium production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1CEE9-D93D-84CF-4B92-ADAB6636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736"/>
            <a:ext cx="6047872" cy="4535904"/>
          </a:xfrm>
          <a:prstGeom prst="rect">
            <a:avLst/>
          </a:prstGeom>
        </p:spPr>
      </p:pic>
      <p:pic>
        <p:nvPicPr>
          <p:cNvPr id="9" name="Picture 8" descr="A screen shot of a graph&#10;&#10;AI-generated content may be incorrect.">
            <a:extLst>
              <a:ext uri="{FF2B5EF4-FFF2-40B4-BE49-F238E27FC236}">
                <a16:creationId xmlns:a16="http://schemas.microsoft.com/office/drawing/2014/main" id="{1A13802B-B8D2-98E7-DBAA-68CD9C25F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2" y="1715736"/>
            <a:ext cx="6047872" cy="4535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899B6-DEAD-7BC4-51A5-9F36DE562BE2}"/>
              </a:ext>
            </a:extLst>
          </p:cNvPr>
          <p:cNvSpPr txBox="1"/>
          <p:nvPr/>
        </p:nvSpPr>
        <p:spPr>
          <a:xfrm>
            <a:off x="1723449" y="1531070"/>
            <a:ext cx="260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This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0EDC-FD4F-5932-796F-712DEA5342C7}"/>
              </a:ext>
            </a:extLst>
          </p:cNvPr>
          <p:cNvSpPr txBox="1"/>
          <p:nvPr/>
        </p:nvSpPr>
        <p:spPr>
          <a:xfrm>
            <a:off x="7771320" y="1531070"/>
            <a:ext cx="260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</a:rPr>
              <a:t>Sukhbold</a:t>
            </a:r>
            <a:r>
              <a:rPr lang="en-US" dirty="0">
                <a:latin typeface="Calibri" panose="020F0502020204030204" pitchFamily="34" charset="0"/>
              </a:rPr>
              <a:t> et al. (2016)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000EDE-D3C5-75DC-6DAC-15C882EE4289}"/>
              </a:ext>
            </a:extLst>
          </p:cNvPr>
          <p:cNvSpPr/>
          <p:nvPr/>
        </p:nvSpPr>
        <p:spPr>
          <a:xfrm rot="20081431">
            <a:off x="744935" y="2297866"/>
            <a:ext cx="2600975" cy="1016630"/>
          </a:xfrm>
          <a:prstGeom prst="ellipse">
            <a:avLst/>
          </a:prstGeom>
          <a:noFill/>
          <a:ln w="31750">
            <a:solidFill>
              <a:srgbClr val="B9178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94C39F-3CEF-78C2-182C-E1CD20FD3CC3}"/>
              </a:ext>
            </a:extLst>
          </p:cNvPr>
          <p:cNvSpPr/>
          <p:nvPr/>
        </p:nvSpPr>
        <p:spPr>
          <a:xfrm rot="20081431">
            <a:off x="7585214" y="2145183"/>
            <a:ext cx="2600975" cy="1016630"/>
          </a:xfrm>
          <a:prstGeom prst="ellipse">
            <a:avLst/>
          </a:prstGeom>
          <a:noFill/>
          <a:ln w="31750">
            <a:solidFill>
              <a:srgbClr val="B9178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182770-3C91-7444-0B68-B80468BC5113}"/>
              </a:ext>
            </a:extLst>
          </p:cNvPr>
          <p:cNvSpPr txBox="1"/>
          <p:nvPr/>
        </p:nvSpPr>
        <p:spPr>
          <a:xfrm>
            <a:off x="2078899" y="6017538"/>
            <a:ext cx="829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B91783"/>
                </a:solidFill>
                <a:latin typeface="Calibri" panose="020F0502020204030204" pitchFamily="34" charset="0"/>
              </a:rPr>
              <a:t>CO-Mergers can produce a significant (factor of 2-3 larger) amount of titanium, and are present in published models!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3BD9F1-2648-CEF1-09B2-7A2AB370E47C}"/>
              </a:ext>
            </a:extLst>
          </p:cNvPr>
          <p:cNvCxnSpPr>
            <a:stCxn id="13" idx="4"/>
          </p:cNvCxnSpPr>
          <p:nvPr/>
        </p:nvCxnSpPr>
        <p:spPr>
          <a:xfrm>
            <a:off x="2262731" y="3265704"/>
            <a:ext cx="1862702" cy="2582203"/>
          </a:xfrm>
          <a:prstGeom prst="straightConnector1">
            <a:avLst/>
          </a:prstGeom>
          <a:ln w="31750">
            <a:solidFill>
              <a:srgbClr val="B91783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285FF4-3766-6897-722F-D8CDB4C49E34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7399108" y="3113021"/>
            <a:ext cx="1703902" cy="2751834"/>
          </a:xfrm>
          <a:prstGeom prst="straightConnector1">
            <a:avLst/>
          </a:prstGeom>
          <a:ln w="31750">
            <a:solidFill>
              <a:srgbClr val="B91783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FCD40-5542-FEE2-4364-2E0B5156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17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11D27-091B-C686-76DD-CBD741884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730B636A-AEF7-3598-68E0-9954A6DACAE5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E365F70-D083-05DB-65F6-B402FD98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18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diagram of red and black squares&#10;&#10;AI-generated content may be incorrect.">
            <a:extLst>
              <a:ext uri="{FF2B5EF4-FFF2-40B4-BE49-F238E27FC236}">
                <a16:creationId xmlns:a16="http://schemas.microsoft.com/office/drawing/2014/main" id="{50AA5B95-28BA-B320-F4FE-93DC1760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98" y="2261525"/>
            <a:ext cx="4757077" cy="3805661"/>
          </a:xfrm>
          <a:prstGeom prst="rect">
            <a:avLst/>
          </a:prstGeom>
        </p:spPr>
      </p:pic>
      <p:pic>
        <p:nvPicPr>
          <p:cNvPr id="5" name="Picture 4" descr="A graph of a number of black and red squares&#10;&#10;AI-generated content may be incorrect.">
            <a:extLst>
              <a:ext uri="{FF2B5EF4-FFF2-40B4-BE49-F238E27FC236}">
                <a16:creationId xmlns:a16="http://schemas.microsoft.com/office/drawing/2014/main" id="{4890A016-0945-CED7-4E80-7F44BACC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5" y="2261523"/>
            <a:ext cx="4757078" cy="3805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147563-BC4B-7355-905F-CEA1B6C20996}"/>
              </a:ext>
            </a:extLst>
          </p:cNvPr>
          <p:cNvSpPr txBox="1"/>
          <p:nvPr/>
        </p:nvSpPr>
        <p:spPr>
          <a:xfrm>
            <a:off x="6096000" y="6321658"/>
            <a:ext cx="4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From Marco </a:t>
            </a:r>
            <a:r>
              <a:rPr lang="en-US" dirty="0" err="1">
                <a:latin typeface="Calibri" panose="020F0502020204030204" pitchFamily="34" charset="0"/>
              </a:rPr>
              <a:t>Loddo’s</a:t>
            </a:r>
            <a:r>
              <a:rPr lang="en-US" dirty="0">
                <a:latin typeface="Calibri" panose="020F0502020204030204" pitchFamily="34" charset="0"/>
              </a:rPr>
              <a:t> Master’s Thesis (2025)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51968-5E61-4849-92CD-82157A6A8FC9}"/>
              </a:ext>
            </a:extLst>
          </p:cNvPr>
          <p:cNvSpPr txBox="1"/>
          <p:nvPr/>
        </p:nvSpPr>
        <p:spPr>
          <a:xfrm>
            <a:off x="1014206" y="1637332"/>
            <a:ext cx="3781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Complete Set of 850 Models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Red = Merger, Black = No Merger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24C78-9E24-DEB2-20F4-84DA0B4E0082}"/>
              </a:ext>
            </a:extLst>
          </p:cNvPr>
          <p:cNvSpPr txBox="1"/>
          <p:nvPr/>
        </p:nvSpPr>
        <p:spPr>
          <a:xfrm>
            <a:off x="578518" y="6368211"/>
            <a:ext cx="406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More </a:t>
            </a:r>
            <a:r>
              <a:rPr lang="en-US" dirty="0" err="1">
                <a:latin typeface="Calibri" panose="020F0502020204030204" pitchFamily="34" charset="0"/>
              </a:rPr>
              <a:t>Explodable</a:t>
            </a:r>
            <a:r>
              <a:rPr lang="en-US" dirty="0">
                <a:latin typeface="Calibri" panose="020F0502020204030204" pitchFamily="34" charset="0"/>
              </a:rPr>
              <a:t> (see Boccioli 2023)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FF388E-37F6-286F-CC53-231F75CCB024}"/>
              </a:ext>
            </a:extLst>
          </p:cNvPr>
          <p:cNvCxnSpPr>
            <a:cxnSpLocks/>
          </p:cNvCxnSpPr>
          <p:nvPr/>
        </p:nvCxnSpPr>
        <p:spPr>
          <a:xfrm>
            <a:off x="1493417" y="6267314"/>
            <a:ext cx="2058786" cy="0"/>
          </a:xfrm>
          <a:prstGeom prst="straightConnector1">
            <a:avLst/>
          </a:prstGeom>
          <a:ln w="3175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F30441-86FD-798C-7EB9-871BC51A9B86}"/>
              </a:ext>
            </a:extLst>
          </p:cNvPr>
          <p:cNvSpPr txBox="1"/>
          <p:nvPr/>
        </p:nvSpPr>
        <p:spPr>
          <a:xfrm>
            <a:off x="7329763" y="1628711"/>
            <a:ext cx="391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Subset: Only Mergers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Red = Explosion, Black = No Explosion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E271C-C8D6-4AB9-6FA7-5597B5DD227B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Do CO-Merger progenitors explode? (Yes!)</a:t>
            </a:r>
          </a:p>
        </p:txBody>
      </p:sp>
    </p:spTree>
    <p:extLst>
      <p:ext uri="{BB962C8B-B14F-4D97-AF65-F5344CB8AC3E}">
        <p14:creationId xmlns:p14="http://schemas.microsoft.com/office/powerpoint/2010/main" val="484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6F4E-D5E8-26AF-B11C-750ACB861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50E81B64-B1B1-9D89-6C68-00E7EF182E78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EA1D6-E8CF-D9B9-2852-E684D89439E9}"/>
              </a:ext>
            </a:extLst>
          </p:cNvPr>
          <p:cNvSpPr txBox="1"/>
          <p:nvPr/>
        </p:nvSpPr>
        <p:spPr>
          <a:xfrm>
            <a:off x="439947" y="1980994"/>
            <a:ext cx="1056848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Contrary to what one might naively think, </a:t>
            </a: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1D+ explosion give explosion energies and Nichel masses comparable to 3D and Observations</a:t>
            </a:r>
          </a:p>
          <a:p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Explodability</a:t>
            </a:r>
            <a:r>
              <a:rPr lang="en-US" sz="2200" dirty="0">
                <a:latin typeface="Calibri" panose="020F0502020204030204" pitchFamily="34" charset="0"/>
              </a:rPr>
              <a:t> is extremely important to determine observables like </a:t>
            </a: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Remnant Masses </a:t>
            </a:r>
            <a:r>
              <a:rPr lang="en-US" sz="2200" dirty="0">
                <a:latin typeface="Calibri" panose="020F0502020204030204" pitchFamily="34" charset="0"/>
              </a:rPr>
              <a:t>and </a:t>
            </a: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Nucleosynthesis Yields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Neutrino-driven explosions give </a:t>
            </a: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moderately to significantly different yields </a:t>
            </a:r>
            <a:r>
              <a:rPr lang="en-US" sz="2200" dirty="0">
                <a:latin typeface="Calibri" panose="020F0502020204030204" pitchFamily="34" charset="0"/>
              </a:rPr>
              <a:t>compared to the simpler, more traditional bomb and piston explosions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CO merger have distinct nucleosynthesis signatures. They can produce high amounts of </a:t>
            </a:r>
            <a:r>
              <a:rPr lang="en-US" sz="2200" baseline="30000" dirty="0">
                <a:solidFill>
                  <a:srgbClr val="57BCE5"/>
                </a:solidFill>
                <a:latin typeface="Calibri" panose="020F0502020204030204" pitchFamily="34" charset="0"/>
              </a:rPr>
              <a:t>44</a:t>
            </a:r>
            <a:r>
              <a:rPr lang="en-US" sz="2200" dirty="0">
                <a:solidFill>
                  <a:srgbClr val="57BCE5"/>
                </a:solidFill>
                <a:latin typeface="Calibri" panose="020F0502020204030204" pitchFamily="34" charset="0"/>
              </a:rPr>
              <a:t>Ti and odd-Z elements</a:t>
            </a:r>
            <a:r>
              <a:rPr lang="en-US" sz="2200" dirty="0">
                <a:latin typeface="Calibri" panose="020F0502020204030204" pitchFamily="34" charset="0"/>
              </a:rPr>
              <a:t>. Therefore, fine mass grids of detailed stellar evolution models are required to fully understand their impact on nucleosynthesis.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38EB5-DF4B-F0B8-A027-E5285CB9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19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9A0A5-CBD0-0426-DC68-6DDBEA31A2ED}"/>
              </a:ext>
            </a:extLst>
          </p:cNvPr>
          <p:cNvSpPr/>
          <p:nvPr/>
        </p:nvSpPr>
        <p:spPr>
          <a:xfrm>
            <a:off x="394930" y="489457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binarity</a:t>
            </a:r>
          </a:p>
        </p:txBody>
      </p:sp>
      <p:sp>
        <p:nvSpPr>
          <p:cNvPr id="47" name="Titolo 1">
            <a:extLst>
              <a:ext uri="{FF2B5EF4-FFF2-40B4-BE49-F238E27FC236}">
                <a16:creationId xmlns:a16="http://schemas.microsoft.com/office/drawing/2014/main" id="{94A9C3A1-F051-99D4-102B-DD31A32264BB}"/>
              </a:ext>
            </a:extLst>
          </p:cNvPr>
          <p:cNvSpPr txBox="1">
            <a:spLocks/>
          </p:cNvSpPr>
          <p:nvPr/>
        </p:nvSpPr>
        <p:spPr>
          <a:xfrm>
            <a:off x="152400" y="5358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life cycle of a massive star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3AE784-B8A6-FE0E-8CD3-82EF00A387BB}"/>
              </a:ext>
            </a:extLst>
          </p:cNvPr>
          <p:cNvSpPr/>
          <p:nvPr/>
        </p:nvSpPr>
        <p:spPr>
          <a:xfrm>
            <a:off x="5933779" y="3501464"/>
            <a:ext cx="1806482" cy="900264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Supernova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engine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EC5B9B-2EFB-3D48-6FD7-0B2477574641}"/>
              </a:ext>
            </a:extLst>
          </p:cNvPr>
          <p:cNvSpPr/>
          <p:nvPr/>
        </p:nvSpPr>
        <p:spPr>
          <a:xfrm>
            <a:off x="9689111" y="2627928"/>
            <a:ext cx="1939297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Nucleosynthesis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D913DC-E42A-C5B8-61A0-39E853DF610A}"/>
              </a:ext>
            </a:extLst>
          </p:cNvPr>
          <p:cNvSpPr/>
          <p:nvPr/>
        </p:nvSpPr>
        <p:spPr>
          <a:xfrm>
            <a:off x="1905582" y="3767093"/>
            <a:ext cx="2077529" cy="36422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Stellar evolution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57C818E-3D58-149B-DAB7-C76B5F5B16CB}"/>
              </a:ext>
            </a:extLst>
          </p:cNvPr>
          <p:cNvCxnSpPr>
            <a:cxnSpLocks/>
          </p:cNvCxnSpPr>
          <p:nvPr/>
        </p:nvCxnSpPr>
        <p:spPr>
          <a:xfrm>
            <a:off x="5285525" y="3948356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72FC5-6516-C497-861D-C73F3F03A45B}"/>
              </a:ext>
            </a:extLst>
          </p:cNvPr>
          <p:cNvSpPr/>
          <p:nvPr/>
        </p:nvSpPr>
        <p:spPr>
          <a:xfrm>
            <a:off x="1767906" y="4790922"/>
            <a:ext cx="2355012" cy="525614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(EOS)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035C3D-23CB-C7FB-FE1C-8A1BECC59F91}"/>
              </a:ext>
            </a:extLst>
          </p:cNvPr>
          <p:cNvSpPr/>
          <p:nvPr/>
        </p:nvSpPr>
        <p:spPr>
          <a:xfrm>
            <a:off x="1854889" y="2503755"/>
            <a:ext cx="2181045" cy="645380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</a:t>
            </a:r>
            <a:r>
              <a:rPr lang="el-GR" dirty="0"/>
              <a:t>ν</a:t>
            </a:r>
            <a:r>
              <a:rPr lang="en-US" dirty="0"/>
              <a:t> interactions)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172D68-F5DA-7FB6-D992-E32FFD315A1F}"/>
              </a:ext>
            </a:extLst>
          </p:cNvPr>
          <p:cNvCxnSpPr>
            <a:cxnSpLocks/>
          </p:cNvCxnSpPr>
          <p:nvPr/>
        </p:nvCxnSpPr>
        <p:spPr>
          <a:xfrm>
            <a:off x="7740261" y="3938177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0AD8176-4D99-61CC-DD10-D8688E067A75}"/>
              </a:ext>
            </a:extLst>
          </p:cNvPr>
          <p:cNvCxnSpPr>
            <a:cxnSpLocks/>
          </p:cNvCxnSpPr>
          <p:nvPr/>
        </p:nvCxnSpPr>
        <p:spPr>
          <a:xfrm>
            <a:off x="4035934" y="2852981"/>
            <a:ext cx="1249591" cy="109452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B7ADDD-F36E-F25C-212E-11E36201D3EC}"/>
              </a:ext>
            </a:extLst>
          </p:cNvPr>
          <p:cNvCxnSpPr>
            <a:cxnSpLocks/>
          </p:cNvCxnSpPr>
          <p:nvPr/>
        </p:nvCxnSpPr>
        <p:spPr>
          <a:xfrm>
            <a:off x="3984177" y="3949204"/>
            <a:ext cx="1301348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757DC2-3ACC-D56E-AA65-C17885F45F63}"/>
              </a:ext>
            </a:extLst>
          </p:cNvPr>
          <p:cNvCxnSpPr>
            <a:cxnSpLocks/>
          </p:cNvCxnSpPr>
          <p:nvPr/>
        </p:nvCxnSpPr>
        <p:spPr>
          <a:xfrm flipV="1">
            <a:off x="4113587" y="3947508"/>
            <a:ext cx="1162607" cy="110622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FB85B4-0E12-85BF-DD82-190104552AED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8387764" y="3364617"/>
            <a:ext cx="1301348" cy="58289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C75C4-8283-8C0D-6E4A-7FD9346BF33D}"/>
              </a:ext>
            </a:extLst>
          </p:cNvPr>
          <p:cNvSpPr/>
          <p:nvPr/>
        </p:nvSpPr>
        <p:spPr>
          <a:xfrm>
            <a:off x="9710409" y="1995059"/>
            <a:ext cx="191800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Curves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5389DB-D47A-83F9-6769-79DC66035C89}"/>
              </a:ext>
            </a:extLst>
          </p:cNvPr>
          <p:cNvCxnSpPr>
            <a:cxnSpLocks/>
          </p:cNvCxnSpPr>
          <p:nvPr/>
        </p:nvCxnSpPr>
        <p:spPr>
          <a:xfrm>
            <a:off x="1588002" y="3946678"/>
            <a:ext cx="31864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E46B00-8C36-075B-2E96-836B2761F292}"/>
              </a:ext>
            </a:extLst>
          </p:cNvPr>
          <p:cNvCxnSpPr>
            <a:cxnSpLocks/>
          </p:cNvCxnSpPr>
          <p:nvPr/>
        </p:nvCxnSpPr>
        <p:spPr>
          <a:xfrm flipV="1">
            <a:off x="1002773" y="3944203"/>
            <a:ext cx="584581" cy="45533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B841D93-A754-3743-0488-3D833E19E7D1}"/>
              </a:ext>
            </a:extLst>
          </p:cNvPr>
          <p:cNvCxnSpPr>
            <a:cxnSpLocks/>
          </p:cNvCxnSpPr>
          <p:nvPr/>
        </p:nvCxnSpPr>
        <p:spPr>
          <a:xfrm>
            <a:off x="1256759" y="3759617"/>
            <a:ext cx="339021" cy="18458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E969BE-15FC-AD43-0370-9305FEF1F79F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387764" y="3944982"/>
            <a:ext cx="1291578" cy="180694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C9124E2-108A-D70F-3141-F204228D9C90}"/>
              </a:ext>
            </a:extLst>
          </p:cNvPr>
          <p:cNvSpPr/>
          <p:nvPr/>
        </p:nvSpPr>
        <p:spPr>
          <a:xfrm>
            <a:off x="9679342" y="5567343"/>
            <a:ext cx="194906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9985E6-821F-1AAB-2A49-0BCBDFAC157D}"/>
              </a:ext>
            </a:extLst>
          </p:cNvPr>
          <p:cNvSpPr/>
          <p:nvPr/>
        </p:nvSpPr>
        <p:spPr>
          <a:xfrm>
            <a:off x="9689112" y="4938695"/>
            <a:ext cx="193929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r>
              <a:rPr lang="en-US" dirty="0"/>
              <a:t> signal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F7CF1E-B6BA-2631-F75C-421D9FBAC77C}"/>
              </a:ext>
            </a:extLst>
          </p:cNvPr>
          <p:cNvSpPr/>
          <p:nvPr/>
        </p:nvSpPr>
        <p:spPr>
          <a:xfrm>
            <a:off x="9710678" y="3762143"/>
            <a:ext cx="191773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Remnant Masses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EC78018-DD26-D969-1D14-7F357E64DE6D}"/>
              </a:ext>
            </a:extLst>
          </p:cNvPr>
          <p:cNvCxnSpPr>
            <a:cxnSpLocks/>
          </p:cNvCxnSpPr>
          <p:nvPr/>
        </p:nvCxnSpPr>
        <p:spPr>
          <a:xfrm>
            <a:off x="8415081" y="3937398"/>
            <a:ext cx="1295597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E7168BE-A8BB-3EF7-683D-5CE81D4732D2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387764" y="3931415"/>
            <a:ext cx="1301348" cy="119186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0963D5AE-97D4-1E0A-B277-00A64975959E}"/>
              </a:ext>
            </a:extLst>
          </p:cNvPr>
          <p:cNvSpPr/>
          <p:nvPr/>
        </p:nvSpPr>
        <p:spPr>
          <a:xfrm>
            <a:off x="9689112" y="3184281"/>
            <a:ext cx="1917730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Spectra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F466E2A-2CB3-AD21-A355-3344E35EFF45}"/>
              </a:ext>
            </a:extLst>
          </p:cNvPr>
          <p:cNvSpPr/>
          <p:nvPr/>
        </p:nvSpPr>
        <p:spPr>
          <a:xfrm>
            <a:off x="9708303" y="4331489"/>
            <a:ext cx="1920105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Explosion Energy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5F693A-C225-0A2D-2F64-42439EE03988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8387764" y="3931415"/>
            <a:ext cx="1320539" cy="58041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B82C47-BA34-B1BC-DA56-4A11936ED0BF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377994" y="2808264"/>
            <a:ext cx="1311117" cy="11231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B79A9C0-D675-81C8-44C3-E92D17307FBB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387764" y="2179645"/>
            <a:ext cx="1322645" cy="175177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6C42D1-AE63-DF50-9BBC-E962677C945F}"/>
              </a:ext>
            </a:extLst>
          </p:cNvPr>
          <p:cNvSpPr txBox="1"/>
          <p:nvPr/>
        </p:nvSpPr>
        <p:spPr>
          <a:xfrm>
            <a:off x="9946014" y="1577227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Output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74CE6-1379-F0E0-5AB7-C90837103CEC}"/>
              </a:ext>
            </a:extLst>
          </p:cNvPr>
          <p:cNvSpPr/>
          <p:nvPr/>
        </p:nvSpPr>
        <p:spPr>
          <a:xfrm>
            <a:off x="428230" y="3439656"/>
            <a:ext cx="828529" cy="639921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ZAMS</a:t>
            </a:r>
          </a:p>
          <a:p>
            <a:pPr algn="ctr"/>
            <a:r>
              <a:rPr lang="en-US" dirty="0"/>
              <a:t>mass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81F483-BF39-D939-726D-180CA5D209A3}"/>
              </a:ext>
            </a:extLst>
          </p:cNvPr>
          <p:cNvSpPr/>
          <p:nvPr/>
        </p:nvSpPr>
        <p:spPr>
          <a:xfrm>
            <a:off x="682215" y="4228420"/>
            <a:ext cx="320558" cy="342235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B929D-D111-BD01-D00F-05E7D038A7AA}"/>
              </a:ext>
            </a:extLst>
          </p:cNvPr>
          <p:cNvSpPr txBox="1"/>
          <p:nvPr/>
        </p:nvSpPr>
        <p:spPr>
          <a:xfrm>
            <a:off x="127212" y="3097723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Input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37592E-6539-C059-1B72-87BC99BFF6E6}"/>
              </a:ext>
            </a:extLst>
          </p:cNvPr>
          <p:cNvSpPr/>
          <p:nvPr/>
        </p:nvSpPr>
        <p:spPr>
          <a:xfrm>
            <a:off x="396167" y="529852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28181-2123-E581-F99E-5695ED2E4C7B}"/>
              </a:ext>
            </a:extLst>
          </p:cNvPr>
          <p:cNvSpPr/>
          <p:nvPr/>
        </p:nvSpPr>
        <p:spPr>
          <a:xfrm>
            <a:off x="592973" y="5719915"/>
            <a:ext cx="472404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48387F-4504-F22B-E191-D68162823ED3}"/>
              </a:ext>
            </a:extLst>
          </p:cNvPr>
          <p:cNvCxnSpPr>
            <a:cxnSpLocks/>
          </p:cNvCxnSpPr>
          <p:nvPr/>
        </p:nvCxnSpPr>
        <p:spPr>
          <a:xfrm>
            <a:off x="271093" y="4828478"/>
            <a:ext cx="1198393" cy="1217271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2CE273-4CF5-4F33-4E12-4CBCE6A551A2}"/>
              </a:ext>
            </a:extLst>
          </p:cNvPr>
          <p:cNvCxnSpPr>
            <a:cxnSpLocks/>
          </p:cNvCxnSpPr>
          <p:nvPr/>
        </p:nvCxnSpPr>
        <p:spPr>
          <a:xfrm flipV="1">
            <a:off x="271093" y="4849434"/>
            <a:ext cx="1147729" cy="1193593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B9D21-0391-2C58-B429-BA483A9D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216A4-20EA-D89F-184D-95CA5468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D7C93C6C-DDC6-24F9-98D6-A3ECF9616B57}"/>
              </a:ext>
            </a:extLst>
          </p:cNvPr>
          <p:cNvSpPr txBox="1">
            <a:spLocks/>
          </p:cNvSpPr>
          <p:nvPr/>
        </p:nvSpPr>
        <p:spPr>
          <a:xfrm>
            <a:off x="0" y="2723289"/>
            <a:ext cx="12192000" cy="142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Backup Slides</a:t>
            </a:r>
            <a:endParaRPr lang="en-US" sz="1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A5B85-93FF-022E-A7CA-89A705A1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20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5953-99D4-8FC1-BA64-A4343CB08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3783104C-48F8-EBD3-D1D9-B4F0AEB0D317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compromise between 1D and 3D: 1D+ simulations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DE9E2-0D50-139F-7A51-6ED030D9CADB}"/>
                  </a:ext>
                </a:extLst>
              </p:cNvPr>
              <p:cNvSpPr txBox="1"/>
              <p:nvPr/>
            </p:nvSpPr>
            <p:spPr>
              <a:xfrm>
                <a:off x="375138" y="1734721"/>
                <a:ext cx="11441721" cy="79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anose="020F0502020204030204" pitchFamily="34" charset="0"/>
                  </a:rPr>
                  <a:t>I will be using a version of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STIR</a:t>
                </a:r>
                <a:r>
                  <a:rPr lang="en-US" sz="2200" dirty="0">
                    <a:latin typeface="Calibri" panose="020F0502020204030204" pitchFamily="34" charset="0"/>
                  </a:rPr>
                  <a:t> (Couch 2020) that was implemented (</a:t>
                </a:r>
                <a:r>
                  <a:rPr lang="en-US" sz="2200" i="1" u="sng" dirty="0">
                    <a:latin typeface="Calibri" panose="020F0502020204030204" pitchFamily="34" charset="0"/>
                  </a:rPr>
                  <a:t>Boccioli 2021</a:t>
                </a:r>
                <a:r>
                  <a:rPr lang="en-US" sz="2200" dirty="0">
                    <a:latin typeface="Calibri" panose="020F0502020204030204" pitchFamily="34" charset="0"/>
                  </a:rPr>
                  <a:t>) in GR1D </a:t>
                </a:r>
                <a:r>
                  <a:rPr lang="en-US" sz="2200" baseline="30000" dirty="0">
                    <a:latin typeface="Calibri" panose="020F0502020204030204" pitchFamily="34" charset="0"/>
                  </a:rPr>
                  <a:t>(*)</a:t>
                </a:r>
                <a:r>
                  <a:rPr lang="en-US" sz="2200" dirty="0">
                    <a:latin typeface="Calibri" panose="020F0502020204030204" pitchFamily="34" charset="0"/>
                  </a:rPr>
                  <a:t>. </a:t>
                </a:r>
              </a:p>
              <a:p>
                <a:pPr algn="ctr"/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STIR </a:t>
                </a:r>
                <a:r>
                  <a:rPr lang="en-US" sz="2200" dirty="0">
                    <a:latin typeface="Calibri" panose="020F0502020204030204" pitchFamily="34" charset="0"/>
                  </a:rPr>
                  <a:t>evolves an additional quantity: the turbulent energy </a:t>
                </a:r>
                <a:r>
                  <a:rPr lang="en-US" sz="2200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200" dirty="0">
                  <a:solidFill>
                    <a:srgbClr val="00B0F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7946DB-38C1-735F-3B71-A132775CC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8" y="1734721"/>
                <a:ext cx="11441721" cy="791627"/>
              </a:xfrm>
              <a:prstGeom prst="rect">
                <a:avLst/>
              </a:prstGeom>
              <a:blipFill>
                <a:blip r:embed="rId2"/>
                <a:stretch>
                  <a:fillRect t="-5426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22D934-CE27-7AAD-634B-778D98E8883F}"/>
              </a:ext>
            </a:extLst>
          </p:cNvPr>
          <p:cNvSpPr txBox="1"/>
          <p:nvPr/>
        </p:nvSpPr>
        <p:spPr>
          <a:xfrm>
            <a:off x="4603422" y="6459771"/>
            <a:ext cx="632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(*) https://github.com/evanoconnor/GR1D</a:t>
            </a:r>
            <a:r>
              <a:rPr lang="en-US" dirty="0"/>
              <a:t> </a:t>
            </a:r>
            <a:r>
              <a:rPr lang="en-US" sz="1800" dirty="0">
                <a:latin typeface="Calibri" panose="020F0502020204030204" pitchFamily="34" charset="0"/>
              </a:rPr>
              <a:t>(O’Connor 2010, 2015)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4D1A0F-7ABE-EA01-1576-E669E3DBE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95" y="3793847"/>
            <a:ext cx="4974618" cy="6725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8F8FA3-B254-63D7-CD3B-07ED6B289E7F}"/>
              </a:ext>
            </a:extLst>
          </p:cNvPr>
          <p:cNvSpPr/>
          <p:nvPr/>
        </p:nvSpPr>
        <p:spPr>
          <a:xfrm>
            <a:off x="1809395" y="3701496"/>
            <a:ext cx="1399632" cy="92699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8194-EAE0-4D9C-7DF2-77684BEF3F06}"/>
              </a:ext>
            </a:extLst>
          </p:cNvPr>
          <p:cNvSpPr txBox="1"/>
          <p:nvPr/>
        </p:nvSpPr>
        <p:spPr>
          <a:xfrm>
            <a:off x="1917074" y="4700915"/>
            <a:ext cx="153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</a:rPr>
              <a:t>Shear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47AF2B-0A78-D198-ACF3-45A36B193CE6}"/>
              </a:ext>
            </a:extLst>
          </p:cNvPr>
          <p:cNvSpPr/>
          <p:nvPr/>
        </p:nvSpPr>
        <p:spPr>
          <a:xfrm>
            <a:off x="3452253" y="3861556"/>
            <a:ext cx="1940339" cy="639599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AD9E2-E22B-C2D7-294A-ACCB0F33F422}"/>
              </a:ext>
            </a:extLst>
          </p:cNvPr>
          <p:cNvSpPr txBox="1"/>
          <p:nvPr/>
        </p:nvSpPr>
        <p:spPr>
          <a:xfrm>
            <a:off x="3598961" y="4554330"/>
            <a:ext cx="191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alibri" panose="020F0502020204030204" pitchFamily="34" charset="0"/>
              </a:rPr>
              <a:t>Buoyancy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A2054F-4FFE-59C6-24EC-C27507FA9936}"/>
              </a:ext>
            </a:extLst>
          </p:cNvPr>
          <p:cNvSpPr/>
          <p:nvPr/>
        </p:nvSpPr>
        <p:spPr>
          <a:xfrm>
            <a:off x="5635818" y="3663926"/>
            <a:ext cx="1041027" cy="996299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CC49F-E5FB-1DE5-57EE-FAA78F25E8F3}"/>
              </a:ext>
            </a:extLst>
          </p:cNvPr>
          <p:cNvSpPr txBox="1"/>
          <p:nvPr/>
        </p:nvSpPr>
        <p:spPr>
          <a:xfrm>
            <a:off x="5660913" y="4721048"/>
            <a:ext cx="191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Calibri" panose="020F0502020204030204" pitchFamily="34" charset="0"/>
              </a:rPr>
              <a:t>Dissipation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3F4616-4180-BD78-16F4-4F5BE5E00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" y="2861457"/>
            <a:ext cx="5784122" cy="672572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D57DF0-8984-EAE5-8422-BF0D528C4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23" y="3052216"/>
            <a:ext cx="2029805" cy="46158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CB138B5-86C0-47F9-13C7-0EFBEFB6D37C}"/>
              </a:ext>
            </a:extLst>
          </p:cNvPr>
          <p:cNvSpPr/>
          <p:nvPr/>
        </p:nvSpPr>
        <p:spPr>
          <a:xfrm>
            <a:off x="9765018" y="3050064"/>
            <a:ext cx="741956" cy="5012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4AEFA-52D7-1144-06F6-8FD44BB0D4AA}"/>
              </a:ext>
            </a:extLst>
          </p:cNvPr>
          <p:cNvSpPr txBox="1"/>
          <p:nvPr/>
        </p:nvSpPr>
        <p:spPr>
          <a:xfrm>
            <a:off x="9178373" y="3577389"/>
            <a:ext cx="211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Calibration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to 3D simulations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3DD403-EB9D-F6F9-2B4D-072C405444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" y="5424745"/>
            <a:ext cx="11102446" cy="660075"/>
          </a:xfrm>
          <a:prstGeom prst="rect">
            <a:avLst/>
          </a:prstGeom>
        </p:spPr>
      </p:pic>
      <p:pic>
        <p:nvPicPr>
          <p:cNvPr id="28" name="Picture 27" descr="A black background with white numbers&#10;&#10;Description automatically generated">
            <a:extLst>
              <a:ext uri="{FF2B5EF4-FFF2-40B4-BE49-F238E27FC236}">
                <a16:creationId xmlns:a16="http://schemas.microsoft.com/office/drawing/2014/main" id="{8D04CFAB-56E0-C90D-F4A7-330C19A226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6" y="4592147"/>
            <a:ext cx="3406104" cy="543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D4E7C5-951D-EC33-4DB1-AE9C7738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21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1" grpId="0"/>
      <p:bldP spid="12" grpId="0" animBg="1"/>
      <p:bldP spid="13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7C1B6-686E-CF3E-5AAB-E03FDC69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D9C7803-6615-855C-83FE-8253D8AD2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0" y="1772978"/>
            <a:ext cx="8842408" cy="4715952"/>
          </a:xfrm>
          <a:prstGeom prst="rect">
            <a:avLst/>
          </a:prstGeom>
        </p:spPr>
      </p:pic>
      <p:sp>
        <p:nvSpPr>
          <p:cNvPr id="158" name="Titolo 1">
            <a:extLst>
              <a:ext uri="{FF2B5EF4-FFF2-40B4-BE49-F238E27FC236}">
                <a16:creationId xmlns:a16="http://schemas.microsoft.com/office/drawing/2014/main" id="{D8F0C603-CA2C-91E0-7528-6A24B4A7B36C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 </a:t>
            </a:r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1D+ vs. Multi-D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D438D-78F1-9BA5-B792-E81780B85843}"/>
              </a:ext>
            </a:extLst>
          </p:cNvPr>
          <p:cNvSpPr txBox="1"/>
          <p:nvPr/>
        </p:nvSpPr>
        <p:spPr>
          <a:xfrm>
            <a:off x="9282188" y="2475703"/>
            <a:ext cx="261101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 et al.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642C9-3DC4-C68D-D549-E098666652CC}"/>
              </a:ext>
            </a:extLst>
          </p:cNvPr>
          <p:cNvSpPr txBox="1"/>
          <p:nvPr/>
        </p:nvSpPr>
        <p:spPr>
          <a:xfrm>
            <a:off x="9282188" y="3235170"/>
            <a:ext cx="261101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et al. (2023)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08659-EF47-BC5A-E67F-24867AC29BD1}"/>
              </a:ext>
            </a:extLst>
          </p:cNvPr>
          <p:cNvSpPr txBox="1"/>
          <p:nvPr/>
        </p:nvSpPr>
        <p:spPr>
          <a:xfrm>
            <a:off x="9183677" y="3961126"/>
            <a:ext cx="296805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Sukhbold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(2016)</a:t>
            </a:r>
          </a:p>
          <a:p>
            <a:pPr algn="ctr">
              <a:lnSpc>
                <a:spcPct val="90000"/>
              </a:lnSpc>
            </a:pP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Ertl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(2016)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09C64-332B-1D7B-0FA9-5207084CFE8C}"/>
              </a:ext>
            </a:extLst>
          </p:cNvPr>
          <p:cNvSpPr txBox="1"/>
          <p:nvPr/>
        </p:nvSpPr>
        <p:spPr>
          <a:xfrm>
            <a:off x="9346644" y="4892956"/>
            <a:ext cx="261101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Perego (2015)</a:t>
            </a:r>
          </a:p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Ghosh et al. (2022)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F41E7-C033-BFEA-67CE-0DC6A39FA3A5}"/>
              </a:ext>
            </a:extLst>
          </p:cNvPr>
          <p:cNvSpPr/>
          <p:nvPr/>
        </p:nvSpPr>
        <p:spPr>
          <a:xfrm>
            <a:off x="4109267" y="2247671"/>
            <a:ext cx="818147" cy="3312044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EDE9E-5723-EF31-57E6-544833434136}"/>
              </a:ext>
            </a:extLst>
          </p:cNvPr>
          <p:cNvSpPr/>
          <p:nvPr/>
        </p:nvSpPr>
        <p:spPr>
          <a:xfrm>
            <a:off x="6294202" y="2247670"/>
            <a:ext cx="818146" cy="331204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4F3FB8-3AF0-8CA3-E602-47A9483FB24D}"/>
              </a:ext>
            </a:extLst>
          </p:cNvPr>
          <p:cNvSpPr/>
          <p:nvPr/>
        </p:nvSpPr>
        <p:spPr>
          <a:xfrm>
            <a:off x="9703459" y="1928303"/>
            <a:ext cx="365760" cy="1828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901B1F-213F-2F67-22AF-605A91296D64}"/>
              </a:ext>
            </a:extLst>
          </p:cNvPr>
          <p:cNvSpPr txBox="1"/>
          <p:nvPr/>
        </p:nvSpPr>
        <p:spPr>
          <a:xfrm>
            <a:off x="10146862" y="1813338"/>
            <a:ext cx="151404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l-GR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lang="en-US" sz="2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2.0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≥ 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CF5DC-17D2-3ED1-4769-47E14E4B6BE5}"/>
              </a:ext>
            </a:extLst>
          </p:cNvPr>
          <p:cNvSpPr txBox="1"/>
          <p:nvPr/>
        </p:nvSpPr>
        <p:spPr>
          <a:xfrm>
            <a:off x="3872918" y="1622711"/>
            <a:ext cx="261101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KEPLER progenitors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29B21-C5A1-348B-3C99-E5341BF99161}"/>
              </a:ext>
            </a:extLst>
          </p:cNvPr>
          <p:cNvSpPr txBox="1"/>
          <p:nvPr/>
        </p:nvSpPr>
        <p:spPr>
          <a:xfrm>
            <a:off x="2130725" y="6155845"/>
            <a:ext cx="5270783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discrepancies in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math equation with white text&#10;&#10;Description automatically generated">
            <a:extLst>
              <a:ext uri="{FF2B5EF4-FFF2-40B4-BE49-F238E27FC236}">
                <a16:creationId xmlns:a16="http://schemas.microsoft.com/office/drawing/2014/main" id="{D16D17AA-DE6C-8B77-74FB-27B73CA90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25" y="5824786"/>
            <a:ext cx="3250335" cy="5727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2C1E3-43D2-C792-414E-EF84EE37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22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E6544-96F4-F25D-D0C4-71F6671E0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A0CB62CF-2BEB-F74E-F655-286A1516F825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5769E0E3-8E74-7F96-5A05-AE2B11C81527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Warning: Uncertainties in Stellar Evolution Propagate!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1EA1B5F-EB5D-7359-ED47-A5D0BE7A3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1296727"/>
            <a:ext cx="9037068" cy="55612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A9C71-5FAC-E4C0-EB5A-2BFE8967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23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BB3B8-0877-0B39-EA55-5C3086A7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olo 1">
            <a:extLst>
              <a:ext uri="{FF2B5EF4-FFF2-40B4-BE49-F238E27FC236}">
                <a16:creationId xmlns:a16="http://schemas.microsoft.com/office/drawing/2014/main" id="{22994426-82DB-6943-5BD7-598F666F0FDC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51E18E3-0201-116C-8F45-12CC7FEC47AA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Warning: ZAMS mass is not a good predictor of explosion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E5F0C76F-1EB5-5A48-F751-488DF2220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2" y="1296726"/>
            <a:ext cx="9037069" cy="55612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954C-9F3B-D47B-3055-CE1E8EB6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24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BDCA9-B899-C5CB-08A6-DD49E8ECA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B655FC-F9D7-9FFA-460A-273D6B85D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to use 1D+ simulations to predict remnant masses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5347D0E4-13F6-1420-B100-4719374AE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dirty="0" err="1"/>
              <a:t>arXiv</a:t>
            </a:r>
            <a:r>
              <a:rPr lang="en-US" sz="2400" dirty="0"/>
              <a:t>: 2404.05927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B585D-6ED1-5A14-307B-828D3334B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66F98D18-5CE8-3D70-E64C-77B60C1A7343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Remnant Mass distributions: 1D+ compared to predictions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F2231-3D24-3C86-29D4-BD2C7AD0677E}"/>
              </a:ext>
            </a:extLst>
          </p:cNvPr>
          <p:cNvSpPr txBox="1"/>
          <p:nvPr/>
        </p:nvSpPr>
        <p:spPr>
          <a:xfrm>
            <a:off x="874013" y="2397989"/>
            <a:ext cx="4559559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Neutron Star Birth Mass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CED6F-7C91-5684-B49D-C1AEB3E26CF4}"/>
              </a:ext>
            </a:extLst>
          </p:cNvPr>
          <p:cNvSpPr txBox="1"/>
          <p:nvPr/>
        </p:nvSpPr>
        <p:spPr>
          <a:xfrm>
            <a:off x="6733162" y="2401180"/>
            <a:ext cx="4559559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Hole Mass Distribution</a:t>
            </a:r>
          </a:p>
        </p:txBody>
      </p:sp>
      <p:pic>
        <p:nvPicPr>
          <p:cNvPr id="17" name="Picture 16" descr="A graph of a graph of a mass&#10;&#10;Description automatically generated with medium confidence">
            <a:extLst>
              <a:ext uri="{FF2B5EF4-FFF2-40B4-BE49-F238E27FC236}">
                <a16:creationId xmlns:a16="http://schemas.microsoft.com/office/drawing/2014/main" id="{9F4B5E4D-9B77-6E0D-0704-6BFD87A74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01427"/>
            <a:ext cx="5833884" cy="431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2EF613-1EB1-20E5-7FA8-1CA82D933761}"/>
                  </a:ext>
                </a:extLst>
              </p:cNvPr>
              <p:cNvSpPr txBox="1"/>
              <p:nvPr/>
            </p:nvSpPr>
            <p:spPr>
              <a:xfrm>
                <a:off x="0" y="1617805"/>
                <a:ext cx="12192000" cy="72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Combined Metallicities where IMF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∝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−2.35</m:t>
                        </m:r>
                      </m:sup>
                    </m:sSup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𝐵𝐻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𝑒𝑗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2EF613-1EB1-20E5-7FA8-1CA82D933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7805"/>
                <a:ext cx="12192000" cy="729559"/>
              </a:xfrm>
              <a:prstGeom prst="rect">
                <a:avLst/>
              </a:prstGeom>
              <a:blipFill>
                <a:blip r:embed="rId4"/>
                <a:stretch>
                  <a:fillRect t="-916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829DB0E-64E9-F5F9-DC4A-BE0DEF52D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98" y="2593571"/>
            <a:ext cx="5833884" cy="43159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C4818-98CD-1EF1-BE23-0B0B8AD8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26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C1E8-DF4F-057D-1110-4579C780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82975FA2-5D15-E9CF-D064-D5A9229651A6}"/>
              </a:ext>
            </a:extLst>
          </p:cNvPr>
          <p:cNvSpPr txBox="1">
            <a:spLocks/>
          </p:cNvSpPr>
          <p:nvPr/>
        </p:nvSpPr>
        <p:spPr>
          <a:xfrm>
            <a:off x="0" y="3834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Fits for the Neutron Star Mass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626E286-3EF1-5EDA-B3A4-5B10FBD44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475"/>
            <a:ext cx="12192000" cy="304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BD2FA-B981-29B5-3507-AE68F0B59CF5}"/>
              </a:ext>
            </a:extLst>
          </p:cNvPr>
          <p:cNvSpPr txBox="1"/>
          <p:nvPr/>
        </p:nvSpPr>
        <p:spPr>
          <a:xfrm>
            <a:off x="3457743" y="1729864"/>
            <a:ext cx="3012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Compactness ξ-fit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9ECAA-ACA6-46B2-CE75-C3114047D5E9}"/>
              </a:ext>
            </a:extLst>
          </p:cNvPr>
          <p:cNvSpPr txBox="1"/>
          <p:nvPr/>
        </p:nvSpPr>
        <p:spPr>
          <a:xfrm>
            <a:off x="8293406" y="1729864"/>
            <a:ext cx="1629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Si/O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BBF1-616F-E01E-2027-FDDD5B9E8383}"/>
              </a:ext>
            </a:extLst>
          </p:cNvPr>
          <p:cNvSpPr txBox="1"/>
          <p:nvPr/>
        </p:nvSpPr>
        <p:spPr>
          <a:xfrm>
            <a:off x="10079847" y="1729864"/>
            <a:ext cx="1629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84C9A-69F6-F4F7-56D9-FBC6733B3585}"/>
              </a:ext>
            </a:extLst>
          </p:cNvPr>
          <p:cNvSpPr txBox="1"/>
          <p:nvPr/>
        </p:nvSpPr>
        <p:spPr>
          <a:xfrm>
            <a:off x="4552669" y="6321658"/>
            <a:ext cx="308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Boccioli &amp;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Fragione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29B3A-3751-87D9-7013-D44A4A6E561E}"/>
                  </a:ext>
                </a:extLst>
              </p:cNvPr>
              <p:cNvSpPr txBox="1"/>
              <p:nvPr/>
            </p:nvSpPr>
            <p:spPr>
              <a:xfrm>
                <a:off x="692353" y="5205919"/>
                <a:ext cx="11017048" cy="777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(*) caveat = no good way to treat early and late-time fallback. Conservatively, these are lower-limits for the NS mass, although fallback is estimated to be relatively small (&lt; 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az-Cyrl-AZ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ꙩ</m:t>
                        </m:r>
                      </m:sub>
                    </m:sSub>
                  </m:oMath>
                </a14:m>
                <a:r>
                  <a:rPr lang="it-IT" sz="2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329B3A-3751-87D9-7013-D44A4A6E5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53" y="5205919"/>
                <a:ext cx="11017048" cy="777713"/>
              </a:xfrm>
              <a:prstGeom prst="rect">
                <a:avLst/>
              </a:prstGeom>
              <a:blipFill>
                <a:blip r:embed="rId3"/>
                <a:stretch>
                  <a:fillRect t="-5469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633FD-16E9-6391-838B-5A94EB82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27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13AE784-B8A6-FE0E-8CD3-82EF00A387BB}"/>
              </a:ext>
            </a:extLst>
          </p:cNvPr>
          <p:cNvSpPr/>
          <p:nvPr/>
        </p:nvSpPr>
        <p:spPr>
          <a:xfrm>
            <a:off x="5933779" y="3501464"/>
            <a:ext cx="1806482" cy="900264"/>
          </a:xfrm>
          <a:prstGeom prst="rect">
            <a:avLst/>
          </a:prstGeom>
          <a:pattFill prst="wdDnDiag">
            <a:fgClr>
              <a:schemeClr val="bg1">
                <a:lumMod val="95000"/>
                <a:lumOff val="5000"/>
              </a:schemeClr>
            </a:fgClr>
            <a:bgClr>
              <a:srgbClr val="C00000"/>
            </a:bgClr>
          </a:patt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Supernova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engine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EC5B9B-2EFB-3D48-6FD7-0B2477574641}"/>
              </a:ext>
            </a:extLst>
          </p:cNvPr>
          <p:cNvSpPr/>
          <p:nvPr/>
        </p:nvSpPr>
        <p:spPr>
          <a:xfrm>
            <a:off x="9689111" y="2627928"/>
            <a:ext cx="1939297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Nucleosynthesis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D913DC-E42A-C5B8-61A0-39E853DF610A}"/>
              </a:ext>
            </a:extLst>
          </p:cNvPr>
          <p:cNvSpPr/>
          <p:nvPr/>
        </p:nvSpPr>
        <p:spPr>
          <a:xfrm>
            <a:off x="1905582" y="3767093"/>
            <a:ext cx="2077529" cy="36422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Stellar evolution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57C818E-3D58-149B-DAB7-C76B5F5B16CB}"/>
              </a:ext>
            </a:extLst>
          </p:cNvPr>
          <p:cNvCxnSpPr>
            <a:cxnSpLocks/>
          </p:cNvCxnSpPr>
          <p:nvPr/>
        </p:nvCxnSpPr>
        <p:spPr>
          <a:xfrm>
            <a:off x="5285525" y="3948356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72FC5-6516-C497-861D-C73F3F03A45B}"/>
              </a:ext>
            </a:extLst>
          </p:cNvPr>
          <p:cNvSpPr/>
          <p:nvPr/>
        </p:nvSpPr>
        <p:spPr>
          <a:xfrm>
            <a:off x="1767906" y="4790922"/>
            <a:ext cx="2355012" cy="525614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(EOS)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035C3D-23CB-C7FB-FE1C-8A1BECC59F91}"/>
              </a:ext>
            </a:extLst>
          </p:cNvPr>
          <p:cNvSpPr/>
          <p:nvPr/>
        </p:nvSpPr>
        <p:spPr>
          <a:xfrm>
            <a:off x="1854889" y="2503755"/>
            <a:ext cx="2181045" cy="645380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</a:t>
            </a:r>
            <a:r>
              <a:rPr lang="el-GR" dirty="0"/>
              <a:t>ν</a:t>
            </a:r>
            <a:r>
              <a:rPr lang="en-US" dirty="0"/>
              <a:t> interactions)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172D68-F5DA-7FB6-D992-E32FFD315A1F}"/>
              </a:ext>
            </a:extLst>
          </p:cNvPr>
          <p:cNvCxnSpPr>
            <a:cxnSpLocks/>
          </p:cNvCxnSpPr>
          <p:nvPr/>
        </p:nvCxnSpPr>
        <p:spPr>
          <a:xfrm>
            <a:off x="7740261" y="3938177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0AD8176-4D99-61CC-DD10-D8688E067A75}"/>
              </a:ext>
            </a:extLst>
          </p:cNvPr>
          <p:cNvCxnSpPr>
            <a:cxnSpLocks/>
          </p:cNvCxnSpPr>
          <p:nvPr/>
        </p:nvCxnSpPr>
        <p:spPr>
          <a:xfrm>
            <a:off x="4035934" y="2852981"/>
            <a:ext cx="1249591" cy="109452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B7ADDD-F36E-F25C-212E-11E36201D3EC}"/>
              </a:ext>
            </a:extLst>
          </p:cNvPr>
          <p:cNvCxnSpPr>
            <a:cxnSpLocks/>
          </p:cNvCxnSpPr>
          <p:nvPr/>
        </p:nvCxnSpPr>
        <p:spPr>
          <a:xfrm>
            <a:off x="3984177" y="3949204"/>
            <a:ext cx="1301348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757DC2-3ACC-D56E-AA65-C17885F45F63}"/>
              </a:ext>
            </a:extLst>
          </p:cNvPr>
          <p:cNvCxnSpPr>
            <a:cxnSpLocks/>
          </p:cNvCxnSpPr>
          <p:nvPr/>
        </p:nvCxnSpPr>
        <p:spPr>
          <a:xfrm flipV="1">
            <a:off x="4113587" y="3947508"/>
            <a:ext cx="1162607" cy="110622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FB85B4-0E12-85BF-DD82-190104552AED}"/>
              </a:ext>
            </a:extLst>
          </p:cNvPr>
          <p:cNvCxnSpPr>
            <a:cxnSpLocks/>
          </p:cNvCxnSpPr>
          <p:nvPr/>
        </p:nvCxnSpPr>
        <p:spPr>
          <a:xfrm flipV="1">
            <a:off x="8387764" y="3364617"/>
            <a:ext cx="1301348" cy="58289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C75C4-8283-8C0D-6E4A-7FD9346BF33D}"/>
              </a:ext>
            </a:extLst>
          </p:cNvPr>
          <p:cNvSpPr/>
          <p:nvPr/>
        </p:nvSpPr>
        <p:spPr>
          <a:xfrm>
            <a:off x="9710409" y="1995059"/>
            <a:ext cx="191800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Curves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5389DB-D47A-83F9-6769-79DC66035C89}"/>
              </a:ext>
            </a:extLst>
          </p:cNvPr>
          <p:cNvCxnSpPr>
            <a:cxnSpLocks/>
          </p:cNvCxnSpPr>
          <p:nvPr/>
        </p:nvCxnSpPr>
        <p:spPr>
          <a:xfrm>
            <a:off x="1588002" y="3946678"/>
            <a:ext cx="31864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E46B00-8C36-075B-2E96-836B2761F292}"/>
              </a:ext>
            </a:extLst>
          </p:cNvPr>
          <p:cNvCxnSpPr>
            <a:cxnSpLocks/>
          </p:cNvCxnSpPr>
          <p:nvPr/>
        </p:nvCxnSpPr>
        <p:spPr>
          <a:xfrm flipV="1">
            <a:off x="1002773" y="3944203"/>
            <a:ext cx="584581" cy="45533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B841D93-A754-3743-0488-3D833E19E7D1}"/>
              </a:ext>
            </a:extLst>
          </p:cNvPr>
          <p:cNvCxnSpPr>
            <a:cxnSpLocks/>
          </p:cNvCxnSpPr>
          <p:nvPr/>
        </p:nvCxnSpPr>
        <p:spPr>
          <a:xfrm>
            <a:off x="1256759" y="3759617"/>
            <a:ext cx="339021" cy="18458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E969BE-15FC-AD43-0370-9305FEF1F79F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387764" y="3944982"/>
            <a:ext cx="1291578" cy="180694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C9124E2-108A-D70F-3141-F204228D9C90}"/>
              </a:ext>
            </a:extLst>
          </p:cNvPr>
          <p:cNvSpPr/>
          <p:nvPr/>
        </p:nvSpPr>
        <p:spPr>
          <a:xfrm>
            <a:off x="9679342" y="5567343"/>
            <a:ext cx="194906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9985E6-821F-1AAB-2A49-0BCBDFAC157D}"/>
              </a:ext>
            </a:extLst>
          </p:cNvPr>
          <p:cNvSpPr/>
          <p:nvPr/>
        </p:nvSpPr>
        <p:spPr>
          <a:xfrm>
            <a:off x="9689112" y="4938695"/>
            <a:ext cx="193929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r>
              <a:rPr lang="en-US" dirty="0"/>
              <a:t> signal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F7CF1E-B6BA-2631-F75C-421D9FBAC77C}"/>
              </a:ext>
            </a:extLst>
          </p:cNvPr>
          <p:cNvSpPr/>
          <p:nvPr/>
        </p:nvSpPr>
        <p:spPr>
          <a:xfrm>
            <a:off x="9710678" y="3762143"/>
            <a:ext cx="191773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Remnant Masses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EC78018-DD26-D969-1D14-7F357E64DE6D}"/>
              </a:ext>
            </a:extLst>
          </p:cNvPr>
          <p:cNvCxnSpPr>
            <a:cxnSpLocks/>
          </p:cNvCxnSpPr>
          <p:nvPr/>
        </p:nvCxnSpPr>
        <p:spPr>
          <a:xfrm>
            <a:off x="8415081" y="3937398"/>
            <a:ext cx="1295597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E7168BE-A8BB-3EF7-683D-5CE81D4732D2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387764" y="3931415"/>
            <a:ext cx="1301348" cy="119186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0294491-9967-BAD4-B41F-AEF7EEBD0C96}"/>
              </a:ext>
            </a:extLst>
          </p:cNvPr>
          <p:cNvSpPr txBox="1"/>
          <p:nvPr/>
        </p:nvSpPr>
        <p:spPr>
          <a:xfrm>
            <a:off x="9946014" y="1577227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Output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F466E2A-2CB3-AD21-A355-3344E35EFF45}"/>
              </a:ext>
            </a:extLst>
          </p:cNvPr>
          <p:cNvSpPr/>
          <p:nvPr/>
        </p:nvSpPr>
        <p:spPr>
          <a:xfrm>
            <a:off x="9708303" y="4331489"/>
            <a:ext cx="1920105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Explosion Energy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5F693A-C225-0A2D-2F64-42439EE03988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8387764" y="3931415"/>
            <a:ext cx="1320539" cy="58041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B82C47-BA34-B1BC-DA56-4A11936ED0BF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377994" y="2808264"/>
            <a:ext cx="1311117" cy="11231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B79A9C0-D675-81C8-44C3-E92D17307FBB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387764" y="2179645"/>
            <a:ext cx="1322645" cy="175177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C620CA-D3EF-42B5-22FD-9BA22AAAADB8}"/>
              </a:ext>
            </a:extLst>
          </p:cNvPr>
          <p:cNvSpPr txBox="1"/>
          <p:nvPr/>
        </p:nvSpPr>
        <p:spPr>
          <a:xfrm>
            <a:off x="5676182" y="1870757"/>
            <a:ext cx="2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Large uncertainties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D7E36-B232-2677-D915-0D23BFC94C4C}"/>
              </a:ext>
            </a:extLst>
          </p:cNvPr>
          <p:cNvSpPr txBox="1"/>
          <p:nvPr/>
        </p:nvSpPr>
        <p:spPr>
          <a:xfrm>
            <a:off x="5479721" y="5754214"/>
            <a:ext cx="271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Small(-</a:t>
            </a:r>
            <a:r>
              <a:rPr lang="en-US" sz="2000" dirty="0" err="1"/>
              <a:t>ish</a:t>
            </a:r>
            <a:r>
              <a:rPr lang="en-US" sz="2000" dirty="0"/>
              <a:t>) uncertainties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528179-FCD8-1739-59AF-A31A148E05E2}"/>
              </a:ext>
            </a:extLst>
          </p:cNvPr>
          <p:cNvCxnSpPr>
            <a:cxnSpLocks/>
            <a:stCxn id="6" idx="1"/>
            <a:endCxn id="11" idx="3"/>
          </p:cNvCxnSpPr>
          <p:nvPr/>
        </p:nvCxnSpPr>
        <p:spPr>
          <a:xfrm flipH="1">
            <a:off x="4374955" y="2055423"/>
            <a:ext cx="1301227" cy="1897084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A850BA0-3339-9214-C375-0EEE458F4E68}"/>
              </a:ext>
            </a:extLst>
          </p:cNvPr>
          <p:cNvSpPr/>
          <p:nvPr/>
        </p:nvSpPr>
        <p:spPr>
          <a:xfrm>
            <a:off x="1660358" y="2851287"/>
            <a:ext cx="2714597" cy="22024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09C4F-7736-C2E0-80BA-66C933AF8F20}"/>
              </a:ext>
            </a:extLst>
          </p:cNvPr>
          <p:cNvSpPr/>
          <p:nvPr/>
        </p:nvSpPr>
        <p:spPr>
          <a:xfrm>
            <a:off x="9290678" y="1915613"/>
            <a:ext cx="2714597" cy="41918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F5EA2A-52E2-85E8-F8D9-E27EC29ABEC8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7841412" y="2055423"/>
            <a:ext cx="1449266" cy="1956133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991BBB-E0DF-DC0E-D952-98383AE66F8E}"/>
              </a:ext>
            </a:extLst>
          </p:cNvPr>
          <p:cNvCxnSpPr>
            <a:cxnSpLocks/>
            <a:stCxn id="7" idx="0"/>
            <a:endCxn id="48" idx="2"/>
          </p:cNvCxnSpPr>
          <p:nvPr/>
        </p:nvCxnSpPr>
        <p:spPr>
          <a:xfrm flipV="1">
            <a:off x="6837020" y="4401728"/>
            <a:ext cx="0" cy="1352486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A001C3D-BF61-DD5B-8E9E-2662D1CD5AC3}"/>
              </a:ext>
            </a:extLst>
          </p:cNvPr>
          <p:cNvSpPr/>
          <p:nvPr/>
        </p:nvSpPr>
        <p:spPr>
          <a:xfrm>
            <a:off x="6396359" y="2541863"/>
            <a:ext cx="270621" cy="27721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C00000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7D93EC-DFAB-3CA5-F6EA-67A1AF8CAB46}"/>
              </a:ext>
            </a:extLst>
          </p:cNvPr>
          <p:cNvSpPr/>
          <p:nvPr/>
        </p:nvSpPr>
        <p:spPr>
          <a:xfrm>
            <a:off x="428230" y="3439656"/>
            <a:ext cx="828529" cy="639921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ZAMS</a:t>
            </a:r>
          </a:p>
          <a:p>
            <a:pPr algn="ctr"/>
            <a:r>
              <a:rPr lang="en-US" dirty="0"/>
              <a:t>mass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69914-8C33-D044-4461-2038AB8B47FE}"/>
              </a:ext>
            </a:extLst>
          </p:cNvPr>
          <p:cNvSpPr/>
          <p:nvPr/>
        </p:nvSpPr>
        <p:spPr>
          <a:xfrm>
            <a:off x="682215" y="4228420"/>
            <a:ext cx="320558" cy="342235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0D24D-D4D2-DF79-A476-9A9DDEEE82F4}"/>
              </a:ext>
            </a:extLst>
          </p:cNvPr>
          <p:cNvSpPr txBox="1"/>
          <p:nvPr/>
        </p:nvSpPr>
        <p:spPr>
          <a:xfrm>
            <a:off x="127212" y="3097723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Input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B975E5-2B12-7D87-91F3-FEC573501145}"/>
              </a:ext>
            </a:extLst>
          </p:cNvPr>
          <p:cNvSpPr/>
          <p:nvPr/>
        </p:nvSpPr>
        <p:spPr>
          <a:xfrm>
            <a:off x="3770491" y="3767091"/>
            <a:ext cx="211311" cy="364223"/>
          </a:xfrm>
          <a:prstGeom prst="rect">
            <a:avLst/>
          </a:prstGeom>
          <a:pattFill prst="wdDnDiag">
            <a:fgClr>
              <a:schemeClr val="bg1">
                <a:lumMod val="95000"/>
                <a:lumOff val="5000"/>
              </a:schemeClr>
            </a:fgClr>
            <a:bgClr>
              <a:srgbClr val="C00000"/>
            </a:bgClr>
          </a:patt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7462C7B-E00F-04F2-0EBB-94E73357B147}"/>
              </a:ext>
            </a:extLst>
          </p:cNvPr>
          <p:cNvSpPr txBox="1">
            <a:spLocks/>
          </p:cNvSpPr>
          <p:nvPr/>
        </p:nvSpPr>
        <p:spPr>
          <a:xfrm>
            <a:off x="152400" y="5358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life cycle of a massive star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E58A26-4F37-015D-9021-CCC796D5CAED}"/>
              </a:ext>
            </a:extLst>
          </p:cNvPr>
          <p:cNvSpPr/>
          <p:nvPr/>
        </p:nvSpPr>
        <p:spPr>
          <a:xfrm>
            <a:off x="396167" y="529852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025F7A-FE34-1556-8B6F-477EE82F80EA}"/>
              </a:ext>
            </a:extLst>
          </p:cNvPr>
          <p:cNvSpPr/>
          <p:nvPr/>
        </p:nvSpPr>
        <p:spPr>
          <a:xfrm>
            <a:off x="592973" y="5719915"/>
            <a:ext cx="472404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82E63-E655-3512-5B52-FAB3D2305C05}"/>
              </a:ext>
            </a:extLst>
          </p:cNvPr>
          <p:cNvSpPr txBox="1"/>
          <p:nvPr/>
        </p:nvSpPr>
        <p:spPr>
          <a:xfrm>
            <a:off x="6747667" y="2509655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A11D69-9C93-CC82-8AA4-41E6755A41C8}"/>
              </a:ext>
            </a:extLst>
          </p:cNvPr>
          <p:cNvCxnSpPr>
            <a:cxnSpLocks/>
          </p:cNvCxnSpPr>
          <p:nvPr/>
        </p:nvCxnSpPr>
        <p:spPr>
          <a:xfrm>
            <a:off x="552450" y="5692775"/>
            <a:ext cx="566738" cy="3302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87C66B-CFCB-EAB0-CB18-BA8A351AACFA}"/>
              </a:ext>
            </a:extLst>
          </p:cNvPr>
          <p:cNvCxnSpPr>
            <a:cxnSpLocks/>
          </p:cNvCxnSpPr>
          <p:nvPr/>
        </p:nvCxnSpPr>
        <p:spPr>
          <a:xfrm flipV="1">
            <a:off x="552450" y="5692775"/>
            <a:ext cx="546100" cy="3302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D57DA314-2A7A-D784-7A49-D70C3CC911EE}"/>
              </a:ext>
            </a:extLst>
          </p:cNvPr>
          <p:cNvSpPr/>
          <p:nvPr/>
        </p:nvSpPr>
        <p:spPr>
          <a:xfrm>
            <a:off x="303061" y="4790922"/>
            <a:ext cx="1087976" cy="886718"/>
          </a:xfrm>
          <a:prstGeom prst="rect">
            <a:avLst/>
          </a:prstGeom>
          <a:noFill/>
          <a:ln w="25400">
            <a:solidFill>
              <a:srgbClr val="57BCE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153E2-FA83-4C5B-D77E-E40E88137B83}"/>
              </a:ext>
            </a:extLst>
          </p:cNvPr>
          <p:cNvSpPr/>
          <p:nvPr/>
        </p:nvSpPr>
        <p:spPr>
          <a:xfrm>
            <a:off x="9689112" y="3184281"/>
            <a:ext cx="1917730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Spectra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12119-1870-1DD4-680F-17AF185FFE5F}"/>
              </a:ext>
            </a:extLst>
          </p:cNvPr>
          <p:cNvSpPr/>
          <p:nvPr/>
        </p:nvSpPr>
        <p:spPr>
          <a:xfrm>
            <a:off x="394930" y="489457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BCC06-E7AA-A543-1242-EB6B399F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E7EC5B9B-2EFB-3D48-6FD7-0B2477574641}"/>
              </a:ext>
            </a:extLst>
          </p:cNvPr>
          <p:cNvSpPr/>
          <p:nvPr/>
        </p:nvSpPr>
        <p:spPr>
          <a:xfrm>
            <a:off x="9689111" y="2627928"/>
            <a:ext cx="1939297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Nucleosynthesis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5D913DC-E42A-C5B8-61A0-39E853DF610A}"/>
              </a:ext>
            </a:extLst>
          </p:cNvPr>
          <p:cNvSpPr/>
          <p:nvPr/>
        </p:nvSpPr>
        <p:spPr>
          <a:xfrm>
            <a:off x="1905582" y="3767093"/>
            <a:ext cx="2077529" cy="36422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Stellar evolution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57C818E-3D58-149B-DAB7-C76B5F5B16CB}"/>
              </a:ext>
            </a:extLst>
          </p:cNvPr>
          <p:cNvCxnSpPr>
            <a:cxnSpLocks/>
          </p:cNvCxnSpPr>
          <p:nvPr/>
        </p:nvCxnSpPr>
        <p:spPr>
          <a:xfrm>
            <a:off x="5285525" y="3948356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72FC5-6516-C497-861D-C73F3F03A45B}"/>
              </a:ext>
            </a:extLst>
          </p:cNvPr>
          <p:cNvSpPr/>
          <p:nvPr/>
        </p:nvSpPr>
        <p:spPr>
          <a:xfrm>
            <a:off x="1767906" y="4790922"/>
            <a:ext cx="2355012" cy="525614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(EOS)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035C3D-23CB-C7FB-FE1C-8A1BECC59F91}"/>
              </a:ext>
            </a:extLst>
          </p:cNvPr>
          <p:cNvSpPr/>
          <p:nvPr/>
        </p:nvSpPr>
        <p:spPr>
          <a:xfrm>
            <a:off x="1854889" y="2503755"/>
            <a:ext cx="2181045" cy="645380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</a:t>
            </a:r>
            <a:r>
              <a:rPr lang="el-GR" dirty="0"/>
              <a:t>ν</a:t>
            </a:r>
            <a:r>
              <a:rPr lang="en-US" dirty="0"/>
              <a:t> interactions)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172D68-F5DA-7FB6-D992-E32FFD315A1F}"/>
              </a:ext>
            </a:extLst>
          </p:cNvPr>
          <p:cNvCxnSpPr>
            <a:cxnSpLocks/>
          </p:cNvCxnSpPr>
          <p:nvPr/>
        </p:nvCxnSpPr>
        <p:spPr>
          <a:xfrm>
            <a:off x="7740261" y="3938177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0AD8176-4D99-61CC-DD10-D8688E067A75}"/>
              </a:ext>
            </a:extLst>
          </p:cNvPr>
          <p:cNvCxnSpPr>
            <a:cxnSpLocks/>
          </p:cNvCxnSpPr>
          <p:nvPr/>
        </p:nvCxnSpPr>
        <p:spPr>
          <a:xfrm>
            <a:off x="4035934" y="2852981"/>
            <a:ext cx="1249591" cy="109452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B7ADDD-F36E-F25C-212E-11E36201D3EC}"/>
              </a:ext>
            </a:extLst>
          </p:cNvPr>
          <p:cNvCxnSpPr>
            <a:cxnSpLocks/>
          </p:cNvCxnSpPr>
          <p:nvPr/>
        </p:nvCxnSpPr>
        <p:spPr>
          <a:xfrm>
            <a:off x="3984177" y="3949204"/>
            <a:ext cx="1301348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757DC2-3ACC-D56E-AA65-C17885F45F63}"/>
              </a:ext>
            </a:extLst>
          </p:cNvPr>
          <p:cNvCxnSpPr>
            <a:cxnSpLocks/>
          </p:cNvCxnSpPr>
          <p:nvPr/>
        </p:nvCxnSpPr>
        <p:spPr>
          <a:xfrm flipV="1">
            <a:off x="4113587" y="3947508"/>
            <a:ext cx="1162607" cy="110622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FB85B4-0E12-85BF-DD82-190104552AED}"/>
              </a:ext>
            </a:extLst>
          </p:cNvPr>
          <p:cNvCxnSpPr>
            <a:cxnSpLocks/>
          </p:cNvCxnSpPr>
          <p:nvPr/>
        </p:nvCxnSpPr>
        <p:spPr>
          <a:xfrm flipV="1">
            <a:off x="8387764" y="3364617"/>
            <a:ext cx="1301348" cy="58289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C75C4-8283-8C0D-6E4A-7FD9346BF33D}"/>
              </a:ext>
            </a:extLst>
          </p:cNvPr>
          <p:cNvSpPr/>
          <p:nvPr/>
        </p:nvSpPr>
        <p:spPr>
          <a:xfrm>
            <a:off x="9710409" y="1995059"/>
            <a:ext cx="191800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Curves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E5389DB-D47A-83F9-6769-79DC66035C89}"/>
              </a:ext>
            </a:extLst>
          </p:cNvPr>
          <p:cNvCxnSpPr>
            <a:cxnSpLocks/>
          </p:cNvCxnSpPr>
          <p:nvPr/>
        </p:nvCxnSpPr>
        <p:spPr>
          <a:xfrm>
            <a:off x="1588002" y="3946678"/>
            <a:ext cx="31864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E46B00-8C36-075B-2E96-836B2761F292}"/>
              </a:ext>
            </a:extLst>
          </p:cNvPr>
          <p:cNvCxnSpPr>
            <a:cxnSpLocks/>
          </p:cNvCxnSpPr>
          <p:nvPr/>
        </p:nvCxnSpPr>
        <p:spPr>
          <a:xfrm flipV="1">
            <a:off x="1002773" y="3944203"/>
            <a:ext cx="584581" cy="45533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B841D93-A754-3743-0488-3D833E19E7D1}"/>
              </a:ext>
            </a:extLst>
          </p:cNvPr>
          <p:cNvCxnSpPr>
            <a:cxnSpLocks/>
          </p:cNvCxnSpPr>
          <p:nvPr/>
        </p:nvCxnSpPr>
        <p:spPr>
          <a:xfrm>
            <a:off x="1256759" y="3759617"/>
            <a:ext cx="339021" cy="18458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E969BE-15FC-AD43-0370-9305FEF1F79F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387764" y="3944982"/>
            <a:ext cx="1291578" cy="180694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C9124E2-108A-D70F-3141-F204228D9C90}"/>
              </a:ext>
            </a:extLst>
          </p:cNvPr>
          <p:cNvSpPr/>
          <p:nvPr/>
        </p:nvSpPr>
        <p:spPr>
          <a:xfrm>
            <a:off x="9679342" y="5567343"/>
            <a:ext cx="194906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9985E6-821F-1AAB-2A49-0BCBDFAC157D}"/>
              </a:ext>
            </a:extLst>
          </p:cNvPr>
          <p:cNvSpPr/>
          <p:nvPr/>
        </p:nvSpPr>
        <p:spPr>
          <a:xfrm>
            <a:off x="9689112" y="4938695"/>
            <a:ext cx="193929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r>
              <a:rPr lang="en-US" dirty="0"/>
              <a:t> signal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F7CF1E-B6BA-2631-F75C-421D9FBAC77C}"/>
              </a:ext>
            </a:extLst>
          </p:cNvPr>
          <p:cNvSpPr/>
          <p:nvPr/>
        </p:nvSpPr>
        <p:spPr>
          <a:xfrm>
            <a:off x="9710678" y="3762143"/>
            <a:ext cx="191773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Remnant Masses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EC78018-DD26-D969-1D14-7F357E64DE6D}"/>
              </a:ext>
            </a:extLst>
          </p:cNvPr>
          <p:cNvCxnSpPr>
            <a:cxnSpLocks/>
          </p:cNvCxnSpPr>
          <p:nvPr/>
        </p:nvCxnSpPr>
        <p:spPr>
          <a:xfrm>
            <a:off x="8415081" y="3937398"/>
            <a:ext cx="1295597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E7168BE-A8BB-3EF7-683D-5CE81D4732D2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387764" y="3931415"/>
            <a:ext cx="1301348" cy="119186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0294491-9967-BAD4-B41F-AEF7EEBD0C96}"/>
              </a:ext>
            </a:extLst>
          </p:cNvPr>
          <p:cNvSpPr txBox="1"/>
          <p:nvPr/>
        </p:nvSpPr>
        <p:spPr>
          <a:xfrm>
            <a:off x="9946014" y="1577227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Output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F466E2A-2CB3-AD21-A355-3344E35EFF45}"/>
              </a:ext>
            </a:extLst>
          </p:cNvPr>
          <p:cNvSpPr/>
          <p:nvPr/>
        </p:nvSpPr>
        <p:spPr>
          <a:xfrm>
            <a:off x="9708303" y="4331489"/>
            <a:ext cx="1920105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Explosion Energy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C5F693A-C225-0A2D-2F64-42439EE03988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8387764" y="3931415"/>
            <a:ext cx="1320539" cy="58041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0B82C47-BA34-B1BC-DA56-4A11936ED0BF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377994" y="2808264"/>
            <a:ext cx="1311117" cy="11231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B79A9C0-D675-81C8-44C3-E92D17307FBB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387764" y="2179645"/>
            <a:ext cx="1322645" cy="175177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C620CA-D3EF-42B5-22FD-9BA22AAAADB8}"/>
              </a:ext>
            </a:extLst>
          </p:cNvPr>
          <p:cNvSpPr txBox="1"/>
          <p:nvPr/>
        </p:nvSpPr>
        <p:spPr>
          <a:xfrm>
            <a:off x="5676182" y="1870757"/>
            <a:ext cx="216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Large uncertainties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8D7E36-B232-2677-D915-0D23BFC94C4C}"/>
              </a:ext>
            </a:extLst>
          </p:cNvPr>
          <p:cNvSpPr txBox="1"/>
          <p:nvPr/>
        </p:nvSpPr>
        <p:spPr>
          <a:xfrm>
            <a:off x="5479721" y="5754214"/>
            <a:ext cx="271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Large(-</a:t>
            </a:r>
            <a:r>
              <a:rPr lang="en-US" sz="2000" dirty="0" err="1"/>
              <a:t>ish</a:t>
            </a:r>
            <a:r>
              <a:rPr lang="en-US" sz="2000" dirty="0"/>
              <a:t>) uncertainties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528179-FCD8-1739-59AF-A31A148E05E2}"/>
              </a:ext>
            </a:extLst>
          </p:cNvPr>
          <p:cNvCxnSpPr>
            <a:cxnSpLocks/>
            <a:stCxn id="6" idx="1"/>
            <a:endCxn id="11" idx="3"/>
          </p:cNvCxnSpPr>
          <p:nvPr/>
        </p:nvCxnSpPr>
        <p:spPr>
          <a:xfrm flipH="1">
            <a:off x="4374955" y="2055423"/>
            <a:ext cx="1301227" cy="1897084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A850BA0-3339-9214-C375-0EEE458F4E68}"/>
              </a:ext>
            </a:extLst>
          </p:cNvPr>
          <p:cNvSpPr/>
          <p:nvPr/>
        </p:nvSpPr>
        <p:spPr>
          <a:xfrm>
            <a:off x="1660358" y="2851287"/>
            <a:ext cx="2714597" cy="22024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09C4F-7736-C2E0-80BA-66C933AF8F20}"/>
              </a:ext>
            </a:extLst>
          </p:cNvPr>
          <p:cNvSpPr/>
          <p:nvPr/>
        </p:nvSpPr>
        <p:spPr>
          <a:xfrm>
            <a:off x="9290678" y="1915613"/>
            <a:ext cx="2714597" cy="419188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F5EA2A-52E2-85E8-F8D9-E27EC29ABEC8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7841412" y="2055423"/>
            <a:ext cx="1449266" cy="1956133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991BBB-E0DF-DC0E-D952-98383AE66F8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837020" y="4401728"/>
            <a:ext cx="0" cy="1352486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8E756E-9127-1263-0EAC-4343DC4E550E}"/>
              </a:ext>
            </a:extLst>
          </p:cNvPr>
          <p:cNvSpPr txBox="1"/>
          <p:nvPr/>
        </p:nvSpPr>
        <p:spPr>
          <a:xfrm>
            <a:off x="6747667" y="2509655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001C3D-BF61-DD5B-8E9E-2662D1CD5AC3}"/>
              </a:ext>
            </a:extLst>
          </p:cNvPr>
          <p:cNvSpPr/>
          <p:nvPr/>
        </p:nvSpPr>
        <p:spPr>
          <a:xfrm>
            <a:off x="6396359" y="2541863"/>
            <a:ext cx="270621" cy="27721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C00000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7D93EC-DFAB-3CA5-F6EA-67A1AF8CAB46}"/>
              </a:ext>
            </a:extLst>
          </p:cNvPr>
          <p:cNvSpPr/>
          <p:nvPr/>
        </p:nvSpPr>
        <p:spPr>
          <a:xfrm>
            <a:off x="428230" y="3439656"/>
            <a:ext cx="828529" cy="639921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ZAMS</a:t>
            </a:r>
          </a:p>
          <a:p>
            <a:pPr algn="ctr"/>
            <a:r>
              <a:rPr lang="en-US" dirty="0"/>
              <a:t>mass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69914-8C33-D044-4461-2038AB8B47FE}"/>
              </a:ext>
            </a:extLst>
          </p:cNvPr>
          <p:cNvSpPr/>
          <p:nvPr/>
        </p:nvSpPr>
        <p:spPr>
          <a:xfrm>
            <a:off x="682215" y="4228420"/>
            <a:ext cx="320558" cy="342235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0D24D-D4D2-DF79-A476-9A9DDEEE82F4}"/>
              </a:ext>
            </a:extLst>
          </p:cNvPr>
          <p:cNvSpPr txBox="1"/>
          <p:nvPr/>
        </p:nvSpPr>
        <p:spPr>
          <a:xfrm>
            <a:off x="127212" y="3097723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F43E29-3A5B-D6A4-D6DB-697D12525A10}"/>
              </a:ext>
            </a:extLst>
          </p:cNvPr>
          <p:cNvSpPr/>
          <p:nvPr/>
        </p:nvSpPr>
        <p:spPr>
          <a:xfrm>
            <a:off x="5933779" y="3501464"/>
            <a:ext cx="1806482" cy="900264"/>
          </a:xfrm>
          <a:prstGeom prst="rect">
            <a:avLst/>
          </a:prstGeom>
          <a:pattFill prst="wdDnDiag">
            <a:fgClr>
              <a:schemeClr val="bg1">
                <a:lumMod val="95000"/>
                <a:lumOff val="5000"/>
              </a:schemeClr>
            </a:fgClr>
            <a:bgClr>
              <a:srgbClr val="7030A0"/>
            </a:bgClr>
          </a:patt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Supernova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engine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9D1A2-BAE8-C0CB-9571-8B368B3236A2}"/>
              </a:ext>
            </a:extLst>
          </p:cNvPr>
          <p:cNvSpPr txBox="1"/>
          <p:nvPr/>
        </p:nvSpPr>
        <p:spPr>
          <a:xfrm>
            <a:off x="6736965" y="2969245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56F95-63C4-452B-B219-49AED60C4ADE}"/>
              </a:ext>
            </a:extLst>
          </p:cNvPr>
          <p:cNvSpPr/>
          <p:nvPr/>
        </p:nvSpPr>
        <p:spPr>
          <a:xfrm>
            <a:off x="6400213" y="3001453"/>
            <a:ext cx="270621" cy="27721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7030A0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C77BF-A311-B424-ED5C-4DF52D46EE9B}"/>
              </a:ext>
            </a:extLst>
          </p:cNvPr>
          <p:cNvSpPr txBox="1"/>
          <p:nvPr/>
        </p:nvSpPr>
        <p:spPr>
          <a:xfrm>
            <a:off x="6977313" y="2971476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828777-3833-91FF-F689-F0A82CD98B4C}"/>
              </a:ext>
            </a:extLst>
          </p:cNvPr>
          <p:cNvSpPr/>
          <p:nvPr/>
        </p:nvSpPr>
        <p:spPr>
          <a:xfrm>
            <a:off x="6217809" y="2918383"/>
            <a:ext cx="1152116" cy="46460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DDA08449-5393-F3A0-FF3A-B46E69956982}"/>
              </a:ext>
            </a:extLst>
          </p:cNvPr>
          <p:cNvSpPr txBox="1">
            <a:spLocks/>
          </p:cNvSpPr>
          <p:nvPr/>
        </p:nvSpPr>
        <p:spPr>
          <a:xfrm>
            <a:off x="152400" y="5358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life cycle of a massive star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696930-11AB-4383-D889-2962E62E45B8}"/>
              </a:ext>
            </a:extLst>
          </p:cNvPr>
          <p:cNvSpPr/>
          <p:nvPr/>
        </p:nvSpPr>
        <p:spPr>
          <a:xfrm>
            <a:off x="396167" y="529852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3BD53E-8C39-B617-F621-9DA26B5FDB01}"/>
              </a:ext>
            </a:extLst>
          </p:cNvPr>
          <p:cNvSpPr/>
          <p:nvPr/>
        </p:nvSpPr>
        <p:spPr>
          <a:xfrm>
            <a:off x="592973" y="5719915"/>
            <a:ext cx="472404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469441-9C97-8DAB-E831-9D0D4D6C22D3}"/>
              </a:ext>
            </a:extLst>
          </p:cNvPr>
          <p:cNvCxnSpPr>
            <a:cxnSpLocks/>
          </p:cNvCxnSpPr>
          <p:nvPr/>
        </p:nvCxnSpPr>
        <p:spPr>
          <a:xfrm>
            <a:off x="552450" y="5692775"/>
            <a:ext cx="566738" cy="3302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859C0F-6A4B-94EA-1DF7-D72C0B49347E}"/>
              </a:ext>
            </a:extLst>
          </p:cNvPr>
          <p:cNvCxnSpPr>
            <a:cxnSpLocks/>
          </p:cNvCxnSpPr>
          <p:nvPr/>
        </p:nvCxnSpPr>
        <p:spPr>
          <a:xfrm flipV="1">
            <a:off x="552450" y="5692775"/>
            <a:ext cx="546100" cy="330200"/>
          </a:xfrm>
          <a:prstGeom prst="straightConnector1">
            <a:avLst/>
          </a:prstGeom>
          <a:ln w="254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A62AA80-4520-B1B9-8183-3A56C972DD67}"/>
              </a:ext>
            </a:extLst>
          </p:cNvPr>
          <p:cNvSpPr/>
          <p:nvPr/>
        </p:nvSpPr>
        <p:spPr>
          <a:xfrm>
            <a:off x="303061" y="4790922"/>
            <a:ext cx="1087976" cy="886718"/>
          </a:xfrm>
          <a:prstGeom prst="rect">
            <a:avLst/>
          </a:prstGeom>
          <a:noFill/>
          <a:ln w="25400">
            <a:solidFill>
              <a:srgbClr val="57BCE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9A8F3-E9EC-DA7C-84FE-6AD9EA564E46}"/>
              </a:ext>
            </a:extLst>
          </p:cNvPr>
          <p:cNvSpPr/>
          <p:nvPr/>
        </p:nvSpPr>
        <p:spPr>
          <a:xfrm>
            <a:off x="9689112" y="3184281"/>
            <a:ext cx="1917730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Spectra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1EA4BC-2499-26F5-3B41-D05EB96B04E5}"/>
              </a:ext>
            </a:extLst>
          </p:cNvPr>
          <p:cNvSpPr/>
          <p:nvPr/>
        </p:nvSpPr>
        <p:spPr>
          <a:xfrm>
            <a:off x="394930" y="4894571"/>
            <a:ext cx="895127" cy="276226"/>
          </a:xfrm>
          <a:prstGeom prst="rect">
            <a:avLst/>
          </a:prstGeom>
          <a:solidFill>
            <a:srgbClr val="F56C17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binarity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D7FC4-E585-D571-5A17-9A334836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FFDB-138E-6856-EA79-930AB0C2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F3D5291-6D78-7D85-17D9-792E3B82D387}"/>
              </a:ext>
            </a:extLst>
          </p:cNvPr>
          <p:cNvSpPr/>
          <p:nvPr/>
        </p:nvSpPr>
        <p:spPr>
          <a:xfrm>
            <a:off x="9689111" y="2627928"/>
            <a:ext cx="1939297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Nucleosynthesis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C3CD35-9FAA-8918-0F19-D446FED49E91}"/>
              </a:ext>
            </a:extLst>
          </p:cNvPr>
          <p:cNvSpPr/>
          <p:nvPr/>
        </p:nvSpPr>
        <p:spPr>
          <a:xfrm>
            <a:off x="1905582" y="3767093"/>
            <a:ext cx="2077529" cy="36422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Stellar evolution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2A250C1-B9E0-7FCA-B649-9C033C1AA2F0}"/>
              </a:ext>
            </a:extLst>
          </p:cNvPr>
          <p:cNvCxnSpPr>
            <a:cxnSpLocks/>
          </p:cNvCxnSpPr>
          <p:nvPr/>
        </p:nvCxnSpPr>
        <p:spPr>
          <a:xfrm>
            <a:off x="5285525" y="3948356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5FFBE31-06CA-D1F9-EF47-CDF49F72E2CF}"/>
              </a:ext>
            </a:extLst>
          </p:cNvPr>
          <p:cNvSpPr/>
          <p:nvPr/>
        </p:nvSpPr>
        <p:spPr>
          <a:xfrm>
            <a:off x="1767906" y="4790922"/>
            <a:ext cx="2355012" cy="525614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(EOS)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896A74-A27B-4CA4-4921-053810D6A288}"/>
              </a:ext>
            </a:extLst>
          </p:cNvPr>
          <p:cNvSpPr/>
          <p:nvPr/>
        </p:nvSpPr>
        <p:spPr>
          <a:xfrm>
            <a:off x="1854889" y="2503755"/>
            <a:ext cx="2181045" cy="645380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Microphysics </a:t>
            </a:r>
          </a:p>
          <a:p>
            <a:pPr algn="ctr"/>
            <a:r>
              <a:rPr lang="en-US" dirty="0"/>
              <a:t>(</a:t>
            </a:r>
            <a:r>
              <a:rPr lang="el-GR" dirty="0"/>
              <a:t>ν</a:t>
            </a:r>
            <a:r>
              <a:rPr lang="en-US" dirty="0"/>
              <a:t> interactions)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9DB179-8001-B824-1B6A-0FD44B3CFD78}"/>
              </a:ext>
            </a:extLst>
          </p:cNvPr>
          <p:cNvCxnSpPr>
            <a:cxnSpLocks/>
          </p:cNvCxnSpPr>
          <p:nvPr/>
        </p:nvCxnSpPr>
        <p:spPr>
          <a:xfrm>
            <a:off x="7740261" y="3938177"/>
            <a:ext cx="653254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89B8F07-C3E0-83DD-9837-56FE3855325B}"/>
              </a:ext>
            </a:extLst>
          </p:cNvPr>
          <p:cNvCxnSpPr>
            <a:cxnSpLocks/>
          </p:cNvCxnSpPr>
          <p:nvPr/>
        </p:nvCxnSpPr>
        <p:spPr>
          <a:xfrm>
            <a:off x="4035934" y="2852981"/>
            <a:ext cx="1249591" cy="109452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3BB357D-535A-4D5E-6D20-7ADFAD413610}"/>
              </a:ext>
            </a:extLst>
          </p:cNvPr>
          <p:cNvCxnSpPr>
            <a:cxnSpLocks/>
          </p:cNvCxnSpPr>
          <p:nvPr/>
        </p:nvCxnSpPr>
        <p:spPr>
          <a:xfrm>
            <a:off x="3984177" y="3949204"/>
            <a:ext cx="1301348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7C7324-F5D8-7798-D365-9D6719DA9A32}"/>
              </a:ext>
            </a:extLst>
          </p:cNvPr>
          <p:cNvCxnSpPr>
            <a:cxnSpLocks/>
          </p:cNvCxnSpPr>
          <p:nvPr/>
        </p:nvCxnSpPr>
        <p:spPr>
          <a:xfrm flipV="1">
            <a:off x="4113587" y="3947508"/>
            <a:ext cx="1162607" cy="110622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539F88C-C396-C66A-F70A-EAA562E1C364}"/>
              </a:ext>
            </a:extLst>
          </p:cNvPr>
          <p:cNvCxnSpPr>
            <a:cxnSpLocks/>
          </p:cNvCxnSpPr>
          <p:nvPr/>
        </p:nvCxnSpPr>
        <p:spPr>
          <a:xfrm flipV="1">
            <a:off x="8387764" y="3364617"/>
            <a:ext cx="1301348" cy="58289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5652339-58F3-8B01-7DC4-ADA4E3C9981B}"/>
              </a:ext>
            </a:extLst>
          </p:cNvPr>
          <p:cNvSpPr/>
          <p:nvPr/>
        </p:nvSpPr>
        <p:spPr>
          <a:xfrm>
            <a:off x="9710409" y="1995059"/>
            <a:ext cx="191800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 Curves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C20B7-95FA-9873-FE55-6D3674381B50}"/>
              </a:ext>
            </a:extLst>
          </p:cNvPr>
          <p:cNvCxnSpPr>
            <a:cxnSpLocks/>
          </p:cNvCxnSpPr>
          <p:nvPr/>
        </p:nvCxnSpPr>
        <p:spPr>
          <a:xfrm>
            <a:off x="1588002" y="3946678"/>
            <a:ext cx="318646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950E403-7EC8-F85B-D227-81116045CF98}"/>
              </a:ext>
            </a:extLst>
          </p:cNvPr>
          <p:cNvCxnSpPr>
            <a:cxnSpLocks/>
          </p:cNvCxnSpPr>
          <p:nvPr/>
        </p:nvCxnSpPr>
        <p:spPr>
          <a:xfrm flipV="1">
            <a:off x="1002773" y="3944203"/>
            <a:ext cx="584581" cy="455335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4F9891-E161-613A-AC0F-ACC7EAAC4F59}"/>
              </a:ext>
            </a:extLst>
          </p:cNvPr>
          <p:cNvCxnSpPr>
            <a:cxnSpLocks/>
          </p:cNvCxnSpPr>
          <p:nvPr/>
        </p:nvCxnSpPr>
        <p:spPr>
          <a:xfrm>
            <a:off x="1256759" y="3759617"/>
            <a:ext cx="339021" cy="18458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04D848-3314-8CE5-D17C-065640A5C568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8387764" y="3944982"/>
            <a:ext cx="1291578" cy="180694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7371857-1C2D-5297-D561-B93E8A409E43}"/>
              </a:ext>
            </a:extLst>
          </p:cNvPr>
          <p:cNvSpPr/>
          <p:nvPr/>
        </p:nvSpPr>
        <p:spPr>
          <a:xfrm>
            <a:off x="9679342" y="5567343"/>
            <a:ext cx="194906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7390C0-41AA-C69A-B544-2FF597FC27A5}"/>
              </a:ext>
            </a:extLst>
          </p:cNvPr>
          <p:cNvSpPr/>
          <p:nvPr/>
        </p:nvSpPr>
        <p:spPr>
          <a:xfrm>
            <a:off x="9689112" y="4938695"/>
            <a:ext cx="1939296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</a:t>
            </a:r>
            <a:r>
              <a:rPr lang="en-US" dirty="0"/>
              <a:t> signal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3221BBE-2214-BCA6-BF17-E4FF2AD17F7B}"/>
              </a:ext>
            </a:extLst>
          </p:cNvPr>
          <p:cNvSpPr/>
          <p:nvPr/>
        </p:nvSpPr>
        <p:spPr>
          <a:xfrm>
            <a:off x="9710678" y="3762143"/>
            <a:ext cx="1917730" cy="3691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Remnant Masses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EC80A90-A02B-B48C-8341-AD787218C4EB}"/>
              </a:ext>
            </a:extLst>
          </p:cNvPr>
          <p:cNvCxnSpPr>
            <a:cxnSpLocks/>
          </p:cNvCxnSpPr>
          <p:nvPr/>
        </p:nvCxnSpPr>
        <p:spPr>
          <a:xfrm>
            <a:off x="8415081" y="3937398"/>
            <a:ext cx="1295597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A7940BD-D583-8530-786C-CC33D2482268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8387764" y="3931415"/>
            <a:ext cx="1301348" cy="1191866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4A8D92E-A77B-A708-1632-69C97847ADDA}"/>
              </a:ext>
            </a:extLst>
          </p:cNvPr>
          <p:cNvSpPr txBox="1"/>
          <p:nvPr/>
        </p:nvSpPr>
        <p:spPr>
          <a:xfrm>
            <a:off x="9946014" y="1577227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Output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7EDE484-D7B5-FE14-385F-4D0929CDF61F}"/>
              </a:ext>
            </a:extLst>
          </p:cNvPr>
          <p:cNvSpPr/>
          <p:nvPr/>
        </p:nvSpPr>
        <p:spPr>
          <a:xfrm>
            <a:off x="9708303" y="4331489"/>
            <a:ext cx="1920105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Explosion Energy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2297B36-7D20-C133-4E42-5E675D01261C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8387764" y="3931415"/>
            <a:ext cx="1320539" cy="58041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EE6DCCD-4DF7-7DB2-F723-C3023DF1B80E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8377994" y="2808264"/>
            <a:ext cx="1311117" cy="1123151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D96D12A-42AE-088E-A1EF-8E417CAEFF5B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8387764" y="2179645"/>
            <a:ext cx="1322645" cy="175177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1DF275-28A0-D7AD-82A5-6D5C5085B5F0}"/>
              </a:ext>
            </a:extLst>
          </p:cNvPr>
          <p:cNvSpPr txBox="1"/>
          <p:nvPr/>
        </p:nvSpPr>
        <p:spPr>
          <a:xfrm>
            <a:off x="6747667" y="2509655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C141F-FAE1-F096-33A0-B9DA4C4C1D66}"/>
              </a:ext>
            </a:extLst>
          </p:cNvPr>
          <p:cNvSpPr/>
          <p:nvPr/>
        </p:nvSpPr>
        <p:spPr>
          <a:xfrm>
            <a:off x="6396359" y="2541863"/>
            <a:ext cx="270621" cy="27721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C00000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8D5696-914B-5E7F-383D-EFB5A3D71173}"/>
              </a:ext>
            </a:extLst>
          </p:cNvPr>
          <p:cNvSpPr/>
          <p:nvPr/>
        </p:nvSpPr>
        <p:spPr>
          <a:xfrm>
            <a:off x="428230" y="3439656"/>
            <a:ext cx="828529" cy="639921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ZAMS</a:t>
            </a:r>
          </a:p>
          <a:p>
            <a:pPr algn="ctr"/>
            <a:r>
              <a:rPr lang="en-US" dirty="0"/>
              <a:t>mass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091448-7CFD-D7CF-20FE-07930CB1C162}"/>
              </a:ext>
            </a:extLst>
          </p:cNvPr>
          <p:cNvSpPr/>
          <p:nvPr/>
        </p:nvSpPr>
        <p:spPr>
          <a:xfrm>
            <a:off x="682215" y="4228420"/>
            <a:ext cx="320558" cy="342235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2DD26-F3A7-1828-6C53-3799E52F28B8}"/>
              </a:ext>
            </a:extLst>
          </p:cNvPr>
          <p:cNvSpPr txBox="1"/>
          <p:nvPr/>
        </p:nvSpPr>
        <p:spPr>
          <a:xfrm>
            <a:off x="127212" y="3097723"/>
            <a:ext cx="1403926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Input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C22BF-DC52-E854-2BC9-A0FBF3C36EDA}"/>
              </a:ext>
            </a:extLst>
          </p:cNvPr>
          <p:cNvSpPr/>
          <p:nvPr/>
        </p:nvSpPr>
        <p:spPr>
          <a:xfrm>
            <a:off x="5933779" y="3501464"/>
            <a:ext cx="1806482" cy="900264"/>
          </a:xfrm>
          <a:prstGeom prst="rect">
            <a:avLst/>
          </a:prstGeom>
          <a:pattFill prst="wdDnDiag">
            <a:fgClr>
              <a:schemeClr val="bg1">
                <a:lumMod val="95000"/>
                <a:lumOff val="5000"/>
              </a:schemeClr>
            </a:fgClr>
            <a:bgClr>
              <a:srgbClr val="7030A0"/>
            </a:bgClr>
          </a:patt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Supernova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engine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03782-4A3F-D720-2B78-BC513ED0FF92}"/>
              </a:ext>
            </a:extLst>
          </p:cNvPr>
          <p:cNvSpPr txBox="1"/>
          <p:nvPr/>
        </p:nvSpPr>
        <p:spPr>
          <a:xfrm>
            <a:off x="6736965" y="2969245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5446A7-08B5-F26D-8A96-1123A1464FF9}"/>
              </a:ext>
            </a:extLst>
          </p:cNvPr>
          <p:cNvSpPr/>
          <p:nvPr/>
        </p:nvSpPr>
        <p:spPr>
          <a:xfrm>
            <a:off x="6400213" y="3001453"/>
            <a:ext cx="270621" cy="277216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7030A0"/>
            </a:bgClr>
          </a:patt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E6E31-D6E6-F535-44F5-618F68C9C8A3}"/>
              </a:ext>
            </a:extLst>
          </p:cNvPr>
          <p:cNvSpPr txBox="1"/>
          <p:nvPr/>
        </p:nvSpPr>
        <p:spPr>
          <a:xfrm>
            <a:off x="6977313" y="2971476"/>
            <a:ext cx="465665" cy="3416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+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5D0DDF-523D-9C81-FD63-682BE37745FE}"/>
              </a:ext>
            </a:extLst>
          </p:cNvPr>
          <p:cNvSpPr/>
          <p:nvPr/>
        </p:nvSpPr>
        <p:spPr>
          <a:xfrm>
            <a:off x="6217809" y="2918383"/>
            <a:ext cx="1152116" cy="46460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DE0C62CA-19EE-BC5C-0FF6-22A9797D6868}"/>
              </a:ext>
            </a:extLst>
          </p:cNvPr>
          <p:cNvSpPr txBox="1">
            <a:spLocks/>
          </p:cNvSpPr>
          <p:nvPr/>
        </p:nvSpPr>
        <p:spPr>
          <a:xfrm>
            <a:off x="152400" y="5358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life cycle of a massive star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86A14-4AC6-B159-B161-3E86EE86C3CA}"/>
              </a:ext>
            </a:extLst>
          </p:cNvPr>
          <p:cNvSpPr/>
          <p:nvPr/>
        </p:nvSpPr>
        <p:spPr>
          <a:xfrm>
            <a:off x="9610333" y="2497859"/>
            <a:ext cx="2106826" cy="62022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AD631D-DD3A-E918-1720-7A950DAE5018}"/>
              </a:ext>
            </a:extLst>
          </p:cNvPr>
          <p:cNvCxnSpPr>
            <a:cxnSpLocks/>
            <a:stCxn id="25" idx="0"/>
            <a:endCxn id="5" idx="1"/>
          </p:cNvCxnSpPr>
          <p:nvPr/>
        </p:nvCxnSpPr>
        <p:spPr>
          <a:xfrm flipV="1">
            <a:off x="6666980" y="2807971"/>
            <a:ext cx="2943353" cy="2677462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7D790C8-33BE-3F11-B76C-3E930E5D2BE7}"/>
              </a:ext>
            </a:extLst>
          </p:cNvPr>
          <p:cNvSpPr txBox="1"/>
          <p:nvPr/>
        </p:nvSpPr>
        <p:spPr>
          <a:xfrm>
            <a:off x="4199825" y="5485433"/>
            <a:ext cx="493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In this talk I will be focusing on the Nucleosynthesis and Explosion properties of 3 different sets of progenitors</a:t>
            </a:r>
            <a:endParaRPr lang="en-US" sz="2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043D45-B562-ACB6-F3AB-A97E568CBAC2}"/>
              </a:ext>
            </a:extLst>
          </p:cNvPr>
          <p:cNvCxnSpPr>
            <a:cxnSpLocks/>
            <a:stCxn id="25" idx="0"/>
            <a:endCxn id="31" idx="1"/>
          </p:cNvCxnSpPr>
          <p:nvPr/>
        </p:nvCxnSpPr>
        <p:spPr>
          <a:xfrm flipV="1">
            <a:off x="6666980" y="4219088"/>
            <a:ext cx="2943353" cy="1266345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45F2FC4-2E99-0A87-327E-D25B3CE963A7}"/>
              </a:ext>
            </a:extLst>
          </p:cNvPr>
          <p:cNvSpPr/>
          <p:nvPr/>
        </p:nvSpPr>
        <p:spPr>
          <a:xfrm>
            <a:off x="9610333" y="3639041"/>
            <a:ext cx="2106826" cy="11600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E29568-1AD3-72E7-6CE9-4179D93E3CA4}"/>
              </a:ext>
            </a:extLst>
          </p:cNvPr>
          <p:cNvSpPr txBox="1"/>
          <p:nvPr/>
        </p:nvSpPr>
        <p:spPr>
          <a:xfrm>
            <a:off x="7470602" y="1944303"/>
            <a:ext cx="1620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57BCE5"/>
                </a:solidFill>
                <a:latin typeface="Calibri" panose="020F0502020204030204" pitchFamily="34" charset="0"/>
              </a:rPr>
              <a:t>SkyNet</a:t>
            </a:r>
            <a:endParaRPr lang="en-US" sz="2200" dirty="0">
              <a:solidFill>
                <a:srgbClr val="57BCE5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D42F58-837A-ECA2-6520-111DFFB9F327}"/>
              </a:ext>
            </a:extLst>
          </p:cNvPr>
          <p:cNvCxnSpPr>
            <a:cxnSpLocks/>
            <a:stCxn id="23" idx="2"/>
            <a:endCxn id="5" idx="1"/>
          </p:cNvCxnSpPr>
          <p:nvPr/>
        </p:nvCxnSpPr>
        <p:spPr>
          <a:xfrm>
            <a:off x="8280724" y="2375190"/>
            <a:ext cx="1329609" cy="432781"/>
          </a:xfrm>
          <a:prstGeom prst="straightConnector1">
            <a:avLst/>
          </a:prstGeom>
          <a:ln w="2540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B6EE9A4-7201-64B8-5CF8-8A5C05247ECD}"/>
              </a:ext>
            </a:extLst>
          </p:cNvPr>
          <p:cNvSpPr/>
          <p:nvPr/>
        </p:nvSpPr>
        <p:spPr>
          <a:xfrm>
            <a:off x="9689112" y="3184281"/>
            <a:ext cx="1917730" cy="360672"/>
          </a:xfrm>
          <a:prstGeom prst="rect">
            <a:avLst/>
          </a:prstGeom>
          <a:solidFill>
            <a:srgbClr val="2D0896"/>
          </a:solidFill>
          <a:ln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Spectra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FA13-1CD8-1660-20AA-38D9C3C8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25953-99D4-8FC1-BA64-A4343CB08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3783104C-48F8-EBD3-D1D9-B4F0AEB0D317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compromise between 1D and 3D: 1D+ simulations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DE9E2-0D50-139F-7A51-6ED030D9CADB}"/>
                  </a:ext>
                </a:extLst>
              </p:cNvPr>
              <p:cNvSpPr txBox="1"/>
              <p:nvPr/>
            </p:nvSpPr>
            <p:spPr>
              <a:xfrm>
                <a:off x="375138" y="1734721"/>
                <a:ext cx="11441721" cy="791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alibri" panose="020F0502020204030204" pitchFamily="34" charset="0"/>
                  </a:rPr>
                  <a:t>I will be using a version of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STIR</a:t>
                </a:r>
                <a:r>
                  <a:rPr lang="en-US" sz="2200" dirty="0">
                    <a:latin typeface="Calibri" panose="020F0502020204030204" pitchFamily="34" charset="0"/>
                  </a:rPr>
                  <a:t> (Couch 2020) that was implemented (</a:t>
                </a:r>
                <a:r>
                  <a:rPr lang="en-US" sz="2200" i="1" u="sng" dirty="0">
                    <a:latin typeface="Calibri" panose="020F0502020204030204" pitchFamily="34" charset="0"/>
                  </a:rPr>
                  <a:t>Boccioli 2021</a:t>
                </a:r>
                <a:r>
                  <a:rPr lang="en-US" sz="2200" dirty="0">
                    <a:latin typeface="Calibri" panose="020F0502020204030204" pitchFamily="34" charset="0"/>
                  </a:rPr>
                  <a:t>) in </a:t>
                </a:r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GR1D</a:t>
                </a:r>
                <a:r>
                  <a:rPr lang="en-US" sz="2200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+ </a:t>
                </a:r>
                <a:r>
                  <a:rPr lang="en-US" sz="2200" baseline="30000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(*)</a:t>
                </a:r>
                <a:r>
                  <a:rPr lang="en-US" sz="2200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.</a:t>
                </a:r>
                <a:r>
                  <a:rPr lang="en-US" sz="2200" dirty="0">
                    <a:latin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STIR </a:t>
                </a:r>
                <a:r>
                  <a:rPr lang="en-US" sz="2200" dirty="0">
                    <a:latin typeface="Calibri" panose="020F0502020204030204" pitchFamily="34" charset="0"/>
                  </a:rPr>
                  <a:t>adds the turbulent energy </a:t>
                </a:r>
                <a:r>
                  <a:rPr lang="en-US" sz="2200" dirty="0">
                    <a:solidFill>
                      <a:srgbClr val="57BCE5"/>
                    </a:solidFill>
                    <a:latin typeface="Calibri" panose="020F0502020204030204" pitchFamily="34" charset="0"/>
                  </a:rPr>
                  <a:t>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turb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57BCE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B0F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200" dirty="0">
                    <a:latin typeface="Calibri" panose="020F0502020204030204" pitchFamily="34" charset="0"/>
                  </a:rPr>
                  <a:t>to the overall energy budget.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7DE9E2-0D50-139F-7A51-6ED030D9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8" y="1734721"/>
                <a:ext cx="11441721" cy="791627"/>
              </a:xfrm>
              <a:prstGeom prst="rect">
                <a:avLst/>
              </a:prstGeom>
              <a:blipFill>
                <a:blip r:embed="rId2"/>
                <a:stretch>
                  <a:fillRect t="-5426" b="-15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22D934-CE27-7AAD-634B-778D98E8883F}"/>
              </a:ext>
            </a:extLst>
          </p:cNvPr>
          <p:cNvSpPr txBox="1"/>
          <p:nvPr/>
        </p:nvSpPr>
        <p:spPr>
          <a:xfrm>
            <a:off x="40272" y="6368211"/>
            <a:ext cx="632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(*) https://github.com/evanoconnor/GR1D</a:t>
            </a:r>
            <a:r>
              <a:rPr lang="en-US" dirty="0"/>
              <a:t> </a:t>
            </a:r>
            <a:r>
              <a:rPr lang="en-US" sz="1800" dirty="0">
                <a:latin typeface="Calibri" panose="020F0502020204030204" pitchFamily="34" charset="0"/>
              </a:rPr>
              <a:t>(O’Connor 2010, 2015)</a:t>
            </a:r>
            <a:endParaRPr lang="en-US" dirty="0"/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6D57DF0-8984-EAE5-8422-BF0D528C4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68" y="2969817"/>
            <a:ext cx="2029805" cy="46158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CB138B5-86C0-47F9-13C7-0EFBEFB6D37C}"/>
              </a:ext>
            </a:extLst>
          </p:cNvPr>
          <p:cNvSpPr/>
          <p:nvPr/>
        </p:nvSpPr>
        <p:spPr>
          <a:xfrm>
            <a:off x="8212263" y="2967665"/>
            <a:ext cx="741956" cy="5012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64AEFA-52D7-1144-06F6-8FD44BB0D4AA}"/>
              </a:ext>
            </a:extLst>
          </p:cNvPr>
          <p:cNvSpPr txBox="1"/>
          <p:nvPr/>
        </p:nvSpPr>
        <p:spPr>
          <a:xfrm>
            <a:off x="7625618" y="3494990"/>
            <a:ext cx="2113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Calibration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to 3D simulations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3DD403-EB9D-F6F9-2B4D-072C40544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" y="4407358"/>
            <a:ext cx="11102446" cy="660075"/>
          </a:xfrm>
          <a:prstGeom prst="rect">
            <a:avLst/>
          </a:prstGeom>
        </p:spPr>
      </p:pic>
      <p:pic>
        <p:nvPicPr>
          <p:cNvPr id="28" name="Picture 27" descr="A black background with white numbers&#10;&#10;Description automatically generated">
            <a:extLst>
              <a:ext uri="{FF2B5EF4-FFF2-40B4-BE49-F238E27FC236}">
                <a16:creationId xmlns:a16="http://schemas.microsoft.com/office/drawing/2014/main" id="{8D04CFAB-56E0-C90D-F4A7-330C19A22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86" y="2885592"/>
            <a:ext cx="3406104" cy="543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A3963-1F3F-54B4-154B-F4D8773E4EC1}"/>
              </a:ext>
            </a:extLst>
          </p:cNvPr>
          <p:cNvSpPr txBox="1"/>
          <p:nvPr/>
        </p:nvSpPr>
        <p:spPr>
          <a:xfrm>
            <a:off x="5974323" y="5672724"/>
            <a:ext cx="3302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B0F0"/>
                </a:solidFill>
                <a:latin typeface="Calibri" panose="020F0502020204030204" pitchFamily="34" charset="0"/>
              </a:rPr>
              <a:t>Turbulent contributions</a:t>
            </a:r>
            <a:endParaRPr lang="en-US" sz="22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EDDA41-A530-F5F1-80D0-62614F0C5A75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745192" y="4986068"/>
            <a:ext cx="1880426" cy="686656"/>
          </a:xfrm>
          <a:prstGeom prst="straightConnector1">
            <a:avLst/>
          </a:prstGeom>
          <a:ln w="2540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C8280C-6CBB-6D57-1E26-C2C194DF5E00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004649" y="4980231"/>
            <a:ext cx="620969" cy="692493"/>
          </a:xfrm>
          <a:prstGeom prst="straightConnector1">
            <a:avLst/>
          </a:prstGeom>
          <a:ln w="2540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A9E050-AD71-FB39-441D-BDD4DE384A1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7625618" y="4980231"/>
            <a:ext cx="327937" cy="692493"/>
          </a:xfrm>
          <a:prstGeom prst="straightConnector1">
            <a:avLst/>
          </a:prstGeom>
          <a:ln w="2540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44DAD4-312E-05D3-02AD-D2AD921D464D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7625618" y="5067433"/>
            <a:ext cx="3199437" cy="605291"/>
          </a:xfrm>
          <a:prstGeom prst="straightConnector1">
            <a:avLst/>
          </a:prstGeom>
          <a:ln w="25400">
            <a:solidFill>
              <a:srgbClr val="57BCE5"/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112BB2-71C9-8D37-9DA7-DA9742BA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6822A-5D06-F205-098B-337F7051C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86FEE4DD-0CD5-A32A-7E3B-0C9DA209435E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Explosion Energies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F755A-CFE2-DA96-49C4-01EAB09095DC}"/>
              </a:ext>
            </a:extLst>
          </p:cNvPr>
          <p:cNvSpPr txBox="1"/>
          <p:nvPr/>
        </p:nvSpPr>
        <p:spPr>
          <a:xfrm>
            <a:off x="1269513" y="1717657"/>
            <a:ext cx="327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Burrows et al. (2024)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3D simulations</a:t>
            </a:r>
          </a:p>
          <a:p>
            <a:pPr algn="ctr"/>
            <a:r>
              <a:rPr lang="en-US" dirty="0">
                <a:latin typeface="Calibri" panose="020F0502020204030204" pitchFamily="34" charset="0"/>
              </a:rPr>
              <a:t>KEPLER (</a:t>
            </a:r>
            <a:r>
              <a:rPr lang="en-US" dirty="0" err="1">
                <a:latin typeface="Calibri" panose="020F0502020204030204" pitchFamily="34" charset="0"/>
              </a:rPr>
              <a:t>Sukhbold</a:t>
            </a:r>
            <a:r>
              <a:rPr lang="en-US" dirty="0">
                <a:latin typeface="Calibri" panose="020F0502020204030204" pitchFamily="34" charset="0"/>
              </a:rPr>
              <a:t> 2016,2018)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FD624-E140-2F26-4F68-4C25ADB6461E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Comparison to 3D simulations</a:t>
            </a:r>
          </a:p>
        </p:txBody>
      </p:sp>
      <p:pic>
        <p:nvPicPr>
          <p:cNvPr id="6" name="Picture 5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F138E381-647E-5CE1-AFF2-0CEE67E9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1" y="2778940"/>
            <a:ext cx="4712679" cy="3807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2295EA-E5AE-6D5B-5DF9-58D49603CD19}"/>
              </a:ext>
            </a:extLst>
          </p:cNvPr>
          <p:cNvSpPr txBox="1"/>
          <p:nvPr/>
        </p:nvSpPr>
        <p:spPr>
          <a:xfrm>
            <a:off x="6702725" y="1744116"/>
            <a:ext cx="454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F23:     MESA     (Farmer et al. 2023) </a:t>
            </a:r>
          </a:p>
          <a:p>
            <a:r>
              <a:rPr lang="en-US" dirty="0">
                <a:latin typeface="Calibri" panose="020F0502020204030204" pitchFamily="34" charset="0"/>
              </a:rPr>
              <a:t>LC18:   FRANEC (Limongi &amp; </a:t>
            </a:r>
            <a:r>
              <a:rPr lang="en-US" dirty="0" err="1">
                <a:latin typeface="Calibri" panose="020F0502020204030204" pitchFamily="34" charset="0"/>
              </a:rPr>
              <a:t>Chieffi</a:t>
            </a:r>
            <a:r>
              <a:rPr lang="en-US" dirty="0">
                <a:latin typeface="Calibri" panose="020F0502020204030204" pitchFamily="34" charset="0"/>
              </a:rPr>
              <a:t> 2018)</a:t>
            </a:r>
          </a:p>
          <a:p>
            <a:r>
              <a:rPr lang="en-US" dirty="0">
                <a:latin typeface="Calibri" panose="020F0502020204030204" pitchFamily="34" charset="0"/>
              </a:rPr>
              <a:t>WH07: KEPLER  (Woosley &amp; Heger 2007)</a:t>
            </a:r>
          </a:p>
        </p:txBody>
      </p:sp>
      <p:pic>
        <p:nvPicPr>
          <p:cNvPr id="12" name="Picture 11" descr="A graph with red and blue dots&#10;&#10;AI-generated content may be incorrect.">
            <a:extLst>
              <a:ext uri="{FF2B5EF4-FFF2-40B4-BE49-F238E27FC236}">
                <a16:creationId xmlns:a16="http://schemas.microsoft.com/office/drawing/2014/main" id="{DCAEC270-41A8-801F-6D3B-EF52F6AD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9" y="2550225"/>
            <a:ext cx="5871720" cy="4403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ACB0D-D18B-F229-FC24-1C839164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B9732-8D43-4648-88E2-8F2C228AC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47A6ECAD-1614-B883-50D8-67C409FA1E4B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Explosion Energies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75522-0A60-52FE-2961-C8C07D9149EA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Comparison to Observations (kind of!)</a:t>
            </a: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DCCB77B-BBB7-E8E7-E307-0A22CA5B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4" y="1501584"/>
            <a:ext cx="11424249" cy="53313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57F3B-7696-486C-A4CA-012B8361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4E613-4D00-D35D-F9CC-821831301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1">
            <a:extLst>
              <a:ext uri="{FF2B5EF4-FFF2-40B4-BE49-F238E27FC236}">
                <a16:creationId xmlns:a16="http://schemas.microsoft.com/office/drawing/2014/main" id="{AAB26BAF-F3C1-DC84-962F-78BFC5EDC80C}"/>
              </a:ext>
            </a:extLst>
          </p:cNvPr>
          <p:cNvSpPr txBox="1">
            <a:spLocks/>
          </p:cNvSpPr>
          <p:nvPr/>
        </p:nvSpPr>
        <p:spPr>
          <a:xfrm>
            <a:off x="838200" y="3834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Explodability</a:t>
            </a:r>
            <a:br>
              <a:rPr lang="it-IT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28CDC-14F2-7160-22CA-6F0D95FF064E}"/>
              </a:ext>
            </a:extLst>
          </p:cNvPr>
          <p:cNvSpPr txBox="1"/>
          <p:nvPr/>
        </p:nvSpPr>
        <p:spPr>
          <a:xfrm>
            <a:off x="3154910" y="1041637"/>
            <a:ext cx="5882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Impact of Stellar Evolution Uncertainties</a:t>
            </a:r>
          </a:p>
        </p:txBody>
      </p:sp>
      <p:pic>
        <p:nvPicPr>
          <p:cNvPr id="8" name="Picture 7" descr="A black and white text&#10;&#10;AI-generated content may be incorrect.">
            <a:extLst>
              <a:ext uri="{FF2B5EF4-FFF2-40B4-BE49-F238E27FC236}">
                <a16:creationId xmlns:a16="http://schemas.microsoft.com/office/drawing/2014/main" id="{E9879B99-6287-7218-0EE1-DF2FD7D9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5316"/>
            <a:ext cx="2937468" cy="530758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B198FE6-1273-AFA2-7F60-80723D870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32" y="566907"/>
            <a:ext cx="2470768" cy="530758"/>
          </a:xfrm>
          <a:prstGeom prst="rect">
            <a:avLst/>
          </a:prstGeom>
        </p:spPr>
      </p:pic>
      <p:pic>
        <p:nvPicPr>
          <p:cNvPr id="18" name="Picture 17" descr="A green and grey barcode&#10;&#10;AI-generated content may be incorrect.">
            <a:extLst>
              <a:ext uri="{FF2B5EF4-FFF2-40B4-BE49-F238E27FC236}">
                <a16:creationId xmlns:a16="http://schemas.microsoft.com/office/drawing/2014/main" id="{72B5B375-BF5E-5BDD-0D02-C87405D22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43" y="2319553"/>
            <a:ext cx="8261108" cy="14751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E8A8A3-752B-17C8-3F37-1ACDC9C1B8AA}"/>
              </a:ext>
            </a:extLst>
          </p:cNvPr>
          <p:cNvSpPr txBox="1"/>
          <p:nvPr/>
        </p:nvSpPr>
        <p:spPr>
          <a:xfrm>
            <a:off x="-2" y="1754243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KEPLER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from Woosley &amp; Heger (2007) </a:t>
            </a:r>
            <a:r>
              <a:rPr lang="en-US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solar metallicity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evolved coupled with 19 isotopes + 128-QSE during Si-burning, post(co)-processed with 1500 isotopes</a:t>
            </a:r>
          </a:p>
        </p:txBody>
      </p:sp>
      <p:pic>
        <p:nvPicPr>
          <p:cNvPr id="25" name="Picture 24" descr="A screenshot of a graph&#10;&#10;AI-generated content may be incorrect.">
            <a:extLst>
              <a:ext uri="{FF2B5EF4-FFF2-40B4-BE49-F238E27FC236}">
                <a16:creationId xmlns:a16="http://schemas.microsoft.com/office/drawing/2014/main" id="{CAD99FC2-13D0-21FD-94F3-1FE719255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07494"/>
            <a:ext cx="6446362" cy="1983496"/>
          </a:xfrm>
          <a:prstGeom prst="rect">
            <a:avLst/>
          </a:prstGeom>
        </p:spPr>
      </p:pic>
      <p:pic>
        <p:nvPicPr>
          <p:cNvPr id="27" name="Picture 26" descr="A screenshot of a graph&#10;&#10;AI-generated content may be incorrect.">
            <a:extLst>
              <a:ext uri="{FF2B5EF4-FFF2-40B4-BE49-F238E27FC236}">
                <a16:creationId xmlns:a16="http://schemas.microsoft.com/office/drawing/2014/main" id="{E4328E7D-2FAC-FE9B-0B20-0212EA76F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8" y="4708432"/>
            <a:ext cx="6022019" cy="19825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0EE960B-6F2D-BF7D-FFC7-94B5D72F5527}"/>
              </a:ext>
            </a:extLst>
          </p:cNvPr>
          <p:cNvSpPr txBox="1"/>
          <p:nvPr/>
        </p:nvSpPr>
        <p:spPr>
          <a:xfrm>
            <a:off x="0" y="4002175"/>
            <a:ext cx="12192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FRANEC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from Limongi &amp;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Chieffi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(2018), </a:t>
            </a:r>
          </a:p>
          <a:p>
            <a:pPr algn="ctr"/>
            <a:r>
              <a:rPr lang="en-US" sz="1800" dirty="0">
                <a:solidFill>
                  <a:srgbClr val="57BCE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different metallicities, 3 different rotations,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evolved with coupled network  with 335 isotopes.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EDFB2-7ECB-1683-7667-F6128013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33B1-3753-4DB9-ACD4-12E06DE4F26C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>
                <a:latin typeface="Calibri" panose="020F0502020204030204" pitchFamily="34" charset="0"/>
              </a:rPr>
              <a:t> of 19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Board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BlackBoardTheme" id="{E168D6E8-1A21-474F-B199-E7E33EDDA0AC}" vid="{65C011FF-4CD6-4C08-A20D-B081D3A4F0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60424</TotalTime>
  <Words>1361</Words>
  <Application>Microsoft Office PowerPoint</Application>
  <PresentationFormat>Widescreen</PresentationFormat>
  <Paragraphs>295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Consolas</vt:lpstr>
      <vt:lpstr>BlackBoardTheme</vt:lpstr>
      <vt:lpstr>Nucleosynthetic Yields from realistic  neutrino-driven explosions of  1D core-collapse supernovae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1D+ simulations to predict remnant masses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Boccioli</dc:creator>
  <cp:lastModifiedBy>Luca Boccioli</cp:lastModifiedBy>
  <cp:revision>634</cp:revision>
  <dcterms:created xsi:type="dcterms:W3CDTF">2020-05-04T14:09:37Z</dcterms:created>
  <dcterms:modified xsi:type="dcterms:W3CDTF">2025-06-13T07:43:58Z</dcterms:modified>
</cp:coreProperties>
</file>