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</p:sldMasterIdLst>
  <p:notesMasterIdLst>
    <p:notesMasterId r:id="rId15"/>
  </p:notesMasterIdLst>
  <p:sldIdLst>
    <p:sldId id="393" r:id="rId2"/>
    <p:sldId id="403" r:id="rId3"/>
    <p:sldId id="432" r:id="rId4"/>
    <p:sldId id="464" r:id="rId5"/>
    <p:sldId id="465" r:id="rId6"/>
    <p:sldId id="463" r:id="rId7"/>
    <p:sldId id="469" r:id="rId8"/>
    <p:sldId id="466" r:id="rId9"/>
    <p:sldId id="467" r:id="rId10"/>
    <p:sldId id="431" r:id="rId11"/>
    <p:sldId id="470" r:id="rId12"/>
    <p:sldId id="453" r:id="rId13"/>
    <p:sldId id="4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7B6"/>
    <a:srgbClr val="EFDF65"/>
    <a:srgbClr val="0A0AFF"/>
    <a:srgbClr val="FFFFFF"/>
    <a:srgbClr val="C8C8C8"/>
    <a:srgbClr val="0808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830"/>
  </p:normalViewPr>
  <p:slideViewPr>
    <p:cSldViewPr snapToGrid="0" snapToObjects="1">
      <p:cViewPr varScale="1">
        <p:scale>
          <a:sx n="100" d="100"/>
          <a:sy n="100" d="100"/>
        </p:scale>
        <p:origin x="184" y="6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C9C4D-0E7E-F045-86FA-89A9AB39AD35}" type="datetimeFigureOut">
              <a:rPr lang="en-GB" smtClean="0"/>
              <a:t>14/04/2026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FA095-B208-6141-B7B8-0A8C2813CB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003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1179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1344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7B6F8-A3C1-083F-5546-D534F2A4F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6E6A70F-09C4-9E4C-8B73-B89E98388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93950DE-5D90-1B77-2A1E-575C11C14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2F25AF-ABCD-A0A5-6559-1810256E9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8034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D69E1-2B3A-1921-B01E-2763DD0A8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1A617BC-CD8D-289E-B948-4A06F2F8E8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F5D6A73-2751-AEAA-3F49-D95DC34EA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14CF45-AF6C-A90D-E617-355E14C95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950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44993-410B-4FCF-BE15-669F81F20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EEFFD5A-6240-E892-1FF0-DC1E9E272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88FCF96-7221-3D2B-6C26-2006CCC3C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E25BDE6-2B5E-157B-3D2C-5189A9273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956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88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061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449CF-7169-7B14-820D-7FB44C6DD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903BB98-2B68-B23A-4EFA-E725922704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EB70E0-C087-046E-EC28-3267DDD96F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9478EC-3823-25DB-B902-D6F8E1717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795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DFEBA-4164-1C4E-6286-45EC5A80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589A47A-EEF5-E294-E11D-3ABF76C34F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89D830F-08F2-13ED-13DD-0602FDE105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21F708-D12E-2C45-146A-FA645D1B8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090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766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46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287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A79D9-EF8E-3E89-7BCA-0907CCB1D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B326AC5-75FE-FFD5-B3A7-925DC3986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CF22AF2-2162-667E-5E5D-6B97514627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6B1397A-AC1F-3892-F216-BADED9FC8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FA095-B208-6141-B7B8-0A8C2813CBB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3567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63FAB-B4DF-804C-88DE-D2327A1A0DAB}" type="datetime1">
              <a:rPr lang="hu-HU" smtClean="0"/>
              <a:t>2026. 04. 14.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04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1DB00-754E-2642-89B8-B2D49C3FF0BA}" type="datetime1">
              <a:rPr lang="hu-HU" smtClean="0"/>
              <a:t>2026. 04. 14.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434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51FAB-DC11-AD4F-A55D-C1563196CDE5}" type="datetime1">
              <a:rPr lang="hu-HU" smtClean="0"/>
              <a:t>2026. 04. 14.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53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7D1E-034F-F24D-870D-38F8BCEEF286}" type="datetime1">
              <a:rPr lang="hu-HU" smtClean="0"/>
              <a:t>2026. 04. 14.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292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7DC35-5333-274B-921E-8BAF49870865}" type="datetime1">
              <a:rPr lang="hu-HU" smtClean="0"/>
              <a:t>2026. 04. 14.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92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A41CE-A405-654D-9F5A-14E05A54987E}" type="datetime1">
              <a:rPr lang="hu-HU" smtClean="0"/>
              <a:t>2026. 04. 14.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1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96087-A517-A044-8494-E61E2FBDFD25}" type="datetime1">
              <a:rPr lang="hu-HU" smtClean="0"/>
              <a:t>2026. 04. 14.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158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3272E-6276-C14D-A231-0F867E5D636D}" type="datetime1">
              <a:rPr lang="hu-HU" smtClean="0"/>
              <a:t>2026. 04. 14.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67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D7A33-7CF4-D848-A8DD-277CB5261659}" type="datetime1">
              <a:rPr lang="hu-HU" smtClean="0"/>
              <a:t>2026. 04. 14.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268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591BC-58E9-B244-875D-A41045A42BF0}" type="datetime1">
              <a:rPr lang="hu-HU" smtClean="0"/>
              <a:t>2026. 04. 14.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9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EF181-7A10-7E40-9BC1-7BEDD76B817D}" type="datetime1">
              <a:rPr lang="hu-HU" smtClean="0"/>
              <a:t>2026. 04. 14.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92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F8344-1CF2-6240-98DE-EA217309BED3}" type="datetime1">
              <a:rPr lang="hu-HU" smtClean="0"/>
              <a:t>2026. 04. 14.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Lorenzo Roberti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DA797-45A4-CC49-A183-6B83719732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58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>
            <a:extLst>
              <a:ext uri="{FF2B5EF4-FFF2-40B4-BE49-F238E27FC236}">
                <a16:creationId xmlns:a16="http://schemas.microsoft.com/office/drawing/2014/main" id="{6E32DA07-FB3D-B84C-B46F-D57698AB6D0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73868" y="2358223"/>
            <a:ext cx="11244263" cy="1155479"/>
          </a:xfrm>
        </p:spPr>
        <p:txBody>
          <a:bodyPr anchor="t">
            <a:noAutofit/>
          </a:bodyPr>
          <a:lstStyle/>
          <a:p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Role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of Carbon-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Oxygen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Shell Interactions in the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Nucleosynthesis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and </a:t>
            </a:r>
            <a:r>
              <a:rPr lang="it-IT" altLang="it-IT" sz="3600" b="1" dirty="0" err="1">
                <a:solidFill>
                  <a:srgbClr val="EFDF65"/>
                </a:solidFill>
                <a:latin typeface="LM Roman 9" pitchFamily="2" charset="77"/>
              </a:rPr>
              <a:t>Final</a:t>
            </a:r>
            <a:r>
              <a:rPr lang="it-IT" altLang="it-IT" sz="3600" b="1" dirty="0">
                <a:solidFill>
                  <a:srgbClr val="EFDF65"/>
                </a:solidFill>
                <a:latin typeface="LM Roman 9" pitchFamily="2" charset="77"/>
              </a:rPr>
              <a:t> Fate of Massive Stars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0E10C7EF-3974-204B-B8BB-0985D7B90B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0366" y="790664"/>
            <a:ext cx="11244263" cy="682535"/>
          </a:xfrm>
        </p:spPr>
        <p:txBody>
          <a:bodyPr>
            <a:noAutofit/>
          </a:bodyPr>
          <a:lstStyle/>
          <a:p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s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 i &amp;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r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Element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Nucleosynthesis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 (</a:t>
            </a:r>
            <a:r>
              <a:rPr lang="it-IT" altLang="it-IT" sz="36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sirEN</a:t>
            </a:r>
            <a:r>
              <a:rPr lang="it-IT" altLang="it-IT" sz="36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) Conference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562CE6C-774A-BC4A-A611-DA20EE09E2C1}"/>
              </a:ext>
            </a:extLst>
          </p:cNvPr>
          <p:cNvSpPr txBox="1">
            <a:spLocks noChangeArrowheads="1"/>
          </p:cNvSpPr>
          <p:nvPr/>
        </p:nvSpPr>
        <p:spPr>
          <a:xfrm>
            <a:off x="560366" y="4139531"/>
            <a:ext cx="11244263" cy="707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b="1" u="sng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Lorenzo Roberti</a:t>
            </a:r>
            <a:r>
              <a:rPr lang="it-IT" altLang="it-IT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, INFN – Laboratori Nazionali del Sud, Catania, </a:t>
            </a:r>
            <a:r>
              <a:rPr lang="it-IT" altLang="it-IT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Italy</a:t>
            </a:r>
            <a:r>
              <a:rPr lang="it-IT" altLang="it-IT" sz="18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	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EAE88550-D7CF-8D45-A8B7-D03C3BF11E37}"/>
              </a:ext>
            </a:extLst>
          </p:cNvPr>
          <p:cNvSpPr txBox="1">
            <a:spLocks noChangeArrowheads="1"/>
          </p:cNvSpPr>
          <p:nvPr/>
        </p:nvSpPr>
        <p:spPr>
          <a:xfrm>
            <a:off x="1927413" y="4846547"/>
            <a:ext cx="5508813" cy="3653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it-IT" altLang="it-IT" sz="1600" dirty="0">
              <a:solidFill>
                <a:schemeClr val="bg1"/>
              </a:solidFill>
              <a:latin typeface="LM Roman 8" pitchFamily="2" charset="77"/>
              <a:cs typeface="Calibri Light" panose="020F030202020403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7A666B7-20C9-AF4B-A81D-3E2388BCB411}"/>
              </a:ext>
            </a:extLst>
          </p:cNvPr>
          <p:cNvSpPr txBox="1">
            <a:spLocks noChangeArrowheads="1"/>
          </p:cNvSpPr>
          <p:nvPr/>
        </p:nvSpPr>
        <p:spPr>
          <a:xfrm>
            <a:off x="8404998" y="1616248"/>
            <a:ext cx="2969610" cy="4280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altLang="it-IT" sz="2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Giulianova, June 18,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E0592C-4FDB-6080-CB94-2A7575AE9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809" y="5442049"/>
            <a:ext cx="11508382" cy="1123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43E91E6-7766-C2E1-C4B1-2192D5A31B76}"/>
              </a:ext>
            </a:extLst>
          </p:cNvPr>
          <p:cNvSpPr/>
          <p:nvPr/>
        </p:nvSpPr>
        <p:spPr>
          <a:xfrm>
            <a:off x="9309100" y="5569748"/>
            <a:ext cx="2271734" cy="868466"/>
          </a:xfrm>
          <a:prstGeom prst="rect">
            <a:avLst/>
          </a:prstGeom>
          <a:solidFill>
            <a:srgbClr val="0167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EBDE138-DC53-46DD-6B9B-A4C53C281B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3545" y="5582643"/>
            <a:ext cx="1388545" cy="870285"/>
          </a:xfrm>
          <a:prstGeom prst="rect">
            <a:avLst/>
          </a:prstGeom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36E6C19A-9778-DB57-1C00-62CA25FAA3DF}"/>
              </a:ext>
            </a:extLst>
          </p:cNvPr>
          <p:cNvSpPr txBox="1">
            <a:spLocks noChangeArrowheads="1"/>
          </p:cNvSpPr>
          <p:nvPr/>
        </p:nvSpPr>
        <p:spPr>
          <a:xfrm>
            <a:off x="10341823" y="4373434"/>
            <a:ext cx="1560533" cy="10047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it-IT" sz="1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PNRR M4 ‐ C2 – </a:t>
            </a:r>
            <a:r>
              <a:rPr lang="it-IT" altLang="it-IT" sz="1000" dirty="0" err="1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Inv</a:t>
            </a:r>
            <a:r>
              <a:rPr lang="it-IT" altLang="it-IT" sz="1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. 1.1</a:t>
            </a:r>
          </a:p>
          <a:p>
            <a:r>
              <a:rPr lang="it-IT" altLang="it-IT" sz="1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DD n. 104 del 02‐02‐2022</a:t>
            </a:r>
          </a:p>
          <a:p>
            <a:r>
              <a:rPr lang="it-IT" altLang="it-IT" sz="1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PRIN 2022RJLWHN</a:t>
            </a:r>
          </a:p>
          <a:p>
            <a:r>
              <a:rPr lang="it-IT" altLang="it-IT" sz="1000" dirty="0">
                <a:solidFill>
                  <a:schemeClr val="bg1"/>
                </a:solidFill>
                <a:latin typeface="LM Roman 8" pitchFamily="2" charset="77"/>
                <a:cs typeface="Calibri Light" panose="020F0302020204030204" pitchFamily="34" charset="0"/>
              </a:rPr>
              <a:t>CUP I53D23000720006</a:t>
            </a:r>
          </a:p>
        </p:txBody>
      </p:sp>
    </p:spTree>
    <p:extLst>
      <p:ext uri="{BB962C8B-B14F-4D97-AF65-F5344CB8AC3E}">
        <p14:creationId xmlns:p14="http://schemas.microsoft.com/office/powerpoint/2010/main" val="9629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Do stars with a C-O merger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explode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?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3D6AE-0B14-4A41-8AC8-947A5F1B2F73}" type="datetime1">
              <a:rPr lang="hu-HU" smtClean="0"/>
              <a:t>2026. 04. 14.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A206AA6-1A2A-E013-79F9-9385A4295C8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180819"/>
                <a:ext cx="10943807" cy="1175531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Large 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𝛿𝜚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Si/O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interface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help the CCSN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 In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particular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35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δϱ</m:t>
                        </m:r>
                        <m:r>
                          <a:rPr lang="it-IT" sz="3500" i="0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5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ϱ</m:t>
                        </m:r>
                        <m:r>
                          <a:rPr lang="it-IT" sz="3500" i="0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35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&gt;0.08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favors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(Boccioli+23).</a:t>
                </a:r>
              </a:p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Stars with C-O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mergers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naturally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meet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this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condition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! (Loddo et al., in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prep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.)</a:t>
                </a:r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8A206AA6-1A2A-E013-79F9-9385A4295C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180819"/>
                <a:ext cx="10943807" cy="1175531"/>
              </a:xfrm>
              <a:blipFill>
                <a:blip r:embed="rId4"/>
                <a:stretch>
                  <a:fillRect l="-928" t="-60215" r="-116" b="-13978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C7A2E1-2418-376F-A8DF-EDE3717E5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9CDE84-9168-8E39-D39C-F99C5DFB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769A73-E1AF-19CF-AE7A-DAE090B92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733" y="1365517"/>
            <a:ext cx="4552625" cy="3642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CE2D03-4964-5587-4A26-665DEFB61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087" y="1365517"/>
            <a:ext cx="4552625" cy="36421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336417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8042A2-D360-98F5-3EA7-AB9C7F6BB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77644BE7-4A83-7954-66F4-403D5343C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Do stars with a C-O merger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explode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?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DAD60F-9455-927B-A1F3-927FB88D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61C6D-9476-6947-BF39-A47E2641EED5}" type="datetime1">
              <a:rPr lang="hu-HU" smtClean="0"/>
              <a:t>2026. 04. 14.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FF6FA45F-92E0-C642-D2CF-2A316FB8E03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5180819"/>
                <a:ext cx="10943807" cy="1175531"/>
              </a:xfrm>
            </p:spPr>
            <p:txBody>
              <a:bodyPr>
                <a:normAutofit fontScale="70000" lnSpcReduction="20000"/>
              </a:bodyPr>
              <a:lstStyle/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Large 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𝛿𝜚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Si/O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interface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help the CCSN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 In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particular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35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it-IT" sz="35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δϱ</m:t>
                        </m:r>
                        <m:r>
                          <a:rPr lang="it-IT" sz="3500" i="0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35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ϱ</m:t>
                        </m:r>
                        <m:r>
                          <a:rPr lang="it-IT" sz="3500" i="0" baseline="30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it-IT" sz="35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&gt;0.08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favors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(Boccioli+23).</a:t>
                </a:r>
              </a:p>
              <a:p>
                <a:pPr marL="0" indent="0">
                  <a:buNone/>
                </a:pP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Stars with C-O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mergers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naturally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meet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this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condition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! (Loddo et al., in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prep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.)</a:t>
                </a:r>
              </a:p>
            </p:txBody>
          </p:sp>
        </mc:Choice>
        <mc:Fallback xmlns="">
          <p:sp>
            <p:nvSpPr>
              <p:cNvPr id="3" name="Segnaposto contenuto 6">
                <a:extLst>
                  <a:ext uri="{FF2B5EF4-FFF2-40B4-BE49-F238E27FC236}">
                    <a16:creationId xmlns:a16="http://schemas.microsoft.com/office/drawing/2014/main" id="{FF6FA45F-92E0-C642-D2CF-2A316FB8E0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5180819"/>
                <a:ext cx="10943807" cy="1175531"/>
              </a:xfrm>
              <a:blipFill>
                <a:blip r:embed="rId4"/>
                <a:stretch>
                  <a:fillRect l="-928" t="-60215" r="-116" b="-13978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D8CF42-C912-AC95-5055-21762691B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0EFF0-3271-696A-7201-9340AEB64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BFD33F-E02A-C092-F6CA-AA2CD7B66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9733" y="1365517"/>
            <a:ext cx="4552625" cy="3642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4DF9A7-BCBB-A239-45E3-61794E34FC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087" y="1365517"/>
            <a:ext cx="4552625" cy="36421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DF0BE-6C6D-818F-2CCA-D44D8CF8390B}"/>
              </a:ext>
            </a:extLst>
          </p:cNvPr>
          <p:cNvSpPr/>
          <p:nvPr/>
        </p:nvSpPr>
        <p:spPr>
          <a:xfrm>
            <a:off x="4038600" y="2470005"/>
            <a:ext cx="4114802" cy="191799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U" sz="2800"/>
              <a:t>See Luca Boccioli’s </a:t>
            </a:r>
            <a:r>
              <a:rPr lang="en-HU" sz="2800" dirty="0"/>
              <a:t>talk on Friday 18:50-19:10 </a:t>
            </a:r>
          </a:p>
          <a:p>
            <a:pPr algn="ctr"/>
            <a:r>
              <a:rPr lang="en-HU" sz="2800" dirty="0"/>
              <a:t>(don’t leave! :D)</a:t>
            </a:r>
          </a:p>
        </p:txBody>
      </p:sp>
    </p:spTree>
    <p:extLst>
      <p:ext uri="{BB962C8B-B14F-4D97-AF65-F5344CB8AC3E}">
        <p14:creationId xmlns:p14="http://schemas.microsoft.com/office/powerpoint/2010/main" val="13835500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984C63-AD7B-65B3-12D0-3604188C9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8F980AE6-6831-185D-43BD-BA0A7EDF8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Summary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conclusions</a:t>
            </a:r>
            <a:endParaRPr lang="en-GB" sz="3600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F93A5445-B2CC-0FD2-2E03-002C20676F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690688"/>
            <a:ext cx="11615738" cy="44561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Carbon-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oxygen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(C-O) shell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mergers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in massive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have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crucial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impact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nucleosynthesis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on the fate of CCSN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progenitors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In case of (fast)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progenitors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the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 are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destroyed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component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slightly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C-O merger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region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due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extended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radius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Production site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also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for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 and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-nuclei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Questions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frequency? Trend with mass/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metallicity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physics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THANK YOU!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>
              <a:lnSpc>
                <a:spcPct val="120000"/>
              </a:lnSpc>
            </a:pPr>
            <a:endParaRPr lang="it-IT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DE4ED43-E291-7050-18CD-1C232915E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92D1F-0AAC-0C4A-92A1-A47EA953021B}" type="datetime1">
              <a:rPr lang="hu-HU" smtClean="0"/>
              <a:t>2026. 04. 14.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0866B7-843F-B034-8F8F-D594131BB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56F116-DFD8-C41B-5853-D0027C5D3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01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A1EF45-9868-F879-197B-F91F21EBC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0B2ED3A-7301-1A08-61FD-756BE6E44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Summary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conclusions</a:t>
            </a:r>
            <a:endParaRPr lang="en-GB" sz="3600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84FB20FD-6155-5764-C1B0-5A1357982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131" y="1690688"/>
            <a:ext cx="11615738" cy="44561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Carbon-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oxygen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(C-O) shell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mergers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in massive stars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have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crucial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impact on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nucleosynthesis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on the fate of CCSN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progenitors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In case of (fast)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progenitors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the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 are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destroyed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component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explosion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slightly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the C-O merger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region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due to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its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extended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radius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Production site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also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for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 and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b="1" u="sng" dirty="0">
                <a:solidFill>
                  <a:schemeClr val="bg1"/>
                </a:solidFill>
                <a:latin typeface="LM Roman 8" pitchFamily="2" charset="77"/>
              </a:rPr>
              <a:t>-nuclei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;</a:t>
            </a:r>
          </a:p>
          <a:p>
            <a:pPr>
              <a:lnSpc>
                <a:spcPct val="120000"/>
              </a:lnSpc>
            </a:pPr>
            <a:r>
              <a:rPr lang="it-IT" sz="3500" b="1" u="sng" dirty="0" err="1">
                <a:solidFill>
                  <a:schemeClr val="bg1"/>
                </a:solidFill>
                <a:latin typeface="LM Roman 8" pitchFamily="2" charset="77"/>
              </a:rPr>
              <a:t>Questions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frequency? Trend with mass/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metallicity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/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rotation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Nuclear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physics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?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it-IT" sz="3500" b="1" dirty="0">
                <a:solidFill>
                  <a:schemeClr val="bg1"/>
                </a:solidFill>
                <a:latin typeface="LM Roman 8" pitchFamily="2" charset="77"/>
              </a:rPr>
              <a:t>THANK YOU!</a:t>
            </a:r>
          </a:p>
          <a:p>
            <a:pPr>
              <a:lnSpc>
                <a:spcPct val="120000"/>
              </a:lnSpc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pPr>
              <a:lnSpc>
                <a:spcPct val="120000"/>
              </a:lnSpc>
            </a:pPr>
            <a:endParaRPr lang="it-IT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42748E-27DC-F0F1-6EE8-B7FD15611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34FC8-C8B4-4646-AE60-2901AF73B100}" type="datetime1">
              <a:rPr lang="hu-HU" smtClean="0"/>
              <a:t>2026. 04. 14.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2429730-60D9-729E-048B-EC096CCA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CD1709-BBB9-F0D8-C72B-152E0D81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948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Carbon-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oxygen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shell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mergers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massive stars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79926-6190-DE41-87F0-F99D0AA8F53E}" type="datetime1">
              <a:rPr lang="hu-HU" smtClean="0"/>
              <a:t>2026. 04. 14.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1</a:t>
            </a:fld>
            <a:endParaRPr lang="en-GB" dirty="0"/>
          </a:p>
        </p:txBody>
      </p:sp>
      <p:pic>
        <p:nvPicPr>
          <p:cNvPr id="8" name="Google Shape;201;p21" title="WhatsApp Image 2025-05-20 at 13.14.15.jpeg">
            <a:extLst>
              <a:ext uri="{FF2B5EF4-FFF2-40B4-BE49-F238E27FC236}">
                <a16:creationId xmlns:a16="http://schemas.microsoft.com/office/drawing/2014/main" id="{99874961-B5EF-5500-0A2D-39C0348501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01" y="1690688"/>
            <a:ext cx="7919970" cy="452622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C318CB2D-F029-1AF3-28A0-24BBF99E7A7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92886" y="1995854"/>
                <a:ext cx="3799114" cy="3915891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Ingestion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of some C (and Ne) in the O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burning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shell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during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late stages of the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evolution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Formation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of an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extended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(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both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mass and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radius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) mixed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convective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zone;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Peculiar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nucleosynthesis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and impact on the </a:t>
                </a:r>
                <a:r>
                  <a:rPr lang="it-IT" sz="3500" b="1" u="sng" dirty="0" err="1">
                    <a:solidFill>
                      <a:schemeClr val="bg1"/>
                    </a:solidFill>
                    <a:latin typeface="LM Roman 8" pitchFamily="2" charset="77"/>
                  </a:rPr>
                  <a:t>explodability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Found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often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1D stellar models with M</a:t>
                </a:r>
                <a:r>
                  <a:rPr lang="it-IT" sz="3500" baseline="-25000" dirty="0">
                    <a:solidFill>
                      <a:schemeClr val="bg1"/>
                    </a:solidFill>
                    <a:latin typeface="LM Roman 8" pitchFamily="2" charset="77"/>
                  </a:rPr>
                  <a:t>ini</a:t>
                </a:r>
                <a14:m>
                  <m:oMath xmlns:m="http://schemas.openxmlformats.org/officeDocument/2006/math">
                    <m:r>
                      <a:rPr lang="it-IT" sz="35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25 M</a:t>
                </a:r>
                <a14:m>
                  <m:oMath xmlns:m="http://schemas.openxmlformats.org/officeDocument/2006/math">
                    <m:r>
                      <a:rPr lang="it-IT" sz="2500" i="1" baseline="-250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.</a:t>
                </a:r>
              </a:p>
            </p:txBody>
          </p:sp>
        </mc:Choice>
        <mc:Fallback xmlns="">
          <p:sp>
            <p:nvSpPr>
              <p:cNvPr id="9" name="Segnaposto contenuto 6">
                <a:extLst>
                  <a:ext uri="{FF2B5EF4-FFF2-40B4-BE49-F238E27FC236}">
                    <a16:creationId xmlns:a16="http://schemas.microsoft.com/office/drawing/2014/main" id="{C318CB2D-F029-1AF3-28A0-24BBF99E7A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2886" y="1995854"/>
                <a:ext cx="3799114" cy="3915891"/>
              </a:xfrm>
              <a:blipFill>
                <a:blip r:embed="rId5"/>
                <a:stretch>
                  <a:fillRect l="-2326" t="-3548" r="-1993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829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a C-O shell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00DFB-8D54-4241-9153-5EA82BEB7DFE}" type="datetime1">
              <a:rPr lang="hu-HU" smtClean="0"/>
              <a:t>2026. 04. 14.</a:t>
            </a:fld>
            <a:endParaRPr lang="en-GB"/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336F3F0A-E4D2-3E76-B849-675E46E4F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2106614"/>
            <a:ext cx="11187113" cy="3833810"/>
          </a:xfrm>
        </p:spPr>
        <p:txBody>
          <a:bodyPr>
            <a:normAutofit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products and production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Cl, K, Sc);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Efficient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photodisintegration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production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𝜸-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nuclei.</a:t>
            </a: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3034D6-00DD-AAC7-7B9C-93B8D6B91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5A6FBA-1CB6-747E-4CE3-1193CADFD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823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B5CDF-708F-282A-57E7-3B9EA94A3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F62B7B01-B5BC-F17F-EFF7-CA74104C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Nucleosynthesis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in a C-O shell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634FF5-BA7A-9369-B431-838FE80C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5FD5B-3810-E344-A5A3-EE456AF999B3}" type="datetime1">
              <a:rPr lang="hu-HU" smtClean="0"/>
              <a:t>2026. 04. 14.</a:t>
            </a:fld>
            <a:endParaRPr lang="en-GB"/>
          </a:p>
        </p:txBody>
      </p:sp>
      <p:sp>
        <p:nvSpPr>
          <p:cNvPr id="12" name="Segnaposto contenuto 6">
            <a:extLst>
              <a:ext uri="{FF2B5EF4-FFF2-40B4-BE49-F238E27FC236}">
                <a16:creationId xmlns:a16="http://schemas.microsoft.com/office/drawing/2014/main" id="{6BD950EA-874A-BFE9-D3CE-56D622E75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43" y="2106614"/>
            <a:ext cx="11187113" cy="3833810"/>
          </a:xfrm>
        </p:spPr>
        <p:txBody>
          <a:bodyPr>
            <a:normAutofit/>
          </a:bodyPr>
          <a:lstStyle/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Enhanced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burning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products and production of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odd-Z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(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, Cl, K, Sc);</a:t>
            </a:r>
          </a:p>
          <a:p>
            <a:pPr marL="0" indent="0">
              <a:buNone/>
            </a:pPr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Efficient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photodisintegration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of heavy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elements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: production of the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weak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s-process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and 𝜸-</a:t>
            </a:r>
            <a:r>
              <a:rPr lang="it-IT" sz="3500" dirty="0" err="1">
                <a:solidFill>
                  <a:schemeClr val="bg1"/>
                </a:solidFill>
                <a:latin typeface="LM Roman 8" pitchFamily="2" charset="77"/>
              </a:rPr>
              <a:t>process</a:t>
            </a:r>
            <a:r>
              <a:rPr lang="it-IT" sz="3500" dirty="0">
                <a:solidFill>
                  <a:schemeClr val="bg1"/>
                </a:solidFill>
                <a:latin typeface="LM Roman 8" pitchFamily="2" charset="77"/>
              </a:rPr>
              <a:t> nuclei.</a:t>
            </a: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  <a:p>
            <a:endParaRPr lang="it-IT" sz="3500" dirty="0">
              <a:solidFill>
                <a:schemeClr val="bg1"/>
              </a:solidFill>
              <a:latin typeface="LM Roman 8" pitchFamily="2" charset="77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75090EE-0136-77EA-4001-262E6A0B4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528055-C665-79F3-78F7-A68923EF7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F45E40-381E-8334-037C-BAF57E9DD04B}"/>
              </a:ext>
            </a:extLst>
          </p:cNvPr>
          <p:cNvSpPr/>
          <p:nvPr/>
        </p:nvSpPr>
        <p:spPr>
          <a:xfrm>
            <a:off x="502443" y="3716216"/>
            <a:ext cx="11349588" cy="1453661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</p:spTree>
    <p:extLst>
      <p:ext uri="{BB962C8B-B14F-4D97-AF65-F5344CB8AC3E}">
        <p14:creationId xmlns:p14="http://schemas.microsoft.com/office/powerpoint/2010/main" val="688705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CEE2D6-B57B-9E16-C876-9D8779C44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0D19370-7EC6-F013-16A5-3F364A8BF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Stellar models and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explosions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DB00B4-DA6B-2746-B461-9DF4B301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159A2-006E-814F-8199-F4033D8E895E}" type="datetime1">
              <a:rPr lang="hu-HU" smtClean="0"/>
              <a:t>2026. 04. 14.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egnaposto contenuto 6">
                <a:extLst>
                  <a:ext uri="{FF2B5EF4-FFF2-40B4-BE49-F238E27FC236}">
                    <a16:creationId xmlns:a16="http://schemas.microsoft.com/office/drawing/2014/main" id="{CEF29D40-32F5-CBE6-DADF-5A1849F54E0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2443" y="1690688"/>
                <a:ext cx="11187113" cy="3833810"/>
              </a:xfrm>
            </p:spPr>
            <p:txBody>
              <a:bodyPr>
                <a:normAutofit/>
              </a:bodyPr>
              <a:lstStyle/>
              <a:p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Scientific case: 15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b>
                        <m:r>
                          <a:rPr lang="it-IT" sz="32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at [Fe/H]=</a:t>
                </a:r>
                <a14:m>
                  <m:oMath xmlns:m="http://schemas.openxmlformats.org/officeDocument/2006/math">
                    <m:r>
                      <a:rPr lang="it-IT" sz="32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, with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initial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equatorial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velocity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v</a:t>
                </a:r>
                <a:r>
                  <a:rPr lang="it-IT" sz="3200" baseline="-25000" dirty="0">
                    <a:solidFill>
                      <a:schemeClr val="bg1"/>
                    </a:solidFill>
                    <a:latin typeface="LM Roman 8" pitchFamily="2" charset="77"/>
                  </a:rPr>
                  <a:t>ini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=600 km s</a:t>
                </a:r>
                <a:r>
                  <a:rPr lang="it-IT" sz="3200" baseline="30000" dirty="0">
                    <a:solidFill>
                      <a:schemeClr val="bg1"/>
                    </a:solidFill>
                    <a:latin typeface="LM Roman 8" pitchFamily="2" charset="77"/>
                  </a:rPr>
                  <a:t>-1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  <a:endParaRPr lang="it-IT" sz="3500" baseline="300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Calculated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with the FRANEC (stellar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evolution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) and HYPERION (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ccsn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explosion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)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codes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;</a:t>
                </a:r>
              </a:p>
              <a:p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Published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 in Roberti, Limongi, &amp; Chieffi, 2024, </a:t>
                </a:r>
                <a:r>
                  <a:rPr lang="it-IT" sz="3500" dirty="0" err="1">
                    <a:solidFill>
                      <a:schemeClr val="bg1"/>
                    </a:solidFill>
                    <a:latin typeface="LM Roman 8" pitchFamily="2" charset="77"/>
                  </a:rPr>
                  <a:t>ApJS</a:t>
                </a:r>
                <a:r>
                  <a:rPr lang="it-IT" sz="3500" dirty="0">
                    <a:solidFill>
                      <a:schemeClr val="bg1"/>
                    </a:solidFill>
                    <a:latin typeface="LM Roman 8" pitchFamily="2" charset="77"/>
                  </a:rPr>
                  <a:t>, 270,28 to study the </a:t>
                </a:r>
                <a:r>
                  <a:rPr lang="it-IT" sz="3200" i="1" dirty="0" err="1">
                    <a:solidFill>
                      <a:schemeClr val="bg1"/>
                    </a:solidFill>
                    <a:latin typeface="LM Roman 8" pitchFamily="2" charset="77"/>
                  </a:rPr>
                  <a:t>s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-process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in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rotating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massive stars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at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 low </a:t>
                </a:r>
                <a:r>
                  <a:rPr lang="it-IT" sz="3200" dirty="0" err="1">
                    <a:solidFill>
                      <a:schemeClr val="bg1"/>
                    </a:solidFill>
                    <a:latin typeface="LM Roman 8" pitchFamily="2" charset="77"/>
                  </a:rPr>
                  <a:t>metallicity</a:t>
                </a:r>
                <a:r>
                  <a:rPr lang="it-IT" sz="3200" dirty="0">
                    <a:solidFill>
                      <a:schemeClr val="bg1"/>
                    </a:solidFill>
                    <a:latin typeface="LM Roman 8" pitchFamily="2" charset="77"/>
                  </a:rPr>
                  <a:t>.</a:t>
                </a:r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endParaRPr lang="it-IT" sz="36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endParaRPr lang="en-GB" sz="36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endParaRPr lang="en-GB" sz="3600" dirty="0"/>
              </a:p>
              <a:p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pPr marL="0" indent="0">
                  <a:buNone/>
                </a:pPr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  <a:p>
                <a:endParaRPr lang="it-IT" sz="3500" dirty="0">
                  <a:solidFill>
                    <a:schemeClr val="bg1"/>
                  </a:solidFill>
                  <a:latin typeface="LM Roman 8" pitchFamily="2" charset="77"/>
                </a:endParaRPr>
              </a:p>
            </p:txBody>
          </p:sp>
        </mc:Choice>
        <mc:Fallback xmlns="">
          <p:sp>
            <p:nvSpPr>
              <p:cNvPr id="12" name="Segnaposto contenuto 6">
                <a:extLst>
                  <a:ext uri="{FF2B5EF4-FFF2-40B4-BE49-F238E27FC236}">
                    <a16:creationId xmlns:a16="http://schemas.microsoft.com/office/drawing/2014/main" id="{CEF29D40-32F5-CBE6-DADF-5A1849F54E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2443" y="1690688"/>
                <a:ext cx="11187113" cy="3833810"/>
              </a:xfrm>
              <a:blipFill>
                <a:blip r:embed="rId4"/>
                <a:stretch>
                  <a:fillRect l="-1474" t="-3300" r="-1247"/>
                </a:stretch>
              </a:blipFill>
            </p:spPr>
            <p:txBody>
              <a:bodyPr/>
              <a:lstStyle/>
              <a:p>
                <a:r>
                  <a:rPr lang="en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21D7FA-9709-64FD-ED06-78161B9D5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95E568-70EC-B895-6228-44AAA8B8D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4EA22BCA-98BC-5E8C-0E3A-A32C90DB78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4400242"/>
            <a:ext cx="1687607" cy="20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41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ut">
            <a:hlinkClick r:id="" action="ppaction://media"/>
            <a:extLst>
              <a:ext uri="{FF2B5EF4-FFF2-40B4-BE49-F238E27FC236}">
                <a16:creationId xmlns:a16="http://schemas.microsoft.com/office/drawing/2014/main" id="{2D26DCE9-1254-2DBE-9B16-2EE922F4CA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047" y="1311274"/>
            <a:ext cx="5000625" cy="5000625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Weak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s-process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nuclei in a C-O merger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6FE9C-0890-4A47-8722-EDF54CBE5799}" type="datetime1">
              <a:rPr lang="hu-HU" smtClean="0"/>
              <a:t>2026. 04. 14.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CFA58B-AC73-E321-2E18-A253CF17E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764457"/>
            <a:ext cx="5848350" cy="40942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B5627F3-1E77-0F1D-B9C5-A1D0CA05D4AC}"/>
              </a:ext>
            </a:extLst>
          </p:cNvPr>
          <p:cNvSpPr/>
          <p:nvPr/>
        </p:nvSpPr>
        <p:spPr>
          <a:xfrm>
            <a:off x="10320084" y="2002047"/>
            <a:ext cx="1212428" cy="289188"/>
          </a:xfrm>
          <a:prstGeom prst="rect">
            <a:avLst/>
          </a:prstGeom>
          <a:solidFill>
            <a:srgbClr val="C8C8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B44B0A-C312-A6D8-82B0-C238C8C455D8}"/>
              </a:ext>
            </a:extLst>
          </p:cNvPr>
          <p:cNvSpPr txBox="1"/>
          <p:nvPr/>
        </p:nvSpPr>
        <p:spPr>
          <a:xfrm>
            <a:off x="7045193" y="2926920"/>
            <a:ext cx="22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FFFFFF"/>
                </a:solidFill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B04CB6-6282-5855-8453-0CA311D96DE7}"/>
              </a:ext>
            </a:extLst>
          </p:cNvPr>
          <p:cNvSpPr txBox="1"/>
          <p:nvPr/>
        </p:nvSpPr>
        <p:spPr>
          <a:xfrm>
            <a:off x="8045450" y="3919537"/>
            <a:ext cx="46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400" dirty="0">
                <a:solidFill>
                  <a:schemeClr val="bg1"/>
                </a:solidFill>
              </a:rPr>
              <a:t>He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06E276-1E3A-19BC-7236-D8C0E9D18506}"/>
              </a:ext>
            </a:extLst>
          </p:cNvPr>
          <p:cNvSpPr txBox="1"/>
          <p:nvPr/>
        </p:nvSpPr>
        <p:spPr>
          <a:xfrm>
            <a:off x="8253610" y="4553262"/>
            <a:ext cx="560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chemeClr val="bg1"/>
                </a:solidFill>
              </a:rPr>
              <a:t>C/O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EB6A4E-9EC5-7842-442E-77EE6D2174BF}"/>
              </a:ext>
            </a:extLst>
          </p:cNvPr>
          <p:cNvSpPr txBox="1"/>
          <p:nvPr/>
        </p:nvSpPr>
        <p:spPr>
          <a:xfrm>
            <a:off x="9402762" y="4488394"/>
            <a:ext cx="80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chemeClr val="bg1"/>
                </a:solidFill>
              </a:rPr>
              <a:t>O/Ne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0B456A-AE9A-8026-6BA9-6CB32C248FEF}"/>
              </a:ext>
            </a:extLst>
          </p:cNvPr>
          <p:cNvSpPr txBox="1"/>
          <p:nvPr/>
        </p:nvSpPr>
        <p:spPr>
          <a:xfrm>
            <a:off x="9839248" y="4788246"/>
            <a:ext cx="560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chemeClr val="bg1"/>
                </a:solidFill>
              </a:rPr>
              <a:t>Si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49360E-D5FB-DC95-974C-97D7608DBDE7}"/>
              </a:ext>
            </a:extLst>
          </p:cNvPr>
          <p:cNvSpPr txBox="1"/>
          <p:nvPr/>
        </p:nvSpPr>
        <p:spPr>
          <a:xfrm>
            <a:off x="10881022" y="4714815"/>
            <a:ext cx="543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chemeClr val="bg1"/>
                </a:solidFill>
              </a:rPr>
              <a:t>Fe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D74CC0-EA66-7E19-0A6B-90A9D3211CC7}"/>
              </a:ext>
            </a:extLst>
          </p:cNvPr>
          <p:cNvSpPr txBox="1"/>
          <p:nvPr/>
        </p:nvSpPr>
        <p:spPr>
          <a:xfrm>
            <a:off x="8623544" y="2873985"/>
            <a:ext cx="19710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C00000"/>
                </a:solidFill>
              </a:rPr>
              <a:t>Convective envelope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C82286-55FE-D5B0-D95F-F5BDFA002355}"/>
              </a:ext>
            </a:extLst>
          </p:cNvPr>
          <p:cNvSpPr txBox="1"/>
          <p:nvPr/>
        </p:nvSpPr>
        <p:spPr>
          <a:xfrm>
            <a:off x="7234633" y="4505102"/>
            <a:ext cx="738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C00000"/>
                </a:solidFill>
              </a:rPr>
              <a:t>Conv. core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49B0FB-8593-A562-6209-6DD44C51ECD4}"/>
              </a:ext>
            </a:extLst>
          </p:cNvPr>
          <p:cNvSpPr txBox="1"/>
          <p:nvPr/>
        </p:nvSpPr>
        <p:spPr>
          <a:xfrm>
            <a:off x="9258046" y="3776907"/>
            <a:ext cx="10620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C00000"/>
                </a:solidFill>
              </a:rPr>
              <a:t>Conv. shell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5FD48C-BC69-344F-40CA-B1DA1E6F70CC}"/>
              </a:ext>
            </a:extLst>
          </p:cNvPr>
          <p:cNvSpPr txBox="1"/>
          <p:nvPr/>
        </p:nvSpPr>
        <p:spPr>
          <a:xfrm>
            <a:off x="10660899" y="4335825"/>
            <a:ext cx="11778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sz="1600" dirty="0">
                <a:solidFill>
                  <a:srgbClr val="C00000"/>
                </a:solidFill>
              </a:rPr>
              <a:t>C-O merger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62F31AC-3C08-8E54-E732-CA9631A1C409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5064369" y="3656963"/>
            <a:ext cx="5490918" cy="79489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8C2DC45C-3ED9-F2BC-4D25-F4CD2EB6596F}"/>
              </a:ext>
            </a:extLst>
          </p:cNvPr>
          <p:cNvSpPr/>
          <p:nvPr/>
        </p:nvSpPr>
        <p:spPr>
          <a:xfrm>
            <a:off x="10555287" y="3946184"/>
            <a:ext cx="1252142" cy="101133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973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Weak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s-process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nuclei in a C-O merger (and CCSN)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F57B1-A589-984B-8DFF-5B3FC20FFC47}" type="datetime1">
              <a:rPr lang="hu-HU" smtClean="0"/>
              <a:t>2026. 04. 14.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6</a:t>
            </a:fld>
            <a:endParaRPr lang="en-GB" dirty="0"/>
          </a:p>
        </p:txBody>
      </p:sp>
      <p:pic>
        <p:nvPicPr>
          <p:cNvPr id="7" name="Picture 6" descr="A graph of a mass fraction&#10;&#10;AI-generated content may be incorrect.">
            <a:extLst>
              <a:ext uri="{FF2B5EF4-FFF2-40B4-BE49-F238E27FC236}">
                <a16:creationId xmlns:a16="http://schemas.microsoft.com/office/drawing/2014/main" id="{0741C2E1-AD10-D8D0-5687-DBB5C7B83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146" y="1292905"/>
            <a:ext cx="5167312" cy="5167312"/>
          </a:xfrm>
          <a:prstGeom prst="rect">
            <a:avLst/>
          </a:prstGeom>
        </p:spPr>
      </p:pic>
      <p:pic>
        <p:nvPicPr>
          <p:cNvPr id="10" name="Picture 9" descr="A graph of mass fractions&#10;&#10;AI-generated content may be incorrect.">
            <a:extLst>
              <a:ext uri="{FF2B5EF4-FFF2-40B4-BE49-F238E27FC236}">
                <a16:creationId xmlns:a16="http://schemas.microsoft.com/office/drawing/2014/main" id="{C848F0F2-4054-40C8-850B-798863145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542" y="1292905"/>
            <a:ext cx="516731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89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189BA946-3812-F14D-9B3A-CD8B26F3C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Comparison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with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observations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8949AC-5E4A-864D-9DA3-8AC57DAA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A2986-875B-004A-88F6-439A0742D3F5}" type="datetime1">
              <a:rPr lang="hu-HU" smtClean="0"/>
              <a:t>2026. 04. 14.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47AEE4-C172-C61D-9FBF-87685DD3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43B62-BDA0-1233-1C3D-77844DC41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7</a:t>
            </a:fld>
            <a:endParaRPr lang="en-GB" dirty="0"/>
          </a:p>
        </p:txBody>
      </p:sp>
      <p:pic>
        <p:nvPicPr>
          <p:cNvPr id="7" name="Picture 6" descr="A graph of stars and numbers&#10;&#10;AI-generated content may be incorrect.">
            <a:extLst>
              <a:ext uri="{FF2B5EF4-FFF2-40B4-BE49-F238E27FC236}">
                <a16:creationId xmlns:a16="http://schemas.microsoft.com/office/drawing/2014/main" id="{ACD6E06D-FEB1-45C1-632E-77C0C1B14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62" y="1339282"/>
            <a:ext cx="6631970" cy="4973978"/>
          </a:xfrm>
          <a:prstGeom prst="rect">
            <a:avLst/>
          </a:prstGeom>
        </p:spPr>
      </p:pic>
      <p:pic>
        <p:nvPicPr>
          <p:cNvPr id="10" name="Picture 9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71C10DCF-5187-363B-D183-002B40043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524" y="1355128"/>
            <a:ext cx="3216276" cy="2412207"/>
          </a:xfrm>
          <a:prstGeom prst="rect">
            <a:avLst/>
          </a:prstGeom>
        </p:spPr>
      </p:pic>
      <p:pic>
        <p:nvPicPr>
          <p:cNvPr id="17" name="Picture 16" descr="A graph of a sample of stars&#10;&#10;AI-generated content may be incorrect.">
            <a:extLst>
              <a:ext uri="{FF2B5EF4-FFF2-40B4-BE49-F238E27FC236}">
                <a16:creationId xmlns:a16="http://schemas.microsoft.com/office/drawing/2014/main" id="{F9781FC8-CB40-BD92-6DBB-CFEB06BE2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524" y="3901053"/>
            <a:ext cx="3216276" cy="241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68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B98E54-4E1B-1DCC-E5B9-BF517E074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091AAF64-009F-67D2-E2C4-D2A6501DF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Comparison</a:t>
            </a:r>
            <a:r>
              <a:rPr lang="it-IT" sz="3600" b="1" dirty="0">
                <a:solidFill>
                  <a:srgbClr val="EFDF65"/>
                </a:solidFill>
                <a:latin typeface="LM Roman 10" pitchFamily="2" charset="77"/>
              </a:rPr>
              <a:t> with </a:t>
            </a:r>
            <a:r>
              <a:rPr lang="it-IT" sz="3600" b="1" dirty="0" err="1">
                <a:solidFill>
                  <a:srgbClr val="EFDF65"/>
                </a:solidFill>
                <a:latin typeface="LM Roman 10" pitchFamily="2" charset="77"/>
              </a:rPr>
              <a:t>observations</a:t>
            </a:r>
            <a:endParaRPr lang="en-GB" sz="3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9ACC568-F33F-2A34-3C7A-E5FE8F64B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D2001-F48D-7446-9C59-75C79B4E2987}" type="datetime1">
              <a:rPr lang="hu-HU" smtClean="0"/>
              <a:t>2026. 04. 14.</a:t>
            </a:fld>
            <a:endParaRPr lang="en-GB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FAD8FB8-F23C-0FBC-CF16-9DD8CA5D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Lorenzo Roberti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D7DF34-ABFB-3F4E-ECC2-A7EA2F63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DA797-45A4-CC49-A183-6B8371973219}" type="slidenum">
              <a:rPr lang="en-GB" smtClean="0"/>
              <a:t>8</a:t>
            </a:fld>
            <a:endParaRPr lang="en-GB" dirty="0"/>
          </a:p>
        </p:txBody>
      </p:sp>
      <p:pic>
        <p:nvPicPr>
          <p:cNvPr id="7" name="Picture 6" descr="A graph of stars and numbers&#10;&#10;AI-generated content may be incorrect.">
            <a:extLst>
              <a:ext uri="{FF2B5EF4-FFF2-40B4-BE49-F238E27FC236}">
                <a16:creationId xmlns:a16="http://schemas.microsoft.com/office/drawing/2014/main" id="{394AA393-9AB8-D081-DD53-A8124902C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62" y="1339282"/>
            <a:ext cx="6631970" cy="4973978"/>
          </a:xfrm>
          <a:prstGeom prst="rect">
            <a:avLst/>
          </a:prstGeom>
        </p:spPr>
      </p:pic>
      <p:pic>
        <p:nvPicPr>
          <p:cNvPr id="10" name="Picture 9" descr="A graph of different colored dots&#10;&#10;AI-generated content may be incorrect.">
            <a:extLst>
              <a:ext uri="{FF2B5EF4-FFF2-40B4-BE49-F238E27FC236}">
                <a16:creationId xmlns:a16="http://schemas.microsoft.com/office/drawing/2014/main" id="{843FE3CB-92A0-CB87-C119-3036E25448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524" y="1355128"/>
            <a:ext cx="3216276" cy="2412207"/>
          </a:xfrm>
          <a:prstGeom prst="rect">
            <a:avLst/>
          </a:prstGeom>
        </p:spPr>
      </p:pic>
      <p:pic>
        <p:nvPicPr>
          <p:cNvPr id="17" name="Picture 16" descr="A graph of a sample of stars&#10;&#10;AI-generated content may be incorrect.">
            <a:extLst>
              <a:ext uri="{FF2B5EF4-FFF2-40B4-BE49-F238E27FC236}">
                <a16:creationId xmlns:a16="http://schemas.microsoft.com/office/drawing/2014/main" id="{393B0C88-B803-04F4-316E-B32079057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524" y="3901053"/>
            <a:ext cx="3216276" cy="24122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C7E54FF-92A2-170A-2EAC-029678D21C59}"/>
              </a:ext>
            </a:extLst>
          </p:cNvPr>
          <p:cNvSpPr/>
          <p:nvPr/>
        </p:nvSpPr>
        <p:spPr>
          <a:xfrm>
            <a:off x="4038600" y="3595816"/>
            <a:ext cx="891746" cy="1445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24267E-C0F3-C1E4-096D-3D0F749D0F31}"/>
              </a:ext>
            </a:extLst>
          </p:cNvPr>
          <p:cNvSpPr/>
          <p:nvPr/>
        </p:nvSpPr>
        <p:spPr>
          <a:xfrm>
            <a:off x="5068329" y="3550204"/>
            <a:ext cx="891746" cy="14457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D26CB1-20CA-DD17-483E-D5F43A3F0193}"/>
              </a:ext>
            </a:extLst>
          </p:cNvPr>
          <p:cNvSpPr txBox="1"/>
          <p:nvPr/>
        </p:nvSpPr>
        <p:spPr>
          <a:xfrm>
            <a:off x="4402094" y="2661465"/>
            <a:ext cx="1112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dirty="0">
                <a:solidFill>
                  <a:srgbClr val="FF0000"/>
                </a:solidFill>
              </a:rPr>
              <a:t>C-O shell mergers!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9D0038-3B79-A4DE-890E-3280308C537C}"/>
              </a:ext>
            </a:extLst>
          </p:cNvPr>
          <p:cNvCxnSpPr>
            <a:cxnSpLocks/>
          </p:cNvCxnSpPr>
          <p:nvPr/>
        </p:nvCxnSpPr>
        <p:spPr>
          <a:xfrm flipH="1">
            <a:off x="4621427" y="3322060"/>
            <a:ext cx="180127" cy="27375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2489A5-5FD9-30F0-3C72-6AE22D2D94A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4958148" y="3307796"/>
            <a:ext cx="367766" cy="28802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2076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12613</TotalTime>
  <Words>687</Words>
  <Application>Microsoft Macintosh PowerPoint</Application>
  <PresentationFormat>Widescreen</PresentationFormat>
  <Paragraphs>119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LM Roman 10</vt:lpstr>
      <vt:lpstr>LM Roman 8</vt:lpstr>
      <vt:lpstr>LM Roman 9</vt:lpstr>
      <vt:lpstr>Office 2013 - 2022 Theme</vt:lpstr>
      <vt:lpstr>The Role of Carbon-Oxygen Shell Interactions in the Nucleosynthesis and Final Fate of Massive Stars</vt:lpstr>
      <vt:lpstr>Carbon-oxygen shell mergers in massive stars</vt:lpstr>
      <vt:lpstr>Nucleosynthesis in a C-O shell merger</vt:lpstr>
      <vt:lpstr>Nucleosynthesis in a C-O shell merger</vt:lpstr>
      <vt:lpstr>Stellar models and explosions</vt:lpstr>
      <vt:lpstr>Weak s-process nuclei in a C-O merger</vt:lpstr>
      <vt:lpstr>Weak s-process nuclei in a C-O merger (and CCSN)</vt:lpstr>
      <vt:lpstr>Comparison with observations</vt:lpstr>
      <vt:lpstr>Comparison with observations</vt:lpstr>
      <vt:lpstr>Do stars with a C-O merger explode?</vt:lpstr>
      <vt:lpstr>Do stars with a C-O merger explode?</vt:lpstr>
      <vt:lpstr>Summary and conclusions</vt:lpstr>
      <vt:lpstr>Summary and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Lorenzo Roberti</dc:creator>
  <cp:lastModifiedBy>Lorenzo Roberti</cp:lastModifiedBy>
  <cp:revision>382</cp:revision>
  <dcterms:created xsi:type="dcterms:W3CDTF">2020-02-26T13:20:10Z</dcterms:created>
  <dcterms:modified xsi:type="dcterms:W3CDTF">2026-04-14T00:44:37Z</dcterms:modified>
</cp:coreProperties>
</file>