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15"/>
  </p:notesMasterIdLst>
  <p:sldIdLst>
    <p:sldId id="393" r:id="rId2"/>
    <p:sldId id="403" r:id="rId3"/>
    <p:sldId id="432" r:id="rId4"/>
    <p:sldId id="464" r:id="rId5"/>
    <p:sldId id="465" r:id="rId6"/>
    <p:sldId id="463" r:id="rId7"/>
    <p:sldId id="469" r:id="rId8"/>
    <p:sldId id="466" r:id="rId9"/>
    <p:sldId id="467" r:id="rId10"/>
    <p:sldId id="431" r:id="rId11"/>
    <p:sldId id="470" r:id="rId12"/>
    <p:sldId id="453" r:id="rId13"/>
    <p:sldId id="4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F65"/>
    <a:srgbClr val="0A0AFF"/>
    <a:srgbClr val="FFFFFF"/>
    <a:srgbClr val="C8C8C8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87"/>
    <p:restoredTop sz="94830"/>
  </p:normalViewPr>
  <p:slideViewPr>
    <p:cSldViewPr snapToGrid="0" snapToObjects="1">
      <p:cViewPr varScale="1">
        <p:scale>
          <a:sx n="103" d="100"/>
          <a:sy n="103" d="100"/>
        </p:scale>
        <p:origin x="192" y="5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34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7B6F8-A3C1-083F-5546-D534F2A4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6E6A70F-09C4-9E4C-8B73-B89E98388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3950DE-5D90-1B77-2A1E-575C11C14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2F25AF-ABCD-A0A5-6559-1810256E9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03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69E1-2B3A-1921-B01E-2763DD0A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A617BC-CD8D-289E-B948-4A06F2F8E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5D6A73-2751-AEAA-3F49-D95DC34E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14CF45-AF6C-A90D-E617-355E14C95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95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44993-410B-4FCF-BE15-669F81F2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EFFD5A-6240-E892-1FF0-DC1E9E272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8FCF96-7221-3D2B-6C26-2006CCC3C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25BDE6-2B5E-157B-3D2C-5189A9273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6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8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6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49CF-7169-7B14-820D-7FB44C6D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03BB98-2B68-B23A-4EFA-E72592270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EB70E0-C087-046E-EC28-3267DDD9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9478EC-3823-25DB-B902-D6F8E1717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9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DFEBA-4164-1C4E-6286-45EC5A80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89A47A-EEF5-E294-E11D-3ABF76C34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9D830F-08F2-13ED-13DD-0602FDE10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21F708-D12E-2C45-146A-FA645D1B8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9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6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6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8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A79D9-EF8E-3E89-7BCA-0907CCB1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326AC5-75FE-FFD5-B3A7-925DC3986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F22AF2-2162-667E-5E5D-6B9751462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B1397A-AC1F-3892-F216-BADED9FC8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6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3FAB-B4DF-804C-88DE-D2327A1A0DAB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DB00-754E-2642-89B8-B2D49C3FF0BA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1FAB-DC11-AD4F-A55D-C1563196CDE5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7D1E-034F-F24D-870D-38F8BCEEF286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DC35-5333-274B-921E-8BAF49870865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41CE-A405-654D-9F5A-14E05A54987E}" type="datetime1">
              <a:rPr lang="hu-HU" smtClean="0"/>
              <a:t>2025. 06. 10.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6087-A517-A044-8494-E61E2FBDFD25}" type="datetime1">
              <a:rPr lang="hu-HU" smtClean="0"/>
              <a:t>2025. 06. 10.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272E-6276-C14D-A231-0F867E5D636D}" type="datetime1">
              <a:rPr lang="hu-HU" smtClean="0"/>
              <a:t>2025. 06. 10.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A33-7CF4-D848-A8DD-277CB5261659}" type="datetime1">
              <a:rPr lang="hu-HU" smtClean="0"/>
              <a:t>2025. 06. 10.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91BC-58E9-B244-875D-A41045A42BF0}" type="datetime1">
              <a:rPr lang="hu-HU" smtClean="0"/>
              <a:t>2025. 06. 10.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F181-7A10-7E40-9BC1-7BEDD76B817D}" type="datetime1">
              <a:rPr lang="hu-HU" smtClean="0"/>
              <a:t>2025. 06. 10.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8344-1CF2-6240-98DE-EA217309BED3}" type="datetime1">
              <a:rPr lang="hu-HU" smtClean="0"/>
              <a:t>2025. 06. 10.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8" y="2358223"/>
            <a:ext cx="11244263" cy="1155479"/>
          </a:xfrm>
        </p:spPr>
        <p:txBody>
          <a:bodyPr anchor="t">
            <a:no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Role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of Carbon-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Oxygen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Shell Interactions in 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and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Final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Fate of Massive Stars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0366" y="790664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i &amp;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r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Element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Nucleosynthesis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(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sirEN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) Conference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562CE6C-774A-BC4A-A611-DA20EE09E2C1}"/>
              </a:ext>
            </a:extLst>
          </p:cNvPr>
          <p:cNvSpPr txBox="1">
            <a:spLocks noChangeArrowheads="1"/>
          </p:cNvSpPr>
          <p:nvPr/>
        </p:nvSpPr>
        <p:spPr>
          <a:xfrm>
            <a:off x="560366" y="4139531"/>
            <a:ext cx="11244263" cy="70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u="sng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</a:t>
            </a:r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INFN – Laboratori Nazionali del Sud, Catania, </a:t>
            </a:r>
            <a:r>
              <a:rPr lang="it-IT" altLang="it-IT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AE88550-D7CF-8D45-A8B7-D03C3BF11E37}"/>
              </a:ext>
            </a:extLst>
          </p:cNvPr>
          <p:cNvSpPr txBox="1">
            <a:spLocks noChangeArrowheads="1"/>
          </p:cNvSpPr>
          <p:nvPr/>
        </p:nvSpPr>
        <p:spPr>
          <a:xfrm>
            <a:off x="1927413" y="4846547"/>
            <a:ext cx="5508813" cy="365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404998" y="1616248"/>
            <a:ext cx="2969610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Giulianova, June 18, 2025</a:t>
            </a:r>
          </a:p>
        </p:txBody>
      </p:sp>
      <p:pic>
        <p:nvPicPr>
          <p:cNvPr id="4" name="Immagine 12">
            <a:extLst>
              <a:ext uri="{FF2B5EF4-FFF2-40B4-BE49-F238E27FC236}">
                <a16:creationId xmlns:a16="http://schemas.microsoft.com/office/drawing/2014/main" id="{B0731D23-1FF1-3A73-2D97-21737755F2B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250" y="5445653"/>
            <a:ext cx="1653513" cy="110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red and blue spirals with text&#10;&#10;AI-generated content may be incorrect.">
            <a:extLst>
              <a:ext uri="{FF2B5EF4-FFF2-40B4-BE49-F238E27FC236}">
                <a16:creationId xmlns:a16="http://schemas.microsoft.com/office/drawing/2014/main" id="{1988A13C-A576-1491-E1B0-1DAC3B31F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737" y="5472376"/>
            <a:ext cx="1582393" cy="1102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119CF521-19CB-B208-2985-40ED345FD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55" y="5463468"/>
            <a:ext cx="1111250" cy="1111250"/>
          </a:xfrm>
          <a:prstGeom prst="rect">
            <a:avLst/>
          </a:prstGeom>
        </p:spPr>
      </p:pic>
      <p:pic>
        <p:nvPicPr>
          <p:cNvPr id="13" name="Picture 12" descr="A horse with wheels and text&#10;&#10;AI-generated content may be incorrect.">
            <a:extLst>
              <a:ext uri="{FF2B5EF4-FFF2-40B4-BE49-F238E27FC236}">
                <a16:creationId xmlns:a16="http://schemas.microsoft.com/office/drawing/2014/main" id="{841278DC-DFD4-EB18-86FA-2F3A832EA3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16" y="5459014"/>
            <a:ext cx="1517609" cy="1102343"/>
          </a:xfrm>
          <a:prstGeom prst="rect">
            <a:avLst/>
          </a:prstGeom>
        </p:spPr>
      </p:pic>
      <p:pic>
        <p:nvPicPr>
          <p:cNvPr id="14" name="Picture 13" descr="A picture containing font, text, logo, design&#10;&#10;Description automatically generated">
            <a:extLst>
              <a:ext uri="{FF2B5EF4-FFF2-40B4-BE49-F238E27FC236}">
                <a16:creationId xmlns:a16="http://schemas.microsoft.com/office/drawing/2014/main" id="{3C9B616D-0B48-7526-F21E-EEDF77622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897" y="5458306"/>
            <a:ext cx="1111250" cy="1111250"/>
          </a:xfrm>
          <a:prstGeom prst="rect">
            <a:avLst/>
          </a:prstGeom>
        </p:spPr>
      </p:pic>
      <p:pic>
        <p:nvPicPr>
          <p:cNvPr id="15" name="Picture 14" descr="A logo with text on it&#10;&#10;AI-generated content may be incorrect.">
            <a:extLst>
              <a:ext uri="{FF2B5EF4-FFF2-40B4-BE49-F238E27FC236}">
                <a16:creationId xmlns:a16="http://schemas.microsoft.com/office/drawing/2014/main" id="{F1B94160-CB6D-5C89-E39D-9BFE9FA21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010" y="5472376"/>
            <a:ext cx="1111250" cy="1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Do stars with a C-O merger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explode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D6AE-0B14-4A41-8AC8-947A5F1B2F73}" type="datetime1">
              <a:rPr lang="hu-HU" smtClean="0"/>
              <a:t>2025. 06. 10.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Large 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Si/O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help the CCSN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particular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3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&gt;0.08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favors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(Boccioli+23).</a:t>
                </a:r>
              </a:p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Stars with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naturally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meet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condition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! (Loddo et al.,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prep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.)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  <a:blipFill>
                <a:blip r:embed="rId4"/>
                <a:stretch>
                  <a:fillRect l="-928" t="-60215" r="-116" b="-1397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C7A2E1-2418-376F-A8DF-EDE3717E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CDE84-9168-8E39-D39C-F99C5DFB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69A73-E1AF-19CF-AE7A-DAE090B92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33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E2D03-4964-5587-4A26-665DEFB61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087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641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042A2-D360-98F5-3EA7-AB9C7F6B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7644BE7-4A83-7954-66F4-403D5343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Do stars with a C-O merger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explode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DAD60F-9455-927B-A1F3-927FB88D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1C6D-9476-6947-BF39-A47E2641EED5}" type="datetime1">
              <a:rPr lang="hu-HU" smtClean="0"/>
              <a:t>2025. 06. 10.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FF6FA45F-92E0-C642-D2CF-2A316FB8E0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Large 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Si/O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help the CCSN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particular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3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&gt;0.08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favors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(Boccioli+23).</a:t>
                </a:r>
              </a:p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Stars with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naturally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meet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condition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! (Loddo et al.,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prep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.)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FF6FA45F-92E0-C642-D2CF-2A316FB8E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  <a:blipFill>
                <a:blip r:embed="rId4"/>
                <a:stretch>
                  <a:fillRect l="-928" t="-60215" r="-116" b="-1397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D8CF42-C912-AC95-5055-2176269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0EFF0-3271-696A-7201-9340AEB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FD33F-E02A-C092-F6CA-AA2CD7B66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33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4DF9A7-BCBB-A239-45E3-61794E34F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087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DF0BE-6C6D-818F-2CCA-D44D8CF8390B}"/>
              </a:ext>
            </a:extLst>
          </p:cNvPr>
          <p:cNvSpPr/>
          <p:nvPr/>
        </p:nvSpPr>
        <p:spPr>
          <a:xfrm>
            <a:off x="4038600" y="2470005"/>
            <a:ext cx="4114802" cy="19179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2800"/>
              <a:t>See Luca Boccioli’s </a:t>
            </a:r>
            <a:r>
              <a:rPr lang="en-HU" sz="2800" dirty="0"/>
              <a:t>talk on Friday 18:50-19:10 </a:t>
            </a:r>
          </a:p>
          <a:p>
            <a:pPr algn="ctr"/>
            <a:r>
              <a:rPr lang="en-HU" sz="2800" dirty="0"/>
              <a:t>(don’t leave! :D)</a:t>
            </a:r>
          </a:p>
        </p:txBody>
      </p:sp>
    </p:spTree>
    <p:extLst>
      <p:ext uri="{BB962C8B-B14F-4D97-AF65-F5344CB8AC3E}">
        <p14:creationId xmlns:p14="http://schemas.microsoft.com/office/powerpoint/2010/main" val="138355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84C63-AD7B-65B3-12D0-3604188C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F980AE6-6831-185D-43BD-BA0A7EDF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93A5445-B2CC-0FD2-2E03-002C20676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fate of CCSN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In case of (fast)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the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 are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destroyed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slightly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C-O merger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due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radius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also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 and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4ED43-E291-7050-18CD-1C232915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2D1F-0AAC-0C4A-92A1-A47EA953021B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866B7-843F-B034-8F8F-D594131B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6F116-DFD8-C41B-5853-D0027C5D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0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1EF45-9868-F879-197B-F91F21EB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0B2ED3A-7301-1A08-61FD-756BE6E4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4FB20FD-6155-5764-C1B0-5A135798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fate of CCSN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In case of (fast)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the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 are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destroyed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slightly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C-O merger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due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radius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also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 and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42748E-27DC-F0F1-6EE8-B7FD1561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4FC8-C8B4-4646-AE60-2901AF73B100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29730-60D9-729E-048B-EC096CCA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D1709-BBB9-F0D8-C72B-152E0D81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94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9926-6190-DE41-87F0-F99D0AA8F53E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</a:t>
            </a:fld>
            <a:endParaRPr lang="en-GB" dirty="0"/>
          </a:p>
        </p:txBody>
      </p:sp>
      <p:pic>
        <p:nvPicPr>
          <p:cNvPr id="8" name="Google Shape;201;p21" title="WhatsApp Image 2025-05-20 at 13.14.15.jpeg">
            <a:extLst>
              <a:ext uri="{FF2B5EF4-FFF2-40B4-BE49-F238E27FC236}">
                <a16:creationId xmlns:a16="http://schemas.microsoft.com/office/drawing/2014/main" id="{99874961-B5EF-5500-0A2D-39C0348501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01" y="1690688"/>
            <a:ext cx="7919970" cy="45262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92886" y="1995854"/>
                <a:ext cx="3799114" cy="391589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Ingestion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some C (and Ne) in the 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late stages of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an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extended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both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mass and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radius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mixed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zone;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Peculiar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and impact on the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explodability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Found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often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1D stellar models with M</a:t>
                </a:r>
                <a:r>
                  <a:rPr lang="it-IT" sz="35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25 M</a:t>
                </a:r>
                <a14:m>
                  <m:oMath xmlns:m="http://schemas.openxmlformats.org/officeDocument/2006/math">
                    <m:r>
                      <a:rPr lang="it-IT" sz="25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2886" y="1995854"/>
                <a:ext cx="3799114" cy="3915891"/>
              </a:xfrm>
              <a:blipFill>
                <a:blip r:embed="rId5"/>
                <a:stretch>
                  <a:fillRect l="-2326" t="-3548" r="-199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29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0DFB-8D54-4241-9153-5EA82BEB7DFE}" type="datetime1">
              <a:rPr lang="hu-HU" smtClean="0"/>
              <a:t>2025. 06. 10.</a:t>
            </a:fld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6F3F0A-E4D2-3E76-B849-675E46E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3034D6-00DD-AAC7-7B9C-93B8D6B9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6FBA-1CB6-747E-4CE3-1193CAD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2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5CDF-708F-282A-57E7-3B9EA94A3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62B7B01-B5BC-F17F-EFF7-CA74104C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34FF5-BA7A-9369-B431-838FE80C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FD5B-3810-E344-A5A3-EE456AF999B3}" type="datetime1">
              <a:rPr lang="hu-HU" smtClean="0"/>
              <a:t>2025. 06. 10.</a:t>
            </a:fld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6BD950EA-874A-BFE9-D3CE-56D622E7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90EE-0136-77EA-4001-262E6A0B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8055-C665-79F3-78F7-A68923EF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45E40-381E-8334-037C-BAF57E9DD04B}"/>
              </a:ext>
            </a:extLst>
          </p:cNvPr>
          <p:cNvSpPr/>
          <p:nvPr/>
        </p:nvSpPr>
        <p:spPr>
          <a:xfrm>
            <a:off x="502443" y="3716216"/>
            <a:ext cx="11349588" cy="14536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8870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EE2D6-B57B-9E16-C876-9D8779C44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0D19370-7EC6-F013-16A5-3F364A8B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models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explosions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DB00B4-DA6B-2746-B461-9DF4B301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59A2-006E-814F-8199-F4033D8E895E}" type="datetime1">
              <a:rPr lang="hu-HU" smtClean="0"/>
              <a:t>2025. 06. 10.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6">
                <a:extLst>
                  <a:ext uri="{FF2B5EF4-FFF2-40B4-BE49-F238E27FC236}">
                    <a16:creationId xmlns:a16="http://schemas.microsoft.com/office/drawing/2014/main" id="{CEF29D40-32F5-CBE6-DADF-5A1849F54E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690688"/>
                <a:ext cx="11187113" cy="3833810"/>
              </a:xfrm>
            </p:spPr>
            <p:txBody>
              <a:bodyPr>
                <a:normAutofit/>
              </a:bodyPr>
              <a:lstStyle/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Scientific case: 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it-IT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at [Fe/H]=</a:t>
                </a:r>
                <a14:m>
                  <m:oMath xmlns:m="http://schemas.openxmlformats.org/officeDocument/2006/math">
                    <m:r>
                      <a:rPr lang="it-IT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 with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initial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equatorial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velocity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v</a:t>
                </a:r>
                <a:r>
                  <a:rPr lang="it-IT" sz="32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=600 km s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-1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  <a:endParaRPr lang="it-IT" sz="3500" baseline="30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Calculated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with the FRANEC (stellar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and HYPERION (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ccsn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codes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Published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Roberti, Limongi, &amp; Chieffi, 2024,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ApJS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270,28 to study the </a:t>
                </a:r>
                <a:r>
                  <a:rPr lang="it-IT" sz="3200" i="1" dirty="0" err="1">
                    <a:solidFill>
                      <a:schemeClr val="bg1"/>
                    </a:solidFill>
                    <a:latin typeface="LM Roman 8" pitchFamily="2" charset="77"/>
                  </a:rPr>
                  <a:t>s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-process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in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rotating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massive stars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low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metallicity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sz="36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en-GB" sz="36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en-GB" sz="3600" dirty="0"/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12" name="Segnaposto contenuto 6">
                <a:extLst>
                  <a:ext uri="{FF2B5EF4-FFF2-40B4-BE49-F238E27FC236}">
                    <a16:creationId xmlns:a16="http://schemas.microsoft.com/office/drawing/2014/main" id="{CEF29D40-32F5-CBE6-DADF-5A1849F54E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690688"/>
                <a:ext cx="11187113" cy="3833810"/>
              </a:xfrm>
              <a:blipFill>
                <a:blip r:embed="rId4"/>
                <a:stretch>
                  <a:fillRect l="-1474" t="-3300" r="-1247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1D7FA-9709-64FD-ED06-78161B9D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5E568-70EC-B895-6228-44AAA8B8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EA22BCA-98BC-5E8C-0E3A-A32C90DB7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4400242"/>
            <a:ext cx="1687607" cy="2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4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ut">
            <a:hlinkClick r:id="" action="ppaction://media"/>
            <a:extLst>
              <a:ext uri="{FF2B5EF4-FFF2-40B4-BE49-F238E27FC236}">
                <a16:creationId xmlns:a16="http://schemas.microsoft.com/office/drawing/2014/main" id="{2D26DCE9-1254-2DBE-9B16-2EE922F4C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047" y="1311274"/>
            <a:ext cx="5000625" cy="500062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Weak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s-process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nuclei in a C-O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FE9C-0890-4A47-8722-EDF54CBE5799}" type="datetime1">
              <a:rPr lang="hu-HU" smtClean="0"/>
              <a:t>2025. 06. 10.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CFA58B-AC73-E321-2E18-A253CF17E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764457"/>
            <a:ext cx="5848350" cy="4094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5627F3-1E77-0F1D-B9C5-A1D0CA05D4AC}"/>
              </a:ext>
            </a:extLst>
          </p:cNvPr>
          <p:cNvSpPr/>
          <p:nvPr/>
        </p:nvSpPr>
        <p:spPr>
          <a:xfrm>
            <a:off x="10320084" y="2002047"/>
            <a:ext cx="1212428" cy="289188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44B0A-C312-A6D8-82B0-C238C8C455D8}"/>
              </a:ext>
            </a:extLst>
          </p:cNvPr>
          <p:cNvSpPr txBox="1"/>
          <p:nvPr/>
        </p:nvSpPr>
        <p:spPr>
          <a:xfrm>
            <a:off x="7045193" y="292692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04CB6-6282-5855-8453-0CA311D96DE7}"/>
              </a:ext>
            </a:extLst>
          </p:cNvPr>
          <p:cNvSpPr txBox="1"/>
          <p:nvPr/>
        </p:nvSpPr>
        <p:spPr>
          <a:xfrm>
            <a:off x="8045450" y="3919537"/>
            <a:ext cx="46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6E276-1E3A-19BC-7236-D8C0E9D18506}"/>
              </a:ext>
            </a:extLst>
          </p:cNvPr>
          <p:cNvSpPr txBox="1"/>
          <p:nvPr/>
        </p:nvSpPr>
        <p:spPr>
          <a:xfrm>
            <a:off x="8253610" y="4553262"/>
            <a:ext cx="560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C/O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B6A4E-9EC5-7842-442E-77EE6D2174BF}"/>
              </a:ext>
            </a:extLst>
          </p:cNvPr>
          <p:cNvSpPr txBox="1"/>
          <p:nvPr/>
        </p:nvSpPr>
        <p:spPr>
          <a:xfrm>
            <a:off x="9402762" y="4488394"/>
            <a:ext cx="8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O/Ne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0B456A-AE9A-8026-6BA9-6CB32C248FEF}"/>
              </a:ext>
            </a:extLst>
          </p:cNvPr>
          <p:cNvSpPr txBox="1"/>
          <p:nvPr/>
        </p:nvSpPr>
        <p:spPr>
          <a:xfrm>
            <a:off x="9839248" y="4788246"/>
            <a:ext cx="560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49360E-D5FB-DC95-974C-97D7608DBDE7}"/>
              </a:ext>
            </a:extLst>
          </p:cNvPr>
          <p:cNvSpPr txBox="1"/>
          <p:nvPr/>
        </p:nvSpPr>
        <p:spPr>
          <a:xfrm>
            <a:off x="10881022" y="4714815"/>
            <a:ext cx="543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D74CC0-EA66-7E19-0A6B-90A9D3211CC7}"/>
              </a:ext>
            </a:extLst>
          </p:cNvPr>
          <p:cNvSpPr txBox="1"/>
          <p:nvPr/>
        </p:nvSpPr>
        <p:spPr>
          <a:xfrm>
            <a:off x="8623544" y="2873985"/>
            <a:ext cx="197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Convective envelope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82286-55FE-D5B0-D95F-F5BDFA002355}"/>
              </a:ext>
            </a:extLst>
          </p:cNvPr>
          <p:cNvSpPr txBox="1"/>
          <p:nvPr/>
        </p:nvSpPr>
        <p:spPr>
          <a:xfrm>
            <a:off x="7234633" y="4505102"/>
            <a:ext cx="73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Conv. core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49B0FB-8593-A562-6209-6DD44C51ECD4}"/>
              </a:ext>
            </a:extLst>
          </p:cNvPr>
          <p:cNvSpPr txBox="1"/>
          <p:nvPr/>
        </p:nvSpPr>
        <p:spPr>
          <a:xfrm>
            <a:off x="9258046" y="3776907"/>
            <a:ext cx="1062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Conv. shell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5FD48C-BC69-344F-40CA-B1DA1E6F70CC}"/>
              </a:ext>
            </a:extLst>
          </p:cNvPr>
          <p:cNvSpPr txBox="1"/>
          <p:nvPr/>
        </p:nvSpPr>
        <p:spPr>
          <a:xfrm>
            <a:off x="10660899" y="4335825"/>
            <a:ext cx="1177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C-O merger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2F31AC-3C08-8E54-E732-CA9631A1C409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064369" y="3656963"/>
            <a:ext cx="5490918" cy="7948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2DC45C-3ED9-F2BC-4D25-F4CD2EB6596F}"/>
              </a:ext>
            </a:extLst>
          </p:cNvPr>
          <p:cNvSpPr/>
          <p:nvPr/>
        </p:nvSpPr>
        <p:spPr>
          <a:xfrm>
            <a:off x="10555287" y="3946184"/>
            <a:ext cx="1252142" cy="10113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7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Weak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s-process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nuclei in a C-O merger (and CCSN)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57B1-A589-984B-8DFF-5B3FC20FFC47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Picture 6" descr="A graph of a mass fraction&#10;&#10;AI-generated content may be incorrect.">
            <a:extLst>
              <a:ext uri="{FF2B5EF4-FFF2-40B4-BE49-F238E27FC236}">
                <a16:creationId xmlns:a16="http://schemas.microsoft.com/office/drawing/2014/main" id="{0741C2E1-AD10-D8D0-5687-DBB5C7B8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46" y="1292905"/>
            <a:ext cx="5167312" cy="5167312"/>
          </a:xfrm>
          <a:prstGeom prst="rect">
            <a:avLst/>
          </a:prstGeom>
        </p:spPr>
      </p:pic>
      <p:pic>
        <p:nvPicPr>
          <p:cNvPr id="10" name="Picture 9" descr="A graph of mass fractions&#10;&#10;AI-generated content may be incorrect.">
            <a:extLst>
              <a:ext uri="{FF2B5EF4-FFF2-40B4-BE49-F238E27FC236}">
                <a16:creationId xmlns:a16="http://schemas.microsoft.com/office/drawing/2014/main" id="{C848F0F2-4054-40C8-850B-79886314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542" y="1292905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Comparison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with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observations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2986-875B-004A-88F6-439A0742D3F5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Picture 6" descr="A graph of stars and numbers&#10;&#10;AI-generated content may be incorrect.">
            <a:extLst>
              <a:ext uri="{FF2B5EF4-FFF2-40B4-BE49-F238E27FC236}">
                <a16:creationId xmlns:a16="http://schemas.microsoft.com/office/drawing/2014/main" id="{ACD6E06D-FEB1-45C1-632E-77C0C1B1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2" y="1339282"/>
            <a:ext cx="6631970" cy="4973978"/>
          </a:xfrm>
          <a:prstGeom prst="rect">
            <a:avLst/>
          </a:prstGeom>
        </p:spPr>
      </p:pic>
      <p:pic>
        <p:nvPicPr>
          <p:cNvPr id="10" name="Picture 9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71C10DCF-5187-363B-D183-002B4004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524" y="1355128"/>
            <a:ext cx="3216276" cy="2412207"/>
          </a:xfrm>
          <a:prstGeom prst="rect">
            <a:avLst/>
          </a:prstGeom>
        </p:spPr>
      </p:pic>
      <p:pic>
        <p:nvPicPr>
          <p:cNvPr id="17" name="Picture 16" descr="A graph of a sample of stars&#10;&#10;AI-generated content may be incorrect.">
            <a:extLst>
              <a:ext uri="{FF2B5EF4-FFF2-40B4-BE49-F238E27FC236}">
                <a16:creationId xmlns:a16="http://schemas.microsoft.com/office/drawing/2014/main" id="{F9781FC8-CB40-BD92-6DBB-CFEB06BE2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524" y="3901053"/>
            <a:ext cx="3216276" cy="24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6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98E54-4E1B-1DCC-E5B9-BF517E074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91AAF64-009F-67D2-E2C4-D2A6501D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Comparison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with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observations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ACC568-F33F-2A34-3C7A-E5FE8F64B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2001-F48D-7446-9C59-75C79B4E2987}" type="datetime1">
              <a:rPr lang="hu-HU" smtClean="0"/>
              <a:t>2025. 06. 10.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AD8FB8-F23C-0FBC-CF16-9DD8CA5D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7DF34-ABFB-3F4E-ECC2-A7EA2F6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8</a:t>
            </a:fld>
            <a:endParaRPr lang="en-GB" dirty="0"/>
          </a:p>
        </p:txBody>
      </p:sp>
      <p:pic>
        <p:nvPicPr>
          <p:cNvPr id="7" name="Picture 6" descr="A graph of stars and numbers&#10;&#10;AI-generated content may be incorrect.">
            <a:extLst>
              <a:ext uri="{FF2B5EF4-FFF2-40B4-BE49-F238E27FC236}">
                <a16:creationId xmlns:a16="http://schemas.microsoft.com/office/drawing/2014/main" id="{394AA393-9AB8-D081-DD53-A8124902C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2" y="1339282"/>
            <a:ext cx="6631970" cy="4973978"/>
          </a:xfrm>
          <a:prstGeom prst="rect">
            <a:avLst/>
          </a:prstGeom>
        </p:spPr>
      </p:pic>
      <p:pic>
        <p:nvPicPr>
          <p:cNvPr id="10" name="Picture 9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843FE3CB-92A0-CB87-C119-3036E2544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524" y="1355128"/>
            <a:ext cx="3216276" cy="2412207"/>
          </a:xfrm>
          <a:prstGeom prst="rect">
            <a:avLst/>
          </a:prstGeom>
        </p:spPr>
      </p:pic>
      <p:pic>
        <p:nvPicPr>
          <p:cNvPr id="17" name="Picture 16" descr="A graph of a sample of stars&#10;&#10;AI-generated content may be incorrect.">
            <a:extLst>
              <a:ext uri="{FF2B5EF4-FFF2-40B4-BE49-F238E27FC236}">
                <a16:creationId xmlns:a16="http://schemas.microsoft.com/office/drawing/2014/main" id="{393B0C88-B803-04F4-316E-B32079057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524" y="3901053"/>
            <a:ext cx="3216276" cy="24122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7E54FF-92A2-170A-2EAC-029678D21C59}"/>
              </a:ext>
            </a:extLst>
          </p:cNvPr>
          <p:cNvSpPr/>
          <p:nvPr/>
        </p:nvSpPr>
        <p:spPr>
          <a:xfrm>
            <a:off x="4038600" y="3595816"/>
            <a:ext cx="891746" cy="1445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24267E-C0F3-C1E4-096D-3D0F749D0F31}"/>
              </a:ext>
            </a:extLst>
          </p:cNvPr>
          <p:cNvSpPr/>
          <p:nvPr/>
        </p:nvSpPr>
        <p:spPr>
          <a:xfrm>
            <a:off x="5068329" y="3550204"/>
            <a:ext cx="891746" cy="1445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26CB1-20CA-DD17-483E-D5F43A3F0193}"/>
              </a:ext>
            </a:extLst>
          </p:cNvPr>
          <p:cNvSpPr txBox="1"/>
          <p:nvPr/>
        </p:nvSpPr>
        <p:spPr>
          <a:xfrm>
            <a:off x="4402094" y="2661465"/>
            <a:ext cx="111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>
                <a:solidFill>
                  <a:srgbClr val="FF0000"/>
                </a:solidFill>
              </a:rPr>
              <a:t>C-O shell mergers!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9D0038-3B79-A4DE-890E-3280308C537C}"/>
              </a:ext>
            </a:extLst>
          </p:cNvPr>
          <p:cNvCxnSpPr>
            <a:cxnSpLocks/>
          </p:cNvCxnSpPr>
          <p:nvPr/>
        </p:nvCxnSpPr>
        <p:spPr>
          <a:xfrm flipH="1">
            <a:off x="4621427" y="3322060"/>
            <a:ext cx="180127" cy="27375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2489A5-5FD9-30F0-3C72-6AE22D2D94A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958148" y="3307796"/>
            <a:ext cx="367766" cy="2880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207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12548</TotalTime>
  <Words>669</Words>
  <Application>Microsoft Macintosh PowerPoint</Application>
  <PresentationFormat>Widescreen</PresentationFormat>
  <Paragraphs>115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The Role of Carbon-Oxygen Shell Interactions in the Nucleosynthesis and Final Fate of Massive Stars</vt:lpstr>
      <vt:lpstr>Carbon-oxygen shell mergers in massive stars</vt:lpstr>
      <vt:lpstr>Nucleosynthesis in a C-O shell merger</vt:lpstr>
      <vt:lpstr>Nucleosynthesis in a C-O shell merger</vt:lpstr>
      <vt:lpstr>Stellar models and explosions</vt:lpstr>
      <vt:lpstr>Weak s-process nuclei in a C-O merger</vt:lpstr>
      <vt:lpstr>Weak s-process nuclei in a C-O merger (and CCSN)</vt:lpstr>
      <vt:lpstr>Comparison with observations</vt:lpstr>
      <vt:lpstr>Comparison with observations</vt:lpstr>
      <vt:lpstr>Do stars with a C-O merger explode?</vt:lpstr>
      <vt:lpstr>Do stars with a C-O merger explode?</vt:lpstr>
      <vt:lpstr>Summary and conclusions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379</cp:revision>
  <dcterms:created xsi:type="dcterms:W3CDTF">2020-02-26T13:20:10Z</dcterms:created>
  <dcterms:modified xsi:type="dcterms:W3CDTF">2025-06-10T07:09:12Z</dcterms:modified>
</cp:coreProperties>
</file>