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66" r:id="rId5"/>
    <p:sldId id="259" r:id="rId6"/>
    <p:sldId id="267" r:id="rId7"/>
    <p:sldId id="268" r:id="rId8"/>
    <p:sldId id="269" r:id="rId9"/>
    <p:sldId id="260" r:id="rId10"/>
    <p:sldId id="270" r:id="rId11"/>
    <p:sldId id="261" r:id="rId12"/>
    <p:sldId id="263" r:id="rId13"/>
    <p:sldId id="265" r:id="rId14"/>
    <p:sldId id="271" r:id="rId15"/>
    <p:sldId id="274" r:id="rId16"/>
    <p:sldId id="272" r:id="rId17"/>
    <p:sldId id="273" r:id="rId18"/>
    <p:sldId id="262" r:id="rId19"/>
    <p:sldId id="277" r:id="rId20"/>
    <p:sldId id="285" r:id="rId21"/>
    <p:sldId id="276" r:id="rId22"/>
    <p:sldId id="278" r:id="rId23"/>
    <p:sldId id="279" r:id="rId24"/>
    <p:sldId id="280" r:id="rId25"/>
    <p:sldId id="281" r:id="rId26"/>
    <p:sldId id="284" r:id="rId27"/>
    <p:sldId id="264" r:id="rId28"/>
    <p:sldId id="286" r:id="rId29"/>
    <p:sldId id="287" r:id="rId30"/>
    <p:sldId id="275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707A"/>
    <a:srgbClr val="A1581C"/>
    <a:srgbClr val="5F7E65"/>
    <a:srgbClr val="4A6373"/>
    <a:srgbClr val="7B2808"/>
    <a:srgbClr val="A98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72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1DF03-A8AA-475E-9A25-CFD9189570D8}" type="datetimeFigureOut">
              <a:rPr lang="en-GB" smtClean="0"/>
              <a:t>08/06/2025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031B-0C5E-43BA-9F66-C3F164062B9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40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3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6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1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6/8/2025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6/8/2025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6/8/2025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9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6/8/2025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2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6/8/2025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16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12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sv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png"/><Relationship Id="rId18" Type="http://schemas.openxmlformats.org/officeDocument/2006/relationships/image" Target="../media/image8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emf"/><Relationship Id="rId17" Type="http://schemas.openxmlformats.org/officeDocument/2006/relationships/image" Target="../media/image79.png"/><Relationship Id="rId2" Type="http://schemas.openxmlformats.org/officeDocument/2006/relationships/image" Target="../media/image2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4.svg"/><Relationship Id="rId5" Type="http://schemas.microsoft.com/office/2007/relationships/hdphoto" Target="../media/hdphoto1.wdp"/><Relationship Id="rId15" Type="http://schemas.openxmlformats.org/officeDocument/2006/relationships/image" Target="../media/image77.png"/><Relationship Id="rId10" Type="http://schemas.openxmlformats.org/officeDocument/2006/relationships/image" Target="../media/image53.png"/><Relationship Id="rId4" Type="http://schemas.openxmlformats.org/officeDocument/2006/relationships/image" Target="../media/image73.png"/><Relationship Id="rId9" Type="http://schemas.openxmlformats.org/officeDocument/2006/relationships/image" Target="../media/image75.svg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3.png"/><Relationship Id="rId7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3.png"/><Relationship Id="rId21" Type="http://schemas.microsoft.com/office/2007/relationships/hdphoto" Target="../media/hdphoto2.wdp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2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0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hyperlink" Target="https://aa.oma.be/cloudy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12" Type="http://schemas.openxmlformats.org/officeDocument/2006/relationships/hyperlink" Target="https://mocassin.nebulousresearch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hyperlink" Target="https://www.chiantidatabase.org/cug.html" TargetMode="External"/><Relationship Id="rId5" Type="http://schemas.openxmlformats.org/officeDocument/2006/relationships/image" Target="../media/image112.png"/><Relationship Id="rId10" Type="http://schemas.openxmlformats.org/officeDocument/2006/relationships/hyperlink" Target="https://nlte.nist.gov/FLY/" TargetMode="External"/><Relationship Id="rId4" Type="http://schemas.openxmlformats.org/officeDocument/2006/relationships/image" Target="../media/image111.png"/><Relationship Id="rId9" Type="http://schemas.openxmlformats.org/officeDocument/2006/relationships/hyperlink" Target="https://www.yacora.de/help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44.emf"/><Relationship Id="rId9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3.png"/><Relationship Id="rId7" Type="http://schemas.openxmlformats.org/officeDocument/2006/relationships/image" Target="../media/image1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10" Type="http://schemas.openxmlformats.org/officeDocument/2006/relationships/image" Target="../media/image137.sv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3.png"/><Relationship Id="rId7" Type="http://schemas.openxmlformats.org/officeDocument/2006/relationships/image" Target="../media/image1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G"/><Relationship Id="rId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3.png"/><Relationship Id="rId7" Type="http://schemas.openxmlformats.org/officeDocument/2006/relationships/image" Target="../media/image146.emf"/><Relationship Id="rId12" Type="http://schemas.openxmlformats.org/officeDocument/2006/relationships/image" Target="../media/image1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11" Type="http://schemas.openxmlformats.org/officeDocument/2006/relationships/image" Target="../media/image150.png"/><Relationship Id="rId5" Type="http://schemas.openxmlformats.org/officeDocument/2006/relationships/image" Target="../media/image144.emf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3.emf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6.gif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35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mmagine che contiene testo, schermata, poster, narrativa&#10;&#10;Il contenuto generato dall'IA potrebbe non essere corretto.">
            <a:extLst>
              <a:ext uri="{FF2B5EF4-FFF2-40B4-BE49-F238E27FC236}">
                <a16:creationId xmlns:a16="http://schemas.microsoft.com/office/drawing/2014/main" id="{CB1E1864-90CB-30CA-1642-8B1768ED1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r="1" b="48053"/>
          <a:stretch>
            <a:fillRect/>
          </a:stretch>
        </p:blipFill>
        <p:spPr bwMode="auto">
          <a:xfrm>
            <a:off x="-102870" y="10"/>
            <a:ext cx="1240155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1037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E10C3FA-A979-0AF3-2647-4935A0A9A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464" y="1004454"/>
            <a:ext cx="5619054" cy="4849091"/>
          </a:xfrm>
        </p:spPr>
        <p:txBody>
          <a:bodyPr anchor="ctr">
            <a:noAutofit/>
          </a:bodyPr>
          <a:lstStyle/>
          <a:p>
            <a:r>
              <a:rPr lang="en-US" sz="4400" dirty="0"/>
              <a:t>Progress on opacity measurements in laboratory plasma trap relevant for Kilonovae signals</a:t>
            </a:r>
            <a:endParaRPr lang="it-IT" sz="4400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BC456897-C22F-2FCD-32A9-C42B72883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637123" cy="4076699"/>
          </a:xfrm>
        </p:spPr>
        <p:txBody>
          <a:bodyPr anchor="ctr">
            <a:normAutofit/>
          </a:bodyPr>
          <a:lstStyle/>
          <a:p>
            <a:r>
              <a:rPr lang="en-GB" sz="3600" b="1" dirty="0">
                <a:latin typeface="Aptos SemiBold" panose="020B0004020202020204" pitchFamily="34" charset="0"/>
                <a:cs typeface="Aptos Serif" panose="020B0502040204020203" pitchFamily="18" charset="0"/>
              </a:rPr>
              <a:t>Angelo Pidatella</a:t>
            </a:r>
            <a:r>
              <a:rPr lang="en-GB" sz="3200" b="1" dirty="0">
                <a:latin typeface="Aptos SemiBold" panose="020B0004020202020204" pitchFamily="34" charset="0"/>
                <a:cs typeface="Aptos Serif" panose="020B0502040204020203" pitchFamily="18" charset="0"/>
              </a:rPr>
              <a:t> </a:t>
            </a:r>
          </a:p>
          <a:p>
            <a:r>
              <a:rPr lang="en-GB" sz="3200" b="1" dirty="0">
                <a:latin typeface="Aptos SemiBold" panose="020B0004020202020204" pitchFamily="34" charset="0"/>
                <a:cs typeface="Aptos Serif" panose="020B0502040204020203" pitchFamily="18" charset="0"/>
              </a:rPr>
              <a:t>INFN-LNS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On behalf of the PANDORA collaboration</a:t>
            </a:r>
          </a:p>
        </p:txBody>
      </p:sp>
      <p:cxnSp>
        <p:nvCxnSpPr>
          <p:cNvPr id="1046" name="Straight Connector 1039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49775063-4D1D-8D75-659B-6E53897728BC}"/>
              </a:ext>
            </a:extLst>
          </p:cNvPr>
          <p:cNvSpPr/>
          <p:nvPr/>
        </p:nvSpPr>
        <p:spPr>
          <a:xfrm>
            <a:off x="234782" y="525781"/>
            <a:ext cx="11729644" cy="478672"/>
          </a:xfrm>
          <a:prstGeom prst="rect">
            <a:avLst/>
          </a:prstGeom>
          <a:gradFill flip="none" rotWithShape="1">
            <a:gsLst>
              <a:gs pos="0">
                <a:srgbClr val="A98851"/>
              </a:gs>
              <a:gs pos="74000">
                <a:srgbClr val="7B2808"/>
              </a:gs>
              <a:gs pos="83000">
                <a:srgbClr val="4A6373"/>
              </a:gs>
              <a:gs pos="100000">
                <a:srgbClr val="5F7E6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s, </a:t>
            </a:r>
            <a:r>
              <a:rPr lang="en-GB" dirty="0" err="1">
                <a:latin typeface="+mj-lt"/>
              </a:rPr>
              <a:t>i</a:t>
            </a:r>
            <a:r>
              <a:rPr lang="en-GB" dirty="0">
                <a:latin typeface="+mj-lt"/>
              </a:rPr>
              <a:t> &amp; r Element Nucleosynthesis (</a:t>
            </a:r>
            <a:r>
              <a:rPr lang="en-GB" dirty="0" err="1">
                <a:latin typeface="+mj-lt"/>
              </a:rPr>
              <a:t>sirEN</a:t>
            </a:r>
            <a:r>
              <a:rPr lang="en-GB" dirty="0">
                <a:latin typeface="+mj-lt"/>
              </a:rPr>
              <a:t>) CONFERENCE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9A4509D-9302-73E6-156B-EF6166A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0" y="6101715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E2F80B6-86C5-EC4B-DAF1-0146A9AB7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34" y="5873981"/>
            <a:ext cx="1368963" cy="950959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71036DE-0130-4C11-BF57-3D5F1A681BF8}"/>
              </a:ext>
            </a:extLst>
          </p:cNvPr>
          <p:cNvSpPr/>
          <p:nvPr/>
        </p:nvSpPr>
        <p:spPr>
          <a:xfrm>
            <a:off x="2120030" y="27179"/>
            <a:ext cx="8784000" cy="432000"/>
          </a:xfrm>
          <a:prstGeom prst="rect">
            <a:avLst/>
          </a:prstGeom>
          <a:gradFill>
            <a:gsLst>
              <a:gs pos="0">
                <a:srgbClr val="A98851"/>
              </a:gs>
              <a:gs pos="74000">
                <a:srgbClr val="7B2808"/>
              </a:gs>
              <a:gs pos="83000">
                <a:srgbClr val="4A6373"/>
              </a:gs>
              <a:gs pos="100000">
                <a:srgbClr val="5F7E65"/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Giulianova, June 9-13, 2025</a:t>
            </a:r>
          </a:p>
        </p:txBody>
      </p:sp>
    </p:spTree>
    <p:extLst>
      <p:ext uri="{BB962C8B-B14F-4D97-AF65-F5344CB8AC3E}">
        <p14:creationId xmlns:p14="http://schemas.microsoft.com/office/powerpoint/2010/main" val="78608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EC5FE-B345-5008-8D1F-07EA568F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magine 68">
            <a:extLst>
              <a:ext uri="{FF2B5EF4-FFF2-40B4-BE49-F238E27FC236}">
                <a16:creationId xmlns:a16="http://schemas.microsoft.com/office/drawing/2014/main" id="{5B7206A9-F6D0-D174-C6FD-0504255650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91" y="3489124"/>
            <a:ext cx="4110990" cy="308324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5FE35D-2879-6873-8C3E-F8533D39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First attempt of reproducing plasma conditions in laboratory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C72DA9-BF6E-EACE-9852-86E7E950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26EE30-C48A-7DEB-70BF-FFCC26B8F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81ECEE-B52E-AA3B-AFE3-77875014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83AC6B3-1FB9-DFFC-E6F1-221383E454FA}"/>
              </a:ext>
            </a:extLst>
          </p:cNvPr>
          <p:cNvSpPr txBox="1"/>
          <p:nvPr/>
        </p:nvSpPr>
        <p:spPr>
          <a:xfrm>
            <a:off x="1363154" y="1096949"/>
            <a:ext cx="992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(2022) – First experimental setup and measurement campaign on the Flexible Plasma Trap (FPT@LNS)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campaign of OES measurements, closely reproducing KN conditions –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eV, and 10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964DE636-F540-06AB-D75A-B9B4C9E73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099"/>
          <a:stretch/>
        </p:blipFill>
        <p:spPr>
          <a:xfrm>
            <a:off x="639418" y="1678720"/>
            <a:ext cx="5040260" cy="1489083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AA1E6DDE-F0AB-558C-D648-D4D9850E4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88" t="58590" r="1288" b="-3315"/>
          <a:stretch/>
        </p:blipFill>
        <p:spPr>
          <a:xfrm>
            <a:off x="5549888" y="1911429"/>
            <a:ext cx="5040260" cy="1420016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985AFF1-4723-1149-E321-3D5AF4B42919}"/>
              </a:ext>
            </a:extLst>
          </p:cNvPr>
          <p:cNvSpPr txBox="1"/>
          <p:nvPr/>
        </p:nvSpPr>
        <p:spPr>
          <a:xfrm>
            <a:off x="3962244" y="1929897"/>
            <a:ext cx="12952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Plasma power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6677098C-0321-0F2F-F843-ED9C2BA25B1B}"/>
              </a:ext>
            </a:extLst>
          </p:cNvPr>
          <p:cNvSpPr txBox="1"/>
          <p:nvPr/>
        </p:nvSpPr>
        <p:spPr>
          <a:xfrm>
            <a:off x="3962244" y="2055065"/>
            <a:ext cx="12952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Density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E4030788-907C-9BEF-A85F-AD96F6571237}"/>
              </a:ext>
            </a:extLst>
          </p:cNvPr>
          <p:cNvSpPr txBox="1"/>
          <p:nvPr/>
        </p:nvSpPr>
        <p:spPr>
          <a:xfrm>
            <a:off x="3962244" y="2177988"/>
            <a:ext cx="12952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Temperature</a:t>
            </a:r>
            <a:endParaRPr lang="it-IT" sz="900" b="1" dirty="0">
              <a:highlight>
                <a:srgbClr val="FFFF00"/>
              </a:highlight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212145D5-925D-9417-6E63-EE5BDE10F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8" y="3278656"/>
            <a:ext cx="3788844" cy="2841632"/>
          </a:xfrm>
          <a:prstGeom prst="rect">
            <a:avLst/>
          </a:prstGeom>
        </p:spPr>
      </p:pic>
      <p:sp>
        <p:nvSpPr>
          <p:cNvPr id="53" name="Ovale 52">
            <a:extLst>
              <a:ext uri="{FF2B5EF4-FFF2-40B4-BE49-F238E27FC236}">
                <a16:creationId xmlns:a16="http://schemas.microsoft.com/office/drawing/2014/main" id="{3A39CF29-2C3D-DD81-D163-DD8B1395CA01}"/>
              </a:ext>
            </a:extLst>
          </p:cNvPr>
          <p:cNvSpPr/>
          <p:nvPr/>
        </p:nvSpPr>
        <p:spPr>
          <a:xfrm rot="11254465">
            <a:off x="8651757" y="5617476"/>
            <a:ext cx="1112064" cy="37860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4D70D911-7641-74D5-2581-517E8A8401B3}"/>
              </a:ext>
            </a:extLst>
          </p:cNvPr>
          <p:cNvSpPr/>
          <p:nvPr/>
        </p:nvSpPr>
        <p:spPr>
          <a:xfrm rot="16670176">
            <a:off x="1530291" y="4989130"/>
            <a:ext cx="937937" cy="4050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5" name="Elemento grafico 54" descr="Freccia linea: diritta con riempimento a tinta unita">
            <a:extLst>
              <a:ext uri="{FF2B5EF4-FFF2-40B4-BE49-F238E27FC236}">
                <a16:creationId xmlns:a16="http://schemas.microsoft.com/office/drawing/2014/main" id="{1FC51602-4270-72DE-222A-2088CCA2E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059026">
            <a:off x="7198879" y="5406997"/>
            <a:ext cx="1753935" cy="556190"/>
          </a:xfrm>
          <a:prstGeom prst="rect">
            <a:avLst/>
          </a:prstGeom>
        </p:spPr>
      </p:pic>
      <p:pic>
        <p:nvPicPr>
          <p:cNvPr id="56" name="Elemento grafico 55" descr="Freccia linea: diritta con riempimento a tinta unita">
            <a:extLst>
              <a:ext uri="{FF2B5EF4-FFF2-40B4-BE49-F238E27FC236}">
                <a16:creationId xmlns:a16="http://schemas.microsoft.com/office/drawing/2014/main" id="{8DE3F27A-AD53-F9EB-24B2-1993949A8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850095">
            <a:off x="7648988" y="4091442"/>
            <a:ext cx="1753935" cy="556190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A6E60A4-F9DD-2F86-0EF9-66B38A491162}"/>
              </a:ext>
            </a:extLst>
          </p:cNvPr>
          <p:cNvSpPr txBox="1"/>
          <p:nvPr/>
        </p:nvSpPr>
        <p:spPr>
          <a:xfrm>
            <a:off x="5237308" y="5385118"/>
            <a:ext cx="27751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circle = large gas pressure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FB409DED-134D-2EE1-969F-CB56AF14FFF7}"/>
              </a:ext>
            </a:extLst>
          </p:cNvPr>
          <p:cNvSpPr txBox="1"/>
          <p:nvPr/>
        </p:nvSpPr>
        <p:spPr>
          <a:xfrm>
            <a:off x="5736134" y="3531535"/>
            <a:ext cx="19356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circle = small gas pressure</a:t>
            </a:r>
            <a:endParaRPr lang="en-US" sz="1500" b="1" i="0" u="none" strike="noStrike" baseline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C8CC1390-98EE-9A48-6DA4-1D03ED7ECEC8}"/>
              </a:ext>
            </a:extLst>
          </p:cNvPr>
          <p:cNvSpPr/>
          <p:nvPr/>
        </p:nvSpPr>
        <p:spPr>
          <a:xfrm>
            <a:off x="5586572" y="2304103"/>
            <a:ext cx="5040260" cy="9285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60342D70-0DDC-4CCD-6C19-69E73B8128E5}"/>
              </a:ext>
            </a:extLst>
          </p:cNvPr>
          <p:cNvGrpSpPr/>
          <p:nvPr/>
        </p:nvGrpSpPr>
        <p:grpSpPr>
          <a:xfrm>
            <a:off x="11315669" y="1562950"/>
            <a:ext cx="1295213" cy="1987096"/>
            <a:chOff x="11315669" y="1562950"/>
            <a:chExt cx="1295213" cy="1987096"/>
          </a:xfrm>
        </p:grpSpPr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0BBF6F62-4B2F-4B53-C23E-9AF587FEE3B7}"/>
                </a:ext>
              </a:extLst>
            </p:cNvPr>
            <p:cNvSpPr/>
            <p:nvPr/>
          </p:nvSpPr>
          <p:spPr>
            <a:xfrm>
              <a:off x="11504017" y="1848811"/>
              <a:ext cx="206953" cy="1403845"/>
            </a:xfrm>
            <a:prstGeom prst="rect">
              <a:avLst/>
            </a:prstGeom>
            <a:solidFill>
              <a:srgbClr val="4D4D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626F9D5A-DD75-E1D8-FD9E-84A45D6B83D9}"/>
                </a:ext>
              </a:extLst>
            </p:cNvPr>
            <p:cNvSpPr/>
            <p:nvPr/>
          </p:nvSpPr>
          <p:spPr>
            <a:xfrm>
              <a:off x="11503999" y="2163512"/>
              <a:ext cx="206953" cy="826100"/>
            </a:xfrm>
            <a:prstGeom prst="rect">
              <a:avLst/>
            </a:prstGeom>
            <a:solidFill>
              <a:srgbClr val="A6A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6DDDBB6A-18CA-B09C-BA65-8D3933802ED1}"/>
                </a:ext>
              </a:extLst>
            </p:cNvPr>
            <p:cNvSpPr/>
            <p:nvPr/>
          </p:nvSpPr>
          <p:spPr>
            <a:xfrm>
              <a:off x="11505580" y="1907627"/>
              <a:ext cx="206953" cy="826100"/>
            </a:xfrm>
            <a:prstGeom prst="rect">
              <a:avLst/>
            </a:prstGeom>
            <a:solidFill>
              <a:srgbClr val="EBEB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D3877BED-BF9D-88B0-30AC-ECAE8B90CBFC}"/>
                </a:ext>
              </a:extLst>
            </p:cNvPr>
            <p:cNvSpPr/>
            <p:nvPr/>
          </p:nvSpPr>
          <p:spPr>
            <a:xfrm>
              <a:off x="11505597" y="1872960"/>
              <a:ext cx="206953" cy="64625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6A3BC50A-24B0-E949-5E44-B7D58FF1F856}"/>
                </a:ext>
              </a:extLst>
            </p:cNvPr>
            <p:cNvSpPr/>
            <p:nvPr/>
          </p:nvSpPr>
          <p:spPr>
            <a:xfrm>
              <a:off x="11505597" y="1842191"/>
              <a:ext cx="205355" cy="443706"/>
            </a:xfrm>
            <a:prstGeom prst="rect">
              <a:avLst/>
            </a:prstGeom>
            <a:solidFill>
              <a:srgbClr val="FFA6A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D6F25267-5D71-2704-CFB3-79394F58BFBF}"/>
                </a:ext>
              </a:extLst>
            </p:cNvPr>
            <p:cNvSpPr/>
            <p:nvPr/>
          </p:nvSpPr>
          <p:spPr>
            <a:xfrm>
              <a:off x="11505581" y="1796663"/>
              <a:ext cx="205372" cy="233455"/>
            </a:xfrm>
            <a:prstGeom prst="rect">
              <a:avLst/>
            </a:prstGeom>
            <a:solidFill>
              <a:srgbClr val="FF80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651552A7-F8CE-FEEA-93D7-5A62326F5687}"/>
                </a:ext>
              </a:extLst>
            </p:cNvPr>
            <p:cNvSpPr txBox="1"/>
            <p:nvPr/>
          </p:nvSpPr>
          <p:spPr>
            <a:xfrm>
              <a:off x="11315669" y="1562950"/>
              <a:ext cx="12952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High - T</a:t>
              </a:r>
              <a:endParaRPr lang="it-IT" sz="900" b="1" dirty="0"/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6CAE9317-9699-7F16-0368-E1449B6F92F5}"/>
                </a:ext>
              </a:extLst>
            </p:cNvPr>
            <p:cNvSpPr txBox="1"/>
            <p:nvPr/>
          </p:nvSpPr>
          <p:spPr>
            <a:xfrm>
              <a:off x="11315669" y="3319214"/>
              <a:ext cx="12952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9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Low - T</a:t>
              </a:r>
              <a:endParaRPr lang="it-IT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C18B-5DC4-60B1-5E26-5313A3219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E1030F-D711-47A1-53B5-393B2B0B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6C9B7C-583B-E9A2-4E7A-4DD2E6BC2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3DEEF6-B0AC-DF43-DB3E-E84CE78E1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713B52-207E-6FC6-D575-274F129A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A67214B-0953-0BC6-EA48-CBD7D7A9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39" y="948921"/>
            <a:ext cx="5429358" cy="63925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F618550-8D70-D21F-F2A0-BFAFDBF2B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46" y="1970764"/>
            <a:ext cx="3258999" cy="182413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559D3D1-D98D-F4F7-5971-D741A5A30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406" y="1719448"/>
            <a:ext cx="4083608" cy="268245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EA3E2B1-E590-B6B4-3042-1829EA05D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207" y="1887515"/>
            <a:ext cx="2914782" cy="213933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E8E3FE1-4E17-BF8B-3B0A-A0F2A54AF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620" y="4819160"/>
            <a:ext cx="3859864" cy="120120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51C965C-FE43-4AD7-8C60-D3233C3F72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506" y="4651698"/>
            <a:ext cx="2495678" cy="141612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9069962-3A0B-BAA1-6408-00388C8D9288}"/>
              </a:ext>
            </a:extLst>
          </p:cNvPr>
          <p:cNvSpPr txBox="1"/>
          <p:nvPr/>
        </p:nvSpPr>
        <p:spPr>
          <a:xfrm>
            <a:off x="695700" y="4560108"/>
            <a:ext cx="27568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J.E.Bailey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it-IT" sz="9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058101 (2009</a:t>
            </a:r>
            <a:r>
              <a:rPr lang="it-IT" sz="900" b="0" i="0" u="none" strike="noStrike" baseline="0" dirty="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900" dirty="0">
              <a:highlight>
                <a:srgbClr val="FCE38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C784287-C89F-FFAF-1382-F40DBD8305CE}"/>
              </a:ext>
            </a:extLst>
          </p:cNvPr>
          <p:cNvSpPr txBox="1"/>
          <p:nvPr/>
        </p:nvSpPr>
        <p:spPr>
          <a:xfrm>
            <a:off x="695699" y="1776916"/>
            <a:ext cx="27568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J.Zhang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it-IT" sz="9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113301 (2011)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944F68-C06F-9489-1F93-846E1CA80913}"/>
              </a:ext>
            </a:extLst>
          </p:cNvPr>
          <p:cNvSpPr txBox="1"/>
          <p:nvPr/>
        </p:nvSpPr>
        <p:spPr>
          <a:xfrm>
            <a:off x="7207791" y="970290"/>
            <a:ext cx="4881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nvestigation of opacity models for stellar interior, inertial fusion, and high 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it-IT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7ED9136-A5F5-69D4-CDD3-C17AF4D7177C}"/>
              </a:ext>
            </a:extLst>
          </p:cNvPr>
          <p:cNvSpPr txBox="1"/>
          <p:nvPr/>
        </p:nvSpPr>
        <p:spPr>
          <a:xfrm>
            <a:off x="7962444" y="4303249"/>
            <a:ext cx="41268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Opacity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@ 85 eV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photon energy range 150 -1200 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Gold absorber heated by X-ray radiation from a foam-baffled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hohlraum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Sandia’s Z facility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M. K.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Matzen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Phys. Plasmas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055503 (2005)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], transmission of a mixed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plasma heated to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156±6 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1965123-06FB-877D-28C1-726FB12BF0A6}"/>
              </a:ext>
            </a:extLst>
          </p:cNvPr>
          <p:cNvSpPr txBox="1"/>
          <p:nvPr/>
        </p:nvSpPr>
        <p:spPr>
          <a:xfrm>
            <a:off x="203282" y="3910657"/>
            <a:ext cx="4636094" cy="51077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Different plasmas (transient, pulsed, laser &amp; Z plasmas)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Different photon energy (X-Rays)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11E75534-2811-E92E-7A5B-6DE7162D6AF9}"/>
              </a:ext>
            </a:extLst>
          </p:cNvPr>
          <p:cNvSpPr/>
          <p:nvPr/>
        </p:nvSpPr>
        <p:spPr>
          <a:xfrm>
            <a:off x="2993317" y="1304859"/>
            <a:ext cx="220337" cy="33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0401D-06A2-CC11-F557-5F2CDE989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AF188-0950-2CE8-C2ED-5A647960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BF46D0-C5DA-91E7-551C-768FA1CB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C93CFD-AA80-69A5-49A7-846914BAB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0580BE-480C-6ABA-895B-DF60399A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2836124-1AEC-A618-B5F0-E7B5E38AD0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124" y="1593847"/>
            <a:ext cx="4152311" cy="229246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5A02D8D-4C74-1047-CED3-C72366912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814" y="5139369"/>
            <a:ext cx="3720847" cy="69812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7EADB6F-5F29-4547-B48A-B5373F0467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8550" y="1593847"/>
            <a:ext cx="7207620" cy="229246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34C7BB4-C0B3-82EF-3D05-494AE459CC76}"/>
              </a:ext>
            </a:extLst>
          </p:cNvPr>
          <p:cNvSpPr txBox="1"/>
          <p:nvPr/>
        </p:nvSpPr>
        <p:spPr>
          <a:xfrm>
            <a:off x="5554587" y="3928096"/>
            <a:ext cx="57555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 b="0" i="0" u="none" strike="noStrike" baseline="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Pidatella, </a:t>
            </a:r>
            <a:r>
              <a:rPr lang="it-IT" dirty="0" err="1"/>
              <a:t>A.,et</a:t>
            </a:r>
            <a:r>
              <a:rPr lang="it-IT" dirty="0"/>
              <a:t> al. </a:t>
            </a:r>
            <a:r>
              <a:rPr lang="en-US" dirty="0"/>
              <a:t>Frontiers in Astronomy and Space Sciences, 10.3389/fspas.2022.931744 (2022)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12BB21A-8A91-E3C2-A3DA-8104E14182D9}"/>
              </a:ext>
            </a:extLst>
          </p:cNvPr>
          <p:cNvSpPr txBox="1"/>
          <p:nvPr/>
        </p:nvSpPr>
        <p:spPr>
          <a:xfrm>
            <a:off x="500273" y="4461713"/>
            <a:ext cx="73436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Plasma density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maps from self-consistent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particle-in-cell simulations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Bound-bound opacity along one line-of-sight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no radiative perturbation (a),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lasma perturbed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by an external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black-body radiation field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[erg m−2 s−1 Hz−1] at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8000 K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with smaller (b) and </a:t>
            </a:r>
            <a:r>
              <a:rPr lang="it-IT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it-IT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intensities</a:t>
            </a:r>
            <a:r>
              <a:rPr lang="it-IT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A5FC37C-EE33-D0D6-AB96-DD167ADB2F4C}"/>
              </a:ext>
            </a:extLst>
          </p:cNvPr>
          <p:cNvSpPr txBox="1"/>
          <p:nvPr/>
        </p:nvSpPr>
        <p:spPr>
          <a:xfrm>
            <a:off x="11216346" y="1610582"/>
            <a:ext cx="804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κ</a:t>
            </a:r>
            <a:r>
              <a:rPr lang="it-IT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61ACF243-A808-D19A-C0E5-8CA65B1F39E9}"/>
              </a:ext>
            </a:extLst>
          </p:cNvPr>
          <p:cNvCxnSpPr/>
          <p:nvPr/>
        </p:nvCxnSpPr>
        <p:spPr>
          <a:xfrm>
            <a:off x="5788363" y="1370664"/>
            <a:ext cx="583008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94031F6-D6BA-D0C5-FA13-C59A54725E8B}"/>
              </a:ext>
            </a:extLst>
          </p:cNvPr>
          <p:cNvSpPr txBox="1"/>
          <p:nvPr/>
        </p:nvSpPr>
        <p:spPr>
          <a:xfrm>
            <a:off x="5691032" y="975570"/>
            <a:ext cx="62646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 b="0" i="0" u="none" strike="noStrike" baseline="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400" dirty="0" err="1"/>
              <a:t>Increasing</a:t>
            </a:r>
            <a:r>
              <a:rPr lang="it-IT" sz="1400" dirty="0"/>
              <a:t> </a:t>
            </a:r>
            <a:r>
              <a:rPr lang="it-IT" sz="1400" dirty="0" err="1"/>
              <a:t>intensity</a:t>
            </a:r>
            <a:r>
              <a:rPr lang="it-IT" sz="1400" dirty="0"/>
              <a:t> I(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it-IT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it-IT" sz="1400" dirty="0"/>
              <a:t> </a:t>
            </a:r>
            <a:r>
              <a:rPr lang="it-IT" sz="1400" dirty="0" err="1"/>
              <a:t>external</a:t>
            </a:r>
            <a:r>
              <a:rPr lang="it-IT" sz="1400" dirty="0"/>
              <a:t> black-body </a:t>
            </a:r>
            <a:r>
              <a:rPr lang="it-IT" sz="1400" dirty="0" err="1"/>
              <a:t>radiation</a:t>
            </a:r>
            <a:r>
              <a:rPr lang="it-IT" sz="1400" dirty="0"/>
              <a:t> </a:t>
            </a:r>
            <a:r>
              <a:rPr lang="it-IT" sz="1400" dirty="0" err="1"/>
              <a:t>perturbing</a:t>
            </a:r>
            <a:r>
              <a:rPr lang="it-IT" sz="1400" dirty="0"/>
              <a:t> the plasma</a:t>
            </a:r>
          </a:p>
        </p:txBody>
      </p:sp>
    </p:spTree>
    <p:extLst>
      <p:ext uri="{BB962C8B-B14F-4D97-AF65-F5344CB8AC3E}">
        <p14:creationId xmlns:p14="http://schemas.microsoft.com/office/powerpoint/2010/main" val="227184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1E999-6D15-A4D1-6447-AD5CD2384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03469-AFD6-3034-0420-D9E141089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510DB8-E9DE-3A5E-010E-A8E296DB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5CBEBDA-50B3-A9B4-1931-E40E043AA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F972C1-76F1-3A16-50A1-8169C1A0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DECAAC9-396C-1E7C-7790-F055903DC009}"/>
              </a:ext>
            </a:extLst>
          </p:cNvPr>
          <p:cNvSpPr txBox="1"/>
          <p:nvPr/>
        </p:nvSpPr>
        <p:spPr>
          <a:xfrm>
            <a:off x="693827" y="1220640"/>
            <a:ext cx="4628627" cy="194095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6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reproducibility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Accurate transmittance measurements: absolute spectral radiance from OES 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Independent plasma diagnostics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Light source: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high-quality absolute intensity, broad, featureless spectrum, larger than SE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BDBDF8E-DB9C-393A-5C38-6F8A107E7D78}"/>
              </a:ext>
            </a:extLst>
          </p:cNvPr>
          <p:cNvSpPr txBox="1"/>
          <p:nvPr/>
        </p:nvSpPr>
        <p:spPr>
          <a:xfrm>
            <a:off x="750367" y="3948036"/>
            <a:ext cx="4628632" cy="132802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  <a:ln w="381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Transmittance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measurements: plasma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active medium</a:t>
            </a:r>
          </a:p>
          <a:p>
            <a:pPr marL="342900" indent="-342900">
              <a:buFont typeface="+mj-lt"/>
              <a:buAutoNum type="arabi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Self-emission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from plasma + radiation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led by opacity</a:t>
            </a:r>
          </a:p>
          <a:p>
            <a:pPr marL="342900" indent="-342900">
              <a:buFont typeface="+mj-lt"/>
              <a:buAutoNum type="arabi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Spurious contribution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chamber wall,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D0B6DCF-0A32-4332-D99F-0D97DCAE4CDC}"/>
              </a:ext>
            </a:extLst>
          </p:cNvPr>
          <p:cNvSpPr txBox="1"/>
          <p:nvPr/>
        </p:nvSpPr>
        <p:spPr>
          <a:xfrm>
            <a:off x="2143391" y="897475"/>
            <a:ext cx="1906199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C423EAF-5285-A6AA-72DD-F15900483960}"/>
              </a:ext>
            </a:extLst>
          </p:cNvPr>
          <p:cNvSpPr txBox="1"/>
          <p:nvPr/>
        </p:nvSpPr>
        <p:spPr>
          <a:xfrm>
            <a:off x="1031745" y="3624871"/>
            <a:ext cx="4042610" cy="3077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&amp; CRITICAL ASPECTS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2E4A01B-114C-E25D-36AA-187D3DAA6954}"/>
              </a:ext>
            </a:extLst>
          </p:cNvPr>
          <p:cNvSpPr txBox="1"/>
          <p:nvPr/>
        </p:nvSpPr>
        <p:spPr>
          <a:xfrm>
            <a:off x="1082856" y="5499366"/>
            <a:ext cx="644574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700" dirty="0"/>
              <a:t>Pidatella, </a:t>
            </a:r>
            <a:r>
              <a:rPr lang="it-IT" sz="700" dirty="0" err="1"/>
              <a:t>A.,et</a:t>
            </a:r>
            <a:r>
              <a:rPr lang="it-IT" sz="700" dirty="0"/>
              <a:t> al. </a:t>
            </a:r>
            <a:r>
              <a:rPr lang="en-US" sz="700" dirty="0"/>
              <a:t>Front. in </a:t>
            </a:r>
            <a:r>
              <a:rPr lang="en-US" sz="700" dirty="0" err="1"/>
              <a:t>Astr</a:t>
            </a:r>
            <a:r>
              <a:rPr lang="en-US" sz="700" dirty="0"/>
              <a:t>. Space Sci, 10.3389/fspas.2022.931744 (2022)</a:t>
            </a:r>
            <a:endParaRPr lang="it-IT" sz="7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1CB1F86-D0A4-71D2-6AFC-F126D9713155}"/>
              </a:ext>
            </a:extLst>
          </p:cNvPr>
          <p:cNvSpPr txBox="1"/>
          <p:nvPr/>
        </p:nvSpPr>
        <p:spPr>
          <a:xfrm>
            <a:off x="6018194" y="1019736"/>
            <a:ext cx="5386607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0BC0D2D-9F0B-FA48-BCD2-8B43BDA34EFF}"/>
              </a:ext>
            </a:extLst>
          </p:cNvPr>
          <p:cNvCxnSpPr>
            <a:cxnSpLocks/>
          </p:cNvCxnSpPr>
          <p:nvPr/>
        </p:nvCxnSpPr>
        <p:spPr>
          <a:xfrm>
            <a:off x="11009397" y="1864482"/>
            <a:ext cx="30370" cy="32740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6F23189-B051-3C6E-5B88-CD308E8A543B}"/>
              </a:ext>
            </a:extLst>
          </p:cNvPr>
          <p:cNvCxnSpPr>
            <a:cxnSpLocks/>
          </p:cNvCxnSpPr>
          <p:nvPr/>
        </p:nvCxnSpPr>
        <p:spPr>
          <a:xfrm flipH="1">
            <a:off x="6449005" y="2004534"/>
            <a:ext cx="3111" cy="162903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AD0C5895-20F4-CAA1-CDF8-BAE645568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15" y="2802931"/>
            <a:ext cx="4135822" cy="22652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925FF35-1A1A-C82E-855F-CD130916C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00" y="3086815"/>
            <a:ext cx="2825910" cy="22234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CE4F5505-1F68-1FC0-67CF-9DDE50465D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19" b="185"/>
          <a:stretch/>
        </p:blipFill>
        <p:spPr>
          <a:xfrm>
            <a:off x="6459559" y="2811985"/>
            <a:ext cx="176582" cy="49148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CE2C5DEC-289F-09DA-5A02-C0975A405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451" y="1522010"/>
            <a:ext cx="5036847" cy="593036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EFA2B8FD-4CFA-9963-E967-7110EE42A8F7}"/>
              </a:ext>
            </a:extLst>
          </p:cNvPr>
          <p:cNvCxnSpPr>
            <a:cxnSpLocks/>
          </p:cNvCxnSpPr>
          <p:nvPr/>
        </p:nvCxnSpPr>
        <p:spPr>
          <a:xfrm>
            <a:off x="7528603" y="2214893"/>
            <a:ext cx="0" cy="4850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BB9E0054-2102-B8B6-8D54-AB5E87BE8A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13" y="3991608"/>
            <a:ext cx="2526956" cy="524664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AFB8C22-87D0-DC36-7077-6BD66235FFB1}"/>
              </a:ext>
            </a:extLst>
          </p:cNvPr>
          <p:cNvSpPr txBox="1"/>
          <p:nvPr/>
        </p:nvSpPr>
        <p:spPr>
          <a:xfrm>
            <a:off x="6488058" y="3722594"/>
            <a:ext cx="2134647" cy="107287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7D16250-2FF0-5380-4EDE-F77556BC30F9}"/>
              </a:ext>
            </a:extLst>
          </p:cNvPr>
          <p:cNvSpPr txBox="1"/>
          <p:nvPr/>
        </p:nvSpPr>
        <p:spPr>
          <a:xfrm rot="16200000">
            <a:off x="5156956" y="2669278"/>
            <a:ext cx="210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5FEA4FB-451E-F070-F240-16F6C2F608F2}"/>
              </a:ext>
            </a:extLst>
          </p:cNvPr>
          <p:cNvSpPr txBox="1"/>
          <p:nvPr/>
        </p:nvSpPr>
        <p:spPr>
          <a:xfrm rot="5400000">
            <a:off x="9415655" y="3370733"/>
            <a:ext cx="3955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Profilometry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5182854-7751-406C-D946-43D8E942AD7C}"/>
              </a:ext>
            </a:extLst>
          </p:cNvPr>
          <p:cNvSpPr txBox="1"/>
          <p:nvPr/>
        </p:nvSpPr>
        <p:spPr>
          <a:xfrm>
            <a:off x="8695555" y="3853456"/>
            <a:ext cx="2107869" cy="7386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B67D8D57-E17E-83CB-62A4-AFF008A53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13" y="5331694"/>
            <a:ext cx="2028571" cy="304762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B00FF8E-E5A4-5763-FAB9-E70B99A7FC43}"/>
              </a:ext>
            </a:extLst>
          </p:cNvPr>
          <p:cNvSpPr txBox="1"/>
          <p:nvPr/>
        </p:nvSpPr>
        <p:spPr>
          <a:xfrm>
            <a:off x="9113638" y="5193206"/>
            <a:ext cx="2301660" cy="5326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324F885-5293-2EE5-4601-49BF147260C6}"/>
              </a:ext>
            </a:extLst>
          </p:cNvPr>
          <p:cNvSpPr txBox="1"/>
          <p:nvPr/>
        </p:nvSpPr>
        <p:spPr>
          <a:xfrm>
            <a:off x="6393284" y="5114399"/>
            <a:ext cx="2720354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of metal/buffer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mixture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temperature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3D3019EB-D2E2-7BD5-3184-D896976FA733}"/>
              </a:ext>
            </a:extLst>
          </p:cNvPr>
          <p:cNvSpPr/>
          <p:nvPr/>
        </p:nvSpPr>
        <p:spPr>
          <a:xfrm>
            <a:off x="7699212" y="1872075"/>
            <a:ext cx="220337" cy="33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801138F0-A80D-71D9-A592-8F5195194ED0}"/>
              </a:ext>
            </a:extLst>
          </p:cNvPr>
          <p:cNvCxnSpPr>
            <a:cxnSpLocks/>
          </p:cNvCxnSpPr>
          <p:nvPr/>
        </p:nvCxnSpPr>
        <p:spPr>
          <a:xfrm>
            <a:off x="5946002" y="965173"/>
            <a:ext cx="0" cy="4989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28CC717-3BFC-3323-0F26-289E5BB41681}"/>
              </a:ext>
            </a:extLst>
          </p:cNvPr>
          <p:cNvSpPr txBox="1"/>
          <p:nvPr/>
        </p:nvSpPr>
        <p:spPr>
          <a:xfrm>
            <a:off x="1082856" y="5661185"/>
            <a:ext cx="644574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700" dirty="0"/>
              <a:t>Pidatella, A., </a:t>
            </a:r>
            <a:r>
              <a:rPr lang="en-US" sz="700" dirty="0"/>
              <a:t>EPJ Web of Conferences 275, 02012 (2023)</a:t>
            </a:r>
            <a:endParaRPr lang="it-IT" sz="7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E330FE7-6D55-F0DE-86FA-20F688401AD9}"/>
              </a:ext>
            </a:extLst>
          </p:cNvPr>
          <p:cNvSpPr txBox="1"/>
          <p:nvPr/>
        </p:nvSpPr>
        <p:spPr>
          <a:xfrm>
            <a:off x="1082856" y="5823981"/>
            <a:ext cx="526990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900">
                <a:highlight>
                  <a:srgbClr val="FCE385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700" dirty="0"/>
              <a:t>Pidatella, A., </a:t>
            </a:r>
            <a:r>
              <a:rPr lang="en-US" sz="700" dirty="0"/>
              <a:t>Genova University Press, ISBN: 978-88-3618-218-3 (2023)</a:t>
            </a:r>
            <a:endParaRPr lang="it-IT" sz="700" dirty="0"/>
          </a:p>
        </p:txBody>
      </p:sp>
      <p:pic>
        <p:nvPicPr>
          <p:cNvPr id="49" name="Elemento grafico 48" descr="Badge Tick1 con riempimento a tinta unita">
            <a:extLst>
              <a:ext uri="{FF2B5EF4-FFF2-40B4-BE49-F238E27FC236}">
                <a16:creationId xmlns:a16="http://schemas.microsoft.com/office/drawing/2014/main" id="{498B6C98-5B9C-CDA9-BAC2-9F5197891F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22454" y="1183673"/>
            <a:ext cx="515890" cy="515890"/>
          </a:xfrm>
          <a:prstGeom prst="rect">
            <a:avLst/>
          </a:prstGeom>
        </p:spPr>
      </p:pic>
      <p:pic>
        <p:nvPicPr>
          <p:cNvPr id="50" name="Elemento grafico 49" descr="Badge Tick1 con riempimento a tinta unita">
            <a:extLst>
              <a:ext uri="{FF2B5EF4-FFF2-40B4-BE49-F238E27FC236}">
                <a16:creationId xmlns:a16="http://schemas.microsoft.com/office/drawing/2014/main" id="{49F2C71B-B08B-54EA-C441-2588C605E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64726" y="2604535"/>
            <a:ext cx="515890" cy="515890"/>
          </a:xfrm>
          <a:prstGeom prst="rect">
            <a:avLst/>
          </a:prstGeom>
        </p:spPr>
      </p:pic>
      <p:pic>
        <p:nvPicPr>
          <p:cNvPr id="51" name="Elemento grafico 50" descr="Clessidra 90% con riempimento a tinta unita">
            <a:extLst>
              <a:ext uri="{FF2B5EF4-FFF2-40B4-BE49-F238E27FC236}">
                <a16:creationId xmlns:a16="http://schemas.microsoft.com/office/drawing/2014/main" id="{79A96BC6-DB94-17E7-BE6A-016C0BF4E7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4807" y="1645394"/>
            <a:ext cx="515890" cy="515890"/>
          </a:xfrm>
          <a:prstGeom prst="rect">
            <a:avLst/>
          </a:prstGeom>
        </p:spPr>
      </p:pic>
      <p:pic>
        <p:nvPicPr>
          <p:cNvPr id="52" name="Elemento grafico 51" descr="Clessidra 90% con riempimento a tinta unita">
            <a:extLst>
              <a:ext uri="{FF2B5EF4-FFF2-40B4-BE49-F238E27FC236}">
                <a16:creationId xmlns:a16="http://schemas.microsoft.com/office/drawing/2014/main" id="{1986168F-3C9D-CDC3-4A31-E51BA387B6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39728" y="2121788"/>
            <a:ext cx="515890" cy="5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6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96758-24FE-5EAE-2502-42B3B032D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748EE-2AE2-F772-611D-55F0069F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DEE19E-0F9B-243C-E5D2-FFB7F61D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453CEED-5D63-68DB-68BD-33E6BD9A0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289DF8-E2D3-CF4F-ED46-1717359A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665450F-88BC-53EE-7A0C-4192BB0A59E7}"/>
              </a:ext>
            </a:extLst>
          </p:cNvPr>
          <p:cNvSpPr/>
          <p:nvPr/>
        </p:nvSpPr>
        <p:spPr>
          <a:xfrm>
            <a:off x="9947417" y="2934599"/>
            <a:ext cx="117920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Corrective system for incoming light</a:t>
            </a:r>
            <a:endParaRPr lang="it-IT" sz="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D4440CF-33B0-BA49-6DF5-3988668BB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9101" y="1216578"/>
            <a:ext cx="1697245" cy="1272934"/>
          </a:xfrm>
          <a:prstGeom prst="ellips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1FEED0-6001-D846-3EDF-67FB98055A0A}"/>
              </a:ext>
            </a:extLst>
          </p:cNvPr>
          <p:cNvSpPr txBox="1"/>
          <p:nvPr/>
        </p:nvSpPr>
        <p:spPr>
          <a:xfrm>
            <a:off x="10089101" y="2452192"/>
            <a:ext cx="1775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 ON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curvo 8">
            <a:extLst>
              <a:ext uri="{FF2B5EF4-FFF2-40B4-BE49-F238E27FC236}">
                <a16:creationId xmlns:a16="http://schemas.microsoft.com/office/drawing/2014/main" id="{A5B428CA-6E3A-6642-37F7-50E5E3DF5EAB}"/>
              </a:ext>
            </a:extLst>
          </p:cNvPr>
          <p:cNvCxnSpPr>
            <a:cxnSpLocks/>
            <a:stCxn id="93" idx="1"/>
            <a:endCxn id="96" idx="4"/>
          </p:cNvCxnSpPr>
          <p:nvPr/>
        </p:nvCxnSpPr>
        <p:spPr>
          <a:xfrm rot="10800000" flipV="1">
            <a:off x="3344241" y="5738518"/>
            <a:ext cx="333781" cy="541066"/>
          </a:xfrm>
          <a:prstGeom prst="curved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72765C3-1872-F0A7-1AAB-ADC89D4A86B1}"/>
              </a:ext>
            </a:extLst>
          </p:cNvPr>
          <p:cNvCxnSpPr>
            <a:cxnSpLocks/>
          </p:cNvCxnSpPr>
          <p:nvPr/>
        </p:nvCxnSpPr>
        <p:spPr>
          <a:xfrm flipH="1">
            <a:off x="7631736" y="2421321"/>
            <a:ext cx="966790" cy="698219"/>
          </a:xfrm>
          <a:prstGeom prst="lin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lindro 10">
            <a:extLst>
              <a:ext uri="{FF2B5EF4-FFF2-40B4-BE49-F238E27FC236}">
                <a16:creationId xmlns:a16="http://schemas.microsoft.com/office/drawing/2014/main" id="{EB6AA3CB-5082-9620-8F33-82DBE0DD9858}"/>
              </a:ext>
            </a:extLst>
          </p:cNvPr>
          <p:cNvSpPr/>
          <p:nvPr/>
        </p:nvSpPr>
        <p:spPr>
          <a:xfrm rot="3300000">
            <a:off x="7771679" y="3724590"/>
            <a:ext cx="418785" cy="88243"/>
          </a:xfrm>
          <a:prstGeom prst="can">
            <a:avLst>
              <a:gd name="adj" fmla="val 50000"/>
            </a:avLst>
          </a:prstGeom>
          <a:solidFill>
            <a:srgbClr val="FFFF00"/>
          </a:solidFill>
          <a:scene3d>
            <a:camera prst="orthographicFront">
              <a:rot lat="1200000" lon="960000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>
            <a:extLst>
              <a:ext uri="{FF2B5EF4-FFF2-40B4-BE49-F238E27FC236}">
                <a16:creationId xmlns:a16="http://schemas.microsoft.com/office/drawing/2014/main" id="{8B60FF97-B941-5E89-65B8-08BFF892BDFA}"/>
              </a:ext>
            </a:extLst>
          </p:cNvPr>
          <p:cNvSpPr/>
          <p:nvPr/>
        </p:nvSpPr>
        <p:spPr>
          <a:xfrm rot="14070730">
            <a:off x="8111116" y="1541555"/>
            <a:ext cx="171508" cy="1824567"/>
          </a:xfrm>
          <a:prstGeom prst="cube">
            <a:avLst/>
          </a:prstGeom>
          <a:solidFill>
            <a:schemeClr val="bg2">
              <a:lumMod val="25000"/>
              <a:alpha val="89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erchio vuoto 12">
            <a:extLst>
              <a:ext uri="{FF2B5EF4-FFF2-40B4-BE49-F238E27FC236}">
                <a16:creationId xmlns:a16="http://schemas.microsoft.com/office/drawing/2014/main" id="{0443A6F9-4554-90CC-EC79-83B82A04A600}"/>
              </a:ext>
            </a:extLst>
          </p:cNvPr>
          <p:cNvSpPr/>
          <p:nvPr/>
        </p:nvSpPr>
        <p:spPr>
          <a:xfrm>
            <a:off x="5832633" y="2223883"/>
            <a:ext cx="2582727" cy="2658139"/>
          </a:xfrm>
          <a:prstGeom prst="donut">
            <a:avLst>
              <a:gd name="adj" fmla="val 7499"/>
            </a:avLst>
          </a:prstGeom>
          <a:scene3d>
            <a:camera prst="orthographicFront">
              <a:rot lat="1200000" lon="1860000" rev="0"/>
            </a:camera>
            <a:lightRig rig="threePt" dir="t"/>
          </a:scene3d>
          <a:sp3d extrusionH="177800" contourW="38100" prstMaterial="powder">
            <a:bevelT w="139700"/>
            <a:bevelB w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erchio vuoto 13">
            <a:extLst>
              <a:ext uri="{FF2B5EF4-FFF2-40B4-BE49-F238E27FC236}">
                <a16:creationId xmlns:a16="http://schemas.microsoft.com/office/drawing/2014/main" id="{B24E6D93-075F-11BB-A047-6EF21BAADE48}"/>
              </a:ext>
            </a:extLst>
          </p:cNvPr>
          <p:cNvSpPr/>
          <p:nvPr/>
        </p:nvSpPr>
        <p:spPr>
          <a:xfrm>
            <a:off x="5145521" y="2578965"/>
            <a:ext cx="2582727" cy="2658139"/>
          </a:xfrm>
          <a:prstGeom prst="donut">
            <a:avLst>
              <a:gd name="adj" fmla="val 7499"/>
            </a:avLst>
          </a:prstGeom>
          <a:scene3d>
            <a:camera prst="orthographicFront">
              <a:rot lat="1200000" lon="1860000" rev="0"/>
            </a:camera>
            <a:lightRig rig="threePt" dir="t"/>
          </a:scene3d>
          <a:sp3d extrusionH="177800" contourW="38100" prstMaterial="powder">
            <a:bevelT w="139700"/>
            <a:bevelB w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ubo 14">
            <a:extLst>
              <a:ext uri="{FF2B5EF4-FFF2-40B4-BE49-F238E27FC236}">
                <a16:creationId xmlns:a16="http://schemas.microsoft.com/office/drawing/2014/main" id="{DE969723-6860-D9F8-05E1-FCAED54CAE98}"/>
              </a:ext>
            </a:extLst>
          </p:cNvPr>
          <p:cNvSpPr/>
          <p:nvPr/>
        </p:nvSpPr>
        <p:spPr>
          <a:xfrm rot="14070730">
            <a:off x="7268635" y="2913260"/>
            <a:ext cx="239174" cy="243897"/>
          </a:xfrm>
          <a:prstGeom prst="cube">
            <a:avLst/>
          </a:prstGeom>
          <a:solidFill>
            <a:schemeClr val="bg2">
              <a:lumMod val="25000"/>
              <a:alpha val="89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erchio vuoto 15">
            <a:extLst>
              <a:ext uri="{FF2B5EF4-FFF2-40B4-BE49-F238E27FC236}">
                <a16:creationId xmlns:a16="http://schemas.microsoft.com/office/drawing/2014/main" id="{A4BDE254-CB16-3AA8-568D-74AFDEACECD9}"/>
              </a:ext>
            </a:extLst>
          </p:cNvPr>
          <p:cNvSpPr/>
          <p:nvPr/>
        </p:nvSpPr>
        <p:spPr>
          <a:xfrm>
            <a:off x="4498738" y="2976579"/>
            <a:ext cx="2582727" cy="2658139"/>
          </a:xfrm>
          <a:prstGeom prst="donut">
            <a:avLst>
              <a:gd name="adj" fmla="val 7499"/>
            </a:avLst>
          </a:prstGeom>
          <a:scene3d>
            <a:camera prst="orthographicFront">
              <a:rot lat="1200000" lon="1860000" rev="0"/>
            </a:camera>
            <a:lightRig rig="threePt" dir="t"/>
          </a:scene3d>
          <a:sp3d extrusionH="177800" contourW="38100" prstMaterial="powder">
            <a:bevelT w="139700"/>
            <a:bevelB w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ilindro 16">
            <a:extLst>
              <a:ext uri="{FF2B5EF4-FFF2-40B4-BE49-F238E27FC236}">
                <a16:creationId xmlns:a16="http://schemas.microsoft.com/office/drawing/2014/main" id="{8CACBFB3-B241-48EE-4BBB-015FFF97896F}"/>
              </a:ext>
            </a:extLst>
          </p:cNvPr>
          <p:cNvSpPr/>
          <p:nvPr/>
        </p:nvSpPr>
        <p:spPr>
          <a:xfrm rot="14357100">
            <a:off x="5402832" y="2267980"/>
            <a:ext cx="2068107" cy="3280110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DDECF5E-030C-5980-AE5A-0EE73EC5A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1000"/>
          </a:blip>
          <a:stretch>
            <a:fillRect/>
          </a:stretch>
        </p:blipFill>
        <p:spPr>
          <a:xfrm>
            <a:off x="5354591" y="2876262"/>
            <a:ext cx="2228793" cy="2005759"/>
          </a:xfrm>
          <a:prstGeom prst="rect">
            <a:avLst/>
          </a:prstGeom>
          <a:effectLst>
            <a:glow rad="127000">
              <a:schemeClr val="accent2">
                <a:alpha val="18000"/>
              </a:schemeClr>
            </a:glow>
            <a:softEdge rad="635000"/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8183114-12D2-8CCA-F1A3-C8E9E6E964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03" y="2876263"/>
            <a:ext cx="2452960" cy="2224687"/>
          </a:xfrm>
          <a:prstGeom prst="rect">
            <a:avLst/>
          </a:prstGeom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C10ADFC3-E649-913B-F0A9-E5F51C794E0F}"/>
              </a:ext>
            </a:extLst>
          </p:cNvPr>
          <p:cNvCxnSpPr>
            <a:cxnSpLocks/>
          </p:cNvCxnSpPr>
          <p:nvPr/>
        </p:nvCxnSpPr>
        <p:spPr>
          <a:xfrm flipV="1">
            <a:off x="3615069" y="2020192"/>
            <a:ext cx="5603358" cy="3763926"/>
          </a:xfrm>
          <a:prstGeom prst="line">
            <a:avLst/>
          </a:prstGeom>
          <a:ln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4915DEC-E872-F348-B887-936ED13872E2}"/>
              </a:ext>
            </a:extLst>
          </p:cNvPr>
          <p:cNvCxnSpPr>
            <a:cxnSpLocks/>
          </p:cNvCxnSpPr>
          <p:nvPr/>
        </p:nvCxnSpPr>
        <p:spPr>
          <a:xfrm flipV="1">
            <a:off x="6436241" y="1164167"/>
            <a:ext cx="0" cy="5000853"/>
          </a:xfrm>
          <a:prstGeom prst="line">
            <a:avLst/>
          </a:prstGeom>
          <a:ln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ilindro 29">
            <a:extLst>
              <a:ext uri="{FF2B5EF4-FFF2-40B4-BE49-F238E27FC236}">
                <a16:creationId xmlns:a16="http://schemas.microsoft.com/office/drawing/2014/main" id="{279A97F1-FE91-9FE3-85D5-1C6808015683}"/>
              </a:ext>
            </a:extLst>
          </p:cNvPr>
          <p:cNvSpPr/>
          <p:nvPr/>
        </p:nvSpPr>
        <p:spPr>
          <a:xfrm rot="13917363">
            <a:off x="7377042" y="2898609"/>
            <a:ext cx="295362" cy="552047"/>
          </a:xfrm>
          <a:prstGeom prst="can">
            <a:avLst>
              <a:gd name="adj" fmla="val 32958"/>
            </a:avLst>
          </a:prstGeom>
          <a:solidFill>
            <a:schemeClr val="bg2">
              <a:lumMod val="25000"/>
              <a:alpha val="7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C00BFD54-33AC-4B59-0F48-86BB90660961}"/>
              </a:ext>
            </a:extLst>
          </p:cNvPr>
          <p:cNvCxnSpPr>
            <a:cxnSpLocks/>
          </p:cNvCxnSpPr>
          <p:nvPr/>
        </p:nvCxnSpPr>
        <p:spPr>
          <a:xfrm>
            <a:off x="4267607" y="3277932"/>
            <a:ext cx="4589315" cy="1370092"/>
          </a:xfrm>
          <a:prstGeom prst="line">
            <a:avLst/>
          </a:prstGeom>
          <a:ln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ilindro 52">
            <a:extLst>
              <a:ext uri="{FF2B5EF4-FFF2-40B4-BE49-F238E27FC236}">
                <a16:creationId xmlns:a16="http://schemas.microsoft.com/office/drawing/2014/main" id="{D59725AA-8219-55EE-638D-E1B9C5E61B91}"/>
              </a:ext>
            </a:extLst>
          </p:cNvPr>
          <p:cNvSpPr/>
          <p:nvPr/>
        </p:nvSpPr>
        <p:spPr>
          <a:xfrm rot="15890858">
            <a:off x="4989507" y="3910262"/>
            <a:ext cx="239174" cy="243897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Cilindro 53">
            <a:extLst>
              <a:ext uri="{FF2B5EF4-FFF2-40B4-BE49-F238E27FC236}">
                <a16:creationId xmlns:a16="http://schemas.microsoft.com/office/drawing/2014/main" id="{A314E5C1-1FEE-45D9-B211-999456D259D2}"/>
              </a:ext>
            </a:extLst>
          </p:cNvPr>
          <p:cNvSpPr/>
          <p:nvPr/>
        </p:nvSpPr>
        <p:spPr>
          <a:xfrm rot="15890858">
            <a:off x="7725990" y="3672701"/>
            <a:ext cx="239174" cy="243897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ilindro 54">
            <a:extLst>
              <a:ext uri="{FF2B5EF4-FFF2-40B4-BE49-F238E27FC236}">
                <a16:creationId xmlns:a16="http://schemas.microsoft.com/office/drawing/2014/main" id="{1B85EC30-5C6F-6902-9620-53723CC522B1}"/>
              </a:ext>
            </a:extLst>
          </p:cNvPr>
          <p:cNvSpPr/>
          <p:nvPr/>
        </p:nvSpPr>
        <p:spPr>
          <a:xfrm rot="14113929">
            <a:off x="5286708" y="4516365"/>
            <a:ext cx="199698" cy="162693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89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ilindro 55">
            <a:extLst>
              <a:ext uri="{FF2B5EF4-FFF2-40B4-BE49-F238E27FC236}">
                <a16:creationId xmlns:a16="http://schemas.microsoft.com/office/drawing/2014/main" id="{8FFED580-6B49-20EF-9F03-22B6898CC5DF}"/>
              </a:ext>
            </a:extLst>
          </p:cNvPr>
          <p:cNvSpPr/>
          <p:nvPr/>
        </p:nvSpPr>
        <p:spPr>
          <a:xfrm rot="12240000">
            <a:off x="6916187" y="2071947"/>
            <a:ext cx="45719" cy="601441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360000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ilindro 56">
            <a:extLst>
              <a:ext uri="{FF2B5EF4-FFF2-40B4-BE49-F238E27FC236}">
                <a16:creationId xmlns:a16="http://schemas.microsoft.com/office/drawing/2014/main" id="{F6D9BC7F-3116-9D3C-45BA-B479ED081B9C}"/>
              </a:ext>
            </a:extLst>
          </p:cNvPr>
          <p:cNvSpPr/>
          <p:nvPr/>
        </p:nvSpPr>
        <p:spPr>
          <a:xfrm rot="16920000">
            <a:off x="8017336" y="3880229"/>
            <a:ext cx="45719" cy="601441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HeroicExtremeRightFacing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ubo 57">
            <a:extLst>
              <a:ext uri="{FF2B5EF4-FFF2-40B4-BE49-F238E27FC236}">
                <a16:creationId xmlns:a16="http://schemas.microsoft.com/office/drawing/2014/main" id="{E094414A-C501-6824-08FC-D18E1CCAB4C3}"/>
              </a:ext>
            </a:extLst>
          </p:cNvPr>
          <p:cNvSpPr/>
          <p:nvPr/>
        </p:nvSpPr>
        <p:spPr>
          <a:xfrm rot="14070730">
            <a:off x="7475142" y="1382910"/>
            <a:ext cx="654003" cy="807442"/>
          </a:xfrm>
          <a:prstGeom prst="cube">
            <a:avLst/>
          </a:prstGeom>
          <a:solidFill>
            <a:schemeClr val="bg2">
              <a:lumMod val="25000"/>
              <a:alpha val="89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ilindro 58">
            <a:extLst>
              <a:ext uri="{FF2B5EF4-FFF2-40B4-BE49-F238E27FC236}">
                <a16:creationId xmlns:a16="http://schemas.microsoft.com/office/drawing/2014/main" id="{07838BCB-8532-A1CA-48FF-F7908AD7DB1B}"/>
              </a:ext>
            </a:extLst>
          </p:cNvPr>
          <p:cNvSpPr/>
          <p:nvPr/>
        </p:nvSpPr>
        <p:spPr>
          <a:xfrm rot="16920000" flipH="1">
            <a:off x="8324963" y="1340835"/>
            <a:ext cx="45719" cy="1048408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HeroicExtremeRightFacing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446963A7-9D8F-080B-E47E-C1CB83C908B1}"/>
              </a:ext>
            </a:extLst>
          </p:cNvPr>
          <p:cNvCxnSpPr>
            <a:cxnSpLocks/>
          </p:cNvCxnSpPr>
          <p:nvPr/>
        </p:nvCxnSpPr>
        <p:spPr>
          <a:xfrm flipH="1">
            <a:off x="3094074" y="4050802"/>
            <a:ext cx="1946257" cy="426302"/>
          </a:xfrm>
          <a:prstGeom prst="line">
            <a:avLst/>
          </a:prstGeom>
          <a:ln w="635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bo 60">
            <a:extLst>
              <a:ext uri="{FF2B5EF4-FFF2-40B4-BE49-F238E27FC236}">
                <a16:creationId xmlns:a16="http://schemas.microsoft.com/office/drawing/2014/main" id="{B9EA8E6A-4EB2-5575-C225-580F288C4BB4}"/>
              </a:ext>
            </a:extLst>
          </p:cNvPr>
          <p:cNvSpPr/>
          <p:nvPr/>
        </p:nvSpPr>
        <p:spPr>
          <a:xfrm rot="15960000">
            <a:off x="2073287" y="3697511"/>
            <a:ext cx="763273" cy="1625397"/>
          </a:xfrm>
          <a:prstGeom prst="cube">
            <a:avLst/>
          </a:prstGeom>
          <a:solidFill>
            <a:schemeClr val="accent6">
              <a:lumMod val="50000"/>
              <a:alpha val="91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Triangolo isoscele 61">
            <a:extLst>
              <a:ext uri="{FF2B5EF4-FFF2-40B4-BE49-F238E27FC236}">
                <a16:creationId xmlns:a16="http://schemas.microsoft.com/office/drawing/2014/main" id="{33AA4149-4EE2-2A81-B6DD-A5350E9768D2}"/>
              </a:ext>
            </a:extLst>
          </p:cNvPr>
          <p:cNvSpPr/>
          <p:nvPr/>
        </p:nvSpPr>
        <p:spPr>
          <a:xfrm>
            <a:off x="5086799" y="3470299"/>
            <a:ext cx="1946049" cy="564645"/>
          </a:xfrm>
          <a:prstGeom prst="triangle">
            <a:avLst>
              <a:gd name="adj" fmla="val 72682"/>
            </a:avLst>
          </a:prstGeom>
          <a:solidFill>
            <a:schemeClr val="accent1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Cilindro 62">
            <a:extLst>
              <a:ext uri="{FF2B5EF4-FFF2-40B4-BE49-F238E27FC236}">
                <a16:creationId xmlns:a16="http://schemas.microsoft.com/office/drawing/2014/main" id="{74344511-63E9-17BD-D8CF-4A9943224DD7}"/>
              </a:ext>
            </a:extLst>
          </p:cNvPr>
          <p:cNvSpPr/>
          <p:nvPr/>
        </p:nvSpPr>
        <p:spPr>
          <a:xfrm rot="13162332">
            <a:off x="5565347" y="4889171"/>
            <a:ext cx="73733" cy="824519"/>
          </a:xfrm>
          <a:prstGeom prst="can">
            <a:avLst>
              <a:gd name="adj" fmla="val 89422"/>
            </a:avLst>
          </a:prstGeom>
          <a:solidFill>
            <a:schemeClr val="accent2">
              <a:lumMod val="75000"/>
              <a:alpha val="7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360000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Cubo 63">
            <a:extLst>
              <a:ext uri="{FF2B5EF4-FFF2-40B4-BE49-F238E27FC236}">
                <a16:creationId xmlns:a16="http://schemas.microsoft.com/office/drawing/2014/main" id="{2CF7BEA9-6E7F-41F9-D3D8-51FD19ED91D8}"/>
              </a:ext>
            </a:extLst>
          </p:cNvPr>
          <p:cNvSpPr/>
          <p:nvPr/>
        </p:nvSpPr>
        <p:spPr>
          <a:xfrm rot="13467975">
            <a:off x="4956080" y="5501375"/>
            <a:ext cx="632780" cy="596682"/>
          </a:xfrm>
          <a:prstGeom prst="cube">
            <a:avLst>
              <a:gd name="adj" fmla="val 32322"/>
            </a:avLst>
          </a:prstGeom>
          <a:solidFill>
            <a:schemeClr val="accent4">
              <a:lumMod val="75000"/>
              <a:alpha val="91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4A39A1E9-B18F-D1F3-8F1B-8A7837F579F1}"/>
              </a:ext>
            </a:extLst>
          </p:cNvPr>
          <p:cNvSpPr txBox="1"/>
          <p:nvPr/>
        </p:nvSpPr>
        <p:spPr>
          <a:xfrm>
            <a:off x="6203896" y="829340"/>
            <a:ext cx="45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2D86616-13FB-3C87-AB08-E89F9933564F}"/>
              </a:ext>
            </a:extLst>
          </p:cNvPr>
          <p:cNvSpPr txBox="1"/>
          <p:nvPr/>
        </p:nvSpPr>
        <p:spPr>
          <a:xfrm>
            <a:off x="9110157" y="1801607"/>
            <a:ext cx="45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7F52CDBF-49C7-41EF-D368-26385106EBCE}"/>
              </a:ext>
            </a:extLst>
          </p:cNvPr>
          <p:cNvSpPr txBox="1"/>
          <p:nvPr/>
        </p:nvSpPr>
        <p:spPr>
          <a:xfrm>
            <a:off x="8323197" y="4571556"/>
            <a:ext cx="45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A62E2D54-536C-7872-7735-851426A439F0}"/>
              </a:ext>
            </a:extLst>
          </p:cNvPr>
          <p:cNvSpPr txBox="1"/>
          <p:nvPr/>
        </p:nvSpPr>
        <p:spPr>
          <a:xfrm>
            <a:off x="6396467" y="5572801"/>
            <a:ext cx="1120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4A99E36-B000-E239-A975-D1BAC7D8EC3F}"/>
              </a:ext>
            </a:extLst>
          </p:cNvPr>
          <p:cNvSpPr txBox="1"/>
          <p:nvPr/>
        </p:nvSpPr>
        <p:spPr>
          <a:xfrm rot="19619536">
            <a:off x="4546077" y="2366601"/>
            <a:ext cx="227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 coils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16278F7F-EF70-BD65-B4C8-C742ADB9970B}"/>
              </a:ext>
            </a:extLst>
          </p:cNvPr>
          <p:cNvSpPr txBox="1"/>
          <p:nvPr/>
        </p:nvSpPr>
        <p:spPr>
          <a:xfrm>
            <a:off x="5505411" y="5711341"/>
            <a:ext cx="112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(for metals)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89853BCF-6511-729E-5A7A-AA0A16C8859E}"/>
              </a:ext>
            </a:extLst>
          </p:cNvPr>
          <p:cNvSpPr txBox="1"/>
          <p:nvPr/>
        </p:nvSpPr>
        <p:spPr>
          <a:xfrm>
            <a:off x="5750240" y="4891060"/>
            <a:ext cx="5740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Oven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Elemento grafico 71" descr="Freccia linea: curva antioraria con riempimento a tinta unita">
            <a:extLst>
              <a:ext uri="{FF2B5EF4-FFF2-40B4-BE49-F238E27FC236}">
                <a16:creationId xmlns:a16="http://schemas.microsoft.com/office/drawing/2014/main" id="{7099C9B8-74D6-D708-A1C5-B7C2628C4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4159" y="5044063"/>
            <a:ext cx="574560" cy="574560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3B2A6D6E-E462-C506-89A4-78372464F0F4}"/>
              </a:ext>
            </a:extLst>
          </p:cNvPr>
          <p:cNvSpPr txBox="1"/>
          <p:nvPr/>
        </p:nvSpPr>
        <p:spPr>
          <a:xfrm>
            <a:off x="7258872" y="4976116"/>
            <a:ext cx="1866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Plasma (gas buffer + metal)</a:t>
            </a:r>
          </a:p>
        </p:txBody>
      </p:sp>
      <p:pic>
        <p:nvPicPr>
          <p:cNvPr id="74" name="Elemento grafico 73" descr="Freccia linea: curva antioraria con riempimento a tinta unita">
            <a:extLst>
              <a:ext uri="{FF2B5EF4-FFF2-40B4-BE49-F238E27FC236}">
                <a16:creationId xmlns:a16="http://schemas.microsoft.com/office/drawing/2014/main" id="{B62A8AD3-A302-C53F-3391-3CD57CF93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363146">
            <a:off x="7010801" y="4175811"/>
            <a:ext cx="884121" cy="884121"/>
          </a:xfrm>
          <a:prstGeom prst="rect">
            <a:avLst/>
          </a:prstGeom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284341CB-1CD9-710F-BEE2-BFDF77CD5D51}"/>
              </a:ext>
            </a:extLst>
          </p:cNvPr>
          <p:cNvSpPr txBox="1"/>
          <p:nvPr/>
        </p:nvSpPr>
        <p:spPr>
          <a:xfrm>
            <a:off x="8575819" y="4349090"/>
            <a:ext cx="1866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Gas injection valve</a:t>
            </a:r>
          </a:p>
        </p:txBody>
      </p:sp>
      <p:pic>
        <p:nvPicPr>
          <p:cNvPr id="76" name="Elemento grafico 75" descr="Freccia linea: diritta con riempimento a tinta unita">
            <a:extLst>
              <a:ext uri="{FF2B5EF4-FFF2-40B4-BE49-F238E27FC236}">
                <a16:creationId xmlns:a16="http://schemas.microsoft.com/office/drawing/2014/main" id="{11DFFF23-E1C5-87BF-E3E1-5BD94D813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51072">
            <a:off x="8360417" y="4053220"/>
            <a:ext cx="535201" cy="535201"/>
          </a:xfrm>
          <a:prstGeom prst="rect">
            <a:avLst/>
          </a:prstGeom>
        </p:spPr>
      </p:pic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84D35820-A403-9D17-FFEB-3442C21729E3}"/>
              </a:ext>
            </a:extLst>
          </p:cNvPr>
          <p:cNvSpPr txBox="1"/>
          <p:nvPr/>
        </p:nvSpPr>
        <p:spPr>
          <a:xfrm>
            <a:off x="5565230" y="1449987"/>
            <a:ext cx="1866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Gas injection valve</a:t>
            </a:r>
          </a:p>
        </p:txBody>
      </p:sp>
      <p:pic>
        <p:nvPicPr>
          <p:cNvPr id="78" name="Elemento grafico 77" descr="Freccia linea: diritta con riempimento a tinta unita">
            <a:extLst>
              <a:ext uri="{FF2B5EF4-FFF2-40B4-BE49-F238E27FC236}">
                <a16:creationId xmlns:a16="http://schemas.microsoft.com/office/drawing/2014/main" id="{5427AF5E-D48B-6760-D5A1-D694F64F2B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324551">
            <a:off x="6471448" y="1600831"/>
            <a:ext cx="535201" cy="535201"/>
          </a:xfrm>
          <a:prstGeom prst="rect">
            <a:avLst/>
          </a:prstGeom>
        </p:spPr>
      </p:pic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F8BF0443-8EF9-392D-5E8B-7E4BB5845F14}"/>
              </a:ext>
            </a:extLst>
          </p:cNvPr>
          <p:cNvSpPr txBox="1"/>
          <p:nvPr/>
        </p:nvSpPr>
        <p:spPr>
          <a:xfrm>
            <a:off x="7754944" y="1044931"/>
            <a:ext cx="174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TWT 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45DDD78E-7845-C441-9B33-50CE7D77F202}"/>
              </a:ext>
            </a:extLst>
          </p:cNvPr>
          <p:cNvSpPr txBox="1"/>
          <p:nvPr/>
        </p:nvSpPr>
        <p:spPr>
          <a:xfrm>
            <a:off x="8493907" y="1624131"/>
            <a:ext cx="174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4857C95F-2F71-6EA9-6C79-387C6C5E2A35}"/>
              </a:ext>
            </a:extLst>
          </p:cNvPr>
          <p:cNvSpPr txBox="1"/>
          <p:nvPr/>
        </p:nvSpPr>
        <p:spPr>
          <a:xfrm>
            <a:off x="3145592" y="885808"/>
            <a:ext cx="2107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Elemento grafico 82" descr="Freccia linea: curva antioraria con riempimento a tinta unita">
            <a:extLst>
              <a:ext uri="{FF2B5EF4-FFF2-40B4-BE49-F238E27FC236}">
                <a16:creationId xmlns:a16="http://schemas.microsoft.com/office/drawing/2014/main" id="{B78F5815-87AA-09FA-3F04-AB61F32C6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632969" flipV="1">
            <a:off x="4065821" y="1432140"/>
            <a:ext cx="483456" cy="588001"/>
          </a:xfrm>
          <a:prstGeom prst="rect">
            <a:avLst/>
          </a:prstGeom>
        </p:spPr>
      </p:pic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33022513-C963-A2BB-2645-54F0BFCC051E}"/>
              </a:ext>
            </a:extLst>
          </p:cNvPr>
          <p:cNvSpPr txBox="1"/>
          <p:nvPr/>
        </p:nvSpPr>
        <p:spPr>
          <a:xfrm>
            <a:off x="2099759" y="4986880"/>
            <a:ext cx="1546395" cy="4767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+ CCD detector (OES)</a:t>
            </a:r>
          </a:p>
        </p:txBody>
      </p:sp>
      <p:sp>
        <p:nvSpPr>
          <p:cNvPr id="85" name="Cilindro 84">
            <a:extLst>
              <a:ext uri="{FF2B5EF4-FFF2-40B4-BE49-F238E27FC236}">
                <a16:creationId xmlns:a16="http://schemas.microsoft.com/office/drawing/2014/main" id="{341153AE-3D9C-4FEA-70B4-FE210D4DBD1C}"/>
              </a:ext>
            </a:extLst>
          </p:cNvPr>
          <p:cNvSpPr/>
          <p:nvPr/>
        </p:nvSpPr>
        <p:spPr>
          <a:xfrm rot="14357100">
            <a:off x="4964203" y="4453021"/>
            <a:ext cx="362637" cy="600157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7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7BB13324-52E7-47C0-EEFB-258F6B8F4399}"/>
              </a:ext>
            </a:extLst>
          </p:cNvPr>
          <p:cNvCxnSpPr>
            <a:cxnSpLocks/>
          </p:cNvCxnSpPr>
          <p:nvPr/>
        </p:nvCxnSpPr>
        <p:spPr>
          <a:xfrm flipH="1">
            <a:off x="4063551" y="4521318"/>
            <a:ext cx="1426102" cy="1005016"/>
          </a:xfrm>
          <a:prstGeom prst="line">
            <a:avLst/>
          </a:prstGeom>
          <a:ln w="63500" cap="rnd">
            <a:solidFill>
              <a:schemeClr val="accent2">
                <a:lumMod val="60000"/>
                <a:lumOff val="40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B8188FED-02DD-A8E9-5DFC-48369510C8A4}"/>
              </a:ext>
            </a:extLst>
          </p:cNvPr>
          <p:cNvSpPr txBox="1"/>
          <p:nvPr/>
        </p:nvSpPr>
        <p:spPr>
          <a:xfrm>
            <a:off x="2472280" y="5649113"/>
            <a:ext cx="1009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18-26 GHz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</p:txBody>
      </p:sp>
      <p:sp>
        <p:nvSpPr>
          <p:cNvPr id="88" name="Cubo 87">
            <a:extLst>
              <a:ext uri="{FF2B5EF4-FFF2-40B4-BE49-F238E27FC236}">
                <a16:creationId xmlns:a16="http://schemas.microsoft.com/office/drawing/2014/main" id="{8CDB1F62-AD25-8F1E-4719-E320301B684A}"/>
              </a:ext>
            </a:extLst>
          </p:cNvPr>
          <p:cNvSpPr/>
          <p:nvPr/>
        </p:nvSpPr>
        <p:spPr>
          <a:xfrm rot="14061934">
            <a:off x="4629208" y="-719834"/>
            <a:ext cx="149141" cy="5400528"/>
          </a:xfrm>
          <a:prstGeom prst="cube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Cubo 88">
            <a:extLst>
              <a:ext uri="{FF2B5EF4-FFF2-40B4-BE49-F238E27FC236}">
                <a16:creationId xmlns:a16="http://schemas.microsoft.com/office/drawing/2014/main" id="{95F915FD-1561-36A3-D135-9ACC58FF7A3E}"/>
              </a:ext>
            </a:extLst>
          </p:cNvPr>
          <p:cNvSpPr/>
          <p:nvPr/>
        </p:nvSpPr>
        <p:spPr>
          <a:xfrm rot="19035412" flipH="1">
            <a:off x="3353453" y="3107534"/>
            <a:ext cx="147810" cy="259673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Cilindro 89">
            <a:extLst>
              <a:ext uri="{FF2B5EF4-FFF2-40B4-BE49-F238E27FC236}">
                <a16:creationId xmlns:a16="http://schemas.microsoft.com/office/drawing/2014/main" id="{C2DCDF02-B612-6E4E-6D6A-B2F954BA6F4A}"/>
              </a:ext>
            </a:extLst>
          </p:cNvPr>
          <p:cNvSpPr/>
          <p:nvPr/>
        </p:nvSpPr>
        <p:spPr>
          <a:xfrm rot="13899694">
            <a:off x="7222634" y="3236403"/>
            <a:ext cx="193675" cy="168744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89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Cubo 90">
            <a:extLst>
              <a:ext uri="{FF2B5EF4-FFF2-40B4-BE49-F238E27FC236}">
                <a16:creationId xmlns:a16="http://schemas.microsoft.com/office/drawing/2014/main" id="{6563BDF8-81E9-8912-BD61-57F9323B4738}"/>
              </a:ext>
            </a:extLst>
          </p:cNvPr>
          <p:cNvSpPr/>
          <p:nvPr/>
        </p:nvSpPr>
        <p:spPr>
          <a:xfrm rot="19143577" flipH="1">
            <a:off x="7602141" y="95268"/>
            <a:ext cx="178090" cy="2699255"/>
          </a:xfrm>
          <a:prstGeom prst="cube">
            <a:avLst/>
          </a:prstGeom>
          <a:solidFill>
            <a:schemeClr val="accent2">
              <a:lumMod val="60000"/>
              <a:lumOff val="40000"/>
              <a:alpha val="92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" name="Elemento grafico 91" descr="Freccia linea: curva antioraria con riempimento a tinta unita">
            <a:extLst>
              <a:ext uri="{FF2B5EF4-FFF2-40B4-BE49-F238E27FC236}">
                <a16:creationId xmlns:a16="http://schemas.microsoft.com/office/drawing/2014/main" id="{2F5E2823-5FBC-232C-977B-D79B4DF5C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86642">
            <a:off x="4580300" y="5089360"/>
            <a:ext cx="574560" cy="574560"/>
          </a:xfrm>
          <a:prstGeom prst="rect">
            <a:avLst/>
          </a:prstGeom>
        </p:spPr>
      </p:pic>
      <p:sp>
        <p:nvSpPr>
          <p:cNvPr id="93" name="Cilindro 92">
            <a:extLst>
              <a:ext uri="{FF2B5EF4-FFF2-40B4-BE49-F238E27FC236}">
                <a16:creationId xmlns:a16="http://schemas.microsoft.com/office/drawing/2014/main" id="{E6C5DCEB-7FDF-590F-7BD4-9424B245C91E}"/>
              </a:ext>
            </a:extLst>
          </p:cNvPr>
          <p:cNvSpPr/>
          <p:nvPr/>
        </p:nvSpPr>
        <p:spPr>
          <a:xfrm rot="14357100">
            <a:off x="3754686" y="5285169"/>
            <a:ext cx="362637" cy="600157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7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A9C59AB7-06F8-7952-FF77-B15A8CBE0D2C}"/>
              </a:ext>
            </a:extLst>
          </p:cNvPr>
          <p:cNvSpPr txBox="1"/>
          <p:nvPr/>
        </p:nvSpPr>
        <p:spPr>
          <a:xfrm>
            <a:off x="3941800" y="5502938"/>
            <a:ext cx="1009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Horn antenna</a:t>
            </a:r>
          </a:p>
        </p:txBody>
      </p:sp>
      <p:pic>
        <p:nvPicPr>
          <p:cNvPr id="95" name="Immagine 94">
            <a:extLst>
              <a:ext uri="{FF2B5EF4-FFF2-40B4-BE49-F238E27FC236}">
                <a16:creationId xmlns:a16="http://schemas.microsoft.com/office/drawing/2014/main" id="{4A388B7E-4118-AFB2-0FFB-4CC2B412B8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072" r="51190"/>
          <a:stretch/>
        </p:blipFill>
        <p:spPr>
          <a:xfrm>
            <a:off x="83326" y="4678993"/>
            <a:ext cx="1985214" cy="1595139"/>
          </a:xfrm>
          <a:prstGeom prst="rect">
            <a:avLst/>
          </a:prstGeom>
          <a:noFill/>
        </p:spPr>
      </p:pic>
      <p:sp>
        <p:nvSpPr>
          <p:cNvPr id="96" name="Cubo 95">
            <a:extLst>
              <a:ext uri="{FF2B5EF4-FFF2-40B4-BE49-F238E27FC236}">
                <a16:creationId xmlns:a16="http://schemas.microsoft.com/office/drawing/2014/main" id="{529A82BE-CB9A-360B-A47D-BA3C84740330}"/>
              </a:ext>
            </a:extLst>
          </p:cNvPr>
          <p:cNvSpPr/>
          <p:nvPr/>
        </p:nvSpPr>
        <p:spPr>
          <a:xfrm rot="15960000">
            <a:off x="2934847" y="6085815"/>
            <a:ext cx="674168" cy="735558"/>
          </a:xfrm>
          <a:prstGeom prst="cube">
            <a:avLst/>
          </a:prstGeom>
          <a:solidFill>
            <a:schemeClr val="accent2">
              <a:lumMod val="75000"/>
              <a:alpha val="91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26B4D4FC-FB8F-7A09-5004-8CC477817691}"/>
              </a:ext>
            </a:extLst>
          </p:cNvPr>
          <p:cNvSpPr txBox="1"/>
          <p:nvPr/>
        </p:nvSpPr>
        <p:spPr>
          <a:xfrm>
            <a:off x="1462133" y="6291008"/>
            <a:ext cx="1581524" cy="47672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Spectrum Analyzer (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8" name="Elemento grafico 97" descr="Freccia linea: diritta con riempimento a tinta unita">
            <a:extLst>
              <a:ext uri="{FF2B5EF4-FFF2-40B4-BE49-F238E27FC236}">
                <a16:creationId xmlns:a16="http://schemas.microsoft.com/office/drawing/2014/main" id="{9D718A56-5BEC-BB75-17F0-64AB5D3858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919842">
            <a:off x="4708632" y="1324637"/>
            <a:ext cx="415382" cy="415382"/>
          </a:xfrm>
          <a:prstGeom prst="rect">
            <a:avLst/>
          </a:prstGeom>
        </p:spPr>
      </p:pic>
      <p:sp>
        <p:nvSpPr>
          <p:cNvPr id="99" name="Rettangolo 98">
            <a:extLst>
              <a:ext uri="{FF2B5EF4-FFF2-40B4-BE49-F238E27FC236}">
                <a16:creationId xmlns:a16="http://schemas.microsoft.com/office/drawing/2014/main" id="{7D1A6024-7A21-CBD1-94A5-4BDF99033E06}"/>
              </a:ext>
            </a:extLst>
          </p:cNvPr>
          <p:cNvSpPr/>
          <p:nvPr/>
        </p:nvSpPr>
        <p:spPr>
          <a:xfrm>
            <a:off x="339159" y="1102912"/>
            <a:ext cx="1760600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D. Mascali et al.</a:t>
            </a:r>
            <a:r>
              <a:rPr lang="en-GB" sz="9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Review of Scientific Instruments 87, 095109 (2016)</a:t>
            </a:r>
            <a:endParaRPr lang="it-IT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ttangolo 100">
            <a:extLst>
              <a:ext uri="{FF2B5EF4-FFF2-40B4-BE49-F238E27FC236}">
                <a16:creationId xmlns:a16="http://schemas.microsoft.com/office/drawing/2014/main" id="{91C8DA10-16F4-D082-7162-B84679A42226}"/>
              </a:ext>
            </a:extLst>
          </p:cNvPr>
          <p:cNvSpPr/>
          <p:nvPr/>
        </p:nvSpPr>
        <p:spPr>
          <a:xfrm>
            <a:off x="319717" y="1569443"/>
            <a:ext cx="34870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94192"/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Interferometry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the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density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determination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based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on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phase‐shift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induced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by the plasma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refractive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index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" name="Immagine 101" descr="Screen Shot 2016-08-23 at 16.46.39.png">
            <a:extLst>
              <a:ext uri="{FF2B5EF4-FFF2-40B4-BE49-F238E27FC236}">
                <a16:creationId xmlns:a16="http://schemas.microsoft.com/office/drawing/2014/main" id="{12492DFA-E259-736C-6902-8C3485B9E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04" y="2020192"/>
            <a:ext cx="3112076" cy="417082"/>
          </a:xfrm>
          <a:prstGeom prst="rect">
            <a:avLst/>
          </a:prstGeom>
        </p:spPr>
      </p:pic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39CC31FC-A7F6-A6F7-503F-01C5865EC5B7}"/>
              </a:ext>
            </a:extLst>
          </p:cNvPr>
          <p:cNvSpPr txBox="1"/>
          <p:nvPr/>
        </p:nvSpPr>
        <p:spPr>
          <a:xfrm>
            <a:off x="275383" y="1572313"/>
            <a:ext cx="3598393" cy="95649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4" name="Immagine 103">
            <a:extLst>
              <a:ext uri="{FF2B5EF4-FFF2-40B4-BE49-F238E27FC236}">
                <a16:creationId xmlns:a16="http://schemas.microsoft.com/office/drawing/2014/main" id="{77D5DB2D-BCEC-0D7E-08B0-9F2B8610177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7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2645" flipV="1">
            <a:off x="3239181" y="1730901"/>
            <a:ext cx="2896907" cy="525911"/>
          </a:xfrm>
          <a:prstGeom prst="rect">
            <a:avLst/>
          </a:prstGeom>
          <a:effectLst>
            <a:glow rad="38100">
              <a:srgbClr val="0070C0">
                <a:alpha val="29000"/>
              </a:srgbClr>
            </a:glow>
          </a:effectLst>
        </p:spPr>
      </p:pic>
      <p:pic>
        <p:nvPicPr>
          <p:cNvPr id="105" name="Immagine 104">
            <a:extLst>
              <a:ext uri="{FF2B5EF4-FFF2-40B4-BE49-F238E27FC236}">
                <a16:creationId xmlns:a16="http://schemas.microsoft.com/office/drawing/2014/main" id="{A4529E21-C85A-2FEB-1F4C-AE4976A2CFA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2927" flipV="1">
            <a:off x="5490967" y="4124433"/>
            <a:ext cx="904366" cy="164180"/>
          </a:xfrm>
          <a:prstGeom prst="rect">
            <a:avLst/>
          </a:prstGeom>
          <a:effectLst>
            <a:glow rad="38100">
              <a:srgbClr val="00B050">
                <a:alpha val="31000"/>
              </a:srgbClr>
            </a:glow>
          </a:effectLst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679EF7B6-5408-FCF5-222C-8B2BA51A2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2927" flipV="1">
            <a:off x="6378169" y="3516504"/>
            <a:ext cx="904366" cy="164180"/>
          </a:xfrm>
          <a:prstGeom prst="rect">
            <a:avLst/>
          </a:prstGeom>
          <a:effectLst>
            <a:glow rad="38100">
              <a:srgbClr val="00B050">
                <a:alpha val="31000"/>
              </a:srgbClr>
            </a:glow>
          </a:effectLst>
        </p:spPr>
      </p:pic>
      <p:sp>
        <p:nvSpPr>
          <p:cNvPr id="107" name="Cilindro 106">
            <a:extLst>
              <a:ext uri="{FF2B5EF4-FFF2-40B4-BE49-F238E27FC236}">
                <a16:creationId xmlns:a16="http://schemas.microsoft.com/office/drawing/2014/main" id="{56908ECD-26D9-ED9A-2853-BA484B8973E8}"/>
              </a:ext>
            </a:extLst>
          </p:cNvPr>
          <p:cNvSpPr/>
          <p:nvPr/>
        </p:nvSpPr>
        <p:spPr>
          <a:xfrm rot="15870079">
            <a:off x="7993922" y="3483542"/>
            <a:ext cx="295362" cy="552047"/>
          </a:xfrm>
          <a:prstGeom prst="can">
            <a:avLst>
              <a:gd name="adj" fmla="val 32958"/>
            </a:avLst>
          </a:prstGeom>
          <a:solidFill>
            <a:schemeClr val="bg2">
              <a:lumMod val="25000"/>
              <a:alpha val="7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Cilindro 107">
            <a:extLst>
              <a:ext uri="{FF2B5EF4-FFF2-40B4-BE49-F238E27FC236}">
                <a16:creationId xmlns:a16="http://schemas.microsoft.com/office/drawing/2014/main" id="{CF9E350C-5BC2-8876-DD56-C7A6295AF0F7}"/>
              </a:ext>
            </a:extLst>
          </p:cNvPr>
          <p:cNvSpPr/>
          <p:nvPr/>
        </p:nvSpPr>
        <p:spPr>
          <a:xfrm rot="15482255">
            <a:off x="4989507" y="3910262"/>
            <a:ext cx="239174" cy="243897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Cilindro 108">
            <a:extLst>
              <a:ext uri="{FF2B5EF4-FFF2-40B4-BE49-F238E27FC236}">
                <a16:creationId xmlns:a16="http://schemas.microsoft.com/office/drawing/2014/main" id="{ACC58FBC-1094-1D17-79CC-EAA32254B880}"/>
              </a:ext>
            </a:extLst>
          </p:cNvPr>
          <p:cNvSpPr/>
          <p:nvPr/>
        </p:nvSpPr>
        <p:spPr>
          <a:xfrm rot="15890858">
            <a:off x="7725990" y="3672701"/>
            <a:ext cx="239174" cy="243897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18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0" name="Elemento grafico 109" descr="Freccia linea: diritta con riempimento a tinta unita">
            <a:extLst>
              <a:ext uri="{FF2B5EF4-FFF2-40B4-BE49-F238E27FC236}">
                <a16:creationId xmlns:a16="http://schemas.microsoft.com/office/drawing/2014/main" id="{49D571D9-490D-6176-E921-8B38A6E3B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51072">
            <a:off x="8448475" y="3756599"/>
            <a:ext cx="408120" cy="408120"/>
          </a:xfrm>
          <a:prstGeom prst="rect">
            <a:avLst/>
          </a:prstGeom>
        </p:spPr>
      </p:pic>
      <p:pic>
        <p:nvPicPr>
          <p:cNvPr id="111" name="Elemento grafico 110" descr="Freccia linea: diritta con riempimento a tinta unita">
            <a:extLst>
              <a:ext uri="{FF2B5EF4-FFF2-40B4-BE49-F238E27FC236}">
                <a16:creationId xmlns:a16="http://schemas.microsoft.com/office/drawing/2014/main" id="{2E2F3586-42F4-A34D-D334-494D5611C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3765703">
            <a:off x="4385119" y="3648704"/>
            <a:ext cx="384071" cy="384071"/>
          </a:xfrm>
          <a:prstGeom prst="rect">
            <a:avLst/>
          </a:prstGeom>
        </p:spPr>
      </p:pic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7EAE5CCF-9978-5B41-DA4E-A0277AC76E10}"/>
              </a:ext>
            </a:extLst>
          </p:cNvPr>
          <p:cNvSpPr txBox="1"/>
          <p:nvPr/>
        </p:nvSpPr>
        <p:spPr>
          <a:xfrm>
            <a:off x="253706" y="3149652"/>
            <a:ext cx="2107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CB5BC0ED-1B54-7020-D4DF-CC43532D26CD}"/>
              </a:ext>
            </a:extLst>
          </p:cNvPr>
          <p:cNvSpPr txBox="1"/>
          <p:nvPr/>
        </p:nvSpPr>
        <p:spPr>
          <a:xfrm rot="20906947">
            <a:off x="3260707" y="4259347"/>
            <a:ext cx="1743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Cilindro 113">
            <a:extLst>
              <a:ext uri="{FF2B5EF4-FFF2-40B4-BE49-F238E27FC236}">
                <a16:creationId xmlns:a16="http://schemas.microsoft.com/office/drawing/2014/main" id="{FE5E9118-1734-CD0D-4FBA-224CDC4B1508}"/>
              </a:ext>
            </a:extLst>
          </p:cNvPr>
          <p:cNvSpPr/>
          <p:nvPr/>
        </p:nvSpPr>
        <p:spPr>
          <a:xfrm rot="15565701">
            <a:off x="4759899" y="3817974"/>
            <a:ext cx="288356" cy="502575"/>
          </a:xfrm>
          <a:prstGeom prst="can">
            <a:avLst>
              <a:gd name="adj" fmla="val 89422"/>
            </a:avLst>
          </a:prstGeom>
          <a:solidFill>
            <a:schemeClr val="bg2">
              <a:lumMod val="25000"/>
              <a:alpha val="70000"/>
            </a:schemeClr>
          </a:solidFill>
          <a:ln>
            <a:solidFill>
              <a:schemeClr val="tx1"/>
            </a:solidFill>
          </a:ln>
          <a:scene3d>
            <a:camera prst="perspectiveLeft" fov="0">
              <a:rot lat="0" lon="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5" name="Elemento grafico 114" descr="Freccia linea: diritta con riempimento a tinta unita">
            <a:extLst>
              <a:ext uri="{FF2B5EF4-FFF2-40B4-BE49-F238E27FC236}">
                <a16:creationId xmlns:a16="http://schemas.microsoft.com/office/drawing/2014/main" id="{64F7EAE4-446D-620F-5F65-7C53790181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133526">
            <a:off x="1612635" y="3660500"/>
            <a:ext cx="415382" cy="415382"/>
          </a:xfrm>
          <a:prstGeom prst="rect">
            <a:avLst/>
          </a:prstGeom>
        </p:spPr>
      </p:pic>
      <p:cxnSp>
        <p:nvCxnSpPr>
          <p:cNvPr id="116" name="Connettore diritto 115">
            <a:extLst>
              <a:ext uri="{FF2B5EF4-FFF2-40B4-BE49-F238E27FC236}">
                <a16:creationId xmlns:a16="http://schemas.microsoft.com/office/drawing/2014/main" id="{8D1AE0BE-C90F-20E9-F315-62BF3B5629E0}"/>
              </a:ext>
            </a:extLst>
          </p:cNvPr>
          <p:cNvCxnSpPr>
            <a:cxnSpLocks/>
          </p:cNvCxnSpPr>
          <p:nvPr/>
        </p:nvCxnSpPr>
        <p:spPr>
          <a:xfrm flipV="1">
            <a:off x="8061374" y="3735272"/>
            <a:ext cx="364175" cy="25945"/>
          </a:xfrm>
          <a:prstGeom prst="line">
            <a:avLst/>
          </a:prstGeom>
          <a:ln>
            <a:solidFill>
              <a:srgbClr val="FFFF00">
                <a:alpha val="7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7" name="Cilindro 116">
            <a:extLst>
              <a:ext uri="{FF2B5EF4-FFF2-40B4-BE49-F238E27FC236}">
                <a16:creationId xmlns:a16="http://schemas.microsoft.com/office/drawing/2014/main" id="{B85B662D-EFAA-CC1C-8CD8-38352F75E335}"/>
              </a:ext>
            </a:extLst>
          </p:cNvPr>
          <p:cNvSpPr/>
          <p:nvPr/>
        </p:nvSpPr>
        <p:spPr>
          <a:xfrm rot="4489940">
            <a:off x="4775207" y="4040343"/>
            <a:ext cx="236822" cy="68245"/>
          </a:xfrm>
          <a:prstGeom prst="can">
            <a:avLst>
              <a:gd name="adj" fmla="val 50000"/>
            </a:avLst>
          </a:prstGeom>
          <a:solidFill>
            <a:srgbClr val="FFFF00"/>
          </a:solidFill>
          <a:scene3d>
            <a:camera prst="orthographicFront">
              <a:rot lat="21594000" lon="1920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8" name="Connettore diritto 117">
            <a:extLst>
              <a:ext uri="{FF2B5EF4-FFF2-40B4-BE49-F238E27FC236}">
                <a16:creationId xmlns:a16="http://schemas.microsoft.com/office/drawing/2014/main" id="{6694CB70-0ECA-6C0B-0E58-03A883F8FCCB}"/>
              </a:ext>
            </a:extLst>
          </p:cNvPr>
          <p:cNvCxnSpPr>
            <a:cxnSpLocks/>
            <a:stCxn id="117" idx="3"/>
            <a:endCxn id="108" idx="3"/>
          </p:cNvCxnSpPr>
          <p:nvPr/>
        </p:nvCxnSpPr>
        <p:spPr>
          <a:xfrm flipV="1">
            <a:off x="4860684" y="4006934"/>
            <a:ext cx="367710" cy="76459"/>
          </a:xfrm>
          <a:prstGeom prst="line">
            <a:avLst/>
          </a:prstGeom>
          <a:ln>
            <a:solidFill>
              <a:srgbClr val="FFFF00">
                <a:alpha val="7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Connettore diritto 118">
            <a:extLst>
              <a:ext uri="{FF2B5EF4-FFF2-40B4-BE49-F238E27FC236}">
                <a16:creationId xmlns:a16="http://schemas.microsoft.com/office/drawing/2014/main" id="{252E70D4-1381-0E95-DB3C-4AC4AC2187A4}"/>
              </a:ext>
            </a:extLst>
          </p:cNvPr>
          <p:cNvCxnSpPr>
            <a:cxnSpLocks/>
          </p:cNvCxnSpPr>
          <p:nvPr/>
        </p:nvCxnSpPr>
        <p:spPr>
          <a:xfrm flipV="1">
            <a:off x="3159114" y="4090705"/>
            <a:ext cx="1708894" cy="373341"/>
          </a:xfrm>
          <a:prstGeom prst="line">
            <a:avLst/>
          </a:prstGeom>
          <a:ln>
            <a:solidFill>
              <a:srgbClr val="FFFF00">
                <a:alpha val="7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0" name="Connettore diritto 119">
            <a:extLst>
              <a:ext uri="{FF2B5EF4-FFF2-40B4-BE49-F238E27FC236}">
                <a16:creationId xmlns:a16="http://schemas.microsoft.com/office/drawing/2014/main" id="{BE26B98E-C4AD-4439-59F0-D945158648EE}"/>
              </a:ext>
            </a:extLst>
          </p:cNvPr>
          <p:cNvCxnSpPr>
            <a:cxnSpLocks/>
          </p:cNvCxnSpPr>
          <p:nvPr/>
        </p:nvCxnSpPr>
        <p:spPr>
          <a:xfrm flipH="1">
            <a:off x="8442754" y="3629023"/>
            <a:ext cx="1715797" cy="110567"/>
          </a:xfrm>
          <a:prstGeom prst="line">
            <a:avLst/>
          </a:prstGeom>
          <a:ln w="635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diritto 120">
            <a:extLst>
              <a:ext uri="{FF2B5EF4-FFF2-40B4-BE49-F238E27FC236}">
                <a16:creationId xmlns:a16="http://schemas.microsoft.com/office/drawing/2014/main" id="{0854E932-0F8C-2815-55B8-FE96429C9DB8}"/>
              </a:ext>
            </a:extLst>
          </p:cNvPr>
          <p:cNvCxnSpPr>
            <a:cxnSpLocks/>
          </p:cNvCxnSpPr>
          <p:nvPr/>
        </p:nvCxnSpPr>
        <p:spPr>
          <a:xfrm flipV="1">
            <a:off x="8414807" y="3643310"/>
            <a:ext cx="1743744" cy="100867"/>
          </a:xfrm>
          <a:prstGeom prst="line">
            <a:avLst/>
          </a:prstGeom>
          <a:ln>
            <a:solidFill>
              <a:srgbClr val="FFFF00">
                <a:alpha val="7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FA3FA886-13CA-1FF4-6461-7C985B762CC3}"/>
              </a:ext>
            </a:extLst>
          </p:cNvPr>
          <p:cNvSpPr txBox="1"/>
          <p:nvPr/>
        </p:nvSpPr>
        <p:spPr>
          <a:xfrm rot="20906947">
            <a:off x="3246102" y="3539261"/>
            <a:ext cx="1743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Lens system OUT</a:t>
            </a: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B7F303FC-1564-8B02-54B1-DA20BEA781A0}"/>
              </a:ext>
            </a:extLst>
          </p:cNvPr>
          <p:cNvSpPr txBox="1"/>
          <p:nvPr/>
        </p:nvSpPr>
        <p:spPr>
          <a:xfrm rot="20906947">
            <a:off x="8429626" y="3909232"/>
            <a:ext cx="12544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Lens system IN</a:t>
            </a:r>
          </a:p>
        </p:txBody>
      </p:sp>
      <p:pic>
        <p:nvPicPr>
          <p:cNvPr id="125" name="Elemento grafico 124" descr="Luci accese con riempimento a tinta unita">
            <a:extLst>
              <a:ext uri="{FF2B5EF4-FFF2-40B4-BE49-F238E27FC236}">
                <a16:creationId xmlns:a16="http://schemas.microsoft.com/office/drawing/2014/main" id="{3464E476-AC64-B89F-BC62-643DA5E2EC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92832" y="2914853"/>
            <a:ext cx="914400" cy="914400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</p:pic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424AD708-7FD6-ED0C-F65E-82F891368926}"/>
              </a:ext>
            </a:extLst>
          </p:cNvPr>
          <p:cNvSpPr txBox="1"/>
          <p:nvPr/>
        </p:nvSpPr>
        <p:spPr>
          <a:xfrm rot="21356292">
            <a:off x="8047267" y="3330585"/>
            <a:ext cx="1743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Connettore diritto 126">
            <a:extLst>
              <a:ext uri="{FF2B5EF4-FFF2-40B4-BE49-F238E27FC236}">
                <a16:creationId xmlns:a16="http://schemas.microsoft.com/office/drawing/2014/main" id="{63E091E2-4A7C-DCDD-CB6C-A4A36F5A38F4}"/>
              </a:ext>
            </a:extLst>
          </p:cNvPr>
          <p:cNvCxnSpPr>
            <a:cxnSpLocks/>
          </p:cNvCxnSpPr>
          <p:nvPr/>
        </p:nvCxnSpPr>
        <p:spPr>
          <a:xfrm flipV="1">
            <a:off x="10736717" y="3552210"/>
            <a:ext cx="501640" cy="33479"/>
          </a:xfrm>
          <a:prstGeom prst="line">
            <a:avLst/>
          </a:prstGeom>
          <a:ln w="635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Elemento grafico 127" descr="Sfera con riempimento a tinta unita">
            <a:extLst>
              <a:ext uri="{FF2B5EF4-FFF2-40B4-BE49-F238E27FC236}">
                <a16:creationId xmlns:a16="http://schemas.microsoft.com/office/drawing/2014/main" id="{8D5067CF-1895-346D-DF00-CDDABFB827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67842" y="3139919"/>
            <a:ext cx="914400" cy="914400"/>
          </a:xfrm>
          <a:prstGeom prst="rect">
            <a:avLst/>
          </a:prstGeom>
        </p:spPr>
      </p:pic>
      <p:pic>
        <p:nvPicPr>
          <p:cNvPr id="129" name="Elemento grafico 128" descr="Freccia linea: diritta con riempimento a tinta unita">
            <a:extLst>
              <a:ext uri="{FF2B5EF4-FFF2-40B4-BE49-F238E27FC236}">
                <a16:creationId xmlns:a16="http://schemas.microsoft.com/office/drawing/2014/main" id="{4D49AF3B-5886-E8EF-2989-5C04239708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 flipH="1">
            <a:off x="11177136" y="3969000"/>
            <a:ext cx="720423" cy="525436"/>
          </a:xfrm>
          <a:prstGeom prst="rect">
            <a:avLst/>
          </a:prstGeom>
        </p:spPr>
      </p:pic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276063F1-64DA-FC31-C06E-7ABB61DD24AD}"/>
              </a:ext>
            </a:extLst>
          </p:cNvPr>
          <p:cNvSpPr txBox="1"/>
          <p:nvPr/>
        </p:nvSpPr>
        <p:spPr>
          <a:xfrm>
            <a:off x="10390461" y="4481261"/>
            <a:ext cx="1746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NIST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halogen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lamp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corrective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cxnSp>
        <p:nvCxnSpPr>
          <p:cNvPr id="131" name="Connettore diritto 130">
            <a:extLst>
              <a:ext uri="{FF2B5EF4-FFF2-40B4-BE49-F238E27FC236}">
                <a16:creationId xmlns:a16="http://schemas.microsoft.com/office/drawing/2014/main" id="{6F09D8D0-474C-5400-F8E0-B9F7CB081B39}"/>
              </a:ext>
            </a:extLst>
          </p:cNvPr>
          <p:cNvCxnSpPr>
            <a:cxnSpLocks/>
          </p:cNvCxnSpPr>
          <p:nvPr/>
        </p:nvCxnSpPr>
        <p:spPr>
          <a:xfrm flipV="1">
            <a:off x="10791825" y="3548160"/>
            <a:ext cx="579369" cy="36688"/>
          </a:xfrm>
          <a:prstGeom prst="line">
            <a:avLst/>
          </a:prstGeom>
          <a:ln>
            <a:solidFill>
              <a:srgbClr val="FFFF00">
                <a:alpha val="7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Triangolo isoscele 131">
            <a:extLst>
              <a:ext uri="{FF2B5EF4-FFF2-40B4-BE49-F238E27FC236}">
                <a16:creationId xmlns:a16="http://schemas.microsoft.com/office/drawing/2014/main" id="{D407ED5F-4522-E554-2A9C-752104488072}"/>
              </a:ext>
            </a:extLst>
          </p:cNvPr>
          <p:cNvSpPr/>
          <p:nvPr/>
        </p:nvSpPr>
        <p:spPr>
          <a:xfrm rot="11430915">
            <a:off x="6022874" y="3612804"/>
            <a:ext cx="1946049" cy="564645"/>
          </a:xfrm>
          <a:prstGeom prst="triangle">
            <a:avLst>
              <a:gd name="adj" fmla="val 72682"/>
            </a:avLst>
          </a:prstGeom>
          <a:solidFill>
            <a:schemeClr val="accent1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8" grpId="0"/>
      <p:bldP spid="69" grpId="0"/>
      <p:bldP spid="70" grpId="0"/>
      <p:bldP spid="71" grpId="0"/>
      <p:bldP spid="73" grpId="0"/>
      <p:bldP spid="75" grpId="0"/>
      <p:bldP spid="77" grpId="0"/>
      <p:bldP spid="79" grpId="0"/>
      <p:bldP spid="80" grpId="0"/>
      <p:bldP spid="82" grpId="0"/>
      <p:bldP spid="84" grpId="0" animBg="1"/>
      <p:bldP spid="85" grpId="0" animBg="1"/>
      <p:bldP spid="87" grpId="0"/>
      <p:bldP spid="88" grpId="0" animBg="1"/>
      <p:bldP spid="89" grpId="0" animBg="1"/>
      <p:bldP spid="90" grpId="0" animBg="1"/>
      <p:bldP spid="91" grpId="0" animBg="1"/>
      <p:bldP spid="93" grpId="0" animBg="1"/>
      <p:bldP spid="94" grpId="0"/>
      <p:bldP spid="96" grpId="0" animBg="1"/>
      <p:bldP spid="97" grpId="0" animBg="1"/>
      <p:bldP spid="99" grpId="0"/>
      <p:bldP spid="101" grpId="0"/>
      <p:bldP spid="103" grpId="0" animBg="1"/>
      <p:bldP spid="107" grpId="0" animBg="1"/>
      <p:bldP spid="108" grpId="0" animBg="1"/>
      <p:bldP spid="109" grpId="0" animBg="1"/>
      <p:bldP spid="112" grpId="0"/>
      <p:bldP spid="113" grpId="0"/>
      <p:bldP spid="114" grpId="0" animBg="1"/>
      <p:bldP spid="117" grpId="0" animBg="1"/>
      <p:bldP spid="122" grpId="0"/>
      <p:bldP spid="123" grpId="0"/>
      <p:bldP spid="126" grpId="0"/>
      <p:bldP spid="130" grpId="0"/>
      <p:bldP spid="1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299CA-B8F1-61F9-63E8-7164C8C9F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5B826-A29D-2467-525F-010E39992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78256F-F369-6FAE-3558-B4E748A4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7CB8AC4-CD78-6355-11CB-685C7276E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B2C3D0-6144-7E88-A9C1-C5D094FA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074D8BC-31AF-C935-2C0E-5768BD5E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39" y="1593847"/>
            <a:ext cx="5570527" cy="31441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FC233E-5D70-34BB-D031-37A8F0D2E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67" y="897505"/>
            <a:ext cx="1738491" cy="23915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DF7BB8-3CDB-D590-002D-18FFC3994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703" y="4268140"/>
            <a:ext cx="2362179" cy="1550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magine 10" descr="Immagine che contiene macchina, interno, ingegneria, Impianto elettrico&#10;&#10;Descrizione generata automaticamente">
            <a:extLst>
              <a:ext uri="{FF2B5EF4-FFF2-40B4-BE49-F238E27FC236}">
                <a16:creationId xmlns:a16="http://schemas.microsoft.com/office/drawing/2014/main" id="{EB79B400-A959-0BB4-7A4F-193ECBBDC4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/>
          <a:stretch/>
        </p:blipFill>
        <p:spPr>
          <a:xfrm>
            <a:off x="6684428" y="3595389"/>
            <a:ext cx="3263403" cy="1924621"/>
          </a:xfrm>
          <a:prstGeom prst="rect">
            <a:avLst/>
          </a:prstGeom>
        </p:spPr>
      </p:pic>
      <p:pic>
        <p:nvPicPr>
          <p:cNvPr id="12" name="Immagine 11" descr="Immagine che contiene interno, macchina, ingegneria, Laboratorio&#10;&#10;Descrizione generata automaticamente">
            <a:extLst>
              <a:ext uri="{FF2B5EF4-FFF2-40B4-BE49-F238E27FC236}">
                <a16:creationId xmlns:a16="http://schemas.microsoft.com/office/drawing/2014/main" id="{E94191E8-0E19-4239-F3CA-B4C3AAAA0A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12565"/>
          <a:stretch/>
        </p:blipFill>
        <p:spPr>
          <a:xfrm>
            <a:off x="8905696" y="923916"/>
            <a:ext cx="2535936" cy="2338696"/>
          </a:xfrm>
          <a:prstGeom prst="rect">
            <a:avLst/>
          </a:prstGeom>
        </p:spPr>
      </p:pic>
      <p:pic>
        <p:nvPicPr>
          <p:cNvPr id="13" name="Immagine 12" descr="Immagine che contiene interno, macchina, Laboratorio, ruota&#10;&#10;Descrizione generata automaticamente">
            <a:extLst>
              <a:ext uri="{FF2B5EF4-FFF2-40B4-BE49-F238E27FC236}">
                <a16:creationId xmlns:a16="http://schemas.microsoft.com/office/drawing/2014/main" id="{CED8E976-DEA8-6C41-0622-A98F2A611D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9" r="15557"/>
          <a:stretch/>
        </p:blipFill>
        <p:spPr>
          <a:xfrm>
            <a:off x="10265974" y="3305586"/>
            <a:ext cx="1725432" cy="222804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B8F3DA-523D-E8F9-942A-7524740DC881}"/>
              </a:ext>
            </a:extLst>
          </p:cNvPr>
          <p:cNvSpPr txBox="1"/>
          <p:nvPr/>
        </p:nvSpPr>
        <p:spPr>
          <a:xfrm>
            <a:off x="6776646" y="4761843"/>
            <a:ext cx="15394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Calibrated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power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meter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for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calibration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and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alignement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49E7D2B-FDA6-5D89-BAFF-E246A0C083FE}"/>
              </a:ext>
            </a:extLst>
          </p:cNvPr>
          <p:cNvSpPr txBox="1"/>
          <p:nvPr/>
        </p:nvSpPr>
        <p:spPr>
          <a:xfrm>
            <a:off x="7416726" y="3652590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1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2E828C-854D-9B3D-F8CC-AE97021F53DB}"/>
              </a:ext>
            </a:extLst>
          </p:cNvPr>
          <p:cNvSpPr txBox="1"/>
          <p:nvPr/>
        </p:nvSpPr>
        <p:spPr>
          <a:xfrm>
            <a:off x="9076699" y="3652590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2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5F1C5C3-033E-A5C7-D3B7-E070537BAF37}"/>
              </a:ext>
            </a:extLst>
          </p:cNvPr>
          <p:cNvSpPr txBox="1"/>
          <p:nvPr/>
        </p:nvSpPr>
        <p:spPr>
          <a:xfrm>
            <a:off x="9252374" y="4621979"/>
            <a:ext cx="769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Halogen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lamp</a:t>
            </a:r>
            <a:endParaRPr lang="it-IT" sz="900" b="1" dirty="0">
              <a:highlight>
                <a:srgbClr val="FFFF00"/>
              </a:highlight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72F1CE7-3377-9F17-5649-F8D808E8B2D8}"/>
              </a:ext>
            </a:extLst>
          </p:cNvPr>
          <p:cNvCxnSpPr/>
          <p:nvPr/>
        </p:nvCxnSpPr>
        <p:spPr>
          <a:xfrm>
            <a:off x="7922980" y="4047064"/>
            <a:ext cx="1125447" cy="0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630323D-7F5A-B2A6-A04B-478DAC078CB8}"/>
              </a:ext>
            </a:extLst>
          </p:cNvPr>
          <p:cNvSpPr txBox="1"/>
          <p:nvPr/>
        </p:nvSpPr>
        <p:spPr>
          <a:xfrm>
            <a:off x="10573852" y="4000649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2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4C179E-01D8-8518-B5FC-FC14AB6754E6}"/>
              </a:ext>
            </a:extLst>
          </p:cNvPr>
          <p:cNvSpPr txBox="1"/>
          <p:nvPr/>
        </p:nvSpPr>
        <p:spPr>
          <a:xfrm>
            <a:off x="11128690" y="4047064"/>
            <a:ext cx="153948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Lens 1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08923B2-3D6A-0DA8-E26D-214E5E9AB923}"/>
              </a:ext>
            </a:extLst>
          </p:cNvPr>
          <p:cNvSpPr txBox="1"/>
          <p:nvPr/>
        </p:nvSpPr>
        <p:spPr>
          <a:xfrm>
            <a:off x="11066705" y="4953118"/>
            <a:ext cx="769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Halogen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lamp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931BECC-07CC-0DCE-4FC8-6FBD12EFCA2F}"/>
              </a:ext>
            </a:extLst>
          </p:cNvPr>
          <p:cNvSpPr txBox="1"/>
          <p:nvPr/>
        </p:nvSpPr>
        <p:spPr>
          <a:xfrm>
            <a:off x="9116189" y="2243045"/>
            <a:ext cx="1539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Multi-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diagnostic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test-</a:t>
            </a:r>
            <a:r>
              <a:rPr lang="it-IT" sz="9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bench</a:t>
            </a:r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on the FPT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1C5A5E7-7CEE-F657-FAC5-73B7F0378DD2}"/>
              </a:ext>
            </a:extLst>
          </p:cNvPr>
          <p:cNvSpPr txBox="1"/>
          <p:nvPr/>
        </p:nvSpPr>
        <p:spPr>
          <a:xfrm>
            <a:off x="10513196" y="1038547"/>
            <a:ext cx="5102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FPT</a:t>
            </a:r>
            <a:endParaRPr lang="it-IT" sz="900" b="1" dirty="0">
              <a:highlight>
                <a:srgbClr val="FFFF00"/>
              </a:highlight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5CAC2A7-ECC1-1867-97E5-3C78D3D8A65C}"/>
              </a:ext>
            </a:extLst>
          </p:cNvPr>
          <p:cNvSpPr txBox="1"/>
          <p:nvPr/>
        </p:nvSpPr>
        <p:spPr>
          <a:xfrm>
            <a:off x="4543877" y="4738021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Plasma trap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319B560-1D99-295B-8575-F490431BAB5E}"/>
              </a:ext>
            </a:extLst>
          </p:cNvPr>
          <p:cNvSpPr txBox="1"/>
          <p:nvPr/>
        </p:nvSpPr>
        <p:spPr>
          <a:xfrm>
            <a:off x="2698730" y="5045451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Metallic evaporator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F01F888-8C34-D28A-B8F7-B6FA20BBDAA6}"/>
              </a:ext>
            </a:extLst>
          </p:cNvPr>
          <p:cNvSpPr txBox="1"/>
          <p:nvPr/>
        </p:nvSpPr>
        <p:spPr>
          <a:xfrm>
            <a:off x="2999411" y="1786729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Mass spectrometer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959CD04-3C7E-2FB1-BD35-9147F78314DD}"/>
              </a:ext>
            </a:extLst>
          </p:cNvPr>
          <p:cNvSpPr txBox="1"/>
          <p:nvPr/>
        </p:nvSpPr>
        <p:spPr>
          <a:xfrm>
            <a:off x="1780747" y="2263082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Beam line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1CD4A585-5E70-9BB2-29D0-7F94936F84C1}"/>
              </a:ext>
            </a:extLst>
          </p:cNvPr>
          <p:cNvSpPr txBox="1"/>
          <p:nvPr/>
        </p:nvSpPr>
        <p:spPr>
          <a:xfrm>
            <a:off x="4543876" y="5631062"/>
            <a:ext cx="194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Plasma diagnostic box</a:t>
            </a:r>
          </a:p>
        </p:txBody>
      </p:sp>
      <p:sp>
        <p:nvSpPr>
          <p:cNvPr id="52" name="Triangolo isoscele 51">
            <a:extLst>
              <a:ext uri="{FF2B5EF4-FFF2-40B4-BE49-F238E27FC236}">
                <a16:creationId xmlns:a16="http://schemas.microsoft.com/office/drawing/2014/main" id="{16AFF955-650D-22CE-44AB-28952D2091C6}"/>
              </a:ext>
            </a:extLst>
          </p:cNvPr>
          <p:cNvSpPr/>
          <p:nvPr/>
        </p:nvSpPr>
        <p:spPr>
          <a:xfrm rot="15654354">
            <a:off x="4321438" y="1345439"/>
            <a:ext cx="1489560" cy="2191993"/>
          </a:xfrm>
          <a:prstGeom prst="triangle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riangolo isoscele 52">
            <a:extLst>
              <a:ext uri="{FF2B5EF4-FFF2-40B4-BE49-F238E27FC236}">
                <a16:creationId xmlns:a16="http://schemas.microsoft.com/office/drawing/2014/main" id="{561D92D3-066D-0F21-8B24-414DEAB90AED}"/>
              </a:ext>
            </a:extLst>
          </p:cNvPr>
          <p:cNvSpPr/>
          <p:nvPr/>
        </p:nvSpPr>
        <p:spPr>
          <a:xfrm rot="18318321">
            <a:off x="3084132" y="2595035"/>
            <a:ext cx="659778" cy="2191993"/>
          </a:xfrm>
          <a:prstGeom prst="triangle">
            <a:avLst/>
          </a:prstGeom>
          <a:solidFill>
            <a:schemeClr val="accent1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0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F7B13-AD67-62B7-6A72-83ED292A8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216ED-E2B5-A71A-43EF-A44CDB1A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B25701-8B50-25EE-0248-7D43A24C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84EEE5-B9AB-C901-04FE-134512F21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D45E84-910E-5483-F93A-D63A7BFE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A747121-7760-4156-8B49-6955E78C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1" y="1010637"/>
            <a:ext cx="6049944" cy="17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85BFD02-44C2-3FAF-1A9A-9E0CD84551B3}"/>
              </a:ext>
            </a:extLst>
          </p:cNvPr>
          <p:cNvSpPr txBox="1"/>
          <p:nvPr/>
        </p:nvSpPr>
        <p:spPr>
          <a:xfrm>
            <a:off x="232889" y="1148890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8A9914E-18D8-1EF4-4541-4B1A7F4F7201}"/>
              </a:ext>
            </a:extLst>
          </p:cNvPr>
          <p:cNvSpPr txBox="1"/>
          <p:nvPr/>
        </p:nvSpPr>
        <p:spPr>
          <a:xfrm>
            <a:off x="232889" y="1353171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9BE149F-6ED7-CB19-3662-43ADD7BECA7A}"/>
              </a:ext>
            </a:extLst>
          </p:cNvPr>
          <p:cNvSpPr txBox="1"/>
          <p:nvPr/>
        </p:nvSpPr>
        <p:spPr>
          <a:xfrm>
            <a:off x="240287" y="1561278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Zr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DE6FA9B-722B-FC0F-3C01-232DE5C980AB}"/>
              </a:ext>
            </a:extLst>
          </p:cNvPr>
          <p:cNvSpPr txBox="1"/>
          <p:nvPr/>
        </p:nvSpPr>
        <p:spPr>
          <a:xfrm>
            <a:off x="232889" y="1747304"/>
            <a:ext cx="427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Nb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7477A61-932B-8CB1-5B65-C0366EC1EF75}"/>
              </a:ext>
            </a:extLst>
          </p:cNvPr>
          <p:cNvSpPr txBox="1"/>
          <p:nvPr/>
        </p:nvSpPr>
        <p:spPr>
          <a:xfrm>
            <a:off x="232889" y="1933728"/>
            <a:ext cx="427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344E563-6A12-C760-2046-9CD052BF5EA6}"/>
              </a:ext>
            </a:extLst>
          </p:cNvPr>
          <p:cNvSpPr txBox="1"/>
          <p:nvPr/>
        </p:nvSpPr>
        <p:spPr>
          <a:xfrm>
            <a:off x="232889" y="2114559"/>
            <a:ext cx="36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Tc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6257B0-576B-48F0-6F81-4E72A88BFCF0}"/>
              </a:ext>
            </a:extLst>
          </p:cNvPr>
          <p:cNvSpPr txBox="1"/>
          <p:nvPr/>
        </p:nvSpPr>
        <p:spPr>
          <a:xfrm>
            <a:off x="232889" y="2309758"/>
            <a:ext cx="517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Ru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98735CD-3B96-BD92-4524-1B0B5E520EE3}"/>
              </a:ext>
            </a:extLst>
          </p:cNvPr>
          <p:cNvSpPr txBox="1"/>
          <p:nvPr/>
        </p:nvSpPr>
        <p:spPr>
          <a:xfrm>
            <a:off x="232888" y="2510149"/>
            <a:ext cx="662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Rh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01DBBD9F-B0D7-9ED3-9398-3B9E7CEA9D99}"/>
              </a:ext>
            </a:extLst>
          </p:cNvPr>
          <p:cNvGrpSpPr/>
          <p:nvPr/>
        </p:nvGrpSpPr>
        <p:grpSpPr>
          <a:xfrm>
            <a:off x="348638" y="2874703"/>
            <a:ext cx="914400" cy="1042321"/>
            <a:chOff x="374574" y="3059475"/>
            <a:chExt cx="914400" cy="1042321"/>
          </a:xfrm>
        </p:grpSpPr>
        <p:pic>
          <p:nvPicPr>
            <p:cNvPr id="34" name="Elemento grafico 33" descr="Semaforo con riempimento a tinta unita">
              <a:extLst>
                <a:ext uri="{FF2B5EF4-FFF2-40B4-BE49-F238E27FC236}">
                  <a16:creationId xmlns:a16="http://schemas.microsoft.com/office/drawing/2014/main" id="{86FFF10B-B43F-9928-D50D-72A0FD2F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4574" y="3059475"/>
              <a:ext cx="914400" cy="914400"/>
            </a:xfrm>
            <a:prstGeom prst="rect">
              <a:avLst/>
            </a:prstGeom>
          </p:spPr>
        </p:pic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C7B13DD2-F2D7-479C-A6B7-0F977B8583D9}"/>
                </a:ext>
              </a:extLst>
            </p:cNvPr>
            <p:cNvSpPr/>
            <p:nvPr/>
          </p:nvSpPr>
          <p:spPr>
            <a:xfrm>
              <a:off x="741774" y="3207587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86615BD9-B8CA-7046-C993-F8083EF457A8}"/>
                </a:ext>
              </a:extLst>
            </p:cNvPr>
            <p:cNvSpPr/>
            <p:nvPr/>
          </p:nvSpPr>
          <p:spPr>
            <a:xfrm>
              <a:off x="741774" y="3426675"/>
              <a:ext cx="180000" cy="180000"/>
            </a:xfrm>
            <a:prstGeom prst="ellipse">
              <a:avLst/>
            </a:prstGeom>
            <a:solidFill>
              <a:srgbClr val="FDF4A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3F5B3687-7037-4B93-2A81-119A8CE61047}"/>
                </a:ext>
              </a:extLst>
            </p:cNvPr>
            <p:cNvSpPr/>
            <p:nvPr/>
          </p:nvSpPr>
          <p:spPr>
            <a:xfrm>
              <a:off x="745471" y="3624499"/>
              <a:ext cx="180000" cy="180000"/>
            </a:xfrm>
            <a:prstGeom prst="ellipse">
              <a:avLst/>
            </a:prstGeom>
            <a:solidFill>
              <a:srgbClr val="BCDEA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1235E649-F24D-7A3C-2D13-F4F5BADA552D}"/>
                </a:ext>
              </a:extLst>
            </p:cNvPr>
            <p:cNvSpPr txBox="1"/>
            <p:nvPr/>
          </p:nvSpPr>
          <p:spPr>
            <a:xfrm>
              <a:off x="426911" y="3870964"/>
              <a:ext cx="80972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Feasibility</a:t>
              </a:r>
            </a:p>
          </p:txBody>
        </p:sp>
      </p:grpSp>
      <p:pic>
        <p:nvPicPr>
          <p:cNvPr id="39" name="Immagine 38">
            <a:extLst>
              <a:ext uri="{FF2B5EF4-FFF2-40B4-BE49-F238E27FC236}">
                <a16:creationId xmlns:a16="http://schemas.microsoft.com/office/drawing/2014/main" id="{40A922BB-64EA-67BA-67EC-2ED5818F2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014" y="2845232"/>
            <a:ext cx="1493616" cy="10913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1411EF3-2246-0428-6F89-8E9E6607D97B}"/>
              </a:ext>
            </a:extLst>
          </p:cNvPr>
          <p:cNvSpPr txBox="1"/>
          <p:nvPr/>
        </p:nvSpPr>
        <p:spPr>
          <a:xfrm>
            <a:off x="3627513" y="2953851"/>
            <a:ext cx="77059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Relevant </a:t>
            </a:r>
            <a:r>
              <a:rPr lang="fr-FR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</a:t>
            </a:r>
            <a:r>
              <a:rPr lang="fr-FR" sz="14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</a:t>
            </a:r>
            <a:r>
              <a:rPr lang="fr-FR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VIS </a:t>
            </a:r>
            <a:r>
              <a:rPr lang="fr-FR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KN observation and </a:t>
            </a:r>
            <a:r>
              <a:rPr lang="fr-FR" sz="14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fr-FR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i="0" u="none" strike="noStrike" baseline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endParaRPr lang="fr-FR" sz="1400" b="1" i="0" u="none" strike="noStrike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How? 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techniques of metal injection in plasma; </a:t>
            </a:r>
          </a:p>
          <a:p>
            <a:pPr lvl="1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plasma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relative charge state distribution of metal in the plasma;</a:t>
            </a:r>
          </a:p>
          <a:p>
            <a:pPr lvl="1"/>
            <a:r>
              <a:rPr lang="fr-FR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→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 Detection of VIS-NIR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0110F98C-E9A0-021C-6D41-34D3866D84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" y="4180702"/>
            <a:ext cx="4065362" cy="1787066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141549F-AF0A-9CC8-D23E-49EE7E4A2771}"/>
              </a:ext>
            </a:extLst>
          </p:cNvPr>
          <p:cNvSpPr txBox="1"/>
          <p:nvPr/>
        </p:nvSpPr>
        <p:spPr>
          <a:xfrm>
            <a:off x="3141021" y="4611419"/>
            <a:ext cx="88765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Two degrees of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Single-specie plasma opacity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@ KN 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under NLTE 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light-r process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Single-specie plasma opacity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it-IT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≠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KN 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light- and heavy-r process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– to extrapolate and test (N)LTE opacity models/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state-of-the-art</a:t>
            </a:r>
          </a:p>
          <a:p>
            <a:pPr marL="1257300" lvl="2" indent="-342900">
              <a:buFont typeface="+mj-lt"/>
              <a:buAutoNum type="arabicPeriod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2D40265-FC51-C237-3E51-915083B9D653}"/>
              </a:ext>
            </a:extLst>
          </p:cNvPr>
          <p:cNvSpPr txBox="1"/>
          <p:nvPr/>
        </p:nvSpPr>
        <p:spPr>
          <a:xfrm>
            <a:off x="7566995" y="1381468"/>
            <a:ext cx="3671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Wishlist: day-1 measurements</a:t>
            </a:r>
            <a:endParaRPr lang="it-IT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73AB1-5356-E550-2162-F7BB2A630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A5C829-FB0D-EA58-22D3-6FD5AA9C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E37161-39C6-D673-479C-5D9FE8D1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FC573E-FB7B-8791-A1E7-3A6120FD1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11490E-1BE1-ABC5-DB09-A8024D48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" name="CasellaDiTesto 50">
            <a:extLst>
              <a:ext uri="{FF2B5EF4-FFF2-40B4-BE49-F238E27FC236}">
                <a16:creationId xmlns:a16="http://schemas.microsoft.com/office/drawing/2014/main" id="{6A5EF7A1-FFD3-42B0-6B80-072CEE732D9C}"/>
              </a:ext>
            </a:extLst>
          </p:cNvPr>
          <p:cNvSpPr txBox="1"/>
          <p:nvPr/>
        </p:nvSpPr>
        <p:spPr>
          <a:xfrm>
            <a:off x="1172532" y="1381944"/>
            <a:ext cx="104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measurements @ FPT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buffer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mixed), no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metallic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EEB341-6BE0-3110-EDF5-17F6CA2355BA}"/>
              </a:ext>
            </a:extLst>
          </p:cNvPr>
          <p:cNvSpPr txBox="1"/>
          <p:nvPr/>
        </p:nvSpPr>
        <p:spPr>
          <a:xfrm>
            <a:off x="546711" y="2183636"/>
            <a:ext cx="670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He? – relation to the KN scenario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4E2D2F-59A2-E178-000C-2B6B4577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16" y="2618520"/>
            <a:ext cx="3328318" cy="29423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5C8353-585B-D90D-8FF2-96523505974A}"/>
              </a:ext>
            </a:extLst>
          </p:cNvPr>
          <p:cNvSpPr txBox="1"/>
          <p:nvPr/>
        </p:nvSpPr>
        <p:spPr>
          <a:xfrm>
            <a:off x="4451767" y="2294740"/>
            <a:ext cx="67248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Helium 10833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Å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be an alternative explanation of the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feature of P-Cygni profile used to fit AT2017gfo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Find that 0.2% (in mass) of Helium in the ejecta can reproduce the P-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Cygni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feature in the observed spectrum at 1.43 -- 4.40 days under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non-LTE plasma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debated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inconsistency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of P-Cygni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He-I: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NLTE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4CB75B-CFEA-8556-C6B2-3DEC1595AA33}"/>
              </a:ext>
            </a:extLst>
          </p:cNvPr>
          <p:cNvSpPr txBox="1"/>
          <p:nvPr/>
        </p:nvSpPr>
        <p:spPr>
          <a:xfrm>
            <a:off x="2673178" y="792155"/>
            <a:ext cx="6845644" cy="406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 </a:t>
            </a: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day-0 </a:t>
            </a: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it-IT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6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64DE-4779-50D0-4175-64CC0ECC2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D9C67-2324-7EB2-E423-37CEA620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What’s next? – summary and outlooks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E38E55-2A56-DA90-A39C-27A3ADD42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EF33AB-26AD-A614-6A45-DDB14FEA0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897FA5-809D-006D-547B-B54D78C3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01CAFE3-7FF6-890C-C41D-DB710E104628}"/>
              </a:ext>
            </a:extLst>
          </p:cNvPr>
          <p:cNvSpPr txBox="1"/>
          <p:nvPr/>
        </p:nvSpPr>
        <p:spPr>
          <a:xfrm>
            <a:off x="818474" y="940051"/>
            <a:ext cx="1062315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activities</a:t>
            </a:r>
          </a:p>
          <a:p>
            <a:pPr lvl="1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VERY SOON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! - First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plasma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astrophysical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benchmark 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speculated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He-I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line @ 1083 nm in the AT2017gfo KN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Opacity measurements of metallic species ( Se, Sr, Zr ) @ FPT, PANDORA at INFN – LNS (Italy)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activities</a:t>
            </a:r>
          </a:p>
          <a:p>
            <a:pPr algn="l"/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it-IT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3D Monte Carlo </a:t>
            </a:r>
            <a:r>
              <a:rPr lang="it-IT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Collisional</a:t>
            </a:r>
            <a:r>
              <a:rPr lang="it-IT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Radiative (3D-MCCR) </a:t>
            </a:r>
            <a:r>
              <a:rPr lang="it-IT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it-IT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to self-</a:t>
            </a:r>
            <a:r>
              <a:rPr lang="it-IT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ECR plasma dynamics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 via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PIC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knowledge 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Radiative transfer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in-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experimental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transmittance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measurements –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blend plasma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1D/3D NLTE models of KN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b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21A268D-C205-7D5C-A416-E9E599B916ED}"/>
              </a:ext>
            </a:extLst>
          </p:cNvPr>
          <p:cNvSpPr txBox="1"/>
          <p:nvPr/>
        </p:nvSpPr>
        <p:spPr>
          <a:xfrm>
            <a:off x="9895542" y="4641664"/>
            <a:ext cx="1881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Talk by </a:t>
            </a:r>
            <a:r>
              <a:rPr lang="en-US" sz="1400" b="1" i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M. Bezmalinovich</a:t>
            </a:r>
            <a:endParaRPr lang="it-IT" sz="1400" dirty="0">
              <a:solidFill>
                <a:schemeClr val="bg1"/>
              </a:solidFill>
              <a:highlight>
                <a:srgbClr val="A1581C"/>
              </a:highlight>
              <a:latin typeface="Aptos" panose="020B0004020202020204" pitchFamily="34" charset="0"/>
            </a:endParaRPr>
          </a:p>
        </p:txBody>
      </p:sp>
      <p:pic>
        <p:nvPicPr>
          <p:cNvPr id="37" name="Elemento grafico 36" descr="Podcast con riempimento a tinta unita">
            <a:extLst>
              <a:ext uri="{FF2B5EF4-FFF2-40B4-BE49-F238E27FC236}">
                <a16:creationId xmlns:a16="http://schemas.microsoft.com/office/drawing/2014/main" id="{F14F2177-29AF-0A7D-55E6-CCCE94C8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1224" y="443573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35294-F3AB-1203-C752-0AEC3F37F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A0A2A1-978C-D1F9-2AFD-EF33F9F1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What’s next? – summary and outlooks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4BD21A-506C-665D-CFB2-214BD65F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1536C3-C98A-82D2-C1C0-8C5C10560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293BB7-7BF0-93D0-FFCA-B94D90FA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FCEA16-C678-B265-585B-101AC3E70967}"/>
              </a:ext>
            </a:extLst>
          </p:cNvPr>
          <p:cNvSpPr txBox="1"/>
          <p:nvPr/>
        </p:nvSpPr>
        <p:spPr>
          <a:xfrm>
            <a:off x="566493" y="3223517"/>
            <a:ext cx="110590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will be a first-of-its-kind multi-diagnostic facility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designed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 opacity measurements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coupled to complementary diagnostics for plasma parameters and profiles.</a:t>
            </a:r>
          </a:p>
          <a:p>
            <a:pPr algn="just"/>
            <a:endParaRPr lang="en-US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Multiple exciting on-going activities (numerical and experimental) for </a:t>
            </a:r>
            <a:r>
              <a:rPr lang="en-US" sz="2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first-of-its-kind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 opacity measurements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gaseous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metallic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species.</a:t>
            </a:r>
            <a:endParaRPr lang="en-US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06809A7-94E4-07B3-A267-BC3FFFD2E06D}"/>
              </a:ext>
            </a:extLst>
          </p:cNvPr>
          <p:cNvSpPr txBox="1">
            <a:spLocks/>
          </p:cNvSpPr>
          <p:nvPr/>
        </p:nvSpPr>
        <p:spPr>
          <a:xfrm>
            <a:off x="554720" y="1166791"/>
            <a:ext cx="10934699" cy="19154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NSM ejecta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key point to be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unraveled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KNe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studies and experimental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desired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PANDORA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reproducing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blue-KN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as for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testing KN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models under NLTE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8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838980-F1E9-5DC1-C113-D36724D9E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rgbClr val="61707A"/>
                </a:solidFill>
              </a:rPr>
              <a:t>Outline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76178E-9FC0-0E25-BDAE-4E789E54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" y="622027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6032E03-D752-5A28-662B-318227718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E6A4C5-B540-3444-2E4C-C82FD2D6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7" name="Immagine 6" descr="Immagine che contiene scuro, luce, cielo notturno&#10;&#10;Descrizione generata automaticamente">
            <a:extLst>
              <a:ext uri="{FF2B5EF4-FFF2-40B4-BE49-F238E27FC236}">
                <a16:creationId xmlns:a16="http://schemas.microsoft.com/office/drawing/2014/main" id="{322C30E4-0B8B-CF9E-BB1D-825CA73D0C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0" y="3017519"/>
            <a:ext cx="2720423" cy="15357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9F3E9A31-167C-163A-2A78-1FDAD29E0C1B}"/>
              </a:ext>
            </a:extLst>
          </p:cNvPr>
          <p:cNvSpPr/>
          <p:nvPr/>
        </p:nvSpPr>
        <p:spPr>
          <a:xfrm>
            <a:off x="2141621" y="2800350"/>
            <a:ext cx="5588030" cy="849629"/>
          </a:xfrm>
          <a:prstGeom prst="triangle">
            <a:avLst>
              <a:gd name="adj" fmla="val 56343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2000">
                <a:schemeClr val="bg1">
                  <a:lumMod val="95000"/>
                </a:schemeClr>
              </a:gs>
              <a:gs pos="6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44595722-5CDA-6CC9-0EE6-17434E5CE988}"/>
              </a:ext>
            </a:extLst>
          </p:cNvPr>
          <p:cNvGrpSpPr/>
          <p:nvPr/>
        </p:nvGrpSpPr>
        <p:grpSpPr>
          <a:xfrm>
            <a:off x="3586366" y="1301660"/>
            <a:ext cx="4241743" cy="3847007"/>
            <a:chOff x="455594" y="1222011"/>
            <a:chExt cx="4241743" cy="3847007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08B27A7E-12C8-411D-3CBA-94D363C7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94" y="1222011"/>
              <a:ext cx="4241743" cy="384700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25A4E9B8-5C10-6F89-DBCD-0760450DC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1000"/>
            </a:blip>
            <a:stretch>
              <a:fillRect/>
            </a:stretch>
          </p:blipFill>
          <p:spPr>
            <a:xfrm>
              <a:off x="1775535" y="2346895"/>
              <a:ext cx="1820053" cy="1695806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  <a:softEdge rad="635000"/>
            </a:effectLst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6A66871-71AF-B283-09CD-DCD6BD617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77221" flipV="1">
              <a:off x="927183" y="2158038"/>
              <a:ext cx="1074270" cy="195024"/>
            </a:xfrm>
            <a:prstGeom prst="rect">
              <a:avLst/>
            </a:prstGeom>
            <a:effectLst>
              <a:glow rad="38100">
                <a:srgbClr val="0066FF">
                  <a:alpha val="37000"/>
                </a:srgbClr>
              </a:glow>
            </a:effectLst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F436EBC6-688C-3809-7AE3-BEABD960D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65167" flipV="1">
              <a:off x="3435093" y="3039401"/>
              <a:ext cx="1169028" cy="212228"/>
            </a:xfrm>
            <a:prstGeom prst="rect">
              <a:avLst/>
            </a:prstGeom>
            <a:effectLst>
              <a:glow rad="38100">
                <a:srgbClr val="66FF33">
                  <a:alpha val="30000"/>
                </a:srgbClr>
              </a:glow>
            </a:effectLst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3FFE3472-6E98-0B26-D2E0-4550D794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34211" y="3355876"/>
              <a:ext cx="1169028" cy="212228"/>
            </a:xfrm>
            <a:prstGeom prst="rect">
              <a:avLst/>
            </a:prstGeom>
            <a:effectLst>
              <a:glow rad="38100">
                <a:srgbClr val="66FF33">
                  <a:alpha val="26000"/>
                </a:srgbClr>
              </a:glow>
            </a:effectLst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11113949-EE64-57B3-16D0-4ACEF34DE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1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70993" flipV="1">
              <a:off x="3175510" y="2787031"/>
              <a:ext cx="1214365" cy="220457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63AE82FE-11B9-F91F-CB6D-09F95A81B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529" flipV="1">
              <a:off x="1457117" y="2827673"/>
              <a:ext cx="1110628" cy="201625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F8F1B6B9-4873-0909-A5FE-C3C6F69A6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123" flipV="1">
              <a:off x="3108140" y="4175470"/>
              <a:ext cx="904366" cy="164180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9A19050-A204-2113-C6AD-3E535C981F4B}"/>
              </a:ext>
            </a:extLst>
          </p:cNvPr>
          <p:cNvSpPr txBox="1"/>
          <p:nvPr/>
        </p:nvSpPr>
        <p:spPr>
          <a:xfrm>
            <a:off x="7713338" y="1331812"/>
            <a:ext cx="40990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 a nutshell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 recap on the physics case and state of the art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opacity problem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the PANDORA experiment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attempt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reproducing plasma conditions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laboratory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opacity experimental design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methods and setup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</a:p>
        </p:txBody>
      </p:sp>
      <p:pic>
        <p:nvPicPr>
          <p:cNvPr id="38" name="Picture 2" descr="NSF's LIGO Has Detected Gravitational Waves | NASA">
            <a:extLst>
              <a:ext uri="{FF2B5EF4-FFF2-40B4-BE49-F238E27FC236}">
                <a16:creationId xmlns:a16="http://schemas.microsoft.com/office/drawing/2014/main" id="{0FA18B89-B15E-D96F-9505-477B8B8D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3154" y="2581672"/>
            <a:ext cx="3355861" cy="34614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D7A5E-4179-EEA1-D472-7BEC976D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2FFF59-BF56-1C71-9525-BECAC9B9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What’s next? – summary and outlooks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889BB3-C7C2-FF19-4ABA-00F5A93E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FC1AAA-AFB3-A2F6-0E0A-6D8607DE5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F86B4B-08FF-03DE-1D91-7F786EA0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446E6AC-7255-84C3-9249-8B808F7F2870}"/>
              </a:ext>
            </a:extLst>
          </p:cNvPr>
          <p:cNvSpPr txBox="1"/>
          <p:nvPr/>
        </p:nvSpPr>
        <p:spPr>
          <a:xfrm rot="-10800000" flipV="1">
            <a:off x="6600967" y="2902171"/>
            <a:ext cx="4517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latin typeface="Goudy Old Style"/>
            </a:endParaRPr>
          </a:p>
        </p:txBody>
      </p:sp>
      <p:pic>
        <p:nvPicPr>
          <p:cNvPr id="36" name="Immagine 35" descr="Immagine che contiene testo, nero&#10;&#10;Descrizione generata automaticamente">
            <a:extLst>
              <a:ext uri="{FF2B5EF4-FFF2-40B4-BE49-F238E27FC236}">
                <a16:creationId xmlns:a16="http://schemas.microsoft.com/office/drawing/2014/main" id="{8576AD65-9D27-B922-0032-DC7F513CD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27" y="1892955"/>
            <a:ext cx="2854602" cy="2012086"/>
          </a:xfrm>
          <a:prstGeom prst="rect">
            <a:avLst/>
          </a:prstGeom>
        </p:spPr>
      </p:pic>
      <p:pic>
        <p:nvPicPr>
          <p:cNvPr id="37" name="Immagine 4">
            <a:extLst>
              <a:ext uri="{FF2B5EF4-FFF2-40B4-BE49-F238E27FC236}">
                <a16:creationId xmlns:a16="http://schemas.microsoft.com/office/drawing/2014/main" id="{F165767C-5273-251F-F0C5-D9F5F4E41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201" y="2059994"/>
            <a:ext cx="1237859" cy="834790"/>
          </a:xfrm>
          <a:prstGeom prst="rect">
            <a:avLst/>
          </a:prstGeom>
        </p:spPr>
      </p:pic>
      <p:pic>
        <p:nvPicPr>
          <p:cNvPr id="38" name="Immagine 8">
            <a:extLst>
              <a:ext uri="{FF2B5EF4-FFF2-40B4-BE49-F238E27FC236}">
                <a16:creationId xmlns:a16="http://schemas.microsoft.com/office/drawing/2014/main" id="{1256CD3C-C3F7-F811-0E64-C1930F4A3E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31" y="2066031"/>
            <a:ext cx="1302545" cy="844750"/>
          </a:xfrm>
          <a:prstGeom prst="rect">
            <a:avLst/>
          </a:prstGeom>
        </p:spPr>
      </p:pic>
      <p:pic>
        <p:nvPicPr>
          <p:cNvPr id="39" name="Immagine 10">
            <a:extLst>
              <a:ext uri="{FF2B5EF4-FFF2-40B4-BE49-F238E27FC236}">
                <a16:creationId xmlns:a16="http://schemas.microsoft.com/office/drawing/2014/main" id="{D3BFE23A-7C24-1279-12DD-EA92BA13F1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0" y="1893093"/>
            <a:ext cx="1047751" cy="1071563"/>
          </a:xfrm>
          <a:prstGeom prst="rect">
            <a:avLst/>
          </a:prstGeom>
        </p:spPr>
      </p:pic>
      <p:pic>
        <p:nvPicPr>
          <p:cNvPr id="40" name="Immagine 11">
            <a:extLst>
              <a:ext uri="{FF2B5EF4-FFF2-40B4-BE49-F238E27FC236}">
                <a16:creationId xmlns:a16="http://schemas.microsoft.com/office/drawing/2014/main" id="{2C3849B3-AA8A-58FD-C507-23257D7D635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6844" y="2821781"/>
            <a:ext cx="1119187" cy="1083470"/>
          </a:xfrm>
          <a:prstGeom prst="rect">
            <a:avLst/>
          </a:prstGeom>
        </p:spPr>
      </p:pic>
      <p:pic>
        <p:nvPicPr>
          <p:cNvPr id="41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FE7B749-89F6-D074-B272-9B93F83D94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391" r="55208" b="-1449"/>
          <a:stretch/>
        </p:blipFill>
        <p:spPr>
          <a:xfrm>
            <a:off x="6665119" y="2903779"/>
            <a:ext cx="1020739" cy="844970"/>
          </a:xfrm>
          <a:prstGeom prst="rect">
            <a:avLst/>
          </a:prstGeom>
        </p:spPr>
      </p:pic>
      <p:pic>
        <p:nvPicPr>
          <p:cNvPr id="42" name="Immagine 13">
            <a:extLst>
              <a:ext uri="{FF2B5EF4-FFF2-40B4-BE49-F238E27FC236}">
                <a16:creationId xmlns:a16="http://schemas.microsoft.com/office/drawing/2014/main" id="{38E91963-C58E-44BC-C0CF-447A4820E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961" y="2688430"/>
            <a:ext cx="1362076" cy="1350170"/>
          </a:xfrm>
          <a:prstGeom prst="rect">
            <a:avLst/>
          </a:prstGeom>
        </p:spPr>
      </p:pic>
      <p:pic>
        <p:nvPicPr>
          <p:cNvPr id="43" name="Immagine 14">
            <a:extLst>
              <a:ext uri="{FF2B5EF4-FFF2-40B4-BE49-F238E27FC236}">
                <a16:creationId xmlns:a16="http://schemas.microsoft.com/office/drawing/2014/main" id="{A298C5FB-3000-0E42-B599-6A8416F7A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6368" y="3752887"/>
            <a:ext cx="1123951" cy="1161976"/>
          </a:xfrm>
          <a:prstGeom prst="rect">
            <a:avLst/>
          </a:prstGeom>
        </p:spPr>
      </p:pic>
      <p:pic>
        <p:nvPicPr>
          <p:cNvPr id="44" name="Immagine 15">
            <a:extLst>
              <a:ext uri="{FF2B5EF4-FFF2-40B4-BE49-F238E27FC236}">
                <a16:creationId xmlns:a16="http://schemas.microsoft.com/office/drawing/2014/main" id="{9A35A767-B82C-70B1-1C70-7C4BA095B1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8431" y="3763268"/>
            <a:ext cx="1504951" cy="998340"/>
          </a:xfrm>
          <a:prstGeom prst="rect">
            <a:avLst/>
          </a:prstGeom>
        </p:spPr>
      </p:pic>
      <p:pic>
        <p:nvPicPr>
          <p:cNvPr id="45" name="Immagine 16">
            <a:extLst>
              <a:ext uri="{FF2B5EF4-FFF2-40B4-BE49-F238E27FC236}">
                <a16:creationId xmlns:a16="http://schemas.microsoft.com/office/drawing/2014/main" id="{236A909E-9C9C-3F49-186A-97B4521543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1494" y="4099043"/>
            <a:ext cx="1933576" cy="432198"/>
          </a:xfrm>
          <a:prstGeom prst="rect">
            <a:avLst/>
          </a:prstGeom>
        </p:spPr>
      </p:pic>
      <p:pic>
        <p:nvPicPr>
          <p:cNvPr id="46" name="Immagine 17">
            <a:extLst>
              <a:ext uri="{FF2B5EF4-FFF2-40B4-BE49-F238E27FC236}">
                <a16:creationId xmlns:a16="http://schemas.microsoft.com/office/drawing/2014/main" id="{A7A908D4-344E-E3E4-552C-D9CFEFAE95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7493" y="4069337"/>
            <a:ext cx="1243013" cy="671950"/>
          </a:xfrm>
          <a:prstGeom prst="rect">
            <a:avLst/>
          </a:prstGeom>
        </p:spPr>
      </p:pic>
      <p:pic>
        <p:nvPicPr>
          <p:cNvPr id="47" name="Immagine 18">
            <a:extLst>
              <a:ext uri="{FF2B5EF4-FFF2-40B4-BE49-F238E27FC236}">
                <a16:creationId xmlns:a16="http://schemas.microsoft.com/office/drawing/2014/main" id="{6A08F87D-3381-3739-B9DA-E344BD3B77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2556" y="5022737"/>
            <a:ext cx="1564481" cy="527277"/>
          </a:xfrm>
          <a:prstGeom prst="rect">
            <a:avLst/>
          </a:prstGeom>
        </p:spPr>
      </p:pic>
      <p:pic>
        <p:nvPicPr>
          <p:cNvPr id="48" name="Immagine 19">
            <a:extLst>
              <a:ext uri="{FF2B5EF4-FFF2-40B4-BE49-F238E27FC236}">
                <a16:creationId xmlns:a16="http://schemas.microsoft.com/office/drawing/2014/main" id="{C410C443-8901-600F-C62A-ACF03D7B57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1806" y="4761071"/>
            <a:ext cx="1504950" cy="919639"/>
          </a:xfrm>
          <a:prstGeom prst="rect">
            <a:avLst/>
          </a:prstGeom>
        </p:spPr>
      </p:pic>
      <p:pic>
        <p:nvPicPr>
          <p:cNvPr id="49" name="Immagine 20">
            <a:extLst>
              <a:ext uri="{FF2B5EF4-FFF2-40B4-BE49-F238E27FC236}">
                <a16:creationId xmlns:a16="http://schemas.microsoft.com/office/drawing/2014/main" id="{4DA7B773-D6A0-0663-317A-E20C78629F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98805" y="4757552"/>
            <a:ext cx="1004888" cy="938582"/>
          </a:xfrm>
          <a:prstGeom prst="rect">
            <a:avLst/>
          </a:prstGeom>
        </p:spPr>
      </p:pic>
      <p:pic>
        <p:nvPicPr>
          <p:cNvPr id="50" name="Immagine 21">
            <a:extLst>
              <a:ext uri="{FF2B5EF4-FFF2-40B4-BE49-F238E27FC236}">
                <a16:creationId xmlns:a16="http://schemas.microsoft.com/office/drawing/2014/main" id="{DFF94EC8-3648-D218-EBDA-669FD8F9FB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46556" y="4691729"/>
            <a:ext cx="1373981" cy="986886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F5BBDB6-35AA-2F5E-E32C-26A80B0387DB}"/>
              </a:ext>
            </a:extLst>
          </p:cNvPr>
          <p:cNvSpPr txBox="1"/>
          <p:nvPr/>
        </p:nvSpPr>
        <p:spPr>
          <a:xfrm>
            <a:off x="4633759" y="5672872"/>
            <a:ext cx="4062720" cy="5924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fusion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Tokamak Test (DTT) project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5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magine 24">
            <a:extLst>
              <a:ext uri="{FF2B5EF4-FFF2-40B4-BE49-F238E27FC236}">
                <a16:creationId xmlns:a16="http://schemas.microsoft.com/office/drawing/2014/main" id="{00866FC3-1915-2784-AE69-DF21487108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55819" y="5279669"/>
            <a:ext cx="1135856" cy="828266"/>
          </a:xfrm>
          <a:prstGeom prst="rect">
            <a:avLst/>
          </a:prstGeom>
        </p:spPr>
      </p:pic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285472E1-EB51-9642-3E5B-DEE0594633D2}"/>
              </a:ext>
            </a:extLst>
          </p:cNvPr>
          <p:cNvCxnSpPr>
            <a:cxnSpLocks/>
          </p:cNvCxnSpPr>
          <p:nvPr/>
        </p:nvCxnSpPr>
        <p:spPr>
          <a:xfrm>
            <a:off x="4876798" y="1938580"/>
            <a:ext cx="1" cy="3603354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87D40C54-68C8-BE6B-6FC1-5B9D7BE7C217}"/>
              </a:ext>
            </a:extLst>
          </p:cNvPr>
          <p:cNvCxnSpPr/>
          <p:nvPr/>
        </p:nvCxnSpPr>
        <p:spPr>
          <a:xfrm>
            <a:off x="4863884" y="1964410"/>
            <a:ext cx="4313694" cy="0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E3BFB24-C33D-F719-5F7E-E34278E9B987}"/>
              </a:ext>
            </a:extLst>
          </p:cNvPr>
          <p:cNvSpPr txBox="1"/>
          <p:nvPr/>
        </p:nvSpPr>
        <p:spPr>
          <a:xfrm>
            <a:off x="555965" y="1892558"/>
            <a:ext cx="3938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very much for your attention!!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075B9467-2807-02EE-98CF-5638F17179CE}"/>
              </a:ext>
            </a:extLst>
          </p:cNvPr>
          <p:cNvGrpSpPr/>
          <p:nvPr/>
        </p:nvGrpSpPr>
        <p:grpSpPr>
          <a:xfrm>
            <a:off x="83293" y="3704773"/>
            <a:ext cx="1387514" cy="1586079"/>
            <a:chOff x="987338" y="1210962"/>
            <a:chExt cx="2905040" cy="3172491"/>
          </a:xfrm>
        </p:grpSpPr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75C1A046-5787-A7DD-3330-E5D38B71F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338" y="1407212"/>
              <a:ext cx="2905039" cy="297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AA05C49B-6BC4-D54F-3752-F2FA32686582}"/>
                </a:ext>
              </a:extLst>
            </p:cNvPr>
            <p:cNvSpPr/>
            <p:nvPr/>
          </p:nvSpPr>
          <p:spPr>
            <a:xfrm>
              <a:off x="2570205" y="1210962"/>
              <a:ext cx="1322173" cy="766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9" name="Triangolo isoscele 58">
            <a:extLst>
              <a:ext uri="{FF2B5EF4-FFF2-40B4-BE49-F238E27FC236}">
                <a16:creationId xmlns:a16="http://schemas.microsoft.com/office/drawing/2014/main" id="{689086B4-9670-F857-26E1-E00F52A01F19}"/>
              </a:ext>
            </a:extLst>
          </p:cNvPr>
          <p:cNvSpPr/>
          <p:nvPr/>
        </p:nvSpPr>
        <p:spPr>
          <a:xfrm rot="7862927">
            <a:off x="744402" y="3277382"/>
            <a:ext cx="1087320" cy="2869787"/>
          </a:xfrm>
          <a:prstGeom prst="triangle">
            <a:avLst>
              <a:gd name="adj" fmla="val 50864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33000"/>
                </a:schemeClr>
              </a:gs>
              <a:gs pos="49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0" name="Picture 3">
            <a:extLst>
              <a:ext uri="{FF2B5EF4-FFF2-40B4-BE49-F238E27FC236}">
                <a16:creationId xmlns:a16="http://schemas.microsoft.com/office/drawing/2014/main" id="{F0455EFF-5B06-9DB1-7B6C-0870E973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43" y="4190098"/>
            <a:ext cx="3549004" cy="27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4E5A677-6850-E0B2-DA4C-0BE6CDEE85C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76798" y="1061896"/>
            <a:ext cx="6674193" cy="5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1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4D386-4E32-C598-A116-EEF262B53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43129-9B70-6EE5-BAA0-1223E053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BACKUP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4D17E6-962C-2E84-7598-E19053120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275976-A322-B68D-65FC-7EE81B5F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67DBB0-3935-EE7B-0955-E472CBE9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433E22-853E-E51D-4099-90DD51ADFFCC}"/>
              </a:ext>
            </a:extLst>
          </p:cNvPr>
          <p:cNvSpPr txBox="1"/>
          <p:nvPr/>
        </p:nvSpPr>
        <p:spPr>
          <a:xfrm>
            <a:off x="449167" y="837660"/>
            <a:ext cx="11137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 describe the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de-excitation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processes which occur in a 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models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are needed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Collisional-Radiative (CR) model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intermediate density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</a:t>
            </a:r>
            <a:r>
              <a:rPr lang="en-US" sz="16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&lt;n</a:t>
            </a:r>
            <a:r>
              <a:rPr lang="en-US" sz="16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&lt;1e</a:t>
            </a:r>
            <a:r>
              <a:rPr lang="en-US" sz="16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detailed balance of direct-inverse process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BE574D8-2F7F-DEA9-BD6F-E890C997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60" y="1503159"/>
            <a:ext cx="6326199" cy="5847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89DD136-61D8-FC1C-AD20-C7E5EE4B5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685" y="1754907"/>
            <a:ext cx="2235315" cy="31497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A92D355-3801-0A92-2F88-F16C67A520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0712" y="2593900"/>
            <a:ext cx="3233447" cy="1471776"/>
          </a:xfrm>
          <a:prstGeom prst="rect">
            <a:avLst/>
          </a:prstGeom>
        </p:spPr>
      </p:pic>
      <p:pic>
        <p:nvPicPr>
          <p:cNvPr id="11" name="Immagine 10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7828207-E336-84EC-FF5D-DD8B39D82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7" y="2328202"/>
            <a:ext cx="968124" cy="203233"/>
          </a:xfrm>
          <a:prstGeom prst="rect">
            <a:avLst/>
          </a:prstGeom>
        </p:spPr>
      </p:pic>
      <p:pic>
        <p:nvPicPr>
          <p:cNvPr id="12" name="Immagine 1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D5E9EE2-6AC3-C08C-8D73-1BCCAC54C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94" y="2332100"/>
            <a:ext cx="881908" cy="2064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88FE4F-7EE2-07A7-1880-42E2F1701885}"/>
              </a:ext>
            </a:extLst>
          </p:cNvPr>
          <p:cNvSpPr txBox="1"/>
          <p:nvPr/>
        </p:nvSpPr>
        <p:spPr>
          <a:xfrm>
            <a:off x="449167" y="2220788"/>
            <a:ext cx="64622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Several code suite/tool for CR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calculations: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YACORA - 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https://www.yacora.de/help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FLYCHK -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https://nlte.nist.gov/FLY/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CHIANTI - 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https://www.chiantidatabase.org/cug.html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TITAN - </a:t>
            </a:r>
            <a:r>
              <a:rPr lang="fr-FR" sz="16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Collin-Souffrin</a:t>
            </a:r>
            <a:r>
              <a:rPr lang="fr-FR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S., Dumont S., 1986, A&amp;A, 166, 13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MOCASSIN - 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https://mocassin.nebulousresearch.org/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CLOUDY - 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https://aa.oma.be/cloudy</a:t>
            </a:r>
            <a:r>
              <a:rPr lang="en-US" sz="16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many more…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Used for?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Line ratios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transfer in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collisional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photoionised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plasmas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F3F148-AB07-B5FA-D8E5-4C64EFAA5B88}"/>
              </a:ext>
            </a:extLst>
          </p:cNvPr>
          <p:cNvSpPr txBox="1"/>
          <p:nvPr/>
        </p:nvSpPr>
        <p:spPr>
          <a:xfrm>
            <a:off x="449167" y="5057825"/>
            <a:ext cx="11137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Collisional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photoionised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plasma models;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atomic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database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(NIST; FAC; HULLAC; …); 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high vs. low-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 LTE vs. NLTE; </a:t>
            </a:r>
            <a:r>
              <a:rPr lang="it-IT" sz="1600" b="1" dirty="0" err="1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it-IT" sz="1600" b="1" dirty="0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1600" b="1" dirty="0" err="1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 self-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energy distribution; radiative transfer solver; </a:t>
            </a:r>
            <a:r>
              <a:rPr lang="it-IT" sz="1600" b="1" dirty="0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plasma dynamics </a:t>
            </a:r>
          </a:p>
        </p:txBody>
      </p:sp>
    </p:spTree>
    <p:extLst>
      <p:ext uri="{BB962C8B-B14F-4D97-AF65-F5344CB8AC3E}">
        <p14:creationId xmlns:p14="http://schemas.microsoft.com/office/powerpoint/2010/main" val="390909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A74BC-6DAC-2594-5FBF-2BB13CBC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059618D-59C1-1A2E-8621-3A241256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416">
            <a:off x="-1146065" y="1152169"/>
            <a:ext cx="7530113" cy="3883175"/>
          </a:xfrm>
          <a:prstGeom prst="rect">
            <a:avLst/>
          </a:prstGeom>
          <a:effectLst>
            <a:outerShdw blurRad="50800" dist="850900" dir="7800000" sx="87000" sy="87000" algn="tr" rotWithShape="0">
              <a:prstClr val="black">
                <a:alpha val="11000"/>
              </a:prstClr>
            </a:outerShdw>
          </a:effectLst>
          <a:scene3d>
            <a:camera prst="orthographicFront"/>
            <a:lightRig rig="threePt" dir="t"/>
          </a:scene3d>
          <a:sp3d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3B4A86-69E1-D31C-AF23-DFFC4C35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BACKUP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318079-D0FB-B7B5-A003-5B260EAD1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BAB148-4407-A190-3E43-7F3ADF80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24153-3A45-EA0C-BB56-F78C104A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0A866F-767C-91B8-A532-0A7908CD22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7646" y="1116814"/>
            <a:ext cx="5180879" cy="37128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D33C19-4F22-B259-A73C-A8E7C083BBAD}"/>
              </a:ext>
            </a:extLst>
          </p:cNvPr>
          <p:cNvSpPr txBox="1"/>
          <p:nvPr/>
        </p:nvSpPr>
        <p:spPr>
          <a:xfrm>
            <a:off x="9782428" y="1242826"/>
            <a:ext cx="183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4355579-BCEF-36BF-CD5A-56B1448E09D4}"/>
              </a:ext>
            </a:extLst>
          </p:cNvPr>
          <p:cNvCxnSpPr/>
          <p:nvPr/>
        </p:nvCxnSpPr>
        <p:spPr>
          <a:xfrm>
            <a:off x="8288287" y="1494754"/>
            <a:ext cx="13144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99F59EE-E709-40A8-A99E-AAFCD522571E}"/>
              </a:ext>
            </a:extLst>
          </p:cNvPr>
          <p:cNvCxnSpPr>
            <a:cxnSpLocks/>
          </p:cNvCxnSpPr>
          <p:nvPr/>
        </p:nvCxnSpPr>
        <p:spPr>
          <a:xfrm>
            <a:off x="10603483" y="2494207"/>
            <a:ext cx="0" cy="57521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DA41F9-8625-B359-EC9E-5F44091B9994}"/>
              </a:ext>
            </a:extLst>
          </p:cNvPr>
          <p:cNvSpPr txBox="1"/>
          <p:nvPr/>
        </p:nvSpPr>
        <p:spPr>
          <a:xfrm>
            <a:off x="8603889" y="1115542"/>
            <a:ext cx="84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70 cm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F7F2E35-ED79-9361-A988-599CA18117B7}"/>
              </a:ext>
            </a:extLst>
          </p:cNvPr>
          <p:cNvSpPr txBox="1"/>
          <p:nvPr/>
        </p:nvSpPr>
        <p:spPr>
          <a:xfrm>
            <a:off x="10477900" y="3101477"/>
            <a:ext cx="84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28 cm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D1943708-F345-666F-9E67-0FE9D4C5E781}"/>
              </a:ext>
            </a:extLst>
          </p:cNvPr>
          <p:cNvSpPr>
            <a:spLocks noChangeAspect="1"/>
          </p:cNvSpPr>
          <p:nvPr/>
        </p:nvSpPr>
        <p:spPr>
          <a:xfrm rot="491447">
            <a:off x="1924360" y="2820701"/>
            <a:ext cx="1326140" cy="567791"/>
          </a:xfrm>
          <a:prstGeom prst="ellipse">
            <a:avLst/>
          </a:prstGeom>
          <a:solidFill>
            <a:schemeClr val="accent4">
              <a:lumMod val="60000"/>
              <a:lumOff val="40000"/>
              <a:alpha val="34000"/>
            </a:schemeClr>
          </a:solidFill>
          <a:ln>
            <a:noFill/>
          </a:ln>
          <a:effectLst>
            <a:glow rad="495300">
              <a:schemeClr val="accent4">
                <a:lumMod val="40000"/>
                <a:lumOff val="60000"/>
                <a:alpha val="54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8636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AC587BB-30EC-8FAD-8DCC-2E3A12E543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90" y="2162106"/>
            <a:ext cx="2257196" cy="204714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0EAD01C-EEAD-D355-44AE-7DFE4BBA4E02}"/>
              </a:ext>
            </a:extLst>
          </p:cNvPr>
          <p:cNvSpPr txBox="1"/>
          <p:nvPr/>
        </p:nvSpPr>
        <p:spPr>
          <a:xfrm>
            <a:off x="4403091" y="1202460"/>
            <a:ext cx="112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it-IT" sz="1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-ray detector array</a:t>
            </a:r>
            <a:endParaRPr lang="it-IT" sz="1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2A13C62-F463-83ED-6689-E42339FA0E93}"/>
              </a:ext>
            </a:extLst>
          </p:cNvPr>
          <p:cNvCxnSpPr>
            <a:cxnSpLocks/>
          </p:cNvCxnSpPr>
          <p:nvPr/>
        </p:nvCxnSpPr>
        <p:spPr>
          <a:xfrm flipH="1">
            <a:off x="4072786" y="1480465"/>
            <a:ext cx="365409" cy="109644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09F3279-806A-280A-5536-63A9033735DD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2468880" y="1468282"/>
            <a:ext cx="1934211" cy="573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B3A03C7-1DDE-F11B-3642-64664E44C6E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2587430" y="1525626"/>
            <a:ext cx="1815661" cy="33424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0BE8D95-B3D6-4CBC-3D0A-4AA8BE855D7C}"/>
              </a:ext>
            </a:extLst>
          </p:cNvPr>
          <p:cNvCxnSpPr>
            <a:cxnSpLocks/>
            <a:stCxn id="22" idx="1"/>
          </p:cNvCxnSpPr>
          <p:nvPr/>
        </p:nvCxnSpPr>
        <p:spPr>
          <a:xfrm>
            <a:off x="4403091" y="1525626"/>
            <a:ext cx="73712" cy="108107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5483382-7F6E-6DC3-CDFD-09C8D582770B}"/>
              </a:ext>
            </a:extLst>
          </p:cNvPr>
          <p:cNvSpPr txBox="1"/>
          <p:nvPr/>
        </p:nvSpPr>
        <p:spPr>
          <a:xfrm>
            <a:off x="3193860" y="789509"/>
            <a:ext cx="126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EC2741E-587A-E57F-713D-6A0C8A873D61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3290920" y="1435840"/>
            <a:ext cx="536910" cy="67701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2F85154-56BF-7DB8-ECF5-1316EF65046E}"/>
              </a:ext>
            </a:extLst>
          </p:cNvPr>
          <p:cNvSpPr txBox="1"/>
          <p:nvPr/>
        </p:nvSpPr>
        <p:spPr>
          <a:xfrm>
            <a:off x="203081" y="1404666"/>
            <a:ext cx="1267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SDD detector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C845704-F5D3-3873-6A41-6ABB14739C08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837051" y="1681665"/>
            <a:ext cx="1063738" cy="62487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568D18D-EA4D-95FA-16C0-05DC70CC4270}"/>
              </a:ext>
            </a:extLst>
          </p:cNvPr>
          <p:cNvSpPr txBox="1"/>
          <p:nvPr/>
        </p:nvSpPr>
        <p:spPr>
          <a:xfrm>
            <a:off x="1761448" y="5132831"/>
            <a:ext cx="152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it-IT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optical </a:t>
            </a:r>
            <a:r>
              <a:rPr lang="it-IT" sz="1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it-IT" sz="1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10D52AB3-D6F6-89EC-E117-C9AF438AA2F2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2522816" y="4284343"/>
            <a:ext cx="1099677" cy="84848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5B03687-BEC8-59DE-9472-D94FAAB48CC8}"/>
              </a:ext>
            </a:extLst>
          </p:cNvPr>
          <p:cNvSpPr txBox="1"/>
          <p:nvPr/>
        </p:nvSpPr>
        <p:spPr>
          <a:xfrm>
            <a:off x="993177" y="4159558"/>
            <a:ext cx="1267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plasma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302CF4FD-C3FA-3AB0-C97B-64C4DC694698}"/>
              </a:ext>
            </a:extLst>
          </p:cNvPr>
          <p:cNvCxnSpPr>
            <a:cxnSpLocks/>
          </p:cNvCxnSpPr>
          <p:nvPr/>
        </p:nvCxnSpPr>
        <p:spPr>
          <a:xfrm flipV="1">
            <a:off x="1845391" y="3253464"/>
            <a:ext cx="791282" cy="91484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E1ECBDBB-94EB-F73E-3599-92A236CE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10523" r="150" b="10209"/>
          <a:stretch/>
        </p:blipFill>
        <p:spPr>
          <a:xfrm>
            <a:off x="4245059" y="5036127"/>
            <a:ext cx="2117381" cy="1294549"/>
          </a:xfrm>
          <a:prstGeom prst="rect">
            <a:avLst/>
          </a:prstGeom>
        </p:spPr>
      </p:pic>
      <p:pic>
        <p:nvPicPr>
          <p:cNvPr id="36" name="Immagine 3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4BDBC9C-0C81-2555-4CFE-B442B4CA74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3" t="20151" r="34754" b="24383"/>
          <a:stretch/>
        </p:blipFill>
        <p:spPr>
          <a:xfrm>
            <a:off x="5274168" y="3910017"/>
            <a:ext cx="2367727" cy="1592919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8F4358BC-9C9E-CE47-E462-36C03EF13A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102" flipV="1">
            <a:off x="4197840" y="4233771"/>
            <a:ext cx="526104" cy="9551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BB0CDA7A-0FFB-2E69-0655-8F6885ABBB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0340" y="4418951"/>
            <a:ext cx="848619" cy="769647"/>
          </a:xfrm>
          <a:prstGeom prst="rect">
            <a:avLst/>
          </a:prstGeom>
        </p:spPr>
      </p:pic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00168C87-2DAF-65A6-9BB4-6F174D3110F6}"/>
              </a:ext>
            </a:extLst>
          </p:cNvPr>
          <p:cNvCxnSpPr>
            <a:cxnSpLocks/>
          </p:cNvCxnSpPr>
          <p:nvPr/>
        </p:nvCxnSpPr>
        <p:spPr>
          <a:xfrm>
            <a:off x="4787161" y="3887726"/>
            <a:ext cx="816387" cy="382001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C262C6A-5A3F-A5F9-2383-650329CAA101}"/>
              </a:ext>
            </a:extLst>
          </p:cNvPr>
          <p:cNvSpPr txBox="1"/>
          <p:nvPr/>
        </p:nvSpPr>
        <p:spPr>
          <a:xfrm>
            <a:off x="3547146" y="4405826"/>
            <a:ext cx="176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Microwaves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igniting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sustaining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plasma,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18-21 GHz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A65882C5-260D-865C-7512-7676EE2280D3}"/>
              </a:ext>
            </a:extLst>
          </p:cNvPr>
          <p:cNvCxnSpPr>
            <a:cxnSpLocks/>
          </p:cNvCxnSpPr>
          <p:nvPr/>
        </p:nvCxnSpPr>
        <p:spPr>
          <a:xfrm>
            <a:off x="4812160" y="4244148"/>
            <a:ext cx="622895" cy="2751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07F17E6-A70C-5259-A30E-D6AFDCAE3F5D}"/>
              </a:ext>
            </a:extLst>
          </p:cNvPr>
          <p:cNvCxnSpPr>
            <a:cxnSpLocks/>
          </p:cNvCxnSpPr>
          <p:nvPr/>
        </p:nvCxnSpPr>
        <p:spPr>
          <a:xfrm>
            <a:off x="7326385" y="4949861"/>
            <a:ext cx="622895" cy="2751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  <a:scene3d>
            <a:camera prst="orthographicFront"/>
            <a:lightRig rig="threePt" dir="t"/>
          </a:scene3d>
          <a:sp3d extrusionH="25400" contourW="6350">
            <a:bevelT w="57150" h="95250"/>
            <a:bevelB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3667943-F7DF-E89C-878A-9C08696CC2F3}"/>
              </a:ext>
            </a:extLst>
          </p:cNvPr>
          <p:cNvSpPr txBox="1"/>
          <p:nvPr/>
        </p:nvSpPr>
        <p:spPr>
          <a:xfrm>
            <a:off x="4116639" y="3638153"/>
            <a:ext cx="1263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Gas injection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EEFE6B3-941D-94B8-314B-630248CE3838}"/>
              </a:ext>
            </a:extLst>
          </p:cNvPr>
          <p:cNvSpPr txBox="1"/>
          <p:nvPr/>
        </p:nvSpPr>
        <p:spPr>
          <a:xfrm>
            <a:off x="7976395" y="4866643"/>
            <a:ext cx="108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line -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80438A1-F315-75E1-1758-26AD47196668}"/>
              </a:ext>
            </a:extLst>
          </p:cNvPr>
          <p:cNvSpPr txBox="1"/>
          <p:nvPr/>
        </p:nvSpPr>
        <p:spPr>
          <a:xfrm>
            <a:off x="6824959" y="5360091"/>
            <a:ext cx="157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Min-B field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MHD-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and plasma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confinment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C8598AC-1D51-7ACB-85CB-A56B337309DF}"/>
              </a:ext>
            </a:extLst>
          </p:cNvPr>
          <p:cNvSpPr txBox="1"/>
          <p:nvPr/>
        </p:nvSpPr>
        <p:spPr>
          <a:xfrm>
            <a:off x="6762895" y="3660345"/>
            <a:ext cx="157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ECR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it-IT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E1732018-77E5-70D4-01FD-8F59810CA199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6624519" y="4122010"/>
            <a:ext cx="926833" cy="32164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67EEA75A-5601-CAB5-3D61-142B908CC153}"/>
              </a:ext>
            </a:extLst>
          </p:cNvPr>
          <p:cNvCxnSpPr>
            <a:cxnSpLocks/>
            <a:stCxn id="45" idx="1"/>
          </p:cNvCxnSpPr>
          <p:nvPr/>
        </p:nvCxnSpPr>
        <p:spPr>
          <a:xfrm flipV="1">
            <a:off x="6824959" y="5066613"/>
            <a:ext cx="155070" cy="70897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2240DAB3-C765-F954-23F5-9A75C596A337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5729410" y="5066613"/>
            <a:ext cx="1095549" cy="7089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262FAB7-2685-11E6-62E6-0C1B58DEAA6D}"/>
              </a:ext>
            </a:extLst>
          </p:cNvPr>
          <p:cNvSpPr txBox="1"/>
          <p:nvPr/>
        </p:nvSpPr>
        <p:spPr>
          <a:xfrm>
            <a:off x="42680" y="3069423"/>
            <a:ext cx="142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Superconductive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401545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4742-F5FC-DDC5-4BB9-BD2A722AB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FA577-769E-33DD-BD50-F9CE97F1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BACKUP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602847-AF2B-7BDB-8CDA-DDF22059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B49C9EF-772C-C2BD-D911-AE553A2F8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3E6AD6-45EB-5697-4E95-8BC80953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DF500E7-C513-EE54-CB19-1717C001F07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372" y="1248513"/>
            <a:ext cx="7347600" cy="30456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87DAD6-6D97-1243-2A78-BC80C107A437}"/>
              </a:ext>
            </a:extLst>
          </p:cNvPr>
          <p:cNvSpPr txBox="1"/>
          <p:nvPr/>
        </p:nvSpPr>
        <p:spPr>
          <a:xfrm>
            <a:off x="583040" y="2145136"/>
            <a:ext cx="3867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Average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density</a:t>
            </a:r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</a:rPr>
              <a:t> and temperature, line </a:t>
            </a:r>
            <a:r>
              <a:rPr lang="it-IT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ratios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B8C5E8-D19A-5D8B-A6EC-5CAC61AA17FB}"/>
              </a:ext>
            </a:extLst>
          </p:cNvPr>
          <p:cNvSpPr txBox="1"/>
          <p:nvPr/>
        </p:nvSpPr>
        <p:spPr>
          <a:xfrm>
            <a:off x="583040" y="3081299"/>
            <a:ext cx="3867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B050"/>
                </a:solidFill>
                <a:latin typeface="Arial" panose="020B0604020202020204" pitchFamily="34" charset="0"/>
              </a:rPr>
              <a:t>Tomographic</a:t>
            </a:r>
            <a:r>
              <a:rPr lang="it-IT" sz="1400" dirty="0">
                <a:solidFill>
                  <a:srgbClr val="00B050"/>
                </a:solidFill>
                <a:latin typeface="Arial" panose="020B0604020202020204" pitchFamily="34" charset="0"/>
              </a:rPr>
              <a:t> info on </a:t>
            </a:r>
            <a:r>
              <a:rPr lang="it-IT" sz="1400" dirty="0" err="1">
                <a:solidFill>
                  <a:srgbClr val="00B050"/>
                </a:solidFill>
                <a:latin typeface="Arial" panose="020B0604020202020204" pitchFamily="34" charset="0"/>
              </a:rPr>
              <a:t>density</a:t>
            </a:r>
            <a:r>
              <a:rPr lang="it-IT" sz="1400" dirty="0">
                <a:solidFill>
                  <a:srgbClr val="00B050"/>
                </a:solidFill>
                <a:latin typeface="Arial" panose="020B0604020202020204" pitchFamily="34" charset="0"/>
              </a:rPr>
              <a:t> and temperature</a:t>
            </a:r>
            <a:endParaRPr lang="it-IT" sz="1400" dirty="0">
              <a:solidFill>
                <a:srgbClr val="00B05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8B1640-3847-C157-3E17-D02981957803}"/>
              </a:ext>
            </a:extLst>
          </p:cNvPr>
          <p:cNvSpPr txBox="1"/>
          <p:nvPr/>
        </p:nvSpPr>
        <p:spPr>
          <a:xfrm>
            <a:off x="583040" y="2650763"/>
            <a:ext cx="34846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Line-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integrated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density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97E7FF-1898-917C-FFF8-FCD61E338B9D}"/>
              </a:ext>
            </a:extLst>
          </p:cNvPr>
          <p:cNvSpPr txBox="1"/>
          <p:nvPr/>
        </p:nvSpPr>
        <p:spPr>
          <a:xfrm>
            <a:off x="583040" y="1593055"/>
            <a:ext cx="3597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Volumetric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soft and hard X-ray temperature and </a:t>
            </a:r>
            <a:r>
              <a:rPr lang="it-IT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density</a:t>
            </a:r>
            <a:endParaRPr lang="it-IT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8252483-EFED-8131-698B-2CDE2FD789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744"/>
          <a:stretch/>
        </p:blipFill>
        <p:spPr>
          <a:xfrm>
            <a:off x="296316" y="4308921"/>
            <a:ext cx="7347600" cy="177129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ADAC903-2A11-6F39-7589-9596301D11D5}"/>
              </a:ext>
            </a:extLst>
          </p:cNvPr>
          <p:cNvSpPr txBox="1"/>
          <p:nvPr/>
        </p:nvSpPr>
        <p:spPr>
          <a:xfrm>
            <a:off x="7844589" y="4433151"/>
            <a:ext cx="39463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n-line </a:t>
            </a:r>
            <a:r>
              <a:rPr lang="en-US" sz="1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monitoring of all plasma parameters 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(density, T, CSD)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nvestigation of the </a:t>
            </a:r>
            <a:r>
              <a:rPr lang="en-US" sz="1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plasma properties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in all energetic domains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erforming </a:t>
            </a:r>
            <a:r>
              <a:rPr lang="en-US" sz="1600" b="1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high-resolution spatial and time </a:t>
            </a:r>
            <a:r>
              <a:rPr lang="en-US" sz="16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resolved analysis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58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1F9D-C68D-E6D4-02F4-39882AE7A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D42D05-CC34-2F7A-5644-19DC4228B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BACKUP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052CF8B-A1FF-C845-9C4D-36F1A47C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D12812-DBEB-DFF1-1D9E-3F051953D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2358BA-B301-9C97-1DEF-CE130119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8814553-C970-41CE-277C-C9FD70F5E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14" y="1913773"/>
            <a:ext cx="6429658" cy="3658946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E24102D2-C01A-86C0-453E-DEABE105C560}"/>
              </a:ext>
            </a:extLst>
          </p:cNvPr>
          <p:cNvGrpSpPr/>
          <p:nvPr/>
        </p:nvGrpSpPr>
        <p:grpSpPr>
          <a:xfrm>
            <a:off x="326284" y="1066127"/>
            <a:ext cx="2916575" cy="2187431"/>
            <a:chOff x="1063919" y="3100856"/>
            <a:chExt cx="2916575" cy="218743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7D893A2E-3C07-35BA-6293-B2840991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19" y="3100856"/>
              <a:ext cx="2916575" cy="2187431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8064FE1-1444-1FDF-5803-E35567A6FAAF}"/>
                </a:ext>
              </a:extLst>
            </p:cNvPr>
            <p:cNvSpPr txBox="1"/>
            <p:nvPr/>
          </p:nvSpPr>
          <p:spPr>
            <a:xfrm>
              <a:off x="2034825" y="3855520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97E91B9-ADBE-9892-6731-47F586D6A119}"/>
                </a:ext>
              </a:extLst>
            </p:cNvPr>
            <p:cNvSpPr txBox="1"/>
            <p:nvPr/>
          </p:nvSpPr>
          <p:spPr>
            <a:xfrm>
              <a:off x="1952815" y="4097178"/>
              <a:ext cx="11345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9AE188A-E3CF-8697-E54A-762C764FC1C5}"/>
                </a:ext>
              </a:extLst>
            </p:cNvPr>
            <p:cNvSpPr txBox="1"/>
            <p:nvPr/>
          </p:nvSpPr>
          <p:spPr>
            <a:xfrm>
              <a:off x="2116834" y="3535924"/>
              <a:ext cx="1620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96F8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5C948804-DBFF-EC10-BBD6-1EE035803A0E}"/>
                </a:ext>
              </a:extLst>
            </p:cNvPr>
            <p:cNvSpPr/>
            <p:nvPr/>
          </p:nvSpPr>
          <p:spPr>
            <a:xfrm>
              <a:off x="2220851" y="3973182"/>
              <a:ext cx="154899" cy="14345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03747A7D-F4C7-EE39-36D0-CCBA61A85CB0}"/>
                </a:ext>
              </a:extLst>
            </p:cNvPr>
            <p:cNvSpPr/>
            <p:nvPr/>
          </p:nvSpPr>
          <p:spPr>
            <a:xfrm>
              <a:off x="2116834" y="4194571"/>
              <a:ext cx="154899" cy="1434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DB81AEB-3C08-6996-5A7C-1C9F55C6474A}"/>
                </a:ext>
              </a:extLst>
            </p:cNvPr>
            <p:cNvSpPr/>
            <p:nvPr/>
          </p:nvSpPr>
          <p:spPr>
            <a:xfrm>
              <a:off x="1996797" y="3744826"/>
              <a:ext cx="154899" cy="143450"/>
            </a:xfrm>
            <a:prstGeom prst="rect">
              <a:avLst/>
            </a:prstGeom>
            <a:noFill/>
            <a:ln w="19050">
              <a:solidFill>
                <a:srgbClr val="96F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4A972330-08AA-3210-8AAD-85566B255EDD}"/>
              </a:ext>
            </a:extLst>
          </p:cNvPr>
          <p:cNvSpPr/>
          <p:nvPr/>
        </p:nvSpPr>
        <p:spPr>
          <a:xfrm>
            <a:off x="6904413" y="5590580"/>
            <a:ext cx="4820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D Mascali et al., Plasma Physics and Controlled Fusion 64(3):035020</a:t>
            </a:r>
          </a:p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Jan. 2022, DOI: 10.1088/1361-6587/ac4349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695BBB7-7420-C00F-AFB2-983D66E10928}"/>
              </a:ext>
            </a:extLst>
          </p:cNvPr>
          <p:cNvSpPr txBox="1"/>
          <p:nvPr/>
        </p:nvSpPr>
        <p:spPr>
          <a:xfrm>
            <a:off x="6912910" y="5914681"/>
            <a:ext cx="36376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 2022 JINST 17 C01009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C63B4ED-9640-B02D-310D-7B511D6FBCFC}"/>
              </a:ext>
            </a:extLst>
          </p:cNvPr>
          <p:cNvSpPr txBox="1"/>
          <p:nvPr/>
        </p:nvSpPr>
        <p:spPr>
          <a:xfrm>
            <a:off x="3581401" y="1039092"/>
            <a:ext cx="56279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X-ray imaging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volumetric detail, plasma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Single-Photon Counting X-ray imaging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space- and spectral-resolved detail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7CCFC129-00D7-54B8-F038-C94335AA5C64}"/>
              </a:ext>
            </a:extLst>
          </p:cNvPr>
          <p:cNvSpPr/>
          <p:nvPr/>
        </p:nvSpPr>
        <p:spPr>
          <a:xfrm>
            <a:off x="3483645" y="998469"/>
            <a:ext cx="5998557" cy="109362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D0E8BD9-CCC4-7FAD-4FDD-8AE1F7E397D7}"/>
              </a:ext>
            </a:extLst>
          </p:cNvPr>
          <p:cNvSpPr txBox="1"/>
          <p:nvPr/>
        </p:nvSpPr>
        <p:spPr>
          <a:xfrm>
            <a:off x="3472759" y="2087874"/>
            <a:ext cx="3113098" cy="578882"/>
          </a:xfrm>
          <a:prstGeom prst="roundRect">
            <a:avLst/>
          </a:prstGeom>
          <a:solidFill>
            <a:srgbClr val="FF0000">
              <a:alpha val="23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Spatially-Resolved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Spectroscopy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Spectrally-Resolved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Imaging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67600A6D-8BC3-3179-8E35-23F8DFB72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74" y="3292527"/>
            <a:ext cx="3021940" cy="25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4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466AA-86EB-A2D1-E53E-31649C42F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A5391A-9A68-C401-1FDD-B60464D4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BACKUP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3451F2-1F3D-5B11-706E-10C663CD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45B8ED-F4E3-4E51-7DA0-A5F29C595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B4CA8F-DECC-F8A8-A9A3-4260CBFF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07AE6D2-DAC2-2ADF-DC55-8AE70573AE30}"/>
              </a:ext>
            </a:extLst>
          </p:cNvPr>
          <p:cNvSpPr txBox="1"/>
          <p:nvPr/>
        </p:nvSpPr>
        <p:spPr>
          <a:xfrm>
            <a:off x="6837750" y="5799837"/>
            <a:ext cx="36376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 2022 JINST 17 C01009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B8A366D5-242E-06E1-C640-5EB416637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2" r="51190"/>
          <a:stretch/>
        </p:blipFill>
        <p:spPr>
          <a:xfrm>
            <a:off x="195711" y="997019"/>
            <a:ext cx="3385689" cy="2720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45AB20A-9D22-431B-8758-2B5B2369EC28}"/>
              </a:ext>
            </a:extLst>
          </p:cNvPr>
          <p:cNvSpPr txBox="1"/>
          <p:nvPr/>
        </p:nvSpPr>
        <p:spPr>
          <a:xfrm>
            <a:off x="663666" y="1269923"/>
            <a:ext cx="3261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320A69FD-2FAA-6D0A-AAFD-7D3A16F27EFD}"/>
                  </a:ext>
                </a:extLst>
              </p:cNvPr>
              <p:cNvSpPr txBox="1"/>
              <p:nvPr/>
            </p:nvSpPr>
            <p:spPr>
              <a:xfrm>
                <a:off x="195072" y="2806155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320A69FD-2FAA-6D0A-AAFD-7D3A16F27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2" y="2806155"/>
                <a:ext cx="1212112" cy="427618"/>
              </a:xfrm>
              <a:prstGeom prst="rect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BAC0783-D3C9-44A9-6E3D-6E255F71240F}"/>
                  </a:ext>
                </a:extLst>
              </p:cNvPr>
              <p:cNvSpPr txBox="1"/>
              <p:nvPr/>
            </p:nvSpPr>
            <p:spPr>
              <a:xfrm>
                <a:off x="819459" y="274128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BAC0783-D3C9-44A9-6E3D-6E255F712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59" y="2741287"/>
                <a:ext cx="1212112" cy="427618"/>
              </a:xfrm>
              <a:prstGeom prst="rect">
                <a:avLst/>
              </a:prstGeom>
              <a:blipFill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349C2BE8-1897-65B4-3E87-5F3ECF0F842E}"/>
                  </a:ext>
                </a:extLst>
              </p:cNvPr>
              <p:cNvSpPr txBox="1"/>
              <p:nvPr/>
            </p:nvSpPr>
            <p:spPr>
              <a:xfrm>
                <a:off x="2162705" y="1476811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349C2BE8-1897-65B4-3E87-5F3ECF0F8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705" y="1476811"/>
                <a:ext cx="121211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Immagine 48">
            <a:extLst>
              <a:ext uri="{FF2B5EF4-FFF2-40B4-BE49-F238E27FC236}">
                <a16:creationId xmlns:a16="http://schemas.microsoft.com/office/drawing/2014/main" id="{4161E1E7-E7E9-DE35-72EC-56CCDD12A9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1328550" y="3833010"/>
            <a:ext cx="1668310" cy="1569036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A1E67016-54AA-D6DF-53A8-26306FC7C3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3429000"/>
            <a:ext cx="2651614" cy="20574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FFBA357E-B17A-F4D3-2F55-C244260EBD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62" t="6826" b="1543"/>
          <a:stretch/>
        </p:blipFill>
        <p:spPr>
          <a:xfrm>
            <a:off x="8511292" y="3901149"/>
            <a:ext cx="3111619" cy="219916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53D562AB-C6B4-FB80-6065-F6860B5323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208497" y="1188070"/>
            <a:ext cx="1614908" cy="2335182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E546E913-7CBD-2B12-4D60-81165EBBD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799" r="11559" b="71026"/>
          <a:stretch/>
        </p:blipFill>
        <p:spPr>
          <a:xfrm>
            <a:off x="726871" y="5500024"/>
            <a:ext cx="5295892" cy="307777"/>
          </a:xfrm>
          <a:prstGeom prst="rect">
            <a:avLst/>
          </a:prstGeom>
        </p:spPr>
      </p:pic>
      <p:sp>
        <p:nvSpPr>
          <p:cNvPr id="54" name="Rettangolo 53">
            <a:extLst>
              <a:ext uri="{FF2B5EF4-FFF2-40B4-BE49-F238E27FC236}">
                <a16:creationId xmlns:a16="http://schemas.microsoft.com/office/drawing/2014/main" id="{4A77A0C4-3AFF-1144-DF68-24D0ECBBECEA}"/>
              </a:ext>
            </a:extLst>
          </p:cNvPr>
          <p:cNvSpPr/>
          <p:nvPr/>
        </p:nvSpPr>
        <p:spPr>
          <a:xfrm>
            <a:off x="663666" y="5486483"/>
            <a:ext cx="5432334" cy="321318"/>
          </a:xfrm>
          <a:prstGeom prst="rect">
            <a:avLst/>
          </a:prstGeom>
          <a:solidFill>
            <a:srgbClr val="00B0F0">
              <a:alpha val="30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00CBDFE7-FDDC-5267-8463-BFC7D4CB51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335" t="62930" r="-12884" b="28895"/>
          <a:stretch/>
        </p:blipFill>
        <p:spPr>
          <a:xfrm>
            <a:off x="6209415" y="3649218"/>
            <a:ext cx="6779620" cy="307777"/>
          </a:xfrm>
          <a:prstGeom prst="rect">
            <a:avLst/>
          </a:prstGeom>
        </p:spPr>
      </p:pic>
      <p:sp>
        <p:nvSpPr>
          <p:cNvPr id="56" name="Rettangolo 55">
            <a:extLst>
              <a:ext uri="{FF2B5EF4-FFF2-40B4-BE49-F238E27FC236}">
                <a16:creationId xmlns:a16="http://schemas.microsoft.com/office/drawing/2014/main" id="{9E447C73-28B0-F8F3-19D1-5603165A2EDB}"/>
              </a:ext>
            </a:extLst>
          </p:cNvPr>
          <p:cNvSpPr/>
          <p:nvPr/>
        </p:nvSpPr>
        <p:spPr>
          <a:xfrm>
            <a:off x="6209415" y="3615071"/>
            <a:ext cx="5763275" cy="365125"/>
          </a:xfrm>
          <a:prstGeom prst="rect">
            <a:avLst/>
          </a:prstGeom>
          <a:solidFill>
            <a:srgbClr val="96F8B0">
              <a:alpha val="30000"/>
            </a:srgb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99D21A5-3D44-9EA1-2F5B-099EFDD7DA1C}"/>
              </a:ext>
            </a:extLst>
          </p:cNvPr>
          <p:cNvSpPr txBox="1"/>
          <p:nvPr/>
        </p:nvSpPr>
        <p:spPr>
          <a:xfrm>
            <a:off x="6837750" y="5609979"/>
            <a:ext cx="40115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E. Naselli et al., 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JINST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14, 2019, C1008 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BC9BF5A-133A-5099-3A49-8C660A49B1D9}"/>
              </a:ext>
            </a:extLst>
          </p:cNvPr>
          <p:cNvSpPr txBox="1"/>
          <p:nvPr/>
        </p:nvSpPr>
        <p:spPr>
          <a:xfrm>
            <a:off x="819459" y="5853937"/>
            <a:ext cx="3456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S. Biri et al., JINST 16 (2021) 02006 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1BC076C-A180-97F3-8D39-3E5B9926727C}"/>
              </a:ext>
            </a:extLst>
          </p:cNvPr>
          <p:cNvSpPr txBox="1"/>
          <p:nvPr/>
        </p:nvSpPr>
        <p:spPr>
          <a:xfrm>
            <a:off x="3581400" y="1147794"/>
            <a:ext cx="3018651" cy="461665"/>
          </a:xfrm>
          <a:prstGeom prst="rect">
            <a:avLst/>
          </a:prstGeom>
          <a:solidFill>
            <a:srgbClr val="00B0F0">
              <a:alpha val="25000"/>
            </a:srgbClr>
          </a:solidFill>
          <a:ln w="2540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Optical imaging </a:t>
            </a:r>
            <a:r>
              <a:rPr lang="it-IT" sz="1200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and</a:t>
            </a:r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spectroscopy</a:t>
            </a:r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by Optical </a:t>
            </a:r>
            <a:r>
              <a:rPr lang="it-IT" sz="1200" b="1" dirty="0" err="1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Emission</a:t>
            </a:r>
            <a:r>
              <a:rPr lang="it-IT" sz="1200" b="1" dirty="0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1156B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spectroscopy</a:t>
            </a:r>
            <a:endParaRPr lang="en-US" sz="1200" b="1" dirty="0">
              <a:solidFill>
                <a:srgbClr val="1156B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1" name="Freccia a destra 60">
            <a:extLst>
              <a:ext uri="{FF2B5EF4-FFF2-40B4-BE49-F238E27FC236}">
                <a16:creationId xmlns:a16="http://schemas.microsoft.com/office/drawing/2014/main" id="{35930942-26E4-66C2-F359-F0D98D7E13F8}"/>
              </a:ext>
            </a:extLst>
          </p:cNvPr>
          <p:cNvSpPr/>
          <p:nvPr/>
        </p:nvSpPr>
        <p:spPr>
          <a:xfrm rot="5400000" flipV="1">
            <a:off x="4915673" y="1911465"/>
            <a:ext cx="300571" cy="91921"/>
          </a:xfrm>
          <a:prstGeom prst="rightArrow">
            <a:avLst/>
          </a:prstGeom>
          <a:solidFill>
            <a:srgbClr val="095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3739001A-1962-1D58-F130-DC1D5F0AE1CF}"/>
              </a:ext>
            </a:extLst>
          </p:cNvPr>
          <p:cNvSpPr/>
          <p:nvPr/>
        </p:nvSpPr>
        <p:spPr>
          <a:xfrm>
            <a:off x="3731844" y="2138517"/>
            <a:ext cx="2576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1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plasma </a:t>
            </a:r>
            <a:r>
              <a:rPr lang="it-IT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 volume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it-IT" sz="1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dynamics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6FFD7AEB-D263-C94F-FA38-4A9DDA68A53E}"/>
              </a:ext>
            </a:extLst>
          </p:cNvPr>
          <p:cNvSpPr txBox="1"/>
          <p:nvPr/>
        </p:nvSpPr>
        <p:spPr>
          <a:xfrm>
            <a:off x="6917755" y="1159284"/>
            <a:ext cx="3385689" cy="276999"/>
          </a:xfrm>
          <a:prstGeom prst="rect">
            <a:avLst/>
          </a:prstGeom>
          <a:solidFill>
            <a:srgbClr val="96F8B0">
              <a:alpha val="56000"/>
            </a:srgb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emitted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RF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radiation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measurements</a:t>
            </a:r>
            <a:endParaRPr lang="en-US" sz="12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76A5A2C5-51CB-C411-0641-0FB9A9103FEA}"/>
              </a:ext>
            </a:extLst>
          </p:cNvPr>
          <p:cNvSpPr txBox="1"/>
          <p:nvPr/>
        </p:nvSpPr>
        <p:spPr>
          <a:xfrm>
            <a:off x="7161151" y="1788485"/>
            <a:ext cx="28678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Semi-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empirical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quantitative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TCFH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damper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ccia a destra 64">
            <a:extLst>
              <a:ext uri="{FF2B5EF4-FFF2-40B4-BE49-F238E27FC236}">
                <a16:creationId xmlns:a16="http://schemas.microsoft.com/office/drawing/2014/main" id="{211E72D7-084B-99A0-A467-AA64D9330D91}"/>
              </a:ext>
            </a:extLst>
          </p:cNvPr>
          <p:cNvSpPr/>
          <p:nvPr/>
        </p:nvSpPr>
        <p:spPr>
          <a:xfrm rot="5400000" flipV="1">
            <a:off x="8460313" y="1627732"/>
            <a:ext cx="300571" cy="91921"/>
          </a:xfrm>
          <a:prstGeom prst="rightArrow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8524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A1209-E199-2F97-2F87-B8F701303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523B16-331D-D223-E30C-2D7BC1F0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BACKUP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CD8B99-7AAF-EB83-B2F0-48225302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E7C49C-2C28-E2E9-6375-0EE5CA360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569B7E-5327-66B8-3086-1EEEB132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4F6168-9859-2D2B-7BF1-20306210F6FF}"/>
              </a:ext>
            </a:extLst>
          </p:cNvPr>
          <p:cNvSpPr txBox="1"/>
          <p:nvPr/>
        </p:nvSpPr>
        <p:spPr>
          <a:xfrm>
            <a:off x="1132711" y="874610"/>
            <a:ext cx="903270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Plasma modelling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ion dynamics transport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studying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CSD in plasma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space-resolved </a:t>
            </a:r>
            <a:r>
              <a:rPr lang="el-GR" sz="16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decay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it-IT" sz="16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detailed</a:t>
            </a:r>
            <a:r>
              <a:rPr lang="it-IT" sz="16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atomic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physics</a:t>
            </a:r>
            <a:r>
              <a:rPr lang="it-IT" sz="16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</a:p>
          <a:p>
            <a:pPr algn="l"/>
            <a:endParaRPr lang="it-IT" sz="16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 Mishra,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Frontiers in Physics 10, 17, (2022)</a:t>
            </a:r>
          </a:p>
          <a:p>
            <a:pPr lvl="1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Galatà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Frontiers in Physics 777, (2022)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FCDEC5-E795-B562-ED36-ABAACBE0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4" y="2471537"/>
            <a:ext cx="5205695" cy="164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E02863AD-C778-5F64-00F8-E3A99CC53931}"/>
              </a:ext>
            </a:extLst>
          </p:cNvPr>
          <p:cNvSpPr txBox="1"/>
          <p:nvPr/>
        </p:nvSpPr>
        <p:spPr>
          <a:xfrm>
            <a:off x="381546" y="2050782"/>
            <a:ext cx="68074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Argon buffer gas CSD 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N" sz="1600" i="1" dirty="0">
                <a:latin typeface="Arial" panose="020B0604020202020204" pitchFamily="34" charset="0"/>
                <a:cs typeface="Arial" panose="020B0604020202020204" pitchFamily="34" charset="0"/>
              </a:rPr>
              <a:t>left)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and plasma density and energy </a:t>
            </a:r>
            <a:r>
              <a:rPr lang="en-IN" sz="1600" i="1" dirty="0">
                <a:latin typeface="Arial" panose="020B0604020202020204" pitchFamily="34" charset="0"/>
                <a:cs typeface="Arial" panose="020B0604020202020204" pitchFamily="34" charset="0"/>
              </a:rPr>
              <a:t>(right)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BD8A40-9593-ABC4-70AB-CFB12C0B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89" y="1136754"/>
            <a:ext cx="3534121" cy="32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4C7DD1FA-7171-17ED-CF54-35FB297419B2}"/>
              </a:ext>
            </a:extLst>
          </p:cNvPr>
          <p:cNvSpPr txBox="1"/>
          <p:nvPr/>
        </p:nvSpPr>
        <p:spPr>
          <a:xfrm>
            <a:off x="305384" y="4030259"/>
            <a:ext cx="775698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Metallic species in plasma charge state distribution: via PIC+MC simulations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227CD20-3283-2C0A-50A1-CEB90D66378E}"/>
              </a:ext>
            </a:extLst>
          </p:cNvPr>
          <p:cNvGrpSpPr>
            <a:grpSpLocks noChangeAspect="1"/>
          </p:cNvGrpSpPr>
          <p:nvPr/>
        </p:nvGrpSpPr>
        <p:grpSpPr>
          <a:xfrm>
            <a:off x="413702" y="4307115"/>
            <a:ext cx="2976863" cy="1808410"/>
            <a:chOff x="25200115" y="33127181"/>
            <a:chExt cx="4807081" cy="2920246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F49B13C9-ED51-6E1F-DA19-19F33988F8B4}"/>
                </a:ext>
              </a:extLst>
            </p:cNvPr>
            <p:cNvGrpSpPr/>
            <p:nvPr/>
          </p:nvGrpSpPr>
          <p:grpSpPr>
            <a:xfrm>
              <a:off x="25200115" y="33127181"/>
              <a:ext cx="4381633" cy="2920246"/>
              <a:chOff x="25188382" y="32704909"/>
              <a:chExt cx="4381633" cy="2920246"/>
            </a:xfrm>
          </p:grpSpPr>
          <p:pic>
            <p:nvPicPr>
              <p:cNvPr id="14" name="Immagine 13" descr="Immagine che contiene nero, oscurità&#10;&#10;Descrizione generata automaticamente">
                <a:extLst>
                  <a:ext uri="{FF2B5EF4-FFF2-40B4-BE49-F238E27FC236}">
                    <a16:creationId xmlns:a16="http://schemas.microsoft.com/office/drawing/2014/main" id="{450DB295-98F7-6396-F727-F242BF6C0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9369" y="35081657"/>
                <a:ext cx="730646" cy="262650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BB76EC9C-39A1-B1D8-57D0-1D688592A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894" r="17310"/>
              <a:stretch/>
            </p:blipFill>
            <p:spPr>
              <a:xfrm>
                <a:off x="25188382" y="32704909"/>
                <a:ext cx="4226134" cy="2914893"/>
              </a:xfrm>
              <a:prstGeom prst="rect">
                <a:avLst/>
              </a:prstGeom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AB28C2CD-E392-0069-F607-9DB9C46E62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00" r="2812"/>
              <a:stretch/>
            </p:blipFill>
            <p:spPr>
              <a:xfrm rot="16579477">
                <a:off x="27003414" y="33213789"/>
                <a:ext cx="804264" cy="4018468"/>
              </a:xfrm>
              <a:prstGeom prst="rect">
                <a:avLst/>
              </a:prstGeom>
            </p:spPr>
          </p:pic>
        </p:grpSp>
        <p:pic>
          <p:nvPicPr>
            <p:cNvPr id="13" name="Elemento grafico 12" descr="Badge 1 con riempimento a tinta unita">
              <a:extLst>
                <a:ext uri="{FF2B5EF4-FFF2-40B4-BE49-F238E27FC236}">
                  <a16:creationId xmlns:a16="http://schemas.microsoft.com/office/drawing/2014/main" id="{A8B37256-B069-CC2F-90E6-AEBE5C58E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441127" y="33143080"/>
              <a:ext cx="566069" cy="566069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D01753-B46F-F65B-9E4F-0FDB9BEEAF71}"/>
              </a:ext>
            </a:extLst>
          </p:cNvPr>
          <p:cNvSpPr txBox="1"/>
          <p:nvPr/>
        </p:nvSpPr>
        <p:spPr>
          <a:xfrm>
            <a:off x="4055752" y="4376052"/>
            <a:ext cx="77569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Preliminary step: </a:t>
            </a:r>
            <a:r>
              <a:rPr lang="en-US" sz="1600" b="1" dirty="0">
                <a:solidFill>
                  <a:srgbClr val="FF0000"/>
                </a:solidFill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3D collisional ionisation/excitation + spontaneous emission </a:t>
            </a:r>
            <a:r>
              <a:rPr lang="en-US" sz="1600" dirty="0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sz="1600" i="1" dirty="0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corona model</a:t>
            </a:r>
            <a:r>
              <a:rPr lang="en-US" sz="1600" dirty="0">
                <a:highlight>
                  <a:srgbClr val="A5DAE8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- dependency on 3D self-consistent plasma energy and density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highlight>
                <a:srgbClr val="A5DAE8"/>
              </a:highligh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 case: 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 for </a:t>
            </a:r>
            <a:r>
              <a:rPr lang="el-GR" sz="1600" b="1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β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–decay modeling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Real plasma structure and dynamics (loss) considered</a:t>
            </a:r>
            <a:endParaRPr lang="en-US" sz="1600" b="1" dirty="0">
              <a:solidFill>
                <a:srgbClr val="FF0000"/>
              </a:solidFill>
              <a:highlight>
                <a:srgbClr val="A5DAE8"/>
              </a:highligh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91910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65AA8-09A5-2C6B-579D-CAA9E1AC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AC85C-B2D6-9F64-95F9-DA0F13CE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407202-020B-A7DB-5DA8-72F21603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C453DC-6C2D-DB38-5D30-ED3BA90B6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6FFB92-2693-F73B-959F-08C3FC9B8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19C063-20FE-59AF-1EA3-5EF7D068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6403" y="1059540"/>
            <a:ext cx="3987856" cy="17969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A3FCE8-B4E9-7331-2887-49C1757593B7}"/>
              </a:ext>
            </a:extLst>
          </p:cNvPr>
          <p:cNvSpPr txBox="1"/>
          <p:nvPr/>
        </p:nvSpPr>
        <p:spPr>
          <a:xfrm>
            <a:off x="8038501" y="1187186"/>
            <a:ext cx="3987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opacity vs. FPT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light source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99E4E9A-96D9-4529-06B3-5880B03FFE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51"/>
          <a:stretch/>
        </p:blipFill>
        <p:spPr>
          <a:xfrm>
            <a:off x="1093749" y="2587538"/>
            <a:ext cx="1766300" cy="33766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D52677-3E0D-7AB1-005F-E8EA88C3A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50257"/>
          <a:stretch/>
        </p:blipFill>
        <p:spPr>
          <a:xfrm>
            <a:off x="3330943" y="2587538"/>
            <a:ext cx="1766300" cy="33766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E6B13A8-97B2-A516-FC02-72F980AF9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9" r="24932"/>
          <a:stretch/>
        </p:blipFill>
        <p:spPr>
          <a:xfrm>
            <a:off x="5568137" y="2601827"/>
            <a:ext cx="1766301" cy="33766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17F7AF-5597-2ED3-F788-189DD8AF3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8" r="787"/>
          <a:stretch/>
        </p:blipFill>
        <p:spPr>
          <a:xfrm>
            <a:off x="7965490" y="2601827"/>
            <a:ext cx="1692162" cy="3376622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A7529CE7-4D56-9A39-A9D0-767E8E2EFDDC}"/>
              </a:ext>
            </a:extLst>
          </p:cNvPr>
          <p:cNvSpPr/>
          <p:nvPr/>
        </p:nvSpPr>
        <p:spPr>
          <a:xfrm>
            <a:off x="967121" y="2841783"/>
            <a:ext cx="9018512" cy="1501875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48C5E35-0380-4C62-ED6F-169766FEFB84}"/>
              </a:ext>
            </a:extLst>
          </p:cNvPr>
          <p:cNvSpPr/>
          <p:nvPr/>
        </p:nvSpPr>
        <p:spPr>
          <a:xfrm>
            <a:off x="944315" y="4514953"/>
            <a:ext cx="9018512" cy="15018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0A1AC95-D307-2AEC-5D9E-9DE4641A8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80" y="4997584"/>
            <a:ext cx="1658047" cy="2934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1B6FFB2-4305-E6B9-4D28-DE4077CF1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721" y="3791168"/>
            <a:ext cx="1316510" cy="2934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F91DCBE-2E5E-E21E-AFE6-FE61E8A6D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97" y="5350557"/>
            <a:ext cx="1306913" cy="239705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CB30B-A51C-278B-3664-B4B72FF4A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478" y="3418752"/>
            <a:ext cx="1658047" cy="29347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5FBD68E-F4A8-9DFB-FD5E-4C4B5EFA8E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88" y="935586"/>
            <a:ext cx="1316510" cy="293476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6CD8D34E-E36E-2B6F-1044-F564B0CE94D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1" y="964157"/>
            <a:ext cx="1306913" cy="23970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C8DCA50-5193-A8BE-7D4F-9E539F2484B8}"/>
              </a:ext>
            </a:extLst>
          </p:cNvPr>
          <p:cNvSpPr txBox="1"/>
          <p:nvPr/>
        </p:nvSpPr>
        <p:spPr>
          <a:xfrm rot="16200000">
            <a:off x="-344879" y="4263606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SELENIUM</a:t>
            </a:r>
            <a:endParaRPr lang="it-IT" sz="1400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9CFE705-3162-6B4C-EC32-4E6E79245A8F}"/>
              </a:ext>
            </a:extLst>
          </p:cNvPr>
          <p:cNvSpPr txBox="1"/>
          <p:nvPr/>
        </p:nvSpPr>
        <p:spPr>
          <a:xfrm rot="16200000">
            <a:off x="2015390" y="4263605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STRONTIUM</a:t>
            </a:r>
            <a:endParaRPr lang="it-IT" sz="1400" b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F567FC7-F687-E792-01AF-299A95A76116}"/>
              </a:ext>
            </a:extLst>
          </p:cNvPr>
          <p:cNvSpPr txBox="1"/>
          <p:nvPr/>
        </p:nvSpPr>
        <p:spPr>
          <a:xfrm rot="16200000">
            <a:off x="4255954" y="4263605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ZIRCONIUM</a:t>
            </a:r>
            <a:endParaRPr lang="it-IT" sz="1400" b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DC12854-0FD1-2959-3EBF-D1FA47257127}"/>
              </a:ext>
            </a:extLst>
          </p:cNvPr>
          <p:cNvSpPr txBox="1"/>
          <p:nvPr/>
        </p:nvSpPr>
        <p:spPr>
          <a:xfrm rot="16200000">
            <a:off x="6535727" y="4263605"/>
            <a:ext cx="2316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NIOBIUM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30840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8" grpId="0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AF949-64FD-C570-35E5-D5F6217B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ADB0B3-D923-260F-CF60-5DDAFC6D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F2BE9F-7800-A59B-1465-50B90BC3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897E19-A882-EB6D-1CA0-BD7584A2C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2A18C5-C3E0-7A1C-3A01-1ABF789D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A502BD8C-7DC3-C070-CB84-32AC89744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72" y="3675760"/>
            <a:ext cx="3738937" cy="280420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2CF8B6F-8603-DCDF-DFB8-029EAECAE8E2}"/>
              </a:ext>
            </a:extLst>
          </p:cNvPr>
          <p:cNvSpPr txBox="1"/>
          <p:nvPr/>
        </p:nvSpPr>
        <p:spPr>
          <a:xfrm>
            <a:off x="9364516" y="4280563"/>
            <a:ext cx="231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Lamp-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relative,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E6C72935-702A-2ABE-8080-632BF985E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737" y="4519295"/>
            <a:ext cx="2080687" cy="156051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763480C6-C0E5-E025-0A31-101804C77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120" y="4149672"/>
            <a:ext cx="2080686" cy="156051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C8405AFF-B404-E415-A1F3-51168F142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021" y="3865768"/>
            <a:ext cx="2080687" cy="1560515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50A5CDF-D21A-9002-3337-531B5AE9FECA}"/>
              </a:ext>
            </a:extLst>
          </p:cNvPr>
          <p:cNvSpPr txBox="1"/>
          <p:nvPr/>
        </p:nvSpPr>
        <p:spPr>
          <a:xfrm>
            <a:off x="1448372" y="1208050"/>
            <a:ext cx="5352675" cy="510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7B2196B0-71FC-A76F-98EF-5091BF167F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94" y="1935789"/>
            <a:ext cx="2826893" cy="212017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360AC3B5-CBAD-A2D0-23CF-293847BBC62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7775" y="1936286"/>
            <a:ext cx="2826893" cy="21201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EABB885D-331C-A079-7BF9-9FC25DA10510}"/>
                  </a:ext>
                </a:extLst>
              </p:cNvPr>
              <p:cNvSpPr txBox="1"/>
              <p:nvPr/>
            </p:nvSpPr>
            <p:spPr>
              <a:xfrm>
                <a:off x="1742597" y="1725779"/>
                <a:ext cx="1212112" cy="3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EABB885D-331C-A079-7BF9-9FC25DA10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597" y="1725779"/>
                <a:ext cx="1212112" cy="360483"/>
              </a:xfrm>
              <a:prstGeom prst="rect">
                <a:avLst/>
              </a:prstGeom>
              <a:blipFill>
                <a:blip r:embed="rId10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01155A0-7020-6B91-169A-F5FED5E8D648}"/>
                  </a:ext>
                </a:extLst>
              </p:cNvPr>
              <p:cNvSpPr txBox="1"/>
              <p:nvPr/>
            </p:nvSpPr>
            <p:spPr>
              <a:xfrm>
                <a:off x="4492556" y="1719804"/>
                <a:ext cx="1212112" cy="3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𝛽𝛾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01155A0-7020-6B91-169A-F5FED5E8D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556" y="1719804"/>
                <a:ext cx="1212112" cy="360483"/>
              </a:xfrm>
              <a:prstGeom prst="rect">
                <a:avLst/>
              </a:prstGeom>
              <a:blipFill>
                <a:blip r:embed="rId11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F19FE8E-0C52-53C7-9971-E55867ECC150}"/>
                  </a:ext>
                </a:extLst>
              </p:cNvPr>
              <p:cNvSpPr txBox="1"/>
              <p:nvPr/>
            </p:nvSpPr>
            <p:spPr>
              <a:xfrm>
                <a:off x="8709129" y="5158832"/>
                <a:ext cx="1212112" cy="358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F19FE8E-0C52-53C7-9971-E55867ECC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129" y="5158832"/>
                <a:ext cx="1212112" cy="358175"/>
              </a:xfrm>
              <a:prstGeom prst="rect">
                <a:avLst/>
              </a:prstGeom>
              <a:blipFill>
                <a:blip r:embed="rId12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2A2AFBCC-AE46-6870-8197-DD704CDDD5AF}"/>
                  </a:ext>
                </a:extLst>
              </p:cNvPr>
              <p:cNvSpPr txBox="1"/>
              <p:nvPr/>
            </p:nvSpPr>
            <p:spPr>
              <a:xfrm>
                <a:off x="9383900" y="5109716"/>
                <a:ext cx="1212112" cy="360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2A2AFBCC-AE46-6870-8197-DD704CDDD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900" y="5109716"/>
                <a:ext cx="1212112" cy="360483"/>
              </a:xfrm>
              <a:prstGeom prst="rect">
                <a:avLst/>
              </a:prstGeom>
              <a:blipFill>
                <a:blip r:embed="rId13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7CA21A2-4AE8-A439-DF1E-B0CA7BF7B4A1}"/>
                  </a:ext>
                </a:extLst>
              </p:cNvPr>
              <p:cNvSpPr txBox="1"/>
              <p:nvPr/>
            </p:nvSpPr>
            <p:spPr>
              <a:xfrm>
                <a:off x="10727146" y="3845240"/>
                <a:ext cx="121211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6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16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2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7CA21A2-4AE8-A439-DF1E-B0CA7BF7B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146" y="3845240"/>
                <a:ext cx="1212112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magine 49">
            <a:extLst>
              <a:ext uri="{FF2B5EF4-FFF2-40B4-BE49-F238E27FC236}">
                <a16:creationId xmlns:a16="http://schemas.microsoft.com/office/drawing/2014/main" id="{56FA9DD9-702E-F1E9-5C0B-0D429AB71FD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34"/>
          <a:stretch/>
        </p:blipFill>
        <p:spPr>
          <a:xfrm>
            <a:off x="421637" y="4420153"/>
            <a:ext cx="4628627" cy="1792582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5412D57A-1A95-07B3-EB68-5FD780989E42}"/>
              </a:ext>
            </a:extLst>
          </p:cNvPr>
          <p:cNvSpPr txBox="1"/>
          <p:nvPr/>
        </p:nvSpPr>
        <p:spPr>
          <a:xfrm>
            <a:off x="6657995" y="3042471"/>
            <a:ext cx="231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pressures: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cfg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6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F3BEA-47EF-F115-149B-E4BC91869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29154-F18A-8E38-7327-C4E3ABC2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684615-71B7-FEA6-8CF5-3155AF2B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555CB9-6549-8238-5671-0807577F4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8B7639-05A1-42EE-83CE-E220E533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B0620FD-E9F5-12B7-A37A-17B4CEB06088}"/>
              </a:ext>
            </a:extLst>
          </p:cNvPr>
          <p:cNvSpPr txBox="1"/>
          <p:nvPr/>
        </p:nvSpPr>
        <p:spPr>
          <a:xfrm>
            <a:off x="1448372" y="1208050"/>
            <a:ext cx="5352675" cy="510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D1AAA4D-1D1D-FE77-CE21-572A222D4C9C}"/>
              </a:ext>
            </a:extLst>
          </p:cNvPr>
          <p:cNvSpPr txBox="1"/>
          <p:nvPr/>
        </p:nvSpPr>
        <p:spPr>
          <a:xfrm>
            <a:off x="739948" y="5529185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EF0DEF5-14D2-C785-DD0E-5677AD4146B7}"/>
                  </a:ext>
                </a:extLst>
              </p:cNvPr>
              <p:cNvSpPr txBox="1"/>
              <p:nvPr/>
            </p:nvSpPr>
            <p:spPr>
              <a:xfrm>
                <a:off x="7464180" y="1194612"/>
                <a:ext cx="4394562" cy="5112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endParaRPr lang="en-US" sz="1600" b="0" i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ESTIMATES : Average density and temperature </a:t>
                </a: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proportional to the </a:t>
                </a: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effective emission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it-I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2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Solving non-linear two-variables equation system from two-lines integrated ratios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cross point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! </a:t>
                </a:r>
                <a:r>
                  <a:rPr 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Unique solution 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2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</m:d>
                    <m:r>
                      <a:rPr lang="it-IT" sz="12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2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2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050" b="1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it-IT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EF0DEF5-14D2-C785-DD0E-5677AD414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80" y="1194612"/>
                <a:ext cx="4394562" cy="5112553"/>
              </a:xfrm>
              <a:prstGeom prst="rect">
                <a:avLst/>
              </a:prstGeom>
              <a:blipFill>
                <a:blip r:embed="rId4"/>
                <a:stretch>
                  <a:fillRect r="-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2DAB20-39A9-1DF5-261C-C342857BFB81}"/>
              </a:ext>
            </a:extLst>
          </p:cNvPr>
          <p:cNvSpPr txBox="1"/>
          <p:nvPr/>
        </p:nvSpPr>
        <p:spPr>
          <a:xfrm>
            <a:off x="7600053" y="3170271"/>
            <a:ext cx="3899970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YACORA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CR model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n,T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155ABD-EE09-2C8B-9720-C409020A1A33}"/>
              </a:ext>
            </a:extLst>
          </p:cNvPr>
          <p:cNvSpPr txBox="1"/>
          <p:nvPr/>
        </p:nvSpPr>
        <p:spPr>
          <a:xfrm>
            <a:off x="7600053" y="4779143"/>
            <a:ext cx="434720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isoline on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BEC3DBE-3331-ACE6-E444-755ABC81A77E}"/>
              </a:ext>
            </a:extLst>
          </p:cNvPr>
          <p:cNvSpPr/>
          <p:nvPr/>
        </p:nvSpPr>
        <p:spPr>
          <a:xfrm>
            <a:off x="7600053" y="3766962"/>
            <a:ext cx="3899970" cy="861774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Collisional Radiative (CR) model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are solved considering the different mechanisms of population and de-population of </a:t>
            </a:r>
            <a:r>
              <a:rPr lang="en-GB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(Rate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083B733-4A49-2447-3CBA-437EE7F5F7B1}"/>
                  </a:ext>
                </a:extLst>
              </p:cNvPr>
              <p:cNvSpPr txBox="1"/>
              <p:nvPr/>
            </p:nvSpPr>
            <p:spPr>
              <a:xfrm>
                <a:off x="8194141" y="2010898"/>
                <a:ext cx="3028126" cy="517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 xmlns:m="http://schemas.openxmlformats.org/officeDocument/2006/math"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⟨"/>
                        <m:endChr m:val="⟩"/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083B733-4A49-2447-3CBA-437EE7F5F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141" y="2010898"/>
                <a:ext cx="3028126" cy="517257"/>
              </a:xfrm>
              <a:prstGeom prst="rect">
                <a:avLst/>
              </a:prstGeom>
              <a:blipFill>
                <a:blip r:embed="rId5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tangolo 24">
            <a:extLst>
              <a:ext uri="{FF2B5EF4-FFF2-40B4-BE49-F238E27FC236}">
                <a16:creationId xmlns:a16="http://schemas.microsoft.com/office/drawing/2014/main" id="{B1E916E7-EBDC-C203-07D5-EC118B8FD651}"/>
              </a:ext>
            </a:extLst>
          </p:cNvPr>
          <p:cNvSpPr/>
          <p:nvPr/>
        </p:nvSpPr>
        <p:spPr>
          <a:xfrm>
            <a:off x="7586365" y="2718855"/>
            <a:ext cx="3899970" cy="430887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collaboration of colleagues from </a:t>
            </a:r>
            <a:r>
              <a:rPr lang="en-GB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MPI für </a:t>
            </a:r>
            <a:r>
              <a:rPr lang="en-GB" sz="11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Plasmaphysik</a:t>
            </a:r>
            <a:r>
              <a:rPr lang="en-GB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UNI-Augsburg</a:t>
            </a:r>
            <a:endParaRPr kumimoji="0" lang="en-GB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7CA336E-3605-BE33-C40F-4033B46EFC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269" y="1962091"/>
            <a:ext cx="7053472" cy="3529587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5F70E527-ABA2-8B61-7EFB-928E8ECE63D8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170578" y="3431881"/>
            <a:ext cx="4429475" cy="9847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342E64ED-996B-991B-6A7E-075ADF788EFA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619872" y="3431881"/>
            <a:ext cx="980181" cy="8654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6EDF2899-88ED-2B82-33E0-2547176C5CB4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5271667" y="4522033"/>
            <a:ext cx="2328386" cy="518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D0BEEDFF-EFE9-E2E2-8F36-FE868A6F2F5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1371697" y="4304709"/>
            <a:ext cx="6228356" cy="736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05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171A5-7FF4-107C-A93A-B4A1DD441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1FA0A-481C-9174-844C-28D85FC6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kilonova in a nutshell: a recap on the physics case and state of the art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530A43-0AE1-6674-7047-BEB4995F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949411-DA53-1A13-8DB2-69B27B292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F968C3-9985-574D-87A1-FB05E9F0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934FB93-E552-A2CB-FB26-E08FDD648723}"/>
              </a:ext>
            </a:extLst>
          </p:cNvPr>
          <p:cNvGrpSpPr/>
          <p:nvPr/>
        </p:nvGrpSpPr>
        <p:grpSpPr>
          <a:xfrm>
            <a:off x="251267" y="1171780"/>
            <a:ext cx="6517715" cy="2462089"/>
            <a:chOff x="-318458" y="801595"/>
            <a:chExt cx="7380986" cy="2814357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3DB77AB4-0499-1D75-A7A7-19F7C5362DA5}"/>
                </a:ext>
              </a:extLst>
            </p:cNvPr>
            <p:cNvGrpSpPr/>
            <p:nvPr/>
          </p:nvGrpSpPr>
          <p:grpSpPr>
            <a:xfrm>
              <a:off x="2801295" y="801595"/>
              <a:ext cx="4261233" cy="2814357"/>
              <a:chOff x="2109793" y="872965"/>
              <a:chExt cx="4697206" cy="3144061"/>
            </a:xfrm>
          </p:grpSpPr>
          <p:pic>
            <p:nvPicPr>
              <p:cNvPr id="13" name="Immagine 24">
                <a:extLst>
                  <a:ext uri="{FF2B5EF4-FFF2-40B4-BE49-F238E27FC236}">
                    <a16:creationId xmlns:a16="http://schemas.microsoft.com/office/drawing/2014/main" id="{3F0C6593-66A2-F1C7-4D65-BE172A99B0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20"/>
              <a:stretch/>
            </p:blipFill>
            <p:spPr>
              <a:xfrm>
                <a:off x="2109793" y="872965"/>
                <a:ext cx="4697206" cy="2837229"/>
              </a:xfrm>
              <a:prstGeom prst="rect">
                <a:avLst/>
              </a:prstGeom>
            </p:spPr>
          </p:pic>
          <p:sp>
            <p:nvSpPr>
              <p:cNvPr id="14" name="CasellaDiTesto 25">
                <a:extLst>
                  <a:ext uri="{FF2B5EF4-FFF2-40B4-BE49-F238E27FC236}">
                    <a16:creationId xmlns:a16="http://schemas.microsoft.com/office/drawing/2014/main" id="{D70DFF35-CCD1-308D-AEA9-EA8CFA4952CF}"/>
                  </a:ext>
                </a:extLst>
              </p:cNvPr>
              <p:cNvSpPr txBox="1"/>
              <p:nvPr/>
            </p:nvSpPr>
            <p:spPr>
              <a:xfrm>
                <a:off x="2186595" y="3722256"/>
                <a:ext cx="4337796" cy="294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defRPr/>
                </a:pPr>
                <a:r>
                  <a:rPr lang="it-IT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Siegel D. M., </a:t>
                </a:r>
                <a:r>
                  <a:rPr lang="it-IT" sz="9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</a:t>
                </a:r>
                <a:r>
                  <a:rPr lang="it-IT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Rev. </a:t>
                </a:r>
                <a:r>
                  <a:rPr lang="it-IT" sz="9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</a:t>
                </a:r>
                <a:r>
                  <a:rPr lang="it-IT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4, 306-318 (2022). </a:t>
                </a:r>
              </a:p>
            </p:txBody>
          </p:sp>
        </p:grpSp>
        <p:pic>
          <p:nvPicPr>
            <p:cNvPr id="12" name="Immagine 11" descr="Immagine che contiene testo, design&#10;&#10;Descrizione generata automaticamente">
              <a:extLst>
                <a:ext uri="{FF2B5EF4-FFF2-40B4-BE49-F238E27FC236}">
                  <a16:creationId xmlns:a16="http://schemas.microsoft.com/office/drawing/2014/main" id="{DA5F7F1B-AFA0-BCAD-CD66-C3CB5008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3" t="7601" b="18382"/>
            <a:stretch/>
          </p:blipFill>
          <p:spPr>
            <a:xfrm>
              <a:off x="-318458" y="1077574"/>
              <a:ext cx="2764065" cy="2257304"/>
            </a:xfrm>
            <a:prstGeom prst="rect">
              <a:avLst/>
            </a:prstGeom>
          </p:spPr>
        </p:pic>
      </p:grpSp>
      <p:pic>
        <p:nvPicPr>
          <p:cNvPr id="15" name="ns14ns15-6Mio-irrot-3Dcut-Ye-v2">
            <a:hlinkClick r:id="" action="ppaction://media"/>
            <a:extLst>
              <a:ext uri="{FF2B5EF4-FFF2-40B4-BE49-F238E27FC236}">
                <a16:creationId xmlns:a16="http://schemas.microsoft.com/office/drawing/2014/main" id="{C4677674-9F94-5540-B862-1ACBD3B9D4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898" y="3918605"/>
            <a:ext cx="2209520" cy="1767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B90C55-D732-A9D7-B9F9-793E5755EACE}"/>
              </a:ext>
            </a:extLst>
          </p:cNvPr>
          <p:cNvSpPr txBox="1"/>
          <p:nvPr/>
        </p:nvSpPr>
        <p:spPr>
          <a:xfrm>
            <a:off x="6764808" y="1272786"/>
            <a:ext cx="52620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binary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stars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ejection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-process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Radioactive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synthesized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r-process nuclei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kilonovae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(KN)</a:t>
            </a:r>
          </a:p>
          <a:p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Arcavi </a:t>
            </a:r>
            <a:r>
              <a:rPr lang="en-US" sz="9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Nature, 551(7678):64,66, (2017)</a:t>
            </a:r>
            <a:b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KN light-curve, 2 fundamental inputs: (1) </a:t>
            </a:r>
            <a:r>
              <a:rPr lang="en-US" sz="1400" b="1" i="1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nucleosynthesis yields </a:t>
            </a: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(fixing the heating rate)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(fixing the exchange of energy between plasma and radiation)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85F980F-26E1-1E5D-8A9B-4DFB86B4AC88}"/>
              </a:ext>
            </a:extLst>
          </p:cNvPr>
          <p:cNvGrpSpPr/>
          <p:nvPr/>
        </p:nvGrpSpPr>
        <p:grpSpPr>
          <a:xfrm>
            <a:off x="7800639" y="4234555"/>
            <a:ext cx="3880936" cy="1100858"/>
            <a:chOff x="2326885" y="3416735"/>
            <a:chExt cx="3880936" cy="110085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486FB6A-BAC5-3F42-6FD5-D3878F69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885" y="3580872"/>
              <a:ext cx="2923809" cy="619048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207FBA4-0092-726A-D839-7512DCA4CF85}"/>
                </a:ext>
              </a:extLst>
            </p:cNvPr>
            <p:cNvSpPr txBox="1"/>
            <p:nvPr/>
          </p:nvSpPr>
          <p:spPr>
            <a:xfrm>
              <a:off x="3603079" y="4173497"/>
              <a:ext cx="5551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(1) </a:t>
              </a:r>
              <a:endParaRPr lang="it-IT" sz="14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80D644D-B7CD-679C-C100-713B50F0FA67}"/>
                </a:ext>
              </a:extLst>
            </p:cNvPr>
            <p:cNvSpPr txBox="1"/>
            <p:nvPr/>
          </p:nvSpPr>
          <p:spPr>
            <a:xfrm>
              <a:off x="5652650" y="3416735"/>
              <a:ext cx="5551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(2) </a:t>
              </a:r>
              <a:endParaRPr lang="it-IT" sz="1400" dirty="0"/>
            </a:p>
          </p:txBody>
        </p:sp>
        <p:pic>
          <p:nvPicPr>
            <p:cNvPr id="21" name="Elemento grafico 20" descr="Freccia linea: curva oraria con riempimento a tinta unita">
              <a:extLst>
                <a:ext uri="{FF2B5EF4-FFF2-40B4-BE49-F238E27FC236}">
                  <a16:creationId xmlns:a16="http://schemas.microsoft.com/office/drawing/2014/main" id="{076F5DA8-D5D2-4DB4-3050-7704CA6B4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5311643" y="3574427"/>
              <a:ext cx="468915" cy="468915"/>
            </a:xfrm>
            <a:prstGeom prst="rect">
              <a:avLst/>
            </a:prstGeom>
          </p:spPr>
        </p:pic>
        <p:pic>
          <p:nvPicPr>
            <p:cNvPr id="22" name="Elemento grafico 21" descr="Freccia linea: curva oraria con riempimento a tinta unita">
              <a:extLst>
                <a:ext uri="{FF2B5EF4-FFF2-40B4-BE49-F238E27FC236}">
                  <a16:creationId xmlns:a16="http://schemas.microsoft.com/office/drawing/2014/main" id="{7C4E5954-D159-A750-0A1D-BCA3DF2C5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3935455" y="4048678"/>
              <a:ext cx="468915" cy="468915"/>
            </a:xfrm>
            <a:prstGeom prst="rect">
              <a:avLst/>
            </a:prstGeom>
          </p:spPr>
        </p:pic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789D7AC6-F239-D94B-286E-981F46631F5E}"/>
                </a:ext>
              </a:extLst>
            </p:cNvPr>
            <p:cNvSpPr/>
            <p:nvPr/>
          </p:nvSpPr>
          <p:spPr>
            <a:xfrm>
              <a:off x="4169912" y="3638434"/>
              <a:ext cx="303268" cy="468915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6DDE9E46-ACE8-8D61-8FF2-099830D63D00}"/>
                </a:ext>
              </a:extLst>
            </p:cNvPr>
            <p:cNvSpPr/>
            <p:nvPr/>
          </p:nvSpPr>
          <p:spPr>
            <a:xfrm>
              <a:off x="4659747" y="3638433"/>
              <a:ext cx="651895" cy="468915"/>
            </a:xfrm>
            <a:prstGeom prst="roundRect">
              <a:avLst/>
            </a:prstGeom>
            <a:solidFill>
              <a:srgbClr val="92D050">
                <a:alpha val="2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5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1B83DCB-7121-CC5F-9402-1730E4CAB6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76" y="3989482"/>
            <a:ext cx="1377967" cy="72920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E95E54D-A4DA-66D2-92D2-D6E519BDB046}"/>
                  </a:ext>
                </a:extLst>
              </p:cNvPr>
              <p:cNvSpPr txBox="1"/>
              <p:nvPr/>
            </p:nvSpPr>
            <p:spPr>
              <a:xfrm>
                <a:off x="3080394" y="4867764"/>
                <a:ext cx="4202329" cy="1302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it-IT" sz="1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-process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nucleosynthesis</a:t>
                </a:r>
                <a:endParaRPr lang="it-IT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dominant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composition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affects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plasma 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it-I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E95E54D-A4DA-66D2-92D2-D6E519BDB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394" y="4867764"/>
                <a:ext cx="4202329" cy="1302921"/>
              </a:xfrm>
              <a:prstGeom prst="rect">
                <a:avLst/>
              </a:prstGeom>
              <a:blipFill>
                <a:blip r:embed="rId15"/>
                <a:stretch>
                  <a:fillRect l="-435" t="-9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38FDBF1-4AAE-BC1F-9801-A0E9E385A172}"/>
              </a:ext>
            </a:extLst>
          </p:cNvPr>
          <p:cNvSpPr txBox="1"/>
          <p:nvPr/>
        </p:nvSpPr>
        <p:spPr>
          <a:xfrm>
            <a:off x="149145" y="5852262"/>
            <a:ext cx="3047987" cy="236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https://compact-merger.astro.su.se/movies.html#rproc</a:t>
            </a:r>
          </a:p>
        </p:txBody>
      </p:sp>
      <p:pic>
        <p:nvPicPr>
          <p:cNvPr id="41" name="Immagine 4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12F67CA-55FA-8CFA-5520-F295C58E6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39" y="1118744"/>
            <a:ext cx="1704452" cy="285025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822A6E2-BDA3-BA2F-9F2A-2C37FE8F6950}"/>
              </a:ext>
            </a:extLst>
          </p:cNvPr>
          <p:cNvSpPr txBox="1"/>
          <p:nvPr/>
        </p:nvSpPr>
        <p:spPr>
          <a:xfrm>
            <a:off x="7684943" y="5369460"/>
            <a:ext cx="3990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BNS EJECTA OPACITY IS AN OPEN ISSUE TO BE FURTHER EXPLORED</a:t>
            </a:r>
            <a:endParaRPr lang="it-IT" sz="16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E7A1-758D-2731-87CA-CDDFD1857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B98B9-D6AB-8D0C-6F5F-39FDDC09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opacity experimental design: methods and setup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CF05D34-C029-62AE-7612-42C383A6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79FB42-A7C8-3C91-FC7C-911D4657C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C293DA-ABDB-7F37-DBC4-0A910AFD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AE8770-E94E-89BA-F6B0-06584A4382A3}"/>
              </a:ext>
            </a:extLst>
          </p:cNvPr>
          <p:cNvSpPr txBox="1"/>
          <p:nvPr/>
        </p:nvSpPr>
        <p:spPr>
          <a:xfrm>
            <a:off x="538219" y="1334350"/>
            <a:ext cx="670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OES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from He? –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 descr="Immagine che contiene Policromia, schermata, Rettangolo, quadrato&#10;&#10;Descrizione generata automaticamente">
            <a:extLst>
              <a:ext uri="{FF2B5EF4-FFF2-40B4-BE49-F238E27FC236}">
                <a16:creationId xmlns:a16="http://schemas.microsoft.com/office/drawing/2014/main" id="{18EA176A-E07A-B904-2B03-5D0D5AFC0D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2226311"/>
            <a:ext cx="7872919" cy="3019479"/>
          </a:xfrm>
          <a:prstGeom prst="rect">
            <a:avLst/>
          </a:prstGeom>
        </p:spPr>
      </p:pic>
      <p:pic>
        <p:nvPicPr>
          <p:cNvPr id="12" name="Immagine 1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CA03A28A-E2F4-CEBE-056F-B41A4A2355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673" y="2081673"/>
            <a:ext cx="3315896" cy="2486922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A7AD21-68C1-7DEA-BB6B-616968FBE852}"/>
              </a:ext>
            </a:extLst>
          </p:cNvPr>
          <p:cNvSpPr txBox="1"/>
          <p:nvPr/>
        </p:nvSpPr>
        <p:spPr>
          <a:xfrm>
            <a:off x="9224083" y="2461127"/>
            <a:ext cx="14614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Helium theoretical emission line ratios vs. plasma (n, T)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4565D6-5EAD-A89A-83E1-925FD50FF323}"/>
              </a:ext>
            </a:extLst>
          </p:cNvPr>
          <p:cNvSpPr txBox="1"/>
          <p:nvPr/>
        </p:nvSpPr>
        <p:spPr>
          <a:xfrm>
            <a:off x="8046011" y="1714096"/>
            <a:ext cx="4145989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OES line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16B124-7755-5D3B-FEDD-4510F9D74ACE}"/>
              </a:ext>
            </a:extLst>
          </p:cNvPr>
          <p:cNvSpPr txBox="1"/>
          <p:nvPr/>
        </p:nvSpPr>
        <p:spPr>
          <a:xfrm>
            <a:off x="428090" y="2054901"/>
            <a:ext cx="5302738" cy="307777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CR model YACORA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NLTE He-I line ratio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A8B8C173-6DFB-523B-6518-077374480898}"/>
              </a:ext>
            </a:extLst>
          </p:cNvPr>
          <p:cNvSpPr/>
          <p:nvPr/>
        </p:nvSpPr>
        <p:spPr>
          <a:xfrm>
            <a:off x="4297619" y="3753290"/>
            <a:ext cx="2036323" cy="1515388"/>
          </a:xfrm>
          <a:prstGeom prst="roundRect">
            <a:avLst/>
          </a:prstGeom>
          <a:noFill/>
          <a:ln>
            <a:solidFill>
              <a:srgbClr val="E432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92E89A2-712D-C76E-B5E4-53C0AB9AF311}"/>
              </a:ext>
            </a:extLst>
          </p:cNvPr>
          <p:cNvSpPr/>
          <p:nvPr/>
        </p:nvSpPr>
        <p:spPr>
          <a:xfrm>
            <a:off x="2358572" y="3748809"/>
            <a:ext cx="1939047" cy="1505886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2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C58FA2-242D-509F-47FD-C75C22541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D8B2C-50CD-8317-A6E1-C8CEE25C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kilonova in a nutshell: a recap on the physics case and state of the art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627F0C-CD57-E42A-D4DB-9EB057AFC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B1BB69-0BCC-8BC5-BB10-03023A4BC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8CF7C1-4549-B439-6D42-A6E7E056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9EED54-7DF1-2ED9-9C4D-753D1AEA3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031" y="1565892"/>
            <a:ext cx="3973861" cy="19944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C681E3-E621-5A97-FAEB-52E7CD25CE15}"/>
              </a:ext>
            </a:extLst>
          </p:cNvPr>
          <p:cNvSpPr txBox="1"/>
          <p:nvPr/>
        </p:nvSpPr>
        <p:spPr>
          <a:xfrm>
            <a:off x="8182239" y="3532134"/>
            <a:ext cx="37689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Smartt, S., Chen, TW.,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Jerkstrand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kilonova as the electromagnetic counterpart to a gravitational-wave source.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9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551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75–79 (2017).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456B33-2BD6-E3C5-A509-675674323FE1}"/>
              </a:ext>
            </a:extLst>
          </p:cNvPr>
          <p:cNvSpPr txBox="1"/>
          <p:nvPr/>
        </p:nvSpPr>
        <p:spPr>
          <a:xfrm>
            <a:off x="104133" y="1035805"/>
            <a:ext cx="40388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 observations support the theory that </a:t>
            </a:r>
            <a:r>
              <a:rPr lang="en-US" sz="1600" b="1" i="0" u="none" strike="noStrike" dirty="0">
                <a:effectLst/>
                <a:latin typeface="Arial" panose="020B0604020202020204" pitchFamily="34" charset="0"/>
              </a:rPr>
              <a:t>neutron star mergers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contribute to rapid neutron capture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1600" b="0" i="1" u="none" strike="noStrike" dirty="0">
                <a:effectLst/>
                <a:latin typeface="Arial" panose="020B0604020202020204" pitchFamily="34" charset="0"/>
              </a:rPr>
              <a:t>r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-process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nucleosynthesis</a:t>
            </a:r>
            <a:b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en-US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first identification of </a:t>
            </a:r>
            <a:r>
              <a:rPr lang="en-US" sz="16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-process elements in a neutron star merger was obtained from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kilonova (KN) AT2017gfo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from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event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GW170817</a:t>
            </a:r>
            <a:b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en-US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spectra provided first direct evidence of </a:t>
            </a:r>
            <a:r>
              <a:rPr lang="en-US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strontium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production during a neutron star merger. </a:t>
            </a:r>
            <a:b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b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en-US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Since then, several </a:t>
            </a:r>
            <a:r>
              <a:rPr lang="en-US" sz="1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-process elements have been identified in the ejecta including </a:t>
            </a:r>
            <a:r>
              <a:rPr lang="en-US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yttrium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lanthanum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cerium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1600" dirty="0"/>
          </a:p>
        </p:txBody>
      </p:sp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8CE0EDD-BCD4-8469-B55B-A25321C07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785" y="4107644"/>
            <a:ext cx="4114800" cy="19196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A886CB-C83A-5B0B-DBA3-AF6F2F92753A}"/>
              </a:ext>
            </a:extLst>
          </p:cNvPr>
          <p:cNvSpPr txBox="1"/>
          <p:nvPr/>
        </p:nvSpPr>
        <p:spPr>
          <a:xfrm>
            <a:off x="415577" y="4481911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Watson, D., et al. Nature 574497-500, (2019)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F1C9CC29-3997-9900-335A-0D4FB14C11D9}"/>
              </a:ext>
            </a:extLst>
          </p:cNvPr>
          <p:cNvSpPr/>
          <p:nvPr/>
        </p:nvSpPr>
        <p:spPr>
          <a:xfrm>
            <a:off x="7567960" y="899097"/>
            <a:ext cx="3600000" cy="360000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4C609C2-5FCB-D995-D46F-2809DFBFF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0"/>
          <a:stretch/>
        </p:blipFill>
        <p:spPr>
          <a:xfrm>
            <a:off x="4155643" y="2195140"/>
            <a:ext cx="2676104" cy="3288791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1D1BDFA-D220-60BB-547E-F18AFBA593FD}"/>
              </a:ext>
            </a:extLst>
          </p:cNvPr>
          <p:cNvCxnSpPr>
            <a:cxnSpLocks/>
          </p:cNvCxnSpPr>
          <p:nvPr/>
        </p:nvCxnSpPr>
        <p:spPr>
          <a:xfrm flipV="1">
            <a:off x="4950329" y="2679405"/>
            <a:ext cx="465567" cy="2407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2F88C60-7275-52A7-4DBD-A3A9ACF78547}"/>
              </a:ext>
            </a:extLst>
          </p:cNvPr>
          <p:cNvCxnSpPr>
            <a:cxnSpLocks/>
          </p:cNvCxnSpPr>
          <p:nvPr/>
        </p:nvCxnSpPr>
        <p:spPr>
          <a:xfrm flipV="1">
            <a:off x="4950329" y="3456645"/>
            <a:ext cx="682737" cy="16128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0BA4C63-CF15-1ACD-06C1-D0D6BAE4FD25}"/>
              </a:ext>
            </a:extLst>
          </p:cNvPr>
          <p:cNvCxnSpPr>
            <a:cxnSpLocks/>
          </p:cNvCxnSpPr>
          <p:nvPr/>
        </p:nvCxnSpPr>
        <p:spPr>
          <a:xfrm flipV="1">
            <a:off x="4950329" y="4016715"/>
            <a:ext cx="979917" cy="9907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36EA0F0-E257-4611-14EC-9ED3A08339FE}"/>
              </a:ext>
            </a:extLst>
          </p:cNvPr>
          <p:cNvSpPr txBox="1"/>
          <p:nvPr/>
        </p:nvSpPr>
        <p:spPr>
          <a:xfrm>
            <a:off x="4497846" y="5133564"/>
            <a:ext cx="258093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ABSORPTION SPECTRAL FEATURES </a:t>
            </a:r>
            <a:endParaRPr lang="it-IT" sz="15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06B5038-71B5-7629-3CC2-B94DF3DD41B1}"/>
              </a:ext>
            </a:extLst>
          </p:cNvPr>
          <p:cNvSpPr txBox="1"/>
          <p:nvPr/>
        </p:nvSpPr>
        <p:spPr>
          <a:xfrm>
            <a:off x="6771579" y="2141171"/>
            <a:ext cx="15455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BLACKBODY SPECTRUM VS. OBSERVED KN SPECTRUM</a:t>
            </a:r>
            <a:endParaRPr lang="it-IT" sz="14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 descr="A chart of the nuclides with selected nucleosynthetic processes along... |  Download Scientific Diagram">
            <a:extLst>
              <a:ext uri="{FF2B5EF4-FFF2-40B4-BE49-F238E27FC236}">
                <a16:creationId xmlns:a16="http://schemas.microsoft.com/office/drawing/2014/main" id="{8F188D6B-3B8A-3693-6D41-EB6695D7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495" y="1497856"/>
            <a:ext cx="3526048" cy="19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DB410DD6-2F4E-93D2-174A-23B2E732214E}"/>
              </a:ext>
            </a:extLst>
          </p:cNvPr>
          <p:cNvCxnSpPr>
            <a:cxnSpLocks/>
          </p:cNvCxnSpPr>
          <p:nvPr/>
        </p:nvCxnSpPr>
        <p:spPr>
          <a:xfrm>
            <a:off x="8660151" y="3712228"/>
            <a:ext cx="3322679" cy="0"/>
          </a:xfrm>
          <a:prstGeom prst="straightConnector1">
            <a:avLst/>
          </a:prstGeom>
          <a:ln w="38100"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25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25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25 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6" grpId="0"/>
      <p:bldP spid="35" grpId="0" animBg="1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E930E7-90AA-4D56-B99A-A1BB4D853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15A5A-F034-BA7C-6252-39AB231E3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plasma opacity problem – THE PANDORA EXPERIMENT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FED548-BFB5-7069-842A-033BC471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CE33C4-FE8C-D0D6-339B-BEB2C12A8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FA660F-BD05-663F-7562-DE7CB4A8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26CE847-38F5-A695-3F02-049F3CAB4F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948" y="1130960"/>
            <a:ext cx="2362603" cy="242774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159473-DBEE-1104-5627-8FD9ED82E6ED}"/>
              </a:ext>
            </a:extLst>
          </p:cNvPr>
          <p:cNvSpPr/>
          <p:nvPr/>
        </p:nvSpPr>
        <p:spPr>
          <a:xfrm>
            <a:off x="5218241" y="3524428"/>
            <a:ext cx="47452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D. Kasen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Nature 551, 80–84 (2017)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9D618A1-973C-3C69-3A4E-22E23CED1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7" y="1501095"/>
            <a:ext cx="3728490" cy="26961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C6E846-2A40-DBE3-531D-386D2176B4E0}"/>
              </a:ext>
            </a:extLst>
          </p:cNvPr>
          <p:cNvSpPr txBox="1"/>
          <p:nvPr/>
        </p:nvSpPr>
        <p:spPr>
          <a:xfrm>
            <a:off x="476171" y="4226825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effectLst/>
                <a:latin typeface="Arial" panose="020B0604020202020204" pitchFamily="34" charset="0"/>
              </a:rPr>
              <a:t>, A., et al. Nuovo Cimento 44 C (2021) 65</a:t>
            </a:r>
            <a:endParaRPr lang="it-IT" sz="9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8C12069-1F63-AC99-DE92-9FEFFA0F2A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0526" y="1166892"/>
            <a:ext cx="5231062" cy="23937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34D383-55D1-CDC6-7B33-EB10A06E6856}"/>
              </a:ext>
            </a:extLst>
          </p:cNvPr>
          <p:cNvSpPr txBox="1"/>
          <p:nvPr/>
        </p:nvSpPr>
        <p:spPr>
          <a:xfrm>
            <a:off x="4776415" y="3635077"/>
            <a:ext cx="717344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The time-scale dynamics of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a KN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opacity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5259A26-4825-E70D-7679-A2CCE7878465}"/>
                  </a:ext>
                </a:extLst>
              </p:cNvPr>
              <p:cNvSpPr txBox="1"/>
              <p:nvPr/>
            </p:nvSpPr>
            <p:spPr>
              <a:xfrm>
                <a:off x="4826631" y="4966450"/>
                <a:ext cx="736536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Lanthanides </a:t>
                </a:r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changes photon opacity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endParaRPr lang="it-IT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lanthanides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 low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KN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shaped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mostly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by 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light-r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elements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blue-KN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emission</a:t>
                </a:r>
                <a:endParaRPr lang="it-I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lanthanides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KN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shaped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mostly</a:t>
                </a:r>
                <a:r>
                  <a:rPr lang="it-I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 heavy-r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elements</a:t>
                </a:r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red-KN </a:t>
                </a:r>
                <a:r>
                  <a:rPr lang="it-IT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emission</a:t>
                </a:r>
                <a:endParaRPr lang="it-I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5259A26-4825-E70D-7679-A2CCE787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31" y="4966450"/>
                <a:ext cx="7365369" cy="1200329"/>
              </a:xfrm>
              <a:prstGeom prst="rect">
                <a:avLst/>
              </a:prstGeom>
              <a:blipFill>
                <a:blip r:embed="rId7"/>
                <a:stretch>
                  <a:fillRect l="-497" t="-1523" b="-4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8C58CB72-F455-1DEF-A107-09048ADF0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3305" y="4448235"/>
            <a:ext cx="3440234" cy="45831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CAE0DCDD-1DDD-E41E-3D28-A146D3145B91}"/>
              </a:ext>
            </a:extLst>
          </p:cNvPr>
          <p:cNvSpPr/>
          <p:nvPr/>
        </p:nvSpPr>
        <p:spPr>
          <a:xfrm>
            <a:off x="1305149" y="1559421"/>
            <a:ext cx="934948" cy="2316641"/>
          </a:xfrm>
          <a:prstGeom prst="rect">
            <a:avLst/>
          </a:prstGeom>
          <a:solidFill>
            <a:srgbClr val="00B0F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D0D8F0E-D840-ECDA-A960-C11BFFCF4E86}"/>
              </a:ext>
            </a:extLst>
          </p:cNvPr>
          <p:cNvSpPr/>
          <p:nvPr/>
        </p:nvSpPr>
        <p:spPr>
          <a:xfrm>
            <a:off x="2418810" y="1539984"/>
            <a:ext cx="1585398" cy="2316641"/>
          </a:xfrm>
          <a:prstGeom prst="rect">
            <a:avLst/>
          </a:prstGeom>
          <a:solidFill>
            <a:srgbClr val="FF00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6" name="Elemento grafico 15" descr="Freccia linea: curva oraria con riempimento a tinta unita">
            <a:extLst>
              <a:ext uri="{FF2B5EF4-FFF2-40B4-BE49-F238E27FC236}">
                <a16:creationId xmlns:a16="http://schemas.microsoft.com/office/drawing/2014/main" id="{921F0A8C-4E90-42FA-AAE4-671374BEE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137241" flipH="1">
            <a:off x="3121408" y="2215320"/>
            <a:ext cx="1132044" cy="430261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1F9515-17D0-5C7B-F7EB-244C6833B620}"/>
              </a:ext>
            </a:extLst>
          </p:cNvPr>
          <p:cNvSpPr txBox="1"/>
          <p:nvPr/>
        </p:nvSpPr>
        <p:spPr>
          <a:xfrm>
            <a:off x="482155" y="4633697"/>
            <a:ext cx="29653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OPACITY – AMONG MAJOR UNCERTAINTY FOR THE NUCLEOSYNTHESIS –  COMPLEX OBSERVABLE TO BE FURTHER EXPLORED !</a:t>
            </a:r>
            <a:endParaRPr lang="it-IT" sz="15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CFB6-E1DE-4A84-853A-10FA0F95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E2F2E3-C1E8-8802-C2B5-22D811DB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plasma opacity problem – THE PANDORA EXPERIMENT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EFC0D6-0515-68AB-EED1-2A17D0D9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64ED693-58ED-6FE7-64B2-534E60235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E22C0C-4E65-8D67-25DB-DAF48DBE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D1EE7A5-11C4-FBD1-77F7-BA67ADA48F1A}"/>
              </a:ext>
            </a:extLst>
          </p:cNvPr>
          <p:cNvSpPr txBox="1"/>
          <p:nvPr/>
        </p:nvSpPr>
        <p:spPr>
          <a:xfrm>
            <a:off x="548177" y="940051"/>
            <a:ext cx="110956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 OPACITY Challenges Identified (?)</a:t>
            </a:r>
          </a:p>
          <a:p>
            <a:pPr algn="l">
              <a:buNone/>
            </a:pP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Atomic Data Limitations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Incomplete transition-line databases and uncertain oscillator strengths remain critical bottlenecks.</a:t>
            </a: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Ionization State Modeling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Most studies focused on low ionization states (I–IV), while higher states (V–XI) dominate in early-phase ejecta (T &gt; 25,000 K).</a:t>
            </a: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Dynamics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Higher ionization states (V–XI) dominate early phases but are understudied; time-dependent modeling is essential.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Ejecta Composition Heterogeneity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Opacity depends on localized elemental abundances, necessitating multi-element simulations rather than single-element approximations.</a:t>
            </a: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NLTE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Non-Local Thermodynamic Equilibrium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effects critically shape kilonova spectra evolution, with their influence growing substantially over time due to the ejecta's rapid expansion and cooling.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463AF86-60E1-55BB-D203-F46A269AF865}"/>
              </a:ext>
            </a:extLst>
          </p:cNvPr>
          <p:cNvSpPr txBox="1"/>
          <p:nvPr/>
        </p:nvSpPr>
        <p:spPr>
          <a:xfrm>
            <a:off x="2675674" y="1873529"/>
            <a:ext cx="44541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</a:rPr>
              <a:t>Tanaka, M</a:t>
            </a:r>
            <a:r>
              <a:rPr lang="it-IT" sz="900" b="0" i="0" u="none" strike="noStrike" dirty="0">
                <a:effectLst/>
                <a:latin typeface="Arial" panose="020B0604020202020204" pitchFamily="34" charset="0"/>
              </a:rPr>
              <a:t>., et al. </a:t>
            </a:r>
            <a:r>
              <a:rPr lang="it-IT" sz="900" dirty="0">
                <a:latin typeface="Arial" panose="020B0604020202020204" pitchFamily="34" charset="0"/>
              </a:rPr>
              <a:t>MNRAS, 496, 2020; </a:t>
            </a:r>
            <a:r>
              <a:rPr lang="it-IT" sz="900" dirty="0" err="1">
                <a:latin typeface="Arial" panose="020B0604020202020204" pitchFamily="34" charset="0"/>
              </a:rPr>
              <a:t>Deprince</a:t>
            </a:r>
            <a:r>
              <a:rPr lang="it-IT" sz="900" dirty="0">
                <a:latin typeface="Arial" panose="020B0604020202020204" pitchFamily="34" charset="0"/>
              </a:rPr>
              <a:t>, J. et al, </a:t>
            </a:r>
            <a:r>
              <a:rPr lang="pt-BR" sz="900" dirty="0">
                <a:latin typeface="Arial" panose="020B0604020202020204" pitchFamily="34" charset="0"/>
              </a:rPr>
              <a:t>A&amp;A, 696, A32 (2025)</a:t>
            </a:r>
            <a:endParaRPr lang="it-IT" sz="9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54AA380-8C06-F51E-4041-AB9614CB18DB}"/>
              </a:ext>
            </a:extLst>
          </p:cNvPr>
          <p:cNvSpPr txBox="1"/>
          <p:nvPr/>
        </p:nvSpPr>
        <p:spPr>
          <a:xfrm>
            <a:off x="5804586" y="2691811"/>
            <a:ext cx="24250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A&amp;A, 685, A91 (2024)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A2E1119-A866-3274-ADA3-1BB3D5379A2B}"/>
              </a:ext>
            </a:extLst>
          </p:cNvPr>
          <p:cNvSpPr txBox="1"/>
          <p:nvPr/>
        </p:nvSpPr>
        <p:spPr>
          <a:xfrm>
            <a:off x="548177" y="5414784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Pognan</a:t>
            </a:r>
            <a:r>
              <a:rPr lang="en-US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Q.,  A. </a:t>
            </a:r>
            <a:r>
              <a:rPr lang="en-US" sz="900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Jerkstrand</a:t>
            </a:r>
            <a:r>
              <a:rPr lang="en-US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et al. , MNRAS, 513, 4, 2022;</a:t>
            </a:r>
            <a:br>
              <a:rPr lang="en-US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900" b="0" i="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Pognan</a:t>
            </a:r>
            <a:r>
              <a:rPr lang="it-IT" sz="900" b="0" i="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Q., et al., MNRAS, 526, 4, 2023</a:t>
            </a:r>
          </a:p>
          <a:p>
            <a:r>
              <a:rPr lang="it-IT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Tarumi</a:t>
            </a:r>
            <a:r>
              <a:rPr lang="it-IT" sz="900" dirty="0">
                <a:solidFill>
                  <a:srgbClr val="000000"/>
                </a:solidFill>
                <a:latin typeface="Arial" panose="020B0604020202020204" pitchFamily="34" charset="0"/>
              </a:rPr>
              <a:t>, Y. et al., arXiv:2302.13061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3EE95B7-7E31-E26D-F561-C500D6B5D33A}"/>
              </a:ext>
            </a:extLst>
          </p:cNvPr>
          <p:cNvSpPr txBox="1"/>
          <p:nvPr/>
        </p:nvSpPr>
        <p:spPr>
          <a:xfrm>
            <a:off x="7550649" y="4233313"/>
            <a:ext cx="48802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9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Kato, D. et al., MNRAS </a:t>
            </a:r>
            <a:r>
              <a:rPr lang="en-GB" sz="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535, </a:t>
            </a:r>
            <a: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2670–2686 (2024) ; </a:t>
            </a:r>
            <a:b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Banerjee S., et al., ApJ 934 117, 2022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5137333-1275-380B-03B8-2CCCDAEA46FD}"/>
              </a:ext>
            </a:extLst>
          </p:cNvPr>
          <p:cNvSpPr txBox="1"/>
          <p:nvPr/>
        </p:nvSpPr>
        <p:spPr>
          <a:xfrm>
            <a:off x="4080820" y="3510093"/>
            <a:ext cx="60980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Sneppen</a:t>
            </a:r>
            <a:r>
              <a:rPr lang="it-IT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A., et al. A&amp;A, 688 (2024) A95</a:t>
            </a:r>
          </a:p>
        </p:txBody>
      </p:sp>
    </p:spTree>
    <p:extLst>
      <p:ext uri="{BB962C8B-B14F-4D97-AF65-F5344CB8AC3E}">
        <p14:creationId xmlns:p14="http://schemas.microsoft.com/office/powerpoint/2010/main" val="262115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4F753-EDC7-78E3-1C18-C9132C92D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9981CA-C09E-7E04-270E-307B43FF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plasma opacity problem – THE PANDORA EXPERIMENT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AC4455-EC2B-65BD-8214-341C096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90E6A4-BC82-7899-0701-3FDD4925D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E0AB48-82FD-E004-7947-FDD3BC6B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19D07D-5A43-F9DF-FE09-86E9E4B272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06" y="852898"/>
            <a:ext cx="4519361" cy="364107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3F055863-6CD1-DD6E-824F-16B91983633D}"/>
              </a:ext>
            </a:extLst>
          </p:cNvPr>
          <p:cNvGrpSpPr/>
          <p:nvPr/>
        </p:nvGrpSpPr>
        <p:grpSpPr>
          <a:xfrm>
            <a:off x="388707" y="1899241"/>
            <a:ext cx="3936859" cy="2439295"/>
            <a:chOff x="560900" y="1656377"/>
            <a:chExt cx="4315065" cy="277291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B0DBE3F-6F3D-23E0-E101-E7C64DCB3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903"/>
            <a:stretch/>
          </p:blipFill>
          <p:spPr>
            <a:xfrm>
              <a:off x="560900" y="1656377"/>
              <a:ext cx="3836702" cy="238125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D08364C-CA2E-B62A-1430-5701AE62A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94354" y="2201535"/>
              <a:ext cx="1458766" cy="1323014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BC18DC4-F4C0-1D25-40ED-5DB85E12D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3000" flipV="1">
              <a:off x="968939" y="2578567"/>
              <a:ext cx="904366" cy="164180"/>
            </a:xfrm>
            <a:prstGeom prst="rect">
              <a:avLst/>
            </a:prstGeom>
            <a:effectLst>
              <a:glow rad="38100">
                <a:schemeClr val="accent2">
                  <a:lumMod val="20000"/>
                  <a:lumOff val="80000"/>
                  <a:alpha val="31000"/>
                </a:schemeClr>
              </a:glow>
            </a:effectLst>
          </p:spPr>
        </p:pic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6BC44643-1537-C7BC-86A2-A7672ACE7C73}"/>
                </a:ext>
              </a:extLst>
            </p:cNvPr>
            <p:cNvCxnSpPr>
              <a:cxnSpLocks/>
            </p:cNvCxnSpPr>
            <p:nvPr/>
          </p:nvCxnSpPr>
          <p:spPr>
            <a:xfrm>
              <a:off x="3514949" y="3446425"/>
              <a:ext cx="1361016" cy="724989"/>
            </a:xfrm>
            <a:prstGeom prst="straightConnector1">
              <a:avLst/>
            </a:prstGeom>
            <a:ln w="38100">
              <a:solidFill>
                <a:srgbClr val="FF0000">
                  <a:alpha val="60000"/>
                </a:srgbClr>
              </a:solidFill>
              <a:tailEnd type="triangle"/>
            </a:ln>
            <a:scene3d>
              <a:camera prst="orthographicFront"/>
              <a:lightRig rig="threePt" dir="t"/>
            </a:scene3d>
            <a:sp3d extrusionH="25400" contourW="6350">
              <a:bevelT w="57150" h="95250"/>
              <a:bevelB w="635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77C3B871-CF0A-3949-F029-66468BB956AF}"/>
                </a:ext>
              </a:extLst>
            </p:cNvPr>
            <p:cNvSpPr/>
            <p:nvPr/>
          </p:nvSpPr>
          <p:spPr>
            <a:xfrm rot="1393227">
              <a:off x="2026335" y="2626042"/>
              <a:ext cx="594804" cy="408373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chemeClr val="bg1">
                      <a:alpha val="86000"/>
                    </a:schemeClr>
                  </a:gs>
                  <a:gs pos="84000">
                    <a:srgbClr val="FFC000"/>
                  </a:gs>
                  <a:gs pos="47000">
                    <a:srgbClr val="FF0000">
                      <a:alpha val="44000"/>
                    </a:srgbClr>
                  </a:gs>
                  <a:gs pos="100000">
                    <a:srgbClr val="C0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BA9D2607-E94D-DBFF-BF5B-3848F4BFB765}"/>
                </a:ext>
              </a:extLst>
            </p:cNvPr>
            <p:cNvCxnSpPr>
              <a:cxnSpLocks/>
              <a:stCxn id="12" idx="5"/>
            </p:cNvCxnSpPr>
            <p:nvPr/>
          </p:nvCxnSpPr>
          <p:spPr>
            <a:xfrm>
              <a:off x="2460072" y="3045827"/>
              <a:ext cx="691140" cy="13834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6AD541-B390-58B9-544B-B5C31E830C7C}"/>
              </a:ext>
            </a:extLst>
          </p:cNvPr>
          <p:cNvSpPr txBox="1"/>
          <p:nvPr/>
        </p:nvSpPr>
        <p:spPr>
          <a:xfrm>
            <a:off x="574299" y="1056565"/>
            <a:ext cx="4782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From an Electron Cyclotron Resonance (ECR) plasma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historically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as source for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to….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CD9D40-1568-687D-0174-71B611845AB7}"/>
              </a:ext>
            </a:extLst>
          </p:cNvPr>
          <p:cNvSpPr txBox="1"/>
          <p:nvPr/>
        </p:nvSpPr>
        <p:spPr>
          <a:xfrm>
            <a:off x="4533100" y="2426977"/>
            <a:ext cx="36543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…an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ECR plasma facility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an 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</a:t>
            </a:r>
            <a:r>
              <a:rPr lang="it-IT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894EAB8-17E5-B98A-CD23-7CA73348E0AE}"/>
              </a:ext>
            </a:extLst>
          </p:cNvPr>
          <p:cNvSpPr txBox="1"/>
          <p:nvPr/>
        </p:nvSpPr>
        <p:spPr>
          <a:xfrm>
            <a:off x="888315" y="4288121"/>
            <a:ext cx="1074056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(Plasmas for Astrophysics Nuclear Decays Observation and Radiation for Archaeometry) </a:t>
            </a:r>
            <a:r>
              <a:rPr lang="en-US" sz="1200" b="1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trap 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 inter-disciplinary studies: </a:t>
            </a:r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atomic physics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astrophysics,</a:t>
            </a:r>
            <a:r>
              <a:rPr lang="en-US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nuclear astrophysics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bound-β decay rate</a:t>
            </a:r>
            <a:r>
              <a:rPr lang="en-US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 high-energy content plasma for nuclei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in </a:t>
            </a:r>
            <a:r>
              <a:rPr lang="en-US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branching</a:t>
            </a:r>
          </a:p>
          <a:p>
            <a:pPr lvl="1"/>
            <a:endParaRPr lang="en-US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 startAt="2"/>
            </a:pP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-plasma opacity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relevant for </a:t>
            </a:r>
            <a:r>
              <a:rPr lang="it-IT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 light-curve and </a:t>
            </a:r>
            <a:r>
              <a:rPr lang="it-IT" sz="1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</a:t>
            </a:r>
            <a:r>
              <a:rPr lang="it-IT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r>
              <a:rPr lang="it-IT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yields</a:t>
            </a:r>
          </a:p>
          <a:p>
            <a:pPr lvl="1"/>
            <a:endParaRPr lang="it-IT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 startAt="3"/>
            </a:pP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turbulences</a:t>
            </a:r>
            <a:r>
              <a:rPr lang="it-IT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and impact on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endParaRPr lang="it-IT" sz="12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3DD465-A2DF-F6DB-2122-E34B07B7690C}"/>
              </a:ext>
            </a:extLst>
          </p:cNvPr>
          <p:cNvSpPr txBox="1"/>
          <p:nvPr/>
        </p:nvSpPr>
        <p:spPr>
          <a:xfrm>
            <a:off x="1835189" y="5586127"/>
            <a:ext cx="500708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Pidatella, A., et al. Nuovo Cimento 44 C (2021) 65</a:t>
            </a:r>
          </a:p>
          <a:p>
            <a:pPr>
              <a:defRPr/>
            </a:pPr>
            <a:r>
              <a:rPr lang="it-IT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Pidatella, A., </a:t>
            </a:r>
            <a:r>
              <a:rPr lang="it-IT" sz="7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en-US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Sciences, 10.3389/fspas.2022.931744 (2022)</a:t>
            </a:r>
            <a:endParaRPr lang="it-IT" sz="7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824550-42A4-C43D-500A-26588503604B}"/>
              </a:ext>
            </a:extLst>
          </p:cNvPr>
          <p:cNvSpPr txBox="1"/>
          <p:nvPr/>
        </p:nvSpPr>
        <p:spPr>
          <a:xfrm>
            <a:off x="1835189" y="4921921"/>
            <a:ext cx="5007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700" dirty="0">
                <a:latin typeface="Arial" panose="020B0604020202020204" pitchFamily="34" charset="0"/>
              </a:rPr>
              <a:t>Pidatella, A. </a:t>
            </a:r>
            <a:r>
              <a:rPr lang="it-IT" sz="700" i="1" dirty="0">
                <a:latin typeface="Arial" panose="020B0604020202020204" pitchFamily="34" charset="0"/>
              </a:rPr>
              <a:t>et al., </a:t>
            </a:r>
            <a:r>
              <a:rPr lang="it-IT" sz="700" b="0" i="0" dirty="0">
                <a:effectLst/>
                <a:latin typeface="Arial" panose="020B0604020202020204" pitchFamily="34" charset="0"/>
              </a:rPr>
              <a:t>Plasma Phys.</a:t>
            </a:r>
            <a:r>
              <a:rPr lang="it-IT" sz="700" dirty="0">
                <a:latin typeface="Arial" panose="020B0604020202020204" pitchFamily="34" charset="0"/>
              </a:rPr>
              <a:t> </a:t>
            </a:r>
            <a:r>
              <a:rPr lang="it-IT" sz="700" b="0" i="0" dirty="0">
                <a:effectLst/>
                <a:latin typeface="Arial" panose="020B0604020202020204" pitchFamily="34" charset="0"/>
              </a:rPr>
              <a:t>Control. Fusion </a:t>
            </a:r>
            <a:r>
              <a:rPr lang="it-IT" sz="700" b="1" i="0" dirty="0">
                <a:effectLst/>
                <a:latin typeface="Arial" panose="020B0604020202020204" pitchFamily="34" charset="0"/>
              </a:rPr>
              <a:t>66</a:t>
            </a:r>
            <a:r>
              <a:rPr lang="it-IT" sz="700" b="0" i="0" dirty="0">
                <a:effectLst/>
                <a:latin typeface="Arial" panose="020B0604020202020204" pitchFamily="34" charset="0"/>
              </a:rPr>
              <a:t> (3), 035016 (2024)</a:t>
            </a:r>
          </a:p>
          <a:p>
            <a:r>
              <a:rPr lang="en-US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Mishra, B., </a:t>
            </a:r>
            <a:r>
              <a:rPr lang="en-US" sz="7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., Front. 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70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00" b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932448</a:t>
            </a:r>
            <a:r>
              <a:rPr lang="it-IT" sz="700" dirty="0"/>
              <a:t>, </a:t>
            </a:r>
            <a:r>
              <a:rPr lang="it-IT" sz="7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</a:p>
          <a:p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Galatà, A., </a:t>
            </a:r>
            <a:r>
              <a:rPr lang="it-IT" sz="7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., Front. in </a:t>
            </a:r>
            <a:r>
              <a:rPr lang="it-IT" sz="700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7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it-IT" sz="700" dirty="0">
                <a:latin typeface="Arial" panose="020B0604020202020204" pitchFamily="34" charset="0"/>
                <a:cs typeface="Arial" panose="020B0604020202020204" pitchFamily="34" charset="0"/>
              </a:rPr>
              <a:t>, 947194, (2022)</a:t>
            </a:r>
          </a:p>
          <a:p>
            <a:pPr algn="l"/>
            <a:endParaRPr lang="it-IT" sz="7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E6F443B-221A-9C04-0791-42BAEB31297B}"/>
              </a:ext>
            </a:extLst>
          </p:cNvPr>
          <p:cNvSpPr txBox="1"/>
          <p:nvPr/>
        </p:nvSpPr>
        <p:spPr>
          <a:xfrm>
            <a:off x="5812585" y="5919013"/>
            <a:ext cx="500708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Mascali D., </a:t>
            </a:r>
            <a:r>
              <a:rPr lang="it-IT" sz="7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(2022) </a:t>
            </a:r>
            <a:r>
              <a:rPr lang="it-IT" sz="7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Plasma Phys. Control. Fusion</a:t>
            </a:r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7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it-IT" sz="7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035020</a:t>
            </a:r>
            <a:endParaRPr lang="it-I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7CBF855-4475-D255-2519-269AE045F2C8}"/>
              </a:ext>
            </a:extLst>
          </p:cNvPr>
          <p:cNvSpPr txBox="1"/>
          <p:nvPr/>
        </p:nvSpPr>
        <p:spPr>
          <a:xfrm>
            <a:off x="4533100" y="3718170"/>
            <a:ext cx="3479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0" i="0" dirty="0">
                <a:effectLst/>
                <a:latin typeface="Arial" panose="020B0604020202020204" pitchFamily="34" charset="0"/>
              </a:rPr>
              <a:t>Mascali D., </a:t>
            </a:r>
            <a:r>
              <a:rPr lang="it-IT" sz="900" b="0" i="1" dirty="0">
                <a:effectLst/>
                <a:latin typeface="Arial" panose="020B0604020202020204" pitchFamily="34" charset="0"/>
              </a:rPr>
              <a:t>et al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, </a:t>
            </a:r>
            <a:r>
              <a:rPr lang="nl-NL" sz="900" b="0" i="0" dirty="0">
                <a:effectLst/>
                <a:latin typeface="Arial" panose="020B0604020202020204" pitchFamily="34" charset="0"/>
              </a:rPr>
              <a:t>Universe 8 (2), 80 (2022</a:t>
            </a:r>
            <a:r>
              <a:rPr lang="it-IT" sz="9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F5BDAF-0274-83C3-ABCF-467331887961}"/>
              </a:ext>
            </a:extLst>
          </p:cNvPr>
          <p:cNvSpPr txBox="1"/>
          <p:nvPr/>
        </p:nvSpPr>
        <p:spPr>
          <a:xfrm>
            <a:off x="4533100" y="3549092"/>
            <a:ext cx="32651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Mascali D., 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 Eur.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J. A (2017) 53: 145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D500D60-E8BF-B4E0-786D-3ED75CEB2044}"/>
                  </a:ext>
                </a:extLst>
              </p:cNvPr>
              <p:cNvSpPr txBox="1"/>
              <p:nvPr/>
            </p:nvSpPr>
            <p:spPr>
              <a:xfrm>
                <a:off x="5648756" y="927366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D500D60-E8BF-B4E0-786D-3ED75CEB2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756" y="927366"/>
                <a:ext cx="3496618" cy="748282"/>
              </a:xfrm>
              <a:prstGeom prst="rect">
                <a:avLst/>
              </a:prstGeom>
              <a:blipFill>
                <a:blip r:embed="rId8"/>
                <a:stretch>
                  <a:fillRect b="-5426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78A68C7-8B13-0D56-48E6-5B03DBDC744B}"/>
              </a:ext>
            </a:extLst>
          </p:cNvPr>
          <p:cNvSpPr txBox="1"/>
          <p:nvPr/>
        </p:nvSpPr>
        <p:spPr>
          <a:xfrm>
            <a:off x="9870058" y="4650265"/>
            <a:ext cx="18814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About </a:t>
            </a:r>
            <a:r>
              <a:rPr lang="en-US" sz="1400" b="1" i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s-process relevance, s</a:t>
            </a:r>
            <a:r>
              <a:rPr lang="en-US" sz="1400" b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ee poster by </a:t>
            </a:r>
            <a:r>
              <a:rPr lang="en-US" sz="1400" b="1" i="1" dirty="0">
                <a:solidFill>
                  <a:schemeClr val="bg1"/>
                </a:solidFill>
                <a:highlight>
                  <a:srgbClr val="A1581C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B. Mishra</a:t>
            </a:r>
            <a:endParaRPr lang="it-IT" sz="1400" dirty="0">
              <a:solidFill>
                <a:schemeClr val="bg1"/>
              </a:solidFill>
              <a:highlight>
                <a:srgbClr val="A1581C"/>
              </a:highlight>
              <a:latin typeface="Aptos" panose="020B0004020202020204" pitchFamily="34" charset="0"/>
            </a:endParaRPr>
          </a:p>
        </p:txBody>
      </p:sp>
      <p:pic>
        <p:nvPicPr>
          <p:cNvPr id="24" name="Elemento grafico 23" descr="Podcast con riempimento a tinta unita">
            <a:extLst>
              <a:ext uri="{FF2B5EF4-FFF2-40B4-BE49-F238E27FC236}">
                <a16:creationId xmlns:a16="http://schemas.microsoft.com/office/drawing/2014/main" id="{D985DF4C-4C1E-6580-6E79-1BB35B4247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4767" y="4493973"/>
            <a:ext cx="685800" cy="685800"/>
          </a:xfrm>
          <a:prstGeom prst="rect">
            <a:avLst/>
          </a:prstGeom>
        </p:spPr>
      </p:pic>
      <p:pic>
        <p:nvPicPr>
          <p:cNvPr id="25" name="Immagine 24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585AF3A6-A927-4B92-33FD-F2859E4101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/>
          <a:stretch/>
        </p:blipFill>
        <p:spPr>
          <a:xfrm>
            <a:off x="4408696" y="1582363"/>
            <a:ext cx="1195375" cy="890645"/>
          </a:xfrm>
          <a:prstGeom prst="rect">
            <a:avLst/>
          </a:prstGeom>
        </p:spPr>
      </p:pic>
      <p:pic>
        <p:nvPicPr>
          <p:cNvPr id="26" name="Picture 2" descr="High power ECR plasma source (EPS-120) - Novelion Systems Co., Ltd.">
            <a:extLst>
              <a:ext uri="{FF2B5EF4-FFF2-40B4-BE49-F238E27FC236}">
                <a16:creationId xmlns:a16="http://schemas.microsoft.com/office/drawing/2014/main" id="{E5CDFA5D-9716-87D3-B032-26395785C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81" y="1544282"/>
            <a:ext cx="1978969" cy="14823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A979C-46AA-E112-F601-87483C2C9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0083-5734-4803-F179-42FB1654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plasma opacity problem – THE PANDORA EXPERIMENT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16E02E-5469-7794-60E3-7D4C98E80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95410F-7972-EED6-D873-6F778D35A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60229C-BDFF-FD4A-A1BE-324418DE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1331C7E-7EDE-42DD-C771-9BC2458EFB8B}"/>
              </a:ext>
            </a:extLst>
          </p:cNvPr>
          <p:cNvSpPr txBox="1"/>
          <p:nvPr/>
        </p:nvSpPr>
        <p:spPr>
          <a:xfrm>
            <a:off x="375763" y="957642"/>
            <a:ext cx="11227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Magneto-plasma opacity relevant for kilonova light-curve – feasibility study 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5DD0832-ACF1-35BF-9441-43C8CCCD3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>
          <a:xfrm>
            <a:off x="232888" y="1289476"/>
            <a:ext cx="3957458" cy="265036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8F5A32A-F3F6-5386-DAE3-B875E3CB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>
          <a:xfrm>
            <a:off x="3792754" y="1313818"/>
            <a:ext cx="3951219" cy="264618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488B1416-CFBC-E53B-152A-3ABDF9EE47B7}"/>
              </a:ext>
            </a:extLst>
          </p:cNvPr>
          <p:cNvSpPr/>
          <p:nvPr/>
        </p:nvSpPr>
        <p:spPr>
          <a:xfrm rot="5400000">
            <a:off x="2088834" y="1851840"/>
            <a:ext cx="415864" cy="121770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B6DBA927-E6E0-1B91-A198-E1D2E82C6BC5}"/>
              </a:ext>
            </a:extLst>
          </p:cNvPr>
          <p:cNvSpPr/>
          <p:nvPr/>
        </p:nvSpPr>
        <p:spPr>
          <a:xfrm>
            <a:off x="5064544" y="3550787"/>
            <a:ext cx="1584176" cy="438050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181037EB-5D03-49BE-CFD7-6887EFB302B3}"/>
              </a:ext>
            </a:extLst>
          </p:cNvPr>
          <p:cNvSpPr/>
          <p:nvPr/>
        </p:nvSpPr>
        <p:spPr>
          <a:xfrm>
            <a:off x="1504678" y="3532337"/>
            <a:ext cx="1584176" cy="438422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85C38E8-4E60-23BE-16C7-6A265A2F198D}"/>
              </a:ext>
            </a:extLst>
          </p:cNvPr>
          <p:cNvCxnSpPr>
            <a:cxnSpLocks/>
            <a:stCxn id="28" idx="3"/>
            <a:endCxn id="30" idx="0"/>
          </p:cNvCxnSpPr>
          <p:nvPr/>
        </p:nvCxnSpPr>
        <p:spPr>
          <a:xfrm>
            <a:off x="2296766" y="2668627"/>
            <a:ext cx="0" cy="863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0B629477-722A-63BF-BF77-D6D6FE20E4A3}"/>
              </a:ext>
            </a:extLst>
          </p:cNvPr>
          <p:cNvSpPr/>
          <p:nvPr/>
        </p:nvSpPr>
        <p:spPr>
          <a:xfrm rot="5400000">
            <a:off x="5648701" y="1851841"/>
            <a:ext cx="415864" cy="121770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C94A218-F004-CB89-F8F8-0609EDD74349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5856633" y="2668628"/>
            <a:ext cx="0" cy="863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3A42EB65-1C55-30AB-382E-A5BA3AD813C4}"/>
                  </a:ext>
                </a:extLst>
              </p:cNvPr>
              <p:cNvSpPr txBox="1"/>
              <p:nvPr/>
            </p:nvSpPr>
            <p:spPr>
              <a:xfrm>
                <a:off x="7620965" y="1310263"/>
                <a:ext cx="4571035" cy="262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en-US" sz="1300" dirty="0"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time-evolving ejecta through homologous expansion of a fluid element under adiabatic conditions (vs. mass M, temperature T, velocity v, and electron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  <m:sub>
                        <m:r>
                          <a:rPr lang="it-IT" sz="1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density </a:t>
                </a:r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PANDORA: 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3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10-13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13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3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temperature </a:t>
                </a:r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PANDORA: 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few eV</a:t>
                </a:r>
              </a:p>
              <a:p>
                <a:endParaRPr lang="en-US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Time after merger: from 10</a:t>
                </a:r>
                <a:r>
                  <a:rPr lang="en-US" sz="13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up to 1 days </a:t>
                </a:r>
                <a14:m>
                  <m:oMath xmlns:m="http://schemas.openxmlformats.org/officeDocument/2006/math">
                    <m:r>
                      <a:rPr lang="it-IT" sz="13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300" b="1" dirty="0">
                    <a:solidFill>
                      <a:srgbClr val="197E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blue-KN stage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3A42EB65-1C55-30AB-382E-A5BA3AD81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965" y="1310263"/>
                <a:ext cx="4571035" cy="2626360"/>
              </a:xfrm>
              <a:prstGeom prst="rect">
                <a:avLst/>
              </a:prstGeom>
              <a:blipFill>
                <a:blip r:embed="rId6"/>
                <a:stretch>
                  <a:fillRect t="-232" r="-5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419CC6E-84E2-FE3A-F206-44DA7406D905}"/>
              </a:ext>
            </a:extLst>
          </p:cNvPr>
          <p:cNvSpPr txBox="1"/>
          <p:nvPr/>
        </p:nvSpPr>
        <p:spPr>
          <a:xfrm>
            <a:off x="397174" y="4148162"/>
            <a:ext cx="379716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Korobkin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., Mon. Not. R.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Astron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. Soc., </a:t>
            </a:r>
            <a:r>
              <a:rPr lang="fr-FR" sz="700" b="1" dirty="0">
                <a:latin typeface="Arial" panose="020B0604020202020204" pitchFamily="34" charset="0"/>
                <a:cs typeface="Arial" panose="020B0604020202020204" pitchFamily="34" charset="0"/>
              </a:rPr>
              <a:t>426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(2012) 3-1940:1949</a:t>
            </a:r>
          </a:p>
          <a:p>
            <a:pPr algn="just"/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Radice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7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. J., </a:t>
            </a:r>
            <a:r>
              <a:rPr lang="fr-FR" sz="700" b="1" dirty="0">
                <a:latin typeface="Arial" panose="020B0604020202020204" pitchFamily="34" charset="0"/>
                <a:cs typeface="Arial" panose="020B0604020202020204" pitchFamily="34" charset="0"/>
              </a:rPr>
              <a:t>869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(2018) 2-130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Lippuner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. J.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Supplements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700" b="1" dirty="0"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(2017) 18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0D01AE13-6A03-D214-7332-4969999049F1}"/>
              </a:ext>
            </a:extLst>
          </p:cNvPr>
          <p:cNvSpPr/>
          <p:nvPr/>
        </p:nvSpPr>
        <p:spPr>
          <a:xfrm>
            <a:off x="7868547" y="2309672"/>
            <a:ext cx="3576435" cy="615303"/>
          </a:xfrm>
          <a:prstGeom prst="round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6CD00BB-9964-92A1-ECAE-EFF227DC9DD3}"/>
              </a:ext>
            </a:extLst>
          </p:cNvPr>
          <p:cNvSpPr/>
          <p:nvPr/>
        </p:nvSpPr>
        <p:spPr>
          <a:xfrm>
            <a:off x="3625498" y="4437600"/>
            <a:ext cx="253131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060E01A-5AFA-B8B1-D2D1-2C9EEF146F25}"/>
              </a:ext>
            </a:extLst>
          </p:cNvPr>
          <p:cNvSpPr txBox="1"/>
          <p:nvPr/>
        </p:nvSpPr>
        <p:spPr>
          <a:xfrm>
            <a:off x="4146506" y="4091872"/>
            <a:ext cx="36972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Opacity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weighted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on </a:t>
            </a:r>
            <a:r>
              <a:rPr lang="it-IT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abundances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from SKYNET</a:t>
            </a:r>
            <a:endParaRPr lang="it-IT" sz="1200" b="1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7BF0416-F857-E767-27E0-8E46832A8003}"/>
              </a:ext>
            </a:extLst>
          </p:cNvPr>
          <p:cNvSpPr txBox="1"/>
          <p:nvPr/>
        </p:nvSpPr>
        <p:spPr>
          <a:xfrm>
            <a:off x="7780081" y="3705104"/>
            <a:ext cx="425280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CASES</a:t>
            </a:r>
          </a:p>
          <a:p>
            <a:endParaRPr lang="en-US" sz="1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3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Time-dependent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r-process elements </a:t>
            </a:r>
            <a:r>
              <a:rPr lang="en-US" sz="13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abun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dances from SKYNET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with distribution of ejecta properties from astrophysical simulations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LIGHT R-PROCESS ELEMENTS, LOW NEUTRON RICHNESS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3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MEAN OPACITY vs. T</a:t>
            </a:r>
            <a:r>
              <a:rPr lang="en-US" sz="13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weighted with abundances from SKYNET: </a:t>
            </a:r>
            <a:r>
              <a:rPr lang="en-US" sz="13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synthetic spectra </a:t>
            </a:r>
            <a:r>
              <a:rPr lang="en-US" sz="13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opacity from </a:t>
            </a:r>
            <a:r>
              <a:rPr lang="en-US" sz="13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FLYCHK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E4EC867-85FC-DB26-1CEE-65D047290B6F}"/>
              </a:ext>
            </a:extLst>
          </p:cNvPr>
          <p:cNvSpPr txBox="1"/>
          <p:nvPr/>
        </p:nvSpPr>
        <p:spPr>
          <a:xfrm>
            <a:off x="415377" y="4524323"/>
            <a:ext cx="358492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Chung H.-K. et al., High Energy Density Phys., 1 (2005) 3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68F932D4-6773-DEF0-8419-71C547B2A2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75" y="4349288"/>
            <a:ext cx="4065362" cy="1787066"/>
          </a:xfrm>
          <a:prstGeom prst="rect">
            <a:avLst/>
          </a:prstGeom>
        </p:spPr>
      </p:pic>
      <p:sp>
        <p:nvSpPr>
          <p:cNvPr id="42" name="Ovale 41">
            <a:extLst>
              <a:ext uri="{FF2B5EF4-FFF2-40B4-BE49-F238E27FC236}">
                <a16:creationId xmlns:a16="http://schemas.microsoft.com/office/drawing/2014/main" id="{0D52F72F-EFC7-E9F2-12D1-15F9FD47BA6B}"/>
              </a:ext>
            </a:extLst>
          </p:cNvPr>
          <p:cNvSpPr/>
          <p:nvPr/>
        </p:nvSpPr>
        <p:spPr>
          <a:xfrm>
            <a:off x="5472635" y="4326892"/>
            <a:ext cx="1103424" cy="650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7F719AED-0BEF-F259-29BB-95375329AF86}"/>
              </a:ext>
            </a:extLst>
          </p:cNvPr>
          <p:cNvSpPr/>
          <p:nvPr/>
        </p:nvSpPr>
        <p:spPr>
          <a:xfrm>
            <a:off x="4411846" y="4372004"/>
            <a:ext cx="260630" cy="25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a gomito 43">
            <a:extLst>
              <a:ext uri="{FF2B5EF4-FFF2-40B4-BE49-F238E27FC236}">
                <a16:creationId xmlns:a16="http://schemas.microsoft.com/office/drawing/2014/main" id="{4E014153-5C04-B741-93E4-2FCECDEFB402}"/>
              </a:ext>
            </a:extLst>
          </p:cNvPr>
          <p:cNvCxnSpPr>
            <a:cxnSpLocks/>
            <a:stCxn id="43" idx="2"/>
          </p:cNvCxnSpPr>
          <p:nvPr/>
        </p:nvCxnSpPr>
        <p:spPr>
          <a:xfrm rot="10800000" flipV="1">
            <a:off x="4054354" y="4497084"/>
            <a:ext cx="357493" cy="1452228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BD87080-0248-75B8-7AEF-ABD64670BC82}"/>
              </a:ext>
            </a:extLst>
          </p:cNvPr>
          <p:cNvSpPr txBox="1"/>
          <p:nvPr/>
        </p:nvSpPr>
        <p:spPr>
          <a:xfrm>
            <a:off x="2834875" y="5953657"/>
            <a:ext cx="2710942" cy="30777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fr-FR" sz="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fr-FR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fr-FR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sz="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Se relevance 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: K., </a:t>
            </a:r>
            <a:r>
              <a:rPr lang="fr-FR" sz="700" dirty="0" err="1">
                <a:latin typeface="Arial" panose="020B0604020202020204" pitchFamily="34" charset="0"/>
                <a:cs typeface="Arial" panose="020B0604020202020204" pitchFamily="34" charset="0"/>
              </a:rPr>
              <a:t>Hotokezaka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, M. Tanaka, et al.,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 MNRAS </a:t>
            </a:r>
            <a:r>
              <a:rPr lang="pt-BR" sz="700" b="1" dirty="0">
                <a:latin typeface="Arial" panose="020B0604020202020204" pitchFamily="34" charset="0"/>
                <a:cs typeface="Arial" panose="020B0604020202020204" pitchFamily="34" charset="0"/>
              </a:rPr>
              <a:t>515</a:t>
            </a:r>
            <a:r>
              <a:rPr lang="pt-BR" sz="700" dirty="0">
                <a:latin typeface="Arial" panose="020B0604020202020204" pitchFamily="34" charset="0"/>
                <a:cs typeface="Arial" panose="020B0604020202020204" pitchFamily="34" charset="0"/>
              </a:rPr>
              <a:t>, L89–L93 (2022)</a:t>
            </a:r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3EA2994-813B-31CD-4345-35EA430AF132}"/>
              </a:ext>
            </a:extLst>
          </p:cNvPr>
          <p:cNvSpPr txBox="1"/>
          <p:nvPr/>
        </p:nvSpPr>
        <p:spPr>
          <a:xfrm>
            <a:off x="397174" y="4030863"/>
            <a:ext cx="3697249" cy="20005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it-IT" sz="7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Pidatella</a:t>
            </a:r>
            <a:r>
              <a:rPr lang="it-IT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A., et al. Nuovo Cimento 44 C (2021) 65</a:t>
            </a:r>
            <a:endParaRPr lang="it-I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E1ED49A5-530A-9B6E-524D-35A5F36CA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66" y="4811861"/>
            <a:ext cx="2581828" cy="1333338"/>
          </a:xfrm>
          <a:prstGeom prst="rect">
            <a:avLst/>
          </a:prstGeom>
        </p:spPr>
      </p:pic>
      <p:sp>
        <p:nvSpPr>
          <p:cNvPr id="48" name="Ovale 47">
            <a:extLst>
              <a:ext uri="{FF2B5EF4-FFF2-40B4-BE49-F238E27FC236}">
                <a16:creationId xmlns:a16="http://schemas.microsoft.com/office/drawing/2014/main" id="{9A1FE3B2-9288-08E1-AEC6-31F56A4A3DC4}"/>
              </a:ext>
            </a:extLst>
          </p:cNvPr>
          <p:cNvSpPr/>
          <p:nvPr/>
        </p:nvSpPr>
        <p:spPr>
          <a:xfrm>
            <a:off x="4445018" y="4725450"/>
            <a:ext cx="291893" cy="22057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Connettore a gomito 3">
            <a:extLst>
              <a:ext uri="{FF2B5EF4-FFF2-40B4-BE49-F238E27FC236}">
                <a16:creationId xmlns:a16="http://schemas.microsoft.com/office/drawing/2014/main" id="{E0034571-D539-9818-B7BC-58C4617D4C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92754" y="4871235"/>
            <a:ext cx="652264" cy="560838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C08FADA-9658-3626-4C02-D45D557DBB7E}"/>
              </a:ext>
            </a:extLst>
          </p:cNvPr>
          <p:cNvSpPr txBox="1"/>
          <p:nvPr/>
        </p:nvSpPr>
        <p:spPr>
          <a:xfrm>
            <a:off x="2602155" y="5293935"/>
            <a:ext cx="1203725" cy="523220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supporting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Zr relevance 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L. J. Shingles, et al. </a:t>
            </a: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ApJL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954 L41, (2023)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B93D8D2D-1BEA-7318-1FD3-E73645F69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6" y="2451719"/>
            <a:ext cx="2586048" cy="1870051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956785AC-AB17-2D0D-5D71-3E5ECCEEC7B4}"/>
              </a:ext>
            </a:extLst>
          </p:cNvPr>
          <p:cNvSpPr/>
          <p:nvPr/>
        </p:nvSpPr>
        <p:spPr>
          <a:xfrm rot="5400000">
            <a:off x="421868" y="3035685"/>
            <a:ext cx="1584176" cy="506976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5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 animBg="1"/>
      <p:bldP spid="43" grpId="0" animBg="1"/>
      <p:bldP spid="45" grpId="0" animBg="1"/>
      <p:bldP spid="48" grpId="0" animBg="1"/>
      <p:bldP spid="50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17F9A-784E-912E-3D8C-B9FE3847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DB7A8-7066-A3F6-998B-85DB16AA3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86255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First attempt of reproducing plasma conditions in laboratory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97B789-8F4A-C39A-5C77-28307156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3" y="6254563"/>
            <a:ext cx="1027483" cy="5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FEE732-ED0B-D1EC-F671-8BA41DE10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84" y="6170685"/>
            <a:ext cx="989432" cy="687315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3A7B60-4018-105D-E740-FCBD2D64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403" y="6331779"/>
            <a:ext cx="4539727" cy="365125"/>
          </a:xfrm>
        </p:spPr>
        <p:txBody>
          <a:bodyPr/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A. Pidatella -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sirEN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932D9-E269-6933-8CC2-3D4945EAC898}"/>
              </a:ext>
            </a:extLst>
          </p:cNvPr>
          <p:cNvSpPr txBox="1"/>
          <p:nvPr/>
        </p:nvSpPr>
        <p:spPr>
          <a:xfrm>
            <a:off x="305384" y="1249711"/>
            <a:ext cx="5429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 TRAP CONFIGURATION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(FPT vs. </a:t>
            </a:r>
            <a:r>
              <a:rPr lang="en-US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Simple mirror field, magnetic bottle (</a:t>
            </a:r>
            <a:r>
              <a:rPr lang="en-US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min-B field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RF power : 50÷450 W (up to </a:t>
            </a:r>
            <a:r>
              <a:rPr lang="en-US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kW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Heating RF frequency: 3÷4 GHz (</a:t>
            </a:r>
            <a:r>
              <a:rPr lang="en-US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18÷21 GHz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0E0301C-A6B3-02CD-BD3D-CF8B35AC0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25" y="2278900"/>
            <a:ext cx="4336023" cy="30284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33F063-1713-6838-3A88-7275332E2ACC}"/>
              </a:ext>
            </a:extLst>
          </p:cNvPr>
          <p:cNvSpPr txBox="1"/>
          <p:nvPr/>
        </p:nvSpPr>
        <p:spPr>
          <a:xfrm>
            <a:off x="562425" y="5656023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10.3389/fspas.2022.931744 (2022)</a:t>
            </a:r>
            <a:endParaRPr lang="it-IT" sz="9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389498-2874-BF1C-E33D-2EF2C63A49DC}"/>
              </a:ext>
            </a:extLst>
          </p:cNvPr>
          <p:cNvSpPr txBox="1"/>
          <p:nvPr/>
        </p:nvSpPr>
        <p:spPr>
          <a:xfrm>
            <a:off x="5069506" y="3943719"/>
            <a:ext cx="3726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Experimental H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characterization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performed on FPT: commissioning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radial injection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high-power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4E60414-9834-B047-E93F-8C79DA31B3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2" r="51190"/>
          <a:stretch/>
        </p:blipFill>
        <p:spPr>
          <a:xfrm>
            <a:off x="8676797" y="4214435"/>
            <a:ext cx="2635119" cy="2117344"/>
          </a:xfrm>
          <a:prstGeom prst="rect">
            <a:avLst/>
          </a:prstGeom>
          <a:noFill/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71E1A1C-03D9-2A1D-F379-602C1D821652}"/>
              </a:ext>
            </a:extLst>
          </p:cNvPr>
          <p:cNvSpPr/>
          <p:nvPr/>
        </p:nvSpPr>
        <p:spPr>
          <a:xfrm>
            <a:off x="5352266" y="4590078"/>
            <a:ext cx="3215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comparison between the theoretical and experimental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line ratios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allows to evaluate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plasma parameters (electron density and temperature)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F9BC90-6EEB-60F5-73EE-46167C5603A0}"/>
              </a:ext>
            </a:extLst>
          </p:cNvPr>
          <p:cNvSpPr txBox="1"/>
          <p:nvPr/>
        </p:nvSpPr>
        <p:spPr>
          <a:xfrm>
            <a:off x="9184324" y="4076779"/>
            <a:ext cx="3261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67AE129-5E45-31B8-357A-1B52BAD530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5511"/>
          <a:stretch/>
        </p:blipFill>
        <p:spPr>
          <a:xfrm>
            <a:off x="5633415" y="5633302"/>
            <a:ext cx="2432180" cy="24988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DE310B-FA27-A1D9-9259-64EB3AA78940}"/>
              </a:ext>
            </a:extLst>
          </p:cNvPr>
          <p:cNvSpPr txBox="1"/>
          <p:nvPr/>
        </p:nvSpPr>
        <p:spPr>
          <a:xfrm>
            <a:off x="9075441" y="4701704"/>
            <a:ext cx="2099316" cy="46166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power:  from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40 W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to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450 W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frequency: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3.76,</a:t>
            </a:r>
            <a:r>
              <a:rPr kumimoji="0" lang="en-US" sz="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6.78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Gas pressure: </a:t>
            </a:r>
            <a:r>
              <a:rPr lang="en-US" sz="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1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· 10</a:t>
            </a: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-3</a:t>
            </a: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and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1 · 10</a:t>
            </a: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-2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mbar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FF5CD01-1008-7C1A-96B2-C7A798113F9B}"/>
              </a:ext>
            </a:extLst>
          </p:cNvPr>
          <p:cNvSpPr/>
          <p:nvPr/>
        </p:nvSpPr>
        <p:spPr>
          <a:xfrm>
            <a:off x="5647238" y="5635466"/>
            <a:ext cx="2404533" cy="323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             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76E5739-5CFE-4FFE-8FF5-117EE010A030}"/>
                  </a:ext>
                </a:extLst>
              </p:cNvPr>
              <p:cNvSpPr txBox="1"/>
              <p:nvPr/>
            </p:nvSpPr>
            <p:spPr>
              <a:xfrm>
                <a:off x="8676158" y="5420480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76E5739-5CFE-4FFE-8FF5-117EE010A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158" y="5420480"/>
                <a:ext cx="1212112" cy="427618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A01B505-C6F9-72A5-11C6-A9D789C697E4}"/>
                  </a:ext>
                </a:extLst>
              </p:cNvPr>
              <p:cNvSpPr txBox="1"/>
              <p:nvPr/>
            </p:nvSpPr>
            <p:spPr>
              <a:xfrm>
                <a:off x="9300545" y="5355612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A01B505-C6F9-72A5-11C6-A9D789C69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545" y="5355612"/>
                <a:ext cx="1212112" cy="427618"/>
              </a:xfrm>
              <a:prstGeom prst="rect">
                <a:avLst/>
              </a:prstGeom>
              <a:blipFill>
                <a:blip r:embed="rId8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2CD456D-B9F8-9B6E-98D6-67588B985F65}"/>
                  </a:ext>
                </a:extLst>
              </p:cNvPr>
              <p:cNvSpPr txBox="1"/>
              <p:nvPr/>
            </p:nvSpPr>
            <p:spPr>
              <a:xfrm>
                <a:off x="10208948" y="4490272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2CD456D-B9F8-9B6E-98D6-67588B98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948" y="4490272"/>
                <a:ext cx="121211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9F4B815-2014-C8E8-C191-8038C149D0FE}"/>
              </a:ext>
            </a:extLst>
          </p:cNvPr>
          <p:cNvSpPr txBox="1"/>
          <p:nvPr/>
        </p:nvSpPr>
        <p:spPr>
          <a:xfrm>
            <a:off x="562425" y="5304597"/>
            <a:ext cx="322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Plasma Trap @ LNS (setup Feb 2022)</a:t>
            </a:r>
            <a:endParaRPr lang="it-IT" sz="1100" dirty="0">
              <a:solidFill>
                <a:srgbClr val="C00000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FC5F9A7-26A9-F78F-FD45-3BD9D9018BE1}"/>
              </a:ext>
            </a:extLst>
          </p:cNvPr>
          <p:cNvGrpSpPr/>
          <p:nvPr/>
        </p:nvGrpSpPr>
        <p:grpSpPr>
          <a:xfrm>
            <a:off x="5608929" y="550871"/>
            <a:ext cx="6836755" cy="4095750"/>
            <a:chOff x="1656163" y="1381125"/>
            <a:chExt cx="6836755" cy="4095750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FEEA10BB-3628-9868-5EEB-B2DB95398D75}"/>
                </a:ext>
              </a:extLst>
            </p:cNvPr>
            <p:cNvGrpSpPr/>
            <p:nvPr/>
          </p:nvGrpSpPr>
          <p:grpSpPr>
            <a:xfrm>
              <a:off x="2720768" y="1381125"/>
              <a:ext cx="5772150" cy="4095750"/>
              <a:chOff x="1035806" y="2110994"/>
              <a:chExt cx="5772150" cy="4095750"/>
            </a:xfrm>
          </p:grpSpPr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09170B6F-8C31-9DED-FC7C-21BC0CB7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35806" y="2110994"/>
                <a:ext cx="5772150" cy="4095750"/>
              </a:xfrm>
              <a:prstGeom prst="rect">
                <a:avLst/>
              </a:prstGeom>
            </p:spPr>
          </p:pic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A9133796-2077-0B30-2709-FECBB04D9281}"/>
                  </a:ext>
                </a:extLst>
              </p:cNvPr>
              <p:cNvSpPr/>
              <p:nvPr/>
            </p:nvSpPr>
            <p:spPr>
              <a:xfrm>
                <a:off x="1361872" y="2457855"/>
                <a:ext cx="1368358" cy="4863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Rettangolo con angoli arrotondati sullo stesso lato 92">
              <a:extLst>
                <a:ext uri="{FF2B5EF4-FFF2-40B4-BE49-F238E27FC236}">
                  <a16:creationId xmlns:a16="http://schemas.microsoft.com/office/drawing/2014/main" id="{49BFB4CD-E121-3F09-AD94-48FC0BADD069}"/>
                </a:ext>
              </a:extLst>
            </p:cNvPr>
            <p:cNvSpPr/>
            <p:nvPr/>
          </p:nvSpPr>
          <p:spPr>
            <a:xfrm rot="17197191">
              <a:off x="3887150" y="2695526"/>
              <a:ext cx="463180" cy="110600"/>
            </a:xfrm>
            <a:prstGeom prst="round2Same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EE50F2AD-42E5-182E-7697-3D197D944650}"/>
                </a:ext>
              </a:extLst>
            </p:cNvPr>
            <p:cNvSpPr/>
            <p:nvPr/>
          </p:nvSpPr>
          <p:spPr>
            <a:xfrm rot="1044640">
              <a:off x="3978533" y="2690672"/>
              <a:ext cx="80731" cy="45719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74071746-4952-D9DF-4E8A-C90B7814D6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92449" y="2405260"/>
              <a:ext cx="778279" cy="288451"/>
            </a:xfrm>
            <a:prstGeom prst="line">
              <a:avLst/>
            </a:prstGeom>
            <a:noFill/>
            <a:ln w="28575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88AAC542-5238-8EEC-D3E9-F22622B6A1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8740" y="2907587"/>
              <a:ext cx="469828" cy="16356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A903CD4B-2B75-A665-0F72-CBCBBC2685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1268" y="2617903"/>
              <a:ext cx="367300" cy="12347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7" name="Triangolo isoscele 26">
              <a:extLst>
                <a:ext uri="{FF2B5EF4-FFF2-40B4-BE49-F238E27FC236}">
                  <a16:creationId xmlns:a16="http://schemas.microsoft.com/office/drawing/2014/main" id="{2100567E-1879-D63E-FE2F-CBFB7F25BB37}"/>
                </a:ext>
              </a:extLst>
            </p:cNvPr>
            <p:cNvSpPr>
              <a:spLocks noChangeAspect="1"/>
            </p:cNvSpPr>
            <p:nvPr/>
          </p:nvSpPr>
          <p:spPr>
            <a:xfrm rot="17272322">
              <a:off x="4982257" y="1933443"/>
              <a:ext cx="628887" cy="2393467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  <a:alpha val="47000"/>
                  </a:schemeClr>
                </a:gs>
                <a:gs pos="83000">
                  <a:schemeClr val="accent1">
                    <a:lumMod val="45000"/>
                    <a:lumOff val="55000"/>
                    <a:alpha val="42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ttangolo arrotondato 80">
              <a:extLst>
                <a:ext uri="{FF2B5EF4-FFF2-40B4-BE49-F238E27FC236}">
                  <a16:creationId xmlns:a16="http://schemas.microsoft.com/office/drawing/2014/main" id="{1EC09951-E0AC-B08A-F11E-C42CD02A2741}"/>
                </a:ext>
              </a:extLst>
            </p:cNvPr>
            <p:cNvSpPr>
              <a:spLocks noChangeAspect="1"/>
            </p:cNvSpPr>
            <p:nvPr/>
          </p:nvSpPr>
          <p:spPr>
            <a:xfrm rot="1064611">
              <a:off x="2536492" y="2044385"/>
              <a:ext cx="680331" cy="49593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4C47C129-05B9-451E-9E0D-94DFB9B8E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052" y="2584654"/>
              <a:ext cx="1543998" cy="1400313"/>
            </a:xfrm>
            <a:prstGeom prst="rect">
              <a:avLst/>
            </a:prstGeom>
          </p:spPr>
        </p:pic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5E6DB96A-58DB-4744-5FB7-95837BEA3366}"/>
                </a:ext>
              </a:extLst>
            </p:cNvPr>
            <p:cNvSpPr/>
            <p:nvPr/>
          </p:nvSpPr>
          <p:spPr>
            <a:xfrm>
              <a:off x="5400536" y="3070605"/>
              <a:ext cx="594804" cy="408373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chemeClr val="bg1">
                      <a:alpha val="86000"/>
                    </a:schemeClr>
                  </a:gs>
                  <a:gs pos="84000">
                    <a:srgbClr val="FFC000"/>
                  </a:gs>
                  <a:gs pos="47000">
                    <a:srgbClr val="FF0000">
                      <a:alpha val="44000"/>
                    </a:srgbClr>
                  </a:gs>
                  <a:gs pos="100000">
                    <a:srgbClr val="C00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956F2DD8-6BFA-350F-5E22-09B4F43F9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31000"/>
            </a:blip>
            <a:stretch>
              <a:fillRect/>
            </a:stretch>
          </p:blipFill>
          <p:spPr>
            <a:xfrm>
              <a:off x="4989445" y="2705659"/>
              <a:ext cx="1407377" cy="1266542"/>
            </a:xfrm>
            <a:prstGeom prst="rect">
              <a:avLst/>
            </a:prstGeom>
            <a:effectLst>
              <a:glow rad="127000">
                <a:schemeClr val="accent2">
                  <a:alpha val="18000"/>
                </a:schemeClr>
              </a:glow>
              <a:softEdge rad="635000"/>
            </a:effectLst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61866E1-29D7-0839-8443-DC04EB519E1D}"/>
                </a:ext>
              </a:extLst>
            </p:cNvPr>
            <p:cNvSpPr txBox="1"/>
            <p:nvPr/>
          </p:nvSpPr>
          <p:spPr>
            <a:xfrm>
              <a:off x="2062239" y="1579150"/>
              <a:ext cx="1719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Spectrometer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+ CCD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1474437-BD90-F0CC-931D-D6340804578A}"/>
                </a:ext>
              </a:extLst>
            </p:cNvPr>
            <p:cNvSpPr txBox="1"/>
            <p:nvPr/>
          </p:nvSpPr>
          <p:spPr>
            <a:xfrm rot="1144490">
              <a:off x="2914411" y="2729772"/>
              <a:ext cx="1074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Optical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fiber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A8DEC051-AAB7-FD79-99FD-27805D441B94}"/>
                </a:ext>
              </a:extLst>
            </p:cNvPr>
            <p:cNvSpPr txBox="1"/>
            <p:nvPr/>
          </p:nvSpPr>
          <p:spPr>
            <a:xfrm>
              <a:off x="4843377" y="1589486"/>
              <a:ext cx="17191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field coils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912D50B-1C64-790E-7B98-68748E3E0BC9}"/>
                </a:ext>
              </a:extLst>
            </p:cNvPr>
            <p:cNvSpPr txBox="1"/>
            <p:nvPr/>
          </p:nvSpPr>
          <p:spPr>
            <a:xfrm>
              <a:off x="5127388" y="3697269"/>
              <a:ext cx="11314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Plasma</a:t>
              </a:r>
            </a:p>
          </p:txBody>
        </p:sp>
        <p:sp>
          <p:nvSpPr>
            <p:cNvPr id="36" name="Rettangolo con angoli arrotondati sullo stesso lato 92">
              <a:extLst>
                <a:ext uri="{FF2B5EF4-FFF2-40B4-BE49-F238E27FC236}">
                  <a16:creationId xmlns:a16="http://schemas.microsoft.com/office/drawing/2014/main" id="{706585E6-8587-990D-B9DF-90E1D51C29EE}"/>
                </a:ext>
              </a:extLst>
            </p:cNvPr>
            <p:cNvSpPr/>
            <p:nvPr/>
          </p:nvSpPr>
          <p:spPr>
            <a:xfrm rot="16200000">
              <a:off x="4354238" y="3606590"/>
              <a:ext cx="463180" cy="108000"/>
            </a:xfrm>
            <a:prstGeom prst="round2SameRect">
              <a:avLst/>
            </a:prstGeom>
            <a:solidFill>
              <a:srgbClr val="A5A5A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AECD2C68-8B3C-0FF4-C8C3-2A0E473C9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8898" y="3694783"/>
              <a:ext cx="506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DE3F4526-E15B-2A64-65BB-8EAEFF1B5B78}"/>
                </a:ext>
              </a:extLst>
            </p:cNvPr>
            <p:cNvSpPr/>
            <p:nvPr/>
          </p:nvSpPr>
          <p:spPr>
            <a:xfrm>
              <a:off x="3457830" y="3687925"/>
              <a:ext cx="580669" cy="537886"/>
            </a:xfrm>
            <a:custGeom>
              <a:avLst/>
              <a:gdLst>
                <a:gd name="connsiteX0" fmla="*/ 749395 w 749395"/>
                <a:gd name="connsiteY0" fmla="*/ 10129 h 509691"/>
                <a:gd name="connsiteX1" fmla="*/ 515639 w 749395"/>
                <a:gd name="connsiteY1" fmla="*/ 37630 h 509691"/>
                <a:gd name="connsiteX2" fmla="*/ 426261 w 749395"/>
                <a:gd name="connsiteY2" fmla="*/ 326387 h 509691"/>
                <a:gd name="connsiteX3" fmla="*/ 144379 w 749395"/>
                <a:gd name="connsiteY3" fmla="*/ 491392 h 509691"/>
                <a:gd name="connsiteX4" fmla="*/ 0 w 749395"/>
                <a:gd name="connsiteY4" fmla="*/ 498267 h 50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395" h="509691">
                  <a:moveTo>
                    <a:pt x="749395" y="10129"/>
                  </a:moveTo>
                  <a:cubicBezTo>
                    <a:pt x="658299" y="-184"/>
                    <a:pt x="569495" y="-15080"/>
                    <a:pt x="515639" y="37630"/>
                  </a:cubicBezTo>
                  <a:cubicBezTo>
                    <a:pt x="461783" y="90340"/>
                    <a:pt x="488138" y="250760"/>
                    <a:pt x="426261" y="326387"/>
                  </a:cubicBezTo>
                  <a:cubicBezTo>
                    <a:pt x="364384" y="402014"/>
                    <a:pt x="215422" y="462745"/>
                    <a:pt x="144379" y="491392"/>
                  </a:cubicBezTo>
                  <a:cubicBezTo>
                    <a:pt x="73336" y="520039"/>
                    <a:pt x="36668" y="509153"/>
                    <a:pt x="0" y="49826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4F50C8CD-3C7F-FAA7-7678-59E2E4FDA923}"/>
                </a:ext>
              </a:extLst>
            </p:cNvPr>
            <p:cNvSpPr txBox="1"/>
            <p:nvPr/>
          </p:nvSpPr>
          <p:spPr>
            <a:xfrm>
              <a:off x="2467719" y="4240712"/>
              <a:ext cx="1632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Supplementary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diagnostics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flange</a:t>
              </a:r>
            </a:p>
          </p:txBody>
        </p:sp>
        <p:sp>
          <p:nvSpPr>
            <p:cNvPr id="40" name="Cilindro 39">
              <a:extLst>
                <a:ext uri="{FF2B5EF4-FFF2-40B4-BE49-F238E27FC236}">
                  <a16:creationId xmlns:a16="http://schemas.microsoft.com/office/drawing/2014/main" id="{41BFD326-7C09-8952-74A9-80D1D08B01A2}"/>
                </a:ext>
              </a:extLst>
            </p:cNvPr>
            <p:cNvSpPr/>
            <p:nvPr/>
          </p:nvSpPr>
          <p:spPr>
            <a:xfrm rot="3671562">
              <a:off x="6815541" y="2519798"/>
              <a:ext cx="67825" cy="67967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ilindro 40">
              <a:extLst>
                <a:ext uri="{FF2B5EF4-FFF2-40B4-BE49-F238E27FC236}">
                  <a16:creationId xmlns:a16="http://schemas.microsoft.com/office/drawing/2014/main" id="{381D5756-0D52-B69B-E435-B5FF1E7E173B}"/>
                </a:ext>
              </a:extLst>
            </p:cNvPr>
            <p:cNvSpPr/>
            <p:nvPr/>
          </p:nvSpPr>
          <p:spPr>
            <a:xfrm rot="7103438">
              <a:off x="6802624" y="3703148"/>
              <a:ext cx="67825" cy="679677"/>
            </a:xfrm>
            <a:prstGeom prst="ca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9326DCCE-003E-490F-F479-9A73F05E80CA}"/>
                </a:ext>
              </a:extLst>
            </p:cNvPr>
            <p:cNvSpPr txBox="1"/>
            <p:nvPr/>
          </p:nvSpPr>
          <p:spPr>
            <a:xfrm>
              <a:off x="6970898" y="2202783"/>
              <a:ext cx="1215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Gas injection (H</a:t>
              </a:r>
              <a:r>
                <a:rPr lang="it-IT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, Ar)</a:t>
              </a:r>
            </a:p>
          </p:txBody>
        </p:sp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88150402-C3DC-B25F-CEC7-02E1C57A4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72" r="51190"/>
            <a:stretch/>
          </p:blipFill>
          <p:spPr>
            <a:xfrm>
              <a:off x="1656163" y="2837116"/>
              <a:ext cx="1749315" cy="140559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581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 animBg="1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5329</TotalTime>
  <Words>3642</Words>
  <Application>Microsoft Office PowerPoint</Application>
  <PresentationFormat>Widescreen</PresentationFormat>
  <Paragraphs>440</Paragraphs>
  <Slides>30</Slides>
  <Notes>0</Notes>
  <HiddenSlides>2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Aptos</vt:lpstr>
      <vt:lpstr>Aptos SemiBold</vt:lpstr>
      <vt:lpstr>Arial</vt:lpstr>
      <vt:lpstr>Calibri</vt:lpstr>
      <vt:lpstr>Calisto MT</vt:lpstr>
      <vt:lpstr>Cambria Math</vt:lpstr>
      <vt:lpstr>Goudy Old Style</vt:lpstr>
      <vt:lpstr>Palatino Linotype</vt:lpstr>
      <vt:lpstr>Univers Condensed</vt:lpstr>
      <vt:lpstr>ChronicleVTI</vt:lpstr>
      <vt:lpstr>Progress on opacity measurements in laboratory plasma trap relevant for Kilonovae signals</vt:lpstr>
      <vt:lpstr>Outline</vt:lpstr>
      <vt:lpstr>The kilonova in a nutshell: a recap on the physics case and state of the art</vt:lpstr>
      <vt:lpstr>The kilonova in a nutshell: a recap on the physics case and state of the art</vt:lpstr>
      <vt:lpstr>The plasma opacity problem – THE PANDORA EXPERIMENT</vt:lpstr>
      <vt:lpstr>The plasma opacity problem – THE PANDORA EXPERIMENT</vt:lpstr>
      <vt:lpstr>The plasma opacity problem – THE PANDORA EXPERIMENT</vt:lpstr>
      <vt:lpstr>The plasma opacity problem – THE PANDORA EXPERIMENT</vt:lpstr>
      <vt:lpstr>First attempt of reproducing plasma conditions in laboratory</vt:lpstr>
      <vt:lpstr>First attempt of reproducing plasma conditions in laboratory</vt:lpstr>
      <vt:lpstr>The opacity experimental design: methods and setup</vt:lpstr>
      <vt:lpstr>The opacity experimental design: methods and setup</vt:lpstr>
      <vt:lpstr>The opacity experimental design: methods and setup</vt:lpstr>
      <vt:lpstr>The opacity experimental design: methods and setup</vt:lpstr>
      <vt:lpstr>The opacity experimental design: methods and setup</vt:lpstr>
      <vt:lpstr>The opacity experimental design: methods and setup</vt:lpstr>
      <vt:lpstr>The opacity experimental design: methods and setup</vt:lpstr>
      <vt:lpstr>What’s next? – summary and outlooks</vt:lpstr>
      <vt:lpstr>What’s next? – summary and outlooks</vt:lpstr>
      <vt:lpstr>What’s next? – summary and outlooks</vt:lpstr>
      <vt:lpstr>BACKUP</vt:lpstr>
      <vt:lpstr>BACKUP</vt:lpstr>
      <vt:lpstr>BACKUP</vt:lpstr>
      <vt:lpstr>BACKUP</vt:lpstr>
      <vt:lpstr>BACKUP</vt:lpstr>
      <vt:lpstr>BACKUP</vt:lpstr>
      <vt:lpstr>The opacity experimental design: methods and setup</vt:lpstr>
      <vt:lpstr>The opacity experimental design: methods and setup</vt:lpstr>
      <vt:lpstr>The opacity experimental design: methods and setup</vt:lpstr>
      <vt:lpstr>The opacity experimental design: methods and setup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Angelo Pidatella</dc:creator>
  <cp:lastModifiedBy>Angelo Pidatella</cp:lastModifiedBy>
  <cp:revision>36</cp:revision>
  <dcterms:created xsi:type="dcterms:W3CDTF">2025-06-08T14:02:07Z</dcterms:created>
  <dcterms:modified xsi:type="dcterms:W3CDTF">2025-06-12T06:51:21Z</dcterms:modified>
</cp:coreProperties>
</file>