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3004800" cy="812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868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4868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4868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4868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4868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4868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4868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4868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4868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2" d="100"/>
          <a:sy n="102" d="100"/>
        </p:scale>
        <p:origin x="8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Shape 2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794811" y="1769254"/>
            <a:ext cx="7415179" cy="2339741"/>
          </a:xfrm>
          <a:prstGeom prst="rect">
            <a:avLst/>
          </a:prstGeom>
        </p:spPr>
        <p:txBody>
          <a:bodyPr lIns="35996" tIns="35996" rIns="35996" bIns="35996" anchor="b"/>
          <a:lstStyle>
            <a:lvl1pPr algn="ctr" defTabSz="486833">
              <a:lnSpc>
                <a:spcPct val="100000"/>
              </a:lnSpc>
              <a:defRPr sz="6400" b="0" spc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94811" y="4180987"/>
            <a:ext cx="7415179" cy="800912"/>
          </a:xfrm>
          <a:prstGeom prst="rect">
            <a:avLst/>
          </a:prstGeom>
        </p:spPr>
        <p:txBody>
          <a:bodyPr lIns="35996" tIns="35996" rIns="35996" bIns="35996"/>
          <a:lstStyle>
            <a:lvl1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1pPr>
            <a:lvl2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2pPr>
            <a:lvl3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3pPr>
            <a:lvl4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4pPr>
            <a:lvl5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3041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794811" y="5116883"/>
            <a:ext cx="7415179" cy="330201"/>
          </a:xfrm>
          <a:prstGeom prst="rect">
            <a:avLst/>
          </a:prstGeom>
        </p:spPr>
        <p:txBody>
          <a:bodyPr lIns="35996" tIns="35996" rIns="35996" bIns="35996">
            <a:spAutoFit/>
          </a:bodyPr>
          <a:lstStyle>
            <a:lvl1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794811" y="3613617"/>
            <a:ext cx="7415179" cy="468815"/>
          </a:xfrm>
          <a:prstGeom prst="rect">
            <a:avLst/>
          </a:prstGeom>
        </p:spPr>
        <p:txBody>
          <a:bodyPr lIns="35996" tIns="35996" rIns="35996" bIns="35996" anchor="ctr">
            <a:spAutoFit/>
          </a:bodyPr>
          <a:lstStyle>
            <a:lvl1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2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3041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1221861" y="608383"/>
            <a:ext cx="10561078" cy="704621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3041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3041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2452849" y="788363"/>
            <a:ext cx="8099103" cy="1727809"/>
          </a:xfrm>
          <a:prstGeom prst="rect">
            <a:avLst/>
          </a:prstGeom>
        </p:spPr>
        <p:txBody>
          <a:bodyPr lIns="35996" tIns="35996" rIns="35996" bIns="35996" anchor="ctr">
            <a:noAutofit/>
          </a:bodyPr>
          <a:lstStyle>
            <a:lvl1pPr algn="ctr" defTabSz="486833">
              <a:lnSpc>
                <a:spcPct val="100000"/>
              </a:lnSpc>
              <a:defRPr sz="6000" b="0" spc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452849" y="2570165"/>
            <a:ext cx="8099103" cy="4049552"/>
          </a:xfrm>
          <a:prstGeom prst="rect">
            <a:avLst/>
          </a:prstGeom>
        </p:spPr>
        <p:txBody>
          <a:bodyPr lIns="35996" tIns="35996" rIns="35996" bIns="35996" anchor="ctr">
            <a:noAutofit/>
          </a:bodyPr>
          <a:lstStyle>
            <a:lvl1pPr marL="444500" indent="-44450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889000" indent="-44450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333500" indent="-44450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778000" indent="-44450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222500" indent="-44450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6494" y="7075002"/>
            <a:ext cx="282813" cy="313293"/>
          </a:xfrm>
          <a:prstGeom prst="rect">
            <a:avLst/>
          </a:prstGeom>
        </p:spPr>
        <p:txBody>
          <a:bodyPr lIns="35996" tIns="35996" rIns="35996" bIns="35996" anchor="ctr"/>
          <a:lstStyle>
            <a:lvl1pPr defTabSz="486833">
              <a:defRPr sz="1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2452849" y="1679264"/>
            <a:ext cx="8099103" cy="2699702"/>
          </a:xfrm>
          <a:prstGeom prst="rect">
            <a:avLst/>
          </a:prstGeom>
        </p:spPr>
        <p:txBody>
          <a:bodyPr lIns="35996" tIns="35996" rIns="35996" bIns="35996" anchor="b">
            <a:noAutofit/>
          </a:bodyPr>
          <a:lstStyle>
            <a:lvl1pPr algn="ctr" defTabSz="486833">
              <a:lnSpc>
                <a:spcPct val="100000"/>
              </a:lnSpc>
              <a:defRPr sz="6000" b="0" cap="all" spc="119">
                <a:solidFill>
                  <a:srgbClr val="276D6D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52849" y="4369966"/>
            <a:ext cx="8099103" cy="1340852"/>
          </a:xfrm>
          <a:prstGeom prst="rect">
            <a:avLst/>
          </a:prstGeom>
        </p:spPr>
        <p:txBody>
          <a:bodyPr lIns="35996" tIns="35996" rIns="35996" bIns="35996">
            <a:noAutofit/>
          </a:bodyPr>
          <a:lstStyle>
            <a:lvl1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6494" y="7075002"/>
            <a:ext cx="282813" cy="313293"/>
          </a:xfrm>
          <a:prstGeom prst="rect">
            <a:avLst/>
          </a:prstGeom>
        </p:spPr>
        <p:txBody>
          <a:bodyPr lIns="35996" tIns="35996" rIns="35996" bIns="35996" anchor="ctr"/>
          <a:lstStyle>
            <a:lvl1pPr defTabSz="486833">
              <a:defRPr sz="1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1739900" y="1259416"/>
            <a:ext cx="9525001" cy="3175001"/>
          </a:xfrm>
          <a:prstGeom prst="rect">
            <a:avLst/>
          </a:prstGeom>
        </p:spPr>
        <p:txBody>
          <a:bodyPr lIns="42333" tIns="42333" rIns="42333" bIns="42333" anchor="b">
            <a:noAutofit/>
          </a:bodyPr>
          <a:lstStyle>
            <a:lvl1pPr algn="ctr" defTabSz="486833">
              <a:lnSpc>
                <a:spcPct val="100000"/>
              </a:lnSpc>
              <a:defRPr sz="6400" b="0" cap="all" spc="128">
                <a:solidFill>
                  <a:srgbClr val="276D6D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39900" y="4423833"/>
            <a:ext cx="9525001" cy="1576918"/>
          </a:xfrm>
          <a:prstGeom prst="rect">
            <a:avLst/>
          </a:prstGeom>
        </p:spPr>
        <p:txBody>
          <a:bodyPr lIns="42333" tIns="42333" rIns="42333" bIns="42333">
            <a:noAutofit/>
          </a:bodyPr>
          <a:lstStyle>
            <a:lvl1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4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4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4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4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  <a:defRPr sz="4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6982" y="7609416"/>
            <a:ext cx="320253" cy="364068"/>
          </a:xfrm>
          <a:prstGeom prst="rect">
            <a:avLst/>
          </a:prstGeom>
        </p:spPr>
        <p:txBody>
          <a:bodyPr lIns="42333" tIns="42333" rIns="42333" bIns="42333" anchor="t"/>
          <a:lstStyle>
            <a:lvl1pPr defTabSz="486833">
              <a:defRPr sz="18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xfrm>
            <a:off x="1739900" y="2307166"/>
            <a:ext cx="9525001" cy="4762501"/>
          </a:xfrm>
          <a:prstGeom prst="rect">
            <a:avLst/>
          </a:prstGeom>
        </p:spPr>
        <p:txBody>
          <a:bodyPr lIns="42333" tIns="42333" rIns="42333" bIns="42333" anchor="ctr">
            <a:noAutofit/>
          </a:bodyPr>
          <a:lstStyle>
            <a:lvl1pPr marL="476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9207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365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8097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254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6982" y="7609416"/>
            <a:ext cx="320253" cy="364068"/>
          </a:xfrm>
          <a:prstGeom prst="rect">
            <a:avLst/>
          </a:prstGeom>
        </p:spPr>
        <p:txBody>
          <a:bodyPr lIns="42333" tIns="42333" rIns="42333" bIns="42333" anchor="t"/>
          <a:lstStyle>
            <a:lvl1pPr defTabSz="486833">
              <a:defRPr sz="1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6982" y="7609416"/>
            <a:ext cx="320253" cy="364068"/>
          </a:xfrm>
          <a:prstGeom prst="rect">
            <a:avLst/>
          </a:prstGeom>
        </p:spPr>
        <p:txBody>
          <a:bodyPr lIns="42333" tIns="42333" rIns="42333" bIns="42333" anchor="t"/>
          <a:lstStyle>
            <a:lvl1pPr defTabSz="486833">
              <a:defRPr sz="1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619955" y="1495777"/>
            <a:ext cx="9764890" cy="636963"/>
          </a:xfrm>
          <a:prstGeom prst="rect">
            <a:avLst/>
          </a:prstGeom>
        </p:spPr>
        <p:txBody>
          <a:bodyPr lIns="22577" tIns="22577" rIns="22577" bIns="22577"/>
          <a:lstStyle/>
          <a:p>
            <a:r>
              <a:t>Slide Title</a:t>
            </a:r>
          </a:p>
        </p:txBody>
      </p:sp>
      <p:sp>
        <p:nvSpPr>
          <p:cNvPr id="1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19955" y="2070649"/>
            <a:ext cx="9764890" cy="415459"/>
          </a:xfrm>
          <a:prstGeom prst="rect">
            <a:avLst/>
          </a:prstGeom>
        </p:spPr>
        <p:txBody>
          <a:bodyPr lIns="20319" tIns="20319" rIns="20319" bIns="20319"/>
          <a:lstStyle>
            <a:lvl1pPr marL="0" indent="0" defTabSz="410915">
              <a:lnSpc>
                <a:spcPct val="100000"/>
              </a:lnSpc>
              <a:spcBef>
                <a:spcPts val="0"/>
              </a:spcBef>
              <a:buSzTx/>
              <a:buNone/>
              <a:defRPr sz="2520" b="1"/>
            </a:lvl1pPr>
          </a:lstStyle>
          <a:p>
            <a:r>
              <a:t>Slide Subtitle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19955" y="2904224"/>
            <a:ext cx="9764890" cy="3669339"/>
          </a:xfrm>
          <a:prstGeom prst="rect">
            <a:avLst/>
          </a:prstGeom>
        </p:spPr>
        <p:txBody>
          <a:bodyPr lIns="22577" tIns="22577" rIns="22577" bIns="22577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00083" y="6802266"/>
            <a:ext cx="199080" cy="194000"/>
          </a:xfrm>
          <a:prstGeom prst="rect">
            <a:avLst/>
          </a:prstGeom>
        </p:spPr>
        <p:txBody>
          <a:bodyPr lIns="22577" tIns="22577" rIns="22577" bIns="2257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Body Level One…"/>
          <p:cNvSpPr txBox="1">
            <a:spLocks noGrp="1"/>
          </p:cNvSpPr>
          <p:nvPr>
            <p:ph type="body" idx="1"/>
          </p:nvPr>
        </p:nvSpPr>
        <p:spPr>
          <a:xfrm>
            <a:off x="1739900" y="2307166"/>
            <a:ext cx="9525001" cy="4762501"/>
          </a:xfrm>
          <a:prstGeom prst="rect">
            <a:avLst/>
          </a:prstGeom>
        </p:spPr>
        <p:txBody>
          <a:bodyPr lIns="42333" tIns="42333" rIns="42333" bIns="42333" anchor="ctr">
            <a:noAutofit/>
          </a:bodyPr>
          <a:lstStyle>
            <a:lvl1pPr marL="476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9207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365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8097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254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6982" y="7609416"/>
            <a:ext cx="320253" cy="364068"/>
          </a:xfrm>
          <a:prstGeom prst="rect">
            <a:avLst/>
          </a:prstGeom>
        </p:spPr>
        <p:txBody>
          <a:bodyPr lIns="42333" tIns="42333" rIns="42333" bIns="42333" anchor="t"/>
          <a:lstStyle>
            <a:lvl1pPr defTabSz="486833">
              <a:defRPr sz="1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21"/>
          </p:nvPr>
        </p:nvSpPr>
        <p:spPr>
          <a:xfrm>
            <a:off x="3044295" y="813234"/>
            <a:ext cx="6911235" cy="4609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794811" y="5368855"/>
            <a:ext cx="7415179" cy="1007889"/>
          </a:xfrm>
          <a:prstGeom prst="rect">
            <a:avLst/>
          </a:prstGeom>
        </p:spPr>
        <p:txBody>
          <a:bodyPr lIns="35996" tIns="35996" rIns="35996" bIns="35996" anchor="b"/>
          <a:lstStyle>
            <a:lvl1pPr algn="ctr" defTabSz="486833">
              <a:lnSpc>
                <a:spcPct val="100000"/>
              </a:lnSpc>
              <a:defRPr sz="6400" b="0" spc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94811" y="6385742"/>
            <a:ext cx="7415179" cy="800912"/>
          </a:xfrm>
          <a:prstGeom prst="rect">
            <a:avLst/>
          </a:prstGeom>
        </p:spPr>
        <p:txBody>
          <a:bodyPr lIns="35996" tIns="35996" rIns="35996" bIns="35996"/>
          <a:lstStyle>
            <a:lvl1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1pPr>
            <a:lvl2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2pPr>
            <a:lvl3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3pPr>
            <a:lvl4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4pPr>
            <a:lvl5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3041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6982" y="7609416"/>
            <a:ext cx="320253" cy="364068"/>
          </a:xfrm>
          <a:prstGeom prst="rect">
            <a:avLst/>
          </a:prstGeom>
        </p:spPr>
        <p:txBody>
          <a:bodyPr lIns="42333" tIns="42333" rIns="42333" bIns="42333" anchor="t"/>
          <a:lstStyle>
            <a:lvl1pPr defTabSz="486833">
              <a:defRPr sz="1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3127774" y="1334302"/>
            <a:ext cx="6749253" cy="1439842"/>
          </a:xfrm>
          <a:prstGeom prst="rect">
            <a:avLst/>
          </a:prstGeom>
        </p:spPr>
        <p:txBody>
          <a:bodyPr lIns="29996" tIns="29996" rIns="29996" bIns="29996" anchor="ctr">
            <a:noAutofit/>
          </a:bodyPr>
          <a:lstStyle>
            <a:lvl1pPr algn="ctr" defTabSz="486833">
              <a:lnSpc>
                <a:spcPct val="100000"/>
              </a:lnSpc>
              <a:defRPr sz="6000" b="0" spc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1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27774" y="2819138"/>
            <a:ext cx="6749253" cy="3374626"/>
          </a:xfrm>
          <a:prstGeom prst="rect">
            <a:avLst/>
          </a:prstGeom>
        </p:spPr>
        <p:txBody>
          <a:bodyPr lIns="29996" tIns="29996" rIns="29996" bIns="29996" anchor="ctr">
            <a:noAutofit/>
          </a:bodyPr>
          <a:lstStyle>
            <a:lvl1pPr marL="412750" indent="-4127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2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857250" indent="-4127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2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301750" indent="-4127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2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746250" indent="-4127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2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190750" indent="-4127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2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5626" y="6565760"/>
            <a:ext cx="246049" cy="275894"/>
          </a:xfrm>
          <a:prstGeom prst="rect">
            <a:avLst/>
          </a:prstGeom>
        </p:spPr>
        <p:txBody>
          <a:bodyPr lIns="29996" tIns="29996" rIns="29996" bIns="29996" anchor="ctr"/>
          <a:lstStyle>
            <a:lvl1pPr defTabSz="486833">
              <a:defRPr sz="14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Text"/>
          <p:cNvSpPr txBox="1">
            <a:spLocks noGrp="1"/>
          </p:cNvSpPr>
          <p:nvPr>
            <p:ph type="title"/>
          </p:nvPr>
        </p:nvSpPr>
        <p:spPr>
          <a:xfrm>
            <a:off x="1739900" y="211666"/>
            <a:ext cx="9525001" cy="2032001"/>
          </a:xfrm>
          <a:prstGeom prst="rect">
            <a:avLst/>
          </a:prstGeom>
        </p:spPr>
        <p:txBody>
          <a:bodyPr lIns="42333" tIns="42333" rIns="42333" bIns="42333" anchor="ctr">
            <a:noAutofit/>
          </a:bodyPr>
          <a:lstStyle>
            <a:lvl1pPr algn="ctr" defTabSz="486833">
              <a:lnSpc>
                <a:spcPct val="100000"/>
              </a:lnSpc>
              <a:defRPr sz="6400" b="0" spc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194" name="Body Level One…"/>
          <p:cNvSpPr txBox="1">
            <a:spLocks noGrp="1"/>
          </p:cNvSpPr>
          <p:nvPr>
            <p:ph type="body" idx="1"/>
          </p:nvPr>
        </p:nvSpPr>
        <p:spPr>
          <a:xfrm>
            <a:off x="1739900" y="2307166"/>
            <a:ext cx="9525001" cy="4762501"/>
          </a:xfrm>
          <a:prstGeom prst="rect">
            <a:avLst/>
          </a:prstGeom>
        </p:spPr>
        <p:txBody>
          <a:bodyPr lIns="42333" tIns="42333" rIns="42333" bIns="42333" anchor="ctr">
            <a:noAutofit/>
          </a:bodyPr>
          <a:lstStyle>
            <a:lvl1pPr marL="476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9207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365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8097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254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6982" y="7609416"/>
            <a:ext cx="320253" cy="364068"/>
          </a:xfrm>
          <a:prstGeom prst="rect">
            <a:avLst/>
          </a:prstGeom>
        </p:spPr>
        <p:txBody>
          <a:bodyPr lIns="42333" tIns="42333" rIns="42333" bIns="42333" anchor="t"/>
          <a:lstStyle>
            <a:lvl1pPr defTabSz="486833">
              <a:defRPr sz="1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1739900" y="211666"/>
            <a:ext cx="9525001" cy="2032001"/>
          </a:xfrm>
          <a:prstGeom prst="rect">
            <a:avLst/>
          </a:prstGeom>
        </p:spPr>
        <p:txBody>
          <a:bodyPr lIns="42333" tIns="42333" rIns="42333" bIns="42333" anchor="ctr">
            <a:noAutofit/>
          </a:bodyPr>
          <a:lstStyle>
            <a:lvl1pPr algn="ctr" defTabSz="486833">
              <a:lnSpc>
                <a:spcPct val="100000"/>
              </a:lnSpc>
              <a:defRPr sz="6400" b="0" spc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idx="1"/>
          </p:nvPr>
        </p:nvSpPr>
        <p:spPr>
          <a:xfrm>
            <a:off x="1739900" y="2307166"/>
            <a:ext cx="9525001" cy="4762501"/>
          </a:xfrm>
          <a:prstGeom prst="rect">
            <a:avLst/>
          </a:prstGeom>
        </p:spPr>
        <p:txBody>
          <a:bodyPr lIns="42333" tIns="42333" rIns="42333" bIns="42333" anchor="ctr">
            <a:noAutofit/>
          </a:bodyPr>
          <a:lstStyle>
            <a:lvl1pPr marL="476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9207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365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8097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254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6982" y="7609416"/>
            <a:ext cx="320253" cy="364068"/>
          </a:xfrm>
          <a:prstGeom prst="rect">
            <a:avLst/>
          </a:prstGeom>
        </p:spPr>
        <p:txBody>
          <a:bodyPr lIns="42333" tIns="42333" rIns="42333" bIns="42333" anchor="t"/>
          <a:lstStyle>
            <a:lvl1pPr defTabSz="486833">
              <a:defRPr sz="1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1739900" y="211666"/>
            <a:ext cx="9525001" cy="2032001"/>
          </a:xfrm>
          <a:prstGeom prst="rect">
            <a:avLst/>
          </a:prstGeom>
        </p:spPr>
        <p:txBody>
          <a:bodyPr lIns="42333" tIns="42333" rIns="42333" bIns="42333" anchor="ctr">
            <a:noAutofit/>
          </a:bodyPr>
          <a:lstStyle>
            <a:lvl1pPr algn="ctr" defTabSz="486833">
              <a:lnSpc>
                <a:spcPct val="100000"/>
              </a:lnSpc>
              <a:defRPr sz="6400" b="0" spc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212" name="Body Level One…"/>
          <p:cNvSpPr txBox="1">
            <a:spLocks noGrp="1"/>
          </p:cNvSpPr>
          <p:nvPr>
            <p:ph type="body" idx="1"/>
          </p:nvPr>
        </p:nvSpPr>
        <p:spPr>
          <a:xfrm>
            <a:off x="1739900" y="2307166"/>
            <a:ext cx="9525001" cy="4762501"/>
          </a:xfrm>
          <a:prstGeom prst="rect">
            <a:avLst/>
          </a:prstGeom>
        </p:spPr>
        <p:txBody>
          <a:bodyPr lIns="42333" tIns="42333" rIns="42333" bIns="42333" anchor="ctr">
            <a:noAutofit/>
          </a:bodyPr>
          <a:lstStyle>
            <a:lvl1pPr marL="476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9207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365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8097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254250" indent="-476250" defTabSz="486833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3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6982" y="7609416"/>
            <a:ext cx="320253" cy="364068"/>
          </a:xfrm>
          <a:prstGeom prst="rect">
            <a:avLst/>
          </a:prstGeom>
        </p:spPr>
        <p:txBody>
          <a:bodyPr lIns="42333" tIns="42333" rIns="42333" bIns="42333" anchor="t"/>
          <a:lstStyle>
            <a:lvl1pPr defTabSz="486833">
              <a:defRPr sz="1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2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43466" y="1671979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marL="0" indent="0" defTabSz="454942">
              <a:lnSpc>
                <a:spcPct val="100000"/>
              </a:lnSpc>
              <a:spcBef>
                <a:spcPts val="0"/>
              </a:spcBef>
              <a:buSzTx/>
              <a:buNone/>
              <a:defRPr sz="2976" b="1"/>
            </a:lvl1pPr>
          </a:lstStyle>
          <a:p>
            <a:r>
              <a:t>Slide Subtitle</a:t>
            </a:r>
          </a:p>
        </p:txBody>
      </p:sp>
      <p:sp>
        <p:nvSpPr>
          <p:cNvPr id="22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794811" y="2894129"/>
            <a:ext cx="7415179" cy="2339742"/>
          </a:xfrm>
          <a:prstGeom prst="rect">
            <a:avLst/>
          </a:prstGeom>
        </p:spPr>
        <p:txBody>
          <a:bodyPr lIns="35996" tIns="35996" rIns="35996" bIns="35996" anchor="ctr"/>
          <a:lstStyle>
            <a:lvl1pPr algn="ctr" defTabSz="486833">
              <a:lnSpc>
                <a:spcPct val="100000"/>
              </a:lnSpc>
              <a:defRPr sz="6400" b="0" spc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3041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3498983" y="1043335"/>
            <a:ext cx="8787526" cy="58583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569836" y="1058333"/>
            <a:ext cx="3779581" cy="2825687"/>
          </a:xfrm>
          <a:prstGeom prst="rect">
            <a:avLst/>
          </a:prstGeom>
        </p:spPr>
        <p:txBody>
          <a:bodyPr lIns="35996" tIns="35996" rIns="35996" bIns="35996" anchor="b"/>
          <a:lstStyle>
            <a:lvl1pPr algn="ctr" defTabSz="486833">
              <a:lnSpc>
                <a:spcPct val="100000"/>
              </a:lnSpc>
              <a:defRPr sz="4600" b="0" spc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69836" y="3956012"/>
            <a:ext cx="3779581" cy="2915677"/>
          </a:xfrm>
          <a:prstGeom prst="rect">
            <a:avLst/>
          </a:prstGeom>
        </p:spPr>
        <p:txBody>
          <a:bodyPr lIns="35996" tIns="35996" rIns="35996" bIns="35996"/>
          <a:lstStyle>
            <a:lvl1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1pPr>
            <a:lvl2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2pPr>
            <a:lvl3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3pPr>
            <a:lvl4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4pPr>
            <a:lvl5pPr marL="0" indent="0" algn="ctr" defTabSz="486833">
              <a:lnSpc>
                <a:spcPct val="100000"/>
              </a:lnSpc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3041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569836" y="788363"/>
            <a:ext cx="7865129" cy="1529831"/>
          </a:xfrm>
          <a:prstGeom prst="rect">
            <a:avLst/>
          </a:prstGeom>
        </p:spPr>
        <p:txBody>
          <a:bodyPr lIns="35996" tIns="35996" rIns="35996" bIns="35996" anchor="ctr"/>
          <a:lstStyle>
            <a:lvl1pPr algn="ctr" defTabSz="486833">
              <a:lnSpc>
                <a:spcPct val="100000"/>
              </a:lnSpc>
              <a:defRPr sz="6400" b="0" spc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3041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2569836" y="788363"/>
            <a:ext cx="7865129" cy="1529831"/>
          </a:xfrm>
          <a:prstGeom prst="rect">
            <a:avLst/>
          </a:prstGeom>
        </p:spPr>
        <p:txBody>
          <a:bodyPr lIns="35996" tIns="35996" rIns="35996" bIns="35996" anchor="ctr"/>
          <a:lstStyle>
            <a:lvl1pPr algn="ctr" defTabSz="486833">
              <a:lnSpc>
                <a:spcPct val="100000"/>
              </a:lnSpc>
              <a:defRPr sz="6400" b="0" spc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69836" y="2444179"/>
            <a:ext cx="7865129" cy="4454507"/>
          </a:xfrm>
          <a:prstGeom prst="rect">
            <a:avLst/>
          </a:prstGeom>
        </p:spPr>
        <p:txBody>
          <a:bodyPr lIns="35996" tIns="35996" rIns="35996" bIns="35996" anchor="ctr"/>
          <a:lstStyle>
            <a:lvl1pPr marL="305593" indent="-305593" defTabSz="486833">
              <a:lnSpc>
                <a:spcPct val="100000"/>
              </a:lnSpc>
              <a:spcBef>
                <a:spcPts val="3500"/>
              </a:spcBef>
              <a:buSzPct val="145000"/>
              <a:defRPr sz="2200"/>
            </a:lvl1pPr>
            <a:lvl2pPr marL="750093" indent="-305593" defTabSz="486833">
              <a:lnSpc>
                <a:spcPct val="100000"/>
              </a:lnSpc>
              <a:spcBef>
                <a:spcPts val="3500"/>
              </a:spcBef>
              <a:buSzPct val="145000"/>
              <a:defRPr sz="2200"/>
            </a:lvl2pPr>
            <a:lvl3pPr marL="1194593" indent="-305593" defTabSz="486833">
              <a:lnSpc>
                <a:spcPct val="100000"/>
              </a:lnSpc>
              <a:spcBef>
                <a:spcPts val="3500"/>
              </a:spcBef>
              <a:buSzPct val="145000"/>
              <a:defRPr sz="2200"/>
            </a:lvl3pPr>
            <a:lvl4pPr marL="1639093" indent="-305593" defTabSz="486833">
              <a:lnSpc>
                <a:spcPct val="100000"/>
              </a:lnSpc>
              <a:spcBef>
                <a:spcPts val="3500"/>
              </a:spcBef>
              <a:buSzPct val="145000"/>
              <a:defRPr sz="2200"/>
            </a:lvl4pPr>
            <a:lvl5pPr marL="2083593" indent="-305593" defTabSz="486833">
              <a:lnSpc>
                <a:spcPct val="100000"/>
              </a:lnSpc>
              <a:spcBef>
                <a:spcPts val="3500"/>
              </a:spcBef>
              <a:buSzPct val="145000"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3041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4790339" y="2441179"/>
            <a:ext cx="6681760" cy="44545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2569836" y="788363"/>
            <a:ext cx="7865129" cy="1529831"/>
          </a:xfrm>
          <a:prstGeom prst="rect">
            <a:avLst/>
          </a:prstGeom>
        </p:spPr>
        <p:txBody>
          <a:bodyPr lIns="35996" tIns="35996" rIns="35996" bIns="35996" anchor="ctr"/>
          <a:lstStyle>
            <a:lvl1pPr algn="ctr" defTabSz="486833">
              <a:lnSpc>
                <a:spcPct val="100000"/>
              </a:lnSpc>
              <a:defRPr sz="6400" b="0" spc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69836" y="2444179"/>
            <a:ext cx="3779581" cy="4454507"/>
          </a:xfrm>
          <a:prstGeom prst="rect">
            <a:avLst/>
          </a:prstGeom>
        </p:spPr>
        <p:txBody>
          <a:bodyPr lIns="35996" tIns="35996" rIns="35996" bIns="35996" anchor="ctr"/>
          <a:lstStyle>
            <a:lvl1pPr marL="244928" indent="-244928" defTabSz="486833">
              <a:lnSpc>
                <a:spcPct val="100000"/>
              </a:lnSpc>
              <a:buSzPct val="145000"/>
              <a:defRPr sz="2000"/>
            </a:lvl1pPr>
            <a:lvl2pPr marL="587828" indent="-244928" defTabSz="486833">
              <a:lnSpc>
                <a:spcPct val="100000"/>
              </a:lnSpc>
              <a:buSzPct val="145000"/>
              <a:defRPr sz="2000"/>
            </a:lvl2pPr>
            <a:lvl3pPr marL="930728" indent="-244928" defTabSz="486833">
              <a:lnSpc>
                <a:spcPct val="100000"/>
              </a:lnSpc>
              <a:buSzPct val="145000"/>
              <a:defRPr sz="2000"/>
            </a:lvl3pPr>
            <a:lvl4pPr marL="1273628" indent="-244928" defTabSz="486833">
              <a:lnSpc>
                <a:spcPct val="100000"/>
              </a:lnSpc>
              <a:buSzPct val="145000"/>
              <a:defRPr sz="2000"/>
            </a:lvl4pPr>
            <a:lvl5pPr marL="1616528" indent="-244928" defTabSz="486833">
              <a:lnSpc>
                <a:spcPct val="100000"/>
              </a:lnSpc>
              <a:buSzPct val="145000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7093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69836" y="1508283"/>
            <a:ext cx="7865129" cy="5111434"/>
          </a:xfrm>
          <a:prstGeom prst="rect">
            <a:avLst/>
          </a:prstGeom>
        </p:spPr>
        <p:txBody>
          <a:bodyPr lIns="35996" tIns="35996" rIns="35996" bIns="35996" anchor="ctr"/>
          <a:lstStyle>
            <a:lvl1pPr marL="305593" indent="-305593" defTabSz="486833">
              <a:lnSpc>
                <a:spcPct val="100000"/>
              </a:lnSpc>
              <a:spcBef>
                <a:spcPts val="3500"/>
              </a:spcBef>
              <a:buSzPct val="145000"/>
              <a:defRPr sz="2200"/>
            </a:lvl1pPr>
            <a:lvl2pPr marL="750093" indent="-305593" defTabSz="486833">
              <a:lnSpc>
                <a:spcPct val="100000"/>
              </a:lnSpc>
              <a:spcBef>
                <a:spcPts val="3500"/>
              </a:spcBef>
              <a:buSzPct val="145000"/>
              <a:defRPr sz="2200"/>
            </a:lvl2pPr>
            <a:lvl3pPr marL="1194593" indent="-305593" defTabSz="486833">
              <a:lnSpc>
                <a:spcPct val="100000"/>
              </a:lnSpc>
              <a:spcBef>
                <a:spcPts val="3500"/>
              </a:spcBef>
              <a:buSzPct val="145000"/>
              <a:defRPr sz="2200"/>
            </a:lvl3pPr>
            <a:lvl4pPr marL="1639093" indent="-305593" defTabSz="486833">
              <a:lnSpc>
                <a:spcPct val="100000"/>
              </a:lnSpc>
              <a:spcBef>
                <a:spcPts val="3500"/>
              </a:spcBef>
              <a:buSzPct val="145000"/>
              <a:defRPr sz="2200"/>
            </a:lvl4pPr>
            <a:lvl5pPr marL="2083593" indent="-305593" defTabSz="486833">
              <a:lnSpc>
                <a:spcPct val="100000"/>
              </a:lnSpc>
              <a:spcBef>
                <a:spcPts val="3500"/>
              </a:spcBef>
              <a:buSzPct val="145000"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3041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628386" y="4171987"/>
            <a:ext cx="4290290" cy="28616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502400" y="1238313"/>
            <a:ext cx="4157539" cy="27716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212097" y="1238313"/>
            <a:ext cx="8490559" cy="56603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9980" y="7195652"/>
            <a:ext cx="240040" cy="233041"/>
          </a:xfrm>
          <a:prstGeom prst="rect">
            <a:avLst/>
          </a:prstGeom>
        </p:spPr>
        <p:txBody>
          <a:bodyPr lIns="35996" tIns="35996" rIns="35996" bIns="35996" anchor="t"/>
          <a:lstStyle>
            <a:lvl1pPr defTabSz="486833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43466" y="982133"/>
            <a:ext cx="11717868" cy="7643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43466" y="2672269"/>
            <a:ext cx="11717868" cy="44032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95012" y="7379688"/>
            <a:ext cx="208111" cy="203032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defTabSz="346192">
              <a:defRPr sz="1000"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med"/>
  <p:txStyles>
    <p:titleStyle>
      <a:lvl1pPr marL="0" marR="0" indent="0" algn="l" defTabSz="144494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-10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457200" algn="l" defTabSz="144494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-10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914400" algn="l" defTabSz="144494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-10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1371600" algn="l" defTabSz="144494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-10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1828800" algn="l" defTabSz="144494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-10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2286000" algn="l" defTabSz="144494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-10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2743200" algn="l" defTabSz="144494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-10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3200400" algn="l" defTabSz="144494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-10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3657600" algn="l" defTabSz="144494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-10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355600" marR="0" indent="-355600" algn="l" defTabSz="1444941" latinLnBrk="0">
        <a:lnSpc>
          <a:spcPct val="90000"/>
        </a:lnSpc>
        <a:spcBef>
          <a:spcPts val="2600"/>
        </a:spcBef>
        <a:spcAft>
          <a:spcPts val="0"/>
        </a:spcAft>
        <a:buClrTx/>
        <a:buSzPct val="123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965200" marR="0" indent="-355600" algn="l" defTabSz="1444941" latinLnBrk="0">
        <a:lnSpc>
          <a:spcPct val="90000"/>
        </a:lnSpc>
        <a:spcBef>
          <a:spcPts val="2600"/>
        </a:spcBef>
        <a:spcAft>
          <a:spcPts val="0"/>
        </a:spcAft>
        <a:buClrTx/>
        <a:buSzPct val="123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74800" marR="0" indent="-355600" algn="l" defTabSz="1444941" latinLnBrk="0">
        <a:lnSpc>
          <a:spcPct val="90000"/>
        </a:lnSpc>
        <a:spcBef>
          <a:spcPts val="2600"/>
        </a:spcBef>
        <a:spcAft>
          <a:spcPts val="0"/>
        </a:spcAft>
        <a:buClrTx/>
        <a:buSzPct val="123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184400" marR="0" indent="-355600" algn="l" defTabSz="1444941" latinLnBrk="0">
        <a:lnSpc>
          <a:spcPct val="90000"/>
        </a:lnSpc>
        <a:spcBef>
          <a:spcPts val="2600"/>
        </a:spcBef>
        <a:spcAft>
          <a:spcPts val="0"/>
        </a:spcAft>
        <a:buClrTx/>
        <a:buSzPct val="123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794000" marR="0" indent="-355600" algn="l" defTabSz="1444941" latinLnBrk="0">
        <a:lnSpc>
          <a:spcPct val="90000"/>
        </a:lnSpc>
        <a:spcBef>
          <a:spcPts val="2600"/>
        </a:spcBef>
        <a:spcAft>
          <a:spcPts val="0"/>
        </a:spcAft>
        <a:buClrTx/>
        <a:buSzPct val="123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403600" marR="0" indent="-355600" algn="l" defTabSz="1444941" latinLnBrk="0">
        <a:lnSpc>
          <a:spcPct val="90000"/>
        </a:lnSpc>
        <a:spcBef>
          <a:spcPts val="2600"/>
        </a:spcBef>
        <a:spcAft>
          <a:spcPts val="0"/>
        </a:spcAft>
        <a:buClrTx/>
        <a:buSzPct val="123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013200" marR="0" indent="-355600" algn="l" defTabSz="1444941" latinLnBrk="0">
        <a:lnSpc>
          <a:spcPct val="90000"/>
        </a:lnSpc>
        <a:spcBef>
          <a:spcPts val="2600"/>
        </a:spcBef>
        <a:spcAft>
          <a:spcPts val="0"/>
        </a:spcAft>
        <a:buClrTx/>
        <a:buSzPct val="123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622800" marR="0" indent="-355600" algn="l" defTabSz="1444941" latinLnBrk="0">
        <a:lnSpc>
          <a:spcPct val="90000"/>
        </a:lnSpc>
        <a:spcBef>
          <a:spcPts val="2600"/>
        </a:spcBef>
        <a:spcAft>
          <a:spcPts val="0"/>
        </a:spcAft>
        <a:buClrTx/>
        <a:buSzPct val="123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232400" marR="0" indent="-355600" algn="l" defTabSz="1444941" latinLnBrk="0">
        <a:lnSpc>
          <a:spcPct val="90000"/>
        </a:lnSpc>
        <a:spcBef>
          <a:spcPts val="2600"/>
        </a:spcBef>
        <a:spcAft>
          <a:spcPts val="0"/>
        </a:spcAft>
        <a:buClrTx/>
        <a:buSzPct val="123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4619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34619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34619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34619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34619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34619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34619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34619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34619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ngc4303_frei_big.jpg" descr="ngc4303_frei_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468" y="229327"/>
            <a:ext cx="4797345" cy="4662589"/>
          </a:xfrm>
          <a:prstGeom prst="rect">
            <a:avLst/>
          </a:prstGeom>
          <a:ln w="3175">
            <a:miter lim="400000"/>
          </a:ln>
        </p:spPr>
      </p:pic>
      <p:pic>
        <p:nvPicPr>
          <p:cNvPr id="233" name="xc.jpg" descr="xc.jpg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41309" y="157403"/>
            <a:ext cx="5408084" cy="12460105"/>
          </a:xfrm>
          <a:prstGeom prst="rect">
            <a:avLst/>
          </a:prstGeom>
          <a:ln w="3175">
            <a:miter lim="400000"/>
          </a:ln>
          <a:effectLst>
            <a:reflection endPos="40000" dir="5400000" sy="-100000" algn="bl" rotWithShape="0"/>
          </a:effectLst>
        </p:spPr>
      </p:pic>
      <p:grpSp>
        <p:nvGrpSpPr>
          <p:cNvPr id="236" name="Group"/>
          <p:cNvGrpSpPr/>
          <p:nvPr/>
        </p:nvGrpSpPr>
        <p:grpSpPr>
          <a:xfrm>
            <a:off x="4756830" y="301348"/>
            <a:ext cx="5637722" cy="676908"/>
            <a:chOff x="0" y="0"/>
            <a:chExt cx="5637720" cy="676907"/>
          </a:xfrm>
        </p:grpSpPr>
        <p:sp>
          <p:nvSpPr>
            <p:cNvPr id="234" name="Rectangle"/>
            <p:cNvSpPr/>
            <p:nvPr/>
          </p:nvSpPr>
          <p:spPr>
            <a:xfrm rot="21369234">
              <a:off x="2738" y="214722"/>
              <a:ext cx="5539188" cy="267634"/>
            </a:xfrm>
            <a:prstGeom prst="rect">
              <a:avLst/>
            </a:prstGeom>
            <a:solidFill>
              <a:srgbClr val="E0EDD4"/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  <p:pic>
          <p:nvPicPr>
            <p:cNvPr id="235" name="image.pdf" descr="image.pdf"/>
            <p:cNvPicPr>
              <a:picLocks/>
            </p:cNvPicPr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21369236">
              <a:off x="44560" y="187114"/>
              <a:ext cx="5589304" cy="302681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50800" dist="63500" dir="6600000" rotWithShape="0">
                <a:srgbClr val="000000">
                  <a:alpha val="60000"/>
                </a:srgbClr>
              </a:outerShdw>
            </a:effectLst>
          </p:spPr>
        </p:pic>
      </p:grpSp>
      <p:sp>
        <p:nvSpPr>
          <p:cNvPr id="237" name="Chemical clocks and their time zones: exploring the cosmic time evolution of [s/Mg] in the Milky Way"/>
          <p:cNvSpPr txBox="1"/>
          <p:nvPr/>
        </p:nvSpPr>
        <p:spPr>
          <a:xfrm>
            <a:off x="1782247" y="4316498"/>
            <a:ext cx="9739265" cy="1407958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4666" tIns="84666" rIns="84666" bIns="84666" anchor="ctr"/>
          <a:lstStyle>
            <a:lvl1pPr indent="152400" algn="l" defTabSz="381000">
              <a:defRPr sz="32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dirty="0"/>
              <a:t>Chemical clocks and their time zones: exploring the cosmic time evolution of [s/Mg] in the Milky Way</a:t>
            </a:r>
          </a:p>
        </p:txBody>
      </p:sp>
      <p:sp>
        <p:nvSpPr>
          <p:cNvPr id="238" name="Ivan Minchev"/>
          <p:cNvSpPr txBox="1"/>
          <p:nvPr/>
        </p:nvSpPr>
        <p:spPr>
          <a:xfrm>
            <a:off x="5408173" y="7016108"/>
            <a:ext cx="2188454" cy="498627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/>
          <a:lstStyle>
            <a:lvl1pPr>
              <a:defRPr sz="2400" b="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Ivan Minchev </a:t>
            </a:r>
          </a:p>
        </p:txBody>
      </p:sp>
      <p:pic>
        <p:nvPicPr>
          <p:cNvPr id="239" name="logo.png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431" y="5893985"/>
            <a:ext cx="3408202" cy="1411133"/>
          </a:xfrm>
          <a:prstGeom prst="rect">
            <a:avLst/>
          </a:prstGeom>
          <a:ln w="3175">
            <a:miter lim="400000"/>
          </a:ln>
        </p:spPr>
      </p:pic>
      <p:pic>
        <p:nvPicPr>
          <p:cNvPr id="240" name="Screen shot 2011-01-27 at 10.32.38 PM.png" descr="Screen shot 2011-01-27 at 10.32.38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316" y="2152562"/>
            <a:ext cx="3958168" cy="81611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mall [Fe/H] range = weak gradient…"/>
          <p:cNvSpPr txBox="1">
            <a:spLocks noGrp="1"/>
          </p:cNvSpPr>
          <p:nvPr>
            <p:ph type="title" idx="4294967295"/>
          </p:nvPr>
        </p:nvSpPr>
        <p:spPr>
          <a:xfrm>
            <a:off x="4517411" y="774643"/>
            <a:ext cx="7145924" cy="1001691"/>
          </a:xfrm>
          <a:prstGeom prst="rect">
            <a:avLst/>
          </a:prstGeom>
        </p:spPr>
        <p:txBody>
          <a:bodyPr lIns="22577" tIns="22577" rIns="22577" bIns="22577"/>
          <a:lstStyle/>
          <a:p>
            <a:pPr defTabSz="823616">
              <a:defRPr sz="3534" b="0" spc="-70">
                <a:latin typeface="Helvetica"/>
                <a:ea typeface="Helvetica"/>
                <a:cs typeface="Helvetica"/>
                <a:sym typeface="Helvetica"/>
              </a:defRPr>
            </a:pPr>
            <a:r>
              <a:t>small [Fe/H] range = weak gradient</a:t>
            </a:r>
          </a:p>
          <a:p>
            <a:pPr defTabSz="823616">
              <a:defRPr sz="3534" b="0" spc="-70">
                <a:latin typeface="Helvetica"/>
                <a:ea typeface="Helvetica"/>
                <a:cs typeface="Helvetica"/>
                <a:sym typeface="Helvetica"/>
              </a:defRPr>
            </a:pPr>
            <a:r>
              <a:t> large [Fe/H] range = steep gradient</a:t>
            </a:r>
          </a:p>
        </p:txBody>
      </p:sp>
      <p:pic>
        <p:nvPicPr>
          <p:cNvPr id="343" name="Screen Shot 2023-01-14 at 12.30.18 AM.png" descr="Screen Shot 2023-01-14 at 12.30.1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388" y="2378047"/>
            <a:ext cx="4807504" cy="862036"/>
          </a:xfrm>
          <a:prstGeom prst="rect">
            <a:avLst/>
          </a:prstGeom>
          <a:ln w="3175">
            <a:miter lim="400000"/>
          </a:ln>
        </p:spPr>
      </p:pic>
      <p:sp>
        <p:nvSpPr>
          <p:cNvPr id="345" name="Line"/>
          <p:cNvSpPr/>
          <p:nvPr/>
        </p:nvSpPr>
        <p:spPr>
          <a:xfrm>
            <a:off x="2699419" y="5307102"/>
            <a:ext cx="1182211" cy="134262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2577" tIns="22577" rIns="22577" bIns="22577" anchor="ctr"/>
          <a:lstStyle/>
          <a:p>
            <a:pPr defTabSz="1444941">
              <a:defRPr sz="1200" b="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46" name="Line"/>
          <p:cNvSpPr/>
          <p:nvPr/>
        </p:nvSpPr>
        <p:spPr>
          <a:xfrm>
            <a:off x="2743429" y="3884702"/>
            <a:ext cx="1811710" cy="49158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2577" tIns="22577" rIns="22577" bIns="22577" anchor="ctr"/>
          <a:lstStyle/>
          <a:p>
            <a:pPr defTabSz="1444941">
              <a:defRPr sz="1200" b="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47" name="Line"/>
          <p:cNvSpPr/>
          <p:nvPr/>
        </p:nvSpPr>
        <p:spPr>
          <a:xfrm flipH="1">
            <a:off x="2183741" y="3459184"/>
            <a:ext cx="1" cy="37133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2577" tIns="22577" rIns="22577" bIns="22577" anchor="ctr"/>
          <a:lstStyle/>
          <a:p>
            <a:pPr defTabSz="1444941">
              <a:defRPr sz="1200" b="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48" name="Line"/>
          <p:cNvSpPr/>
          <p:nvPr/>
        </p:nvSpPr>
        <p:spPr>
          <a:xfrm flipH="1">
            <a:off x="2157280" y="7173961"/>
            <a:ext cx="3724364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2577" tIns="22577" rIns="22577" bIns="22577" anchor="ctr"/>
          <a:lstStyle/>
          <a:p>
            <a:pPr defTabSz="1444941">
              <a:defRPr sz="1200" b="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49" name="Rbirth"/>
          <p:cNvSpPr txBox="1"/>
          <p:nvPr/>
        </p:nvSpPr>
        <p:spPr>
          <a:xfrm>
            <a:off x="3937104" y="7161062"/>
            <a:ext cx="1019398" cy="5432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577" tIns="22577" rIns="22577" bIns="22577" anchor="ctr">
            <a:spAutoFit/>
          </a:bodyPr>
          <a:lstStyle/>
          <a:p>
            <a:pPr defTabSz="1444941">
              <a:defRPr sz="2800" b="0">
                <a:solidFill>
                  <a:srgbClr val="5E5E5E"/>
                </a:solidFill>
              </a:defRPr>
            </a:pPr>
            <a:r>
              <a:t>R</a:t>
            </a:r>
            <a:r>
              <a:rPr baseline="-21428"/>
              <a:t>birth</a:t>
            </a:r>
          </a:p>
        </p:txBody>
      </p:sp>
      <p:sp>
        <p:nvSpPr>
          <p:cNvPr id="350" name="[Fe/H]"/>
          <p:cNvSpPr txBox="1"/>
          <p:nvPr/>
        </p:nvSpPr>
        <p:spPr>
          <a:xfrm rot="16200000">
            <a:off x="1223427" y="4794869"/>
            <a:ext cx="1080461" cy="4916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577" tIns="22577" rIns="22577" bIns="22577" anchor="ctr">
            <a:spAutoFit/>
          </a:bodyPr>
          <a:lstStyle>
            <a:lvl1pPr defTabSz="1444941">
              <a:defRPr sz="3000" b="0">
                <a:solidFill>
                  <a:srgbClr val="5E5E5E"/>
                </a:solidFill>
              </a:defRPr>
            </a:lvl1pPr>
          </a:lstStyle>
          <a:p>
            <a:r>
              <a:t>[Fe/H]</a:t>
            </a:r>
          </a:p>
        </p:txBody>
      </p:sp>
      <p:pic>
        <p:nvPicPr>
          <p:cNvPr id="351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88079" y="4111443"/>
            <a:ext cx="573163" cy="38101"/>
          </a:xfrm>
          <a:prstGeom prst="rect">
            <a:avLst/>
          </a:prstGeom>
        </p:spPr>
      </p:pic>
      <p:pic>
        <p:nvPicPr>
          <p:cNvPr id="353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18825" y="5959362"/>
            <a:ext cx="1511671" cy="38101"/>
          </a:xfrm>
          <a:prstGeom prst="rect">
            <a:avLst/>
          </a:prstGeom>
        </p:spPr>
      </p:pic>
      <p:sp>
        <p:nvSpPr>
          <p:cNvPr id="355" name="weaker…"/>
          <p:cNvSpPr txBox="1"/>
          <p:nvPr/>
        </p:nvSpPr>
        <p:spPr>
          <a:xfrm>
            <a:off x="5073286" y="3559733"/>
            <a:ext cx="1627272" cy="11415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577" tIns="22577" rIns="22577" bIns="22577" anchor="ctr">
            <a:spAutoFit/>
          </a:bodyPr>
          <a:lstStyle/>
          <a:p>
            <a:pPr algn="l" defTabSz="1444941">
              <a:defRPr sz="2400" b="0">
                <a:solidFill>
                  <a:srgbClr val="5E5E5E"/>
                </a:solidFill>
              </a:defRPr>
            </a:pPr>
            <a:r>
              <a:t>weaker </a:t>
            </a:r>
          </a:p>
          <a:p>
            <a:pPr algn="l" defTabSz="1444941">
              <a:defRPr sz="2400" b="0">
                <a:solidFill>
                  <a:srgbClr val="5E5E5E"/>
                </a:solidFill>
              </a:defRPr>
            </a:pPr>
            <a:r>
              <a:t>gradient;</a:t>
            </a:r>
          </a:p>
          <a:p>
            <a:pPr algn="l" defTabSz="1444941">
              <a:defRPr sz="2400" b="0">
                <a:solidFill>
                  <a:srgbClr val="5E5E5E"/>
                </a:solidFill>
              </a:defRPr>
            </a:pPr>
            <a:r>
              <a:t>small range</a:t>
            </a:r>
          </a:p>
        </p:txBody>
      </p:sp>
      <p:sp>
        <p:nvSpPr>
          <p:cNvPr id="356" name="stronger…"/>
          <p:cNvSpPr txBox="1"/>
          <p:nvPr/>
        </p:nvSpPr>
        <p:spPr>
          <a:xfrm>
            <a:off x="5087606" y="5289483"/>
            <a:ext cx="1345027" cy="11415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577" tIns="22577" rIns="22577" bIns="22577" anchor="ctr">
            <a:spAutoFit/>
          </a:bodyPr>
          <a:lstStyle/>
          <a:p>
            <a:pPr algn="l" defTabSz="1444941">
              <a:defRPr sz="2400" b="0">
                <a:solidFill>
                  <a:srgbClr val="5E5E5E"/>
                </a:solidFill>
              </a:defRPr>
            </a:pPr>
            <a:r>
              <a:t>stronger </a:t>
            </a:r>
          </a:p>
          <a:p>
            <a:pPr algn="l" defTabSz="1444941">
              <a:defRPr sz="2400" b="0">
                <a:solidFill>
                  <a:srgbClr val="5E5E5E"/>
                </a:solidFill>
              </a:defRPr>
            </a:pPr>
            <a:r>
              <a:t>gradient; </a:t>
            </a:r>
          </a:p>
          <a:p>
            <a:pPr algn="l" defTabSz="1444941">
              <a:defRPr sz="2400" b="0">
                <a:solidFill>
                  <a:srgbClr val="5E5E5E"/>
                </a:solidFill>
              </a:defRPr>
            </a:pPr>
            <a:r>
              <a:t>big range</a:t>
            </a:r>
          </a:p>
        </p:txBody>
      </p:sp>
      <p:pic>
        <p:nvPicPr>
          <p:cNvPr id="357" name="Screen Shot 2023-01-16 at 10.23.34 AM.png" descr="Screen Shot 2023-01-16 at 10.23.34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279" y="154199"/>
            <a:ext cx="3197104" cy="2996643"/>
          </a:xfrm>
          <a:prstGeom prst="rect">
            <a:avLst/>
          </a:prstGeom>
          <a:ln w="3175">
            <a:miter lim="400000"/>
          </a:ln>
        </p:spPr>
      </p:pic>
      <p:pic>
        <p:nvPicPr>
          <p:cNvPr id="358" name="Screenshot 2024-06-27 at 11.44.43 AM.png" descr="Screenshot 2024-06-27 at 11.44.43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550" y="3740861"/>
            <a:ext cx="4073536" cy="358695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creen Shot 2023-01-16 at 10.22.10 AM.png" descr="Screen Shot 2023-01-16 at 10.22.1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678" y="3538590"/>
            <a:ext cx="9325444" cy="4077632"/>
          </a:xfrm>
          <a:prstGeom prst="rect">
            <a:avLst/>
          </a:prstGeom>
          <a:ln w="3175">
            <a:miter lim="400000"/>
          </a:ln>
        </p:spPr>
      </p:pic>
      <p:sp>
        <p:nvSpPr>
          <p:cNvPr id="361" name="Lu, Minchev et al. (2022)"/>
          <p:cNvSpPr txBox="1"/>
          <p:nvPr/>
        </p:nvSpPr>
        <p:spPr>
          <a:xfrm>
            <a:off x="9157579" y="7627630"/>
            <a:ext cx="2314003" cy="350310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Lu, Minchev et al. (2022)</a:t>
            </a:r>
          </a:p>
        </p:txBody>
      </p:sp>
      <p:pic>
        <p:nvPicPr>
          <p:cNvPr id="362" name="Screen Shot 2023-01-16 at 10.23.34 AM.png" descr="Screen Shot 2023-01-16 at 10.23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256" y="532334"/>
            <a:ext cx="3105390" cy="2910678"/>
          </a:xfrm>
          <a:prstGeom prst="rect">
            <a:avLst/>
          </a:prstGeom>
          <a:ln w="3175">
            <a:miter lim="400000"/>
          </a:ln>
        </p:spPr>
      </p:pic>
      <p:sp>
        <p:nvSpPr>
          <p:cNvPr id="363" name="Rectangle"/>
          <p:cNvSpPr/>
          <p:nvPr/>
        </p:nvSpPr>
        <p:spPr>
          <a:xfrm>
            <a:off x="4622586" y="1915112"/>
            <a:ext cx="224732" cy="902735"/>
          </a:xfrm>
          <a:prstGeom prst="rect">
            <a:avLst/>
          </a:prstGeom>
          <a:blipFill>
            <a:blip r:embed="rId4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64" name="Rectangle"/>
          <p:cNvSpPr/>
          <p:nvPr/>
        </p:nvSpPr>
        <p:spPr>
          <a:xfrm>
            <a:off x="4385262" y="1616193"/>
            <a:ext cx="224732" cy="1058334"/>
          </a:xfrm>
          <a:prstGeom prst="rect">
            <a:avLst/>
          </a:prstGeom>
          <a:blipFill>
            <a:blip r:embed="rId4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65" name="Rectangle"/>
          <p:cNvSpPr/>
          <p:nvPr/>
        </p:nvSpPr>
        <p:spPr>
          <a:xfrm>
            <a:off x="4147938" y="1239380"/>
            <a:ext cx="224732" cy="1206501"/>
          </a:xfrm>
          <a:prstGeom prst="rect">
            <a:avLst/>
          </a:prstGeom>
          <a:blipFill>
            <a:blip r:embed="rId4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66" name="Rectangle"/>
          <p:cNvSpPr/>
          <p:nvPr/>
        </p:nvSpPr>
        <p:spPr>
          <a:xfrm>
            <a:off x="3910614" y="950479"/>
            <a:ext cx="224732" cy="1583125"/>
          </a:xfrm>
          <a:prstGeom prst="rect">
            <a:avLst/>
          </a:prstGeom>
          <a:blipFill>
            <a:blip r:embed="rId4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67" name="Rectangle"/>
          <p:cNvSpPr/>
          <p:nvPr/>
        </p:nvSpPr>
        <p:spPr>
          <a:xfrm>
            <a:off x="3673290" y="864744"/>
            <a:ext cx="224732" cy="1807605"/>
          </a:xfrm>
          <a:prstGeom prst="rect">
            <a:avLst/>
          </a:prstGeom>
          <a:blipFill>
            <a:blip r:embed="rId4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68" name="Rectangle"/>
          <p:cNvSpPr/>
          <p:nvPr/>
        </p:nvSpPr>
        <p:spPr>
          <a:xfrm>
            <a:off x="3435966" y="985998"/>
            <a:ext cx="224732" cy="1565098"/>
          </a:xfrm>
          <a:prstGeom prst="rect">
            <a:avLst/>
          </a:prstGeom>
          <a:blipFill>
            <a:blip r:embed="rId4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69" name="Rectangle"/>
          <p:cNvSpPr/>
          <p:nvPr/>
        </p:nvSpPr>
        <p:spPr>
          <a:xfrm>
            <a:off x="3198642" y="1159120"/>
            <a:ext cx="224732" cy="1273665"/>
          </a:xfrm>
          <a:prstGeom prst="rect">
            <a:avLst/>
          </a:prstGeom>
          <a:blipFill>
            <a:blip r:embed="rId4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70" name="Rectangle"/>
          <p:cNvSpPr/>
          <p:nvPr/>
        </p:nvSpPr>
        <p:spPr>
          <a:xfrm>
            <a:off x="2961319" y="1180287"/>
            <a:ext cx="224732" cy="1123509"/>
          </a:xfrm>
          <a:prstGeom prst="rect">
            <a:avLst/>
          </a:prstGeom>
          <a:blipFill>
            <a:blip r:embed="rId4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71" name="Rectangle"/>
          <p:cNvSpPr/>
          <p:nvPr/>
        </p:nvSpPr>
        <p:spPr>
          <a:xfrm>
            <a:off x="2723995" y="1219250"/>
            <a:ext cx="224732" cy="902735"/>
          </a:xfrm>
          <a:prstGeom prst="rect">
            <a:avLst/>
          </a:prstGeom>
          <a:blipFill>
            <a:blip r:embed="rId4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2481911" y="1294401"/>
            <a:ext cx="224732" cy="752433"/>
          </a:xfrm>
          <a:prstGeom prst="rect">
            <a:avLst/>
          </a:prstGeom>
          <a:blipFill>
            <a:blip r:embed="rId4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73" name="A linear relation between…"/>
          <p:cNvSpPr txBox="1"/>
          <p:nvPr/>
        </p:nvSpPr>
        <p:spPr>
          <a:xfrm>
            <a:off x="5012836" y="721182"/>
            <a:ext cx="6672292" cy="16467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/>
          <a:p>
            <a:pPr>
              <a:defRPr sz="34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A linear relation between </a:t>
            </a:r>
          </a:p>
          <a:p>
            <a:pPr>
              <a:defRPr sz="34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the [Fe/H] range in AMR and </a:t>
            </a:r>
          </a:p>
          <a:p>
            <a:pPr>
              <a:defRPr sz="34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the [Fe/H] birth gradient</a:t>
            </a:r>
          </a:p>
        </p:txBody>
      </p:sp>
      <p:sp>
        <p:nvSpPr>
          <p:cNvPr id="374" name="Effect of GSE (Helmi et al. 2018)?"/>
          <p:cNvSpPr txBox="1"/>
          <p:nvPr/>
        </p:nvSpPr>
        <p:spPr>
          <a:xfrm>
            <a:off x="5425732" y="2982352"/>
            <a:ext cx="4703561" cy="4910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algn="l">
              <a:defRPr sz="2600" b="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Effect of GSE (Helmi et al. 2018)?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1" presetClass="entr" presetSubtype="0" fill="hold" grpId="7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1" presetClass="entr" presetSubtype="0" fill="hold" grpId="8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1" presetClass="entr" presetSubtype="0" fill="hold" grpId="9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"/>
                            </p:stCondLst>
                            <p:childTnLst>
                              <p:par>
                                <p:cTn id="37" presetID="1" presetClass="entr" presetSubtype="0" fill="hold" grpId="1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1" animBg="1" advAuto="0"/>
      <p:bldP spid="364" grpId="2" animBg="1" advAuto="0"/>
      <p:bldP spid="365" grpId="3" animBg="1" advAuto="0"/>
      <p:bldP spid="366" grpId="4" animBg="1" advAuto="0"/>
      <p:bldP spid="367" grpId="5" animBg="1" advAuto="0"/>
      <p:bldP spid="368" grpId="6" animBg="1" advAuto="0"/>
      <p:bldP spid="369" grpId="7" animBg="1" advAuto="0"/>
      <p:bldP spid="370" grpId="8" animBg="1" advAuto="0"/>
      <p:bldP spid="371" grpId="9" animBg="1" advAuto="0"/>
      <p:bldP spid="372" grpId="1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Screen Shot 2023-01-16 at 9.50.37 AM.png" descr="Screen Shot 2023-01-16 at 9.50.3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321" y="1653703"/>
            <a:ext cx="6925088" cy="5979262"/>
          </a:xfrm>
          <a:prstGeom prst="rect">
            <a:avLst/>
          </a:prstGeom>
          <a:ln w="3175">
            <a:miter lim="400000"/>
          </a:ln>
        </p:spPr>
      </p:pic>
      <p:sp>
        <p:nvSpPr>
          <p:cNvPr id="377" name="Relation expected from various cosmological simulations"/>
          <p:cNvSpPr txBox="1"/>
          <p:nvPr/>
        </p:nvSpPr>
        <p:spPr>
          <a:xfrm>
            <a:off x="2305488" y="167816"/>
            <a:ext cx="8758284" cy="11768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Relation expected from various cosmological simulations</a:t>
            </a:r>
          </a:p>
        </p:txBody>
      </p:sp>
      <p:pic>
        <p:nvPicPr>
          <p:cNvPr id="378" name="Screen Shot 2023-01-16 at 10.23.34 AM.png" descr="Screen Shot 2023-01-16 at 10.23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735" y="1668592"/>
            <a:ext cx="3105390" cy="2910679"/>
          </a:xfrm>
          <a:prstGeom prst="rect">
            <a:avLst/>
          </a:prstGeom>
          <a:ln w="3175">
            <a:miter lim="400000"/>
          </a:ln>
        </p:spPr>
      </p:pic>
      <p:sp>
        <p:nvSpPr>
          <p:cNvPr id="379" name="err resulting from using a linear model: ~8-10%"/>
          <p:cNvSpPr txBox="1"/>
          <p:nvPr/>
        </p:nvSpPr>
        <p:spPr>
          <a:xfrm>
            <a:off x="8491125" y="5611544"/>
            <a:ext cx="3385078" cy="7958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sz="2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err resulting from using a linear model: ~8-10%</a:t>
            </a:r>
          </a:p>
        </p:txBody>
      </p:sp>
      <p:sp>
        <p:nvSpPr>
          <p:cNvPr id="380" name="Buck et al. (2019)"/>
          <p:cNvSpPr txBox="1"/>
          <p:nvPr/>
        </p:nvSpPr>
        <p:spPr>
          <a:xfrm>
            <a:off x="2015212" y="3831262"/>
            <a:ext cx="2266693" cy="2820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1400" b="0">
                <a:solidFill>
                  <a:srgbClr val="1D810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Buck et al. (2019)</a:t>
            </a:r>
          </a:p>
        </p:txBody>
      </p:sp>
      <p:sp>
        <p:nvSpPr>
          <p:cNvPr id="381" name="Libeskind et al. (2020)"/>
          <p:cNvSpPr txBox="1"/>
          <p:nvPr/>
        </p:nvSpPr>
        <p:spPr>
          <a:xfrm>
            <a:off x="1845908" y="6275758"/>
            <a:ext cx="2266693" cy="2820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1400" b="0">
                <a:solidFill>
                  <a:srgbClr val="1D810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Libeskind et al. (2020)</a:t>
            </a:r>
          </a:p>
        </p:txBody>
      </p:sp>
      <p:pic>
        <p:nvPicPr>
          <p:cNvPr id="382" name="Screen Shot 2023-01-16 at 10.22.10 AM.png" descr="Screen Shot 2023-01-16 at 10.22.10 AM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87045" y="4664627"/>
            <a:ext cx="6893389" cy="304234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83" name="Lu, Minchev et al. (2024)"/>
          <p:cNvSpPr txBox="1"/>
          <p:nvPr/>
        </p:nvSpPr>
        <p:spPr>
          <a:xfrm>
            <a:off x="9157579" y="7627630"/>
            <a:ext cx="2314003" cy="350310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Lu, Minchev et al. (2024)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Screen Shot 2023-01-16 at 9.59.07 AM.png" descr="Screen Shot 2023-01-16 at 9.59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50" y="1098157"/>
            <a:ext cx="7592842" cy="6639323"/>
          </a:xfrm>
          <a:prstGeom prst="rect">
            <a:avLst/>
          </a:prstGeom>
          <a:ln w="3175">
            <a:miter lim="400000"/>
          </a:ln>
        </p:spPr>
      </p:pic>
      <p:sp>
        <p:nvSpPr>
          <p:cNvPr id="386" name="Sun born at R = 4.5 ± 0.5"/>
          <p:cNvSpPr txBox="1"/>
          <p:nvPr/>
        </p:nvSpPr>
        <p:spPr>
          <a:xfrm>
            <a:off x="9114213" y="2201198"/>
            <a:ext cx="2632499" cy="389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/>
          <a:p>
            <a:pPr algn="l">
              <a:defRPr sz="18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Sun born at R = 4.5 </a:t>
            </a:r>
            <a:r>
              <a:rPr sz="2000"/>
              <a:t>± 0.5</a:t>
            </a:r>
          </a:p>
        </p:txBody>
      </p:sp>
      <p:sp>
        <p:nvSpPr>
          <p:cNvPr id="387" name="Old ridge belongs to the inner disk and the young one to the outer disk"/>
          <p:cNvSpPr txBox="1"/>
          <p:nvPr/>
        </p:nvSpPr>
        <p:spPr>
          <a:xfrm>
            <a:off x="9220046" y="6116100"/>
            <a:ext cx="2632499" cy="9609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sz="18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Old ridge belongs to the inner disk and the young one to the outer disk</a:t>
            </a:r>
          </a:p>
        </p:txBody>
      </p:sp>
      <p:sp>
        <p:nvSpPr>
          <p:cNvPr id="388" name="Birth radius tracks in the AMR"/>
          <p:cNvSpPr txBox="1"/>
          <p:nvPr/>
        </p:nvSpPr>
        <p:spPr>
          <a:xfrm>
            <a:off x="2123258" y="312233"/>
            <a:ext cx="8758284" cy="6307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Birth radius tracks in the AMR </a:t>
            </a:r>
          </a:p>
        </p:txBody>
      </p:sp>
      <p:grpSp>
        <p:nvGrpSpPr>
          <p:cNvPr id="391" name="Group"/>
          <p:cNvGrpSpPr/>
          <p:nvPr/>
        </p:nvGrpSpPr>
        <p:grpSpPr>
          <a:xfrm>
            <a:off x="1964170" y="1335051"/>
            <a:ext cx="5887286" cy="792958"/>
            <a:chOff x="0" y="0"/>
            <a:chExt cx="5887285" cy="792956"/>
          </a:xfrm>
        </p:grpSpPr>
        <p:sp>
          <p:nvSpPr>
            <p:cNvPr id="389" name="Line"/>
            <p:cNvSpPr/>
            <p:nvPr/>
          </p:nvSpPr>
          <p:spPr>
            <a:xfrm flipV="1">
              <a:off x="-1" y="0"/>
              <a:ext cx="2490592" cy="792957"/>
            </a:xfrm>
            <a:prstGeom prst="line">
              <a:avLst/>
            </a:prstGeom>
            <a:noFill/>
            <a:ln w="50800" cap="flat">
              <a:solidFill>
                <a:srgbClr val="FF40FF"/>
              </a:solidFill>
              <a:prstDash val="sysDot"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  <p:sp>
          <p:nvSpPr>
            <p:cNvPr id="390" name="Line"/>
            <p:cNvSpPr/>
            <p:nvPr/>
          </p:nvSpPr>
          <p:spPr>
            <a:xfrm flipV="1">
              <a:off x="3396695" y="0"/>
              <a:ext cx="2490591" cy="792957"/>
            </a:xfrm>
            <a:prstGeom prst="line">
              <a:avLst/>
            </a:prstGeom>
            <a:noFill/>
            <a:ln w="50800" cap="flat">
              <a:solidFill>
                <a:srgbClr val="FF40FF"/>
              </a:solidFill>
              <a:prstDash val="sysDot"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Application to APOGEE DR17 red giants"/>
          <p:cNvSpPr txBox="1"/>
          <p:nvPr/>
        </p:nvSpPr>
        <p:spPr>
          <a:xfrm>
            <a:off x="2123258" y="312233"/>
            <a:ext cx="8758284" cy="6307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Application to APOGEE DR17 red giants</a:t>
            </a:r>
          </a:p>
        </p:txBody>
      </p:sp>
      <p:sp>
        <p:nvSpPr>
          <p:cNvPr id="394" name="Spectroscopic ages for ~145K stars, trained on Kepler asteroseismic ages (Anders et al. 2023)"/>
          <p:cNvSpPr txBox="1"/>
          <p:nvPr/>
        </p:nvSpPr>
        <p:spPr>
          <a:xfrm>
            <a:off x="5750662" y="1407456"/>
            <a:ext cx="5429976" cy="7958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sz="2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Spectroscopic ages for ~145K stars, trained on Kepler asteroseismic ages (Anders et al. 2023)</a:t>
            </a:r>
          </a:p>
        </p:txBody>
      </p:sp>
      <p:pic>
        <p:nvPicPr>
          <p:cNvPr id="395" name="Screen Shot 2023-06-19 at 2.42.29 PM.png" descr="Screen Shot 2023-06-19 at 2.42.2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471" y="2935509"/>
            <a:ext cx="9156497" cy="4270468"/>
          </a:xfrm>
          <a:prstGeom prst="rect">
            <a:avLst/>
          </a:prstGeom>
          <a:ln w="3175">
            <a:miter lim="400000"/>
          </a:ln>
        </p:spPr>
      </p:pic>
      <p:pic>
        <p:nvPicPr>
          <p:cNvPr id="396" name="Screen Shot 2023-06-20 at 9.52.08 AM.png" descr="Screen Shot 2023-06-20 at 9.52.0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682" y="997355"/>
            <a:ext cx="3923351" cy="2886572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397" name="Ratcliffe, Minchev et al. (2024)"/>
          <p:cNvSpPr txBox="1"/>
          <p:nvPr/>
        </p:nvSpPr>
        <p:spPr>
          <a:xfrm>
            <a:off x="1399608" y="7558847"/>
            <a:ext cx="2699469" cy="350309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Ratcliffe, Minchev et al. (2024)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Application to APOGEE DR17 red giants"/>
          <p:cNvSpPr txBox="1"/>
          <p:nvPr/>
        </p:nvSpPr>
        <p:spPr>
          <a:xfrm>
            <a:off x="2123258" y="142899"/>
            <a:ext cx="8758284" cy="6307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Application to APOGEE DR17 red giants</a:t>
            </a:r>
          </a:p>
        </p:txBody>
      </p:sp>
      <p:pic>
        <p:nvPicPr>
          <p:cNvPr id="400" name="Screen Shot 2023-06-19 at 2.42.29 PM.png" descr="Screen Shot 2023-06-19 at 2.42.2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334" y="3290894"/>
            <a:ext cx="9156497" cy="4270467"/>
          </a:xfrm>
          <a:prstGeom prst="rect">
            <a:avLst/>
          </a:prstGeom>
          <a:ln w="3175">
            <a:miter lim="400000"/>
          </a:ln>
        </p:spPr>
      </p:pic>
      <p:sp>
        <p:nvSpPr>
          <p:cNvPr id="401" name="Spectroscopic ages for ~145K stars, trained on Kepler asteroseismic ages (Anders et al. 2023)"/>
          <p:cNvSpPr txBox="1"/>
          <p:nvPr/>
        </p:nvSpPr>
        <p:spPr>
          <a:xfrm>
            <a:off x="4679178" y="949500"/>
            <a:ext cx="7005877" cy="7958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sz="2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Spectroscopic ages for ~145K stars, trained on Kepler asteroseismic ages (Anders et al. 2023)</a:t>
            </a:r>
          </a:p>
        </p:txBody>
      </p:sp>
      <p:pic>
        <p:nvPicPr>
          <p:cNvPr id="402" name="Screen Shot 2023-06-19 at 3.31.02 PM.png" descr="Screen Shot 2023-06-19 at 3.31.02 PM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09493" y="790418"/>
            <a:ext cx="5003737" cy="3642297"/>
          </a:xfrm>
          <a:prstGeom prst="rect">
            <a:avLst/>
          </a:prstGeom>
          <a:ln w="3175">
            <a:miter lim="400000"/>
          </a:ln>
        </p:spPr>
      </p:pic>
      <p:pic>
        <p:nvPicPr>
          <p:cNvPr id="403" name="Screen Shot 2023-06-19 at 3.43.15 PM.png" descr="Screen Shot 2023-06-19 at 3.43.15 PM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69161" y="817185"/>
            <a:ext cx="4634023" cy="3268159"/>
          </a:xfrm>
          <a:prstGeom prst="rect">
            <a:avLst/>
          </a:prstGeom>
          <a:ln w="3175">
            <a:miter lim="400000"/>
          </a:ln>
        </p:spPr>
      </p:pic>
      <p:sp>
        <p:nvSpPr>
          <p:cNvPr id="404" name="Sgr"/>
          <p:cNvSpPr txBox="1"/>
          <p:nvPr/>
        </p:nvSpPr>
        <p:spPr>
          <a:xfrm>
            <a:off x="3060597" y="6549408"/>
            <a:ext cx="485499" cy="44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algn="l">
              <a:defRPr sz="2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Sgr</a:t>
            </a:r>
          </a:p>
        </p:txBody>
      </p:sp>
      <p:sp>
        <p:nvSpPr>
          <p:cNvPr id="405" name="Line"/>
          <p:cNvSpPr/>
          <p:nvPr/>
        </p:nvSpPr>
        <p:spPr>
          <a:xfrm flipV="1">
            <a:off x="3451675" y="6200285"/>
            <a:ext cx="1" cy="42333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2333" tIns="42333" rIns="42333" bIns="42333" anchor="ctr"/>
          <a:lstStyle/>
          <a:p>
            <a:pPr defTabSz="2031949">
              <a:defRPr sz="2000" b="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406" name="Line"/>
          <p:cNvSpPr/>
          <p:nvPr/>
        </p:nvSpPr>
        <p:spPr>
          <a:xfrm flipV="1">
            <a:off x="3592752" y="6726661"/>
            <a:ext cx="386509" cy="11712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2333" tIns="42333" rIns="42333" bIns="42333" anchor="ctr"/>
          <a:lstStyle/>
          <a:p>
            <a:pPr defTabSz="2031949">
              <a:defRPr sz="2000" b="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407" name="GSE"/>
          <p:cNvSpPr txBox="1"/>
          <p:nvPr/>
        </p:nvSpPr>
        <p:spPr>
          <a:xfrm>
            <a:off x="4539167" y="5781770"/>
            <a:ext cx="625199" cy="44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algn="l">
              <a:defRPr sz="2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GSE</a:t>
            </a:r>
          </a:p>
        </p:txBody>
      </p:sp>
      <p:sp>
        <p:nvSpPr>
          <p:cNvPr id="408" name="Line"/>
          <p:cNvSpPr/>
          <p:nvPr/>
        </p:nvSpPr>
        <p:spPr>
          <a:xfrm>
            <a:off x="4856706" y="6271577"/>
            <a:ext cx="1" cy="64558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2333" tIns="42333" rIns="42333" bIns="42333" anchor="ctr"/>
          <a:lstStyle/>
          <a:p>
            <a:pPr defTabSz="2031949">
              <a:defRPr sz="2000" b="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409" name="Lu, Minchev et al. (2022)"/>
          <p:cNvSpPr txBox="1"/>
          <p:nvPr/>
        </p:nvSpPr>
        <p:spPr>
          <a:xfrm>
            <a:off x="5649585" y="3328618"/>
            <a:ext cx="2314002" cy="350309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Lu, Minchev et al. (2022)</a:t>
            </a:r>
          </a:p>
        </p:txBody>
      </p:sp>
      <p:sp>
        <p:nvSpPr>
          <p:cNvPr id="410" name="Ratcliffe, Minchev et al. (2024)"/>
          <p:cNvSpPr txBox="1"/>
          <p:nvPr/>
        </p:nvSpPr>
        <p:spPr>
          <a:xfrm>
            <a:off x="1399608" y="7558847"/>
            <a:ext cx="2699469" cy="350309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Ratcliffe, Minchev et al. (2024)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Screen Shot 2023-06-19 at 2.04.47 PM.png" descr="Screen Shot 2023-06-19 at 2.04.4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74" y="1185654"/>
            <a:ext cx="10575327" cy="6057914"/>
          </a:xfrm>
          <a:prstGeom prst="rect">
            <a:avLst/>
          </a:prstGeom>
          <a:ln w="3175">
            <a:miter lim="400000"/>
          </a:ln>
        </p:spPr>
      </p:pic>
      <p:sp>
        <p:nvSpPr>
          <p:cNvPr id="413" name="[X/H] evolution with R and cosmic time"/>
          <p:cNvSpPr txBox="1"/>
          <p:nvPr/>
        </p:nvSpPr>
        <p:spPr>
          <a:xfrm>
            <a:off x="2123258" y="312233"/>
            <a:ext cx="8758284" cy="6307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[X/H] evolution with R and cosmic time</a:t>
            </a:r>
          </a:p>
        </p:txBody>
      </p:sp>
      <p:sp>
        <p:nvSpPr>
          <p:cNvPr id="414" name="Rectangle"/>
          <p:cNvSpPr/>
          <p:nvPr/>
        </p:nvSpPr>
        <p:spPr>
          <a:xfrm>
            <a:off x="1147606" y="1958095"/>
            <a:ext cx="10761698" cy="268080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15" name="Ratcliffe, Minchev et al. (2024)"/>
          <p:cNvSpPr txBox="1"/>
          <p:nvPr/>
        </p:nvSpPr>
        <p:spPr>
          <a:xfrm>
            <a:off x="9556927" y="7487809"/>
            <a:ext cx="2699469" cy="350310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Ratcliffe, Minchev et al. (2024)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creen Shot 2023-06-19 at 2.04.47 PM.png" descr="Screen Shot 2023-06-19 at 2.04.4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74" y="1185654"/>
            <a:ext cx="10575327" cy="6057914"/>
          </a:xfrm>
          <a:prstGeom prst="rect">
            <a:avLst/>
          </a:prstGeom>
          <a:ln w="3175">
            <a:miter lim="400000"/>
          </a:ln>
        </p:spPr>
      </p:pic>
      <p:sp>
        <p:nvSpPr>
          <p:cNvPr id="418" name="Line"/>
          <p:cNvSpPr/>
          <p:nvPr/>
        </p:nvSpPr>
        <p:spPr>
          <a:xfrm>
            <a:off x="6172391" y="1356756"/>
            <a:ext cx="1097539" cy="1"/>
          </a:xfrm>
          <a:prstGeom prst="line">
            <a:avLst/>
          </a:prstGeom>
          <a:ln w="12700">
            <a:solidFill>
              <a:srgbClr val="3C5F5E"/>
            </a:solidFill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19" name="cosmic time"/>
          <p:cNvSpPr txBox="1"/>
          <p:nvPr/>
        </p:nvSpPr>
        <p:spPr>
          <a:xfrm>
            <a:off x="7383179" y="1064656"/>
            <a:ext cx="2053040" cy="5418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>
              <a:defRPr sz="3000" b="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cosmic time</a:t>
            </a:r>
          </a:p>
        </p:txBody>
      </p:sp>
      <p:sp>
        <p:nvSpPr>
          <p:cNvPr id="420" name="[X/H] evolution with R and cosmic time"/>
          <p:cNvSpPr txBox="1"/>
          <p:nvPr/>
        </p:nvSpPr>
        <p:spPr>
          <a:xfrm>
            <a:off x="2123258" y="312233"/>
            <a:ext cx="8758284" cy="6307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[X/H] evolution with R and cosmic time</a:t>
            </a:r>
          </a:p>
        </p:txBody>
      </p:sp>
      <p:sp>
        <p:nvSpPr>
          <p:cNvPr id="421" name="Ratcliffe, Minchev et al. (2024)"/>
          <p:cNvSpPr txBox="1"/>
          <p:nvPr/>
        </p:nvSpPr>
        <p:spPr>
          <a:xfrm>
            <a:off x="9556927" y="7487809"/>
            <a:ext cx="2699469" cy="350310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Ratcliffe, Minchev et al. (2024)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Screen Shot 2023-06-19 at 2.05.16 PM.png" descr="Screen Shot 2023-06-19 at 2.05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91" y="1174752"/>
            <a:ext cx="10517124" cy="6258465"/>
          </a:xfrm>
          <a:prstGeom prst="rect">
            <a:avLst/>
          </a:prstGeom>
          <a:ln w="3175">
            <a:miter lim="400000"/>
          </a:ln>
        </p:spPr>
      </p:pic>
      <p:sp>
        <p:nvSpPr>
          <p:cNvPr id="424" name="Line"/>
          <p:cNvSpPr/>
          <p:nvPr/>
        </p:nvSpPr>
        <p:spPr>
          <a:xfrm>
            <a:off x="6172391" y="1356756"/>
            <a:ext cx="1097539" cy="1"/>
          </a:xfrm>
          <a:prstGeom prst="line">
            <a:avLst/>
          </a:prstGeom>
          <a:ln w="12700">
            <a:solidFill>
              <a:srgbClr val="3C5F5E"/>
            </a:solidFill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25" name="cosmic time"/>
          <p:cNvSpPr txBox="1"/>
          <p:nvPr/>
        </p:nvSpPr>
        <p:spPr>
          <a:xfrm>
            <a:off x="7383179" y="1064656"/>
            <a:ext cx="2053040" cy="5418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>
              <a:defRPr sz="3000" b="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cosmic time</a:t>
            </a:r>
          </a:p>
        </p:txBody>
      </p:sp>
      <p:sp>
        <p:nvSpPr>
          <p:cNvPr id="426" name="[X/Fe] evolution with R and cosmic time"/>
          <p:cNvSpPr txBox="1"/>
          <p:nvPr/>
        </p:nvSpPr>
        <p:spPr>
          <a:xfrm>
            <a:off x="2123258" y="312233"/>
            <a:ext cx="8758284" cy="6307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[X/Fe] evolution with R and cosmic time</a:t>
            </a:r>
          </a:p>
        </p:txBody>
      </p:sp>
      <p:sp>
        <p:nvSpPr>
          <p:cNvPr id="427" name="Ratcliffe, Minchev et al. (2024)"/>
          <p:cNvSpPr txBox="1"/>
          <p:nvPr/>
        </p:nvSpPr>
        <p:spPr>
          <a:xfrm>
            <a:off x="9556927" y="7487809"/>
            <a:ext cx="2699469" cy="350310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Ratcliffe, Minchev et al. (2024)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Nissen et al. (2020)"/>
          <p:cNvSpPr txBox="1"/>
          <p:nvPr/>
        </p:nvSpPr>
        <p:spPr>
          <a:xfrm>
            <a:off x="1763715" y="7633204"/>
            <a:ext cx="1812969" cy="350309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Nissen et al. (2020)</a:t>
            </a:r>
          </a:p>
        </p:txBody>
      </p:sp>
      <p:grpSp>
        <p:nvGrpSpPr>
          <p:cNvPr id="433" name="Group"/>
          <p:cNvGrpSpPr/>
          <p:nvPr/>
        </p:nvGrpSpPr>
        <p:grpSpPr>
          <a:xfrm>
            <a:off x="1892037" y="1543343"/>
            <a:ext cx="3940538" cy="5979504"/>
            <a:chOff x="0" y="0"/>
            <a:chExt cx="3940536" cy="5979503"/>
          </a:xfrm>
        </p:grpSpPr>
        <p:sp>
          <p:nvSpPr>
            <p:cNvPr id="430" name="Rectangle"/>
            <p:cNvSpPr/>
            <p:nvPr/>
          </p:nvSpPr>
          <p:spPr>
            <a:xfrm>
              <a:off x="0" y="0"/>
              <a:ext cx="3940537" cy="5979504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  <p:pic>
          <p:nvPicPr>
            <p:cNvPr id="431" name="Screenshot 2023-10-09 at 11.33.31 AM.png" descr="Screenshot 2023-10-09 at 11.33.31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87" y="37402"/>
              <a:ext cx="3873911" cy="31726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32" name="Screenshot 2023-10-09 at 11.36.59 AM.png" descr="Screenshot 2023-10-09 at 11.36.59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42" y="2837327"/>
              <a:ext cx="3817253" cy="310318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434" name="Chemical clocks?"/>
          <p:cNvSpPr txBox="1"/>
          <p:nvPr/>
        </p:nvSpPr>
        <p:spPr>
          <a:xfrm>
            <a:off x="2123258" y="425807"/>
            <a:ext cx="8758284" cy="77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45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Chemical clocks?</a:t>
            </a:r>
          </a:p>
        </p:txBody>
      </p:sp>
      <p:sp>
        <p:nvSpPr>
          <p:cNvPr id="435" name="−0.3 &lt; [Fe/H] &lt; +0.3"/>
          <p:cNvSpPr txBox="1"/>
          <p:nvPr/>
        </p:nvSpPr>
        <p:spPr>
          <a:xfrm>
            <a:off x="3043583" y="1768876"/>
            <a:ext cx="2520290" cy="44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algn="l" defTabSz="381000">
              <a:spcBef>
                <a:spcPts val="1000"/>
              </a:spcBef>
              <a:defRPr sz="2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−0.3 &lt; [Fe/H] &lt; +0.3 </a:t>
            </a:r>
          </a:p>
        </p:txBody>
      </p:sp>
      <p:sp>
        <p:nvSpPr>
          <p:cNvPr id="436" name="Linear relation in [Y/Mg] with age, yey!…"/>
          <p:cNvSpPr txBox="1"/>
          <p:nvPr/>
        </p:nvSpPr>
        <p:spPr>
          <a:xfrm>
            <a:off x="6454329" y="2224616"/>
            <a:ext cx="5819222" cy="394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>
            <a:spAutoFit/>
          </a:bodyPr>
          <a:lstStyle/>
          <a:p>
            <a:pPr marL="330199" indent="-330199" algn="l">
              <a:spcBef>
                <a:spcPts val="1600"/>
              </a:spcBef>
              <a:buSzPct val="145000"/>
              <a:buChar char="•"/>
              <a:defRPr sz="26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Linear relation in [Y/Mg] with age, yey!</a:t>
            </a:r>
          </a:p>
          <a:p>
            <a:pPr marL="330199" indent="-330199" algn="l">
              <a:spcBef>
                <a:spcPts val="1600"/>
              </a:spcBef>
              <a:buSzPct val="145000"/>
              <a:buChar char="•"/>
              <a:defRPr sz="26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However, dependent </a:t>
            </a:r>
          </a:p>
          <a:p>
            <a:pPr marL="774700" lvl="1" indent="-330200" algn="l">
              <a:spcBef>
                <a:spcPts val="1600"/>
              </a:spcBef>
              <a:buSzPct val="145000"/>
              <a:buChar char="•"/>
              <a:defRPr sz="26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on location in the Galaxy (Casali et al. 2020; Casamiquela et al. 2021; Viscasillas Vazquez et al. 2022)</a:t>
            </a:r>
          </a:p>
          <a:p>
            <a:pPr marL="774700" lvl="1" indent="-330200" algn="l">
              <a:spcBef>
                <a:spcPts val="1600"/>
              </a:spcBef>
              <a:buSzPct val="145000"/>
              <a:buChar char="•"/>
              <a:defRPr sz="26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on metallicity (Delgado Mena et al. 2017; Feltzing et al. 2017; Sales-Silva et al. 2022)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creen Shot 2018-08-28 at 12.57.50 PM.png" descr="Screen Shot 2018-08-28 at 12.57.50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18" y="6685139"/>
            <a:ext cx="10014367" cy="1514853"/>
          </a:xfrm>
          <a:prstGeom prst="rect">
            <a:avLst/>
          </a:prstGeom>
          <a:ln w="3175">
            <a:miter lim="400000"/>
          </a:ln>
        </p:spPr>
      </p:pic>
      <p:pic>
        <p:nvPicPr>
          <p:cNvPr id="243" name="Screen Shot 2023-06-20 at 11.15.14 AM.png" descr="Screen Shot 2023-06-20 at 11.15.1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77" y="1348683"/>
            <a:ext cx="10107129" cy="6508878"/>
          </a:xfrm>
          <a:prstGeom prst="rect">
            <a:avLst/>
          </a:prstGeom>
          <a:ln w="3175">
            <a:miter lim="400000"/>
          </a:ln>
        </p:spPr>
      </p:pic>
      <p:sp>
        <p:nvSpPr>
          <p:cNvPr id="244" name="Stellar radial migration throughout the disk evolution"/>
          <p:cNvSpPr txBox="1"/>
          <p:nvPr/>
        </p:nvSpPr>
        <p:spPr>
          <a:xfrm>
            <a:off x="2514944" y="107998"/>
            <a:ext cx="7810595" cy="11768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Stellar radial migration throughout the disk evolution</a:t>
            </a:r>
          </a:p>
        </p:txBody>
      </p:sp>
      <p:sp>
        <p:nvSpPr>
          <p:cNvPr id="245" name="Minchev + (2013)"/>
          <p:cNvSpPr txBox="1"/>
          <p:nvPr/>
        </p:nvSpPr>
        <p:spPr>
          <a:xfrm>
            <a:off x="11140878" y="7716812"/>
            <a:ext cx="1577612" cy="3259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/>
          <a:p>
            <a:pPr lvl="1" indent="0" algn="l" defTabSz="381000">
              <a:spcBef>
                <a:spcPts val="500"/>
              </a:spcBef>
              <a:tabLst>
                <a:tab pos="292100" algn="l"/>
                <a:tab pos="584200" algn="l"/>
                <a:tab pos="889000" algn="l"/>
                <a:tab pos="1181100" algn="l"/>
                <a:tab pos="1473200" algn="l"/>
                <a:tab pos="1778000" algn="l"/>
                <a:tab pos="2070100" algn="l"/>
                <a:tab pos="2362200" algn="l"/>
                <a:tab pos="2667000" algn="l"/>
                <a:tab pos="2959100" algn="l"/>
                <a:tab pos="3251200" algn="l"/>
                <a:tab pos="3556000" algn="l"/>
              </a:tabLst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Minchev + (2013)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Screenshot 2023-10-09 at 11.27.46 AM.png" descr="Screenshot 2023-10-09 at 11.27.4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734" y="1543343"/>
            <a:ext cx="4804820" cy="5979504"/>
          </a:xfrm>
          <a:prstGeom prst="rect">
            <a:avLst/>
          </a:prstGeom>
          <a:ln w="3175">
            <a:miter lim="400000"/>
          </a:ln>
        </p:spPr>
      </p:pic>
      <p:sp>
        <p:nvSpPr>
          <p:cNvPr id="439" name="Nissen et al. (2020)"/>
          <p:cNvSpPr txBox="1"/>
          <p:nvPr/>
        </p:nvSpPr>
        <p:spPr>
          <a:xfrm>
            <a:off x="1763715" y="7633204"/>
            <a:ext cx="1812969" cy="350309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Nissen et al. (2020)</a:t>
            </a:r>
          </a:p>
        </p:txBody>
      </p:sp>
      <p:grpSp>
        <p:nvGrpSpPr>
          <p:cNvPr id="443" name="Group"/>
          <p:cNvGrpSpPr/>
          <p:nvPr/>
        </p:nvGrpSpPr>
        <p:grpSpPr>
          <a:xfrm>
            <a:off x="1892037" y="1543343"/>
            <a:ext cx="3940538" cy="5979504"/>
            <a:chOff x="0" y="0"/>
            <a:chExt cx="3940536" cy="5979503"/>
          </a:xfrm>
        </p:grpSpPr>
        <p:sp>
          <p:nvSpPr>
            <p:cNvPr id="440" name="Rectangle"/>
            <p:cNvSpPr/>
            <p:nvPr/>
          </p:nvSpPr>
          <p:spPr>
            <a:xfrm>
              <a:off x="0" y="0"/>
              <a:ext cx="3940537" cy="5979504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  <p:pic>
          <p:nvPicPr>
            <p:cNvPr id="441" name="Screenshot 2023-10-09 at 11.33.31 AM.png" descr="Screenshot 2023-10-09 at 11.33.31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87" y="37402"/>
              <a:ext cx="3873911" cy="31726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42" name="Screenshot 2023-10-09 at 11.36.59 AM.png" descr="Screenshot 2023-10-09 at 11.36.59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42" y="2837327"/>
              <a:ext cx="3817253" cy="310318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444" name="Chemical clocks?"/>
          <p:cNvSpPr txBox="1"/>
          <p:nvPr/>
        </p:nvSpPr>
        <p:spPr>
          <a:xfrm>
            <a:off x="2123258" y="425807"/>
            <a:ext cx="8758284" cy="77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45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Chemical clocks?</a:t>
            </a:r>
          </a:p>
        </p:txBody>
      </p:sp>
      <p:sp>
        <p:nvSpPr>
          <p:cNvPr id="445" name="−0.3 &lt; [Fe/H] &lt; +0.3"/>
          <p:cNvSpPr txBox="1"/>
          <p:nvPr/>
        </p:nvSpPr>
        <p:spPr>
          <a:xfrm>
            <a:off x="3043583" y="1768876"/>
            <a:ext cx="2520290" cy="44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algn="l" defTabSz="381000">
              <a:spcBef>
                <a:spcPts val="1000"/>
              </a:spcBef>
              <a:defRPr sz="2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−0.3 &lt; [Fe/H] &lt; +0.3 </a:t>
            </a:r>
          </a:p>
        </p:txBody>
      </p:sp>
      <p:sp>
        <p:nvSpPr>
          <p:cNvPr id="446" name="Colored by birth radius"/>
          <p:cNvSpPr txBox="1"/>
          <p:nvPr/>
        </p:nvSpPr>
        <p:spPr>
          <a:xfrm>
            <a:off x="7583727" y="1306437"/>
            <a:ext cx="2866833" cy="40216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 defTabSz="381000">
              <a:spcBef>
                <a:spcPts val="1000"/>
              </a:spcBef>
              <a:defRPr sz="20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Colored by birth radius</a:t>
            </a:r>
          </a:p>
        </p:txBody>
      </p:sp>
      <p:sp>
        <p:nvSpPr>
          <p:cNvPr id="447" name="Ratcliffe, Minchev et al. (2024b)"/>
          <p:cNvSpPr txBox="1"/>
          <p:nvPr/>
        </p:nvSpPr>
        <p:spPr>
          <a:xfrm>
            <a:off x="9231155" y="7633204"/>
            <a:ext cx="2876359" cy="350309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Ratcliffe, Minchev et al. (2024b)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creenshot 2023-10-09 at 11.42.09 AM.png" descr="Screenshot 2023-10-09 at 11.42.0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" y="1853030"/>
            <a:ext cx="12816204" cy="5992822"/>
          </a:xfrm>
          <a:prstGeom prst="rect">
            <a:avLst/>
          </a:prstGeom>
          <a:ln w="3175">
            <a:miter lim="400000"/>
          </a:ln>
        </p:spPr>
      </p:pic>
      <p:sp>
        <p:nvSpPr>
          <p:cNvPr id="450" name="[s/Mg] evolution with time"/>
          <p:cNvSpPr txBox="1"/>
          <p:nvPr/>
        </p:nvSpPr>
        <p:spPr>
          <a:xfrm>
            <a:off x="2032220" y="365348"/>
            <a:ext cx="8758283" cy="6307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[s/Mg] evolution with time</a:t>
            </a:r>
          </a:p>
        </p:txBody>
      </p:sp>
      <p:sp>
        <p:nvSpPr>
          <p:cNvPr id="451" name="APOGEE red giants, Anders+ 2023 ages…"/>
          <p:cNvSpPr txBox="1"/>
          <p:nvPr/>
        </p:nvSpPr>
        <p:spPr>
          <a:xfrm>
            <a:off x="741132" y="1182888"/>
            <a:ext cx="4755135" cy="7040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defRPr sz="2000" b="0">
                <a:solidFill>
                  <a:srgbClr val="5E5E5E"/>
                </a:solidFill>
              </a:defRPr>
            </a:pPr>
            <a:r>
              <a:t>APOGEE red giants, Anders+ 2023 ages </a:t>
            </a:r>
          </a:p>
          <a:p>
            <a:pPr defTabSz="2438338">
              <a:defRPr sz="2000" b="0">
                <a:solidFill>
                  <a:srgbClr val="5E5E5E"/>
                </a:solidFill>
              </a:defRPr>
            </a:pPr>
            <a:r>
              <a:t>BAWLAS abundance Hayes+2022</a:t>
            </a:r>
          </a:p>
        </p:txBody>
      </p:sp>
      <p:sp>
        <p:nvSpPr>
          <p:cNvPr id="452" name="GALAH MSTO+SGB…"/>
          <p:cNvSpPr txBox="1"/>
          <p:nvPr/>
        </p:nvSpPr>
        <p:spPr>
          <a:xfrm>
            <a:off x="5773132" y="1182888"/>
            <a:ext cx="3738119" cy="7040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defRPr sz="2000" b="0">
                <a:solidFill>
                  <a:srgbClr val="5E5E5E"/>
                </a:solidFill>
              </a:defRPr>
            </a:pPr>
            <a:r>
              <a:t>GALAH MSTO+SGB</a:t>
            </a:r>
          </a:p>
          <a:p>
            <a:pPr defTabSz="2438338">
              <a:defRPr sz="2000" b="0">
                <a:solidFill>
                  <a:srgbClr val="5E5E5E"/>
                </a:solidFill>
              </a:defRPr>
            </a:pPr>
            <a:r>
              <a:t>StarHorse ages (Queiroz+ 2023)</a:t>
            </a:r>
          </a:p>
        </p:txBody>
      </p:sp>
      <p:sp>
        <p:nvSpPr>
          <p:cNvPr id="453" name="cosmic time"/>
          <p:cNvSpPr txBox="1"/>
          <p:nvPr/>
        </p:nvSpPr>
        <p:spPr>
          <a:xfrm>
            <a:off x="1890792" y="4093532"/>
            <a:ext cx="1596717" cy="44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>
              <a:defRPr sz="2300" b="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cosmic time</a:t>
            </a:r>
          </a:p>
        </p:txBody>
      </p:sp>
      <p:sp>
        <p:nvSpPr>
          <p:cNvPr id="454" name="cosmic time"/>
          <p:cNvSpPr txBox="1"/>
          <p:nvPr/>
        </p:nvSpPr>
        <p:spPr>
          <a:xfrm>
            <a:off x="5431878" y="4093532"/>
            <a:ext cx="1596717" cy="44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>
              <a:defRPr sz="2300" b="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cosmic time</a:t>
            </a:r>
          </a:p>
        </p:txBody>
      </p:sp>
      <p:sp>
        <p:nvSpPr>
          <p:cNvPr id="455" name="cosmic time"/>
          <p:cNvSpPr txBox="1"/>
          <p:nvPr/>
        </p:nvSpPr>
        <p:spPr>
          <a:xfrm>
            <a:off x="8712346" y="4093532"/>
            <a:ext cx="1596717" cy="44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>
              <a:defRPr sz="2300" b="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cosmic time</a:t>
            </a:r>
          </a:p>
        </p:txBody>
      </p:sp>
      <p:sp>
        <p:nvSpPr>
          <p:cNvPr id="456" name="Ratcliffe, Minchev et al. (2024b)"/>
          <p:cNvSpPr txBox="1"/>
          <p:nvPr/>
        </p:nvSpPr>
        <p:spPr>
          <a:xfrm>
            <a:off x="9960884" y="7632804"/>
            <a:ext cx="2876358" cy="350309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Ratcliffe, Minchev et al. (2024b)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Screenshot 2023-10-09 at 11.42.20 AM.png" descr="Screenshot 2023-10-09 at 11.42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29" y="1776509"/>
            <a:ext cx="12799193" cy="6134001"/>
          </a:xfrm>
          <a:prstGeom prst="rect">
            <a:avLst/>
          </a:prstGeom>
          <a:ln w="3175">
            <a:miter lim="400000"/>
          </a:ln>
        </p:spPr>
      </p:pic>
      <p:sp>
        <p:nvSpPr>
          <p:cNvPr id="459" name="[s/Mg] gradient steepening with time"/>
          <p:cNvSpPr txBox="1"/>
          <p:nvPr/>
        </p:nvSpPr>
        <p:spPr>
          <a:xfrm>
            <a:off x="1996131" y="464569"/>
            <a:ext cx="9012538" cy="7450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43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[s/Mg] gradient steepening with time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omparison with a GCE model"/>
          <p:cNvSpPr txBox="1">
            <a:spLocks noGrp="1"/>
          </p:cNvSpPr>
          <p:nvPr>
            <p:ph type="title" idx="4294967295"/>
          </p:nvPr>
        </p:nvSpPr>
        <p:spPr>
          <a:xfrm>
            <a:off x="578312" y="382713"/>
            <a:ext cx="7327842" cy="764355"/>
          </a:xfrm>
          <a:prstGeom prst="rect">
            <a:avLst/>
          </a:prstGeom>
        </p:spPr>
        <p:txBody>
          <a:bodyPr/>
          <a:lstStyle>
            <a:lvl1pPr defTabSz="1242649">
              <a:defRPr sz="4300" b="0" spc="-85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Comparison with a GCE model</a:t>
            </a:r>
          </a:p>
        </p:txBody>
      </p:sp>
      <p:sp>
        <p:nvSpPr>
          <p:cNvPr id="462" name="Model A: single-infall, model params from Cescutti+ 2007, nucleosynthesis from Van der Swaelmen+ 2023, Ba evolution from Rizzuti+2019, Cristallo+2015 (AGB), Frischkneckt+2016 (massive stars) + simplified migration…"/>
          <p:cNvSpPr txBox="1"/>
          <p:nvPr/>
        </p:nvSpPr>
        <p:spPr>
          <a:xfrm>
            <a:off x="604373" y="1559807"/>
            <a:ext cx="6469130" cy="37061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>
            <a:normAutofit/>
          </a:bodyPr>
          <a:lstStyle/>
          <a:p>
            <a:pPr marL="352043" indent="-352043" algn="l" defTabSz="1430492">
              <a:lnSpc>
                <a:spcPct val="120000"/>
              </a:lnSpc>
              <a:spcBef>
                <a:spcPts val="2600"/>
              </a:spcBef>
              <a:buSzPct val="123000"/>
              <a:buChar char="•"/>
              <a:defRPr sz="2574" b="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Model A:</a:t>
            </a:r>
            <a:r>
              <a:t> single-infall, model params from Cescutti+ 2007, nucleosynthesis from Van der Swaelmen+ 2023, Ba evolution from Rizzuti+2019, Cristallo+2015 (AGB), Frischkneckt+2016 (massive stars) + simplified migration</a:t>
            </a:r>
          </a:p>
          <a:p>
            <a:pPr marL="955547" lvl="1" indent="-352044" algn="l" defTabSz="1430492">
              <a:lnSpc>
                <a:spcPct val="120000"/>
              </a:lnSpc>
              <a:spcBef>
                <a:spcPts val="2600"/>
              </a:spcBef>
              <a:buSzPct val="123000"/>
              <a:buChar char="•"/>
              <a:defRPr sz="2574" b="0">
                <a:latin typeface="Helvetica"/>
                <a:ea typeface="Helvetica"/>
                <a:cs typeface="Helvetica"/>
                <a:sym typeface="Helvetica"/>
              </a:defRPr>
            </a:pPr>
            <a:r>
              <a:t>drop in [Ba/Mg] with decreasing age</a:t>
            </a:r>
          </a:p>
        </p:txBody>
      </p:sp>
      <p:grpSp>
        <p:nvGrpSpPr>
          <p:cNvPr id="470" name="Group"/>
          <p:cNvGrpSpPr/>
          <p:nvPr/>
        </p:nvGrpSpPr>
        <p:grpSpPr>
          <a:xfrm>
            <a:off x="7697010" y="3863782"/>
            <a:ext cx="5141021" cy="4135353"/>
            <a:chOff x="0" y="0"/>
            <a:chExt cx="5141020" cy="4135351"/>
          </a:xfrm>
        </p:grpSpPr>
        <p:grpSp>
          <p:nvGrpSpPr>
            <p:cNvPr id="467" name="Group"/>
            <p:cNvGrpSpPr/>
            <p:nvPr/>
          </p:nvGrpSpPr>
          <p:grpSpPr>
            <a:xfrm>
              <a:off x="0" y="-1"/>
              <a:ext cx="5112736" cy="4135353"/>
              <a:chOff x="0" y="0"/>
              <a:chExt cx="5112735" cy="4135351"/>
            </a:xfrm>
          </p:grpSpPr>
          <p:grpSp>
            <p:nvGrpSpPr>
              <p:cNvPr id="465" name="Group"/>
              <p:cNvGrpSpPr/>
              <p:nvPr/>
            </p:nvGrpSpPr>
            <p:grpSpPr>
              <a:xfrm>
                <a:off x="0" y="170582"/>
                <a:ext cx="5112736" cy="3964770"/>
                <a:chOff x="0" y="0"/>
                <a:chExt cx="5112735" cy="3964769"/>
              </a:xfrm>
            </p:grpSpPr>
            <p:pic>
              <p:nvPicPr>
                <p:cNvPr id="463" name="model4paper.pdf" descr="model4paper.pdf"/>
                <p:cNvPicPr>
                  <a:picLocks noChangeAspect="1"/>
                </p:cNvPicPr>
                <p:nvPr/>
              </p:nvPicPr>
              <p:blipFill>
                <a:blip r:embed="rId2"/>
                <a:srcRect r="89628"/>
                <a:stretch>
                  <a:fillRect/>
                </a:stretch>
              </p:blipFill>
              <p:spPr>
                <a:xfrm>
                  <a:off x="0" y="0"/>
                  <a:ext cx="953446" cy="3964770"/>
                </a:xfrm>
                <a:prstGeom prst="rect">
                  <a:avLst/>
                </a:prstGeom>
                <a:ln w="3175" cap="flat">
                  <a:noFill/>
                  <a:miter lim="400000"/>
                </a:ln>
                <a:effectLst/>
              </p:spPr>
            </p:pic>
            <p:pic>
              <p:nvPicPr>
                <p:cNvPr id="464" name="model4paper.pdf" descr="model4paper.pdf"/>
                <p:cNvPicPr>
                  <a:picLocks noChangeAspect="1"/>
                </p:cNvPicPr>
                <p:nvPr/>
              </p:nvPicPr>
              <p:blipFill>
                <a:blip r:embed="rId2"/>
                <a:srcRect l="53991" t="10924"/>
                <a:stretch>
                  <a:fillRect/>
                </a:stretch>
              </p:blipFill>
              <p:spPr>
                <a:xfrm>
                  <a:off x="883117" y="404477"/>
                  <a:ext cx="4229619" cy="3531634"/>
                </a:xfrm>
                <a:prstGeom prst="rect">
                  <a:avLst/>
                </a:prstGeom>
                <a:ln w="3175" cap="flat">
                  <a:noFill/>
                  <a:miter lim="400000"/>
                </a:ln>
                <a:effectLst/>
              </p:spPr>
            </p:pic>
          </p:grpSp>
          <p:pic>
            <p:nvPicPr>
              <p:cNvPr id="466" name="model4paper.pdf" descr="model4paper.pdf"/>
              <p:cNvPicPr>
                <a:picLocks noChangeAspect="1"/>
              </p:cNvPicPr>
              <p:nvPr/>
            </p:nvPicPr>
            <p:blipFill>
              <a:blip r:embed="rId2"/>
              <a:srcRect l="36830" r="28735" b="88296"/>
              <a:stretch>
                <a:fillRect/>
              </a:stretch>
            </p:blipFill>
            <p:spPr>
              <a:xfrm>
                <a:off x="1327443" y="0"/>
                <a:ext cx="3165556" cy="46399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pic>
          <p:nvPicPr>
            <p:cNvPr id="468" name="Screen Shot 2023-10-30 at 12.26.24 PM.png" descr="Screen Shot 2023-10-30 at 12.26.24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818" y="594645"/>
              <a:ext cx="4311203" cy="318925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69" name="Group" descr="Group"/>
            <p:cNvPicPr>
              <a:picLocks noChangeAspect="1"/>
            </p:cNvPicPr>
            <p:nvPr/>
          </p:nvPicPr>
          <p:blipFill>
            <a:blip r:embed="rId2"/>
            <a:srcRect l="56408" t="53298" r="29132" b="15697"/>
            <a:stretch>
              <a:fillRect/>
            </a:stretch>
          </p:blipFill>
          <p:spPr>
            <a:xfrm>
              <a:off x="1134887" y="2266339"/>
              <a:ext cx="1329220" cy="122924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473" name="Group"/>
          <p:cNvGrpSpPr/>
          <p:nvPr/>
        </p:nvGrpSpPr>
        <p:grpSpPr>
          <a:xfrm>
            <a:off x="8339387" y="-99870"/>
            <a:ext cx="4612801" cy="3870229"/>
            <a:chOff x="0" y="0"/>
            <a:chExt cx="4612800" cy="3870228"/>
          </a:xfrm>
        </p:grpSpPr>
        <p:pic>
          <p:nvPicPr>
            <p:cNvPr id="471" name="Screen Shot 2023-10-30 at 11.54.09 AM.png" descr="Screen Shot 2023-10-30 at 11.54.09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290" y="2469"/>
              <a:ext cx="3966511" cy="386776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72" name="Screenshot 2025-06-10 at 9.59.39 PM.png" descr="Screenshot 2025-06-10 at 9.59.39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72201" cy="384586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More Ba at higher Z"/>
          <p:cNvSpPr txBox="1">
            <a:spLocks noGrp="1"/>
          </p:cNvSpPr>
          <p:nvPr>
            <p:ph type="title" idx="4294967295"/>
          </p:nvPr>
        </p:nvSpPr>
        <p:spPr>
          <a:xfrm>
            <a:off x="1646842" y="356651"/>
            <a:ext cx="11717868" cy="764355"/>
          </a:xfrm>
          <a:prstGeom prst="rect">
            <a:avLst/>
          </a:prstGeom>
        </p:spPr>
        <p:txBody>
          <a:bodyPr/>
          <a:lstStyle>
            <a:lvl1pPr defTabSz="1329346">
              <a:defRPr sz="4600" b="0" spc="-9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More Ba at higher Z</a:t>
            </a:r>
          </a:p>
        </p:txBody>
      </p:sp>
      <p:sp>
        <p:nvSpPr>
          <p:cNvPr id="476" name="Model B: Model A + modified Ba yields at high Z…"/>
          <p:cNvSpPr txBox="1">
            <a:spLocks noGrp="1"/>
          </p:cNvSpPr>
          <p:nvPr>
            <p:ph type="body" sz="quarter" idx="4294967295"/>
          </p:nvPr>
        </p:nvSpPr>
        <p:spPr>
          <a:xfrm>
            <a:off x="604373" y="5704773"/>
            <a:ext cx="6469130" cy="2005943"/>
          </a:xfrm>
          <a:prstGeom prst="rect">
            <a:avLst/>
          </a:prstGeom>
        </p:spPr>
        <p:txBody>
          <a:bodyPr/>
          <a:lstStyle/>
          <a:p>
            <a:pPr marL="355599" indent="-355599">
              <a:defRPr sz="2600"/>
            </a:pPr>
            <a:r>
              <a:rPr b="1"/>
              <a:t>Model B</a:t>
            </a:r>
            <a:r>
              <a:t>: Model A + modified Ba yields at high Z</a:t>
            </a:r>
          </a:p>
          <a:p>
            <a:pPr lvl="1">
              <a:defRPr sz="2600"/>
            </a:pPr>
            <a:r>
              <a:t>better captures [Ba/Mg]—age—R trends </a:t>
            </a:r>
          </a:p>
        </p:txBody>
      </p:sp>
      <p:grpSp>
        <p:nvGrpSpPr>
          <p:cNvPr id="483" name="Group"/>
          <p:cNvGrpSpPr/>
          <p:nvPr/>
        </p:nvGrpSpPr>
        <p:grpSpPr>
          <a:xfrm>
            <a:off x="7706863" y="3863782"/>
            <a:ext cx="5121314" cy="4135353"/>
            <a:chOff x="0" y="0"/>
            <a:chExt cx="5121313" cy="4135351"/>
          </a:xfrm>
        </p:grpSpPr>
        <p:grpSp>
          <p:nvGrpSpPr>
            <p:cNvPr id="481" name="Group"/>
            <p:cNvGrpSpPr/>
            <p:nvPr/>
          </p:nvGrpSpPr>
          <p:grpSpPr>
            <a:xfrm>
              <a:off x="0" y="-1"/>
              <a:ext cx="5112736" cy="4135353"/>
              <a:chOff x="0" y="0"/>
              <a:chExt cx="5112735" cy="4135351"/>
            </a:xfrm>
          </p:grpSpPr>
          <p:grpSp>
            <p:nvGrpSpPr>
              <p:cNvPr id="479" name="Group"/>
              <p:cNvGrpSpPr/>
              <p:nvPr/>
            </p:nvGrpSpPr>
            <p:grpSpPr>
              <a:xfrm>
                <a:off x="0" y="170582"/>
                <a:ext cx="5112736" cy="3964770"/>
                <a:chOff x="0" y="0"/>
                <a:chExt cx="5112735" cy="3964769"/>
              </a:xfrm>
            </p:grpSpPr>
            <p:pic>
              <p:nvPicPr>
                <p:cNvPr id="477" name="model4paper.pdf" descr="model4paper.pdf"/>
                <p:cNvPicPr>
                  <a:picLocks noChangeAspect="1"/>
                </p:cNvPicPr>
                <p:nvPr/>
              </p:nvPicPr>
              <p:blipFill>
                <a:blip r:embed="rId2"/>
                <a:srcRect r="89628"/>
                <a:stretch>
                  <a:fillRect/>
                </a:stretch>
              </p:blipFill>
              <p:spPr>
                <a:xfrm>
                  <a:off x="0" y="0"/>
                  <a:ext cx="953446" cy="3964770"/>
                </a:xfrm>
                <a:prstGeom prst="rect">
                  <a:avLst/>
                </a:prstGeom>
                <a:ln w="3175" cap="flat">
                  <a:noFill/>
                  <a:miter lim="400000"/>
                </a:ln>
                <a:effectLst/>
              </p:spPr>
            </p:pic>
            <p:pic>
              <p:nvPicPr>
                <p:cNvPr id="478" name="model4paper.pdf" descr="model4paper.pdf"/>
                <p:cNvPicPr>
                  <a:picLocks noChangeAspect="1"/>
                </p:cNvPicPr>
                <p:nvPr/>
              </p:nvPicPr>
              <p:blipFill>
                <a:blip r:embed="rId2"/>
                <a:srcRect l="53991" t="10924"/>
                <a:stretch>
                  <a:fillRect/>
                </a:stretch>
              </p:blipFill>
              <p:spPr>
                <a:xfrm>
                  <a:off x="883117" y="404477"/>
                  <a:ext cx="4229619" cy="3531634"/>
                </a:xfrm>
                <a:prstGeom prst="rect">
                  <a:avLst/>
                </a:prstGeom>
                <a:ln w="3175" cap="flat">
                  <a:noFill/>
                  <a:miter lim="400000"/>
                </a:ln>
                <a:effectLst/>
              </p:spPr>
            </p:pic>
          </p:grpSp>
          <p:pic>
            <p:nvPicPr>
              <p:cNvPr id="480" name="model4paper.pdf" descr="model4paper.pdf"/>
              <p:cNvPicPr>
                <a:picLocks noChangeAspect="1"/>
              </p:cNvPicPr>
              <p:nvPr/>
            </p:nvPicPr>
            <p:blipFill>
              <a:blip r:embed="rId2"/>
              <a:srcRect l="36830" r="28735" b="88296"/>
              <a:stretch>
                <a:fillRect/>
              </a:stretch>
            </p:blipFill>
            <p:spPr>
              <a:xfrm>
                <a:off x="1327443" y="0"/>
                <a:ext cx="3165556" cy="46399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pic>
          <p:nvPicPr>
            <p:cNvPr id="482" name="Screen Shot 2023-10-30 at 12.26.43 PM.png" descr="Screen Shot 2023-10-30 at 12.26.43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551" y="590237"/>
              <a:ext cx="4241763" cy="318654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484" name="Model A: single-infall, model params from Cescutti+ 2007, nucleosynthesis from Van der Swaelmen+ 2023, Ba evolution from Rizzuti+2019, Cristallo+2015 (AGB), Frischkneckt+2016 (massive stars) + simplified migration…"/>
          <p:cNvSpPr txBox="1"/>
          <p:nvPr/>
        </p:nvSpPr>
        <p:spPr>
          <a:xfrm>
            <a:off x="604373" y="1559807"/>
            <a:ext cx="6469130" cy="37061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>
            <a:normAutofit/>
          </a:bodyPr>
          <a:lstStyle/>
          <a:p>
            <a:pPr marL="352043" indent="-352043" algn="l" defTabSz="1430492">
              <a:lnSpc>
                <a:spcPct val="120000"/>
              </a:lnSpc>
              <a:spcBef>
                <a:spcPts val="2600"/>
              </a:spcBef>
              <a:buSzPct val="123000"/>
              <a:buChar char="•"/>
              <a:defRPr sz="2574" b="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Model A:</a:t>
            </a:r>
            <a:r>
              <a:t> single-infall, model params from Cescutti+ 2007, nucleosynthesis from Van der Swaelmen+ 2023, Ba evolution from Rizzuti+2019, Cristallo+2015 (AGB), Frischkneckt+2016 (massive stars) + simplified migration</a:t>
            </a:r>
          </a:p>
          <a:p>
            <a:pPr marL="955547" lvl="1" indent="-352044" algn="l" defTabSz="1430492">
              <a:lnSpc>
                <a:spcPct val="120000"/>
              </a:lnSpc>
              <a:spcBef>
                <a:spcPts val="2600"/>
              </a:spcBef>
              <a:buSzPct val="123000"/>
              <a:buChar char="•"/>
              <a:defRPr sz="2574" b="0">
                <a:latin typeface="Helvetica"/>
                <a:ea typeface="Helvetica"/>
                <a:cs typeface="Helvetica"/>
                <a:sym typeface="Helvetica"/>
              </a:defRPr>
            </a:pPr>
            <a:r>
              <a:t>drop in [Ba/Mg] with decreasing age</a:t>
            </a:r>
          </a:p>
        </p:txBody>
      </p:sp>
      <p:grpSp>
        <p:nvGrpSpPr>
          <p:cNvPr id="487" name="Group"/>
          <p:cNvGrpSpPr/>
          <p:nvPr/>
        </p:nvGrpSpPr>
        <p:grpSpPr>
          <a:xfrm>
            <a:off x="8339387" y="-99870"/>
            <a:ext cx="4612801" cy="3870229"/>
            <a:chOff x="0" y="0"/>
            <a:chExt cx="4612800" cy="3870228"/>
          </a:xfrm>
        </p:grpSpPr>
        <p:pic>
          <p:nvPicPr>
            <p:cNvPr id="485" name="Screen Shot 2023-10-30 at 11.54.09 AM.png" descr="Screen Shot 2023-10-30 at 11.54.09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290" y="2469"/>
              <a:ext cx="3966511" cy="386776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86" name="Screenshot 2025-06-10 at 9.59.39 PM.png" descr="Screenshot 2025-06-10 at 9.59.39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72201" cy="384586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onclusions"/>
          <p:cNvSpPr txBox="1"/>
          <p:nvPr/>
        </p:nvSpPr>
        <p:spPr>
          <a:xfrm>
            <a:off x="1512358" y="322270"/>
            <a:ext cx="9980084" cy="1312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40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Conclusions</a:t>
            </a:r>
          </a:p>
        </p:txBody>
      </p:sp>
      <p:sp>
        <p:nvSpPr>
          <p:cNvPr id="490" name="We can derive the Milky Way's ISM metallicity evolution directly from observational data (given precise age and metallicity measurements) by relying on simple assumptions.…"/>
          <p:cNvSpPr txBox="1"/>
          <p:nvPr/>
        </p:nvSpPr>
        <p:spPr>
          <a:xfrm>
            <a:off x="1247968" y="2003921"/>
            <a:ext cx="10809121" cy="52186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>
            <a:spAutoFit/>
          </a:bodyPr>
          <a:lstStyle/>
          <a:p>
            <a:pPr marL="228600" indent="-228600" algn="l" defTabSz="457200">
              <a:buSzPct val="100000"/>
              <a:buChar char="•"/>
              <a:defRPr sz="2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 can derive the Milky Way's ISM metallicity evolution directly from observational data (given precise age and metallicity measurements) by relying on simple assumptions.</a:t>
            </a:r>
          </a:p>
          <a:p>
            <a:pPr marL="228600" indent="-228600" algn="l" defTabSz="457200">
              <a:buSzPct val="100000"/>
              <a:buChar char="•"/>
              <a:defRPr sz="2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28600" indent="-228600" algn="l" defTabSz="457200">
              <a:buSzPct val="100000"/>
              <a:buChar char="•"/>
              <a:defRPr sz="2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 can consider Rb (birth radius) as a form of dimensionality reduction, condensing age and abundance information into a single parameter.</a:t>
            </a:r>
          </a:p>
          <a:p>
            <a:pPr marL="228600" indent="-228600" algn="l" defTabSz="457200">
              <a:buSzPct val="100000"/>
              <a:buChar char="•"/>
              <a:defRPr sz="2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28600" indent="-228600" algn="l" defTabSz="457200">
              <a:buSzPct val="100000"/>
              <a:buChar char="•"/>
              <a:defRPr sz="2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Migration erases structure in the time evolution of radial gradients—recovering it requires knowledge of Rb.</a:t>
            </a:r>
          </a:p>
          <a:p>
            <a:pPr marL="228600" indent="-228600" algn="l" defTabSz="457200">
              <a:buSzPct val="100000"/>
              <a:buChar char="•"/>
              <a:defRPr sz="2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28600" indent="-228600" algn="l" defTabSz="457200">
              <a:buSzPct val="100000"/>
              <a:buChar char="•"/>
              <a:defRPr sz="2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Chemical clocks become unreliable when populations with different birth radii are mixed.</a:t>
            </a:r>
          </a:p>
          <a:p>
            <a:pPr marL="228600" indent="-228600" algn="l" defTabSz="457200">
              <a:buSzPct val="100000"/>
              <a:buChar char="•"/>
              <a:defRPr sz="2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28600" indent="-228600" algn="l" defTabSz="457200">
              <a:buSzPct val="100000"/>
              <a:buChar char="•"/>
              <a:defRPr sz="2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Further modeling is necessary to fully understand the Galactic disk's [s/Mg] evolution.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he [s/α]—age relation (chemical clocks)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1372694">
              <a:defRPr sz="4750" spc="-95"/>
            </a:lvl1pPr>
          </a:lstStyle>
          <a:p>
            <a:r>
              <a:t>The [s/α]—age relation (chemical clocks)</a:t>
            </a:r>
          </a:p>
        </p:txBody>
      </p:sp>
      <p:sp>
        <p:nvSpPr>
          <p:cNvPr id="493" name="[s/α] is linearly related to age in solar-twins in solar neighborhood"/>
          <p:cNvSpPr txBox="1">
            <a:spLocks noGrp="1"/>
          </p:cNvSpPr>
          <p:nvPr>
            <p:ph type="body" sz="quarter" idx="4294967295"/>
          </p:nvPr>
        </p:nvSpPr>
        <p:spPr>
          <a:xfrm>
            <a:off x="447039" y="2672269"/>
            <a:ext cx="4371842" cy="4403207"/>
          </a:xfrm>
          <a:prstGeom prst="rect">
            <a:avLst/>
          </a:prstGeom>
        </p:spPr>
        <p:txBody>
          <a:bodyPr/>
          <a:lstStyle>
            <a:lvl1pPr marL="609599" indent="-609599" defTabSz="2438338">
              <a:spcBef>
                <a:spcPts val="4500"/>
              </a:spcBef>
              <a:defRPr sz="2500"/>
            </a:lvl1pPr>
          </a:lstStyle>
          <a:p>
            <a:r>
              <a:t>[s/α] is linearly related to age in solar-twins in solar neighborhood</a:t>
            </a:r>
          </a:p>
        </p:txBody>
      </p:sp>
      <p:sp>
        <p:nvSpPr>
          <p:cNvPr id="494" name="Rectangle"/>
          <p:cNvSpPr txBox="1"/>
          <p:nvPr/>
        </p:nvSpPr>
        <p:spPr>
          <a:xfrm>
            <a:off x="643466" y="1671979"/>
            <a:ext cx="11717868" cy="498550"/>
          </a:xfrm>
          <a:prstGeom prst="rect">
            <a:avLst/>
          </a:prstGeom>
          <a:ln w="3175">
            <a:miter lim="400000"/>
          </a:ln>
        </p:spPr>
        <p:txBody>
          <a:bodyPr lIns="24383" tIns="24383" rIns="24383" bIns="24383">
            <a:normAutofit lnSpcReduction="10000"/>
          </a:bodyPr>
          <a:lstStyle/>
          <a:p>
            <a:pPr algn="l" defTabSz="489185">
              <a:defRPr sz="3200"/>
            </a:pPr>
            <a:endParaRPr/>
          </a:p>
        </p:txBody>
      </p:sp>
      <p:sp>
        <p:nvSpPr>
          <p:cNvPr id="495" name="Nissen et al. (2020)"/>
          <p:cNvSpPr txBox="1"/>
          <p:nvPr/>
        </p:nvSpPr>
        <p:spPr>
          <a:xfrm>
            <a:off x="1726411" y="7289721"/>
            <a:ext cx="1578543" cy="2524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1444941">
              <a:defRPr sz="1400" b="0">
                <a:solidFill>
                  <a:srgbClr val="5E5E5E"/>
                </a:solidFill>
              </a:defRPr>
            </a:lvl1pPr>
          </a:lstStyle>
          <a:p>
            <a:r>
              <a:t>Nissen et al. (2020)</a:t>
            </a:r>
          </a:p>
        </p:txBody>
      </p:sp>
      <p:pic>
        <p:nvPicPr>
          <p:cNvPr id="496" name="Screen Shot 2023-06-21 at 4.51.18 PM.png" descr="Screen Shot 2023-06-21 at 4.51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3" y="3804490"/>
            <a:ext cx="4371842" cy="340989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99" name="Group"/>
          <p:cNvGrpSpPr/>
          <p:nvPr/>
        </p:nvGrpSpPr>
        <p:grpSpPr>
          <a:xfrm>
            <a:off x="4461346" y="4203709"/>
            <a:ext cx="4371842" cy="2232790"/>
            <a:chOff x="0" y="0"/>
            <a:chExt cx="4371840" cy="2232788"/>
          </a:xfrm>
        </p:grpSpPr>
        <p:pic>
          <p:nvPicPr>
            <p:cNvPr id="497" name="Screen Shot 2023-06-21 at 5.05.29 PM.png" descr="Screen Shot 2023-06-21 at 5.05.29 PM.png"/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69969" cy="162016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98" name="Screen Shot 2023-06-21 at 5.05.39 PM.png" descr="Screen Shot 2023-06-21 at 5.05.39 PM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83" y="1598037"/>
              <a:ext cx="3968258" cy="63475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500" name="Screen Shot 2023-06-21 at 5.05.46 PM.png" descr="Screen Shot 2023-06-21 at 5.05.4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970" y="3892625"/>
            <a:ext cx="2382521" cy="342750"/>
          </a:xfrm>
          <a:prstGeom prst="rect">
            <a:avLst/>
          </a:prstGeom>
          <a:ln w="3175">
            <a:miter lim="400000"/>
          </a:ln>
        </p:spPr>
      </p:pic>
      <p:sp>
        <p:nvSpPr>
          <p:cNvPr id="501" name="Depends on current location in Galaxy"/>
          <p:cNvSpPr txBox="1"/>
          <p:nvPr/>
        </p:nvSpPr>
        <p:spPr>
          <a:xfrm>
            <a:off x="4942128" y="2672269"/>
            <a:ext cx="4371842" cy="8985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>
            <a:normAutofit/>
          </a:bodyPr>
          <a:lstStyle>
            <a:lvl1pPr marL="355600" indent="-355600" algn="l" defTabSz="1444941">
              <a:lnSpc>
                <a:spcPct val="90000"/>
              </a:lnSpc>
              <a:spcBef>
                <a:spcPts val="2600"/>
              </a:spcBef>
              <a:buSzPct val="123000"/>
              <a:buChar char="•"/>
              <a:defRPr sz="2800" b="0"/>
            </a:lvl1pPr>
          </a:lstStyle>
          <a:p>
            <a:r>
              <a:t>Depends on current location in Galaxy</a:t>
            </a:r>
          </a:p>
        </p:txBody>
      </p:sp>
      <p:sp>
        <p:nvSpPr>
          <p:cNvPr id="502" name="Viscasillas Vázquez et al. (2022)"/>
          <p:cNvSpPr txBox="1"/>
          <p:nvPr/>
        </p:nvSpPr>
        <p:spPr>
          <a:xfrm>
            <a:off x="5686719" y="7147499"/>
            <a:ext cx="2579024" cy="2524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1444941">
              <a:defRPr sz="1400" b="0">
                <a:solidFill>
                  <a:srgbClr val="5E5E5E"/>
                </a:solidFill>
              </a:defRPr>
            </a:lvl1pPr>
          </a:lstStyle>
          <a:p>
            <a:r>
              <a:t>Viscasillas Vázquez et al. (2022)</a:t>
            </a:r>
          </a:p>
        </p:txBody>
      </p:sp>
      <p:sp>
        <p:nvSpPr>
          <p:cNvPr id="503" name="…and [Fe/H]"/>
          <p:cNvSpPr txBox="1"/>
          <p:nvPr/>
        </p:nvSpPr>
        <p:spPr>
          <a:xfrm>
            <a:off x="8872828" y="2672269"/>
            <a:ext cx="4371842" cy="44032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>
            <a:normAutofit/>
          </a:bodyPr>
          <a:lstStyle>
            <a:lvl1pPr marL="355600" indent="-355600" algn="l" defTabSz="1444941">
              <a:lnSpc>
                <a:spcPct val="90000"/>
              </a:lnSpc>
              <a:spcBef>
                <a:spcPts val="2600"/>
              </a:spcBef>
              <a:buSzPct val="123000"/>
              <a:buChar char="•"/>
              <a:defRPr sz="2800" b="0"/>
            </a:lvl1pPr>
          </a:lstStyle>
          <a:p>
            <a:r>
              <a:t>…and [Fe/H]</a:t>
            </a:r>
          </a:p>
        </p:txBody>
      </p:sp>
      <p:pic>
        <p:nvPicPr>
          <p:cNvPr id="504" name="Screen Shot 2023-06-21 at 5.12.09 PM.png" descr="Screen Shot 2023-06-21 at 5.12.0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828" y="3704764"/>
            <a:ext cx="4126575" cy="3409893"/>
          </a:xfrm>
          <a:prstGeom prst="rect">
            <a:avLst/>
          </a:prstGeom>
          <a:ln w="3175">
            <a:miter lim="400000"/>
          </a:ln>
        </p:spPr>
      </p:pic>
      <p:sp>
        <p:nvSpPr>
          <p:cNvPr id="505" name="Casali et al. (2020)"/>
          <p:cNvSpPr txBox="1"/>
          <p:nvPr/>
        </p:nvSpPr>
        <p:spPr>
          <a:xfrm>
            <a:off x="10268968" y="7147499"/>
            <a:ext cx="1525736" cy="2524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1444941">
              <a:defRPr sz="1400" b="0">
                <a:solidFill>
                  <a:srgbClr val="5E5E5E"/>
                </a:solidFill>
              </a:defRPr>
            </a:lvl1pPr>
          </a:lstStyle>
          <a:p>
            <a:r>
              <a:t>Casali et al. (2020)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Screenshot 2023-10-10 at 10.04.47 AM.png" descr="Screenshot 2023-10-10 at 10.04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892" y="2680067"/>
            <a:ext cx="7604507" cy="4225904"/>
          </a:xfrm>
          <a:prstGeom prst="rect">
            <a:avLst/>
          </a:prstGeom>
          <a:ln w="3175">
            <a:miter lim="400000"/>
          </a:ln>
        </p:spPr>
      </p:pic>
      <p:pic>
        <p:nvPicPr>
          <p:cNvPr id="508" name="afe1.pdf" descr="afe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25" y="2476118"/>
            <a:ext cx="4555262" cy="4633801"/>
          </a:xfrm>
          <a:prstGeom prst="rect">
            <a:avLst/>
          </a:prstGeom>
          <a:ln w="3175">
            <a:miter lim="400000"/>
          </a:ln>
        </p:spPr>
      </p:pic>
      <p:sp>
        <p:nvSpPr>
          <p:cNvPr id="509" name="APOGEE DR17 red giants"/>
          <p:cNvSpPr txBox="1"/>
          <p:nvPr/>
        </p:nvSpPr>
        <p:spPr>
          <a:xfrm>
            <a:off x="4620355" y="1459016"/>
            <a:ext cx="8758284" cy="6307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APOGEE DR17 red giants</a:t>
            </a:r>
          </a:p>
        </p:txBody>
      </p:sp>
      <p:sp>
        <p:nvSpPr>
          <p:cNvPr id="510" name="LAMOST Sub giants"/>
          <p:cNvSpPr txBox="1"/>
          <p:nvPr/>
        </p:nvSpPr>
        <p:spPr>
          <a:xfrm>
            <a:off x="290800" y="1459016"/>
            <a:ext cx="4348711" cy="6307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LAMOST Sub giants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Screen Shot 2018-03-14 at 12.29.10 PM.png" descr="Screen Shot 2018-03-14 at 12.29.1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225" y="2075828"/>
            <a:ext cx="3934707" cy="3976344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513" name="Rbirth distributions shift peaks to inner disk with age naturally"/>
          <p:cNvSpPr txBox="1"/>
          <p:nvPr/>
        </p:nvSpPr>
        <p:spPr>
          <a:xfrm>
            <a:off x="2305488" y="193216"/>
            <a:ext cx="8758284" cy="11260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/>
          <a:p>
            <a:pPr>
              <a:defRPr sz="34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R</a:t>
            </a:r>
            <a:r>
              <a:rPr baseline="-5999"/>
              <a:t>birth</a:t>
            </a:r>
            <a:r>
              <a:t> distributions shift peaks to inner disk with age naturally</a:t>
            </a:r>
          </a:p>
        </p:txBody>
      </p:sp>
      <p:sp>
        <p:nvSpPr>
          <p:cNvPr id="514" name="Guiding radius"/>
          <p:cNvSpPr txBox="1"/>
          <p:nvPr/>
        </p:nvSpPr>
        <p:spPr>
          <a:xfrm>
            <a:off x="3212443" y="7443636"/>
            <a:ext cx="1858858" cy="44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sz="2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Guiding radius</a:t>
            </a:r>
          </a:p>
        </p:txBody>
      </p:sp>
      <p:pic>
        <p:nvPicPr>
          <p:cNvPr id="515" name="Screenshot 2023-10-09 at 5.12.04 PM.png" descr="Screenshot 2023-10-09 at 5.12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74" y="1423495"/>
            <a:ext cx="4646084" cy="6117168"/>
          </a:xfrm>
          <a:prstGeom prst="rect">
            <a:avLst/>
          </a:prstGeom>
          <a:ln w="3175">
            <a:miter lim="400000"/>
          </a:ln>
        </p:spPr>
      </p:pic>
      <p:sp>
        <p:nvSpPr>
          <p:cNvPr id="516" name="Birth radius"/>
          <p:cNvSpPr txBox="1"/>
          <p:nvPr/>
        </p:nvSpPr>
        <p:spPr>
          <a:xfrm>
            <a:off x="3462753" y="4261945"/>
            <a:ext cx="1858858" cy="44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sz="2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Birth radius</a:t>
            </a:r>
          </a:p>
        </p:txBody>
      </p:sp>
      <p:sp>
        <p:nvSpPr>
          <p:cNvPr id="517" name="Ratcliffe, Minchev et al. (2024)"/>
          <p:cNvSpPr txBox="1"/>
          <p:nvPr/>
        </p:nvSpPr>
        <p:spPr>
          <a:xfrm>
            <a:off x="5725854" y="7488616"/>
            <a:ext cx="2699469" cy="350309"/>
          </a:xfrm>
          <a:prstGeom prst="rect">
            <a:avLst/>
          </a:prstGeom>
          <a:solidFill>
            <a:srgbClr val="FEFCDD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916" tIns="52916" rIns="52916" bIns="52916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Ratcliffe, Minchev et al. (2024)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Rbirth distributions shift peaks to inner disk with age naturally at every R"/>
          <p:cNvSpPr txBox="1"/>
          <p:nvPr/>
        </p:nvSpPr>
        <p:spPr>
          <a:xfrm>
            <a:off x="2305488" y="193216"/>
            <a:ext cx="8758284" cy="11260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/>
          <a:p>
            <a:pPr>
              <a:defRPr sz="34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R</a:t>
            </a:r>
            <a:r>
              <a:rPr baseline="-5999"/>
              <a:t>birth</a:t>
            </a:r>
            <a:r>
              <a:t> distributions shift peaks to inner disk with age naturally </a:t>
            </a:r>
            <a:r>
              <a:rPr>
                <a:solidFill>
                  <a:srgbClr val="0433FF"/>
                </a:solidFill>
              </a:rPr>
              <a:t>at every R</a:t>
            </a:r>
          </a:p>
        </p:txBody>
      </p:sp>
      <p:pic>
        <p:nvPicPr>
          <p:cNvPr id="520" name="Screenshot 2024-06-26 at 12.16.01 PM.png" descr="Screenshot 2024-06-26 at 12.16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1388065"/>
            <a:ext cx="8765408" cy="621017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he effect of radial migration on [Fe/H] of mono-age populations"/>
          <p:cNvSpPr txBox="1"/>
          <p:nvPr/>
        </p:nvSpPr>
        <p:spPr>
          <a:xfrm>
            <a:off x="2292346" y="448733"/>
            <a:ext cx="8420108" cy="11768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effect of radial migration on [Fe/H] of mono-age populations</a:t>
            </a:r>
          </a:p>
        </p:txBody>
      </p:sp>
      <p:sp>
        <p:nvSpPr>
          <p:cNvPr id="248" name="Strong impact on the old stars"/>
          <p:cNvSpPr txBox="1"/>
          <p:nvPr/>
        </p:nvSpPr>
        <p:spPr>
          <a:xfrm>
            <a:off x="6512983" y="2338916"/>
            <a:ext cx="3683001" cy="889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marL="309562" indent="-309562" algn="l">
              <a:buSzPct val="50000"/>
              <a:buBlip>
                <a:blip r:embed="rId2"/>
              </a:buBlip>
              <a:defRPr sz="2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Strong impact on the old stars</a:t>
            </a:r>
          </a:p>
        </p:txBody>
      </p:sp>
      <p:sp>
        <p:nvSpPr>
          <p:cNvPr id="249" name="Bar corotation acts as a pivot point"/>
          <p:cNvSpPr txBox="1"/>
          <p:nvPr/>
        </p:nvSpPr>
        <p:spPr>
          <a:xfrm>
            <a:off x="6512983" y="5725583"/>
            <a:ext cx="3503084" cy="889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marL="309562" indent="-309562" algn="l">
              <a:buSzPct val="50000"/>
              <a:buBlip>
                <a:blip r:embed="rId2"/>
              </a:buBlip>
              <a:defRPr sz="2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Bar corotation acts as a pivot point</a:t>
            </a:r>
          </a:p>
        </p:txBody>
      </p:sp>
      <p:sp>
        <p:nvSpPr>
          <p:cNvPr id="250" name="In the last 2 Gyr gradients almost unaffected"/>
          <p:cNvSpPr txBox="1"/>
          <p:nvPr/>
        </p:nvSpPr>
        <p:spPr>
          <a:xfrm>
            <a:off x="6512983" y="3926416"/>
            <a:ext cx="4582584" cy="889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marL="309562" indent="-309562" algn="l">
              <a:buSzPct val="50000"/>
              <a:buBlip>
                <a:blip r:embed="rId2"/>
              </a:buBlip>
              <a:defRPr sz="2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 the last 2 Gyr gradients almost unaffected</a:t>
            </a:r>
          </a:p>
        </p:txBody>
      </p:sp>
      <p:grpSp>
        <p:nvGrpSpPr>
          <p:cNvPr id="255" name="Group"/>
          <p:cNvGrpSpPr/>
          <p:nvPr/>
        </p:nvGrpSpPr>
        <p:grpSpPr>
          <a:xfrm>
            <a:off x="1535876" y="2340783"/>
            <a:ext cx="4801849" cy="7937246"/>
            <a:chOff x="0" y="0"/>
            <a:chExt cx="4801847" cy="7937244"/>
          </a:xfrm>
        </p:grpSpPr>
        <p:grpSp>
          <p:nvGrpSpPr>
            <p:cNvPr id="253" name="Group"/>
            <p:cNvGrpSpPr/>
            <p:nvPr/>
          </p:nvGrpSpPr>
          <p:grpSpPr>
            <a:xfrm>
              <a:off x="0" y="0"/>
              <a:ext cx="4777160" cy="7937245"/>
              <a:chOff x="0" y="0"/>
              <a:chExt cx="4777159" cy="7937244"/>
            </a:xfrm>
          </p:grpSpPr>
          <p:sp>
            <p:nvSpPr>
              <p:cNvPr id="251" name="Rectangle"/>
              <p:cNvSpPr/>
              <p:nvPr/>
            </p:nvSpPr>
            <p:spPr>
              <a:xfrm>
                <a:off x="0" y="0"/>
                <a:ext cx="4777160" cy="7937245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333" tIns="42333" rIns="42333" bIns="42333" numCol="1" anchor="ctr">
                <a:noAutofit/>
              </a:bodyPr>
              <a:lstStyle/>
              <a:p>
                <a:pPr>
                  <a:defRPr sz="3000" b="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endParaRPr/>
              </a:p>
            </p:txBody>
          </p:sp>
          <p:pic>
            <p:nvPicPr>
              <p:cNvPr id="252" name="grad.pdf" descr="grad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52" y="123440"/>
                <a:ext cx="4569342" cy="7690364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pic>
          <p:nvPicPr>
            <p:cNvPr id="254" name="Screen Shot 2018-08-28 at 12.55.50 PM.png" descr="Screen Shot 2018-08-28 at 12.55.50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622988"/>
              <a:ext cx="4801848" cy="72457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256" name="Screen Shot 2018-08-28 at 12.57.50 PM.png" descr="Screen Shot 2018-08-28 at 12.57.50 PM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72618" y="6685139"/>
            <a:ext cx="10014367" cy="1514853"/>
          </a:xfrm>
          <a:prstGeom prst="rect">
            <a:avLst/>
          </a:prstGeom>
          <a:ln w="3175">
            <a:miter lim="400000"/>
          </a:ln>
        </p:spPr>
      </p:pic>
      <p:sp>
        <p:nvSpPr>
          <p:cNvPr id="257" name="old stars"/>
          <p:cNvSpPr txBox="1"/>
          <p:nvPr/>
        </p:nvSpPr>
        <p:spPr>
          <a:xfrm rot="1380000">
            <a:off x="3076045" y="5165505"/>
            <a:ext cx="1331121" cy="8212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 defTabSz="381000">
              <a:lnSpc>
                <a:spcPts val="3600"/>
              </a:lnSpc>
              <a:spcBef>
                <a:spcPts val="1000"/>
              </a:spcBef>
              <a:defRPr sz="2000" b="0">
                <a:solidFill>
                  <a:srgbClr val="FF26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old stars</a:t>
            </a:r>
          </a:p>
        </p:txBody>
      </p:sp>
      <p:sp>
        <p:nvSpPr>
          <p:cNvPr id="258" name="young stars"/>
          <p:cNvSpPr txBox="1"/>
          <p:nvPr/>
        </p:nvSpPr>
        <p:spPr>
          <a:xfrm rot="1380000">
            <a:off x="4390612" y="3467529"/>
            <a:ext cx="1479288" cy="821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 defTabSz="381000">
              <a:lnSpc>
                <a:spcPts val="3600"/>
              </a:lnSpc>
              <a:spcBef>
                <a:spcPts val="1000"/>
              </a:spcBef>
              <a:defRPr sz="20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young stars</a:t>
            </a:r>
          </a:p>
        </p:txBody>
      </p:sp>
      <p:sp>
        <p:nvSpPr>
          <p:cNvPr id="259" name="Double Arrow"/>
          <p:cNvSpPr/>
          <p:nvPr/>
        </p:nvSpPr>
        <p:spPr>
          <a:xfrm rot="16200000">
            <a:off x="4642054" y="5682179"/>
            <a:ext cx="1071215" cy="89884"/>
          </a:xfrm>
          <a:prstGeom prst="leftRightArrow">
            <a:avLst>
              <a:gd name="adj1" fmla="val 32000"/>
              <a:gd name="adj2" fmla="val 280851"/>
            </a:avLst>
          </a:prstGeom>
          <a:blipFill>
            <a:blip r:embed="rId6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60" name="Double Arrow"/>
          <p:cNvSpPr/>
          <p:nvPr/>
        </p:nvSpPr>
        <p:spPr>
          <a:xfrm rot="16200000">
            <a:off x="4895777" y="4880912"/>
            <a:ext cx="531464" cy="62503"/>
          </a:xfrm>
          <a:prstGeom prst="leftRightArrow">
            <a:avLst>
              <a:gd name="adj1" fmla="val 32000"/>
              <a:gd name="adj2" fmla="val 280851"/>
            </a:avLst>
          </a:prstGeom>
          <a:blipFill>
            <a:blip r:embed="rId6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61" name="Double Arrow"/>
          <p:cNvSpPr/>
          <p:nvPr/>
        </p:nvSpPr>
        <p:spPr>
          <a:xfrm rot="16200000">
            <a:off x="5025406" y="4447399"/>
            <a:ext cx="272207" cy="56288"/>
          </a:xfrm>
          <a:prstGeom prst="leftRightArrow">
            <a:avLst>
              <a:gd name="adj1" fmla="val 32000"/>
              <a:gd name="adj2" fmla="val 228044"/>
            </a:avLst>
          </a:prstGeom>
          <a:blipFill>
            <a:blip r:embed="rId6"/>
          </a:blip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62" name="Minchev + (2013)"/>
          <p:cNvSpPr txBox="1"/>
          <p:nvPr/>
        </p:nvSpPr>
        <p:spPr>
          <a:xfrm>
            <a:off x="1581000" y="6411493"/>
            <a:ext cx="1577612" cy="3259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/>
          <a:p>
            <a:pPr lvl="1" indent="0" algn="l" defTabSz="381000">
              <a:spcBef>
                <a:spcPts val="500"/>
              </a:spcBef>
              <a:tabLst>
                <a:tab pos="292100" algn="l"/>
                <a:tab pos="584200" algn="l"/>
                <a:tab pos="889000" algn="l"/>
                <a:tab pos="1181100" algn="l"/>
                <a:tab pos="1473200" algn="l"/>
                <a:tab pos="1778000" algn="l"/>
                <a:tab pos="2070100" algn="l"/>
                <a:tab pos="2362200" algn="l"/>
                <a:tab pos="2667000" algn="l"/>
                <a:tab pos="2959100" algn="l"/>
                <a:tab pos="3251200" algn="l"/>
                <a:tab pos="3556000" algn="l"/>
              </a:tabLst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Minchev + (2013)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1" animBg="1" advAuto="0"/>
      <p:bldP spid="260" grpId="2" animBg="1" advAuto="0"/>
      <p:bldP spid="261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creen Shot 2018-08-28 at 7.28.51 PM.png" descr="Screen Shot 2018-08-28 at 7.28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355" y="1387236"/>
            <a:ext cx="6306764" cy="6396009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67" name="Group"/>
          <p:cNvGrpSpPr/>
          <p:nvPr/>
        </p:nvGrpSpPr>
        <p:grpSpPr>
          <a:xfrm>
            <a:off x="8480388" y="172697"/>
            <a:ext cx="3188182" cy="3136342"/>
            <a:chOff x="0" y="0"/>
            <a:chExt cx="3188180" cy="3136341"/>
          </a:xfrm>
        </p:grpSpPr>
        <p:pic>
          <p:nvPicPr>
            <p:cNvPr id="265" name="mw.png" descr="m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188181" cy="313634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66" name="Circle"/>
            <p:cNvSpPr/>
            <p:nvPr/>
          </p:nvSpPr>
          <p:spPr>
            <a:xfrm>
              <a:off x="1525226" y="2136322"/>
              <a:ext cx="137729" cy="137729"/>
            </a:xfrm>
            <a:prstGeom prst="ellipse">
              <a:avLst/>
            </a:prstGeom>
            <a:solidFill>
              <a:srgbClr val="FFFB00"/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</p:grpSp>
      <p:sp>
        <p:nvSpPr>
          <p:cNvPr id="268" name="Effect of radial migration on solar neighborhood"/>
          <p:cNvSpPr txBox="1"/>
          <p:nvPr/>
        </p:nvSpPr>
        <p:spPr>
          <a:xfrm>
            <a:off x="1650360" y="139204"/>
            <a:ext cx="6306764" cy="11768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>
              <a:defRPr sz="3600" b="0">
                <a:effectLst>
                  <a:outerShdw blurRad="63500" dist="76200" dir="5400000" rotWithShape="0">
                    <a:srgbClr val="000000">
                      <a:alpha val="4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Effect of radial migration on solar neighborhood</a:t>
            </a:r>
          </a:p>
        </p:txBody>
      </p:sp>
      <p:sp>
        <p:nvSpPr>
          <p:cNvPr id="269" name="Minchev + (2013)"/>
          <p:cNvSpPr txBox="1"/>
          <p:nvPr/>
        </p:nvSpPr>
        <p:spPr>
          <a:xfrm>
            <a:off x="9995601" y="7613636"/>
            <a:ext cx="1577612" cy="3259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/>
          <a:p>
            <a:pPr lvl="1" indent="0" algn="l" defTabSz="381000">
              <a:spcBef>
                <a:spcPts val="500"/>
              </a:spcBef>
              <a:tabLst>
                <a:tab pos="292100" algn="l"/>
                <a:tab pos="584200" algn="l"/>
                <a:tab pos="889000" algn="l"/>
                <a:tab pos="1181100" algn="l"/>
                <a:tab pos="1473200" algn="l"/>
                <a:tab pos="1778000" algn="l"/>
                <a:tab pos="2070100" algn="l"/>
                <a:tab pos="2362200" algn="l"/>
                <a:tab pos="2667000" algn="l"/>
                <a:tab pos="2959100" algn="l"/>
                <a:tab pos="3251200" algn="l"/>
                <a:tab pos="3556000" algn="l"/>
              </a:tabLst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Minchev + (2013)</a:t>
            </a:r>
          </a:p>
        </p:txBody>
      </p:sp>
      <p:sp>
        <p:nvSpPr>
          <p:cNvPr id="270" name="Very local sample…"/>
          <p:cNvSpPr txBox="1"/>
          <p:nvPr/>
        </p:nvSpPr>
        <p:spPr>
          <a:xfrm>
            <a:off x="8559020" y="4339842"/>
            <a:ext cx="2733809" cy="13800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/>
          <a:p>
            <a:pPr algn="l">
              <a:defRPr sz="28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Very local sample </a:t>
            </a:r>
          </a:p>
          <a:p>
            <a:pPr algn="l">
              <a:defRPr sz="28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does not mean </a:t>
            </a:r>
          </a:p>
          <a:p>
            <a:pPr algn="l">
              <a:defRPr sz="28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free of migrators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Finding the birth positions of stars"/>
          <p:cNvSpPr txBox="1"/>
          <p:nvPr/>
        </p:nvSpPr>
        <p:spPr>
          <a:xfrm>
            <a:off x="1887493" y="139333"/>
            <a:ext cx="9556751" cy="762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/>
          <a:lstStyle>
            <a:lvl1pPr marL="33866" marR="33866" algn="l" defTabSz="762000">
              <a:defRPr sz="38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Finding the birth positions of stars</a:t>
            </a:r>
          </a:p>
        </p:txBody>
      </p:sp>
      <p:sp>
        <p:nvSpPr>
          <p:cNvPr id="273" name="Only age and metallicity necessary…"/>
          <p:cNvSpPr txBox="1"/>
          <p:nvPr/>
        </p:nvSpPr>
        <p:spPr>
          <a:xfrm>
            <a:off x="1788297" y="1130522"/>
            <a:ext cx="5160033" cy="16086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>
            <a:spAutoFit/>
          </a:bodyPr>
          <a:lstStyle/>
          <a:p>
            <a:pPr marL="355599" indent="-355599" algn="l">
              <a:buSzPct val="100000"/>
              <a:buChar char="✓"/>
              <a:defRPr sz="20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Only age and metallicity necessary</a:t>
            </a:r>
          </a:p>
          <a:p>
            <a:pPr marL="355599" indent="-355599" algn="l">
              <a:buSzPct val="100000"/>
              <a:buChar char="✓"/>
              <a:defRPr sz="20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Assume ISM metallicity gradient evolving with time</a:t>
            </a:r>
          </a:p>
          <a:p>
            <a:pPr marL="355599" indent="-355599" algn="l">
              <a:buSzPct val="100000"/>
              <a:buChar char="✓"/>
              <a:defRPr sz="20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Place stars on the slope by shifting in r according to age and [Fe/H]</a:t>
            </a:r>
          </a:p>
        </p:txBody>
      </p:sp>
      <p:grpSp>
        <p:nvGrpSpPr>
          <p:cNvPr id="276" name="Group"/>
          <p:cNvGrpSpPr/>
          <p:nvPr/>
        </p:nvGrpSpPr>
        <p:grpSpPr>
          <a:xfrm>
            <a:off x="1944987" y="3031876"/>
            <a:ext cx="4433388" cy="4325540"/>
            <a:chOff x="0" y="0"/>
            <a:chExt cx="4433387" cy="4325538"/>
          </a:xfrm>
        </p:grpSpPr>
        <p:sp>
          <p:nvSpPr>
            <p:cNvPr id="274" name="Rectangle"/>
            <p:cNvSpPr/>
            <p:nvPr/>
          </p:nvSpPr>
          <p:spPr>
            <a:xfrm>
              <a:off x="0" y="0"/>
              <a:ext cx="4433388" cy="4325539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  <p:pic>
          <p:nvPicPr>
            <p:cNvPr id="27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088" y="147517"/>
              <a:ext cx="4124878" cy="409337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279" name="Group"/>
          <p:cNvGrpSpPr/>
          <p:nvPr/>
        </p:nvGrpSpPr>
        <p:grpSpPr>
          <a:xfrm>
            <a:off x="7147314" y="1604897"/>
            <a:ext cx="4433388" cy="4325539"/>
            <a:chOff x="0" y="0"/>
            <a:chExt cx="4433387" cy="4325538"/>
          </a:xfrm>
        </p:grpSpPr>
        <p:sp>
          <p:nvSpPr>
            <p:cNvPr id="277" name="Rectangle"/>
            <p:cNvSpPr/>
            <p:nvPr/>
          </p:nvSpPr>
          <p:spPr>
            <a:xfrm>
              <a:off x="0" y="0"/>
              <a:ext cx="4433388" cy="4325539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  <p:pic>
          <p:nvPicPr>
            <p:cNvPr id="27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925" y="98896"/>
              <a:ext cx="4127788" cy="409624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80" name="HARPS sample"/>
          <p:cNvSpPr txBox="1"/>
          <p:nvPr/>
        </p:nvSpPr>
        <p:spPr>
          <a:xfrm>
            <a:off x="9673642" y="2103488"/>
            <a:ext cx="1538954" cy="774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algn="l">
              <a:spcBef>
                <a:spcPts val="800"/>
              </a:spcBef>
              <a:defRPr sz="18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HARPS sample</a:t>
            </a:r>
          </a:p>
        </p:txBody>
      </p:sp>
      <p:sp>
        <p:nvSpPr>
          <p:cNvPr id="281" name="-0.07"/>
          <p:cNvSpPr txBox="1"/>
          <p:nvPr/>
        </p:nvSpPr>
        <p:spPr>
          <a:xfrm rot="1285377">
            <a:off x="10072032" y="2830778"/>
            <a:ext cx="819044" cy="4910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-0.07</a:t>
            </a:r>
          </a:p>
        </p:txBody>
      </p:sp>
      <p:sp>
        <p:nvSpPr>
          <p:cNvPr id="282" name="?"/>
          <p:cNvSpPr txBox="1"/>
          <p:nvPr/>
        </p:nvSpPr>
        <p:spPr>
          <a:xfrm>
            <a:off x="8847020" y="4254099"/>
            <a:ext cx="277793" cy="4910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?</a:t>
            </a:r>
          </a:p>
        </p:txBody>
      </p:sp>
      <p:sp>
        <p:nvSpPr>
          <p:cNvPr id="283" name="?"/>
          <p:cNvSpPr txBox="1"/>
          <p:nvPr/>
        </p:nvSpPr>
        <p:spPr>
          <a:xfrm>
            <a:off x="9192541" y="3722365"/>
            <a:ext cx="277793" cy="4910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?</a:t>
            </a:r>
          </a:p>
        </p:txBody>
      </p:sp>
      <p:sp>
        <p:nvSpPr>
          <p:cNvPr id="284" name="?"/>
          <p:cNvSpPr txBox="1"/>
          <p:nvPr/>
        </p:nvSpPr>
        <p:spPr>
          <a:xfrm>
            <a:off x="9307196" y="3055690"/>
            <a:ext cx="277793" cy="4910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?</a:t>
            </a:r>
          </a:p>
        </p:txBody>
      </p:sp>
      <p:sp>
        <p:nvSpPr>
          <p:cNvPr id="285" name="HARPS:AMBRE or HARPS-GTO isochrone ages"/>
          <p:cNvSpPr txBox="1"/>
          <p:nvPr/>
        </p:nvSpPr>
        <p:spPr>
          <a:xfrm>
            <a:off x="7443121" y="891980"/>
            <a:ext cx="4175783" cy="6942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spcBef>
                <a:spcPts val="800"/>
              </a:spcBef>
              <a:defRPr sz="20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HARPS:AMBRE or HARPS-GTO isochrone ages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"/>
          <p:cNvSpPr/>
          <p:nvPr/>
        </p:nvSpPr>
        <p:spPr>
          <a:xfrm>
            <a:off x="7147314" y="1604897"/>
            <a:ext cx="4433388" cy="43255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382" y="1700790"/>
            <a:ext cx="4127501" cy="4097443"/>
          </a:xfrm>
          <a:prstGeom prst="rect">
            <a:avLst/>
          </a:prstGeom>
          <a:ln w="3175">
            <a:miter lim="400000"/>
          </a:ln>
        </p:spPr>
      </p:pic>
      <p:sp>
        <p:nvSpPr>
          <p:cNvPr id="289" name="What if gradient was flatter? How flat is too flat?"/>
          <p:cNvSpPr txBox="1"/>
          <p:nvPr/>
        </p:nvSpPr>
        <p:spPr>
          <a:xfrm>
            <a:off x="1596881" y="212909"/>
            <a:ext cx="9869294" cy="762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/>
          <a:lstStyle>
            <a:lvl1pPr marL="33866" marR="33866" algn="l" defTabSz="762000">
              <a:defRPr sz="3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What if gradient was flatter? How flat is too flat?</a:t>
            </a:r>
          </a:p>
        </p:txBody>
      </p:sp>
      <p:sp>
        <p:nvSpPr>
          <p:cNvPr id="290" name="Only age and metallicity necessary…"/>
          <p:cNvSpPr txBox="1"/>
          <p:nvPr/>
        </p:nvSpPr>
        <p:spPr>
          <a:xfrm>
            <a:off x="1788297" y="1130522"/>
            <a:ext cx="5160033" cy="16086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>
            <a:spAutoFit/>
          </a:bodyPr>
          <a:lstStyle/>
          <a:p>
            <a:pPr marL="355599" indent="-355599" algn="l">
              <a:buSzPct val="100000"/>
              <a:buChar char="✓"/>
              <a:defRPr sz="20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Only age and metallicity necessary</a:t>
            </a:r>
          </a:p>
          <a:p>
            <a:pPr marL="355599" indent="-355599" algn="l">
              <a:buSzPct val="100000"/>
              <a:buChar char="✓"/>
              <a:defRPr sz="20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Assume ISM metallicity gradient evolving with time</a:t>
            </a:r>
          </a:p>
          <a:p>
            <a:pPr marL="355599" indent="-355599" algn="l">
              <a:buSzPct val="100000"/>
              <a:buChar char="✓"/>
              <a:defRPr sz="20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Place stars on the slope by shifting in r according to age and [Fe/H](r, t)</a:t>
            </a:r>
          </a:p>
        </p:txBody>
      </p:sp>
      <p:grpSp>
        <p:nvGrpSpPr>
          <p:cNvPr id="293" name="Group"/>
          <p:cNvGrpSpPr/>
          <p:nvPr/>
        </p:nvGrpSpPr>
        <p:grpSpPr>
          <a:xfrm>
            <a:off x="7147314" y="1604897"/>
            <a:ext cx="4433388" cy="4325539"/>
            <a:chOff x="0" y="0"/>
            <a:chExt cx="4433387" cy="4325538"/>
          </a:xfrm>
        </p:grpSpPr>
        <p:sp>
          <p:nvSpPr>
            <p:cNvPr id="291" name="Rectangle"/>
            <p:cNvSpPr/>
            <p:nvPr/>
          </p:nvSpPr>
          <p:spPr>
            <a:xfrm>
              <a:off x="0" y="0"/>
              <a:ext cx="4433388" cy="4325539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  <p:pic>
          <p:nvPicPr>
            <p:cNvPr id="29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925" y="98896"/>
              <a:ext cx="4127788" cy="409624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94" name="HARPS:AMBRE or HARPS-GTO isochrone ages"/>
          <p:cNvSpPr txBox="1"/>
          <p:nvPr/>
        </p:nvSpPr>
        <p:spPr>
          <a:xfrm>
            <a:off x="7443121" y="891980"/>
            <a:ext cx="4175783" cy="6942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spcBef>
                <a:spcPts val="800"/>
              </a:spcBef>
              <a:defRPr sz="20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HARPS:AMBRE or HARPS-GTO isochrone ages</a:t>
            </a:r>
          </a:p>
        </p:txBody>
      </p:sp>
      <p:sp>
        <p:nvSpPr>
          <p:cNvPr id="295" name="?"/>
          <p:cNvSpPr txBox="1"/>
          <p:nvPr/>
        </p:nvSpPr>
        <p:spPr>
          <a:xfrm>
            <a:off x="8847020" y="4254099"/>
            <a:ext cx="277793" cy="4910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?</a:t>
            </a:r>
          </a:p>
        </p:txBody>
      </p:sp>
      <p:sp>
        <p:nvSpPr>
          <p:cNvPr id="296" name="?"/>
          <p:cNvSpPr txBox="1"/>
          <p:nvPr/>
        </p:nvSpPr>
        <p:spPr>
          <a:xfrm>
            <a:off x="9192541" y="3722365"/>
            <a:ext cx="277793" cy="4910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?</a:t>
            </a:r>
          </a:p>
        </p:txBody>
      </p:sp>
      <p:sp>
        <p:nvSpPr>
          <p:cNvPr id="297" name="?"/>
          <p:cNvSpPr txBox="1"/>
          <p:nvPr/>
        </p:nvSpPr>
        <p:spPr>
          <a:xfrm>
            <a:off x="9307196" y="3055690"/>
            <a:ext cx="277793" cy="4910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7147314" y="1604897"/>
            <a:ext cx="4433388" cy="43255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382" y="1700790"/>
            <a:ext cx="4127501" cy="409744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05" name="Group"/>
          <p:cNvGrpSpPr/>
          <p:nvPr/>
        </p:nvGrpSpPr>
        <p:grpSpPr>
          <a:xfrm>
            <a:off x="455349" y="3031876"/>
            <a:ext cx="11037639" cy="4593787"/>
            <a:chOff x="0" y="0"/>
            <a:chExt cx="11037638" cy="4593785"/>
          </a:xfrm>
        </p:grpSpPr>
        <p:sp>
          <p:nvSpPr>
            <p:cNvPr id="301" name="Same scatter in [Fe/H] gives wider birth radius distributions…"/>
            <p:cNvSpPr txBox="1"/>
            <p:nvPr/>
          </p:nvSpPr>
          <p:spPr>
            <a:xfrm>
              <a:off x="6779679" y="3131169"/>
              <a:ext cx="4257960" cy="146261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2333" tIns="42333" rIns="42333" bIns="42333" numCol="1" anchor="ctr">
              <a:spAutoFit/>
            </a:bodyPr>
            <a:lstStyle/>
            <a:p>
              <a:pPr marL="190500" indent="-190500" algn="l">
                <a:spcBef>
                  <a:spcPts val="1200"/>
                </a:spcBef>
                <a:buSzPct val="100000"/>
                <a:buChar char="•"/>
                <a:defRPr sz="2000" b="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Same scatter in [Fe/H] gives wider birth radius distributions</a:t>
              </a:r>
            </a:p>
            <a:p>
              <a:pPr marL="190500" indent="-190500" algn="l">
                <a:buSzPct val="100000"/>
                <a:buChar char="•"/>
                <a:defRPr sz="2000" b="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When you start getting negative birth radii you know something is wrong</a:t>
              </a:r>
            </a:p>
          </p:txBody>
        </p:sp>
        <p:grpSp>
          <p:nvGrpSpPr>
            <p:cNvPr id="304" name="Group"/>
            <p:cNvGrpSpPr/>
            <p:nvPr/>
          </p:nvGrpSpPr>
          <p:grpSpPr>
            <a:xfrm>
              <a:off x="0" y="0"/>
              <a:ext cx="7090834" cy="4325539"/>
              <a:chOff x="0" y="0"/>
              <a:chExt cx="7090833" cy="4325538"/>
            </a:xfrm>
          </p:grpSpPr>
          <p:sp>
            <p:nvSpPr>
              <p:cNvPr id="302" name="Rectangle"/>
              <p:cNvSpPr/>
              <p:nvPr/>
            </p:nvSpPr>
            <p:spPr>
              <a:xfrm>
                <a:off x="1479150" y="0"/>
                <a:ext cx="4433388" cy="4325539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333" tIns="42333" rIns="42333" bIns="42333" numCol="1" anchor="ctr">
                <a:noAutofit/>
              </a:bodyPr>
              <a:lstStyle/>
              <a:p>
                <a:pPr>
                  <a:defRPr sz="3000" b="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endParaRPr/>
              </a:p>
            </p:txBody>
          </p:sp>
          <p:pic>
            <p:nvPicPr>
              <p:cNvPr id="303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45368"/>
                <a:ext cx="7090834" cy="4097669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</p:grpSp>
      <p:sp>
        <p:nvSpPr>
          <p:cNvPr id="306" name="Only age and metallicity necessary…"/>
          <p:cNvSpPr txBox="1"/>
          <p:nvPr/>
        </p:nvSpPr>
        <p:spPr>
          <a:xfrm>
            <a:off x="1788297" y="1130522"/>
            <a:ext cx="5160033" cy="16086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>
            <a:spAutoFit/>
          </a:bodyPr>
          <a:lstStyle/>
          <a:p>
            <a:pPr marL="355599" indent="-355599" algn="l">
              <a:buSzPct val="100000"/>
              <a:buChar char="✓"/>
              <a:defRPr sz="20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Only age and metallicity necessary</a:t>
            </a:r>
          </a:p>
          <a:p>
            <a:pPr marL="355599" indent="-355599" algn="l">
              <a:buSzPct val="100000"/>
              <a:buChar char="✓"/>
              <a:defRPr sz="20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Assume ISM metallicity gradient evolving with time</a:t>
            </a:r>
          </a:p>
          <a:p>
            <a:pPr marL="355599" indent="-355599" algn="l">
              <a:buSzPct val="100000"/>
              <a:buChar char="✓"/>
              <a:defRPr sz="20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Place stars on the slope by shifting in r according to age and [Fe/H](r, t)</a:t>
            </a:r>
          </a:p>
        </p:txBody>
      </p:sp>
      <p:sp>
        <p:nvSpPr>
          <p:cNvPr id="307" name="HARPS:AMBRE or HARPS-GTO isochrone ages"/>
          <p:cNvSpPr txBox="1"/>
          <p:nvPr/>
        </p:nvSpPr>
        <p:spPr>
          <a:xfrm>
            <a:off x="7443121" y="891980"/>
            <a:ext cx="4175783" cy="6942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spcBef>
                <a:spcPts val="800"/>
              </a:spcBef>
              <a:defRPr sz="20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HARPS:AMBRE or HARPS-GTO isochrone ages</a:t>
            </a:r>
          </a:p>
        </p:txBody>
      </p:sp>
      <p:sp>
        <p:nvSpPr>
          <p:cNvPr id="308" name="What if gradient was flatter? How flat is too flat?"/>
          <p:cNvSpPr txBox="1"/>
          <p:nvPr/>
        </p:nvSpPr>
        <p:spPr>
          <a:xfrm>
            <a:off x="1596881" y="212909"/>
            <a:ext cx="9869294" cy="762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/>
          <a:lstStyle>
            <a:lvl1pPr marL="33866" marR="33866" algn="l" defTabSz="762000">
              <a:defRPr sz="3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What if gradient was flatter? How flat is too flat?</a:t>
            </a:r>
          </a:p>
        </p:txBody>
      </p:sp>
      <p:sp>
        <p:nvSpPr>
          <p:cNvPr id="309" name="?"/>
          <p:cNvSpPr txBox="1"/>
          <p:nvPr/>
        </p:nvSpPr>
        <p:spPr>
          <a:xfrm>
            <a:off x="8847020" y="4254099"/>
            <a:ext cx="277793" cy="4910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?</a:t>
            </a:r>
          </a:p>
        </p:txBody>
      </p:sp>
      <p:sp>
        <p:nvSpPr>
          <p:cNvPr id="310" name="?"/>
          <p:cNvSpPr txBox="1"/>
          <p:nvPr/>
        </p:nvSpPr>
        <p:spPr>
          <a:xfrm>
            <a:off x="9192541" y="3722365"/>
            <a:ext cx="277793" cy="4910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?</a:t>
            </a:r>
          </a:p>
        </p:txBody>
      </p:sp>
      <p:sp>
        <p:nvSpPr>
          <p:cNvPr id="311" name="?"/>
          <p:cNvSpPr txBox="1"/>
          <p:nvPr/>
        </p:nvSpPr>
        <p:spPr>
          <a:xfrm>
            <a:off x="9307196" y="3055690"/>
            <a:ext cx="277793" cy="4910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roup"/>
          <p:cNvGrpSpPr/>
          <p:nvPr/>
        </p:nvGrpSpPr>
        <p:grpSpPr>
          <a:xfrm>
            <a:off x="1124985" y="1086186"/>
            <a:ext cx="9168718" cy="6661912"/>
            <a:chOff x="0" y="0"/>
            <a:chExt cx="9168717" cy="6661911"/>
          </a:xfrm>
        </p:grpSpPr>
        <p:sp>
          <p:nvSpPr>
            <p:cNvPr id="313" name="Rectangle"/>
            <p:cNvSpPr/>
            <p:nvPr/>
          </p:nvSpPr>
          <p:spPr>
            <a:xfrm>
              <a:off x="0" y="0"/>
              <a:ext cx="9168718" cy="666191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  <p:pic>
          <p:nvPicPr>
            <p:cNvPr id="314" name="derive3.pdf" descr="derive3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508" y="102108"/>
              <a:ext cx="9049701" cy="612128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316" name="Typical Model"/>
          <p:cNvSpPr txBox="1"/>
          <p:nvPr/>
        </p:nvSpPr>
        <p:spPr>
          <a:xfrm>
            <a:off x="10384089" y="5415123"/>
            <a:ext cx="1705953" cy="3259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Typical Model</a:t>
            </a:r>
          </a:p>
        </p:txBody>
      </p:sp>
      <p:sp>
        <p:nvSpPr>
          <p:cNvPr id="317" name="Starting to look good"/>
          <p:cNvSpPr txBox="1"/>
          <p:nvPr/>
        </p:nvSpPr>
        <p:spPr>
          <a:xfrm>
            <a:off x="6888081" y="5294473"/>
            <a:ext cx="1705953" cy="5672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b="0">
                <a:solidFill>
                  <a:srgbClr val="9421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Starting to look good</a:t>
            </a:r>
          </a:p>
        </p:txBody>
      </p:sp>
      <p:sp>
        <p:nvSpPr>
          <p:cNvPr id="318" name="Time evolution…"/>
          <p:cNvSpPr txBox="1"/>
          <p:nvPr/>
        </p:nvSpPr>
        <p:spPr>
          <a:xfrm>
            <a:off x="10258073" y="1943002"/>
            <a:ext cx="1705953" cy="5672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/>
          <a:p>
            <a:pPr algn="l"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Time evolution</a:t>
            </a:r>
          </a:p>
          <a:p>
            <a:pPr algn="l"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of [Fe/H] at Rsol</a:t>
            </a:r>
          </a:p>
        </p:txBody>
      </p:sp>
      <p:sp>
        <p:nvSpPr>
          <p:cNvPr id="319" name="Time evolution…"/>
          <p:cNvSpPr txBox="1"/>
          <p:nvPr/>
        </p:nvSpPr>
        <p:spPr>
          <a:xfrm>
            <a:off x="10258073" y="3939116"/>
            <a:ext cx="1705953" cy="567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/>
          <a:p>
            <a:pPr algn="l"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Time evolution</a:t>
            </a:r>
          </a:p>
          <a:p>
            <a:pPr algn="l"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of [Fe/H] slope</a:t>
            </a:r>
          </a:p>
        </p:txBody>
      </p:sp>
      <p:sp>
        <p:nvSpPr>
          <p:cNvPr id="320" name="Birth radii of mono-age populations"/>
          <p:cNvSpPr txBox="1"/>
          <p:nvPr/>
        </p:nvSpPr>
        <p:spPr>
          <a:xfrm>
            <a:off x="3472052" y="7315249"/>
            <a:ext cx="4193898" cy="389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sz="20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Birth radii of mono-age populations</a:t>
            </a:r>
          </a:p>
        </p:txBody>
      </p:sp>
      <p:sp>
        <p:nvSpPr>
          <p:cNvPr id="321" name="We can try different possibilities for the ISM [Fe/H](r, t)"/>
          <p:cNvSpPr txBox="1"/>
          <p:nvPr/>
        </p:nvSpPr>
        <p:spPr>
          <a:xfrm>
            <a:off x="1572804" y="414800"/>
            <a:ext cx="9393069" cy="5545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algn="l">
              <a:defRPr sz="30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We can try different possibilities for the ISM [Fe/H](r, t)</a:t>
            </a:r>
          </a:p>
        </p:txBody>
      </p:sp>
      <p:pic>
        <p:nvPicPr>
          <p:cNvPr id="322" name="Screen Shot 2018-03-14 at 12.29.10 PM.png" descr="Screen Shot 2018-03-14 at 12.29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423" y="5766119"/>
            <a:ext cx="1848377" cy="186793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323" name="Screen Shot 2018-03-14 at 12.29.10 PM.png" descr="Screen Shot 2018-03-14 at 12.29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086" y="1067308"/>
            <a:ext cx="5930628" cy="5993384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324" name="-0.07"/>
          <p:cNvSpPr txBox="1"/>
          <p:nvPr/>
        </p:nvSpPr>
        <p:spPr>
          <a:xfrm rot="1285377">
            <a:off x="9492609" y="3492678"/>
            <a:ext cx="660318" cy="389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0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-0.07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"/>
          <p:cNvSpPr/>
          <p:nvPr/>
        </p:nvSpPr>
        <p:spPr>
          <a:xfrm>
            <a:off x="1373339" y="2306100"/>
            <a:ext cx="10383276" cy="3549232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42333" tIns="42333" rIns="42333" bIns="42333" anchor="ctr"/>
          <a:lstStyle/>
          <a:p>
            <a:pPr>
              <a:defRPr sz="3000" b="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grpSp>
        <p:nvGrpSpPr>
          <p:cNvPr id="329" name="Group"/>
          <p:cNvGrpSpPr/>
          <p:nvPr/>
        </p:nvGrpSpPr>
        <p:grpSpPr>
          <a:xfrm>
            <a:off x="1371739" y="2330770"/>
            <a:ext cx="3545278" cy="3459034"/>
            <a:chOff x="0" y="0"/>
            <a:chExt cx="3545277" cy="3459033"/>
          </a:xfrm>
        </p:grpSpPr>
        <p:sp>
          <p:nvSpPr>
            <p:cNvPr id="327" name="Rectangle"/>
            <p:cNvSpPr/>
            <p:nvPr/>
          </p:nvSpPr>
          <p:spPr>
            <a:xfrm>
              <a:off x="0" y="0"/>
              <a:ext cx="3545278" cy="3459034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  <p:pic>
          <p:nvPicPr>
            <p:cNvPr id="32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427" y="117966"/>
              <a:ext cx="3298571" cy="327337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330" name="Model"/>
          <p:cNvSpPr txBox="1"/>
          <p:nvPr/>
        </p:nvSpPr>
        <p:spPr>
          <a:xfrm>
            <a:off x="9837121" y="1872282"/>
            <a:ext cx="1005853" cy="44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sz="2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Model</a:t>
            </a:r>
          </a:p>
        </p:txBody>
      </p:sp>
      <p:sp>
        <p:nvSpPr>
          <p:cNvPr id="331" name="HARPS data"/>
          <p:cNvSpPr txBox="1"/>
          <p:nvPr/>
        </p:nvSpPr>
        <p:spPr>
          <a:xfrm>
            <a:off x="4436201" y="1897682"/>
            <a:ext cx="1623076" cy="389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sz="20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HARPS data</a:t>
            </a:r>
          </a:p>
        </p:txBody>
      </p:sp>
      <p:sp>
        <p:nvSpPr>
          <p:cNvPr id="332" name="Best ISM [Fe/H](r, t) match"/>
          <p:cNvSpPr txBox="1"/>
          <p:nvPr/>
        </p:nvSpPr>
        <p:spPr>
          <a:xfrm>
            <a:off x="1824566" y="391583"/>
            <a:ext cx="9556751" cy="762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/>
          <a:lstStyle>
            <a:lvl1pPr marL="33866" marR="33866" algn="l" defTabSz="762000">
              <a:defRPr sz="38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Best ISM [Fe/H](r, t) match</a:t>
            </a:r>
          </a:p>
        </p:txBody>
      </p:sp>
      <p:sp>
        <p:nvSpPr>
          <p:cNvPr id="333" name="[Fe/H] slope sets the spread of mono-age rbirth distributions…"/>
          <p:cNvSpPr txBox="1"/>
          <p:nvPr/>
        </p:nvSpPr>
        <p:spPr>
          <a:xfrm>
            <a:off x="1483698" y="6395895"/>
            <a:ext cx="9868925" cy="8953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>
            <a:spAutoFit/>
          </a:bodyPr>
          <a:lstStyle/>
          <a:p>
            <a:pPr marL="788713" indent="-420413" algn="l" defTabSz="381000">
              <a:spcBef>
                <a:spcPts val="500"/>
              </a:spcBef>
              <a:buSzPct val="50000"/>
              <a:buBlip>
                <a:blip r:embed="rId3"/>
              </a:buBlip>
              <a:tabLst>
                <a:tab pos="292100" algn="l"/>
                <a:tab pos="584200" algn="l"/>
                <a:tab pos="889000" algn="l"/>
                <a:tab pos="1181100" algn="l"/>
                <a:tab pos="1473200" algn="l"/>
                <a:tab pos="1778000" algn="l"/>
                <a:tab pos="2070100" algn="l"/>
                <a:tab pos="2362200" algn="l"/>
                <a:tab pos="2667000" algn="l"/>
                <a:tab pos="2959100" algn="l"/>
                <a:tab pos="3251200" algn="l"/>
                <a:tab pos="3556000" algn="l"/>
              </a:tabLst>
              <a:defRPr sz="24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[Fe/H] slope sets the </a:t>
            </a:r>
            <a:r>
              <a:rPr b="1"/>
              <a:t>spread </a:t>
            </a:r>
            <a:r>
              <a:t>of mono-age r</a:t>
            </a:r>
            <a:r>
              <a:rPr baseline="-5999"/>
              <a:t>birth</a:t>
            </a:r>
            <a:r>
              <a:t> distributions</a:t>
            </a:r>
          </a:p>
          <a:p>
            <a:pPr marL="788713" indent="-420413" algn="l" defTabSz="381000">
              <a:spcBef>
                <a:spcPts val="500"/>
              </a:spcBef>
              <a:buSzPct val="50000"/>
              <a:buBlip>
                <a:blip r:embed="rId3"/>
              </a:buBlip>
              <a:tabLst>
                <a:tab pos="292100" algn="l"/>
                <a:tab pos="584200" algn="l"/>
                <a:tab pos="889000" algn="l"/>
                <a:tab pos="1181100" algn="l"/>
                <a:tab pos="1473200" algn="l"/>
                <a:tab pos="1778000" algn="l"/>
                <a:tab pos="2070100" algn="l"/>
                <a:tab pos="2362200" algn="l"/>
                <a:tab pos="2667000" algn="l"/>
                <a:tab pos="2959100" algn="l"/>
                <a:tab pos="3251200" algn="l"/>
                <a:tab pos="3556000" algn="l"/>
              </a:tabLst>
              <a:defRPr sz="24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[Fe/H] time evolution at a given r sets the r</a:t>
            </a:r>
            <a:r>
              <a:rPr baseline="-5999"/>
              <a:t>birth</a:t>
            </a:r>
            <a:r>
              <a:t> </a:t>
            </a:r>
            <a:r>
              <a:rPr b="1"/>
              <a:t>peak position</a:t>
            </a:r>
          </a:p>
        </p:txBody>
      </p:sp>
      <p:pic>
        <p:nvPicPr>
          <p:cNvPr id="334" name="Screen Shot 2018-03-14 at 12.29.10 PM.png" descr="Screen Shot 2018-03-14 at 12.29.1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357" y="2337068"/>
            <a:ext cx="3409968" cy="3446052"/>
          </a:xfrm>
          <a:prstGeom prst="rect">
            <a:avLst/>
          </a:prstGeom>
          <a:ln w="3175">
            <a:miter lim="400000"/>
          </a:ln>
        </p:spPr>
      </p:pic>
      <p:pic>
        <p:nvPicPr>
          <p:cNvPr id="335" name="Screen Shot 2018-03-14 at 2.23.34 PM.png" descr="Screen Shot 2018-03-14 at 2.23.3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438" y="2564433"/>
            <a:ext cx="3551910" cy="3261021"/>
          </a:xfrm>
          <a:prstGeom prst="rect">
            <a:avLst/>
          </a:prstGeom>
          <a:ln w="3175">
            <a:miter lim="400000"/>
          </a:ln>
        </p:spPr>
      </p:pic>
      <p:sp>
        <p:nvSpPr>
          <p:cNvPr id="336" name="present-day ISM gradient"/>
          <p:cNvSpPr txBox="1"/>
          <p:nvPr/>
        </p:nvSpPr>
        <p:spPr>
          <a:xfrm rot="1359838">
            <a:off x="2400365" y="3178652"/>
            <a:ext cx="2419775" cy="3259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 anchor="ctr">
            <a:spAutoFit/>
          </a:bodyPr>
          <a:lstStyle>
            <a:lvl1pPr algn="l"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present-day ISM gradient</a:t>
            </a:r>
          </a:p>
        </p:txBody>
      </p:sp>
      <p:sp>
        <p:nvSpPr>
          <p:cNvPr id="337" name="-0.15"/>
          <p:cNvSpPr txBox="1"/>
          <p:nvPr/>
        </p:nvSpPr>
        <p:spPr>
          <a:xfrm rot="2527119">
            <a:off x="2434341" y="4437679"/>
            <a:ext cx="819044" cy="4910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-0.15</a:t>
            </a:r>
          </a:p>
        </p:txBody>
      </p:sp>
      <p:sp>
        <p:nvSpPr>
          <p:cNvPr id="338" name="-0.07"/>
          <p:cNvSpPr txBox="1"/>
          <p:nvPr/>
        </p:nvSpPr>
        <p:spPr>
          <a:xfrm rot="1285377">
            <a:off x="3708520" y="3007354"/>
            <a:ext cx="819044" cy="4910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marL="33866" marR="33866" algn="l" defTabSz="762000">
              <a:defRPr sz="2600" b="0">
                <a:solidFill>
                  <a:srgbClr val="263E0F"/>
                </a:solidFill>
                <a:effectLst>
                  <a:outerShdw blurRad="63500" dist="38100" dir="2700000" rotWithShape="0">
                    <a:srgbClr val="625F54">
                      <a:alpha val="7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-0.07</a:t>
            </a:r>
          </a:p>
        </p:txBody>
      </p:sp>
      <p:sp>
        <p:nvSpPr>
          <p:cNvPr id="339" name="A semi-empirical, largely model-independent approach"/>
          <p:cNvSpPr txBox="1"/>
          <p:nvPr/>
        </p:nvSpPr>
        <p:spPr>
          <a:xfrm>
            <a:off x="1990240" y="1067949"/>
            <a:ext cx="8671170" cy="5545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 defTabSz="381000">
              <a:spcBef>
                <a:spcPts val="1000"/>
              </a:spcBef>
              <a:defRPr sz="30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A semi-empirical, largely model-independent approach </a:t>
            </a:r>
          </a:p>
        </p:txBody>
      </p:sp>
      <p:sp>
        <p:nvSpPr>
          <p:cNvPr id="340" name="Steep initial ISM metallicity consistent with:…"/>
          <p:cNvSpPr txBox="1"/>
          <p:nvPr/>
        </p:nvSpPr>
        <p:spPr>
          <a:xfrm>
            <a:off x="1853158" y="125294"/>
            <a:ext cx="9298484" cy="234765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>
            <a:spAutoFit/>
          </a:bodyPr>
          <a:lstStyle/>
          <a:p>
            <a:pPr algn="l" defTabSz="381000">
              <a:spcBef>
                <a:spcPts val="1000"/>
              </a:spcBef>
              <a:defRPr sz="2200">
                <a:solidFill>
                  <a:srgbClr val="4C5034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Steep initial ISM metallicity consistent with:</a:t>
            </a:r>
          </a:p>
          <a:p>
            <a:pPr marL="182880" indent="-182880" algn="l" defTabSz="381000">
              <a:spcBef>
                <a:spcPts val="1000"/>
              </a:spcBef>
              <a:buSzPct val="100000"/>
              <a:buChar char="•"/>
              <a:defRPr sz="2000" b="0">
                <a:solidFill>
                  <a:srgbClr val="4C5034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 dirty="0"/>
              <a:t>Classical chemical evolution models:</a:t>
            </a:r>
            <a:r>
              <a:rPr dirty="0"/>
              <a:t> Cescutti et al. (2007); Chiappini (2009); </a:t>
            </a:r>
            <a:r>
              <a:rPr dirty="0" err="1"/>
              <a:t>Grisoni</a:t>
            </a:r>
            <a:r>
              <a:rPr dirty="0"/>
              <a:t>, </a:t>
            </a:r>
            <a:r>
              <a:rPr dirty="0" err="1"/>
              <a:t>Spitoni</a:t>
            </a:r>
            <a:r>
              <a:rPr dirty="0"/>
              <a:t> &amp; Matteucci (2018) </a:t>
            </a:r>
          </a:p>
          <a:p>
            <a:pPr marL="182880" indent="-182880" algn="l" defTabSz="381000">
              <a:spcBef>
                <a:spcPts val="1000"/>
              </a:spcBef>
              <a:buSzPct val="100000"/>
              <a:buChar char="•"/>
              <a:defRPr sz="2000" b="0">
                <a:solidFill>
                  <a:srgbClr val="4C5034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 dirty="0"/>
              <a:t>Cosmological sims:</a:t>
            </a:r>
            <a:r>
              <a:rPr dirty="0"/>
              <a:t> Pilkington et al. (2012); Gibson et al. (2013); Vincenzo &amp; Kobayashi (2018)</a:t>
            </a:r>
          </a:p>
          <a:p>
            <a:pPr marL="182880" indent="-182880" algn="l" defTabSz="381000">
              <a:spcBef>
                <a:spcPts val="1000"/>
              </a:spcBef>
              <a:buSzPct val="100000"/>
              <a:buChar char="•"/>
              <a:defRPr sz="2000" b="0">
                <a:solidFill>
                  <a:srgbClr val="4C5034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 dirty="0"/>
              <a:t>Hybrid models: </a:t>
            </a:r>
            <a:r>
              <a:rPr dirty="0"/>
              <a:t>MCM13, </a:t>
            </a:r>
            <a:r>
              <a:rPr dirty="0" err="1"/>
              <a:t>Kubryk</a:t>
            </a:r>
            <a:r>
              <a:rPr dirty="0"/>
              <a:t> et al. (2015), Prantzos et al. (2023)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1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996" tIns="35996" rIns="35996" bIns="35996" numCol="1" spcCol="38100" rtlCol="0" anchor="ctr">
        <a:spAutoFit/>
      </a:bodyPr>
      <a:lstStyle>
        <a:defPPr marL="0" marR="0" indent="0" algn="ctr" defTabSz="4868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996" tIns="35996" rIns="35996" bIns="35996" numCol="1" spcCol="38100" rtlCol="0" anchor="ctr">
        <a:spAutoFit/>
      </a:bodyPr>
      <a:lstStyle>
        <a:defPPr marL="0" marR="0" indent="0" algn="ctr" defTabSz="4868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996" tIns="35996" rIns="35996" bIns="35996" numCol="1" spcCol="38100" rtlCol="0" anchor="ctr">
        <a:spAutoFit/>
      </a:bodyPr>
      <a:lstStyle>
        <a:defPPr marL="0" marR="0" indent="0" algn="ctr" defTabSz="4868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996" tIns="35996" rIns="35996" bIns="35996" numCol="1" spcCol="38100" rtlCol="0" anchor="ctr">
        <a:spAutoFit/>
      </a:bodyPr>
      <a:lstStyle>
        <a:defPPr marL="0" marR="0" indent="0" algn="ctr" defTabSz="4868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1277</Words>
  <Application>Microsoft Macintosh PowerPoint</Application>
  <PresentationFormat>Custom</PresentationFormat>
  <Paragraphs>160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Baskerville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Hoefler Text</vt:lpstr>
      <vt:lpstr>Times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small [Fe/H] range = weak gradient  large [Fe/H] range = steep gradient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with a GCE model</vt:lpstr>
      <vt:lpstr>More Ba at higher Z</vt:lpstr>
      <vt:lpstr>PowerPoint Presentation</vt:lpstr>
      <vt:lpstr>The [s/α]—age relation (chemical clocks)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</cp:revision>
  <dcterms:modified xsi:type="dcterms:W3CDTF">2025-06-11T07:29:08Z</dcterms:modified>
</cp:coreProperties>
</file>