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0" r:id="rId2"/>
    <p:sldMasterId id="2147483703" r:id="rId3"/>
    <p:sldMasterId id="2147483710" r:id="rId4"/>
  </p:sldMasterIdLst>
  <p:notesMasterIdLst>
    <p:notesMasterId r:id="rId22"/>
  </p:notesMasterIdLst>
  <p:handoutMasterIdLst>
    <p:handoutMasterId r:id="rId23"/>
  </p:handoutMasterIdLst>
  <p:sldIdLst>
    <p:sldId id="1701" r:id="rId5"/>
    <p:sldId id="1617" r:id="rId6"/>
    <p:sldId id="1618" r:id="rId7"/>
    <p:sldId id="1723" r:id="rId8"/>
    <p:sldId id="721" r:id="rId9"/>
    <p:sldId id="1750" r:id="rId10"/>
    <p:sldId id="1737" r:id="rId11"/>
    <p:sldId id="1629" r:id="rId12"/>
    <p:sldId id="1745" r:id="rId13"/>
    <p:sldId id="1747" r:id="rId14"/>
    <p:sldId id="1708" r:id="rId15"/>
    <p:sldId id="1752" r:id="rId16"/>
    <p:sldId id="1748" r:id="rId17"/>
    <p:sldId id="1710" r:id="rId18"/>
    <p:sldId id="1751" r:id="rId19"/>
    <p:sldId id="1592" r:id="rId20"/>
    <p:sldId id="1740" r:id="rId21"/>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alibri" charset="0"/>
        <a:ea typeface="ＭＳ Ｐゴシック" charset="-128"/>
        <a:cs typeface="+mn-cs"/>
      </a:defRPr>
    </a:lvl1pPr>
    <a:lvl2pPr marL="457200" algn="l" rtl="0" fontAlgn="base">
      <a:spcBef>
        <a:spcPct val="0"/>
      </a:spcBef>
      <a:spcAft>
        <a:spcPct val="0"/>
      </a:spcAft>
      <a:defRPr kern="1200">
        <a:solidFill>
          <a:schemeClr val="tx1"/>
        </a:solidFill>
        <a:latin typeface="Calibri" charset="0"/>
        <a:ea typeface="ＭＳ Ｐゴシック" charset="-128"/>
        <a:cs typeface="+mn-cs"/>
      </a:defRPr>
    </a:lvl2pPr>
    <a:lvl3pPr marL="914400" algn="l" rtl="0" fontAlgn="base">
      <a:spcBef>
        <a:spcPct val="0"/>
      </a:spcBef>
      <a:spcAft>
        <a:spcPct val="0"/>
      </a:spcAft>
      <a:defRPr kern="1200">
        <a:solidFill>
          <a:schemeClr val="tx1"/>
        </a:solidFill>
        <a:latin typeface="Calibri" charset="0"/>
        <a:ea typeface="ＭＳ Ｐゴシック" charset="-128"/>
        <a:cs typeface="+mn-cs"/>
      </a:defRPr>
    </a:lvl3pPr>
    <a:lvl4pPr marL="1371600" algn="l" rtl="0" fontAlgn="base">
      <a:spcBef>
        <a:spcPct val="0"/>
      </a:spcBef>
      <a:spcAft>
        <a:spcPct val="0"/>
      </a:spcAft>
      <a:defRPr kern="1200">
        <a:solidFill>
          <a:schemeClr val="tx1"/>
        </a:solidFill>
        <a:latin typeface="Calibri" charset="0"/>
        <a:ea typeface="ＭＳ Ｐゴシック" charset="-128"/>
        <a:cs typeface="+mn-cs"/>
      </a:defRPr>
    </a:lvl4pPr>
    <a:lvl5pPr marL="1828800" algn="l"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26FE"/>
    <a:srgbClr val="027F02"/>
    <a:srgbClr val="457A93"/>
    <a:srgbClr val="4371C4"/>
    <a:srgbClr val="08FFFF"/>
    <a:srgbClr val="FF05FF"/>
    <a:srgbClr val="FFE399"/>
    <a:srgbClr val="3B01FF"/>
    <a:srgbClr val="8E8E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6"/>
    <p:restoredTop sz="83501"/>
  </p:normalViewPr>
  <p:slideViewPr>
    <p:cSldViewPr snapToGrid="0" snapToObjects="1">
      <p:cViewPr>
        <p:scale>
          <a:sx n="100" d="100"/>
          <a:sy n="100" d="100"/>
        </p:scale>
        <p:origin x="2120" y="7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6" d="100"/>
        <a:sy n="10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AD2EF712-663E-A74A-9A4F-B6A493B77E0A}" type="datetimeFigureOut">
              <a:rPr lang="en-US" altLang="x-none"/>
              <a:pPr/>
              <a:t>6/9/25</a:t>
            </a:fld>
            <a:endParaRPr lang="en-US" altLang="x-non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F6D7FA6-E726-D747-BAE7-018A76A79463}" type="slidenum">
              <a:rPr lang="en-US" altLang="x-none"/>
              <a:pPr/>
              <a:t>‹#›</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0BF0058-BF02-3848-969D-54A5D94D9991}" type="datetimeFigureOut">
              <a:rPr lang="en-US" altLang="x-none"/>
              <a:pPr/>
              <a:t>6/9/25</a:t>
            </a:fld>
            <a:endParaRPr lang="en-US" altLang="x-non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8EDB5EF-11CA-4740-988F-7DA87FDF18F8}"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 you to the </a:t>
            </a:r>
            <a:r>
              <a:rPr lang="en-CA" dirty="0" err="1"/>
              <a:t>organiziers</a:t>
            </a:r>
            <a:r>
              <a:rPr lang="en-CA" dirty="0"/>
              <a:t> for the kind invitation. It is very nice to see so many familiar faces. In fact Rod Clark met me the first day saying: Dennis, </a:t>
            </a:r>
            <a:r>
              <a:rPr lang="en-CA" dirty="0" err="1"/>
              <a:t>havnet</a:t>
            </a:r>
            <a:r>
              <a:rPr lang="en-CA" dirty="0"/>
              <a:t> seen you in ages, where have you been? So I gave him an update and explained that I have been to different conferences because I am not doing so much structure but more astrophysics. And he replied: Oh, I am so sorry for you!</a:t>
            </a:r>
          </a:p>
          <a:p>
            <a:endParaRPr lang="en-CA" dirty="0"/>
          </a:p>
          <a:p>
            <a:endParaRPr lang="en-CA" dirty="0"/>
          </a:p>
        </p:txBody>
      </p:sp>
      <p:sp>
        <p:nvSpPr>
          <p:cNvPr id="4" name="Slide Number Placeholder 3"/>
          <p:cNvSpPr>
            <a:spLocks noGrp="1"/>
          </p:cNvSpPr>
          <p:nvPr>
            <p:ph type="sldNum" sz="quarter" idx="5"/>
          </p:nvPr>
        </p:nvSpPr>
        <p:spPr/>
        <p:txBody>
          <a:bodyPr/>
          <a:lstStyle/>
          <a:p>
            <a:fld id="{89C546CE-9A54-6D46-B43E-BB21BC137CD6}" type="slidenum">
              <a:rPr lang="en-CA" smtClean="0"/>
              <a:t>1</a:t>
            </a:fld>
            <a:endParaRPr lang="en-CA"/>
          </a:p>
        </p:txBody>
      </p:sp>
    </p:spTree>
    <p:extLst>
      <p:ext uri="{BB962C8B-B14F-4D97-AF65-F5344CB8AC3E}">
        <p14:creationId xmlns:p14="http://schemas.microsoft.com/office/powerpoint/2010/main" val="791968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E7A84-2D4A-52D3-68B6-5D910D4185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DC306-3880-2497-A983-B81F1D6905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C16EAB-0DC1-E9AC-69D3-54BFEFB704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6B5B2C-D5F2-E191-A403-4E2375432BC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9CF801-D499-4E4A-AB98-9BE7425F1F87}"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261188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BE6DD-E4FA-F889-61E1-CB6351E03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7CBB8-1F60-F484-AD50-722AC1EE03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8A00D8-0B95-BF0A-2899-F7046915E2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C902EE-C22B-01C7-2E4B-F13279F832AB}"/>
              </a:ext>
            </a:extLst>
          </p:cNvPr>
          <p:cNvSpPr>
            <a:spLocks noGrp="1"/>
          </p:cNvSpPr>
          <p:nvPr>
            <p:ph type="sldNum" sz="quarter" idx="5"/>
          </p:nvPr>
        </p:nvSpPr>
        <p:spPr/>
        <p:txBody>
          <a:bodyPr/>
          <a:lstStyle/>
          <a:p>
            <a:fld id="{F8EDB5EF-11CA-4740-988F-7DA87FDF18F8}" type="slidenum">
              <a:rPr lang="en-US" altLang="x-none" smtClean="0"/>
              <a:pPr/>
              <a:t>11</a:t>
            </a:fld>
            <a:endParaRPr lang="en-US" altLang="x-none"/>
          </a:p>
        </p:txBody>
      </p:sp>
    </p:spTree>
    <p:extLst>
      <p:ext uri="{BB962C8B-B14F-4D97-AF65-F5344CB8AC3E}">
        <p14:creationId xmlns:p14="http://schemas.microsoft.com/office/powerpoint/2010/main" val="3347586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06DA2-A65A-0872-65FD-70F49E5077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79019-91DC-D92D-2F94-F81DEF86C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50A43A-E155-9300-50D4-B0D29F25F5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935FC2-11C3-1172-0458-671AF114854C}"/>
              </a:ext>
            </a:extLst>
          </p:cNvPr>
          <p:cNvSpPr>
            <a:spLocks noGrp="1"/>
          </p:cNvSpPr>
          <p:nvPr>
            <p:ph type="sldNum" sz="quarter" idx="5"/>
          </p:nvPr>
        </p:nvSpPr>
        <p:spPr/>
        <p:txBody>
          <a:bodyPr/>
          <a:lstStyle/>
          <a:p>
            <a:fld id="{F8EDB5EF-11CA-4740-988F-7DA87FDF18F8}" type="slidenum">
              <a:rPr lang="en-US" altLang="x-none" smtClean="0"/>
              <a:pPr/>
              <a:t>12</a:t>
            </a:fld>
            <a:endParaRPr lang="en-US" altLang="x-none"/>
          </a:p>
        </p:txBody>
      </p:sp>
    </p:spTree>
    <p:extLst>
      <p:ext uri="{BB962C8B-B14F-4D97-AF65-F5344CB8AC3E}">
        <p14:creationId xmlns:p14="http://schemas.microsoft.com/office/powerpoint/2010/main" val="3018200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6CE97-E87B-3C70-DB48-CDF927E89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AEB8E-BB82-E28A-2C92-D0DAF38134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6AD115-B1FC-2054-5B32-7007221F64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1C50FF-EED3-B0AA-2260-E12079CB6485}"/>
              </a:ext>
            </a:extLst>
          </p:cNvPr>
          <p:cNvSpPr>
            <a:spLocks noGrp="1"/>
          </p:cNvSpPr>
          <p:nvPr>
            <p:ph type="sldNum" sz="quarter" idx="5"/>
          </p:nvPr>
        </p:nvSpPr>
        <p:spPr/>
        <p:txBody>
          <a:bodyPr/>
          <a:lstStyle/>
          <a:p>
            <a:fld id="{F8EDB5EF-11CA-4740-988F-7DA87FDF18F8}" type="slidenum">
              <a:rPr lang="en-US" altLang="x-none" smtClean="0"/>
              <a:pPr/>
              <a:t>13</a:t>
            </a:fld>
            <a:endParaRPr lang="en-US" altLang="x-none"/>
          </a:p>
        </p:txBody>
      </p:sp>
    </p:spTree>
    <p:extLst>
      <p:ext uri="{BB962C8B-B14F-4D97-AF65-F5344CB8AC3E}">
        <p14:creationId xmlns:p14="http://schemas.microsoft.com/office/powerpoint/2010/main" val="4083267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E141A-FE97-758A-9D85-B661E2D83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8B6E5-85CC-27C7-E54E-45DFF0858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4196AC-B7C1-0064-11F7-B3405B16A2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7A3EFD-42BA-0111-7646-B52C3330349A}"/>
              </a:ext>
            </a:extLst>
          </p:cNvPr>
          <p:cNvSpPr>
            <a:spLocks noGrp="1"/>
          </p:cNvSpPr>
          <p:nvPr>
            <p:ph type="sldNum" sz="quarter" idx="5"/>
          </p:nvPr>
        </p:nvSpPr>
        <p:spPr/>
        <p:txBody>
          <a:bodyPr/>
          <a:lstStyle/>
          <a:p>
            <a:fld id="{F8EDB5EF-11CA-4740-988F-7DA87FDF18F8}" type="slidenum">
              <a:rPr lang="en-US" altLang="x-none" smtClean="0"/>
              <a:pPr/>
              <a:t>14</a:t>
            </a:fld>
            <a:endParaRPr lang="en-US" altLang="x-none"/>
          </a:p>
        </p:txBody>
      </p:sp>
    </p:spTree>
    <p:extLst>
      <p:ext uri="{BB962C8B-B14F-4D97-AF65-F5344CB8AC3E}">
        <p14:creationId xmlns:p14="http://schemas.microsoft.com/office/powerpoint/2010/main" val="2914128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63423-DDC7-31FF-751D-6F7431BCD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047A03-E2DF-212C-10DD-2AA75013A8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B51B7F-E4BB-6C8E-B648-6985E0D80E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CBC5AC-91AF-80F4-9209-CAC7BFF4EADB}"/>
              </a:ext>
            </a:extLst>
          </p:cNvPr>
          <p:cNvSpPr>
            <a:spLocks noGrp="1"/>
          </p:cNvSpPr>
          <p:nvPr>
            <p:ph type="sldNum" sz="quarter" idx="5"/>
          </p:nvPr>
        </p:nvSpPr>
        <p:spPr/>
        <p:txBody>
          <a:bodyPr/>
          <a:lstStyle/>
          <a:p>
            <a:fld id="{F8EDB5EF-11CA-4740-988F-7DA87FDF18F8}" type="slidenum">
              <a:rPr lang="en-US" altLang="x-none" smtClean="0"/>
              <a:pPr/>
              <a:t>15</a:t>
            </a:fld>
            <a:endParaRPr lang="en-US" altLang="x-none"/>
          </a:p>
        </p:txBody>
      </p:sp>
    </p:spTree>
    <p:extLst>
      <p:ext uri="{BB962C8B-B14F-4D97-AF65-F5344CB8AC3E}">
        <p14:creationId xmlns:p14="http://schemas.microsoft.com/office/powerpoint/2010/main" val="417650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97C88-97EA-8630-BE59-B374434C0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336FB7-96ED-D7FB-1105-2DC9B3D32E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9E2516-951F-3707-A632-CC4C8618D6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CCDEB0-5388-B803-82F4-A38A331453CF}"/>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9CF801-D499-4E4A-AB98-9BE7425F1F87}"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814625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Naivly one would think that n-capture rstes are important for the r process, but we have (n,g) (g,n) equillibrium in the early phase</a:t>
            </a:r>
          </a:p>
          <a:p>
            <a:r>
              <a:rPr lang="en-GB" dirty="0"/>
              <a:t>L</a:t>
            </a:r>
            <a:r>
              <a:rPr lang="en-DE" dirty="0"/>
              <a:t>ater: freeze-out; capture rates at closed shells most significant: shown here: NS merger: we don’t have exp information away from stability</a:t>
            </a:r>
          </a:p>
        </p:txBody>
      </p:sp>
      <p:sp>
        <p:nvSpPr>
          <p:cNvPr id="4" name="Slide Number Placeholder 3"/>
          <p:cNvSpPr>
            <a:spLocks noGrp="1"/>
          </p:cNvSpPr>
          <p:nvPr>
            <p:ph type="sldNum" sz="quarter" idx="5"/>
          </p:nvPr>
        </p:nvSpPr>
        <p:spPr/>
        <p:txBody>
          <a:bodyPr/>
          <a:lstStyle/>
          <a:p>
            <a:fld id="{F8EDB5EF-11CA-4740-988F-7DA87FDF18F8}" type="slidenum">
              <a:rPr lang="en-US" altLang="x-none" smtClean="0"/>
              <a:pPr/>
              <a:t>2</a:t>
            </a:fld>
            <a:endParaRPr lang="en-US" altLang="x-none"/>
          </a:p>
        </p:txBody>
      </p:sp>
    </p:spTree>
    <p:extLst>
      <p:ext uri="{BB962C8B-B14F-4D97-AF65-F5344CB8AC3E}">
        <p14:creationId xmlns:p14="http://schemas.microsoft.com/office/powerpoint/2010/main" val="3537973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
            </a:r>
            <a:r>
              <a:rPr lang="en-DE" dirty="0"/>
              <a:t>hy closed shells? </a:t>
            </a:r>
            <a:r>
              <a:rPr lang="en-GB" dirty="0"/>
              <a:t>I</a:t>
            </a:r>
            <a:r>
              <a:rPr lang="en-DE" dirty="0"/>
              <a:t>mpact of Q-value and structure: note statistical behaviour vs resonant behaviour: resonances difficult to measure with RIB</a:t>
            </a:r>
          </a:p>
        </p:txBody>
      </p:sp>
      <p:sp>
        <p:nvSpPr>
          <p:cNvPr id="4" name="Slide Number Placeholder 3"/>
          <p:cNvSpPr>
            <a:spLocks noGrp="1"/>
          </p:cNvSpPr>
          <p:nvPr>
            <p:ph type="sldNum" sz="quarter" idx="5"/>
          </p:nvPr>
        </p:nvSpPr>
        <p:spPr/>
        <p:txBody>
          <a:bodyPr/>
          <a:lstStyle/>
          <a:p>
            <a:fld id="{F8EDB5EF-11CA-4740-988F-7DA87FDF18F8}" type="slidenum">
              <a:rPr lang="en-US" altLang="x-none" smtClean="0"/>
              <a:pPr/>
              <a:t>3</a:t>
            </a:fld>
            <a:endParaRPr lang="en-US" altLang="x-none"/>
          </a:p>
        </p:txBody>
      </p:sp>
    </p:spTree>
    <p:extLst>
      <p:ext uri="{BB962C8B-B14F-4D97-AF65-F5344CB8AC3E}">
        <p14:creationId xmlns:p14="http://schemas.microsoft.com/office/powerpoint/2010/main" val="3189308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39158-B25D-2ECC-7A97-EA5EABA5F7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BE098F-8214-C4D7-F682-A6BCC2916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2EE271-5935-BF3E-E3EF-0D2DAFB42D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8487BB-E2E1-DDBB-0F52-C3648518C05C}"/>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9CF801-D499-4E4A-AB98-9BE7425F1F87}"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914655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topic of my presentation is a new method to constrain n capture rates in unstable nuclei.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C546CE-9A54-6D46-B43E-BB21BC137C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228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1BFA7-C610-EA81-144F-E351C25DA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2BAFD-58F1-B758-FEF3-6E4FC29EB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244C0-A9EE-655C-635B-E92F692FD6C0}"/>
              </a:ext>
            </a:extLst>
          </p:cNvPr>
          <p:cNvSpPr>
            <a:spLocks noGrp="1"/>
          </p:cNvSpPr>
          <p:nvPr>
            <p:ph type="body" idx="1"/>
          </p:nvPr>
        </p:nvSpPr>
        <p:spPr/>
        <p:txBody>
          <a:bodyPr/>
          <a:lstStyle/>
          <a:p>
            <a:r>
              <a:rPr lang="en-CA" dirty="0"/>
              <a:t>The topic of my presentation is a new method to constrain n capture rates in unstable nuclei. </a:t>
            </a:r>
          </a:p>
        </p:txBody>
      </p:sp>
      <p:sp>
        <p:nvSpPr>
          <p:cNvPr id="4" name="Slide Number Placeholder 3">
            <a:extLst>
              <a:ext uri="{FF2B5EF4-FFF2-40B4-BE49-F238E27FC236}">
                <a16:creationId xmlns:a16="http://schemas.microsoft.com/office/drawing/2014/main" id="{51F1E64F-B0D6-422F-B563-164F9233EE9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C546CE-9A54-6D46-B43E-BB21BC137C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10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F724B-630C-5D6A-9612-6F8BF6638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DDB94-3D1D-F3F5-0D42-6C2EE2E831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E848FD-E2BD-3D0F-47D7-65E16912CC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54D5F2-9F5B-385D-5EFE-C6FAEE70DC2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9CF801-D499-4E4A-AB98-9BE7425F1F87}"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85239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EDB5EF-11CA-4740-988F-7DA87FDF18F8}" type="slidenum">
              <a:rPr lang="en-US" altLang="x-none" smtClean="0"/>
              <a:pPr/>
              <a:t>8</a:t>
            </a:fld>
            <a:endParaRPr lang="en-US" altLang="x-none"/>
          </a:p>
        </p:txBody>
      </p:sp>
    </p:spTree>
    <p:extLst>
      <p:ext uri="{BB962C8B-B14F-4D97-AF65-F5344CB8AC3E}">
        <p14:creationId xmlns:p14="http://schemas.microsoft.com/office/powerpoint/2010/main" val="3882819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2CFC0-4DF1-6762-9421-E2F3DE98CC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3F8666-60E5-2A01-8AB7-2D0D8AC395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F78FBD-BFFC-DB2A-80E3-8E04CC3A16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BE56F1-F94E-A11B-544F-C1EE4D76CBE7}"/>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9CF801-D499-4E4A-AB98-9BE7425F1F87}"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448573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3.jpg"/><Relationship Id="rId4" Type="http://schemas.openxmlformats.org/officeDocument/2006/relationships/image" Target="../media/image17.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3.xml"/><Relationship Id="rId1" Type="http://schemas.openxmlformats.org/officeDocument/2006/relationships/themeOverride" Target="../theme/themeOverride1.xml"/><Relationship Id="rId4" Type="http://schemas.openxmlformats.org/officeDocument/2006/relationships/image" Target="../media/image17.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ppt_bkg1.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5" name="Text Box 5"/>
          <p:cNvSpPr txBox="1">
            <a:spLocks noChangeArrowheads="1"/>
          </p:cNvSpPr>
          <p:nvPr/>
        </p:nvSpPr>
        <p:spPr bwMode="auto">
          <a:xfrm>
            <a:off x="669775" y="990080"/>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6" name="Rectangle 7"/>
          <p:cNvSpPr>
            <a:spLocks noChangeArrowheads="1"/>
          </p:cNvSpPr>
          <p:nvPr/>
        </p:nvSpPr>
        <p:spPr bwMode="auto">
          <a:xfrm>
            <a:off x="4115405" y="2256978"/>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sp>
        <p:nvSpPr>
          <p:cNvPr id="2" name="Title 1"/>
          <p:cNvSpPr>
            <a:spLocks noGrp="1"/>
          </p:cNvSpPr>
          <p:nvPr>
            <p:ph type="ctrTitle"/>
          </p:nvPr>
        </p:nvSpPr>
        <p:spPr>
          <a:xfrm>
            <a:off x="685800" y="2283620"/>
            <a:ext cx="7772400" cy="371646"/>
          </a:xfrm>
        </p:spPr>
        <p:txBody>
          <a:bodyPr/>
          <a:lstStyle/>
          <a:p>
            <a:r>
              <a:rPr lang="en-US" dirty="0"/>
              <a:t>Click to edit Master title style</a:t>
            </a:r>
          </a:p>
        </p:txBody>
      </p:sp>
      <p:sp>
        <p:nvSpPr>
          <p:cNvPr id="3" name="Subtitle 2"/>
          <p:cNvSpPr>
            <a:spLocks noGrp="1"/>
          </p:cNvSpPr>
          <p:nvPr>
            <p:ph type="subTitle" idx="1"/>
          </p:nvPr>
        </p:nvSpPr>
        <p:spPr>
          <a:xfrm>
            <a:off x="1371600" y="3257550"/>
            <a:ext cx="6400800" cy="914400"/>
          </a:xfrm>
        </p:spPr>
        <p:txBody>
          <a:bodyPr/>
          <a:lstStyle>
            <a:lvl1pPr marL="0" indent="0" algn="ctr">
              <a:buNone/>
              <a:defRPr/>
            </a:lvl1pPr>
            <a:lvl2pPr marL="339782" indent="0" algn="ctr">
              <a:buNone/>
              <a:defRPr/>
            </a:lvl2pPr>
            <a:lvl3pPr marL="679564" indent="0" algn="ctr">
              <a:buNone/>
              <a:defRPr/>
            </a:lvl3pPr>
            <a:lvl4pPr marL="1019346" indent="0" algn="ctr">
              <a:buNone/>
              <a:defRPr/>
            </a:lvl4pPr>
            <a:lvl5pPr marL="1359129" indent="0" algn="ctr">
              <a:buNone/>
              <a:defRPr/>
            </a:lvl5pPr>
            <a:lvl6pPr marL="1698912" indent="0" algn="ctr">
              <a:buNone/>
              <a:defRPr/>
            </a:lvl6pPr>
            <a:lvl7pPr marL="2038694" indent="0" algn="ctr">
              <a:buNone/>
              <a:defRPr/>
            </a:lvl7pPr>
            <a:lvl8pPr marL="2378476" indent="0" algn="ctr">
              <a:buNone/>
              <a:defRPr/>
            </a:lvl8pPr>
            <a:lvl9pPr marL="2718258" indent="0" algn="ctr">
              <a:buNone/>
              <a:defRPr/>
            </a:lvl9pPr>
          </a:lstStyle>
          <a:p>
            <a:r>
              <a:rPr lang="en-US"/>
              <a:t>Click to edit Master subtitle style</a:t>
            </a:r>
          </a:p>
        </p:txBody>
      </p:sp>
    </p:spTree>
    <p:extLst>
      <p:ext uri="{BB962C8B-B14F-4D97-AF65-F5344CB8AC3E}">
        <p14:creationId xmlns:p14="http://schemas.microsoft.com/office/powerpoint/2010/main" val="1185970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112714" y="84138"/>
            <a:ext cx="8574087" cy="8509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nvGrpSpPr>
          <p:cNvPr id="5" name="Group 19"/>
          <p:cNvGrpSpPr>
            <a:grpSpLocks/>
          </p:cNvGrpSpPr>
          <p:nvPr/>
        </p:nvGrpSpPr>
        <p:grpSpPr bwMode="auto">
          <a:xfrm>
            <a:off x="112714" y="920750"/>
            <a:ext cx="8575675" cy="103188"/>
            <a:chOff x="284163" y="1577847"/>
            <a:chExt cx="8576373" cy="137411"/>
          </a:xfrm>
        </p:grpSpPr>
        <p:sp>
          <p:nvSpPr>
            <p:cNvPr id="6" name="Rectangle 5"/>
            <p:cNvSpPr/>
            <p:nvPr/>
          </p:nvSpPr>
          <p:spPr>
            <a:xfrm>
              <a:off x="284163" y="1577847"/>
              <a:ext cx="160033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7" name="Rectangle 6"/>
            <p:cNvSpPr/>
            <p:nvPr/>
          </p:nvSpPr>
          <p:spPr>
            <a:xfrm>
              <a:off x="1884493" y="1577847"/>
              <a:ext cx="2743423"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8" name="Rectangle 7"/>
            <p:cNvSpPr/>
            <p:nvPr/>
          </p:nvSpPr>
          <p:spPr>
            <a:xfrm>
              <a:off x="4626328" y="1577847"/>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2" name="Title 1"/>
          <p:cNvSpPr>
            <a:spLocks noGrp="1"/>
          </p:cNvSpPr>
          <p:nvPr>
            <p:ph type="title"/>
          </p:nvPr>
        </p:nvSpPr>
        <p:spPr>
          <a:xfrm>
            <a:off x="130733" y="98039"/>
            <a:ext cx="8310603" cy="725880"/>
          </a:xfrm>
          <a:prstGeom prst="rect">
            <a:avLst/>
          </a:prstGeom>
        </p:spPr>
        <p:txBody>
          <a:bodyPr/>
          <a:lstStyle/>
          <a:p>
            <a:r>
              <a:rPr lang="en-US"/>
              <a:t>Click to edit Master title style</a:t>
            </a:r>
            <a:endParaRPr/>
          </a:p>
        </p:txBody>
      </p:sp>
      <p:sp>
        <p:nvSpPr>
          <p:cNvPr id="3" name="Content Placeholder 2"/>
          <p:cNvSpPr>
            <a:spLocks noGrp="1"/>
          </p:cNvSpPr>
          <p:nvPr>
            <p:ph idx="1"/>
          </p:nvPr>
        </p:nvSpPr>
        <p:spPr>
          <a:xfrm>
            <a:off x="803049" y="1134441"/>
            <a:ext cx="8055203" cy="3460182"/>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337252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pic>
        <p:nvPicPr>
          <p:cNvPr id="4" name="Picture 4" descr="M:\Marketing\Debora_Schiffer\016\016_Präsentationsvorlagen_UzK\016_PPT_Lay_Titel_16zu9.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191"/>
            <a:ext cx="9143296" cy="51446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M:\Marketing\CD\CD_Logos\UzK_Logo_Quadrat_uniblau\UzK_LogoQuadrat.jp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590346" y="175189"/>
            <a:ext cx="1379902" cy="70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886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pic>
        <p:nvPicPr>
          <p:cNvPr id="4" name="Picture 4" descr="ppt_bkg1.png"/>
          <p:cNvPicPr>
            <a:picLocks noChangeAspect="1"/>
          </p:cNvPicPr>
          <p:nvPr/>
        </p:nvPicPr>
        <p:blipFill>
          <a:blip r:embed="rId2" cstate="print"/>
          <a:srcRect t="2948"/>
          <a:stretch>
            <a:fillRect/>
          </a:stretch>
        </p:blipFill>
        <p:spPr bwMode="auto">
          <a:xfrm>
            <a:off x="71063" y="0"/>
            <a:ext cx="9001881" cy="4991871"/>
          </a:xfrm>
          <a:prstGeom prst="rect">
            <a:avLst/>
          </a:prstGeom>
          <a:noFill/>
          <a:ln w="9525">
            <a:noFill/>
            <a:miter lim="800000"/>
            <a:headEnd/>
            <a:tailEnd/>
          </a:ln>
        </p:spPr>
      </p:pic>
      <p:sp>
        <p:nvSpPr>
          <p:cNvPr id="5" name="Text Box 5"/>
          <p:cNvSpPr txBox="1">
            <a:spLocks noChangeArrowheads="1"/>
          </p:cNvSpPr>
          <p:nvPr/>
        </p:nvSpPr>
        <p:spPr bwMode="auto">
          <a:xfrm>
            <a:off x="638024" y="928688"/>
            <a:ext cx="7489976" cy="33176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3822" tIns="31911" rIns="63822" bIns="31911">
            <a:spAutoFit/>
          </a:bodyPr>
          <a:lstStyle/>
          <a:p>
            <a:pPr defTabSz="337380" eaLnBrk="0" hangingPunct="0">
              <a:lnSpc>
                <a:spcPct val="90000"/>
              </a:lnSpc>
              <a:defRPr/>
            </a:pPr>
            <a:endParaRPr lang="en-US" sz="1919"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1524000" y="3053954"/>
            <a:ext cx="6096000" cy="857250"/>
          </a:xfrm>
        </p:spPr>
        <p:txBody>
          <a:bodyPr/>
          <a:lstStyle>
            <a:lvl1pPr marL="0" indent="0" algn="ctr">
              <a:buNone/>
              <a:defRPr/>
            </a:lvl1pPr>
            <a:lvl2pPr marL="319100" indent="0" algn="ctr">
              <a:buNone/>
              <a:defRPr/>
            </a:lvl2pPr>
            <a:lvl3pPr marL="638198" indent="0" algn="ctr">
              <a:buNone/>
              <a:defRPr/>
            </a:lvl3pPr>
            <a:lvl4pPr marL="957297" indent="0" algn="ctr">
              <a:buNone/>
              <a:defRPr/>
            </a:lvl4pPr>
            <a:lvl5pPr marL="1276397" indent="0" algn="ctr">
              <a:buNone/>
              <a:defRPr/>
            </a:lvl5pPr>
            <a:lvl6pPr marL="1595496" indent="0" algn="ctr">
              <a:buNone/>
              <a:defRPr/>
            </a:lvl6pPr>
            <a:lvl7pPr marL="1914595" indent="0" algn="ctr">
              <a:buNone/>
              <a:defRPr/>
            </a:lvl7pPr>
            <a:lvl8pPr marL="2233694" indent="0" algn="ctr">
              <a:buNone/>
              <a:defRPr/>
            </a:lvl8pPr>
            <a:lvl9pPr marL="2552793"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71438" y="2357441"/>
            <a:ext cx="9001124" cy="369031"/>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152400" y="4790362"/>
            <a:ext cx="9448800" cy="257732"/>
          </a:xfrm>
          <a:prstGeom prst="rect">
            <a:avLst/>
          </a:prstGeom>
          <a:noFill/>
        </p:spPr>
        <p:txBody>
          <a:bodyPr wrap="square" lIns="63851" tIns="31925" rIns="63851" bIns="31925" rtlCol="0">
            <a:spAutoFit/>
          </a:bodyPr>
          <a:lstStyle/>
          <a:p>
            <a:pPr algn="ctr"/>
            <a:r>
              <a:rPr lang="en-US" sz="628" kern="1200" dirty="0">
                <a:solidFill>
                  <a:schemeClr val="tx1"/>
                </a:solidFill>
                <a:latin typeface="+mn-lt"/>
                <a:ea typeface="ヒラギノ角ゴ Pro W3"/>
                <a:cs typeface="ヒラギノ角ゴ Pro W3"/>
              </a:rPr>
              <a:t>This material is based upon work supported by the U.S. Department of Energy Office of Science under Cooperative Agreement DE-SC0000661, the State of Michigan and</a:t>
            </a:r>
            <a:r>
              <a:rPr lang="en-US" sz="628" kern="1200" baseline="0" dirty="0">
                <a:solidFill>
                  <a:schemeClr val="tx1"/>
                </a:solidFill>
                <a:latin typeface="+mn-lt"/>
                <a:ea typeface="ヒラギノ角ゴ Pro W3"/>
                <a:cs typeface="ヒラギノ角ゴ Pro W3"/>
              </a:rPr>
              <a:t> Michigan </a:t>
            </a:r>
          </a:p>
          <a:p>
            <a:pPr algn="ctr"/>
            <a:r>
              <a:rPr lang="en-US" sz="628" kern="1200" baseline="0" dirty="0">
                <a:solidFill>
                  <a:schemeClr val="tx1"/>
                </a:solidFill>
                <a:latin typeface="+mn-lt"/>
                <a:ea typeface="ヒラギノ角ゴ Pro W3"/>
                <a:cs typeface="ヒラギノ角ゴ Pro W3"/>
              </a:rPr>
              <a:t>  State University. </a:t>
            </a:r>
            <a:r>
              <a:rPr lang="en-US" sz="628" kern="1200" dirty="0">
                <a:solidFill>
                  <a:schemeClr val="tx1"/>
                </a:solidFill>
                <a:latin typeface="+mn-lt"/>
                <a:ea typeface="ヒラギノ角ゴ Pro W3"/>
                <a:cs typeface="ヒラギノ角ゴ Pro W3"/>
              </a:rPr>
              <a:t>Michigan State University designs and establishes FRIB as a DOE Office of Science National User Facility in support of the mission of the Office of Nuclear Physics.</a:t>
            </a:r>
          </a:p>
        </p:txBody>
      </p:sp>
      <p:sp>
        <p:nvSpPr>
          <p:cNvPr id="10" name="Rectangle 9"/>
          <p:cNvSpPr/>
          <p:nvPr userDrawn="1"/>
        </p:nvSpPr>
        <p:spPr>
          <a:xfrm>
            <a:off x="3011412" y="311429"/>
            <a:ext cx="2743200" cy="1574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1900" y="353472"/>
            <a:ext cx="1600200" cy="1532919"/>
          </a:xfrm>
          <a:prstGeom prst="rect">
            <a:avLst/>
          </a:prstGeom>
        </p:spPr>
      </p:pic>
    </p:spTree>
    <p:extLst>
      <p:ext uri="{BB962C8B-B14F-4D97-AF65-F5344CB8AC3E}">
        <p14:creationId xmlns:p14="http://schemas.microsoft.com/office/powerpoint/2010/main" val="2623328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NSCL_ppt.png"/>
          <p:cNvPicPr>
            <a:picLocks/>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5" name="Text Box 5"/>
          <p:cNvSpPr txBox="1">
            <a:spLocks noChangeArrowheads="1"/>
          </p:cNvSpPr>
          <p:nvPr userDrawn="1"/>
        </p:nvSpPr>
        <p:spPr bwMode="auto">
          <a:xfrm>
            <a:off x="669775" y="990080"/>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6" name="Rectangle 7"/>
          <p:cNvSpPr>
            <a:spLocks noChangeArrowheads="1"/>
          </p:cNvSpPr>
          <p:nvPr userDrawn="1"/>
        </p:nvSpPr>
        <p:spPr bwMode="auto">
          <a:xfrm>
            <a:off x="4115405" y="2256978"/>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sp>
        <p:nvSpPr>
          <p:cNvPr id="9" name="Text Box 1032"/>
          <p:cNvSpPr txBox="1">
            <a:spLocks noChangeArrowheads="1"/>
          </p:cNvSpPr>
          <p:nvPr userDrawn="1"/>
        </p:nvSpPr>
        <p:spPr bwMode="auto">
          <a:xfrm>
            <a:off x="5660572" y="4875610"/>
            <a:ext cx="3312584"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Oslo, May 2022</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sp>
        <p:nvSpPr>
          <p:cNvPr id="7" name="Title 1"/>
          <p:cNvSpPr>
            <a:spLocks noGrp="1"/>
          </p:cNvSpPr>
          <p:nvPr>
            <p:ph type="title"/>
          </p:nvPr>
        </p:nvSpPr>
        <p:spPr>
          <a:xfrm>
            <a:off x="435429" y="57151"/>
            <a:ext cx="8273143" cy="471903"/>
          </a:xfrm>
        </p:spPr>
        <p:txBody>
          <a:bodyPr/>
          <a:lstStyle>
            <a:lvl1pPr>
              <a:defRPr sz="3164" b="0">
                <a:solidFill>
                  <a:srgbClr val="008000"/>
                </a:solidFill>
                <a:latin typeface="Imprint MT Shadow"/>
                <a:cs typeface="Imprint MT Shadow"/>
              </a:defRPr>
            </a:lvl1pPr>
          </a:lstStyle>
          <a:p>
            <a:r>
              <a:rPr lang="en-US" dirty="0"/>
              <a:t>Click to edit Master title style</a:t>
            </a:r>
          </a:p>
        </p:txBody>
      </p:sp>
      <p:sp>
        <p:nvSpPr>
          <p:cNvPr id="8" name="Content Placeholder 2"/>
          <p:cNvSpPr>
            <a:spLocks noGrp="1"/>
          </p:cNvSpPr>
          <p:nvPr>
            <p:ph idx="1"/>
          </p:nvPr>
        </p:nvSpPr>
        <p:spPr>
          <a:xfrm>
            <a:off x="458108" y="800324"/>
            <a:ext cx="8227786" cy="3770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937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NSCLFRIB_ppt.png"/>
          <p:cNvPicPr>
            <a:picLocks/>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5" name="Text Box 5"/>
          <p:cNvSpPr txBox="1">
            <a:spLocks noChangeArrowheads="1"/>
          </p:cNvSpPr>
          <p:nvPr userDrawn="1"/>
        </p:nvSpPr>
        <p:spPr bwMode="auto">
          <a:xfrm>
            <a:off x="669775" y="990079"/>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8" name="Rectangle 7"/>
          <p:cNvSpPr>
            <a:spLocks noChangeArrowheads="1"/>
          </p:cNvSpPr>
          <p:nvPr userDrawn="1"/>
        </p:nvSpPr>
        <p:spPr bwMode="auto">
          <a:xfrm>
            <a:off x="4115405" y="2256979"/>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pic>
        <p:nvPicPr>
          <p:cNvPr id="10" name="Picture 10"/>
          <p:cNvPicPr>
            <a:picLocks noChangeAspect="1" noChangeArrowheads="1"/>
          </p:cNvPicPr>
          <p:nvPr userDrawn="1"/>
        </p:nvPicPr>
        <p:blipFill>
          <a:blip r:embed="rId3" cstate="print"/>
          <a:srcRect l="3036" t="14900" r="51408" b="16333"/>
          <a:stretch>
            <a:fillRect/>
          </a:stretch>
        </p:blipFill>
        <p:spPr bwMode="auto">
          <a:xfrm>
            <a:off x="3787322" y="4671343"/>
            <a:ext cx="1595059" cy="392906"/>
          </a:xfrm>
          <a:prstGeom prst="rect">
            <a:avLst/>
          </a:prstGeom>
          <a:noFill/>
          <a:ln w="9525">
            <a:noFill/>
            <a:miter lim="800000"/>
            <a:headEnd/>
            <a:tailEnd/>
          </a:ln>
        </p:spPr>
      </p:pic>
      <p:sp>
        <p:nvSpPr>
          <p:cNvPr id="6" name="Title 1"/>
          <p:cNvSpPr>
            <a:spLocks noGrp="1"/>
          </p:cNvSpPr>
          <p:nvPr>
            <p:ph type="title"/>
          </p:nvPr>
        </p:nvSpPr>
        <p:spPr>
          <a:xfrm>
            <a:off x="435429" y="57151"/>
            <a:ext cx="8273143" cy="371646"/>
          </a:xfrm>
        </p:spPr>
        <p:txBody>
          <a:bodyPr/>
          <a:lstStyle/>
          <a:p>
            <a:r>
              <a:rPr lang="en-US" dirty="0"/>
              <a:t>Click to edit Master title style</a:t>
            </a:r>
          </a:p>
        </p:txBody>
      </p:sp>
      <p:sp>
        <p:nvSpPr>
          <p:cNvPr id="7" name="Content Placeholder 2"/>
          <p:cNvSpPr>
            <a:spLocks noGrp="1"/>
          </p:cNvSpPr>
          <p:nvPr>
            <p:ph idx="1"/>
          </p:nvPr>
        </p:nvSpPr>
        <p:spPr>
          <a:xfrm>
            <a:off x="458108" y="800324"/>
            <a:ext cx="8227786" cy="37705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Box 1032"/>
          <p:cNvSpPr txBox="1">
            <a:spLocks noChangeArrowheads="1"/>
          </p:cNvSpPr>
          <p:nvPr userDrawn="1"/>
        </p:nvSpPr>
        <p:spPr bwMode="auto">
          <a:xfrm>
            <a:off x="5950858" y="4875610"/>
            <a:ext cx="3022298"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Oslo, May 2022</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pic>
        <p:nvPicPr>
          <p:cNvPr id="12" name="Picture 7" descr="FRIB_ppt_top.jpg">
            <a:extLst>
              <a:ext uri="{FF2B5EF4-FFF2-40B4-BE49-F238E27FC236}">
                <a16:creationId xmlns:a16="http://schemas.microsoft.com/office/drawing/2014/main" id="{50CA25ED-6464-2344-B0EE-BC01C1B78491}"/>
              </a:ext>
            </a:extLst>
          </p:cNvPr>
          <p:cNvPicPr>
            <a:picLocks noChangeAspect="1"/>
          </p:cNvPicPr>
          <p:nvPr userDrawn="1"/>
        </p:nvPicPr>
        <p:blipFill>
          <a:blip r:embed="rId4" cstate="print"/>
          <a:srcRect/>
          <a:stretch>
            <a:fillRect/>
          </a:stretch>
        </p:blipFill>
        <p:spPr bwMode="auto">
          <a:xfrm>
            <a:off x="834572" y="4590976"/>
            <a:ext cx="616857" cy="552524"/>
          </a:xfrm>
          <a:prstGeom prst="rect">
            <a:avLst/>
          </a:prstGeom>
          <a:noFill/>
          <a:ln w="9525">
            <a:noFill/>
            <a:miter lim="800000"/>
            <a:headEnd/>
            <a:tailEnd/>
          </a:ln>
        </p:spPr>
      </p:pic>
      <p:pic>
        <p:nvPicPr>
          <p:cNvPr id="9" name="Picture 8">
            <a:extLst>
              <a:ext uri="{FF2B5EF4-FFF2-40B4-BE49-F238E27FC236}">
                <a16:creationId xmlns:a16="http://schemas.microsoft.com/office/drawing/2014/main" id="{86DC7823-C2F0-4849-AEF0-B7E50130DB05}"/>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4573" y="4632553"/>
            <a:ext cx="494392" cy="445796"/>
          </a:xfrm>
          <a:prstGeom prst="rect">
            <a:avLst/>
          </a:prstGeom>
        </p:spPr>
      </p:pic>
    </p:spTree>
    <p:extLst>
      <p:ext uri="{BB962C8B-B14F-4D97-AF65-F5344CB8AC3E}">
        <p14:creationId xmlns:p14="http://schemas.microsoft.com/office/powerpoint/2010/main" val="3810207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9" name="Picture 7" descr="FRIB_ppt_top.jpg">
            <a:extLst>
              <a:ext uri="{FF2B5EF4-FFF2-40B4-BE49-F238E27FC236}">
                <a16:creationId xmlns:a16="http://schemas.microsoft.com/office/drawing/2014/main" id="{753F8EE6-C568-0A41-BDD0-C45B009A20AC}"/>
              </a:ext>
            </a:extLst>
          </p:cNvPr>
          <p:cNvPicPr>
            <a:picLocks noChangeAspect="1"/>
          </p:cNvPicPr>
          <p:nvPr userDrawn="1"/>
        </p:nvPicPr>
        <p:blipFill>
          <a:blip r:embed="rId2" cstate="print"/>
          <a:srcRect/>
          <a:stretch>
            <a:fillRect/>
          </a:stretch>
        </p:blipFill>
        <p:spPr bwMode="auto">
          <a:xfrm>
            <a:off x="-27214" y="-10191"/>
            <a:ext cx="9166984" cy="705306"/>
          </a:xfrm>
          <a:prstGeom prst="rect">
            <a:avLst/>
          </a:prstGeom>
          <a:noFill/>
          <a:ln w="9525">
            <a:noFill/>
            <a:miter lim="800000"/>
            <a:headEnd/>
            <a:tailEnd/>
          </a:ln>
        </p:spPr>
      </p:pic>
      <p:pic>
        <p:nvPicPr>
          <p:cNvPr id="10" name="Picture 9">
            <a:extLst>
              <a:ext uri="{FF2B5EF4-FFF2-40B4-BE49-F238E27FC236}">
                <a16:creationId xmlns:a16="http://schemas.microsoft.com/office/drawing/2014/main" id="{E73576A8-54B8-5E47-8D91-5063B5D90C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91" y="4633436"/>
            <a:ext cx="9160891" cy="510064"/>
          </a:xfrm>
          <a:prstGeom prst="rect">
            <a:avLst/>
          </a:prstGeom>
        </p:spPr>
      </p:pic>
      <p:sp>
        <p:nvSpPr>
          <p:cNvPr id="5" name="Text Box 5"/>
          <p:cNvSpPr txBox="1">
            <a:spLocks noChangeArrowheads="1"/>
          </p:cNvSpPr>
          <p:nvPr/>
        </p:nvSpPr>
        <p:spPr bwMode="auto">
          <a:xfrm>
            <a:off x="669775" y="990080"/>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6" name="Rectangle 7"/>
          <p:cNvSpPr>
            <a:spLocks noChangeArrowheads="1"/>
          </p:cNvSpPr>
          <p:nvPr/>
        </p:nvSpPr>
        <p:spPr bwMode="auto">
          <a:xfrm>
            <a:off x="4115405" y="2256978"/>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sp>
        <p:nvSpPr>
          <p:cNvPr id="2" name="Title 1"/>
          <p:cNvSpPr>
            <a:spLocks noGrp="1"/>
          </p:cNvSpPr>
          <p:nvPr>
            <p:ph type="title"/>
          </p:nvPr>
        </p:nvSpPr>
        <p:spPr>
          <a:xfrm>
            <a:off x="435429" y="57151"/>
            <a:ext cx="8273143" cy="371646"/>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Box 1032"/>
          <p:cNvSpPr txBox="1">
            <a:spLocks noChangeArrowheads="1"/>
          </p:cNvSpPr>
          <p:nvPr userDrawn="1"/>
        </p:nvSpPr>
        <p:spPr bwMode="auto">
          <a:xfrm>
            <a:off x="5515429" y="4929187"/>
            <a:ext cx="3457727"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Oslo, May 2022</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spTree>
    <p:extLst>
      <p:ext uri="{BB962C8B-B14F-4D97-AF65-F5344CB8AC3E}">
        <p14:creationId xmlns:p14="http://schemas.microsoft.com/office/powerpoint/2010/main" val="1873580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95044"/>
            <a:ext cx="9144000" cy="548457"/>
          </a:xfrm>
          <a:prstGeom prst="rect">
            <a:avLst/>
          </a:prstGeom>
        </p:spPr>
      </p:pic>
      <p:pic>
        <p:nvPicPr>
          <p:cNvPr id="5" name="Picture 7" descr="FRIB_ppt_top.jpg"/>
          <p:cNvPicPr>
            <a:picLocks noChangeAspect="1"/>
          </p:cNvPicPr>
          <p:nvPr/>
        </p:nvPicPr>
        <p:blipFill>
          <a:blip r:embed="rId4" cstate="print"/>
          <a:srcRect/>
          <a:stretch>
            <a:fillRect/>
          </a:stretch>
        </p:blipFill>
        <p:spPr bwMode="auto">
          <a:xfrm>
            <a:off x="0" y="0"/>
            <a:ext cx="9144000" cy="752326"/>
          </a:xfrm>
          <a:prstGeom prst="rect">
            <a:avLst/>
          </a:prstGeom>
          <a:noFill/>
          <a:ln w="9525">
            <a:noFill/>
            <a:miter lim="800000"/>
            <a:headEnd/>
            <a:tailEnd/>
          </a:ln>
        </p:spPr>
      </p:pic>
      <p:sp>
        <p:nvSpPr>
          <p:cNvPr id="6" name="Text Box 5"/>
          <p:cNvSpPr txBox="1">
            <a:spLocks noChangeArrowheads="1"/>
          </p:cNvSpPr>
          <p:nvPr/>
        </p:nvSpPr>
        <p:spPr bwMode="auto">
          <a:xfrm>
            <a:off x="669778" y="990081"/>
            <a:ext cx="7864929" cy="24484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16" tIns="33958" rIns="67916" bIns="33958">
            <a:spAutoFit/>
          </a:bodyPr>
          <a:lstStyle/>
          <a:p>
            <a:pPr defTabSz="339661" eaLnBrk="0" hangingPunct="0">
              <a:lnSpc>
                <a:spcPct val="90000"/>
              </a:lnSpc>
              <a:defRPr/>
            </a:pPr>
            <a:endParaRPr lang="en-US" sz="1266" dirty="0">
              <a:solidFill>
                <a:prstClr val="black"/>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2256979"/>
            <a:ext cx="9144000" cy="26337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16" tIns="33958" rIns="67916" bIns="33958">
            <a:spAutoFit/>
          </a:bodyPr>
          <a:lstStyle/>
          <a:p>
            <a:pPr defTabSz="339661">
              <a:defRPr/>
            </a:pPr>
            <a:endParaRPr lang="en-US" sz="1266" dirty="0">
              <a:solidFill>
                <a:prstClr val="black"/>
              </a:solidFill>
              <a:latin typeface="Arial" charset="0"/>
              <a:ea typeface="ヒラギノ角ゴ Pro W3" pitchFamily="-107" charset="-128"/>
              <a:cs typeface="Arial" charset="0"/>
            </a:endParaRPr>
          </a:p>
        </p:txBody>
      </p:sp>
      <p:sp>
        <p:nvSpPr>
          <p:cNvPr id="11" name="Text Box 1032">
            <a:extLst>
              <a:ext uri="{FF2B5EF4-FFF2-40B4-BE49-F238E27FC236}">
                <a16:creationId xmlns:a16="http://schemas.microsoft.com/office/drawing/2014/main" id="{35DF166D-8AE1-354A-864F-2F6A8F102A50}"/>
              </a:ext>
            </a:extLst>
          </p:cNvPr>
          <p:cNvSpPr txBox="1">
            <a:spLocks noChangeArrowheads="1"/>
          </p:cNvSpPr>
          <p:nvPr userDrawn="1"/>
        </p:nvSpPr>
        <p:spPr bwMode="auto">
          <a:xfrm>
            <a:off x="5660572" y="4868353"/>
            <a:ext cx="3182561"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Oslo, May 2022</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spTree>
    <p:extLst>
      <p:ext uri="{BB962C8B-B14F-4D97-AF65-F5344CB8AC3E}">
        <p14:creationId xmlns:p14="http://schemas.microsoft.com/office/powerpoint/2010/main" val="51212264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lvl1pPr>
              <a:defRPr>
                <a:solidFill>
                  <a:srgbClr val="457A93"/>
                </a:solidFill>
                <a:latin typeface="Arial" panose="020B0604020202020204" pitchFamily="34" charset="0"/>
                <a:cs typeface="Arial" panose="020B0604020202020204" pitchFamily="34" charset="0"/>
              </a:defRPr>
            </a:lvl1pPr>
          </a:lstStyle>
          <a:p>
            <a:r>
              <a:rPr lang="de-DE" dirty="0"/>
              <a:t>Titelmasterformat durch Klicken bearbeiten</a:t>
            </a:r>
            <a:endParaRPr lang="en-US" dirty="0"/>
          </a:p>
        </p:txBody>
      </p:sp>
      <p:sp>
        <p:nvSpPr>
          <p:cNvPr id="3" name="Content Placeholder 2"/>
          <p:cNvSpPr>
            <a:spLocks noGrp="1"/>
          </p:cNvSpPr>
          <p:nvPr>
            <p:ph idx="1"/>
          </p:nvPr>
        </p:nvSpPr>
        <p:spPr>
          <a:xfrm>
            <a:off x="628650" y="1369218"/>
            <a:ext cx="7886700" cy="3263504"/>
          </a:xfrm>
          <a:prstGeom prst="rect">
            <a:avLst/>
          </a:prstGeom>
        </p:spPr>
        <p:txBody>
          <a:bodyPr/>
          <a:lstStyle>
            <a:lvl1pPr marL="270272" indent="-270272">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1pPr>
            <a:lvl2pPr marL="603647" indent="-260747">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2pPr>
            <a:lvl3pPr marL="857250" indent="-171450">
              <a:buClr>
                <a:srgbClr val="457A93"/>
              </a:buClr>
              <a:buFont typeface="Wingdings" panose="05000000000000000000" pitchFamily="2" charset="2"/>
              <a:buChar char="§"/>
              <a:tabLst>
                <a:tab pos="941785" algn="l"/>
              </a:tabLst>
              <a:defRPr>
                <a:latin typeface="Arial" panose="020B0604020202020204" pitchFamily="34" charset="0"/>
                <a:cs typeface="Arial" panose="020B0604020202020204" pitchFamily="34" charset="0"/>
              </a:defRPr>
            </a:lvl3pPr>
            <a:lvl4pPr marL="1212056" indent="-183356">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4pPr>
            <a:lvl5pPr marL="1545431" indent="-173831">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Rechteck 6"/>
          <p:cNvSpPr/>
          <p:nvPr userDrawn="1"/>
        </p:nvSpPr>
        <p:spPr>
          <a:xfrm>
            <a:off x="0" y="5054245"/>
            <a:ext cx="9144000" cy="89255"/>
          </a:xfrm>
          <a:prstGeom prst="rect">
            <a:avLst/>
          </a:prstGeom>
          <a:solidFill>
            <a:srgbClr val="457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 name="Rechteck 8"/>
          <p:cNvSpPr/>
          <p:nvPr userDrawn="1"/>
        </p:nvSpPr>
        <p:spPr>
          <a:xfrm>
            <a:off x="597784" y="4787901"/>
            <a:ext cx="5868144" cy="207749"/>
          </a:xfrm>
          <a:prstGeom prst="rect">
            <a:avLst/>
          </a:prstGeom>
        </p:spPr>
        <p:txBody>
          <a:bodyPr wrap="square">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de-DE" altLang="de-DE" sz="750" dirty="0">
                <a:solidFill>
                  <a:schemeClr val="bg1">
                    <a:lumMod val="50000"/>
                  </a:schemeClr>
                </a:solidFill>
                <a:latin typeface="Arial" panose="020B0604020202020204" pitchFamily="34" charset="0"/>
                <a:cs typeface="Arial" panose="020B0604020202020204" pitchFamily="34" charset="0"/>
              </a:rPr>
              <a:t>Institute </a:t>
            </a:r>
            <a:r>
              <a:rPr lang="de-DE" altLang="de-DE" sz="750" dirty="0" err="1">
                <a:solidFill>
                  <a:schemeClr val="bg1">
                    <a:lumMod val="50000"/>
                  </a:schemeClr>
                </a:solidFill>
                <a:latin typeface="Arial" panose="020B0604020202020204" pitchFamily="34" charset="0"/>
                <a:cs typeface="Arial" panose="020B0604020202020204" pitchFamily="34" charset="0"/>
              </a:rPr>
              <a:t>for</a:t>
            </a:r>
            <a:r>
              <a:rPr lang="de-DE" altLang="de-DE" sz="750" dirty="0">
                <a:solidFill>
                  <a:schemeClr val="bg1">
                    <a:lumMod val="50000"/>
                  </a:schemeClr>
                </a:solidFill>
                <a:latin typeface="Arial" panose="020B0604020202020204" pitchFamily="34" charset="0"/>
                <a:cs typeface="Arial" panose="020B0604020202020204" pitchFamily="34" charset="0"/>
              </a:rPr>
              <a:t> </a:t>
            </a:r>
            <a:r>
              <a:rPr lang="de-DE" altLang="de-DE" sz="750" dirty="0" err="1">
                <a:solidFill>
                  <a:schemeClr val="bg1">
                    <a:lumMod val="50000"/>
                  </a:schemeClr>
                </a:solidFill>
                <a:latin typeface="Arial" panose="020B0604020202020204" pitchFamily="34" charset="0"/>
                <a:cs typeface="Arial" panose="020B0604020202020204" pitchFamily="34" charset="0"/>
              </a:rPr>
              <a:t>Nuclear</a:t>
            </a:r>
            <a:r>
              <a:rPr lang="de-DE" altLang="de-DE" sz="750" dirty="0">
                <a:solidFill>
                  <a:schemeClr val="bg1">
                    <a:lumMod val="50000"/>
                  </a:schemeClr>
                </a:solidFill>
                <a:latin typeface="Arial" panose="020B0604020202020204" pitchFamily="34" charset="0"/>
                <a:cs typeface="Arial" panose="020B0604020202020204" pitchFamily="34" charset="0"/>
              </a:rPr>
              <a:t> </a:t>
            </a:r>
            <a:r>
              <a:rPr lang="de-DE" altLang="de-DE" sz="750" dirty="0" err="1">
                <a:solidFill>
                  <a:schemeClr val="bg1">
                    <a:lumMod val="50000"/>
                  </a:schemeClr>
                </a:solidFill>
                <a:latin typeface="Arial" panose="020B0604020202020204" pitchFamily="34" charset="0"/>
                <a:cs typeface="Arial" panose="020B0604020202020204" pitchFamily="34" charset="0"/>
              </a:rPr>
              <a:t>Physics</a:t>
            </a:r>
            <a:r>
              <a:rPr lang="de-DE" altLang="de-DE" sz="750" dirty="0">
                <a:solidFill>
                  <a:schemeClr val="bg1">
                    <a:lumMod val="50000"/>
                  </a:schemeClr>
                </a:solidFill>
                <a:latin typeface="Arial" panose="020B0604020202020204" pitchFamily="34" charset="0"/>
                <a:cs typeface="Arial" panose="020B0604020202020204" pitchFamily="34" charset="0"/>
              </a:rPr>
              <a:t> / University </a:t>
            </a:r>
            <a:r>
              <a:rPr lang="de-DE" altLang="de-DE" sz="750" dirty="0" err="1">
                <a:solidFill>
                  <a:schemeClr val="bg1">
                    <a:lumMod val="50000"/>
                  </a:schemeClr>
                </a:solidFill>
                <a:latin typeface="Arial" panose="020B0604020202020204" pitchFamily="34" charset="0"/>
                <a:cs typeface="Arial" panose="020B0604020202020204" pitchFamily="34" charset="0"/>
              </a:rPr>
              <a:t>of</a:t>
            </a:r>
            <a:r>
              <a:rPr lang="de-DE" altLang="de-DE" sz="750" dirty="0">
                <a:solidFill>
                  <a:schemeClr val="bg1">
                    <a:lumMod val="50000"/>
                  </a:schemeClr>
                </a:solidFill>
                <a:latin typeface="Arial" panose="020B0604020202020204" pitchFamily="34" charset="0"/>
                <a:cs typeface="Arial" panose="020B0604020202020204" pitchFamily="34" charset="0"/>
              </a:rPr>
              <a:t> Cologne | Dennis Mücher |</a:t>
            </a:r>
            <a:r>
              <a:rPr lang="de-DE" altLang="de-DE" sz="750" baseline="0" dirty="0">
                <a:solidFill>
                  <a:schemeClr val="bg1">
                    <a:lumMod val="50000"/>
                  </a:schemeClr>
                </a:solidFill>
                <a:latin typeface="Arial" panose="020B0604020202020204" pitchFamily="34" charset="0"/>
                <a:cs typeface="Arial" panose="020B0604020202020204" pitchFamily="34" charset="0"/>
              </a:rPr>
              <a:t> </a:t>
            </a:r>
            <a:fld id="{F98651E8-28A9-40EA-971A-EE9F3AB7359B}" type="datetime1">
              <a:rPr lang="de-DE" altLang="de-DE" sz="750" smtClean="0">
                <a:solidFill>
                  <a:schemeClr val="bg1">
                    <a:lumMod val="50000"/>
                  </a:schemeClr>
                </a:solidFill>
                <a:latin typeface="Arial" panose="020B0604020202020204" pitchFamily="34" charset="0"/>
                <a:cs typeface="Arial" panose="020B0604020202020204" pitchFamily="34" charset="0"/>
              </a:rPr>
              <a:pPr marL="0" marR="0" indent="0" algn="l" defTabSz="342900" rtl="0" eaLnBrk="1" fontAlgn="auto" latinLnBrk="0" hangingPunct="1">
                <a:lnSpc>
                  <a:spcPct val="100000"/>
                </a:lnSpc>
                <a:spcBef>
                  <a:spcPts val="0"/>
                </a:spcBef>
                <a:spcAft>
                  <a:spcPts val="0"/>
                </a:spcAft>
                <a:buClrTx/>
                <a:buSzTx/>
                <a:buFontTx/>
                <a:buNone/>
                <a:tabLst/>
                <a:defRPr/>
              </a:pPr>
              <a:t>09.06.25</a:t>
            </a:fld>
            <a:endParaRPr lang="de-DE" altLang="de-DE" sz="750" dirty="0">
              <a:solidFill>
                <a:schemeClr val="bg1">
                  <a:lumMod val="50000"/>
                </a:schemeClr>
              </a:solidFill>
              <a:latin typeface="Arial" panose="020B0604020202020204" pitchFamily="34" charset="0"/>
              <a:cs typeface="Arial" panose="020B0604020202020204" pitchFamily="34" charset="0"/>
            </a:endParaRPr>
          </a:p>
        </p:txBody>
      </p:sp>
      <p:pic>
        <p:nvPicPr>
          <p:cNvPr id="10" name="Picture 4" descr="M:\Marketing\CD\CD_Logos\UzK_Logo_Quadrat_uniblau\UzK_LogoQuadrat.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06019" y="4276649"/>
            <a:ext cx="1137956" cy="578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473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lvl1pPr>
              <a:defRPr>
                <a:solidFill>
                  <a:srgbClr val="457A93"/>
                </a:solidFill>
                <a:latin typeface="Arial" panose="020B0604020202020204" pitchFamily="34" charset="0"/>
                <a:cs typeface="Arial" panose="020B0604020202020204" pitchFamily="34" charset="0"/>
              </a:defRPr>
            </a:lvl1pPr>
          </a:lstStyle>
          <a:p>
            <a:r>
              <a:rPr lang="de-DE" dirty="0"/>
              <a:t>Titelmasterformat durch Klicken bearbeiten</a:t>
            </a:r>
            <a:endParaRPr lang="en-US" dirty="0"/>
          </a:p>
        </p:txBody>
      </p:sp>
      <p:sp>
        <p:nvSpPr>
          <p:cNvPr id="3" name="Content Placeholder 2"/>
          <p:cNvSpPr>
            <a:spLocks noGrp="1"/>
          </p:cNvSpPr>
          <p:nvPr>
            <p:ph sz="half" idx="1"/>
          </p:nvPr>
        </p:nvSpPr>
        <p:spPr>
          <a:xfrm>
            <a:off x="628650" y="1369218"/>
            <a:ext cx="3886200" cy="3263504"/>
          </a:xfrm>
          <a:prstGeom prst="rect">
            <a:avLst/>
          </a:prstGeom>
        </p:spPr>
        <p:txBody>
          <a:bodyPr/>
          <a:lstStyle>
            <a:lvl1pPr marL="1714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1pPr>
            <a:lvl2pPr marL="5143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2pPr>
            <a:lvl3pPr marL="8572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3pPr>
            <a:lvl4pPr marL="12001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4pPr>
            <a:lvl5pPr marL="15430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369218"/>
            <a:ext cx="3886200" cy="3263504"/>
          </a:xfrm>
          <a:prstGeom prst="rect">
            <a:avLst/>
          </a:prstGeom>
        </p:spPr>
        <p:txBody>
          <a:bodyPr/>
          <a:lstStyle>
            <a:lvl1pPr marL="1714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1pPr>
            <a:lvl2pPr marL="5143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2pPr>
            <a:lvl3pPr marL="8572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3pPr>
            <a:lvl4pPr marL="12001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4pPr>
            <a:lvl5pPr marL="15430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Rechteck 7"/>
          <p:cNvSpPr/>
          <p:nvPr userDrawn="1"/>
        </p:nvSpPr>
        <p:spPr>
          <a:xfrm>
            <a:off x="0" y="5054245"/>
            <a:ext cx="9144000" cy="89255"/>
          </a:xfrm>
          <a:prstGeom prst="rect">
            <a:avLst/>
          </a:prstGeom>
          <a:solidFill>
            <a:srgbClr val="457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11" name="Picture 4" descr="M:\Marketing\CD\CD_Logos\UzK_Logo_Quadrat_uniblau\UzK_LogoQuadrat.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06019" y="4276649"/>
            <a:ext cx="1137956" cy="578755"/>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userDrawn="1"/>
        </p:nvSpPr>
        <p:spPr>
          <a:xfrm>
            <a:off x="597784" y="4787901"/>
            <a:ext cx="5868144" cy="207749"/>
          </a:xfrm>
          <a:prstGeom prst="rect">
            <a:avLst/>
          </a:prstGeom>
        </p:spPr>
        <p:txBody>
          <a:bodyPr wrap="square">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de-DE" altLang="de-DE" sz="750" dirty="0">
                <a:solidFill>
                  <a:schemeClr val="bg1">
                    <a:lumMod val="50000"/>
                  </a:schemeClr>
                </a:solidFill>
                <a:latin typeface="Arial" panose="020B0604020202020204" pitchFamily="34" charset="0"/>
                <a:cs typeface="Arial" panose="020B0604020202020204" pitchFamily="34" charset="0"/>
              </a:rPr>
              <a:t>Institute </a:t>
            </a:r>
            <a:r>
              <a:rPr lang="de-DE" altLang="de-DE" sz="750" dirty="0" err="1">
                <a:solidFill>
                  <a:schemeClr val="bg1">
                    <a:lumMod val="50000"/>
                  </a:schemeClr>
                </a:solidFill>
                <a:latin typeface="Arial" panose="020B0604020202020204" pitchFamily="34" charset="0"/>
                <a:cs typeface="Arial" panose="020B0604020202020204" pitchFamily="34" charset="0"/>
              </a:rPr>
              <a:t>for</a:t>
            </a:r>
            <a:r>
              <a:rPr lang="de-DE" altLang="de-DE" sz="750" dirty="0">
                <a:solidFill>
                  <a:schemeClr val="bg1">
                    <a:lumMod val="50000"/>
                  </a:schemeClr>
                </a:solidFill>
                <a:latin typeface="Arial" panose="020B0604020202020204" pitchFamily="34" charset="0"/>
                <a:cs typeface="Arial" panose="020B0604020202020204" pitchFamily="34" charset="0"/>
              </a:rPr>
              <a:t> </a:t>
            </a:r>
            <a:r>
              <a:rPr lang="de-DE" altLang="de-DE" sz="750" dirty="0" err="1">
                <a:solidFill>
                  <a:schemeClr val="bg1">
                    <a:lumMod val="50000"/>
                  </a:schemeClr>
                </a:solidFill>
                <a:latin typeface="Arial" panose="020B0604020202020204" pitchFamily="34" charset="0"/>
                <a:cs typeface="Arial" panose="020B0604020202020204" pitchFamily="34" charset="0"/>
              </a:rPr>
              <a:t>Nuclear</a:t>
            </a:r>
            <a:r>
              <a:rPr lang="de-DE" altLang="de-DE" sz="750" dirty="0">
                <a:solidFill>
                  <a:schemeClr val="bg1">
                    <a:lumMod val="50000"/>
                  </a:schemeClr>
                </a:solidFill>
                <a:latin typeface="Arial" panose="020B0604020202020204" pitchFamily="34" charset="0"/>
                <a:cs typeface="Arial" panose="020B0604020202020204" pitchFamily="34" charset="0"/>
              </a:rPr>
              <a:t> </a:t>
            </a:r>
            <a:r>
              <a:rPr lang="de-DE" altLang="de-DE" sz="750" dirty="0" err="1">
                <a:solidFill>
                  <a:schemeClr val="bg1">
                    <a:lumMod val="50000"/>
                  </a:schemeClr>
                </a:solidFill>
                <a:latin typeface="Arial" panose="020B0604020202020204" pitchFamily="34" charset="0"/>
                <a:cs typeface="Arial" panose="020B0604020202020204" pitchFamily="34" charset="0"/>
              </a:rPr>
              <a:t>Physics</a:t>
            </a:r>
            <a:r>
              <a:rPr lang="de-DE" altLang="de-DE" sz="750" dirty="0">
                <a:solidFill>
                  <a:schemeClr val="bg1">
                    <a:lumMod val="50000"/>
                  </a:schemeClr>
                </a:solidFill>
                <a:latin typeface="Arial" panose="020B0604020202020204" pitchFamily="34" charset="0"/>
                <a:cs typeface="Arial" panose="020B0604020202020204" pitchFamily="34" charset="0"/>
              </a:rPr>
              <a:t> / University </a:t>
            </a:r>
            <a:r>
              <a:rPr lang="de-DE" altLang="de-DE" sz="750" dirty="0" err="1">
                <a:solidFill>
                  <a:schemeClr val="bg1">
                    <a:lumMod val="50000"/>
                  </a:schemeClr>
                </a:solidFill>
                <a:latin typeface="Arial" panose="020B0604020202020204" pitchFamily="34" charset="0"/>
                <a:cs typeface="Arial" panose="020B0604020202020204" pitchFamily="34" charset="0"/>
              </a:rPr>
              <a:t>of</a:t>
            </a:r>
            <a:r>
              <a:rPr lang="de-DE" altLang="de-DE" sz="750" dirty="0">
                <a:solidFill>
                  <a:schemeClr val="bg1">
                    <a:lumMod val="50000"/>
                  </a:schemeClr>
                </a:solidFill>
                <a:latin typeface="Arial" panose="020B0604020202020204" pitchFamily="34" charset="0"/>
                <a:cs typeface="Arial" panose="020B0604020202020204" pitchFamily="34" charset="0"/>
              </a:rPr>
              <a:t> Cologne | Dennis Mücher |</a:t>
            </a:r>
            <a:r>
              <a:rPr lang="de-DE" altLang="de-DE" sz="750" baseline="0" dirty="0">
                <a:solidFill>
                  <a:schemeClr val="bg1">
                    <a:lumMod val="50000"/>
                  </a:schemeClr>
                </a:solidFill>
                <a:latin typeface="Arial" panose="020B0604020202020204" pitchFamily="34" charset="0"/>
                <a:cs typeface="Arial" panose="020B0604020202020204" pitchFamily="34" charset="0"/>
              </a:rPr>
              <a:t> </a:t>
            </a:r>
            <a:fld id="{F98651E8-28A9-40EA-971A-EE9F3AB7359B}" type="datetime1">
              <a:rPr lang="de-DE" altLang="de-DE" sz="750" smtClean="0">
                <a:solidFill>
                  <a:schemeClr val="bg1">
                    <a:lumMod val="50000"/>
                  </a:schemeClr>
                </a:solidFill>
                <a:latin typeface="Arial" panose="020B0604020202020204" pitchFamily="34" charset="0"/>
                <a:cs typeface="Arial" panose="020B0604020202020204" pitchFamily="34" charset="0"/>
              </a:rPr>
              <a:pPr marL="0" marR="0" indent="0" algn="l" defTabSz="342900" rtl="0" eaLnBrk="1" fontAlgn="auto" latinLnBrk="0" hangingPunct="1">
                <a:lnSpc>
                  <a:spcPct val="100000"/>
                </a:lnSpc>
                <a:spcBef>
                  <a:spcPts val="0"/>
                </a:spcBef>
                <a:spcAft>
                  <a:spcPts val="0"/>
                </a:spcAft>
                <a:buClrTx/>
                <a:buSzTx/>
                <a:buFontTx/>
                <a:buNone/>
                <a:tabLst/>
                <a:defRPr/>
              </a:pPr>
              <a:t>09.06.25</a:t>
            </a:fld>
            <a:endParaRPr lang="de-DE" altLang="de-DE" sz="75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0296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pic>
        <p:nvPicPr>
          <p:cNvPr id="4" name="Picture 4" descr="M:\Marketing\Debora_Schiffer\016\016_Präsentationsvorlagen_UzK\016_PPT_Lay_Titel_16zu9.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191"/>
            <a:ext cx="9143296" cy="51446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M:\Marketing\CD\CD_Logos\UzK_Logo_Quadrat_uniblau\UzK_LogoQuadrat.jp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590346" y="175189"/>
            <a:ext cx="1379902" cy="70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745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NSCL_ppt.png"/>
          <p:cNvPicPr>
            <a:picLocks/>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5" name="Text Box 5"/>
          <p:cNvSpPr txBox="1">
            <a:spLocks noChangeArrowheads="1"/>
          </p:cNvSpPr>
          <p:nvPr userDrawn="1"/>
        </p:nvSpPr>
        <p:spPr bwMode="auto">
          <a:xfrm>
            <a:off x="669775" y="990080"/>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6" name="Rectangle 7"/>
          <p:cNvSpPr>
            <a:spLocks noChangeArrowheads="1"/>
          </p:cNvSpPr>
          <p:nvPr userDrawn="1"/>
        </p:nvSpPr>
        <p:spPr bwMode="auto">
          <a:xfrm>
            <a:off x="4115405" y="2256978"/>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sp>
        <p:nvSpPr>
          <p:cNvPr id="9" name="Text Box 1032"/>
          <p:cNvSpPr txBox="1">
            <a:spLocks noChangeArrowheads="1"/>
          </p:cNvSpPr>
          <p:nvPr userDrawn="1"/>
        </p:nvSpPr>
        <p:spPr bwMode="auto">
          <a:xfrm>
            <a:off x="5588000" y="4875610"/>
            <a:ext cx="3312584"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dirty="0">
                <a:solidFill>
                  <a:srgbClr val="064308"/>
                </a:solidFill>
                <a:latin typeface="Helvetica" pitchFamily="-111" charset="0"/>
                <a:ea typeface="ヒラギノ角ゴ Pro W3" pitchFamily="-111" charset="-128"/>
                <a:cs typeface="+mn-cs"/>
              </a:rPr>
              <a:t>Artemis</a:t>
            </a:r>
            <a:r>
              <a:rPr lang="en-US" sz="773" baseline="0" dirty="0">
                <a:solidFill>
                  <a:srgbClr val="064308"/>
                </a:solidFill>
                <a:latin typeface="Helvetica" pitchFamily="-111" charset="0"/>
                <a:ea typeface="ヒラギノ角ゴ Pro W3" pitchFamily="-111" charset="-128"/>
                <a:cs typeface="+mn-cs"/>
              </a:rPr>
              <a:t> Spyrou, p-process workshop 2019</a:t>
            </a:r>
            <a:r>
              <a:rPr lang="en-US" sz="773" dirty="0">
                <a:solidFill>
                  <a:srgbClr val="064308"/>
                </a:solidFill>
                <a:latin typeface="Helvetica" pitchFamily="-111" charset="0"/>
                <a:ea typeface="ヒラギノ角ゴ Pro W3" pitchFamily="-111" charset="-128"/>
                <a:cs typeface="+mn-cs"/>
              </a:rPr>
              <a:t>, </a:t>
            </a:r>
            <a:r>
              <a:rPr lang="en-US" sz="773" dirty="0">
                <a:solidFill>
                  <a:srgbClr val="064308"/>
                </a:solidFill>
                <a:latin typeface="Arial" charset="0"/>
                <a:ea typeface="ヒラギノ角ゴ Pro W3" pitchFamily="-111" charset="-128"/>
                <a:cs typeface="+mn-cs"/>
              </a:rPr>
              <a:t>Slide </a:t>
            </a:r>
            <a:fld id="{97F26045-EFAF-4618-8EDF-874E6A216DC5}" type="slidenum">
              <a:rPr lang="en-US" sz="773">
                <a:solidFill>
                  <a:srgbClr val="064308"/>
                </a:solidFill>
                <a:latin typeface="Arial" charset="0"/>
                <a:ea typeface="ヒラギノ角ゴ Pro W3" pitchFamily="-111" charset="-128"/>
                <a:cs typeface="+mn-cs"/>
              </a:rPr>
              <a:pPr algn="r" defTabSz="609430" eaLnBrk="0" hangingPunct="0">
                <a:lnSpc>
                  <a:spcPct val="90000"/>
                </a:lnSpc>
                <a:defRPr/>
              </a:pPr>
              <a:t>‹#›</a:t>
            </a:fld>
            <a:endParaRPr lang="en-US" sz="773" dirty="0">
              <a:solidFill>
                <a:srgbClr val="064308"/>
              </a:solidFill>
              <a:latin typeface="Arial" charset="0"/>
              <a:ea typeface="ヒラギノ角ゴ Pro W3" pitchFamily="-111" charset="-128"/>
              <a:cs typeface="+mn-cs"/>
            </a:endParaRPr>
          </a:p>
        </p:txBody>
      </p:sp>
      <p:sp>
        <p:nvSpPr>
          <p:cNvPr id="7" name="Title 1"/>
          <p:cNvSpPr>
            <a:spLocks noGrp="1"/>
          </p:cNvSpPr>
          <p:nvPr>
            <p:ph type="title"/>
          </p:nvPr>
        </p:nvSpPr>
        <p:spPr>
          <a:xfrm>
            <a:off x="435429" y="57151"/>
            <a:ext cx="8273143" cy="471903"/>
          </a:xfrm>
        </p:spPr>
        <p:txBody>
          <a:bodyPr/>
          <a:lstStyle>
            <a:lvl1pPr>
              <a:defRPr sz="3164" b="0">
                <a:solidFill>
                  <a:srgbClr val="008000"/>
                </a:solidFill>
                <a:latin typeface="Imprint MT Shadow"/>
                <a:cs typeface="Imprint MT Shadow"/>
              </a:defRPr>
            </a:lvl1pPr>
          </a:lstStyle>
          <a:p>
            <a:r>
              <a:rPr lang="en-US" dirty="0"/>
              <a:t>Click to edit Master title style</a:t>
            </a:r>
          </a:p>
        </p:txBody>
      </p:sp>
      <p:sp>
        <p:nvSpPr>
          <p:cNvPr id="8" name="Content Placeholder 2"/>
          <p:cNvSpPr>
            <a:spLocks noGrp="1"/>
          </p:cNvSpPr>
          <p:nvPr>
            <p:ph idx="1"/>
          </p:nvPr>
        </p:nvSpPr>
        <p:spPr>
          <a:xfrm>
            <a:off x="458108" y="800324"/>
            <a:ext cx="8227786" cy="3770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5841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7" name="Rechteck 6"/>
          <p:cNvSpPr/>
          <p:nvPr userDrawn="1"/>
        </p:nvSpPr>
        <p:spPr>
          <a:xfrm>
            <a:off x="0" y="5022558"/>
            <a:ext cx="9144000" cy="120942"/>
          </a:xfrm>
          <a:prstGeom prst="rect">
            <a:avLst/>
          </a:prstGeom>
          <a:solidFill>
            <a:srgbClr val="457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 name="Textfeld 3">
            <a:extLst>
              <a:ext uri="{FF2B5EF4-FFF2-40B4-BE49-F238E27FC236}">
                <a16:creationId xmlns:a16="http://schemas.microsoft.com/office/drawing/2014/main" id="{76B01D50-1CB8-49E0-A215-2FC1C52A42F4}"/>
              </a:ext>
            </a:extLst>
          </p:cNvPr>
          <p:cNvSpPr txBox="1"/>
          <p:nvPr userDrawn="1"/>
        </p:nvSpPr>
        <p:spPr>
          <a:xfrm>
            <a:off x="8720052" y="4984690"/>
            <a:ext cx="1113905" cy="230832"/>
          </a:xfrm>
          <a:prstGeom prst="rect">
            <a:avLst/>
          </a:prstGeom>
          <a:noFill/>
        </p:spPr>
        <p:txBody>
          <a:bodyPr wrap="square" rtlCol="0">
            <a:spAutoFit/>
          </a:bodyPr>
          <a:lstStyle/>
          <a:p>
            <a:fld id="{09C25E51-34FF-4A1E-A15C-FE18FECCAFAD}" type="slidenum">
              <a:rPr lang="de-DE" sz="900" smtClean="0">
                <a:solidFill>
                  <a:schemeClr val="bg1">
                    <a:lumMod val="85000"/>
                  </a:schemeClr>
                </a:solidFill>
              </a:rPr>
              <a:t>‹#›</a:t>
            </a:fld>
            <a:endParaRPr lang="de-DE" sz="900">
              <a:solidFill>
                <a:schemeClr val="bg1">
                  <a:lumMod val="85000"/>
                </a:schemeClr>
              </a:solidFill>
            </a:endParaRPr>
          </a:p>
        </p:txBody>
      </p:sp>
      <p:sp>
        <p:nvSpPr>
          <p:cNvPr id="5" name="Rechteck 4">
            <a:extLst>
              <a:ext uri="{FF2B5EF4-FFF2-40B4-BE49-F238E27FC236}">
                <a16:creationId xmlns:a16="http://schemas.microsoft.com/office/drawing/2014/main" id="{48117310-6E40-4A9C-A9C4-9C3221553140}"/>
              </a:ext>
            </a:extLst>
          </p:cNvPr>
          <p:cNvSpPr/>
          <p:nvPr userDrawn="1"/>
        </p:nvSpPr>
        <p:spPr>
          <a:xfrm>
            <a:off x="-76896" y="4979153"/>
            <a:ext cx="10516296" cy="222240"/>
          </a:xfrm>
          <a:prstGeom prst="rect">
            <a:avLst/>
          </a:prstGeom>
        </p:spPr>
        <p:txBody>
          <a:bodyPr wrap="square">
            <a:spAutoFit/>
          </a:bodyPr>
          <a:lstStyle/>
          <a:p>
            <a:pPr algn="l">
              <a:lnSpc>
                <a:spcPct val="107000"/>
              </a:lnSpc>
              <a:spcAft>
                <a:spcPts val="600"/>
              </a:spcAft>
            </a:pPr>
            <a:r>
              <a:rPr lang="de-DE" altLang="de-DE" sz="825" b="0">
                <a:solidFill>
                  <a:schemeClr val="bg1">
                    <a:lumMod val="85000"/>
                  </a:schemeClr>
                </a:solidFill>
                <a:latin typeface="+mj-lt"/>
              </a:rPr>
              <a:t>Disputation |</a:t>
            </a:r>
            <a:r>
              <a:rPr lang="de-DE" altLang="de-DE" sz="825" b="0" baseline="0">
                <a:solidFill>
                  <a:schemeClr val="bg1">
                    <a:lumMod val="85000"/>
                  </a:schemeClr>
                </a:solidFill>
                <a:latin typeface="+mj-lt"/>
              </a:rPr>
              <a:t> </a:t>
            </a:r>
            <a:r>
              <a:rPr lang="de-DE" altLang="de-DE" sz="825" b="0">
                <a:solidFill>
                  <a:schemeClr val="bg1">
                    <a:lumMod val="85000"/>
                  </a:schemeClr>
                </a:solidFill>
                <a:latin typeface="+mj-lt"/>
              </a:rPr>
              <a:t>Susan Herb | August 23th, 2022 |</a:t>
            </a:r>
            <a:r>
              <a:rPr lang="en-US" sz="825" b="0">
                <a:solidFill>
                  <a:schemeClr val="bg1">
                    <a:lumMod val="85000"/>
                  </a:schemeClr>
                </a:solidFill>
                <a:latin typeface="+mj-lt"/>
              </a:rPr>
              <a:t> </a:t>
            </a:r>
            <a:r>
              <a:rPr lang="en-US" sz="825">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rPr>
              <a:t>Developments at the Cologne 10 MV AMS system for </a:t>
            </a:r>
            <a:r>
              <a:rPr lang="en-US" sz="825" baseline="3000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rPr>
              <a:t>60</a:t>
            </a:r>
            <a:r>
              <a:rPr lang="en-US" sz="825">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rPr>
              <a:t>Fe measurements |</a:t>
            </a:r>
          </a:p>
        </p:txBody>
      </p:sp>
    </p:spTree>
    <p:extLst>
      <p:ext uri="{BB962C8B-B14F-4D97-AF65-F5344CB8AC3E}">
        <p14:creationId xmlns:p14="http://schemas.microsoft.com/office/powerpoint/2010/main" val="3252515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321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descr="NSCL_ppt.png"/>
          <p:cNvPicPr>
            <a:picLocks/>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5" name="Text Box 5"/>
          <p:cNvSpPr txBox="1">
            <a:spLocks noChangeArrowheads="1"/>
          </p:cNvSpPr>
          <p:nvPr userDrawn="1"/>
        </p:nvSpPr>
        <p:spPr bwMode="auto">
          <a:xfrm>
            <a:off x="669775" y="990080"/>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6" name="Rectangle 7"/>
          <p:cNvSpPr>
            <a:spLocks noChangeArrowheads="1"/>
          </p:cNvSpPr>
          <p:nvPr userDrawn="1"/>
        </p:nvSpPr>
        <p:spPr bwMode="auto">
          <a:xfrm>
            <a:off x="4115405" y="2256978"/>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pic>
        <p:nvPicPr>
          <p:cNvPr id="10" name="Picture 10"/>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787322" y="4671343"/>
            <a:ext cx="1595059" cy="392906"/>
          </a:xfrm>
          <a:prstGeom prst="rect">
            <a:avLst/>
          </a:prstGeom>
          <a:noFill/>
          <a:ln w="9525">
            <a:noFill/>
            <a:miter lim="800000"/>
            <a:headEnd/>
            <a:tailEnd/>
          </a:ln>
        </p:spPr>
      </p:pic>
      <p:sp>
        <p:nvSpPr>
          <p:cNvPr id="7" name="Title 1"/>
          <p:cNvSpPr>
            <a:spLocks noGrp="1"/>
          </p:cNvSpPr>
          <p:nvPr>
            <p:ph type="title"/>
          </p:nvPr>
        </p:nvSpPr>
        <p:spPr>
          <a:xfrm>
            <a:off x="435429" y="57151"/>
            <a:ext cx="8273143" cy="371646"/>
          </a:xfrm>
        </p:spPr>
        <p:txBody>
          <a:bodyPr/>
          <a:lstStyle/>
          <a:p>
            <a:r>
              <a:rPr lang="en-US" dirty="0"/>
              <a:t>Click to edit Master title style</a:t>
            </a:r>
          </a:p>
        </p:txBody>
      </p:sp>
      <p:sp>
        <p:nvSpPr>
          <p:cNvPr id="8" name="Content Placeholder 2"/>
          <p:cNvSpPr>
            <a:spLocks noGrp="1"/>
          </p:cNvSpPr>
          <p:nvPr>
            <p:ph idx="1"/>
          </p:nvPr>
        </p:nvSpPr>
        <p:spPr>
          <a:xfrm>
            <a:off x="458108" y="800324"/>
            <a:ext cx="8227786" cy="3770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Box 1032"/>
          <p:cNvSpPr txBox="1">
            <a:spLocks noChangeArrowheads="1"/>
          </p:cNvSpPr>
          <p:nvPr userDrawn="1"/>
        </p:nvSpPr>
        <p:spPr bwMode="auto">
          <a:xfrm>
            <a:off x="5805715" y="4929187"/>
            <a:ext cx="3167441"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p-process workshop 2019</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spTree>
    <p:extLst>
      <p:ext uri="{BB962C8B-B14F-4D97-AF65-F5344CB8AC3E}">
        <p14:creationId xmlns:p14="http://schemas.microsoft.com/office/powerpoint/2010/main" val="3991982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NSCLFRIB_ppt.png"/>
          <p:cNvPicPr>
            <a:picLocks/>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5" name="Text Box 5"/>
          <p:cNvSpPr txBox="1">
            <a:spLocks noChangeArrowheads="1"/>
          </p:cNvSpPr>
          <p:nvPr userDrawn="1"/>
        </p:nvSpPr>
        <p:spPr bwMode="auto">
          <a:xfrm>
            <a:off x="669775" y="990079"/>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8" name="Rectangle 7"/>
          <p:cNvSpPr>
            <a:spLocks noChangeArrowheads="1"/>
          </p:cNvSpPr>
          <p:nvPr userDrawn="1"/>
        </p:nvSpPr>
        <p:spPr bwMode="auto">
          <a:xfrm>
            <a:off x="4115405" y="2256979"/>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pic>
        <p:nvPicPr>
          <p:cNvPr id="10" name="Picture 10"/>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787322" y="4671343"/>
            <a:ext cx="1595059" cy="392906"/>
          </a:xfrm>
          <a:prstGeom prst="rect">
            <a:avLst/>
          </a:prstGeom>
          <a:noFill/>
          <a:ln w="9525">
            <a:noFill/>
            <a:miter lim="800000"/>
            <a:headEnd/>
            <a:tailEnd/>
          </a:ln>
        </p:spPr>
      </p:pic>
      <p:sp>
        <p:nvSpPr>
          <p:cNvPr id="6" name="Title 1"/>
          <p:cNvSpPr>
            <a:spLocks noGrp="1"/>
          </p:cNvSpPr>
          <p:nvPr>
            <p:ph type="title"/>
          </p:nvPr>
        </p:nvSpPr>
        <p:spPr>
          <a:xfrm>
            <a:off x="435429" y="57151"/>
            <a:ext cx="8273143" cy="371646"/>
          </a:xfrm>
        </p:spPr>
        <p:txBody>
          <a:bodyPr/>
          <a:lstStyle/>
          <a:p>
            <a:r>
              <a:rPr lang="en-US" dirty="0"/>
              <a:t>Click to edit Master title style</a:t>
            </a:r>
          </a:p>
        </p:txBody>
      </p:sp>
      <p:sp>
        <p:nvSpPr>
          <p:cNvPr id="7" name="Content Placeholder 2"/>
          <p:cNvSpPr>
            <a:spLocks noGrp="1"/>
          </p:cNvSpPr>
          <p:nvPr>
            <p:ph idx="1"/>
          </p:nvPr>
        </p:nvSpPr>
        <p:spPr>
          <a:xfrm>
            <a:off x="458108" y="800324"/>
            <a:ext cx="8227786" cy="37705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Box 1032"/>
          <p:cNvSpPr txBox="1">
            <a:spLocks noChangeArrowheads="1"/>
          </p:cNvSpPr>
          <p:nvPr userDrawn="1"/>
        </p:nvSpPr>
        <p:spPr bwMode="auto">
          <a:xfrm>
            <a:off x="5660572" y="4875610"/>
            <a:ext cx="3312584"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p-process workshop 2019</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spTree>
    <p:extLst>
      <p:ext uri="{BB962C8B-B14F-4D97-AF65-F5344CB8AC3E}">
        <p14:creationId xmlns:p14="http://schemas.microsoft.com/office/powerpoint/2010/main" val="1427110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NSCLFRIB_ppt.png"/>
          <p:cNvPicPr>
            <a:picLocks/>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5" name="Text Box 5"/>
          <p:cNvSpPr txBox="1">
            <a:spLocks noChangeArrowheads="1"/>
          </p:cNvSpPr>
          <p:nvPr userDrawn="1"/>
        </p:nvSpPr>
        <p:spPr bwMode="auto">
          <a:xfrm>
            <a:off x="669775" y="990080"/>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8" name="Rectangle 7"/>
          <p:cNvSpPr>
            <a:spLocks noChangeArrowheads="1"/>
          </p:cNvSpPr>
          <p:nvPr userDrawn="1"/>
        </p:nvSpPr>
        <p:spPr bwMode="auto">
          <a:xfrm>
            <a:off x="4115405" y="2256978"/>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sp>
        <p:nvSpPr>
          <p:cNvPr id="6" name="Title 1"/>
          <p:cNvSpPr>
            <a:spLocks noGrp="1"/>
          </p:cNvSpPr>
          <p:nvPr>
            <p:ph type="title"/>
          </p:nvPr>
        </p:nvSpPr>
        <p:spPr>
          <a:xfrm>
            <a:off x="435429" y="57151"/>
            <a:ext cx="8273143" cy="371646"/>
          </a:xfrm>
        </p:spPr>
        <p:txBody>
          <a:bodyPr/>
          <a:lstStyle/>
          <a:p>
            <a:r>
              <a:rPr lang="en-US" dirty="0"/>
              <a:t>Click to edit Master title style</a:t>
            </a:r>
          </a:p>
        </p:txBody>
      </p:sp>
      <p:sp>
        <p:nvSpPr>
          <p:cNvPr id="7" name="Content Placeholder 2"/>
          <p:cNvSpPr>
            <a:spLocks noGrp="1"/>
          </p:cNvSpPr>
          <p:nvPr>
            <p:ph idx="1"/>
          </p:nvPr>
        </p:nvSpPr>
        <p:spPr>
          <a:xfrm>
            <a:off x="458108" y="800324"/>
            <a:ext cx="8227786" cy="37705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Box 1032"/>
          <p:cNvSpPr txBox="1">
            <a:spLocks noChangeArrowheads="1"/>
          </p:cNvSpPr>
          <p:nvPr userDrawn="1"/>
        </p:nvSpPr>
        <p:spPr bwMode="auto">
          <a:xfrm>
            <a:off x="5588001" y="4875610"/>
            <a:ext cx="3385155"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p-process workshop 2019</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spTree>
    <p:extLst>
      <p:ext uri="{BB962C8B-B14F-4D97-AF65-F5344CB8AC3E}">
        <p14:creationId xmlns:p14="http://schemas.microsoft.com/office/powerpoint/2010/main" val="62800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3" descr="ppt_bkg2.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5" name="Text Box 5"/>
          <p:cNvSpPr txBox="1">
            <a:spLocks noChangeArrowheads="1"/>
          </p:cNvSpPr>
          <p:nvPr/>
        </p:nvSpPr>
        <p:spPr bwMode="auto">
          <a:xfrm>
            <a:off x="669775" y="990080"/>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6" name="Rectangle 7"/>
          <p:cNvSpPr>
            <a:spLocks noChangeArrowheads="1"/>
          </p:cNvSpPr>
          <p:nvPr/>
        </p:nvSpPr>
        <p:spPr bwMode="auto">
          <a:xfrm>
            <a:off x="4115405" y="2256978"/>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sp>
        <p:nvSpPr>
          <p:cNvPr id="2" name="Title 1"/>
          <p:cNvSpPr>
            <a:spLocks noGrp="1"/>
          </p:cNvSpPr>
          <p:nvPr>
            <p:ph type="title"/>
          </p:nvPr>
        </p:nvSpPr>
        <p:spPr>
          <a:xfrm>
            <a:off x="435429" y="57151"/>
            <a:ext cx="8273143" cy="371646"/>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Box 1032"/>
          <p:cNvSpPr txBox="1">
            <a:spLocks noChangeArrowheads="1"/>
          </p:cNvSpPr>
          <p:nvPr userDrawn="1"/>
        </p:nvSpPr>
        <p:spPr bwMode="auto">
          <a:xfrm>
            <a:off x="5733144" y="4929187"/>
            <a:ext cx="3240012"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p-process workshop 2019</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spTree>
    <p:extLst>
      <p:ext uri="{BB962C8B-B14F-4D97-AF65-F5344CB8AC3E}">
        <p14:creationId xmlns:p14="http://schemas.microsoft.com/office/powerpoint/2010/main" val="2839135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8409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266825" y="76201"/>
            <a:ext cx="6330950" cy="371646"/>
          </a:xfrm>
        </p:spPr>
        <p:txBody>
          <a:bodyPr/>
          <a:lstStyle/>
          <a:p>
            <a:r>
              <a:rPr lang="en-US"/>
              <a:t>Click to edit Master title style</a:t>
            </a:r>
          </a:p>
        </p:txBody>
      </p:sp>
      <p:sp>
        <p:nvSpPr>
          <p:cNvPr id="3" name="Text Placeholder 2"/>
          <p:cNvSpPr>
            <a:spLocks noGrp="1"/>
          </p:cNvSpPr>
          <p:nvPr>
            <p:ph type="body" sz="half" idx="1"/>
          </p:nvPr>
        </p:nvSpPr>
        <p:spPr>
          <a:xfrm>
            <a:off x="685800" y="914400"/>
            <a:ext cx="7772400" cy="177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2800350"/>
            <a:ext cx="7772400" cy="177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5782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141289" y="95251"/>
            <a:ext cx="8574087" cy="2513013"/>
          </a:xfrm>
          <a:prstGeom prst="rect">
            <a:avLst/>
          </a:prstGeom>
          <a:solidFill>
            <a:schemeClr val="tx1">
              <a:lumMod val="85000"/>
              <a:lumOff val="15000"/>
            </a:schemeClr>
          </a:solidFill>
        </p:spPr>
        <p:txBody>
          <a:bodyPr rIns="182880" bIns="365760" anchor="b">
            <a:normAutofit/>
          </a:bodyPr>
          <a:lstStyle/>
          <a:p>
            <a:pPr fontAlgn="auto">
              <a:spcAft>
                <a:spcPts val="0"/>
              </a:spcAft>
              <a:defRPr/>
            </a:pPr>
            <a:endParaRPr sz="4200">
              <a:solidFill>
                <a:schemeClr val="bg1"/>
              </a:solidFill>
              <a:latin typeface="+mj-lt"/>
              <a:ea typeface="+mj-ea"/>
              <a:cs typeface="+mj-cs"/>
            </a:endParaRPr>
          </a:p>
        </p:txBody>
      </p:sp>
      <p:grpSp>
        <p:nvGrpSpPr>
          <p:cNvPr id="5" name="Group 16"/>
          <p:cNvGrpSpPr>
            <a:grpSpLocks/>
          </p:cNvGrpSpPr>
          <p:nvPr/>
        </p:nvGrpSpPr>
        <p:grpSpPr bwMode="auto">
          <a:xfrm>
            <a:off x="141289" y="2611439"/>
            <a:ext cx="8575675" cy="103187"/>
            <a:chOff x="284163" y="1759424"/>
            <a:chExt cx="8576373" cy="137411"/>
          </a:xfrm>
        </p:grpSpPr>
        <p:sp>
          <p:nvSpPr>
            <p:cNvPr id="6" name="Rectangle 5"/>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7" name="Rectangle 6"/>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8" name="Rectangle 7"/>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9" name="Rectangle 8"/>
          <p:cNvSpPr/>
          <p:nvPr/>
        </p:nvSpPr>
        <p:spPr>
          <a:xfrm>
            <a:off x="141289" y="4670426"/>
            <a:ext cx="8574087" cy="13017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pic>
        <p:nvPicPr>
          <p:cNvPr id="10" name="Picture 25" descr="tig_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68950" y="2813051"/>
            <a:ext cx="1114425"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9414" y="2813051"/>
            <a:ext cx="1985962"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1289" y="2813051"/>
            <a:ext cx="2684462" cy="1751013"/>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3" name="Picture 2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84489" y="2813051"/>
            <a:ext cx="2630487"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3257" y="98662"/>
            <a:ext cx="7808976" cy="1049786"/>
          </a:xfrm>
          <a:prstGeom prst="rect">
            <a:avLst/>
          </a:prstGeom>
          <a:noFill/>
        </p:spPr>
        <p:txBody>
          <a:bodyPr vert="horz" lIns="91440" tIns="45720" rIns="91440" bIns="45720" rtlCol="0" anchor="b" anchorCtr="0">
            <a:normAutofit/>
          </a:bodyPr>
          <a:lstStyle>
            <a:lvl1pPr marL="0" algn="l" defTabSz="914378" rtl="0" eaLnBrk="1" latinLnBrk="0" hangingPunct="1">
              <a:lnSpc>
                <a:spcPts val="4600"/>
              </a:lnSpc>
              <a:spcBef>
                <a:spcPct val="0"/>
              </a:spcBef>
              <a:buNone/>
              <a:defRPr sz="4200" kern="1200">
                <a:solidFill>
                  <a:schemeClr val="bg1"/>
                </a:solidFill>
                <a:latin typeface="+mj-lt"/>
                <a:ea typeface="+mj-ea"/>
                <a:cs typeface="+mj-cs"/>
              </a:defRPr>
            </a:lvl1pPr>
          </a:lstStyle>
          <a:p>
            <a:r>
              <a:rPr lang="en-US"/>
              <a:t>Click to edit Master title style</a:t>
            </a:r>
            <a:endParaRPr dirty="0"/>
          </a:p>
        </p:txBody>
      </p:sp>
      <p:sp>
        <p:nvSpPr>
          <p:cNvPr id="3" name="Subtitle 2"/>
          <p:cNvSpPr>
            <a:spLocks noGrp="1"/>
          </p:cNvSpPr>
          <p:nvPr>
            <p:ph type="subTitle" idx="1"/>
          </p:nvPr>
        </p:nvSpPr>
        <p:spPr>
          <a:xfrm>
            <a:off x="308121" y="1596568"/>
            <a:ext cx="7754112" cy="363474"/>
          </a:xfrm>
        </p:spPr>
        <p:txBody>
          <a:bodyPr/>
          <a:lstStyle>
            <a:lvl1pPr marL="0" indent="0" algn="l" defTabSz="914378"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dirty="0"/>
          </a:p>
        </p:txBody>
      </p:sp>
      <p:sp>
        <p:nvSpPr>
          <p:cNvPr id="14" name="Date Placeholder 3"/>
          <p:cNvSpPr>
            <a:spLocks noGrp="1"/>
          </p:cNvSpPr>
          <p:nvPr>
            <p:ph type="dt" sz="half" idx="10"/>
          </p:nvPr>
        </p:nvSpPr>
        <p:spPr>
          <a:xfrm>
            <a:off x="6794501" y="4827589"/>
            <a:ext cx="1814513" cy="274637"/>
          </a:xfrm>
        </p:spPr>
        <p:txBody>
          <a:bodyPr/>
          <a:lstStyle>
            <a:lvl1pPr>
              <a:defRPr/>
            </a:lvl1pPr>
          </a:lstStyle>
          <a:p>
            <a:r>
              <a:rPr lang="en-CA" altLang="x-none"/>
              <a:t>2016-12-06</a:t>
            </a:r>
            <a:endParaRPr lang="en-US" altLang="x-none"/>
          </a:p>
        </p:txBody>
      </p:sp>
      <p:sp>
        <p:nvSpPr>
          <p:cNvPr id="15" name="Footer Placeholder 4"/>
          <p:cNvSpPr>
            <a:spLocks noGrp="1"/>
          </p:cNvSpPr>
          <p:nvPr>
            <p:ph type="ftr" sz="quarter" idx="11"/>
          </p:nvPr>
        </p:nvSpPr>
        <p:spPr/>
        <p:txBody>
          <a:bodyPr/>
          <a:lstStyle>
            <a:lvl1pPr>
              <a:defRPr/>
            </a:lvl1pPr>
          </a:lstStyle>
          <a:p>
            <a:pPr>
              <a:defRPr/>
            </a:pPr>
            <a:r>
              <a:rPr lang="en-US"/>
              <a:t>Nuclear Shell Evolution</a:t>
            </a:r>
          </a:p>
        </p:txBody>
      </p:sp>
    </p:spTree>
    <p:extLst>
      <p:ext uri="{BB962C8B-B14F-4D97-AF65-F5344CB8AC3E}">
        <p14:creationId xmlns:p14="http://schemas.microsoft.com/office/powerpoint/2010/main" val="261037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4.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06072" y="56927"/>
            <a:ext cx="6331857" cy="371646"/>
          </a:xfrm>
          <a:prstGeom prst="rect">
            <a:avLst/>
          </a:prstGeom>
          <a:noFill/>
          <a:ln w="12700">
            <a:noFill/>
            <a:miter lim="800000"/>
            <a:headEnd/>
            <a:tailEnd/>
          </a:ln>
        </p:spPr>
        <p:txBody>
          <a:bodyPr vert="horz" wrap="square" lIns="59299" tIns="23720" rIns="59299" bIns="23720" numCol="1" anchor="t"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458108" y="800324"/>
            <a:ext cx="8227786" cy="377056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167065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sldNum="0" hdr="0" dt="0"/>
  <p:txStyles>
    <p:titleStyle>
      <a:lvl1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1pPr>
      <a:lvl2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2pPr>
      <a:lvl3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3pPr>
      <a:lvl4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4pPr>
      <a:lvl5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5pPr>
      <a:lvl6pPr marL="339812"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6pPr>
      <a:lvl7pPr marL="679625"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7pPr>
      <a:lvl8pPr marL="1019437"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8pPr>
      <a:lvl9pPr marL="1359250"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9pPr>
    </p:titleStyle>
    <p:bodyStyle>
      <a:lvl1pPr marL="127244" indent="-127244" algn="l" defTabSz="600500" rtl="0" eaLnBrk="0" fontAlgn="base" hangingPunct="0">
        <a:lnSpc>
          <a:spcPct val="90000"/>
        </a:lnSpc>
        <a:spcBef>
          <a:spcPct val="50000"/>
        </a:spcBef>
        <a:spcAft>
          <a:spcPct val="0"/>
        </a:spcAft>
        <a:buSzPct val="100000"/>
        <a:buChar char="•"/>
        <a:defRPr sz="1477">
          <a:solidFill>
            <a:srgbClr val="064308"/>
          </a:solidFill>
          <a:latin typeface="Arial" charset="0"/>
          <a:ea typeface="ＭＳ Ｐゴシック" pitchFamily="-65" charset="-128"/>
          <a:cs typeface="ＭＳ Ｐゴシック" pitchFamily="-65" charset="-128"/>
        </a:defRPr>
      </a:lvl1pPr>
      <a:lvl2pPr marL="339316" indent="-127244" algn="l" defTabSz="600500" rtl="0" eaLnBrk="0" fontAlgn="base" hangingPunct="0">
        <a:lnSpc>
          <a:spcPct val="90000"/>
        </a:lnSpc>
        <a:spcBef>
          <a:spcPct val="25000"/>
        </a:spcBef>
        <a:spcAft>
          <a:spcPct val="0"/>
        </a:spcAft>
        <a:buSzPct val="100000"/>
        <a:buChar char="–"/>
        <a:defRPr sz="1195">
          <a:solidFill>
            <a:schemeClr val="tx1"/>
          </a:solidFill>
          <a:latin typeface="Arial" charset="0"/>
          <a:ea typeface="ＭＳ Ｐゴシック" charset="-128"/>
          <a:cs typeface="ＭＳ Ｐゴシック"/>
        </a:defRPr>
      </a:lvl2pPr>
      <a:lvl3pPr marL="551389" indent="-127244" algn="l" defTabSz="600500" rtl="0" eaLnBrk="0" fontAlgn="base" hangingPunct="0">
        <a:lnSpc>
          <a:spcPct val="90000"/>
        </a:lnSpc>
        <a:spcBef>
          <a:spcPct val="15000"/>
        </a:spcBef>
        <a:spcAft>
          <a:spcPct val="0"/>
        </a:spcAft>
        <a:buSzPct val="100000"/>
        <a:buChar char="»"/>
        <a:defRPr sz="1195">
          <a:solidFill>
            <a:schemeClr val="tx1"/>
          </a:solidFill>
          <a:latin typeface="Arial" charset="0"/>
          <a:ea typeface="ヒラギノ角ゴ Pro W3" pitchFamily="-111" charset="-128"/>
          <a:cs typeface="ヒラギノ角ゴ Pro W3" pitchFamily="-111" charset="-128"/>
        </a:defRPr>
      </a:lvl3pPr>
      <a:lvl4pPr marL="934236" indent="-169658" algn="l" defTabSz="600500" rtl="0" eaLnBrk="0" fontAlgn="base" hangingPunct="0">
        <a:lnSpc>
          <a:spcPct val="90000"/>
        </a:lnSpc>
        <a:spcBef>
          <a:spcPct val="10000"/>
        </a:spcBef>
        <a:spcAft>
          <a:spcPct val="0"/>
        </a:spcAft>
        <a:buSzPct val="100000"/>
        <a:buChar char="–"/>
        <a:defRPr sz="984">
          <a:solidFill>
            <a:schemeClr val="tx1"/>
          </a:solidFill>
          <a:latin typeface="Helvetica" charset="0"/>
          <a:ea typeface="ヒラギノ角ゴ Pro W3" pitchFamily="-111" charset="-128"/>
          <a:cs typeface="ヒラギノ角ゴ Pro W3"/>
        </a:defRPr>
      </a:lvl4pPr>
      <a:lvl5pPr marL="1312617" indent="-111617" algn="l" defTabSz="600500" rtl="0" eaLnBrk="0" fontAlgn="base" hangingPunct="0">
        <a:lnSpc>
          <a:spcPct val="90000"/>
        </a:lnSpc>
        <a:spcBef>
          <a:spcPct val="10000"/>
        </a:spcBef>
        <a:spcAft>
          <a:spcPct val="0"/>
        </a:spcAft>
        <a:buSzPct val="100000"/>
        <a:buChar char="–"/>
        <a:defRPr sz="984">
          <a:solidFill>
            <a:schemeClr val="tx1"/>
          </a:solidFill>
          <a:latin typeface="Helvetica" charset="0"/>
          <a:ea typeface="ヒラギノ角ゴ Pro W3" pitchFamily="-111" charset="-128"/>
          <a:cs typeface="ヒラギノ角ゴ Pro W3"/>
        </a:defRPr>
      </a:lvl5pPr>
      <a:lvl6pPr marL="1653046"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6pPr>
      <a:lvl7pPr marL="1992860"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7pPr>
      <a:lvl8pPr marL="2332672"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8pPr>
      <a:lvl9pPr marL="2672485"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9pPr>
    </p:bodyStyle>
    <p:otherStyle>
      <a:defPPr>
        <a:defRPr lang="en-US"/>
      </a:defPPr>
      <a:lvl1pPr marL="0" algn="l" defTabSz="679625" rtl="0" eaLnBrk="1" latinLnBrk="0" hangingPunct="1">
        <a:defRPr sz="1336" kern="1200">
          <a:solidFill>
            <a:schemeClr val="tx1"/>
          </a:solidFill>
          <a:latin typeface="+mn-lt"/>
          <a:ea typeface="+mn-ea"/>
          <a:cs typeface="+mn-cs"/>
        </a:defRPr>
      </a:lvl1pPr>
      <a:lvl2pPr marL="339812" algn="l" defTabSz="679625" rtl="0" eaLnBrk="1" latinLnBrk="0" hangingPunct="1">
        <a:defRPr sz="1336" kern="1200">
          <a:solidFill>
            <a:schemeClr val="tx1"/>
          </a:solidFill>
          <a:latin typeface="+mn-lt"/>
          <a:ea typeface="+mn-ea"/>
          <a:cs typeface="+mn-cs"/>
        </a:defRPr>
      </a:lvl2pPr>
      <a:lvl3pPr marL="679625" algn="l" defTabSz="679625" rtl="0" eaLnBrk="1" latinLnBrk="0" hangingPunct="1">
        <a:defRPr sz="1336" kern="1200">
          <a:solidFill>
            <a:schemeClr val="tx1"/>
          </a:solidFill>
          <a:latin typeface="+mn-lt"/>
          <a:ea typeface="+mn-ea"/>
          <a:cs typeface="+mn-cs"/>
        </a:defRPr>
      </a:lvl3pPr>
      <a:lvl4pPr marL="1019437" algn="l" defTabSz="679625" rtl="0" eaLnBrk="1" latinLnBrk="0" hangingPunct="1">
        <a:defRPr sz="1336" kern="1200">
          <a:solidFill>
            <a:schemeClr val="tx1"/>
          </a:solidFill>
          <a:latin typeface="+mn-lt"/>
          <a:ea typeface="+mn-ea"/>
          <a:cs typeface="+mn-cs"/>
        </a:defRPr>
      </a:lvl4pPr>
      <a:lvl5pPr marL="1359250" algn="l" defTabSz="679625" rtl="0" eaLnBrk="1" latinLnBrk="0" hangingPunct="1">
        <a:defRPr sz="1336" kern="1200">
          <a:solidFill>
            <a:schemeClr val="tx1"/>
          </a:solidFill>
          <a:latin typeface="+mn-lt"/>
          <a:ea typeface="+mn-ea"/>
          <a:cs typeface="+mn-cs"/>
        </a:defRPr>
      </a:lvl5pPr>
      <a:lvl6pPr marL="1699063" algn="l" defTabSz="679625" rtl="0" eaLnBrk="1" latinLnBrk="0" hangingPunct="1">
        <a:defRPr sz="1336" kern="1200">
          <a:solidFill>
            <a:schemeClr val="tx1"/>
          </a:solidFill>
          <a:latin typeface="+mn-lt"/>
          <a:ea typeface="+mn-ea"/>
          <a:cs typeface="+mn-cs"/>
        </a:defRPr>
      </a:lvl6pPr>
      <a:lvl7pPr marL="2038875" algn="l" defTabSz="679625" rtl="0" eaLnBrk="1" latinLnBrk="0" hangingPunct="1">
        <a:defRPr sz="1336" kern="1200">
          <a:solidFill>
            <a:schemeClr val="tx1"/>
          </a:solidFill>
          <a:latin typeface="+mn-lt"/>
          <a:ea typeface="+mn-ea"/>
          <a:cs typeface="+mn-cs"/>
        </a:defRPr>
      </a:lvl7pPr>
      <a:lvl8pPr marL="2378688" algn="l" defTabSz="679625" rtl="0" eaLnBrk="1" latinLnBrk="0" hangingPunct="1">
        <a:defRPr sz="1336" kern="1200">
          <a:solidFill>
            <a:schemeClr val="tx1"/>
          </a:solidFill>
          <a:latin typeface="+mn-lt"/>
          <a:ea typeface="+mn-ea"/>
          <a:cs typeface="+mn-cs"/>
        </a:defRPr>
      </a:lvl8pPr>
      <a:lvl9pPr marL="2718500" algn="l" defTabSz="679625" rtl="0" eaLnBrk="1" latinLnBrk="0" hangingPunct="1">
        <a:defRPr sz="133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3276" y="923925"/>
            <a:ext cx="8054975" cy="3670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8524875" y="14289"/>
            <a:ext cx="630238" cy="269875"/>
          </a:xfrm>
          <a:prstGeom prst="rect">
            <a:avLst/>
          </a:prstGeom>
        </p:spPr>
        <p:txBody>
          <a:bodyPr vert="horz" wrap="square" lIns="91440" tIns="45720" rIns="91440" bIns="45720" numCol="1" anchor="ctr" anchorCtr="0" compatLnSpc="1">
            <a:prstTxWarp prst="textNoShape">
              <a:avLst/>
            </a:prstTxWarp>
          </a:bodyPr>
          <a:lstStyle>
            <a:lvl1pPr algn="r">
              <a:defRPr sz="1400" b="1">
                <a:solidFill>
                  <a:srgbClr val="262626"/>
                </a:solidFill>
              </a:defRPr>
            </a:lvl1pPr>
          </a:lstStyle>
          <a:p>
            <a:fld id="{33046761-78A3-9241-A308-7537FDAB450C}" type="slidenum">
              <a:rPr lang="en-US" altLang="x-none"/>
              <a:pPr/>
              <a:t>‹#›</a:t>
            </a:fld>
            <a:endParaRPr lang="en-US" altLang="x-none"/>
          </a:p>
        </p:txBody>
      </p:sp>
      <p:sp>
        <p:nvSpPr>
          <p:cNvPr id="12" name="Rectangle 11"/>
          <p:cNvSpPr/>
          <p:nvPr/>
        </p:nvSpPr>
        <p:spPr>
          <a:xfrm>
            <a:off x="200026" y="84138"/>
            <a:ext cx="8486775" cy="850900"/>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nvGrpSpPr>
          <p:cNvPr id="1029" name="Group 12"/>
          <p:cNvGrpSpPr>
            <a:grpSpLocks/>
          </p:cNvGrpSpPr>
          <p:nvPr/>
        </p:nvGrpSpPr>
        <p:grpSpPr bwMode="auto">
          <a:xfrm>
            <a:off x="200026" y="920750"/>
            <a:ext cx="8488363" cy="103188"/>
            <a:chOff x="284163" y="1577847"/>
            <a:chExt cx="8576373" cy="137411"/>
          </a:xfrm>
        </p:grpSpPr>
        <p:sp>
          <p:nvSpPr>
            <p:cNvPr id="14" name="Rectangle 13"/>
            <p:cNvSpPr/>
            <p:nvPr/>
          </p:nvSpPr>
          <p:spPr>
            <a:xfrm>
              <a:off x="284163" y="1577847"/>
              <a:ext cx="1600752"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15" name="Rectangle 14"/>
            <p:cNvSpPr/>
            <p:nvPr/>
          </p:nvSpPr>
          <p:spPr>
            <a:xfrm>
              <a:off x="1884915" y="1577847"/>
              <a:ext cx="2742771"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16" name="Rectangle 15"/>
            <p:cNvSpPr/>
            <p:nvPr/>
          </p:nvSpPr>
          <p:spPr>
            <a:xfrm>
              <a:off x="4626082" y="1577847"/>
              <a:ext cx="4234454"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18" name="Date Placeholder 3"/>
          <p:cNvSpPr>
            <a:spLocks noGrp="1"/>
          </p:cNvSpPr>
          <p:nvPr>
            <p:ph type="dt" sz="half" idx="2"/>
          </p:nvPr>
        </p:nvSpPr>
        <p:spPr>
          <a:xfrm>
            <a:off x="6391275" y="4827589"/>
            <a:ext cx="1982788" cy="274637"/>
          </a:xfrm>
          <a:prstGeom prst="rect">
            <a:avLst/>
          </a:prstGeom>
        </p:spPr>
        <p:txBody>
          <a:bodyPr vert="horz" wrap="square" lIns="91440" tIns="45720" rIns="91440" bIns="45720" numCol="1" anchor="ctr" anchorCtr="0" compatLnSpc="1">
            <a:prstTxWarp prst="textNoShape">
              <a:avLst/>
            </a:prstTxWarp>
          </a:bodyPr>
          <a:lstStyle>
            <a:lvl1pPr algn="r">
              <a:defRPr sz="1400">
                <a:solidFill>
                  <a:srgbClr val="373A49"/>
                </a:solidFill>
              </a:defRPr>
            </a:lvl1pPr>
          </a:lstStyle>
          <a:p>
            <a:r>
              <a:rPr lang="en-CA" altLang="x-none"/>
              <a:t>2016-12-06</a:t>
            </a:r>
            <a:endParaRPr lang="en-US" altLang="x-none"/>
          </a:p>
        </p:txBody>
      </p:sp>
      <p:sp>
        <p:nvSpPr>
          <p:cNvPr id="19" name="Footer Placeholder 4"/>
          <p:cNvSpPr>
            <a:spLocks noGrp="1"/>
          </p:cNvSpPr>
          <p:nvPr>
            <p:ph type="ftr" sz="quarter" idx="3"/>
          </p:nvPr>
        </p:nvSpPr>
        <p:spPr>
          <a:xfrm>
            <a:off x="200026" y="4827589"/>
            <a:ext cx="6124575" cy="274637"/>
          </a:xfrm>
          <a:prstGeom prst="rect">
            <a:avLst/>
          </a:prstGeom>
        </p:spPr>
        <p:txBody>
          <a:bodyPr anchor="ctr"/>
          <a:lstStyle>
            <a:lvl1pPr fontAlgn="auto">
              <a:spcBef>
                <a:spcPts val="0"/>
              </a:spcBef>
              <a:spcAft>
                <a:spcPts val="0"/>
              </a:spcAft>
              <a:defRPr sz="1400" smtClean="0">
                <a:solidFill>
                  <a:schemeClr val="tx2">
                    <a:lumMod val="90000"/>
                    <a:lumOff val="10000"/>
                  </a:schemeClr>
                </a:solidFill>
                <a:latin typeface="+mn-lt"/>
                <a:ea typeface="+mn-ea"/>
              </a:defRPr>
            </a:lvl1pPr>
          </a:lstStyle>
          <a:p>
            <a:pPr>
              <a:defRPr/>
            </a:pPr>
            <a:r>
              <a:rPr lang="en-US"/>
              <a:t>Nuclear Shell Evolution</a:t>
            </a:r>
          </a:p>
        </p:txBody>
      </p:sp>
    </p:spTree>
    <p:extLst>
      <p:ext uri="{BB962C8B-B14F-4D97-AF65-F5344CB8AC3E}">
        <p14:creationId xmlns:p14="http://schemas.microsoft.com/office/powerpoint/2010/main" val="259728033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9" r:id="rId3"/>
  </p:sldLayoutIdLst>
  <p:hf sldNum="0" hdr="0"/>
  <p:txStyles>
    <p:titleStyle>
      <a:lvl1pPr algn="r" rtl="0" eaLnBrk="1" fontAlgn="base" hangingPunct="1">
        <a:spcBef>
          <a:spcPct val="0"/>
        </a:spcBef>
        <a:spcAft>
          <a:spcPct val="0"/>
        </a:spcAft>
        <a:defRPr sz="4200" kern="1200">
          <a:solidFill>
            <a:schemeClr val="bg1"/>
          </a:solidFill>
          <a:latin typeface="+mj-lt"/>
          <a:ea typeface="ＭＳ Ｐゴシック" charset="-128"/>
          <a:cs typeface="+mj-cs"/>
        </a:defRPr>
      </a:lvl1pPr>
      <a:lvl2pPr algn="r" rtl="0" eaLnBrk="1" fontAlgn="base" hangingPunct="1">
        <a:spcBef>
          <a:spcPct val="0"/>
        </a:spcBef>
        <a:spcAft>
          <a:spcPct val="0"/>
        </a:spcAft>
        <a:defRPr sz="4200">
          <a:solidFill>
            <a:schemeClr val="bg1"/>
          </a:solidFill>
          <a:latin typeface="Corbel" charset="0"/>
          <a:ea typeface="ＭＳ Ｐゴシック" charset="-128"/>
        </a:defRPr>
      </a:lvl2pPr>
      <a:lvl3pPr algn="r" rtl="0" eaLnBrk="1" fontAlgn="base" hangingPunct="1">
        <a:spcBef>
          <a:spcPct val="0"/>
        </a:spcBef>
        <a:spcAft>
          <a:spcPct val="0"/>
        </a:spcAft>
        <a:defRPr sz="4200">
          <a:solidFill>
            <a:schemeClr val="bg1"/>
          </a:solidFill>
          <a:latin typeface="Corbel" charset="0"/>
          <a:ea typeface="ＭＳ Ｐゴシック" charset="-128"/>
        </a:defRPr>
      </a:lvl3pPr>
      <a:lvl4pPr algn="r" rtl="0" eaLnBrk="1" fontAlgn="base" hangingPunct="1">
        <a:spcBef>
          <a:spcPct val="0"/>
        </a:spcBef>
        <a:spcAft>
          <a:spcPct val="0"/>
        </a:spcAft>
        <a:defRPr sz="4200">
          <a:solidFill>
            <a:schemeClr val="bg1"/>
          </a:solidFill>
          <a:latin typeface="Corbel" charset="0"/>
          <a:ea typeface="ＭＳ Ｐゴシック" charset="-128"/>
        </a:defRPr>
      </a:lvl4pPr>
      <a:lvl5pPr algn="r" rtl="0" eaLnBrk="1" fontAlgn="base" hangingPunct="1">
        <a:spcBef>
          <a:spcPct val="0"/>
        </a:spcBef>
        <a:spcAft>
          <a:spcPct val="0"/>
        </a:spcAft>
        <a:defRPr sz="4200">
          <a:solidFill>
            <a:schemeClr val="bg1"/>
          </a:solidFill>
          <a:latin typeface="Corbel" charset="0"/>
          <a:ea typeface="ＭＳ Ｐゴシック" charset="-128"/>
        </a:defRPr>
      </a:lvl5pPr>
      <a:lvl6pPr marL="457189" algn="r" rtl="0" eaLnBrk="1" fontAlgn="base" hangingPunct="1">
        <a:spcBef>
          <a:spcPct val="0"/>
        </a:spcBef>
        <a:spcAft>
          <a:spcPct val="0"/>
        </a:spcAft>
        <a:defRPr sz="4200">
          <a:solidFill>
            <a:schemeClr val="bg1"/>
          </a:solidFill>
          <a:latin typeface="Corbel" charset="0"/>
          <a:ea typeface="ＭＳ Ｐゴシック" charset="-128"/>
        </a:defRPr>
      </a:lvl6pPr>
      <a:lvl7pPr marL="914378" algn="r" rtl="0" eaLnBrk="1" fontAlgn="base" hangingPunct="1">
        <a:spcBef>
          <a:spcPct val="0"/>
        </a:spcBef>
        <a:spcAft>
          <a:spcPct val="0"/>
        </a:spcAft>
        <a:defRPr sz="4200">
          <a:solidFill>
            <a:schemeClr val="bg1"/>
          </a:solidFill>
          <a:latin typeface="Corbel" charset="0"/>
          <a:ea typeface="ＭＳ Ｐゴシック" charset="-128"/>
        </a:defRPr>
      </a:lvl7pPr>
      <a:lvl8pPr marL="1371566" algn="r" rtl="0" eaLnBrk="1" fontAlgn="base" hangingPunct="1">
        <a:spcBef>
          <a:spcPct val="0"/>
        </a:spcBef>
        <a:spcAft>
          <a:spcPct val="0"/>
        </a:spcAft>
        <a:defRPr sz="4200">
          <a:solidFill>
            <a:schemeClr val="bg1"/>
          </a:solidFill>
          <a:latin typeface="Corbel" charset="0"/>
          <a:ea typeface="ＭＳ Ｐゴシック" charset="-128"/>
        </a:defRPr>
      </a:lvl8pPr>
      <a:lvl9pPr marL="1828754" algn="r" rtl="0" eaLnBrk="1" fontAlgn="base" hangingPunct="1">
        <a:spcBef>
          <a:spcPct val="0"/>
        </a:spcBef>
        <a:spcAft>
          <a:spcPct val="0"/>
        </a:spcAft>
        <a:defRPr sz="4200">
          <a:solidFill>
            <a:schemeClr val="bg1"/>
          </a:solidFill>
          <a:latin typeface="Corbel" charset="0"/>
          <a:ea typeface="ＭＳ Ｐゴシック" charset="-128"/>
        </a:defRPr>
      </a:lvl9pPr>
    </p:titleStyle>
    <p:bodyStyle>
      <a:lvl1pPr marL="454014" indent="-454014" algn="l" rtl="0" eaLnBrk="1" fontAlgn="base" hangingPunct="1">
        <a:spcBef>
          <a:spcPts val="2000"/>
        </a:spcBef>
        <a:spcAft>
          <a:spcPct val="0"/>
        </a:spcAft>
        <a:buClr>
          <a:srgbClr val="A6A6A6"/>
        </a:buClr>
        <a:buSzPct val="90000"/>
        <a:buFont typeface="Wingdings" charset="2"/>
        <a:buChar char="u"/>
        <a:defRPr sz="2400" kern="1200">
          <a:solidFill>
            <a:srgbClr val="262626"/>
          </a:solidFill>
          <a:latin typeface="+mn-lt"/>
          <a:ea typeface="ＭＳ Ｐゴシック" charset="-128"/>
          <a:cs typeface="+mn-cs"/>
        </a:defRPr>
      </a:lvl1pPr>
      <a:lvl2pPr marL="914378" indent="-457189" algn="l" rtl="0" eaLnBrk="1" fontAlgn="base" hangingPunct="1">
        <a:spcBef>
          <a:spcPts val="600"/>
        </a:spcBef>
        <a:spcAft>
          <a:spcPct val="0"/>
        </a:spcAft>
        <a:buClr>
          <a:srgbClr val="404040"/>
        </a:buClr>
        <a:buSzPct val="90000"/>
        <a:buFont typeface="Wingdings" charset="2"/>
        <a:buChar char="u"/>
        <a:defRPr sz="2200" kern="1200">
          <a:solidFill>
            <a:srgbClr val="262626"/>
          </a:solidFill>
          <a:latin typeface="+mn-lt"/>
          <a:ea typeface="ＭＳ Ｐゴシック" charset="-128"/>
          <a:cs typeface="+mn-cs"/>
        </a:defRPr>
      </a:lvl2pPr>
      <a:lvl3pPr marL="1260443" indent="-346067" algn="l" rtl="0" eaLnBrk="1" fontAlgn="base" hangingPunct="1">
        <a:spcBef>
          <a:spcPts val="600"/>
        </a:spcBef>
        <a:spcAft>
          <a:spcPct val="0"/>
        </a:spcAft>
        <a:buClr>
          <a:srgbClr val="A6A6A6"/>
        </a:buClr>
        <a:buSzPct val="90000"/>
        <a:buFont typeface="Wingdings" charset="2"/>
        <a:buChar char="u"/>
        <a:defRPr sz="2000" kern="1200">
          <a:solidFill>
            <a:srgbClr val="262626"/>
          </a:solidFill>
          <a:latin typeface="+mn-lt"/>
          <a:ea typeface="ＭＳ Ｐゴシック" charset="-128"/>
          <a:cs typeface="+mn-cs"/>
        </a:defRPr>
      </a:lvl3pPr>
      <a:lvl4pPr marL="1600160" indent="-339716" algn="l" rtl="0" eaLnBrk="1" fontAlgn="base" hangingPunct="1">
        <a:spcBef>
          <a:spcPts val="600"/>
        </a:spcBef>
        <a:spcAft>
          <a:spcPct val="0"/>
        </a:spcAft>
        <a:buClr>
          <a:srgbClr val="404040"/>
        </a:buClr>
        <a:buSzPct val="90000"/>
        <a:buFont typeface="Wingdings" charset="2"/>
        <a:buChar char="u"/>
        <a:defRPr kern="1200">
          <a:solidFill>
            <a:srgbClr val="262626"/>
          </a:solidFill>
          <a:latin typeface="+mn-lt"/>
          <a:ea typeface="ＭＳ Ｐゴシック" charset="-128"/>
          <a:cs typeface="+mn-cs"/>
        </a:defRPr>
      </a:lvl4pPr>
      <a:lvl5pPr marL="1939877" indent="-331780" algn="l" rtl="0" eaLnBrk="1" fontAlgn="base" hangingPunct="1">
        <a:spcBef>
          <a:spcPts val="600"/>
        </a:spcBef>
        <a:spcAft>
          <a:spcPct val="0"/>
        </a:spcAft>
        <a:buClr>
          <a:srgbClr val="A6A6A6"/>
        </a:buClr>
        <a:buSzPct val="90000"/>
        <a:buFont typeface="Wingdings" charset="2"/>
        <a:buChar char="u"/>
        <a:defRPr kern="1200">
          <a:solidFill>
            <a:srgbClr val="262626"/>
          </a:solidFill>
          <a:latin typeface="+mn-lt"/>
          <a:ea typeface="ＭＳ Ｐゴシック" charset="-128"/>
          <a:cs typeface="+mn-cs"/>
        </a:defRPr>
      </a:lvl5pPr>
      <a:lvl6pPr marL="2290706" indent="-344480" algn="l" defTabSz="914378" rtl="0" eaLnBrk="1" latinLnBrk="0" hangingPunct="1">
        <a:spcBef>
          <a:spcPts val="600"/>
        </a:spcBef>
        <a:buClr>
          <a:schemeClr val="tx1">
            <a:lumMod val="75000"/>
            <a:lumOff val="25000"/>
          </a:schemeClr>
        </a:buClr>
        <a:buSzPct val="90000"/>
        <a:buFont typeface="Wingdings" charset="2"/>
        <a:buChar char="u"/>
        <a:defRPr lang="en-US" sz="1800" kern="1200" dirty="0" smtClean="0">
          <a:solidFill>
            <a:schemeClr val="tx1">
              <a:lumMod val="85000"/>
              <a:lumOff val="15000"/>
            </a:schemeClr>
          </a:solidFill>
          <a:latin typeface="+mn-lt"/>
          <a:ea typeface="+mn-ea"/>
          <a:cs typeface="+mn-cs"/>
        </a:defRPr>
      </a:lvl6pPr>
      <a:lvl7pPr marL="2625659" indent="-344480" algn="l" defTabSz="914378" rtl="0" eaLnBrk="1" latinLnBrk="0" hangingPunct="1">
        <a:spcBef>
          <a:spcPts val="600"/>
        </a:spcBef>
        <a:buClr>
          <a:schemeClr val="bg1">
            <a:lumMod val="65000"/>
          </a:schemeClr>
        </a:buClr>
        <a:buSzPct val="90000"/>
        <a:buFont typeface="Wingdings" charset="2"/>
        <a:buChar char="u"/>
        <a:defRPr lang="en-US" sz="1800" kern="1200" dirty="0" smtClean="0">
          <a:solidFill>
            <a:schemeClr val="tx1">
              <a:lumMod val="85000"/>
              <a:lumOff val="15000"/>
            </a:schemeClr>
          </a:solidFill>
          <a:latin typeface="+mn-lt"/>
          <a:ea typeface="+mn-ea"/>
          <a:cs typeface="+mn-cs"/>
        </a:defRPr>
      </a:lvl7pPr>
      <a:lvl8pPr marL="2970139" indent="-344480" algn="l" defTabSz="914378" rtl="0" eaLnBrk="1" latinLnBrk="0" hangingPunct="1">
        <a:spcBef>
          <a:spcPts val="600"/>
        </a:spcBef>
        <a:buClr>
          <a:schemeClr val="tx1">
            <a:lumMod val="75000"/>
            <a:lumOff val="25000"/>
          </a:schemeClr>
        </a:buClr>
        <a:buSzPct val="90000"/>
        <a:buFont typeface="Wingdings" charset="2"/>
        <a:buChar char="u"/>
        <a:defRPr lang="en-US" sz="1800" kern="1200" dirty="0" smtClean="0">
          <a:solidFill>
            <a:schemeClr val="tx1">
              <a:lumMod val="85000"/>
              <a:lumOff val="15000"/>
            </a:schemeClr>
          </a:solidFill>
          <a:latin typeface="+mn-lt"/>
          <a:ea typeface="+mn-ea"/>
          <a:cs typeface="+mn-cs"/>
        </a:defRPr>
      </a:lvl8pPr>
      <a:lvl9pPr marL="3313031" indent="-344480" algn="l" defTabSz="914378" rtl="0" eaLnBrk="1" latinLnBrk="0" hangingPunct="1">
        <a:spcBef>
          <a:spcPts val="600"/>
        </a:spcBef>
        <a:buClr>
          <a:schemeClr val="bg1">
            <a:lumMod val="65000"/>
          </a:schemeClr>
        </a:buClr>
        <a:buSzPct val="90000"/>
        <a:buFont typeface="Wingdings" charset="2"/>
        <a:buChar char="u"/>
        <a:defRPr lang="en-US" sz="1800" kern="1200" dirty="0">
          <a:solidFill>
            <a:schemeClr val="tx1">
              <a:lumMod val="85000"/>
              <a:lumOff val="15000"/>
            </a:schemeClr>
          </a:solidFill>
          <a:latin typeface="+mn-lt"/>
          <a:ea typeface="+mn-ea"/>
          <a:cs typeface="+mn-cs"/>
        </a:defRPr>
      </a:lvl9pPr>
    </p:bodyStyle>
    <p:otherStyle>
      <a:defPPr>
        <a:defRPr/>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06072" y="56927"/>
            <a:ext cx="6331857" cy="371646"/>
          </a:xfrm>
          <a:prstGeom prst="rect">
            <a:avLst/>
          </a:prstGeom>
          <a:noFill/>
          <a:ln w="12700">
            <a:noFill/>
            <a:miter lim="800000"/>
            <a:headEnd/>
            <a:tailEnd/>
          </a:ln>
        </p:spPr>
        <p:txBody>
          <a:bodyPr vert="horz" wrap="square" lIns="59299" tIns="23720" rIns="59299" bIns="23720" numCol="1" anchor="t"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458108" y="800324"/>
            <a:ext cx="8227786" cy="377056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490697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hf sldNum="0" hdr="0" dt="0"/>
  <p:txStyles>
    <p:titleStyle>
      <a:lvl1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1pPr>
      <a:lvl2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2pPr>
      <a:lvl3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3pPr>
      <a:lvl4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4pPr>
      <a:lvl5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5pPr>
      <a:lvl6pPr marL="339812"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6pPr>
      <a:lvl7pPr marL="679625"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7pPr>
      <a:lvl8pPr marL="1019437"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8pPr>
      <a:lvl9pPr marL="1359250"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9pPr>
    </p:titleStyle>
    <p:bodyStyle>
      <a:lvl1pPr marL="127244" indent="-127244" algn="l" defTabSz="600500" rtl="0" eaLnBrk="0" fontAlgn="base" hangingPunct="0">
        <a:lnSpc>
          <a:spcPct val="90000"/>
        </a:lnSpc>
        <a:spcBef>
          <a:spcPct val="50000"/>
        </a:spcBef>
        <a:spcAft>
          <a:spcPct val="0"/>
        </a:spcAft>
        <a:buSzPct val="100000"/>
        <a:buChar char="•"/>
        <a:defRPr sz="1477">
          <a:solidFill>
            <a:srgbClr val="064308"/>
          </a:solidFill>
          <a:latin typeface="Arial" charset="0"/>
          <a:ea typeface="ＭＳ Ｐゴシック" pitchFamily="-65" charset="-128"/>
          <a:cs typeface="ＭＳ Ｐゴシック" pitchFamily="-65" charset="-128"/>
        </a:defRPr>
      </a:lvl1pPr>
      <a:lvl2pPr marL="339316" indent="-127244" algn="l" defTabSz="600500" rtl="0" eaLnBrk="0" fontAlgn="base" hangingPunct="0">
        <a:lnSpc>
          <a:spcPct val="90000"/>
        </a:lnSpc>
        <a:spcBef>
          <a:spcPct val="25000"/>
        </a:spcBef>
        <a:spcAft>
          <a:spcPct val="0"/>
        </a:spcAft>
        <a:buSzPct val="100000"/>
        <a:buChar char="–"/>
        <a:defRPr sz="1195">
          <a:solidFill>
            <a:schemeClr val="tx1"/>
          </a:solidFill>
          <a:latin typeface="Arial" charset="0"/>
          <a:ea typeface="ＭＳ Ｐゴシック" charset="-128"/>
          <a:cs typeface="ＭＳ Ｐゴシック"/>
        </a:defRPr>
      </a:lvl2pPr>
      <a:lvl3pPr marL="551389" indent="-127244" algn="l" defTabSz="600500" rtl="0" eaLnBrk="0" fontAlgn="base" hangingPunct="0">
        <a:lnSpc>
          <a:spcPct val="90000"/>
        </a:lnSpc>
        <a:spcBef>
          <a:spcPct val="15000"/>
        </a:spcBef>
        <a:spcAft>
          <a:spcPct val="0"/>
        </a:spcAft>
        <a:buSzPct val="100000"/>
        <a:buChar char="»"/>
        <a:defRPr sz="1195">
          <a:solidFill>
            <a:schemeClr val="tx1"/>
          </a:solidFill>
          <a:latin typeface="Arial" charset="0"/>
          <a:ea typeface="ヒラギノ角ゴ Pro W3" pitchFamily="-111" charset="-128"/>
          <a:cs typeface="ヒラギノ角ゴ Pro W3" pitchFamily="-111" charset="-128"/>
        </a:defRPr>
      </a:lvl3pPr>
      <a:lvl4pPr marL="934236" indent="-169658" algn="l" defTabSz="600500" rtl="0" eaLnBrk="0" fontAlgn="base" hangingPunct="0">
        <a:lnSpc>
          <a:spcPct val="90000"/>
        </a:lnSpc>
        <a:spcBef>
          <a:spcPct val="10000"/>
        </a:spcBef>
        <a:spcAft>
          <a:spcPct val="0"/>
        </a:spcAft>
        <a:buSzPct val="100000"/>
        <a:buChar char="–"/>
        <a:defRPr sz="984">
          <a:solidFill>
            <a:schemeClr val="tx1"/>
          </a:solidFill>
          <a:latin typeface="Helvetica" charset="0"/>
          <a:ea typeface="ヒラギノ角ゴ Pro W3" pitchFamily="-111" charset="-128"/>
          <a:cs typeface="ヒラギノ角ゴ Pro W3"/>
        </a:defRPr>
      </a:lvl4pPr>
      <a:lvl5pPr marL="1312617" indent="-111617" algn="l" defTabSz="600500" rtl="0" eaLnBrk="0" fontAlgn="base" hangingPunct="0">
        <a:lnSpc>
          <a:spcPct val="90000"/>
        </a:lnSpc>
        <a:spcBef>
          <a:spcPct val="10000"/>
        </a:spcBef>
        <a:spcAft>
          <a:spcPct val="0"/>
        </a:spcAft>
        <a:buSzPct val="100000"/>
        <a:buChar char="–"/>
        <a:defRPr sz="984">
          <a:solidFill>
            <a:schemeClr val="tx1"/>
          </a:solidFill>
          <a:latin typeface="Helvetica" charset="0"/>
          <a:ea typeface="ヒラギノ角ゴ Pro W3" pitchFamily="-111" charset="-128"/>
          <a:cs typeface="ヒラギノ角ゴ Pro W3"/>
        </a:defRPr>
      </a:lvl5pPr>
      <a:lvl6pPr marL="1653046"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6pPr>
      <a:lvl7pPr marL="1992860"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7pPr>
      <a:lvl8pPr marL="2332672"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8pPr>
      <a:lvl9pPr marL="2672485"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9pPr>
    </p:bodyStyle>
    <p:otherStyle>
      <a:defPPr>
        <a:defRPr lang="en-US"/>
      </a:defPPr>
      <a:lvl1pPr marL="0" algn="l" defTabSz="679625" rtl="0" eaLnBrk="1" latinLnBrk="0" hangingPunct="1">
        <a:defRPr sz="1336" kern="1200">
          <a:solidFill>
            <a:schemeClr val="tx1"/>
          </a:solidFill>
          <a:latin typeface="+mn-lt"/>
          <a:ea typeface="+mn-ea"/>
          <a:cs typeface="+mn-cs"/>
        </a:defRPr>
      </a:lvl1pPr>
      <a:lvl2pPr marL="339812" algn="l" defTabSz="679625" rtl="0" eaLnBrk="1" latinLnBrk="0" hangingPunct="1">
        <a:defRPr sz="1336" kern="1200">
          <a:solidFill>
            <a:schemeClr val="tx1"/>
          </a:solidFill>
          <a:latin typeface="+mn-lt"/>
          <a:ea typeface="+mn-ea"/>
          <a:cs typeface="+mn-cs"/>
        </a:defRPr>
      </a:lvl2pPr>
      <a:lvl3pPr marL="679625" algn="l" defTabSz="679625" rtl="0" eaLnBrk="1" latinLnBrk="0" hangingPunct="1">
        <a:defRPr sz="1336" kern="1200">
          <a:solidFill>
            <a:schemeClr val="tx1"/>
          </a:solidFill>
          <a:latin typeface="+mn-lt"/>
          <a:ea typeface="+mn-ea"/>
          <a:cs typeface="+mn-cs"/>
        </a:defRPr>
      </a:lvl3pPr>
      <a:lvl4pPr marL="1019437" algn="l" defTabSz="679625" rtl="0" eaLnBrk="1" latinLnBrk="0" hangingPunct="1">
        <a:defRPr sz="1336" kern="1200">
          <a:solidFill>
            <a:schemeClr val="tx1"/>
          </a:solidFill>
          <a:latin typeface="+mn-lt"/>
          <a:ea typeface="+mn-ea"/>
          <a:cs typeface="+mn-cs"/>
        </a:defRPr>
      </a:lvl4pPr>
      <a:lvl5pPr marL="1359250" algn="l" defTabSz="679625" rtl="0" eaLnBrk="1" latinLnBrk="0" hangingPunct="1">
        <a:defRPr sz="1336" kern="1200">
          <a:solidFill>
            <a:schemeClr val="tx1"/>
          </a:solidFill>
          <a:latin typeface="+mn-lt"/>
          <a:ea typeface="+mn-ea"/>
          <a:cs typeface="+mn-cs"/>
        </a:defRPr>
      </a:lvl5pPr>
      <a:lvl6pPr marL="1699063" algn="l" defTabSz="679625" rtl="0" eaLnBrk="1" latinLnBrk="0" hangingPunct="1">
        <a:defRPr sz="1336" kern="1200">
          <a:solidFill>
            <a:schemeClr val="tx1"/>
          </a:solidFill>
          <a:latin typeface="+mn-lt"/>
          <a:ea typeface="+mn-ea"/>
          <a:cs typeface="+mn-cs"/>
        </a:defRPr>
      </a:lvl6pPr>
      <a:lvl7pPr marL="2038875" algn="l" defTabSz="679625" rtl="0" eaLnBrk="1" latinLnBrk="0" hangingPunct="1">
        <a:defRPr sz="1336" kern="1200">
          <a:solidFill>
            <a:schemeClr val="tx1"/>
          </a:solidFill>
          <a:latin typeface="+mn-lt"/>
          <a:ea typeface="+mn-ea"/>
          <a:cs typeface="+mn-cs"/>
        </a:defRPr>
      </a:lvl7pPr>
      <a:lvl8pPr marL="2378688" algn="l" defTabSz="679625" rtl="0" eaLnBrk="1" latinLnBrk="0" hangingPunct="1">
        <a:defRPr sz="1336" kern="1200">
          <a:solidFill>
            <a:schemeClr val="tx1"/>
          </a:solidFill>
          <a:latin typeface="+mn-lt"/>
          <a:ea typeface="+mn-ea"/>
          <a:cs typeface="+mn-cs"/>
        </a:defRPr>
      </a:lvl8pPr>
      <a:lvl9pPr marL="2718500" algn="l" defTabSz="679625" rtl="0" eaLnBrk="1" latinLnBrk="0" hangingPunct="1">
        <a:defRPr sz="133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82595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46.emf"/><Relationship Id="rId5" Type="http://schemas.openxmlformats.org/officeDocument/2006/relationships/oleObject" Target="../embeddings/oleObject1.bin"/><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image" Target="../media/image56.tiff"/></Relationships>
</file>

<file path=ppt/slides/_rels/slide15.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60.jpe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tiff"/><Relationship Id="rId1" Type="http://schemas.openxmlformats.org/officeDocument/2006/relationships/slideLayout" Target="../slideLayouts/slideLayout17.xml"/><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260.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1198" y="3867895"/>
            <a:ext cx="8822803" cy="461665"/>
          </a:xfrm>
          <a:prstGeom prst="rect">
            <a:avLst/>
          </a:prstGeom>
          <a:noFill/>
        </p:spPr>
        <p:txBody>
          <a:bodyPr wrap="square" rtlCol="0">
            <a:spAutoFit/>
          </a:bodyPr>
          <a:lstStyle/>
          <a:p>
            <a:r>
              <a:rPr lang="en-CA" sz="2400" b="1" dirty="0">
                <a:solidFill>
                  <a:schemeClr val="bg1"/>
                </a:solidFill>
                <a:latin typeface="Arial Unicode MS" panose="020B0604020202020204" pitchFamily="34" charset="-128"/>
              </a:rPr>
              <a:t>Neutron Capture Rates for the </a:t>
            </a:r>
            <a:r>
              <a:rPr lang="en-CA" sz="2400" b="1" dirty="0" err="1">
                <a:solidFill>
                  <a:schemeClr val="bg1"/>
                </a:solidFill>
                <a:latin typeface="Arial Unicode MS" panose="020B0604020202020204" pitchFamily="34" charset="-128"/>
              </a:rPr>
              <a:t>i</a:t>
            </a:r>
            <a:r>
              <a:rPr lang="en-CA" sz="2400" b="1" dirty="0">
                <a:solidFill>
                  <a:schemeClr val="bg1"/>
                </a:solidFill>
                <a:latin typeface="Arial Unicode MS" panose="020B0604020202020204" pitchFamily="34" charset="-128"/>
              </a:rPr>
              <a:t> and r process</a:t>
            </a:r>
          </a:p>
        </p:txBody>
      </p:sp>
      <p:sp>
        <p:nvSpPr>
          <p:cNvPr id="5" name="Rechteck 4"/>
          <p:cNvSpPr/>
          <p:nvPr/>
        </p:nvSpPr>
        <p:spPr>
          <a:xfrm>
            <a:off x="321196" y="4751807"/>
            <a:ext cx="5605010" cy="219291"/>
          </a:xfrm>
          <a:prstGeom prst="rect">
            <a:avLst/>
          </a:prstGeom>
        </p:spPr>
        <p:txBody>
          <a:bodyPr wrap="square">
            <a:spAutoFit/>
          </a:bodyPr>
          <a:lstStyle/>
          <a:p>
            <a:r>
              <a:rPr lang="de-DE" altLang="de-DE" sz="825" dirty="0">
                <a:solidFill>
                  <a:schemeClr val="bg1"/>
                </a:solidFill>
                <a:latin typeface="Arial" panose="020B0604020202020204" pitchFamily="34" charset="0"/>
                <a:cs typeface="Arial" panose="020B0604020202020204" pitchFamily="34" charset="0"/>
              </a:rPr>
              <a:t>Institute </a:t>
            </a:r>
            <a:r>
              <a:rPr lang="de-DE" altLang="de-DE" sz="825" dirty="0" err="1">
                <a:solidFill>
                  <a:schemeClr val="bg1"/>
                </a:solidFill>
                <a:latin typeface="Arial" panose="020B0604020202020204" pitchFamily="34" charset="0"/>
                <a:cs typeface="Arial" panose="020B0604020202020204" pitchFamily="34" charset="0"/>
              </a:rPr>
              <a:t>for</a:t>
            </a:r>
            <a:r>
              <a:rPr lang="de-DE" altLang="de-DE" sz="825" dirty="0">
                <a:solidFill>
                  <a:schemeClr val="bg1"/>
                </a:solidFill>
                <a:latin typeface="Arial" panose="020B0604020202020204" pitchFamily="34" charset="0"/>
                <a:cs typeface="Arial" panose="020B0604020202020204" pitchFamily="34" charset="0"/>
              </a:rPr>
              <a:t> </a:t>
            </a:r>
            <a:r>
              <a:rPr lang="de-DE" altLang="de-DE" sz="825" dirty="0" err="1">
                <a:solidFill>
                  <a:schemeClr val="bg1"/>
                </a:solidFill>
                <a:latin typeface="Arial" panose="020B0604020202020204" pitchFamily="34" charset="0"/>
                <a:cs typeface="Arial" panose="020B0604020202020204" pitchFamily="34" charset="0"/>
              </a:rPr>
              <a:t>Nuclear</a:t>
            </a:r>
            <a:r>
              <a:rPr lang="de-DE" altLang="de-DE" sz="825" dirty="0">
                <a:solidFill>
                  <a:schemeClr val="bg1"/>
                </a:solidFill>
                <a:latin typeface="Arial" panose="020B0604020202020204" pitchFamily="34" charset="0"/>
                <a:cs typeface="Arial" panose="020B0604020202020204" pitchFamily="34" charset="0"/>
              </a:rPr>
              <a:t> </a:t>
            </a:r>
            <a:r>
              <a:rPr lang="de-DE" altLang="de-DE" sz="825" dirty="0" err="1">
                <a:solidFill>
                  <a:schemeClr val="bg1"/>
                </a:solidFill>
                <a:latin typeface="Arial" panose="020B0604020202020204" pitchFamily="34" charset="0"/>
                <a:cs typeface="Arial" panose="020B0604020202020204" pitchFamily="34" charset="0"/>
              </a:rPr>
              <a:t>Physics</a:t>
            </a:r>
            <a:r>
              <a:rPr lang="de-DE" altLang="de-DE" sz="825" dirty="0">
                <a:solidFill>
                  <a:schemeClr val="bg1"/>
                </a:solidFill>
                <a:latin typeface="Arial" panose="020B0604020202020204" pitchFamily="34" charset="0"/>
                <a:cs typeface="Arial" panose="020B0604020202020204" pitchFamily="34" charset="0"/>
              </a:rPr>
              <a:t> / University </a:t>
            </a:r>
            <a:r>
              <a:rPr lang="de-DE" altLang="de-DE" sz="825" dirty="0" err="1">
                <a:solidFill>
                  <a:schemeClr val="bg1"/>
                </a:solidFill>
                <a:latin typeface="Arial" panose="020B0604020202020204" pitchFamily="34" charset="0"/>
                <a:cs typeface="Arial" panose="020B0604020202020204" pitchFamily="34" charset="0"/>
              </a:rPr>
              <a:t>of</a:t>
            </a:r>
            <a:r>
              <a:rPr lang="de-DE" altLang="de-DE" sz="825" dirty="0">
                <a:solidFill>
                  <a:schemeClr val="bg1"/>
                </a:solidFill>
                <a:latin typeface="Arial" panose="020B0604020202020204" pitchFamily="34" charset="0"/>
                <a:cs typeface="Arial" panose="020B0604020202020204" pitchFamily="34" charset="0"/>
              </a:rPr>
              <a:t> Cologne | Dennis Mücher | </a:t>
            </a:r>
            <a:fld id="{F98651E8-28A9-40EA-971A-EE9F3AB7359B}" type="datetime1">
              <a:rPr lang="de-DE" altLang="de-DE" sz="825">
                <a:solidFill>
                  <a:schemeClr val="bg1"/>
                </a:solidFill>
                <a:latin typeface="Arial" panose="020B0604020202020204" pitchFamily="34" charset="0"/>
                <a:cs typeface="Arial" panose="020B0604020202020204" pitchFamily="34" charset="0"/>
              </a:rPr>
              <a:pPr/>
              <a:t>09.06.25</a:t>
            </a:fld>
            <a:endParaRPr lang="de-DE" altLang="de-DE" sz="825"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8368812-2421-7A6C-437A-8CB1C30776F8}"/>
              </a:ext>
            </a:extLst>
          </p:cNvPr>
          <p:cNvSpPr txBox="1"/>
          <p:nvPr/>
        </p:nvSpPr>
        <p:spPr>
          <a:xfrm>
            <a:off x="1467919" y="552413"/>
            <a:ext cx="7676081" cy="2677656"/>
          </a:xfrm>
          <a:prstGeom prst="rect">
            <a:avLst/>
          </a:prstGeom>
          <a:noFill/>
        </p:spPr>
        <p:txBody>
          <a:bodyPr wrap="square" rtlCol="0">
            <a:spAutoFit/>
          </a:bodyPr>
          <a:lstStyle/>
          <a:p>
            <a:r>
              <a:rPr lang="en-CA" sz="2400" dirty="0">
                <a:solidFill>
                  <a:srgbClr val="457A93"/>
                </a:solidFill>
              </a:rPr>
              <a:t>Dennis Mücher (</a:t>
            </a:r>
            <a:r>
              <a:rPr lang="en-CA" sz="2400" dirty="0">
                <a:solidFill>
                  <a:schemeClr val="accent3"/>
                </a:solidFill>
              </a:rPr>
              <a:t>IKP Cologne</a:t>
            </a:r>
            <a:r>
              <a:rPr lang="en-CA" sz="2400" dirty="0">
                <a:solidFill>
                  <a:srgbClr val="457A93"/>
                </a:solidFill>
              </a:rPr>
              <a:t>)</a:t>
            </a:r>
          </a:p>
          <a:p>
            <a:endParaRPr lang="en-CA" dirty="0">
              <a:solidFill>
                <a:srgbClr val="457A93"/>
              </a:solidFill>
            </a:endParaRPr>
          </a:p>
          <a:p>
            <a:pPr marL="342900" indent="-342900">
              <a:buFont typeface="Arial" panose="020B0604020202020204" pitchFamily="34" charset="0"/>
              <a:buChar char="•"/>
            </a:pPr>
            <a:r>
              <a:rPr lang="en-US" dirty="0">
                <a:solidFill>
                  <a:srgbClr val="457A93"/>
                </a:solidFill>
              </a:rPr>
              <a:t>A. Spyrou, S. Liddick, K. </a:t>
            </a:r>
            <a:r>
              <a:rPr lang="en-US" dirty="0" err="1">
                <a:solidFill>
                  <a:srgbClr val="457A93"/>
                </a:solidFill>
              </a:rPr>
              <a:t>Bosmpotinis</a:t>
            </a:r>
            <a:r>
              <a:rPr lang="en-US" dirty="0">
                <a:solidFill>
                  <a:srgbClr val="457A93"/>
                </a:solidFill>
              </a:rPr>
              <a:t>, J. Berkman, R. Lubna, S. </a:t>
            </a:r>
            <a:r>
              <a:rPr lang="en-US" dirty="0" err="1">
                <a:solidFill>
                  <a:srgbClr val="457A93"/>
                </a:solidFill>
              </a:rPr>
              <a:t>Uthayakumaar</a:t>
            </a:r>
            <a:r>
              <a:rPr lang="en-US" dirty="0">
                <a:solidFill>
                  <a:srgbClr val="457A93"/>
                </a:solidFill>
              </a:rPr>
              <a:t>, et. al. (</a:t>
            </a:r>
            <a:r>
              <a:rPr lang="en-US" dirty="0">
                <a:solidFill>
                  <a:schemeClr val="accent3"/>
                </a:solidFill>
              </a:rPr>
              <a:t>FRIB + MSU</a:t>
            </a:r>
            <a:r>
              <a:rPr lang="en-US" dirty="0">
                <a:solidFill>
                  <a:srgbClr val="457A93"/>
                </a:solidFill>
              </a:rPr>
              <a:t>)</a:t>
            </a:r>
          </a:p>
          <a:p>
            <a:pPr marL="342900" indent="-342900">
              <a:buFont typeface="Arial" panose="020B0604020202020204" pitchFamily="34" charset="0"/>
              <a:buChar char="•"/>
            </a:pPr>
            <a:r>
              <a:rPr lang="en-US" dirty="0">
                <a:solidFill>
                  <a:srgbClr val="457A93"/>
                </a:solidFill>
              </a:rPr>
              <a:t>B. Greaves (</a:t>
            </a:r>
            <a:r>
              <a:rPr lang="en-US" dirty="0" err="1">
                <a:solidFill>
                  <a:schemeClr val="accent3"/>
                </a:solidFill>
              </a:rPr>
              <a:t>UoGuelph</a:t>
            </a:r>
            <a:r>
              <a:rPr lang="en-US" dirty="0">
                <a:solidFill>
                  <a:srgbClr val="457A93"/>
                </a:solidFill>
              </a:rPr>
              <a:t>)</a:t>
            </a:r>
          </a:p>
          <a:p>
            <a:pPr marL="342900" indent="-342900">
              <a:buFont typeface="Arial" panose="020B0604020202020204" pitchFamily="34" charset="0"/>
              <a:buChar char="•"/>
            </a:pPr>
            <a:r>
              <a:rPr lang="en-US" dirty="0">
                <a:solidFill>
                  <a:srgbClr val="457A93"/>
                </a:solidFill>
              </a:rPr>
              <a:t>G. Savard, D. Santiago et. al.  (</a:t>
            </a:r>
            <a:r>
              <a:rPr lang="en-US" dirty="0">
                <a:solidFill>
                  <a:schemeClr val="accent3"/>
                </a:solidFill>
              </a:rPr>
              <a:t>Argonne National Lab.</a:t>
            </a:r>
            <a:r>
              <a:rPr lang="en-US" dirty="0">
                <a:solidFill>
                  <a:srgbClr val="457A93"/>
                </a:solidFill>
              </a:rPr>
              <a:t>)</a:t>
            </a:r>
          </a:p>
          <a:p>
            <a:pPr marL="342900" indent="-342900">
              <a:buFont typeface="Arial" panose="020B0604020202020204" pitchFamily="34" charset="0"/>
              <a:buChar char="•"/>
            </a:pPr>
            <a:r>
              <a:rPr lang="en-US" dirty="0">
                <a:solidFill>
                  <a:srgbClr val="457A93"/>
                </a:solidFill>
              </a:rPr>
              <a:t>S. </a:t>
            </a:r>
            <a:r>
              <a:rPr lang="en-US" dirty="0" err="1">
                <a:solidFill>
                  <a:srgbClr val="457A93"/>
                </a:solidFill>
              </a:rPr>
              <a:t>Goriely</a:t>
            </a:r>
            <a:r>
              <a:rPr lang="en-US" dirty="0">
                <a:solidFill>
                  <a:srgbClr val="457A93"/>
                </a:solidFill>
              </a:rPr>
              <a:t> (</a:t>
            </a:r>
            <a:r>
              <a:rPr lang="en-US" dirty="0">
                <a:solidFill>
                  <a:schemeClr val="accent3"/>
                </a:solidFill>
              </a:rPr>
              <a:t>Univ. Brussels</a:t>
            </a:r>
            <a:r>
              <a:rPr lang="en-US" dirty="0">
                <a:solidFill>
                  <a:srgbClr val="457A93"/>
                </a:solidFill>
              </a:rPr>
              <a:t>)</a:t>
            </a:r>
          </a:p>
          <a:p>
            <a:pPr marL="342900" indent="-342900">
              <a:buFont typeface="Arial" panose="020B0604020202020204" pitchFamily="34" charset="0"/>
              <a:buChar char="•"/>
            </a:pPr>
            <a:r>
              <a:rPr lang="en-US" dirty="0">
                <a:solidFill>
                  <a:srgbClr val="457A93"/>
                </a:solidFill>
              </a:rPr>
              <a:t>D. Rochman (</a:t>
            </a:r>
            <a:r>
              <a:rPr lang="en-US" dirty="0">
                <a:solidFill>
                  <a:schemeClr val="accent3"/>
                </a:solidFill>
              </a:rPr>
              <a:t>PSI, </a:t>
            </a:r>
            <a:r>
              <a:rPr lang="en-US" dirty="0" err="1">
                <a:solidFill>
                  <a:schemeClr val="accent3"/>
                </a:solidFill>
              </a:rPr>
              <a:t>Villingen</a:t>
            </a:r>
            <a:r>
              <a:rPr lang="en-US" dirty="0">
                <a:solidFill>
                  <a:srgbClr val="457A93"/>
                </a:solidFill>
              </a:rPr>
              <a:t>)</a:t>
            </a:r>
          </a:p>
          <a:p>
            <a:pPr marL="342900" indent="-342900">
              <a:buFont typeface="Arial" panose="020B0604020202020204" pitchFamily="34" charset="0"/>
              <a:buChar char="•"/>
            </a:pPr>
            <a:r>
              <a:rPr lang="en-US" dirty="0">
                <a:solidFill>
                  <a:srgbClr val="457A93"/>
                </a:solidFill>
              </a:rPr>
              <a:t>C. Bernards (</a:t>
            </a:r>
            <a:r>
              <a:rPr lang="en-US" dirty="0">
                <a:solidFill>
                  <a:schemeClr val="accent3"/>
                </a:solidFill>
              </a:rPr>
              <a:t>IKP Cologne</a:t>
            </a:r>
            <a:r>
              <a:rPr lang="en-US" dirty="0">
                <a:solidFill>
                  <a:srgbClr val="457A93"/>
                </a:solidFill>
              </a:rPr>
              <a:t>)</a:t>
            </a:r>
          </a:p>
        </p:txBody>
      </p:sp>
      <p:sp>
        <p:nvSpPr>
          <p:cNvPr id="2" name="TextBox 1">
            <a:extLst>
              <a:ext uri="{FF2B5EF4-FFF2-40B4-BE49-F238E27FC236}">
                <a16:creationId xmlns:a16="http://schemas.microsoft.com/office/drawing/2014/main" id="{920B5C7B-E60B-7A42-360D-C30B0F6B1721}"/>
              </a:ext>
            </a:extLst>
          </p:cNvPr>
          <p:cNvSpPr txBox="1"/>
          <p:nvPr/>
        </p:nvSpPr>
        <p:spPr>
          <a:xfrm>
            <a:off x="5590309" y="4428641"/>
            <a:ext cx="2670463" cy="646331"/>
          </a:xfrm>
          <a:prstGeom prst="rect">
            <a:avLst/>
          </a:prstGeom>
          <a:noFill/>
        </p:spPr>
        <p:txBody>
          <a:bodyPr wrap="square" rtlCol="0">
            <a:spAutoFit/>
          </a:bodyPr>
          <a:lstStyle/>
          <a:p>
            <a:r>
              <a:rPr lang="en-US" dirty="0">
                <a:solidFill>
                  <a:schemeClr val="bg1"/>
                </a:solidFill>
              </a:rPr>
              <a:t>See talk by Artemis Spyrou</a:t>
            </a:r>
          </a:p>
          <a:p>
            <a:r>
              <a:rPr lang="en-US" dirty="0">
                <a:solidFill>
                  <a:schemeClr val="bg1"/>
                </a:solidFill>
              </a:rPr>
              <a:t>Wednesday, 11am! </a:t>
            </a:r>
          </a:p>
        </p:txBody>
      </p:sp>
      <p:cxnSp>
        <p:nvCxnSpPr>
          <p:cNvPr id="7" name="Elbow Connector 6">
            <a:extLst>
              <a:ext uri="{FF2B5EF4-FFF2-40B4-BE49-F238E27FC236}">
                <a16:creationId xmlns:a16="http://schemas.microsoft.com/office/drawing/2014/main" id="{0C107E95-D356-1752-2A8B-457F67300A35}"/>
              </a:ext>
            </a:extLst>
          </p:cNvPr>
          <p:cNvCxnSpPr>
            <a:cxnSpLocks/>
          </p:cNvCxnSpPr>
          <p:nvPr/>
        </p:nvCxnSpPr>
        <p:spPr>
          <a:xfrm rot="16200000" flipH="1">
            <a:off x="4920301" y="4162641"/>
            <a:ext cx="347226" cy="660282"/>
          </a:xfrm>
          <a:prstGeom prst="bentConnector2">
            <a:avLst/>
          </a:prstGeom>
          <a:ln w="28575">
            <a:solidFill>
              <a:srgbClr val="FFC000"/>
            </a:solidFill>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3887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B3DEE-8477-2D70-7447-F3E79D7646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EC24A54-259F-07F4-203B-0DB9AECC41BE}"/>
              </a:ext>
            </a:extLst>
          </p:cNvPr>
          <p:cNvSpPr txBox="1"/>
          <p:nvPr/>
        </p:nvSpPr>
        <p:spPr>
          <a:xfrm>
            <a:off x="375563" y="1164952"/>
            <a:ext cx="2686639" cy="646331"/>
          </a:xfrm>
          <a:prstGeom prst="rect">
            <a:avLst/>
          </a:prstGeom>
          <a:noFill/>
        </p:spPr>
        <p:txBody>
          <a:bodyPr wrap="square" rtlCol="0">
            <a:spAutoFit/>
          </a:bodyPr>
          <a:lstStyle/>
          <a:p>
            <a:pPr marL="285750" indent="-285750">
              <a:buFont typeface="Arial" panose="020B0604020202020204" pitchFamily="34" charset="0"/>
              <a:buChar char="•"/>
            </a:pPr>
            <a:r>
              <a:rPr lang="de-DE" dirty="0">
                <a:solidFill>
                  <a:schemeClr val="accent2"/>
                </a:solidFill>
              </a:rPr>
              <a:t>3. </a:t>
            </a:r>
            <a:r>
              <a:rPr lang="de-DE" dirty="0" err="1">
                <a:solidFill>
                  <a:schemeClr val="accent2"/>
                </a:solidFill>
              </a:rPr>
              <a:t>statistical</a:t>
            </a:r>
            <a:r>
              <a:rPr lang="de-DE" dirty="0">
                <a:solidFill>
                  <a:schemeClr val="accent2"/>
                </a:solidFill>
              </a:rPr>
              <a:t> </a:t>
            </a:r>
            <a:r>
              <a:rPr lang="de-DE" dirty="0" err="1">
                <a:solidFill>
                  <a:schemeClr val="accent2"/>
                </a:solidFill>
              </a:rPr>
              <a:t>decay</a:t>
            </a:r>
            <a:r>
              <a:rPr lang="de-DE" dirty="0">
                <a:solidFill>
                  <a:schemeClr val="accent2"/>
                </a:solidFill>
              </a:rPr>
              <a:t> </a:t>
            </a:r>
            <a:r>
              <a:rPr lang="de-DE" dirty="0" err="1">
                <a:solidFill>
                  <a:schemeClr val="accent2"/>
                </a:solidFill>
              </a:rPr>
              <a:t>of</a:t>
            </a:r>
            <a:r>
              <a:rPr lang="de-DE" dirty="0">
                <a:solidFill>
                  <a:schemeClr val="accent2"/>
                </a:solidFill>
              </a:rPr>
              <a:t> compound</a:t>
            </a:r>
            <a:endParaRPr lang="en-DE" dirty="0">
              <a:solidFill>
                <a:schemeClr val="accent2"/>
              </a:solidFill>
            </a:endParaRPr>
          </a:p>
        </p:txBody>
      </p:sp>
      <p:sp>
        <p:nvSpPr>
          <p:cNvPr id="8" name="TextBox 7">
            <a:extLst>
              <a:ext uri="{FF2B5EF4-FFF2-40B4-BE49-F238E27FC236}">
                <a16:creationId xmlns:a16="http://schemas.microsoft.com/office/drawing/2014/main" id="{B70DD08F-9854-184F-A9E8-835AAC37A87E}"/>
              </a:ext>
            </a:extLst>
          </p:cNvPr>
          <p:cNvSpPr txBox="1"/>
          <p:nvPr/>
        </p:nvSpPr>
        <p:spPr>
          <a:xfrm>
            <a:off x="339941" y="3635526"/>
            <a:ext cx="3065214" cy="369332"/>
          </a:xfrm>
          <a:prstGeom prst="rect">
            <a:avLst/>
          </a:prstGeom>
          <a:noFill/>
        </p:spPr>
        <p:txBody>
          <a:bodyPr wrap="square" rtlCol="0">
            <a:spAutoFit/>
          </a:bodyPr>
          <a:lstStyle/>
          <a:p>
            <a:pPr marL="285750" indent="-285750">
              <a:buFont typeface="Arial" panose="020B0604020202020204" pitchFamily="34" charset="0"/>
              <a:buChar char="•"/>
            </a:pPr>
            <a:r>
              <a:rPr lang="de-DE" dirty="0">
                <a:solidFill>
                  <a:schemeClr val="accent2"/>
                </a:solidFill>
              </a:rPr>
              <a:t>4. Extract </a:t>
            </a:r>
            <a:r>
              <a:rPr lang="el-GR" dirty="0">
                <a:solidFill>
                  <a:schemeClr val="accent2"/>
                </a:solidFill>
              </a:rPr>
              <a:t>γ</a:t>
            </a:r>
            <a:r>
              <a:rPr lang="de-DE" dirty="0">
                <a:solidFill>
                  <a:schemeClr val="accent2"/>
                </a:solidFill>
              </a:rPr>
              <a:t>SF and NLD</a:t>
            </a:r>
            <a:endParaRPr lang="en-DE" dirty="0">
              <a:solidFill>
                <a:schemeClr val="accent2"/>
              </a:solidFill>
            </a:endParaRPr>
          </a:p>
        </p:txBody>
      </p:sp>
      <p:cxnSp>
        <p:nvCxnSpPr>
          <p:cNvPr id="10" name="Straight Connector 9">
            <a:extLst>
              <a:ext uri="{FF2B5EF4-FFF2-40B4-BE49-F238E27FC236}">
                <a16:creationId xmlns:a16="http://schemas.microsoft.com/office/drawing/2014/main" id="{13C02A73-9EA2-57F4-5171-61AC798CF4ED}"/>
              </a:ext>
            </a:extLst>
          </p:cNvPr>
          <p:cNvCxnSpPr/>
          <p:nvPr/>
        </p:nvCxnSpPr>
        <p:spPr>
          <a:xfrm>
            <a:off x="339941" y="2908070"/>
            <a:ext cx="8464117" cy="0"/>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8B80AD2-CAC8-5C16-6819-4C2D80F8BFC1}"/>
              </a:ext>
            </a:extLst>
          </p:cNvPr>
          <p:cNvSpPr/>
          <p:nvPr/>
        </p:nvSpPr>
        <p:spPr>
          <a:xfrm>
            <a:off x="5645716" y="4196152"/>
            <a:ext cx="405352" cy="283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6">
            <a:extLst>
              <a:ext uri="{FF2B5EF4-FFF2-40B4-BE49-F238E27FC236}">
                <a16:creationId xmlns:a16="http://schemas.microsoft.com/office/drawing/2014/main" id="{8A223C1F-98BA-AB8C-107D-863E7EB71A48}"/>
              </a:ext>
            </a:extLst>
          </p:cNvPr>
          <p:cNvSpPr>
            <a:spLocks noGrp="1"/>
          </p:cNvSpPr>
          <p:nvPr>
            <p:ph type="title"/>
          </p:nvPr>
        </p:nvSpPr>
        <p:spPr>
          <a:xfrm>
            <a:off x="135414" y="242284"/>
            <a:ext cx="8310603" cy="725880"/>
          </a:xfrm>
        </p:spPr>
        <p:txBody>
          <a:bodyPr/>
          <a:lstStyle/>
          <a:p>
            <a:r>
              <a:rPr lang="en-US" sz="2400" dirty="0"/>
              <a:t>Constraining (n,</a:t>
            </a:r>
            <a:r>
              <a:rPr lang="el-GR" sz="2400" dirty="0"/>
              <a:t>γ</a:t>
            </a:r>
            <a:r>
              <a:rPr lang="de-DE" sz="2400" dirty="0"/>
              <a:t>)</a:t>
            </a:r>
            <a:r>
              <a:rPr lang="en-US" sz="2400" dirty="0"/>
              <a:t> Rates for Exotic Nuclei</a:t>
            </a:r>
          </a:p>
        </p:txBody>
      </p:sp>
      <p:pic>
        <p:nvPicPr>
          <p:cNvPr id="23" name="Picture 22">
            <a:extLst>
              <a:ext uri="{FF2B5EF4-FFF2-40B4-BE49-F238E27FC236}">
                <a16:creationId xmlns:a16="http://schemas.microsoft.com/office/drawing/2014/main" id="{16C79AC3-6BA0-6208-5CD1-6FEE40277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0065" y="930249"/>
            <a:ext cx="2781300" cy="1524000"/>
          </a:xfrm>
          <a:prstGeom prst="rect">
            <a:avLst/>
          </a:prstGeom>
        </p:spPr>
      </p:pic>
      <p:pic>
        <p:nvPicPr>
          <p:cNvPr id="25" name="Picture 24">
            <a:extLst>
              <a:ext uri="{FF2B5EF4-FFF2-40B4-BE49-F238E27FC236}">
                <a16:creationId xmlns:a16="http://schemas.microsoft.com/office/drawing/2014/main" id="{A9721019-AF90-9BE7-D7AD-473A23DB7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6789" y="685594"/>
            <a:ext cx="2527522" cy="2222476"/>
          </a:xfrm>
          <a:prstGeom prst="rect">
            <a:avLst/>
          </a:prstGeom>
        </p:spPr>
      </p:pic>
      <p:sp>
        <p:nvSpPr>
          <p:cNvPr id="26" name="TextBox 25">
            <a:extLst>
              <a:ext uri="{FF2B5EF4-FFF2-40B4-BE49-F238E27FC236}">
                <a16:creationId xmlns:a16="http://schemas.microsoft.com/office/drawing/2014/main" id="{7F371C73-9A21-1D51-8AF5-C2CA7A6B49DA}"/>
              </a:ext>
            </a:extLst>
          </p:cNvPr>
          <p:cNvSpPr txBox="1"/>
          <p:nvPr/>
        </p:nvSpPr>
        <p:spPr>
          <a:xfrm>
            <a:off x="3692503" y="852253"/>
            <a:ext cx="4042064" cy="369332"/>
          </a:xfrm>
          <a:prstGeom prst="rect">
            <a:avLst/>
          </a:prstGeom>
          <a:noFill/>
        </p:spPr>
        <p:txBody>
          <a:bodyPr wrap="square" rtlCol="0">
            <a:spAutoFit/>
          </a:bodyPr>
          <a:lstStyle/>
          <a:p>
            <a:r>
              <a:rPr lang="en-US" dirty="0" err="1">
                <a:solidFill>
                  <a:schemeClr val="bg1"/>
                </a:solidFill>
              </a:rPr>
              <a:t>SuN</a:t>
            </a:r>
            <a:r>
              <a:rPr lang="en-US" dirty="0">
                <a:solidFill>
                  <a:schemeClr val="bg1"/>
                </a:solidFill>
              </a:rPr>
              <a:t> Spectrometer</a:t>
            </a:r>
          </a:p>
        </p:txBody>
      </p:sp>
      <p:graphicFrame>
        <p:nvGraphicFramePr>
          <p:cNvPr id="27" name="Object 26">
            <a:extLst>
              <a:ext uri="{FF2B5EF4-FFF2-40B4-BE49-F238E27FC236}">
                <a16:creationId xmlns:a16="http://schemas.microsoft.com/office/drawing/2014/main" id="{AAE00A7E-BE46-50FB-DD6A-0AD0F7F46500}"/>
              </a:ext>
            </a:extLst>
          </p:cNvPr>
          <p:cNvGraphicFramePr>
            <a:graphicFrameLocks noChangeAspect="1"/>
          </p:cNvGraphicFramePr>
          <p:nvPr>
            <p:extLst>
              <p:ext uri="{D42A27DB-BD31-4B8C-83A1-F6EECF244321}">
                <p14:modId xmlns:p14="http://schemas.microsoft.com/office/powerpoint/2010/main" val="1611001276"/>
              </p:ext>
            </p:extLst>
          </p:nvPr>
        </p:nvGraphicFramePr>
        <p:xfrm>
          <a:off x="6525188" y="357135"/>
          <a:ext cx="2330723" cy="328458"/>
        </p:xfrm>
        <a:graphic>
          <a:graphicData uri="http://schemas.openxmlformats.org/presentationml/2006/ole">
            <mc:AlternateContent xmlns:mc="http://schemas.openxmlformats.org/markup-compatibility/2006">
              <mc:Choice xmlns:v="urn:schemas-microsoft-com:vml" Requires="v">
                <p:oleObj name="Equation" r:id="rId5" imgW="1803400" imgH="254000" progId="Equation.3">
                  <p:embed/>
                </p:oleObj>
              </mc:Choice>
              <mc:Fallback>
                <p:oleObj name="Equation" r:id="rId5" imgW="1803400" imgH="254000" progId="Equation.3">
                  <p:embed/>
                  <p:pic>
                    <p:nvPicPr>
                      <p:cNvPr id="39" name="Object 38">
                        <a:extLst>
                          <a:ext uri="{FF2B5EF4-FFF2-40B4-BE49-F238E27FC236}">
                            <a16:creationId xmlns:a16="http://schemas.microsoft.com/office/drawing/2014/main" id="{123F5442-1712-1044-A361-561D834D47EA}"/>
                          </a:ext>
                        </a:extLst>
                      </p:cNvPr>
                      <p:cNvPicPr>
                        <a:picLocks noChangeAspect="1" noChangeArrowheads="1"/>
                      </p:cNvPicPr>
                      <p:nvPr/>
                    </p:nvPicPr>
                    <p:blipFill>
                      <a:blip r:embed="rId6"/>
                      <a:srcRect/>
                      <a:stretch>
                        <a:fillRect/>
                      </a:stretch>
                    </p:blipFill>
                    <p:spPr bwMode="auto">
                      <a:xfrm>
                        <a:off x="6525188" y="357135"/>
                        <a:ext cx="2330723" cy="32845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28" name="Picture 27">
            <a:extLst>
              <a:ext uri="{FF2B5EF4-FFF2-40B4-BE49-F238E27FC236}">
                <a16:creationId xmlns:a16="http://schemas.microsoft.com/office/drawing/2014/main" id="{6F7A3244-2C1C-332C-D42C-421A011AAC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9272" y="3026304"/>
            <a:ext cx="2714464" cy="1821667"/>
          </a:xfrm>
          <a:prstGeom prst="rect">
            <a:avLst/>
          </a:prstGeom>
        </p:spPr>
      </p:pic>
      <p:pic>
        <p:nvPicPr>
          <p:cNvPr id="29" name="Picture 28">
            <a:extLst>
              <a:ext uri="{FF2B5EF4-FFF2-40B4-BE49-F238E27FC236}">
                <a16:creationId xmlns:a16="http://schemas.microsoft.com/office/drawing/2014/main" id="{E5525C31-C090-FBA1-6571-6E7A812BA4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3011" y="2982266"/>
            <a:ext cx="2781300" cy="1918950"/>
          </a:xfrm>
          <a:prstGeom prst="rect">
            <a:avLst/>
          </a:prstGeom>
        </p:spPr>
      </p:pic>
      <p:sp>
        <p:nvSpPr>
          <p:cNvPr id="31" name="TextBox 30">
            <a:extLst>
              <a:ext uri="{FF2B5EF4-FFF2-40B4-BE49-F238E27FC236}">
                <a16:creationId xmlns:a16="http://schemas.microsoft.com/office/drawing/2014/main" id="{ED3D5F53-4476-2B32-9BB1-BB1506835609}"/>
              </a:ext>
            </a:extLst>
          </p:cNvPr>
          <p:cNvSpPr txBox="1"/>
          <p:nvPr/>
        </p:nvSpPr>
        <p:spPr>
          <a:xfrm>
            <a:off x="3359716" y="2501640"/>
            <a:ext cx="4572000" cy="369332"/>
          </a:xfrm>
          <a:prstGeom prst="rect">
            <a:avLst/>
          </a:prstGeom>
          <a:noFill/>
        </p:spPr>
        <p:txBody>
          <a:bodyPr wrap="square">
            <a:spAutoFit/>
          </a:bodyPr>
          <a:lstStyle/>
          <a:p>
            <a:r>
              <a:rPr lang="en-US" sz="1800" dirty="0">
                <a:solidFill>
                  <a:srgbClr val="000000"/>
                </a:solidFill>
                <a:latin typeface="Times"/>
                <a:cs typeface="Times"/>
              </a:rPr>
              <a:t>E</a:t>
            </a:r>
            <a:r>
              <a:rPr lang="en-US" sz="1800" baseline="-25000" dirty="0">
                <a:solidFill>
                  <a:srgbClr val="000000"/>
                </a:solidFill>
                <a:latin typeface="Times"/>
                <a:cs typeface="Times"/>
              </a:rPr>
              <a:t>x</a:t>
            </a:r>
            <a:r>
              <a:rPr lang="en-US" sz="1800" dirty="0">
                <a:solidFill>
                  <a:srgbClr val="000000"/>
                </a:solidFill>
                <a:latin typeface="Times"/>
                <a:cs typeface="Times"/>
              </a:rPr>
              <a:t>= E</a:t>
            </a:r>
            <a:r>
              <a:rPr lang="el-GR" sz="1800" baseline="-25000" dirty="0">
                <a:solidFill>
                  <a:srgbClr val="000000"/>
                </a:solidFill>
                <a:latin typeface="Times"/>
                <a:cs typeface="Times"/>
              </a:rPr>
              <a:t>γ1</a:t>
            </a:r>
            <a:r>
              <a:rPr lang="el-GR" sz="1800" dirty="0">
                <a:solidFill>
                  <a:srgbClr val="000000"/>
                </a:solidFill>
                <a:latin typeface="Times"/>
                <a:cs typeface="Times"/>
              </a:rPr>
              <a:t> + </a:t>
            </a:r>
            <a:r>
              <a:rPr lang="en-US" sz="1800" dirty="0">
                <a:solidFill>
                  <a:srgbClr val="000000"/>
                </a:solidFill>
                <a:latin typeface="Times"/>
                <a:cs typeface="Times"/>
              </a:rPr>
              <a:t>E</a:t>
            </a:r>
            <a:r>
              <a:rPr lang="el-GR" sz="1800" baseline="-25000" dirty="0">
                <a:solidFill>
                  <a:srgbClr val="000000"/>
                </a:solidFill>
                <a:latin typeface="Times"/>
                <a:cs typeface="Times"/>
              </a:rPr>
              <a:t>γ2 </a:t>
            </a:r>
            <a:r>
              <a:rPr lang="el-GR" sz="1800" dirty="0">
                <a:solidFill>
                  <a:srgbClr val="000000"/>
                </a:solidFill>
                <a:latin typeface="Times"/>
                <a:cs typeface="Times"/>
              </a:rPr>
              <a:t>+</a:t>
            </a:r>
            <a:r>
              <a:rPr lang="el-GR" sz="1800" baseline="-25000" dirty="0">
                <a:solidFill>
                  <a:srgbClr val="000000"/>
                </a:solidFill>
                <a:latin typeface="Times"/>
                <a:cs typeface="Times"/>
              </a:rPr>
              <a:t> </a:t>
            </a:r>
            <a:r>
              <a:rPr lang="en-US" sz="1800" dirty="0">
                <a:solidFill>
                  <a:srgbClr val="000000"/>
                </a:solidFill>
                <a:latin typeface="Times"/>
                <a:cs typeface="Times"/>
              </a:rPr>
              <a:t>E</a:t>
            </a:r>
            <a:r>
              <a:rPr lang="el-GR" sz="1800" baseline="-25000" dirty="0">
                <a:solidFill>
                  <a:srgbClr val="000000"/>
                </a:solidFill>
                <a:latin typeface="Times"/>
                <a:cs typeface="Times"/>
              </a:rPr>
              <a:t>γ3 </a:t>
            </a:r>
            <a:r>
              <a:rPr lang="el-GR" sz="1800" dirty="0">
                <a:solidFill>
                  <a:srgbClr val="000000"/>
                </a:solidFill>
                <a:latin typeface="Times"/>
                <a:cs typeface="Times"/>
              </a:rPr>
              <a:t>+</a:t>
            </a:r>
            <a:r>
              <a:rPr lang="el-GR" sz="1800" baseline="-25000" dirty="0">
                <a:solidFill>
                  <a:srgbClr val="000000"/>
                </a:solidFill>
                <a:latin typeface="Times"/>
                <a:cs typeface="Times"/>
              </a:rPr>
              <a:t> </a:t>
            </a:r>
            <a:r>
              <a:rPr lang="en-US" sz="1800" dirty="0">
                <a:solidFill>
                  <a:srgbClr val="000000"/>
                </a:solidFill>
                <a:latin typeface="Times"/>
                <a:cs typeface="Times"/>
              </a:rPr>
              <a:t>E</a:t>
            </a:r>
            <a:r>
              <a:rPr lang="el-GR" sz="1800" baseline="-25000" dirty="0">
                <a:solidFill>
                  <a:srgbClr val="000000"/>
                </a:solidFill>
                <a:latin typeface="Times"/>
                <a:cs typeface="Times"/>
              </a:rPr>
              <a:t>γ4</a:t>
            </a:r>
            <a:r>
              <a:rPr lang="el-GR" sz="1800" dirty="0">
                <a:solidFill>
                  <a:srgbClr val="000000"/>
                </a:solidFill>
                <a:latin typeface="Times"/>
                <a:cs typeface="Times"/>
              </a:rPr>
              <a:t> + ...</a:t>
            </a:r>
            <a:endParaRPr lang="en-US" sz="1800" baseline="-25000" dirty="0">
              <a:solidFill>
                <a:srgbClr val="000000"/>
              </a:solidFill>
              <a:latin typeface="Times"/>
              <a:cs typeface="Times"/>
            </a:endParaRPr>
          </a:p>
        </p:txBody>
      </p:sp>
      <p:sp>
        <p:nvSpPr>
          <p:cNvPr id="3" name="TextBox 2">
            <a:extLst>
              <a:ext uri="{FF2B5EF4-FFF2-40B4-BE49-F238E27FC236}">
                <a16:creationId xmlns:a16="http://schemas.microsoft.com/office/drawing/2014/main" id="{74266696-ADED-BF1A-E7A7-81FB810DDD67}"/>
              </a:ext>
            </a:extLst>
          </p:cNvPr>
          <p:cNvSpPr txBox="1"/>
          <p:nvPr/>
        </p:nvSpPr>
        <p:spPr>
          <a:xfrm>
            <a:off x="3565503" y="3142214"/>
            <a:ext cx="727097" cy="369332"/>
          </a:xfrm>
          <a:prstGeom prst="rect">
            <a:avLst/>
          </a:prstGeom>
          <a:solidFill>
            <a:schemeClr val="bg1"/>
          </a:solidFill>
        </p:spPr>
        <p:txBody>
          <a:bodyPr wrap="square" rtlCol="0">
            <a:spAutoFit/>
          </a:bodyPr>
          <a:lstStyle/>
          <a:p>
            <a:r>
              <a:rPr lang="en-US" baseline="30000" dirty="0"/>
              <a:t>141</a:t>
            </a:r>
            <a:r>
              <a:rPr lang="en-US" dirty="0"/>
              <a:t>Cs</a:t>
            </a:r>
          </a:p>
        </p:txBody>
      </p:sp>
      <p:sp>
        <p:nvSpPr>
          <p:cNvPr id="4" name="TextBox 3">
            <a:extLst>
              <a:ext uri="{FF2B5EF4-FFF2-40B4-BE49-F238E27FC236}">
                <a16:creationId xmlns:a16="http://schemas.microsoft.com/office/drawing/2014/main" id="{EB83CB70-B257-870F-F56E-FCC2A43091C0}"/>
              </a:ext>
            </a:extLst>
          </p:cNvPr>
          <p:cNvSpPr txBox="1"/>
          <p:nvPr/>
        </p:nvSpPr>
        <p:spPr>
          <a:xfrm>
            <a:off x="6677003" y="3087131"/>
            <a:ext cx="727097" cy="369332"/>
          </a:xfrm>
          <a:prstGeom prst="rect">
            <a:avLst/>
          </a:prstGeom>
          <a:solidFill>
            <a:schemeClr val="bg1"/>
          </a:solidFill>
        </p:spPr>
        <p:txBody>
          <a:bodyPr wrap="square" rtlCol="0">
            <a:spAutoFit/>
          </a:bodyPr>
          <a:lstStyle/>
          <a:p>
            <a:r>
              <a:rPr lang="en-US" baseline="30000" dirty="0"/>
              <a:t>141</a:t>
            </a:r>
            <a:r>
              <a:rPr lang="en-US" dirty="0"/>
              <a:t>Cs</a:t>
            </a:r>
          </a:p>
        </p:txBody>
      </p:sp>
      <p:sp>
        <p:nvSpPr>
          <p:cNvPr id="5" name="TextBox 4">
            <a:extLst>
              <a:ext uri="{FF2B5EF4-FFF2-40B4-BE49-F238E27FC236}">
                <a16:creationId xmlns:a16="http://schemas.microsoft.com/office/drawing/2014/main" id="{E86E1EB1-4028-E40A-8C1B-9773252A842F}"/>
              </a:ext>
            </a:extLst>
          </p:cNvPr>
          <p:cNvSpPr txBox="1"/>
          <p:nvPr/>
        </p:nvSpPr>
        <p:spPr>
          <a:xfrm>
            <a:off x="701479" y="2224491"/>
            <a:ext cx="2249402" cy="646331"/>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SuN</a:t>
            </a:r>
            <a:r>
              <a:rPr lang="en-US" sz="1200" dirty="0">
                <a:latin typeface="Arial" panose="020B0604020202020204" pitchFamily="34" charset="0"/>
                <a:cs typeface="Arial" panose="020B0604020202020204" pitchFamily="34" charset="0"/>
              </a:rPr>
              <a:t>- Total Absorption Spectrometer: A. Simon et al., NIM B 703 (2013) 16-21</a:t>
            </a:r>
          </a:p>
        </p:txBody>
      </p:sp>
    </p:spTree>
    <p:extLst>
      <p:ext uri="{BB962C8B-B14F-4D97-AF65-F5344CB8AC3E}">
        <p14:creationId xmlns:p14="http://schemas.microsoft.com/office/powerpoint/2010/main" val="2747204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37862-0C1A-00AB-ECC2-B15228193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738467-BCEE-3C66-F266-378F648164B0}"/>
              </a:ext>
            </a:extLst>
          </p:cNvPr>
          <p:cNvSpPr>
            <a:spLocks noGrp="1"/>
          </p:cNvSpPr>
          <p:nvPr>
            <p:ph type="title"/>
          </p:nvPr>
        </p:nvSpPr>
        <p:spPr>
          <a:xfrm>
            <a:off x="139442" y="195051"/>
            <a:ext cx="9141717" cy="725880"/>
          </a:xfrm>
        </p:spPr>
        <p:txBody>
          <a:bodyPr/>
          <a:lstStyle/>
          <a:p>
            <a:r>
              <a:rPr lang="en-US" sz="2400" dirty="0"/>
              <a:t>Guiding NLD Models Far Away From Stability</a:t>
            </a:r>
          </a:p>
        </p:txBody>
      </p:sp>
      <p:pic>
        <p:nvPicPr>
          <p:cNvPr id="4" name="Picture 3">
            <a:extLst>
              <a:ext uri="{FF2B5EF4-FFF2-40B4-BE49-F238E27FC236}">
                <a16:creationId xmlns:a16="http://schemas.microsoft.com/office/drawing/2014/main" id="{E13A26DF-2F6D-F46A-33E3-CDFAF140E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42" y="588222"/>
            <a:ext cx="5282634" cy="3644738"/>
          </a:xfrm>
          <a:prstGeom prst="rect">
            <a:avLst/>
          </a:prstGeom>
        </p:spPr>
      </p:pic>
      <p:sp>
        <p:nvSpPr>
          <p:cNvPr id="7" name="TextBox 6">
            <a:extLst>
              <a:ext uri="{FF2B5EF4-FFF2-40B4-BE49-F238E27FC236}">
                <a16:creationId xmlns:a16="http://schemas.microsoft.com/office/drawing/2014/main" id="{9C973530-597B-9040-B10A-E2BA463CC7B1}"/>
              </a:ext>
            </a:extLst>
          </p:cNvPr>
          <p:cNvSpPr txBox="1"/>
          <p:nvPr/>
        </p:nvSpPr>
        <p:spPr>
          <a:xfrm>
            <a:off x="1797627" y="671549"/>
            <a:ext cx="2712027" cy="923330"/>
          </a:xfrm>
          <a:prstGeom prst="rect">
            <a:avLst/>
          </a:prstGeom>
          <a:noFill/>
        </p:spPr>
        <p:txBody>
          <a:bodyPr wrap="square" rtlCol="0">
            <a:spAutoFit/>
          </a:bodyPr>
          <a:lstStyle/>
          <a:p>
            <a:r>
              <a:rPr lang="en-US" dirty="0"/>
              <a:t>B. Greaves, DM, A. Spyrou et al, </a:t>
            </a:r>
            <a:r>
              <a:rPr lang="en-US" dirty="0">
                <a:solidFill>
                  <a:schemeClr val="accent2"/>
                </a:solidFill>
              </a:rPr>
              <a:t>to be submitted to Phys. Lett. B</a:t>
            </a:r>
          </a:p>
        </p:txBody>
      </p:sp>
      <p:pic>
        <p:nvPicPr>
          <p:cNvPr id="8" name="Picture 7">
            <a:extLst>
              <a:ext uri="{FF2B5EF4-FFF2-40B4-BE49-F238E27FC236}">
                <a16:creationId xmlns:a16="http://schemas.microsoft.com/office/drawing/2014/main" id="{495F99F6-9D48-4081-DECB-018CADBC097C}"/>
              </a:ext>
            </a:extLst>
          </p:cNvPr>
          <p:cNvPicPr>
            <a:picLocks noChangeAspect="1"/>
          </p:cNvPicPr>
          <p:nvPr/>
        </p:nvPicPr>
        <p:blipFill>
          <a:blip r:embed="rId4">
            <a:extLst>
              <a:ext uri="{28A0092B-C50C-407E-A947-70E740481C1C}">
                <a14:useLocalDpi xmlns:a14="http://schemas.microsoft.com/office/drawing/2010/main" val="0"/>
              </a:ext>
            </a:extLst>
          </a:blip>
          <a:srcRect l="18214" t="8370" r="15329" b="33718"/>
          <a:stretch>
            <a:fillRect/>
          </a:stretch>
        </p:blipFill>
        <p:spPr>
          <a:xfrm>
            <a:off x="6111835" y="1415517"/>
            <a:ext cx="2757834" cy="2709674"/>
          </a:xfrm>
          <a:prstGeom prst="rect">
            <a:avLst/>
          </a:prstGeom>
        </p:spPr>
      </p:pic>
      <p:sp>
        <p:nvSpPr>
          <p:cNvPr id="9" name="TextBox 8">
            <a:extLst>
              <a:ext uri="{FF2B5EF4-FFF2-40B4-BE49-F238E27FC236}">
                <a16:creationId xmlns:a16="http://schemas.microsoft.com/office/drawing/2014/main" id="{70F92571-7A8E-8745-E281-E9BD8FA48649}"/>
              </a:ext>
            </a:extLst>
          </p:cNvPr>
          <p:cNvSpPr txBox="1"/>
          <p:nvPr/>
        </p:nvSpPr>
        <p:spPr>
          <a:xfrm>
            <a:off x="80315" y="4362757"/>
            <a:ext cx="5548744" cy="646331"/>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t>Our data suggest that NLDs in the A=140 region tend to be </a:t>
            </a:r>
            <a:r>
              <a:rPr lang="en-US" dirty="0">
                <a:solidFill>
                  <a:schemeClr val="accent2"/>
                </a:solidFill>
              </a:rPr>
              <a:t>smaller than expected </a:t>
            </a:r>
            <a:r>
              <a:rPr lang="en-US" dirty="0"/>
              <a:t>by some models</a:t>
            </a:r>
          </a:p>
        </p:txBody>
      </p:sp>
      <p:cxnSp>
        <p:nvCxnSpPr>
          <p:cNvPr id="10" name="Straight Connector 9">
            <a:extLst>
              <a:ext uri="{FF2B5EF4-FFF2-40B4-BE49-F238E27FC236}">
                <a16:creationId xmlns:a16="http://schemas.microsoft.com/office/drawing/2014/main" id="{385190E4-A40D-E88F-E6A7-4DFE9FC0C079}"/>
              </a:ext>
            </a:extLst>
          </p:cNvPr>
          <p:cNvCxnSpPr>
            <a:cxnSpLocks/>
          </p:cNvCxnSpPr>
          <p:nvPr/>
        </p:nvCxnSpPr>
        <p:spPr>
          <a:xfrm>
            <a:off x="5766955" y="671549"/>
            <a:ext cx="0" cy="4082003"/>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9C8EAEB-1676-0CCE-273D-29DB12567E70}"/>
              </a:ext>
            </a:extLst>
          </p:cNvPr>
          <p:cNvSpPr txBox="1"/>
          <p:nvPr/>
        </p:nvSpPr>
        <p:spPr>
          <a:xfrm>
            <a:off x="5937119" y="671549"/>
            <a:ext cx="3377044" cy="646331"/>
          </a:xfrm>
          <a:prstGeom prst="rect">
            <a:avLst/>
          </a:prstGeom>
          <a:noFill/>
        </p:spPr>
        <p:txBody>
          <a:bodyPr wrap="square" rtlCol="0">
            <a:spAutoFit/>
          </a:bodyPr>
          <a:lstStyle/>
          <a:p>
            <a:r>
              <a:rPr lang="en-US" dirty="0"/>
              <a:t>Lower NLD has impact on </a:t>
            </a:r>
            <a:r>
              <a:rPr lang="en-US" dirty="0">
                <a:solidFill>
                  <a:schemeClr val="accent2"/>
                </a:solidFill>
              </a:rPr>
              <a:t>validity of Hauser-</a:t>
            </a:r>
            <a:r>
              <a:rPr lang="en-US" dirty="0" err="1">
                <a:solidFill>
                  <a:schemeClr val="accent2"/>
                </a:solidFill>
              </a:rPr>
              <a:t>Feshbach</a:t>
            </a:r>
            <a:r>
              <a:rPr lang="en-US" dirty="0"/>
              <a:t> model</a:t>
            </a:r>
          </a:p>
        </p:txBody>
      </p:sp>
      <p:pic>
        <p:nvPicPr>
          <p:cNvPr id="16" name="Picture 15">
            <a:extLst>
              <a:ext uri="{FF2B5EF4-FFF2-40B4-BE49-F238E27FC236}">
                <a16:creationId xmlns:a16="http://schemas.microsoft.com/office/drawing/2014/main" id="{2D030F61-9CDF-A07B-F70B-42E89E13EC5F}"/>
              </a:ext>
            </a:extLst>
          </p:cNvPr>
          <p:cNvPicPr>
            <a:picLocks noChangeAspect="1"/>
          </p:cNvPicPr>
          <p:nvPr/>
        </p:nvPicPr>
        <p:blipFill rotWithShape="1">
          <a:blip r:embed="rId5">
            <a:extLst>
              <a:ext uri="{28A0092B-C50C-407E-A947-70E740481C1C}">
                <a14:useLocalDpi xmlns:a14="http://schemas.microsoft.com/office/drawing/2010/main" val="0"/>
              </a:ext>
            </a:extLst>
          </a:blip>
          <a:srcRect l="84414" t="49591"/>
          <a:stretch/>
        </p:blipFill>
        <p:spPr>
          <a:xfrm>
            <a:off x="5957901" y="3567553"/>
            <a:ext cx="759228" cy="1310032"/>
          </a:xfrm>
          <a:prstGeom prst="rect">
            <a:avLst/>
          </a:prstGeom>
        </p:spPr>
      </p:pic>
    </p:spTree>
    <p:extLst>
      <p:ext uri="{BB962C8B-B14F-4D97-AF65-F5344CB8AC3E}">
        <p14:creationId xmlns:p14="http://schemas.microsoft.com/office/powerpoint/2010/main" val="405230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DBFED-11A0-798F-E432-35DD9D80DA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041DC1-322C-04D6-0646-E9970A84152D}"/>
              </a:ext>
            </a:extLst>
          </p:cNvPr>
          <p:cNvSpPr>
            <a:spLocks noGrp="1"/>
          </p:cNvSpPr>
          <p:nvPr>
            <p:ph type="title"/>
          </p:nvPr>
        </p:nvSpPr>
        <p:spPr>
          <a:xfrm>
            <a:off x="139442" y="195051"/>
            <a:ext cx="9141717" cy="725880"/>
          </a:xfrm>
        </p:spPr>
        <p:txBody>
          <a:bodyPr/>
          <a:lstStyle/>
          <a:p>
            <a:r>
              <a:rPr lang="en-US" sz="2400" dirty="0"/>
              <a:t>Probing the Limit of the Statistical Regime: </a:t>
            </a:r>
            <a:br>
              <a:rPr lang="en-US" sz="2400" dirty="0"/>
            </a:br>
            <a:r>
              <a:rPr lang="en-US" sz="2400" dirty="0"/>
              <a:t>The High-Fidelity Resonance Model</a:t>
            </a:r>
          </a:p>
        </p:txBody>
      </p:sp>
      <p:pic>
        <p:nvPicPr>
          <p:cNvPr id="3" name="Picture 2">
            <a:extLst>
              <a:ext uri="{FF2B5EF4-FFF2-40B4-BE49-F238E27FC236}">
                <a16:creationId xmlns:a16="http://schemas.microsoft.com/office/drawing/2014/main" id="{C1561B22-A848-6296-D55B-FDC9AD4BF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978" y="890249"/>
            <a:ext cx="4997795" cy="3363002"/>
          </a:xfrm>
          <a:prstGeom prst="rect">
            <a:avLst/>
          </a:prstGeom>
        </p:spPr>
      </p:pic>
      <p:pic>
        <p:nvPicPr>
          <p:cNvPr id="6" name="Picture 5">
            <a:extLst>
              <a:ext uri="{FF2B5EF4-FFF2-40B4-BE49-F238E27FC236}">
                <a16:creationId xmlns:a16="http://schemas.microsoft.com/office/drawing/2014/main" id="{E524B5C7-AB22-187B-0E8F-D672DB2A9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05" y="950768"/>
            <a:ext cx="3935673" cy="3241964"/>
          </a:xfrm>
          <a:prstGeom prst="rect">
            <a:avLst/>
          </a:prstGeom>
        </p:spPr>
      </p:pic>
      <p:sp>
        <p:nvSpPr>
          <p:cNvPr id="7" name="TextBox 6">
            <a:extLst>
              <a:ext uri="{FF2B5EF4-FFF2-40B4-BE49-F238E27FC236}">
                <a16:creationId xmlns:a16="http://schemas.microsoft.com/office/drawing/2014/main" id="{6F5C4A1E-EE9D-0390-E761-4672CD4DFCED}"/>
              </a:ext>
            </a:extLst>
          </p:cNvPr>
          <p:cNvSpPr txBox="1"/>
          <p:nvPr/>
        </p:nvSpPr>
        <p:spPr>
          <a:xfrm>
            <a:off x="299398" y="4206493"/>
            <a:ext cx="2353279" cy="523220"/>
          </a:xfrm>
          <a:prstGeom prst="rect">
            <a:avLst/>
          </a:prstGeom>
          <a:noFill/>
        </p:spPr>
        <p:txBody>
          <a:bodyPr wrap="square" rtlCol="0">
            <a:spAutoFit/>
          </a:bodyPr>
          <a:lstStyle/>
          <a:p>
            <a:r>
              <a:rPr lang="en-US" sz="1400" dirty="0"/>
              <a:t>D. </a:t>
            </a:r>
            <a:r>
              <a:rPr lang="en-US" sz="1400" dirty="0" err="1"/>
              <a:t>Rochman</a:t>
            </a:r>
            <a:r>
              <a:rPr lang="en-US" sz="1400" dirty="0"/>
              <a:t>, S. </a:t>
            </a:r>
            <a:r>
              <a:rPr lang="en-US" sz="1400" dirty="0" err="1"/>
              <a:t>Goriely</a:t>
            </a:r>
            <a:r>
              <a:rPr lang="en-US" sz="1400" dirty="0"/>
              <a:t> et al, </a:t>
            </a:r>
            <a:r>
              <a:rPr lang="en-CA" sz="1400" dirty="0"/>
              <a:t>Physics Letters B 764 (2017)</a:t>
            </a:r>
            <a:endParaRPr lang="en-US" sz="1400" dirty="0"/>
          </a:p>
        </p:txBody>
      </p:sp>
    </p:spTree>
    <p:extLst>
      <p:ext uri="{BB962C8B-B14F-4D97-AF65-F5344CB8AC3E}">
        <p14:creationId xmlns:p14="http://schemas.microsoft.com/office/powerpoint/2010/main" val="2404139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7B3C2-9C9E-2712-1E23-6166322F6D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331E7E-80B4-9FFC-41CB-1E3D7D3FF844}"/>
              </a:ext>
            </a:extLst>
          </p:cNvPr>
          <p:cNvSpPr>
            <a:spLocks noGrp="1"/>
          </p:cNvSpPr>
          <p:nvPr>
            <p:ph type="title"/>
          </p:nvPr>
        </p:nvSpPr>
        <p:spPr>
          <a:xfrm>
            <a:off x="139442" y="195051"/>
            <a:ext cx="9141717" cy="725880"/>
          </a:xfrm>
        </p:spPr>
        <p:txBody>
          <a:bodyPr/>
          <a:lstStyle/>
          <a:p>
            <a:r>
              <a:rPr lang="en-US" sz="2400" dirty="0"/>
              <a:t>Hauser-</a:t>
            </a:r>
            <a:r>
              <a:rPr lang="en-US" sz="2400" dirty="0" err="1"/>
              <a:t>Feshbach</a:t>
            </a:r>
            <a:r>
              <a:rPr lang="en-US" sz="2400" dirty="0"/>
              <a:t> vs. Individual Resonances</a:t>
            </a:r>
          </a:p>
        </p:txBody>
      </p:sp>
      <p:sp>
        <p:nvSpPr>
          <p:cNvPr id="15" name="TextBox 14">
            <a:extLst>
              <a:ext uri="{FF2B5EF4-FFF2-40B4-BE49-F238E27FC236}">
                <a16:creationId xmlns:a16="http://schemas.microsoft.com/office/drawing/2014/main" id="{9404769C-6710-1FA2-6535-6F6C16E6E7DA}"/>
              </a:ext>
            </a:extLst>
          </p:cNvPr>
          <p:cNvSpPr txBox="1"/>
          <p:nvPr/>
        </p:nvSpPr>
        <p:spPr>
          <a:xfrm>
            <a:off x="5937119" y="671549"/>
            <a:ext cx="3377044" cy="646331"/>
          </a:xfrm>
          <a:prstGeom prst="rect">
            <a:avLst/>
          </a:prstGeom>
          <a:noFill/>
        </p:spPr>
        <p:txBody>
          <a:bodyPr wrap="square" rtlCol="0">
            <a:spAutoFit/>
          </a:bodyPr>
          <a:lstStyle/>
          <a:p>
            <a:r>
              <a:rPr lang="en-US" dirty="0"/>
              <a:t>Lower NLD has impact on validity of Hauser-</a:t>
            </a:r>
            <a:r>
              <a:rPr lang="en-US" dirty="0" err="1"/>
              <a:t>Feshbach</a:t>
            </a:r>
            <a:r>
              <a:rPr lang="en-US" dirty="0"/>
              <a:t> model</a:t>
            </a:r>
          </a:p>
        </p:txBody>
      </p:sp>
      <p:pic>
        <p:nvPicPr>
          <p:cNvPr id="3" name="Picture 2">
            <a:extLst>
              <a:ext uri="{FF2B5EF4-FFF2-40B4-BE49-F238E27FC236}">
                <a16:creationId xmlns:a16="http://schemas.microsoft.com/office/drawing/2014/main" id="{D013E516-4B68-2142-C3AB-FC0ADBA7B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9" y="922436"/>
            <a:ext cx="5514831" cy="3202755"/>
          </a:xfrm>
          <a:prstGeom prst="rect">
            <a:avLst/>
          </a:prstGeom>
        </p:spPr>
      </p:pic>
      <p:sp>
        <p:nvSpPr>
          <p:cNvPr id="5" name="TextBox 4">
            <a:extLst>
              <a:ext uri="{FF2B5EF4-FFF2-40B4-BE49-F238E27FC236}">
                <a16:creationId xmlns:a16="http://schemas.microsoft.com/office/drawing/2014/main" id="{21EE3536-C98B-F678-1B0A-6E6503F9B7AD}"/>
              </a:ext>
            </a:extLst>
          </p:cNvPr>
          <p:cNvSpPr txBox="1"/>
          <p:nvPr/>
        </p:nvSpPr>
        <p:spPr>
          <a:xfrm>
            <a:off x="19615" y="4039723"/>
            <a:ext cx="5875939" cy="923330"/>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t>We have already experimentally reached the </a:t>
            </a:r>
            <a:r>
              <a:rPr lang="en-US" dirty="0">
                <a:solidFill>
                  <a:schemeClr val="accent2"/>
                </a:solidFill>
              </a:rPr>
              <a:t>limit of the statistical regime</a:t>
            </a:r>
          </a:p>
          <a:p>
            <a:pPr marL="285750" indent="-285750">
              <a:buFont typeface="Arial" panose="020B0604020202020204" pitchFamily="34" charset="0"/>
              <a:buChar char="•"/>
            </a:pPr>
            <a:r>
              <a:rPr lang="en-US" dirty="0"/>
              <a:t>General trend: Hauser-</a:t>
            </a:r>
            <a:r>
              <a:rPr lang="en-US" dirty="0" err="1"/>
              <a:t>Feshbach</a:t>
            </a:r>
            <a:r>
              <a:rPr lang="en-US" dirty="0"/>
              <a:t> </a:t>
            </a:r>
            <a:r>
              <a:rPr lang="en-US" dirty="0" err="1">
                <a:solidFill>
                  <a:schemeClr val="accent2"/>
                </a:solidFill>
              </a:rPr>
              <a:t>unterpredicts</a:t>
            </a:r>
            <a:r>
              <a:rPr lang="en-US" dirty="0"/>
              <a:t> (n,</a:t>
            </a:r>
            <a:r>
              <a:rPr lang="el-GR" dirty="0"/>
              <a:t>γ</a:t>
            </a:r>
            <a:r>
              <a:rPr lang="en-US" dirty="0"/>
              <a:t>) rates</a:t>
            </a:r>
          </a:p>
        </p:txBody>
      </p:sp>
      <p:sp>
        <p:nvSpPr>
          <p:cNvPr id="6" name="TextBox 5">
            <a:extLst>
              <a:ext uri="{FF2B5EF4-FFF2-40B4-BE49-F238E27FC236}">
                <a16:creationId xmlns:a16="http://schemas.microsoft.com/office/drawing/2014/main" id="{F3D76084-A401-167A-4B9B-498C89FE1A7B}"/>
              </a:ext>
            </a:extLst>
          </p:cNvPr>
          <p:cNvSpPr txBox="1"/>
          <p:nvPr/>
        </p:nvSpPr>
        <p:spPr>
          <a:xfrm>
            <a:off x="1018310" y="800106"/>
            <a:ext cx="4123209" cy="276999"/>
          </a:xfrm>
          <a:prstGeom prst="rect">
            <a:avLst/>
          </a:prstGeom>
          <a:noFill/>
        </p:spPr>
        <p:txBody>
          <a:bodyPr wrap="square" rtlCol="0">
            <a:spAutoFit/>
          </a:bodyPr>
          <a:lstStyle/>
          <a:p>
            <a:r>
              <a:rPr lang="en-US" sz="1200" dirty="0">
                <a:solidFill>
                  <a:schemeClr val="tx1">
                    <a:lumMod val="50000"/>
                    <a:lumOff val="50000"/>
                  </a:schemeClr>
                </a:solidFill>
              </a:rPr>
              <a:t>B. Greaves, DM, A. Spyrou et al, to be submitted to Phys. Lett. B</a:t>
            </a:r>
          </a:p>
        </p:txBody>
      </p:sp>
      <p:cxnSp>
        <p:nvCxnSpPr>
          <p:cNvPr id="10" name="Straight Connector 9">
            <a:extLst>
              <a:ext uri="{FF2B5EF4-FFF2-40B4-BE49-F238E27FC236}">
                <a16:creationId xmlns:a16="http://schemas.microsoft.com/office/drawing/2014/main" id="{D0E32A5B-371A-BDE6-52D0-34C2ADBE31F4}"/>
              </a:ext>
            </a:extLst>
          </p:cNvPr>
          <p:cNvCxnSpPr>
            <a:cxnSpLocks/>
          </p:cNvCxnSpPr>
          <p:nvPr/>
        </p:nvCxnSpPr>
        <p:spPr>
          <a:xfrm>
            <a:off x="5829301" y="671549"/>
            <a:ext cx="0" cy="4082003"/>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descr="A screenshot of a graph&#10;&#10;AI-generated content may be incorrect.">
            <a:extLst>
              <a:ext uri="{FF2B5EF4-FFF2-40B4-BE49-F238E27FC236}">
                <a16:creationId xmlns:a16="http://schemas.microsoft.com/office/drawing/2014/main" id="{17AF9FF6-1C20-72B2-E657-F8C676797ABD}"/>
              </a:ext>
            </a:extLst>
          </p:cNvPr>
          <p:cNvPicPr>
            <a:picLocks noChangeAspect="1"/>
          </p:cNvPicPr>
          <p:nvPr/>
        </p:nvPicPr>
        <p:blipFill>
          <a:blip r:embed="rId4">
            <a:extLst>
              <a:ext uri="{28A0092B-C50C-407E-A947-70E740481C1C}">
                <a14:useLocalDpi xmlns:a14="http://schemas.microsoft.com/office/drawing/2010/main" val="0"/>
              </a:ext>
            </a:extLst>
          </a:blip>
          <a:srcRect t="7363"/>
          <a:stretch>
            <a:fillRect/>
          </a:stretch>
        </p:blipFill>
        <p:spPr>
          <a:xfrm>
            <a:off x="5757946" y="1536700"/>
            <a:ext cx="3386054" cy="3606800"/>
          </a:xfrm>
          <a:prstGeom prst="rect">
            <a:avLst/>
          </a:prstGeom>
        </p:spPr>
      </p:pic>
    </p:spTree>
    <p:extLst>
      <p:ext uri="{BB962C8B-B14F-4D97-AF65-F5344CB8AC3E}">
        <p14:creationId xmlns:p14="http://schemas.microsoft.com/office/powerpoint/2010/main" val="4098925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CB4F9-476F-8638-5D20-1E90AC201E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B04E50-0342-06C5-828C-EDECBF26D639}"/>
              </a:ext>
            </a:extLst>
          </p:cNvPr>
          <p:cNvPicPr>
            <a:picLocks noChangeAspect="1"/>
          </p:cNvPicPr>
          <p:nvPr/>
        </p:nvPicPr>
        <p:blipFill>
          <a:blip r:embed="rId3"/>
          <a:srcRect l="12151" t="19610" r="16197" b="8419"/>
          <a:stretch>
            <a:fillRect/>
          </a:stretch>
        </p:blipFill>
        <p:spPr>
          <a:xfrm>
            <a:off x="653965" y="1018277"/>
            <a:ext cx="2251494" cy="3388948"/>
          </a:xfrm>
          <a:prstGeom prst="rect">
            <a:avLst/>
          </a:prstGeom>
        </p:spPr>
      </p:pic>
      <p:sp>
        <p:nvSpPr>
          <p:cNvPr id="5" name="TextBox 4">
            <a:extLst>
              <a:ext uri="{FF2B5EF4-FFF2-40B4-BE49-F238E27FC236}">
                <a16:creationId xmlns:a16="http://schemas.microsoft.com/office/drawing/2014/main" id="{B2DDDE32-3187-758C-C2CF-6651F15B0D84}"/>
              </a:ext>
            </a:extLst>
          </p:cNvPr>
          <p:cNvSpPr txBox="1"/>
          <p:nvPr/>
        </p:nvSpPr>
        <p:spPr>
          <a:xfrm>
            <a:off x="898154" y="4354511"/>
            <a:ext cx="2769079" cy="276999"/>
          </a:xfrm>
          <a:prstGeom prst="rect">
            <a:avLst/>
          </a:prstGeom>
          <a:noFill/>
        </p:spPr>
        <p:txBody>
          <a:bodyPr wrap="square" rtlCol="0">
            <a:spAutoFit/>
          </a:bodyPr>
          <a:lstStyle/>
          <a:p>
            <a:r>
              <a:rPr lang="en-US" sz="1200" dirty="0"/>
              <a:t>2.65              2.7             2.75</a:t>
            </a:r>
          </a:p>
        </p:txBody>
      </p:sp>
      <p:sp>
        <p:nvSpPr>
          <p:cNvPr id="7" name="TextBox 6">
            <a:extLst>
              <a:ext uri="{FF2B5EF4-FFF2-40B4-BE49-F238E27FC236}">
                <a16:creationId xmlns:a16="http://schemas.microsoft.com/office/drawing/2014/main" id="{B386D92A-5556-1CEB-41BC-0A0DADA14BE6}"/>
              </a:ext>
            </a:extLst>
          </p:cNvPr>
          <p:cNvSpPr txBox="1"/>
          <p:nvPr/>
        </p:nvSpPr>
        <p:spPr>
          <a:xfrm>
            <a:off x="325936" y="3789827"/>
            <a:ext cx="474678" cy="276999"/>
          </a:xfrm>
          <a:prstGeom prst="rect">
            <a:avLst/>
          </a:prstGeom>
          <a:noFill/>
        </p:spPr>
        <p:txBody>
          <a:bodyPr wrap="square" rtlCol="0">
            <a:spAutoFit/>
          </a:bodyPr>
          <a:lstStyle/>
          <a:p>
            <a:r>
              <a:rPr lang="en-US" sz="1200" dirty="0"/>
              <a:t>46</a:t>
            </a:r>
          </a:p>
        </p:txBody>
      </p:sp>
      <p:sp>
        <p:nvSpPr>
          <p:cNvPr id="8" name="TextBox 7">
            <a:extLst>
              <a:ext uri="{FF2B5EF4-FFF2-40B4-BE49-F238E27FC236}">
                <a16:creationId xmlns:a16="http://schemas.microsoft.com/office/drawing/2014/main" id="{A5489EF4-C301-E02C-384F-2E9601827662}"/>
              </a:ext>
            </a:extLst>
          </p:cNvPr>
          <p:cNvSpPr txBox="1"/>
          <p:nvPr/>
        </p:nvSpPr>
        <p:spPr>
          <a:xfrm>
            <a:off x="325936" y="2574251"/>
            <a:ext cx="474678" cy="276999"/>
          </a:xfrm>
          <a:prstGeom prst="rect">
            <a:avLst/>
          </a:prstGeom>
          <a:noFill/>
        </p:spPr>
        <p:txBody>
          <a:bodyPr wrap="square" rtlCol="0">
            <a:spAutoFit/>
          </a:bodyPr>
          <a:lstStyle/>
          <a:p>
            <a:r>
              <a:rPr lang="en-US" sz="1200" dirty="0"/>
              <a:t>48</a:t>
            </a:r>
          </a:p>
        </p:txBody>
      </p:sp>
      <p:sp>
        <p:nvSpPr>
          <p:cNvPr id="9" name="TextBox 8">
            <a:extLst>
              <a:ext uri="{FF2B5EF4-FFF2-40B4-BE49-F238E27FC236}">
                <a16:creationId xmlns:a16="http://schemas.microsoft.com/office/drawing/2014/main" id="{41700A7F-611C-23FD-0011-3A06438D5FDA}"/>
              </a:ext>
            </a:extLst>
          </p:cNvPr>
          <p:cNvSpPr txBox="1"/>
          <p:nvPr/>
        </p:nvSpPr>
        <p:spPr>
          <a:xfrm>
            <a:off x="325936" y="1358675"/>
            <a:ext cx="474678" cy="276999"/>
          </a:xfrm>
          <a:prstGeom prst="rect">
            <a:avLst/>
          </a:prstGeom>
          <a:noFill/>
        </p:spPr>
        <p:txBody>
          <a:bodyPr wrap="square" rtlCol="0">
            <a:spAutoFit/>
          </a:bodyPr>
          <a:lstStyle/>
          <a:p>
            <a:r>
              <a:rPr lang="en-US" sz="1200" dirty="0"/>
              <a:t>50</a:t>
            </a:r>
          </a:p>
        </p:txBody>
      </p:sp>
      <p:sp>
        <p:nvSpPr>
          <p:cNvPr id="10" name="TextBox 9">
            <a:extLst>
              <a:ext uri="{FF2B5EF4-FFF2-40B4-BE49-F238E27FC236}">
                <a16:creationId xmlns:a16="http://schemas.microsoft.com/office/drawing/2014/main" id="{025ABC85-4DE4-5ECE-0534-6A0DCB67E22C}"/>
              </a:ext>
            </a:extLst>
          </p:cNvPr>
          <p:cNvSpPr txBox="1"/>
          <p:nvPr/>
        </p:nvSpPr>
        <p:spPr>
          <a:xfrm>
            <a:off x="325936" y="3201381"/>
            <a:ext cx="474678" cy="276999"/>
          </a:xfrm>
          <a:prstGeom prst="rect">
            <a:avLst/>
          </a:prstGeom>
          <a:noFill/>
        </p:spPr>
        <p:txBody>
          <a:bodyPr wrap="square" rtlCol="0">
            <a:spAutoFit/>
          </a:bodyPr>
          <a:lstStyle/>
          <a:p>
            <a:r>
              <a:rPr lang="en-US" sz="1200" dirty="0"/>
              <a:t>47</a:t>
            </a:r>
          </a:p>
        </p:txBody>
      </p:sp>
      <p:sp>
        <p:nvSpPr>
          <p:cNvPr id="12" name="TextBox 11">
            <a:extLst>
              <a:ext uri="{FF2B5EF4-FFF2-40B4-BE49-F238E27FC236}">
                <a16:creationId xmlns:a16="http://schemas.microsoft.com/office/drawing/2014/main" id="{2CC7C117-2E19-1EDB-022B-CCDE3F27FCDC}"/>
              </a:ext>
            </a:extLst>
          </p:cNvPr>
          <p:cNvSpPr txBox="1"/>
          <p:nvPr/>
        </p:nvSpPr>
        <p:spPr>
          <a:xfrm>
            <a:off x="325936" y="1983687"/>
            <a:ext cx="474678" cy="276999"/>
          </a:xfrm>
          <a:prstGeom prst="rect">
            <a:avLst/>
          </a:prstGeom>
          <a:noFill/>
        </p:spPr>
        <p:txBody>
          <a:bodyPr wrap="square" rtlCol="0">
            <a:spAutoFit/>
          </a:bodyPr>
          <a:lstStyle/>
          <a:p>
            <a:r>
              <a:rPr lang="en-US" sz="1200" dirty="0"/>
              <a:t>49</a:t>
            </a:r>
          </a:p>
        </p:txBody>
      </p:sp>
      <p:pic>
        <p:nvPicPr>
          <p:cNvPr id="13" name="Picture 12">
            <a:extLst>
              <a:ext uri="{FF2B5EF4-FFF2-40B4-BE49-F238E27FC236}">
                <a16:creationId xmlns:a16="http://schemas.microsoft.com/office/drawing/2014/main" id="{A4A400D6-3A1E-3A04-F5E0-5F5E69774A63}"/>
              </a:ext>
            </a:extLst>
          </p:cNvPr>
          <p:cNvPicPr>
            <a:picLocks noChangeAspect="1"/>
          </p:cNvPicPr>
          <p:nvPr/>
        </p:nvPicPr>
        <p:blipFill>
          <a:blip r:embed="rId3"/>
          <a:srcRect l="97346" t="19610" r="953" b="8419"/>
          <a:stretch>
            <a:fillRect/>
          </a:stretch>
        </p:blipFill>
        <p:spPr>
          <a:xfrm>
            <a:off x="2750183" y="1018276"/>
            <a:ext cx="138023" cy="3388948"/>
          </a:xfrm>
          <a:prstGeom prst="rect">
            <a:avLst/>
          </a:prstGeom>
        </p:spPr>
      </p:pic>
      <p:sp>
        <p:nvSpPr>
          <p:cNvPr id="14" name="Rectangle 13">
            <a:extLst>
              <a:ext uri="{FF2B5EF4-FFF2-40B4-BE49-F238E27FC236}">
                <a16:creationId xmlns:a16="http://schemas.microsoft.com/office/drawing/2014/main" id="{B9312F2B-82C9-8613-412D-C42C394145B3}"/>
              </a:ext>
            </a:extLst>
          </p:cNvPr>
          <p:cNvSpPr/>
          <p:nvPr/>
        </p:nvSpPr>
        <p:spPr>
          <a:xfrm>
            <a:off x="653965" y="1018276"/>
            <a:ext cx="2113470" cy="338894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7F78144-0401-41F7-77F7-D61E5E8B24B2}"/>
              </a:ext>
            </a:extLst>
          </p:cNvPr>
          <p:cNvSpPr txBox="1"/>
          <p:nvPr/>
        </p:nvSpPr>
        <p:spPr>
          <a:xfrm>
            <a:off x="1275067" y="4482042"/>
            <a:ext cx="1630392" cy="369332"/>
          </a:xfrm>
          <a:prstGeom prst="rect">
            <a:avLst/>
          </a:prstGeom>
          <a:noFill/>
        </p:spPr>
        <p:txBody>
          <a:bodyPr wrap="square" rtlCol="0">
            <a:spAutoFit/>
          </a:bodyPr>
          <a:lstStyle/>
          <a:p>
            <a:r>
              <a:rPr lang="en-US" dirty="0"/>
              <a:t>A/Q</a:t>
            </a:r>
          </a:p>
        </p:txBody>
      </p:sp>
      <p:sp>
        <p:nvSpPr>
          <p:cNvPr id="16" name="TextBox 15">
            <a:extLst>
              <a:ext uri="{FF2B5EF4-FFF2-40B4-BE49-F238E27FC236}">
                <a16:creationId xmlns:a16="http://schemas.microsoft.com/office/drawing/2014/main" id="{53A00FDA-C7CB-0B36-F420-EF7956E1DE3F}"/>
              </a:ext>
            </a:extLst>
          </p:cNvPr>
          <p:cNvSpPr txBox="1"/>
          <p:nvPr/>
        </p:nvSpPr>
        <p:spPr>
          <a:xfrm>
            <a:off x="42086" y="2520602"/>
            <a:ext cx="533194" cy="369332"/>
          </a:xfrm>
          <a:prstGeom prst="rect">
            <a:avLst/>
          </a:prstGeom>
          <a:noFill/>
        </p:spPr>
        <p:txBody>
          <a:bodyPr wrap="square" rtlCol="0">
            <a:spAutoFit/>
          </a:bodyPr>
          <a:lstStyle/>
          <a:p>
            <a:r>
              <a:rPr lang="en-US" dirty="0"/>
              <a:t>Z</a:t>
            </a:r>
          </a:p>
        </p:txBody>
      </p:sp>
      <p:sp>
        <p:nvSpPr>
          <p:cNvPr id="17" name="TextBox 16">
            <a:extLst>
              <a:ext uri="{FF2B5EF4-FFF2-40B4-BE49-F238E27FC236}">
                <a16:creationId xmlns:a16="http://schemas.microsoft.com/office/drawing/2014/main" id="{C1F834DA-84B1-3376-4B99-AC68B830F419}"/>
              </a:ext>
            </a:extLst>
          </p:cNvPr>
          <p:cNvSpPr txBox="1"/>
          <p:nvPr/>
        </p:nvSpPr>
        <p:spPr>
          <a:xfrm>
            <a:off x="1535183" y="895035"/>
            <a:ext cx="1155940" cy="307777"/>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sz="1400" dirty="0"/>
              <a:t>1h of data </a:t>
            </a:r>
          </a:p>
        </p:txBody>
      </p:sp>
      <p:pic>
        <p:nvPicPr>
          <p:cNvPr id="29" name="Picture 28">
            <a:extLst>
              <a:ext uri="{FF2B5EF4-FFF2-40B4-BE49-F238E27FC236}">
                <a16:creationId xmlns:a16="http://schemas.microsoft.com/office/drawing/2014/main" id="{070BFA3A-F7BE-1CBC-D89F-DC3B14369431}"/>
              </a:ext>
            </a:extLst>
          </p:cNvPr>
          <p:cNvPicPr>
            <a:picLocks noChangeAspect="1"/>
          </p:cNvPicPr>
          <p:nvPr/>
        </p:nvPicPr>
        <p:blipFill>
          <a:blip r:embed="rId4"/>
          <a:stretch>
            <a:fillRect/>
          </a:stretch>
        </p:blipFill>
        <p:spPr>
          <a:xfrm>
            <a:off x="4559837" y="95795"/>
            <a:ext cx="4565913" cy="2276736"/>
          </a:xfrm>
          <a:prstGeom prst="rect">
            <a:avLst/>
          </a:prstGeom>
        </p:spPr>
      </p:pic>
      <p:sp>
        <p:nvSpPr>
          <p:cNvPr id="2" name="Title 1">
            <a:extLst>
              <a:ext uri="{FF2B5EF4-FFF2-40B4-BE49-F238E27FC236}">
                <a16:creationId xmlns:a16="http://schemas.microsoft.com/office/drawing/2014/main" id="{5F2ED10A-3B41-9691-E15A-5EFE86129111}"/>
              </a:ext>
            </a:extLst>
          </p:cNvPr>
          <p:cNvSpPr>
            <a:spLocks noGrp="1"/>
          </p:cNvSpPr>
          <p:nvPr>
            <p:ph type="title"/>
          </p:nvPr>
        </p:nvSpPr>
        <p:spPr>
          <a:xfrm>
            <a:off x="115996" y="85052"/>
            <a:ext cx="9141717" cy="725880"/>
          </a:xfrm>
        </p:spPr>
        <p:txBody>
          <a:bodyPr/>
          <a:lstStyle/>
          <a:p>
            <a:r>
              <a:rPr lang="en-US" sz="2400" dirty="0"/>
              <a:t>Results from </a:t>
            </a:r>
            <a:r>
              <a:rPr lang="en-US" sz="2400" dirty="0" err="1"/>
              <a:t>SuN@FRIB</a:t>
            </a:r>
            <a:r>
              <a:rPr lang="en-US" sz="2400" dirty="0"/>
              <a:t>, MSU</a:t>
            </a:r>
            <a:br>
              <a:rPr lang="en-US" sz="2400" dirty="0"/>
            </a:br>
            <a:r>
              <a:rPr lang="en-US" sz="2400" dirty="0"/>
              <a:t>June 2025</a:t>
            </a:r>
          </a:p>
        </p:txBody>
      </p:sp>
      <p:pic>
        <p:nvPicPr>
          <p:cNvPr id="36" name="Picture 35">
            <a:extLst>
              <a:ext uri="{FF2B5EF4-FFF2-40B4-BE49-F238E27FC236}">
                <a16:creationId xmlns:a16="http://schemas.microsoft.com/office/drawing/2014/main" id="{C8DF17DE-E13C-5FB6-2D24-1356D11944AC}"/>
              </a:ext>
            </a:extLst>
          </p:cNvPr>
          <p:cNvPicPr>
            <a:picLocks noChangeAspect="1"/>
          </p:cNvPicPr>
          <p:nvPr/>
        </p:nvPicPr>
        <p:blipFill>
          <a:blip r:embed="rId5"/>
          <a:stretch>
            <a:fillRect/>
          </a:stretch>
        </p:blipFill>
        <p:spPr>
          <a:xfrm>
            <a:off x="3714630" y="2610408"/>
            <a:ext cx="2410715" cy="2115205"/>
          </a:xfrm>
          <a:prstGeom prst="rect">
            <a:avLst/>
          </a:prstGeom>
        </p:spPr>
      </p:pic>
      <p:sp>
        <p:nvSpPr>
          <p:cNvPr id="37" name="TextBox 36">
            <a:extLst>
              <a:ext uri="{FF2B5EF4-FFF2-40B4-BE49-F238E27FC236}">
                <a16:creationId xmlns:a16="http://schemas.microsoft.com/office/drawing/2014/main" id="{95B79A0D-880D-6DEF-C2D5-8C4737D53F91}"/>
              </a:ext>
            </a:extLst>
          </p:cNvPr>
          <p:cNvSpPr txBox="1"/>
          <p:nvPr/>
        </p:nvSpPr>
        <p:spPr>
          <a:xfrm>
            <a:off x="4038724" y="4184339"/>
            <a:ext cx="1443615" cy="3086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6" dirty="0">
                <a:solidFill>
                  <a:srgbClr val="000000"/>
                </a:solidFill>
                <a:latin typeface="Calibri"/>
                <a:cs typeface="Calibri"/>
              </a:rPr>
              <a:t>Sensitivity to </a:t>
            </a:r>
            <a:r>
              <a:rPr lang="en-US" sz="1406" baseline="30000" dirty="0">
                <a:solidFill>
                  <a:srgbClr val="000000"/>
                </a:solidFill>
                <a:latin typeface="Calibri"/>
                <a:cs typeface="Calibri"/>
              </a:rPr>
              <a:t>129</a:t>
            </a:r>
            <a:r>
              <a:rPr lang="en-US" sz="1406" dirty="0">
                <a:solidFill>
                  <a:srgbClr val="000000"/>
                </a:solidFill>
                <a:latin typeface="Calibri"/>
                <a:cs typeface="Calibri"/>
              </a:rPr>
              <a:t>I</a:t>
            </a:r>
          </a:p>
        </p:txBody>
      </p:sp>
      <p:sp>
        <p:nvSpPr>
          <p:cNvPr id="38" name="TextBox 37">
            <a:extLst>
              <a:ext uri="{FF2B5EF4-FFF2-40B4-BE49-F238E27FC236}">
                <a16:creationId xmlns:a16="http://schemas.microsoft.com/office/drawing/2014/main" id="{77B00FE3-B2EE-3B06-2AF8-B07F50F99C57}"/>
              </a:ext>
            </a:extLst>
          </p:cNvPr>
          <p:cNvSpPr txBox="1"/>
          <p:nvPr/>
        </p:nvSpPr>
        <p:spPr>
          <a:xfrm>
            <a:off x="6735156" y="1684777"/>
            <a:ext cx="2036908" cy="3086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6" dirty="0">
                <a:solidFill>
                  <a:srgbClr val="000000"/>
                </a:solidFill>
                <a:latin typeface="Calibri"/>
                <a:cs typeface="Calibri"/>
              </a:rPr>
              <a:t>Sensitivity to r process</a:t>
            </a:r>
          </a:p>
        </p:txBody>
      </p:sp>
      <p:sp>
        <p:nvSpPr>
          <p:cNvPr id="39" name="Rectangle 38">
            <a:extLst>
              <a:ext uri="{FF2B5EF4-FFF2-40B4-BE49-F238E27FC236}">
                <a16:creationId xmlns:a16="http://schemas.microsoft.com/office/drawing/2014/main" id="{24E95142-0CD4-AE3A-D2D2-AA292FDD4D7B}"/>
              </a:ext>
            </a:extLst>
          </p:cNvPr>
          <p:cNvSpPr/>
          <p:nvPr/>
        </p:nvSpPr>
        <p:spPr>
          <a:xfrm>
            <a:off x="7682523" y="4110892"/>
            <a:ext cx="1305169" cy="7893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B53C1C7-08C8-E1F8-B0B9-C0FC65FC5001}"/>
              </a:ext>
            </a:extLst>
          </p:cNvPr>
          <p:cNvSpPr/>
          <p:nvPr/>
        </p:nvSpPr>
        <p:spPr>
          <a:xfrm>
            <a:off x="478752" y="4821603"/>
            <a:ext cx="4424741" cy="137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AE32AC6C-AE9E-A878-B79E-6BA891AD6C0E}"/>
              </a:ext>
            </a:extLst>
          </p:cNvPr>
          <p:cNvCxnSpPr>
            <a:cxnSpLocks/>
          </p:cNvCxnSpPr>
          <p:nvPr/>
        </p:nvCxnSpPr>
        <p:spPr>
          <a:xfrm>
            <a:off x="3289301" y="739600"/>
            <a:ext cx="0" cy="4082003"/>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47C37034-4146-58DD-E76B-3C9DEBE7510B}"/>
              </a:ext>
            </a:extLst>
          </p:cNvPr>
          <p:cNvGrpSpPr/>
          <p:nvPr/>
        </p:nvGrpSpPr>
        <p:grpSpPr>
          <a:xfrm>
            <a:off x="6272593" y="2770970"/>
            <a:ext cx="2631782" cy="1787039"/>
            <a:chOff x="6486593" y="1017921"/>
            <a:chExt cx="3077331" cy="2272192"/>
          </a:xfrm>
        </p:grpSpPr>
        <p:pic>
          <p:nvPicPr>
            <p:cNvPr id="47" name="Picture 46">
              <a:extLst>
                <a:ext uri="{FF2B5EF4-FFF2-40B4-BE49-F238E27FC236}">
                  <a16:creationId xmlns:a16="http://schemas.microsoft.com/office/drawing/2014/main" id="{6F4ABF32-447F-E32B-E79F-ECE086F0371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486593" y="1017921"/>
              <a:ext cx="3077331" cy="2272192"/>
            </a:xfrm>
            <a:prstGeom prst="rect">
              <a:avLst/>
            </a:prstGeom>
          </p:spPr>
        </p:pic>
        <p:sp>
          <p:nvSpPr>
            <p:cNvPr id="48" name="TextBox 47">
              <a:extLst>
                <a:ext uri="{FF2B5EF4-FFF2-40B4-BE49-F238E27FC236}">
                  <a16:creationId xmlns:a16="http://schemas.microsoft.com/office/drawing/2014/main" id="{A5A10C82-3D96-C0CC-B915-FA39A5E0B631}"/>
                </a:ext>
              </a:extLst>
            </p:cNvPr>
            <p:cNvSpPr txBox="1"/>
            <p:nvPr/>
          </p:nvSpPr>
          <p:spPr>
            <a:xfrm>
              <a:off x="7060219" y="1164913"/>
              <a:ext cx="2503705" cy="408363"/>
            </a:xfrm>
            <a:prstGeom prst="rect">
              <a:avLst/>
            </a:prstGeom>
            <a:noFill/>
          </p:spPr>
          <p:txBody>
            <a:bodyPr wrap="none" rtlCol="0">
              <a:spAutoFit/>
            </a:bodyPr>
            <a:lstStyle/>
            <a:p>
              <a:r>
                <a:rPr lang="en-US" sz="1266" i="1" dirty="0">
                  <a:solidFill>
                    <a:srgbClr val="000000"/>
                  </a:solidFill>
                  <a:latin typeface="Times" pitchFamily="2" charset="0"/>
                  <a:cs typeface="Calibri"/>
                </a:rPr>
                <a:t>Cote et al, Science 2021</a:t>
              </a:r>
            </a:p>
          </p:txBody>
        </p:sp>
      </p:grpSp>
      <p:sp>
        <p:nvSpPr>
          <p:cNvPr id="49" name="TextBox 48">
            <a:extLst>
              <a:ext uri="{FF2B5EF4-FFF2-40B4-BE49-F238E27FC236}">
                <a16:creationId xmlns:a16="http://schemas.microsoft.com/office/drawing/2014/main" id="{7EC47C8E-8F5E-251D-B557-552A1DB592F9}"/>
              </a:ext>
            </a:extLst>
          </p:cNvPr>
          <p:cNvSpPr txBox="1"/>
          <p:nvPr/>
        </p:nvSpPr>
        <p:spPr>
          <a:xfrm rot="18647804">
            <a:off x="268226" y="2183109"/>
            <a:ext cx="3342838" cy="646331"/>
          </a:xfrm>
          <a:prstGeom prst="rect">
            <a:avLst/>
          </a:prstGeom>
          <a:noFill/>
        </p:spPr>
        <p:txBody>
          <a:bodyPr wrap="square" rtlCol="0">
            <a:spAutoFit/>
          </a:bodyPr>
          <a:lstStyle/>
          <a:p>
            <a:r>
              <a:rPr lang="en-US" sz="3600" dirty="0">
                <a:solidFill>
                  <a:schemeClr val="tx1">
                    <a:lumMod val="50000"/>
                    <a:lumOff val="50000"/>
                    <a:alpha val="53189"/>
                  </a:schemeClr>
                </a:solidFill>
              </a:rPr>
              <a:t>PRELIMINARY</a:t>
            </a:r>
          </a:p>
        </p:txBody>
      </p:sp>
    </p:spTree>
    <p:extLst>
      <p:ext uri="{BB962C8B-B14F-4D97-AF65-F5344CB8AC3E}">
        <p14:creationId xmlns:p14="http://schemas.microsoft.com/office/powerpoint/2010/main" val="253989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out)">
                                      <p:cBhvr>
                                        <p:cTn id="7" dur="1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3F1B0-9DAE-7B0A-5B64-C64B95C4788B}"/>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B5C725D0-BFC7-06A6-C98D-84E250CC8774}"/>
              </a:ext>
            </a:extLst>
          </p:cNvPr>
          <p:cNvPicPr>
            <a:picLocks noChangeAspect="1"/>
          </p:cNvPicPr>
          <p:nvPr/>
        </p:nvPicPr>
        <p:blipFill>
          <a:blip r:embed="rId3"/>
          <a:stretch>
            <a:fillRect/>
          </a:stretch>
        </p:blipFill>
        <p:spPr>
          <a:xfrm>
            <a:off x="4559837" y="95795"/>
            <a:ext cx="4565913" cy="2276736"/>
          </a:xfrm>
          <a:prstGeom prst="rect">
            <a:avLst/>
          </a:prstGeom>
        </p:spPr>
      </p:pic>
      <p:sp>
        <p:nvSpPr>
          <p:cNvPr id="2" name="Title 1">
            <a:extLst>
              <a:ext uri="{FF2B5EF4-FFF2-40B4-BE49-F238E27FC236}">
                <a16:creationId xmlns:a16="http://schemas.microsoft.com/office/drawing/2014/main" id="{00589A4B-4C13-77B7-E506-093B64297E38}"/>
              </a:ext>
            </a:extLst>
          </p:cNvPr>
          <p:cNvSpPr>
            <a:spLocks noGrp="1"/>
          </p:cNvSpPr>
          <p:nvPr>
            <p:ph type="title"/>
          </p:nvPr>
        </p:nvSpPr>
        <p:spPr>
          <a:xfrm>
            <a:off x="115996" y="85052"/>
            <a:ext cx="9141717" cy="725880"/>
          </a:xfrm>
        </p:spPr>
        <p:txBody>
          <a:bodyPr/>
          <a:lstStyle/>
          <a:p>
            <a:r>
              <a:rPr lang="en-US" sz="2400" dirty="0"/>
              <a:t>Results from </a:t>
            </a:r>
            <a:r>
              <a:rPr lang="en-US" sz="2400" dirty="0" err="1"/>
              <a:t>SuN@FRIB</a:t>
            </a:r>
            <a:r>
              <a:rPr lang="en-US" sz="2400" dirty="0"/>
              <a:t>, MSU</a:t>
            </a:r>
            <a:br>
              <a:rPr lang="en-US" sz="2400" dirty="0"/>
            </a:br>
            <a:r>
              <a:rPr lang="en-US" sz="2400" dirty="0"/>
              <a:t>June 2025</a:t>
            </a:r>
          </a:p>
        </p:txBody>
      </p:sp>
      <p:sp>
        <p:nvSpPr>
          <p:cNvPr id="38" name="TextBox 37">
            <a:extLst>
              <a:ext uri="{FF2B5EF4-FFF2-40B4-BE49-F238E27FC236}">
                <a16:creationId xmlns:a16="http://schemas.microsoft.com/office/drawing/2014/main" id="{4537E411-A02C-FF72-9893-E69BD3CC3CBD}"/>
              </a:ext>
            </a:extLst>
          </p:cNvPr>
          <p:cNvSpPr txBox="1"/>
          <p:nvPr/>
        </p:nvSpPr>
        <p:spPr>
          <a:xfrm>
            <a:off x="6735156" y="1684777"/>
            <a:ext cx="2036908" cy="3086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6" dirty="0">
                <a:solidFill>
                  <a:srgbClr val="000000"/>
                </a:solidFill>
                <a:latin typeface="Calibri"/>
                <a:cs typeface="Calibri"/>
              </a:rPr>
              <a:t>Sensitivity to r process</a:t>
            </a:r>
          </a:p>
        </p:txBody>
      </p:sp>
      <p:sp>
        <p:nvSpPr>
          <p:cNvPr id="39" name="Rectangle 38">
            <a:extLst>
              <a:ext uri="{FF2B5EF4-FFF2-40B4-BE49-F238E27FC236}">
                <a16:creationId xmlns:a16="http://schemas.microsoft.com/office/drawing/2014/main" id="{FBF09D94-E6DD-D54C-F25E-D710A4F63961}"/>
              </a:ext>
            </a:extLst>
          </p:cNvPr>
          <p:cNvSpPr/>
          <p:nvPr/>
        </p:nvSpPr>
        <p:spPr>
          <a:xfrm>
            <a:off x="7682523" y="4110892"/>
            <a:ext cx="1305169" cy="7893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E1DDE81-5842-9F79-AD8E-BED46EA5283E}"/>
              </a:ext>
            </a:extLst>
          </p:cNvPr>
          <p:cNvSpPr/>
          <p:nvPr/>
        </p:nvSpPr>
        <p:spPr>
          <a:xfrm>
            <a:off x="478752" y="4821603"/>
            <a:ext cx="4424741" cy="137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B466AB88-10F7-2FA5-6C75-EC600B514F8C}"/>
              </a:ext>
            </a:extLst>
          </p:cNvPr>
          <p:cNvCxnSpPr>
            <a:cxnSpLocks/>
          </p:cNvCxnSpPr>
          <p:nvPr/>
        </p:nvCxnSpPr>
        <p:spPr>
          <a:xfrm>
            <a:off x="3289301" y="739600"/>
            <a:ext cx="0" cy="4082003"/>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43" name="Picture 42" descr="A diagram of a number of colored dots&#10;&#10;AI-generated content may be incorrect.">
            <a:extLst>
              <a:ext uri="{FF2B5EF4-FFF2-40B4-BE49-F238E27FC236}">
                <a16:creationId xmlns:a16="http://schemas.microsoft.com/office/drawing/2014/main" id="{9D80405E-7548-94F7-E9FC-DAA9720503B8}"/>
              </a:ext>
            </a:extLst>
          </p:cNvPr>
          <p:cNvPicPr>
            <a:picLocks noChangeAspect="1"/>
          </p:cNvPicPr>
          <p:nvPr/>
        </p:nvPicPr>
        <p:blipFill>
          <a:blip r:embed="rId4">
            <a:extLst>
              <a:ext uri="{28A0092B-C50C-407E-A947-70E740481C1C}">
                <a14:useLocalDpi xmlns:a14="http://schemas.microsoft.com/office/drawing/2010/main" val="0"/>
              </a:ext>
            </a:extLst>
          </a:blip>
          <a:srcRect t="2661"/>
          <a:stretch>
            <a:fillRect/>
          </a:stretch>
        </p:blipFill>
        <p:spPr>
          <a:xfrm>
            <a:off x="61926" y="997747"/>
            <a:ext cx="3202146" cy="3189339"/>
          </a:xfrm>
          <a:prstGeom prst="rect">
            <a:avLst/>
          </a:prstGeom>
        </p:spPr>
      </p:pic>
      <p:sp>
        <p:nvSpPr>
          <p:cNvPr id="15" name="TextBox 14">
            <a:extLst>
              <a:ext uri="{FF2B5EF4-FFF2-40B4-BE49-F238E27FC236}">
                <a16:creationId xmlns:a16="http://schemas.microsoft.com/office/drawing/2014/main" id="{C31E4DED-976B-9174-4DB6-4DEC5335D57E}"/>
              </a:ext>
            </a:extLst>
          </p:cNvPr>
          <p:cNvSpPr txBox="1"/>
          <p:nvPr/>
        </p:nvSpPr>
        <p:spPr>
          <a:xfrm>
            <a:off x="1139987" y="4049508"/>
            <a:ext cx="1630392" cy="338554"/>
          </a:xfrm>
          <a:prstGeom prst="rect">
            <a:avLst/>
          </a:prstGeom>
          <a:noFill/>
        </p:spPr>
        <p:txBody>
          <a:bodyPr wrap="square" rtlCol="0">
            <a:spAutoFit/>
          </a:bodyPr>
          <a:lstStyle/>
          <a:p>
            <a:r>
              <a:rPr lang="de-DE" sz="1600" dirty="0"/>
              <a:t>E</a:t>
            </a:r>
            <a:r>
              <a:rPr lang="el-GR" sz="1600" baseline="-25000" dirty="0"/>
              <a:t>γ</a:t>
            </a:r>
            <a:r>
              <a:rPr lang="el-GR" sz="1600" dirty="0"/>
              <a:t> </a:t>
            </a:r>
            <a:r>
              <a:rPr lang="de-DE" sz="1600" dirty="0"/>
              <a:t>(keV)</a:t>
            </a:r>
            <a:endParaRPr lang="en-US" sz="1600" baseline="-25000" dirty="0"/>
          </a:p>
        </p:txBody>
      </p:sp>
      <p:sp>
        <p:nvSpPr>
          <p:cNvPr id="4" name="TextBox 3">
            <a:extLst>
              <a:ext uri="{FF2B5EF4-FFF2-40B4-BE49-F238E27FC236}">
                <a16:creationId xmlns:a16="http://schemas.microsoft.com/office/drawing/2014/main" id="{B08C07AF-16C1-2745-82C2-83ED9F8291FC}"/>
              </a:ext>
            </a:extLst>
          </p:cNvPr>
          <p:cNvSpPr txBox="1"/>
          <p:nvPr/>
        </p:nvSpPr>
        <p:spPr>
          <a:xfrm rot="16200000">
            <a:off x="-303552" y="1195790"/>
            <a:ext cx="945177" cy="338554"/>
          </a:xfrm>
          <a:prstGeom prst="rect">
            <a:avLst/>
          </a:prstGeom>
          <a:solidFill>
            <a:schemeClr val="bg1"/>
          </a:solidFill>
        </p:spPr>
        <p:txBody>
          <a:bodyPr wrap="square" rtlCol="0">
            <a:spAutoFit/>
          </a:bodyPr>
          <a:lstStyle/>
          <a:p>
            <a:r>
              <a:rPr lang="de-DE" sz="1600" dirty="0"/>
              <a:t>E</a:t>
            </a:r>
            <a:r>
              <a:rPr lang="de-DE" sz="1600" baseline="-25000" dirty="0"/>
              <a:t>x</a:t>
            </a:r>
            <a:r>
              <a:rPr lang="el-GR" sz="1600" dirty="0"/>
              <a:t> </a:t>
            </a:r>
            <a:r>
              <a:rPr lang="de-DE" sz="1600" dirty="0"/>
              <a:t>(keV)</a:t>
            </a:r>
            <a:endParaRPr lang="en-US" sz="1600" baseline="-25000" dirty="0"/>
          </a:p>
        </p:txBody>
      </p:sp>
      <p:sp>
        <p:nvSpPr>
          <p:cNvPr id="17" name="TextBox 16">
            <a:extLst>
              <a:ext uri="{FF2B5EF4-FFF2-40B4-BE49-F238E27FC236}">
                <a16:creationId xmlns:a16="http://schemas.microsoft.com/office/drawing/2014/main" id="{023D003C-1D4A-F400-2206-C46295D67DC3}"/>
              </a:ext>
            </a:extLst>
          </p:cNvPr>
          <p:cNvSpPr txBox="1"/>
          <p:nvPr/>
        </p:nvSpPr>
        <p:spPr>
          <a:xfrm>
            <a:off x="428223" y="3310756"/>
            <a:ext cx="2298650" cy="52322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sz="1400" baseline="30000" dirty="0"/>
              <a:t>129</a:t>
            </a:r>
            <a:r>
              <a:rPr lang="en-US" sz="1400" dirty="0"/>
              <a:t>Cd </a:t>
            </a:r>
            <a:r>
              <a:rPr lang="en-US" sz="1400" dirty="0">
                <a:sym typeface="Wingdings" pitchFamily="2" charset="2"/>
              </a:rPr>
              <a:t></a:t>
            </a:r>
            <a:r>
              <a:rPr lang="en-US" sz="1400" baseline="30000" dirty="0">
                <a:sym typeface="Wingdings" pitchFamily="2" charset="2"/>
              </a:rPr>
              <a:t>129</a:t>
            </a:r>
            <a:r>
              <a:rPr lang="en-US" sz="1400" dirty="0">
                <a:sym typeface="Wingdings" pitchFamily="2" charset="2"/>
              </a:rPr>
              <a:t>In</a:t>
            </a:r>
            <a:r>
              <a:rPr lang="en-US" sz="1400" dirty="0"/>
              <a:t> </a:t>
            </a:r>
          </a:p>
          <a:p>
            <a:r>
              <a:rPr lang="en-US" sz="1400" dirty="0"/>
              <a:t>10h of data ≈ 80.000 counts</a:t>
            </a:r>
          </a:p>
        </p:txBody>
      </p:sp>
      <p:sp>
        <p:nvSpPr>
          <p:cNvPr id="11" name="TextBox 10">
            <a:extLst>
              <a:ext uri="{FF2B5EF4-FFF2-40B4-BE49-F238E27FC236}">
                <a16:creationId xmlns:a16="http://schemas.microsoft.com/office/drawing/2014/main" id="{C3C1A7F0-F65E-59BF-2C02-E2B6C7B02AEB}"/>
              </a:ext>
            </a:extLst>
          </p:cNvPr>
          <p:cNvSpPr txBox="1"/>
          <p:nvPr/>
        </p:nvSpPr>
        <p:spPr>
          <a:xfrm>
            <a:off x="253394" y="4603594"/>
            <a:ext cx="2385215" cy="338554"/>
          </a:xfrm>
          <a:prstGeom prst="rect">
            <a:avLst/>
          </a:prstGeom>
          <a:noFill/>
        </p:spPr>
        <p:txBody>
          <a:bodyPr wrap="square" rtlCol="0">
            <a:spAutoFit/>
          </a:bodyPr>
          <a:lstStyle/>
          <a:p>
            <a:r>
              <a:rPr lang="en-US" sz="1600" dirty="0">
                <a:solidFill>
                  <a:schemeClr val="tx1">
                    <a:lumMod val="50000"/>
                    <a:lumOff val="50000"/>
                  </a:schemeClr>
                </a:solidFill>
              </a:rPr>
              <a:t>PIs: A. Spyrou, DM et. al.</a:t>
            </a:r>
          </a:p>
        </p:txBody>
      </p:sp>
      <p:sp>
        <p:nvSpPr>
          <p:cNvPr id="18" name="TextBox 17">
            <a:extLst>
              <a:ext uri="{FF2B5EF4-FFF2-40B4-BE49-F238E27FC236}">
                <a16:creationId xmlns:a16="http://schemas.microsoft.com/office/drawing/2014/main" id="{24E7B575-3C9D-7F1D-0858-6E0495F578E3}"/>
              </a:ext>
            </a:extLst>
          </p:cNvPr>
          <p:cNvSpPr txBox="1"/>
          <p:nvPr/>
        </p:nvSpPr>
        <p:spPr>
          <a:xfrm rot="2740960">
            <a:off x="235385" y="2054891"/>
            <a:ext cx="3342838" cy="646331"/>
          </a:xfrm>
          <a:prstGeom prst="rect">
            <a:avLst/>
          </a:prstGeom>
          <a:noFill/>
        </p:spPr>
        <p:txBody>
          <a:bodyPr wrap="square" rtlCol="0">
            <a:spAutoFit/>
          </a:bodyPr>
          <a:lstStyle/>
          <a:p>
            <a:r>
              <a:rPr lang="en-US" sz="3600" dirty="0">
                <a:solidFill>
                  <a:schemeClr val="tx1">
                    <a:lumMod val="50000"/>
                    <a:lumOff val="50000"/>
                    <a:alpha val="62519"/>
                  </a:schemeClr>
                </a:solidFill>
              </a:rPr>
              <a:t>PRELIMINARY</a:t>
            </a:r>
          </a:p>
        </p:txBody>
      </p:sp>
      <p:pic>
        <p:nvPicPr>
          <p:cNvPr id="20" name="Picture 19" descr="Diagram, engineering drawing&#10;&#10;Description automatically generated">
            <a:extLst>
              <a:ext uri="{FF2B5EF4-FFF2-40B4-BE49-F238E27FC236}">
                <a16:creationId xmlns:a16="http://schemas.microsoft.com/office/drawing/2014/main" id="{2E50CDFE-13E5-6401-7A00-8EFFF52DEE3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334262" y="2766805"/>
            <a:ext cx="2136380" cy="1660523"/>
          </a:xfrm>
          <a:prstGeom prst="rect">
            <a:avLst/>
          </a:prstGeom>
        </p:spPr>
      </p:pic>
      <p:sp>
        <p:nvSpPr>
          <p:cNvPr id="21" name="TextBox 20">
            <a:extLst>
              <a:ext uri="{FF2B5EF4-FFF2-40B4-BE49-F238E27FC236}">
                <a16:creationId xmlns:a16="http://schemas.microsoft.com/office/drawing/2014/main" id="{41FF95AB-3727-5BB7-D432-1B9C5252463B}"/>
              </a:ext>
            </a:extLst>
          </p:cNvPr>
          <p:cNvSpPr txBox="1"/>
          <p:nvPr/>
        </p:nvSpPr>
        <p:spPr>
          <a:xfrm>
            <a:off x="5137499" y="4118654"/>
            <a:ext cx="676757" cy="3086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6" dirty="0" err="1">
                <a:solidFill>
                  <a:srgbClr val="000000"/>
                </a:solidFill>
                <a:latin typeface="Calibri"/>
                <a:cs typeface="Calibri"/>
              </a:rPr>
              <a:t>SuN</a:t>
            </a:r>
            <a:r>
              <a:rPr lang="en-US" sz="1406" dirty="0">
                <a:solidFill>
                  <a:srgbClr val="000000"/>
                </a:solidFill>
                <a:latin typeface="Calibri"/>
                <a:cs typeface="Calibri"/>
              </a:rPr>
              <a:t>++</a:t>
            </a:r>
          </a:p>
        </p:txBody>
      </p:sp>
    </p:spTree>
    <p:extLst>
      <p:ext uri="{BB962C8B-B14F-4D97-AF65-F5344CB8AC3E}">
        <p14:creationId xmlns:p14="http://schemas.microsoft.com/office/powerpoint/2010/main" val="52035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ou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1CCA3-B94D-F947-991B-DBAC77521F9F}"/>
              </a:ext>
            </a:extLst>
          </p:cNvPr>
          <p:cNvSpPr>
            <a:spLocks noGrp="1"/>
          </p:cNvSpPr>
          <p:nvPr>
            <p:ph type="title"/>
          </p:nvPr>
        </p:nvSpPr>
        <p:spPr/>
        <p:txBody>
          <a:bodyPr/>
          <a:lstStyle/>
          <a:p>
            <a:r>
              <a:rPr lang="en-CA" dirty="0"/>
              <a:t>Summary + </a:t>
            </a:r>
            <a:r>
              <a:rPr lang="en-US" dirty="0"/>
              <a:t>Thank you</a:t>
            </a:r>
            <a:br>
              <a:rPr lang="en-US" dirty="0"/>
            </a:br>
            <a:r>
              <a:rPr lang="en-US" dirty="0"/>
              <a:t>		</a:t>
            </a:r>
          </a:p>
        </p:txBody>
      </p:sp>
      <p:pic>
        <p:nvPicPr>
          <p:cNvPr id="8" name="Picture 7">
            <a:extLst>
              <a:ext uri="{FF2B5EF4-FFF2-40B4-BE49-F238E27FC236}">
                <a16:creationId xmlns:a16="http://schemas.microsoft.com/office/drawing/2014/main" id="{6E01F21F-30F2-B945-B8EF-63F4444F1A4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231436" y="552773"/>
            <a:ext cx="1773218" cy="685800"/>
          </a:xfrm>
          <a:prstGeom prst="rect">
            <a:avLst/>
          </a:prstGeom>
        </p:spPr>
      </p:pic>
      <p:pic>
        <p:nvPicPr>
          <p:cNvPr id="4" name="Picture 3">
            <a:extLst>
              <a:ext uri="{FF2B5EF4-FFF2-40B4-BE49-F238E27FC236}">
                <a16:creationId xmlns:a16="http://schemas.microsoft.com/office/drawing/2014/main" id="{A75F1552-0BB0-63F9-E27B-83F382CA6FA9}"/>
              </a:ext>
            </a:extLst>
          </p:cNvPr>
          <p:cNvPicPr>
            <a:picLocks noChangeAspect="1"/>
          </p:cNvPicPr>
          <p:nvPr/>
        </p:nvPicPr>
        <p:blipFill>
          <a:blip r:embed="rId3"/>
          <a:stretch>
            <a:fillRect/>
          </a:stretch>
        </p:blipFill>
        <p:spPr>
          <a:xfrm>
            <a:off x="7244743" y="1514673"/>
            <a:ext cx="1809750" cy="628650"/>
          </a:xfrm>
          <a:prstGeom prst="rect">
            <a:avLst/>
          </a:prstGeom>
        </p:spPr>
      </p:pic>
      <p:sp>
        <p:nvSpPr>
          <p:cNvPr id="10" name="TextBox 9">
            <a:extLst>
              <a:ext uri="{FF2B5EF4-FFF2-40B4-BE49-F238E27FC236}">
                <a16:creationId xmlns:a16="http://schemas.microsoft.com/office/drawing/2014/main" id="{EF62F117-4EE6-5B32-EA5C-E4CE388B352E}"/>
              </a:ext>
            </a:extLst>
          </p:cNvPr>
          <p:cNvSpPr txBox="1"/>
          <p:nvPr/>
        </p:nvSpPr>
        <p:spPr>
          <a:xfrm>
            <a:off x="89507" y="957997"/>
            <a:ext cx="7026442" cy="2031325"/>
          </a:xfrm>
          <a:prstGeom prst="rect">
            <a:avLst/>
          </a:prstGeom>
          <a:noFill/>
        </p:spPr>
        <p:txBody>
          <a:bodyPr wrap="square" rtlCol="0">
            <a:spAutoFit/>
          </a:bodyPr>
          <a:lstStyle/>
          <a:p>
            <a:pPr marL="214313" indent="-214313">
              <a:buFont typeface="Arial" panose="020B0604020202020204" pitchFamily="34" charset="0"/>
              <a:buChar char="•"/>
            </a:pPr>
            <a:r>
              <a:rPr lang="el-GR" dirty="0">
                <a:solidFill>
                  <a:schemeClr val="accent2"/>
                </a:solidFill>
              </a:rPr>
              <a:t>β</a:t>
            </a:r>
            <a:r>
              <a:rPr lang="en-CA" dirty="0">
                <a:solidFill>
                  <a:schemeClr val="accent2"/>
                </a:solidFill>
              </a:rPr>
              <a:t>-Oslo</a:t>
            </a:r>
            <a:r>
              <a:rPr lang="en-CA" dirty="0"/>
              <a:t>: powerful technique for constraining n-capture rates in exotic nuclei</a:t>
            </a:r>
            <a:endParaRPr lang="el-GR" dirty="0"/>
          </a:p>
          <a:p>
            <a:pPr marL="214313" indent="-214313">
              <a:buFont typeface="Arial" panose="020B0604020202020204" pitchFamily="34" charset="0"/>
              <a:buChar char="•"/>
            </a:pPr>
            <a:r>
              <a:rPr lang="de-DE" dirty="0"/>
              <a:t>First </a:t>
            </a:r>
            <a:r>
              <a:rPr lang="de-DE" dirty="0" err="1"/>
              <a:t>constraint</a:t>
            </a:r>
            <a:r>
              <a:rPr lang="de-DE" dirty="0"/>
              <a:t> </a:t>
            </a:r>
            <a:r>
              <a:rPr lang="de-DE" dirty="0" err="1"/>
              <a:t>of</a:t>
            </a:r>
            <a:r>
              <a:rPr lang="de-DE" dirty="0"/>
              <a:t> </a:t>
            </a:r>
            <a:r>
              <a:rPr lang="de-DE" dirty="0" err="1"/>
              <a:t>the</a:t>
            </a:r>
            <a:r>
              <a:rPr lang="de-DE" dirty="0"/>
              <a:t> </a:t>
            </a:r>
            <a:r>
              <a:rPr lang="de-DE" baseline="30000" dirty="0">
                <a:solidFill>
                  <a:schemeClr val="accent2"/>
                </a:solidFill>
              </a:rPr>
              <a:t>140</a:t>
            </a:r>
            <a:r>
              <a:rPr lang="de-DE" dirty="0">
                <a:solidFill>
                  <a:schemeClr val="accent2"/>
                </a:solidFill>
              </a:rPr>
              <a:t>Cs(</a:t>
            </a:r>
            <a:r>
              <a:rPr lang="de-DE" dirty="0" err="1">
                <a:solidFill>
                  <a:schemeClr val="accent2"/>
                </a:solidFill>
              </a:rPr>
              <a:t>n</a:t>
            </a:r>
            <a:r>
              <a:rPr lang="de-DE" dirty="0">
                <a:solidFill>
                  <a:schemeClr val="accent2"/>
                </a:solidFill>
              </a:rPr>
              <a:t>,</a:t>
            </a:r>
            <a:r>
              <a:rPr lang="el-GR" dirty="0">
                <a:solidFill>
                  <a:schemeClr val="accent2"/>
                </a:solidFill>
              </a:rPr>
              <a:t>γ)</a:t>
            </a:r>
            <a:r>
              <a:rPr lang="de-DE" baseline="30000" dirty="0">
                <a:solidFill>
                  <a:schemeClr val="accent2"/>
                </a:solidFill>
              </a:rPr>
              <a:t>141</a:t>
            </a:r>
            <a:r>
              <a:rPr lang="de-DE" dirty="0">
                <a:solidFill>
                  <a:schemeClr val="accent2"/>
                </a:solidFill>
              </a:rPr>
              <a:t>Cs </a:t>
            </a:r>
            <a:r>
              <a:rPr lang="de-DE" dirty="0" err="1"/>
              <a:t>reaction</a:t>
            </a:r>
            <a:r>
              <a:rPr lang="de-DE" dirty="0"/>
              <a:t> rate at </a:t>
            </a:r>
            <a:r>
              <a:rPr lang="de-DE" dirty="0" err="1"/>
              <a:t>the</a:t>
            </a:r>
            <a:r>
              <a:rPr lang="de-DE" dirty="0"/>
              <a:t> </a:t>
            </a:r>
            <a:r>
              <a:rPr lang="de-DE" dirty="0" err="1"/>
              <a:t>limit</a:t>
            </a:r>
            <a:r>
              <a:rPr lang="de-DE" dirty="0"/>
              <a:t> </a:t>
            </a:r>
            <a:r>
              <a:rPr lang="de-DE" dirty="0" err="1"/>
              <a:t>of</a:t>
            </a:r>
            <a:r>
              <a:rPr lang="de-DE" dirty="0"/>
              <a:t> </a:t>
            </a:r>
            <a:r>
              <a:rPr lang="de-DE" dirty="0" err="1"/>
              <a:t>statistical</a:t>
            </a:r>
            <a:r>
              <a:rPr lang="de-DE" dirty="0"/>
              <a:t> </a:t>
            </a:r>
            <a:r>
              <a:rPr lang="de-DE" dirty="0" err="1"/>
              <a:t>behaviour</a:t>
            </a:r>
            <a:endParaRPr lang="de-DE" dirty="0"/>
          </a:p>
          <a:p>
            <a:pPr marL="214313" indent="-214313">
              <a:buFont typeface="Arial" panose="020B0604020202020204" pitchFamily="34" charset="0"/>
              <a:buChar char="•"/>
            </a:pPr>
            <a:r>
              <a:rPr lang="de-DE" dirty="0" err="1"/>
              <a:t>Successful</a:t>
            </a:r>
            <a:r>
              <a:rPr lang="de-DE" dirty="0"/>
              <a:t> </a:t>
            </a:r>
            <a:r>
              <a:rPr lang="de-DE" dirty="0" err="1"/>
              <a:t>first</a:t>
            </a:r>
            <a:r>
              <a:rPr lang="de-DE" dirty="0"/>
              <a:t> </a:t>
            </a:r>
            <a:r>
              <a:rPr lang="de-DE" dirty="0" err="1"/>
              <a:t>experiment</a:t>
            </a:r>
            <a:r>
              <a:rPr lang="de-DE" dirty="0"/>
              <a:t> </a:t>
            </a:r>
            <a:r>
              <a:rPr lang="de-DE" dirty="0" err="1"/>
              <a:t>for</a:t>
            </a:r>
            <a:r>
              <a:rPr lang="de-DE" dirty="0"/>
              <a:t> </a:t>
            </a:r>
            <a:r>
              <a:rPr lang="de-DE" dirty="0" err="1"/>
              <a:t>n-capture</a:t>
            </a:r>
            <a:r>
              <a:rPr lang="de-DE" dirty="0"/>
              <a:t> </a:t>
            </a:r>
            <a:r>
              <a:rPr lang="de-DE" dirty="0" err="1"/>
              <a:t>rates</a:t>
            </a:r>
            <a:r>
              <a:rPr lang="de-DE" dirty="0"/>
              <a:t> at FRIB </a:t>
            </a:r>
            <a:r>
              <a:rPr lang="de-DE" dirty="0" err="1"/>
              <a:t>below</a:t>
            </a:r>
            <a:r>
              <a:rPr lang="de-DE" dirty="0"/>
              <a:t> </a:t>
            </a:r>
            <a:r>
              <a:rPr lang="de-DE" baseline="30000" dirty="0"/>
              <a:t>132</a:t>
            </a:r>
            <a:r>
              <a:rPr lang="de-DE" dirty="0"/>
              <a:t>Sn</a:t>
            </a:r>
          </a:p>
          <a:p>
            <a:pPr marL="214313" indent="-214313">
              <a:buFont typeface="Arial" panose="020B0604020202020204" pitchFamily="34" charset="0"/>
              <a:buChar char="•"/>
            </a:pPr>
            <a:endParaRPr lang="en-CA" dirty="0"/>
          </a:p>
          <a:p>
            <a:pPr marL="214313" indent="-214313">
              <a:buFont typeface="Arial" panose="020B0604020202020204" pitchFamily="34" charset="0"/>
              <a:buChar char="•"/>
            </a:pPr>
            <a:endParaRPr lang="en-CA" dirty="0"/>
          </a:p>
        </p:txBody>
      </p:sp>
      <p:pic>
        <p:nvPicPr>
          <p:cNvPr id="2052" name="Picture 4" descr="Facility for Rare Isotope Beams - YouTube">
            <a:extLst>
              <a:ext uri="{FF2B5EF4-FFF2-40B4-BE49-F238E27FC236}">
                <a16:creationId xmlns:a16="http://schemas.microsoft.com/office/drawing/2014/main" id="{F3C9A015-7C2C-A5C9-5797-04F8FA0F8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093" y="2389980"/>
            <a:ext cx="1676400" cy="15777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3289AE-A981-B41B-D7F3-A8060D0D14F2}"/>
              </a:ext>
            </a:extLst>
          </p:cNvPr>
          <p:cNvSpPr txBox="1"/>
          <p:nvPr/>
        </p:nvSpPr>
        <p:spPr>
          <a:xfrm>
            <a:off x="89507" y="2389980"/>
            <a:ext cx="5917594" cy="2308324"/>
          </a:xfrm>
          <a:prstGeom prst="rect">
            <a:avLst/>
          </a:prstGeom>
          <a:noFill/>
        </p:spPr>
        <p:txBody>
          <a:bodyPr wrap="square" rtlCol="0">
            <a:spAutoFit/>
          </a:bodyPr>
          <a:lstStyle/>
          <a:p>
            <a:endParaRPr lang="en-CA" dirty="0">
              <a:solidFill>
                <a:srgbClr val="457A93"/>
              </a:solidFill>
            </a:endParaRPr>
          </a:p>
          <a:p>
            <a:pPr marL="342900" indent="-342900">
              <a:buFont typeface="Arial" panose="020B0604020202020204" pitchFamily="34" charset="0"/>
              <a:buChar char="•"/>
            </a:pPr>
            <a:r>
              <a:rPr lang="en-US" dirty="0">
                <a:solidFill>
                  <a:srgbClr val="457A93"/>
                </a:solidFill>
              </a:rPr>
              <a:t>A. Spyrou, S. Liddick, K. </a:t>
            </a:r>
            <a:r>
              <a:rPr lang="en-US" dirty="0" err="1">
                <a:solidFill>
                  <a:srgbClr val="457A93"/>
                </a:solidFill>
              </a:rPr>
              <a:t>Bosmpotinis</a:t>
            </a:r>
            <a:r>
              <a:rPr lang="en-US" dirty="0">
                <a:solidFill>
                  <a:srgbClr val="457A93"/>
                </a:solidFill>
              </a:rPr>
              <a:t>, J. Berkman, R. Lubna, S. </a:t>
            </a:r>
            <a:r>
              <a:rPr lang="en-US" dirty="0" err="1">
                <a:solidFill>
                  <a:srgbClr val="457A93"/>
                </a:solidFill>
              </a:rPr>
              <a:t>Uthayakumaar</a:t>
            </a:r>
            <a:r>
              <a:rPr lang="en-US" dirty="0">
                <a:solidFill>
                  <a:srgbClr val="457A93"/>
                </a:solidFill>
              </a:rPr>
              <a:t>, et. al. (</a:t>
            </a:r>
            <a:r>
              <a:rPr lang="en-US" dirty="0">
                <a:solidFill>
                  <a:schemeClr val="accent3"/>
                </a:solidFill>
              </a:rPr>
              <a:t>FRIB + MSU</a:t>
            </a:r>
            <a:r>
              <a:rPr lang="en-US" dirty="0">
                <a:solidFill>
                  <a:srgbClr val="457A93"/>
                </a:solidFill>
              </a:rPr>
              <a:t>)</a:t>
            </a:r>
          </a:p>
          <a:p>
            <a:pPr marL="342900" indent="-342900">
              <a:buFont typeface="Arial" panose="020B0604020202020204" pitchFamily="34" charset="0"/>
              <a:buChar char="•"/>
            </a:pPr>
            <a:r>
              <a:rPr lang="en-US" dirty="0">
                <a:solidFill>
                  <a:srgbClr val="457A93"/>
                </a:solidFill>
              </a:rPr>
              <a:t>B. Greaves (</a:t>
            </a:r>
            <a:r>
              <a:rPr lang="en-US" dirty="0" err="1">
                <a:solidFill>
                  <a:schemeClr val="accent3"/>
                </a:solidFill>
              </a:rPr>
              <a:t>UoGuelph</a:t>
            </a:r>
            <a:r>
              <a:rPr lang="en-US" dirty="0">
                <a:solidFill>
                  <a:srgbClr val="457A93"/>
                </a:solidFill>
              </a:rPr>
              <a:t>)</a:t>
            </a:r>
          </a:p>
          <a:p>
            <a:pPr marL="342900" indent="-342900">
              <a:buFont typeface="Arial" panose="020B0604020202020204" pitchFamily="34" charset="0"/>
              <a:buChar char="•"/>
            </a:pPr>
            <a:r>
              <a:rPr lang="en-US" dirty="0">
                <a:solidFill>
                  <a:srgbClr val="457A93"/>
                </a:solidFill>
              </a:rPr>
              <a:t>G. Savard, D. Santiago et. al.  (</a:t>
            </a:r>
            <a:r>
              <a:rPr lang="en-US" dirty="0">
                <a:solidFill>
                  <a:schemeClr val="accent3"/>
                </a:solidFill>
              </a:rPr>
              <a:t>Argonne National Lab.</a:t>
            </a:r>
            <a:r>
              <a:rPr lang="en-US" dirty="0">
                <a:solidFill>
                  <a:srgbClr val="457A93"/>
                </a:solidFill>
              </a:rPr>
              <a:t>)</a:t>
            </a:r>
          </a:p>
          <a:p>
            <a:pPr marL="342900" indent="-342900">
              <a:buFont typeface="Arial" panose="020B0604020202020204" pitchFamily="34" charset="0"/>
              <a:buChar char="•"/>
            </a:pPr>
            <a:r>
              <a:rPr lang="en-US" dirty="0">
                <a:solidFill>
                  <a:srgbClr val="457A93"/>
                </a:solidFill>
              </a:rPr>
              <a:t>S. </a:t>
            </a:r>
            <a:r>
              <a:rPr lang="en-US" dirty="0" err="1">
                <a:solidFill>
                  <a:srgbClr val="457A93"/>
                </a:solidFill>
              </a:rPr>
              <a:t>Goriely</a:t>
            </a:r>
            <a:r>
              <a:rPr lang="en-US" dirty="0">
                <a:solidFill>
                  <a:srgbClr val="457A93"/>
                </a:solidFill>
              </a:rPr>
              <a:t> (</a:t>
            </a:r>
            <a:r>
              <a:rPr lang="en-US" dirty="0">
                <a:solidFill>
                  <a:schemeClr val="accent3"/>
                </a:solidFill>
              </a:rPr>
              <a:t>Univ. Brussels</a:t>
            </a:r>
            <a:r>
              <a:rPr lang="en-US" dirty="0">
                <a:solidFill>
                  <a:srgbClr val="457A93"/>
                </a:solidFill>
              </a:rPr>
              <a:t>)</a:t>
            </a:r>
          </a:p>
          <a:p>
            <a:pPr marL="342900" indent="-342900">
              <a:buFont typeface="Arial" panose="020B0604020202020204" pitchFamily="34" charset="0"/>
              <a:buChar char="•"/>
            </a:pPr>
            <a:r>
              <a:rPr lang="en-US" dirty="0">
                <a:solidFill>
                  <a:srgbClr val="457A93"/>
                </a:solidFill>
              </a:rPr>
              <a:t>D. Rochman (</a:t>
            </a:r>
            <a:r>
              <a:rPr lang="en-US" dirty="0">
                <a:solidFill>
                  <a:schemeClr val="accent3"/>
                </a:solidFill>
              </a:rPr>
              <a:t>PSI, </a:t>
            </a:r>
            <a:r>
              <a:rPr lang="en-US" dirty="0" err="1">
                <a:solidFill>
                  <a:schemeClr val="accent3"/>
                </a:solidFill>
              </a:rPr>
              <a:t>Villingen</a:t>
            </a:r>
            <a:r>
              <a:rPr lang="en-US" dirty="0">
                <a:solidFill>
                  <a:srgbClr val="457A93"/>
                </a:solidFill>
              </a:rPr>
              <a:t>)</a:t>
            </a:r>
          </a:p>
          <a:p>
            <a:pPr marL="342900" indent="-342900">
              <a:buFont typeface="Arial" panose="020B0604020202020204" pitchFamily="34" charset="0"/>
              <a:buChar char="•"/>
            </a:pPr>
            <a:r>
              <a:rPr lang="en-US" dirty="0">
                <a:solidFill>
                  <a:srgbClr val="457A93"/>
                </a:solidFill>
              </a:rPr>
              <a:t>C. Bernards (</a:t>
            </a:r>
            <a:r>
              <a:rPr lang="en-US" dirty="0">
                <a:solidFill>
                  <a:schemeClr val="accent3"/>
                </a:solidFill>
              </a:rPr>
              <a:t>IKP Cologne</a:t>
            </a:r>
            <a:r>
              <a:rPr lang="en-US" dirty="0">
                <a:solidFill>
                  <a:srgbClr val="457A93"/>
                </a:solidFill>
              </a:rPr>
              <a:t>)</a:t>
            </a:r>
          </a:p>
        </p:txBody>
      </p:sp>
    </p:spTree>
    <p:extLst>
      <p:ext uri="{BB962C8B-B14F-4D97-AF65-F5344CB8AC3E}">
        <p14:creationId xmlns:p14="http://schemas.microsoft.com/office/powerpoint/2010/main" val="4161987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7ABAB-3733-F5DC-F956-BD45D65239AF}"/>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35C064E6-EAC7-64F4-5843-ECABBB6E52E7}"/>
              </a:ext>
            </a:extLst>
          </p:cNvPr>
          <p:cNvGrpSpPr/>
          <p:nvPr/>
        </p:nvGrpSpPr>
        <p:grpSpPr>
          <a:xfrm>
            <a:off x="597654" y="196387"/>
            <a:ext cx="3148308" cy="4750724"/>
            <a:chOff x="597654" y="-1536"/>
            <a:chExt cx="3148308" cy="4750724"/>
          </a:xfrm>
        </p:grpSpPr>
        <p:pic>
          <p:nvPicPr>
            <p:cNvPr id="3" name="Picture 2" descr="A diagram of a voltage&#10;&#10;AI-generated content may be incorrect.">
              <a:extLst>
                <a:ext uri="{FF2B5EF4-FFF2-40B4-BE49-F238E27FC236}">
                  <a16:creationId xmlns:a16="http://schemas.microsoft.com/office/drawing/2014/main" id="{30976501-4B7F-E6EB-B095-B4863057E3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5006" y="-1536"/>
              <a:ext cx="2135781" cy="2380506"/>
            </a:xfrm>
            <a:prstGeom prst="rect">
              <a:avLst/>
            </a:prstGeom>
          </p:spPr>
        </p:pic>
        <p:pic>
          <p:nvPicPr>
            <p:cNvPr id="5" name="Picture 4" descr="A graph of a function&#10;&#10;AI-generated content may be incorrect.">
              <a:extLst>
                <a:ext uri="{FF2B5EF4-FFF2-40B4-BE49-F238E27FC236}">
                  <a16:creationId xmlns:a16="http://schemas.microsoft.com/office/drawing/2014/main" id="{76BD65FB-C09D-2E50-74E8-A046A705069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7654" y="2378970"/>
              <a:ext cx="2984858" cy="2123158"/>
            </a:xfrm>
            <a:prstGeom prst="rect">
              <a:avLst/>
            </a:prstGeom>
          </p:spPr>
        </p:pic>
        <p:sp>
          <p:nvSpPr>
            <p:cNvPr id="6" name="TextBox 5">
              <a:extLst>
                <a:ext uri="{FF2B5EF4-FFF2-40B4-BE49-F238E27FC236}">
                  <a16:creationId xmlns:a16="http://schemas.microsoft.com/office/drawing/2014/main" id="{2DDF0A83-6A12-F3B9-E65A-D8041BCA9FFA}"/>
                </a:ext>
              </a:extLst>
            </p:cNvPr>
            <p:cNvSpPr txBox="1"/>
            <p:nvPr/>
          </p:nvSpPr>
          <p:spPr>
            <a:xfrm>
              <a:off x="1621327" y="4472189"/>
              <a:ext cx="2124635" cy="276999"/>
            </a:xfrm>
            <a:prstGeom prst="rect">
              <a:avLst/>
            </a:prstGeom>
            <a:noFill/>
          </p:spPr>
          <p:txBody>
            <a:bodyPr wrap="square" rtlCol="0">
              <a:spAutoFit/>
            </a:bodyPr>
            <a:lstStyle/>
            <a:p>
              <a:r>
                <a:rPr lang="en-US" sz="1200" dirty="0" err="1"/>
                <a:t>E</a:t>
              </a:r>
              <a:r>
                <a:rPr lang="en-US" sz="1200" baseline="-25000" dirty="0" err="1"/>
                <a:t>neutron</a:t>
              </a:r>
              <a:r>
                <a:rPr lang="en-US" sz="1200" dirty="0"/>
                <a:t> (MeV)</a:t>
              </a:r>
            </a:p>
          </p:txBody>
        </p:sp>
      </p:grpSp>
      <p:sp>
        <p:nvSpPr>
          <p:cNvPr id="4" name="TextBox 3">
            <a:extLst>
              <a:ext uri="{FF2B5EF4-FFF2-40B4-BE49-F238E27FC236}">
                <a16:creationId xmlns:a16="http://schemas.microsoft.com/office/drawing/2014/main" id="{EF90BB13-5ADC-558A-4A77-FBD16C311ED3}"/>
              </a:ext>
            </a:extLst>
          </p:cNvPr>
          <p:cNvSpPr txBox="1"/>
          <p:nvPr/>
        </p:nvSpPr>
        <p:spPr>
          <a:xfrm>
            <a:off x="465352" y="4749188"/>
            <a:ext cx="4436586" cy="276999"/>
          </a:xfrm>
          <a:prstGeom prst="rect">
            <a:avLst/>
          </a:prstGeom>
          <a:solidFill>
            <a:schemeClr val="bg1"/>
          </a:solidFill>
        </p:spPr>
        <p:txBody>
          <a:bodyPr wrap="square" rtlCol="0">
            <a:spAutoFit/>
          </a:bodyPr>
          <a:lstStyle/>
          <a:p>
            <a:r>
              <a:rPr lang="en-US" sz="1200" dirty="0" err="1">
                <a:solidFill>
                  <a:srgbClr val="457A93"/>
                </a:solidFill>
              </a:rPr>
              <a:t>Iliadis</a:t>
            </a:r>
            <a:r>
              <a:rPr lang="en-US" sz="1200" dirty="0">
                <a:solidFill>
                  <a:srgbClr val="457A93"/>
                </a:solidFill>
              </a:rPr>
              <a:t>, Nuclear Physics of Stars</a:t>
            </a:r>
          </a:p>
        </p:txBody>
      </p:sp>
      <p:sp>
        <p:nvSpPr>
          <p:cNvPr id="7" name="Title 6">
            <a:extLst>
              <a:ext uri="{FF2B5EF4-FFF2-40B4-BE49-F238E27FC236}">
                <a16:creationId xmlns:a16="http://schemas.microsoft.com/office/drawing/2014/main" id="{12F996A5-4973-E83D-DAA0-ABD2182F684A}"/>
              </a:ext>
            </a:extLst>
          </p:cNvPr>
          <p:cNvSpPr>
            <a:spLocks noGrp="1"/>
          </p:cNvSpPr>
          <p:nvPr>
            <p:ph type="title"/>
          </p:nvPr>
        </p:nvSpPr>
        <p:spPr>
          <a:xfrm>
            <a:off x="1957781" y="31372"/>
            <a:ext cx="8310603" cy="725880"/>
          </a:xfrm>
        </p:spPr>
        <p:txBody>
          <a:bodyPr/>
          <a:lstStyle/>
          <a:p>
            <a:r>
              <a:rPr lang="en-US" sz="2400" dirty="0"/>
              <a:t>Neutron Captures in a Nutshell: Resonances</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9E5FC30-CD91-CF1D-E073-7A1A3764801E}"/>
                  </a:ext>
                </a:extLst>
              </p:cNvPr>
              <p:cNvSpPr txBox="1"/>
              <p:nvPr/>
            </p:nvSpPr>
            <p:spPr>
              <a:xfrm>
                <a:off x="5463017" y="617098"/>
                <a:ext cx="3259999" cy="3388300"/>
              </a:xfrm>
              <a:prstGeom prst="rect">
                <a:avLst/>
              </a:prstGeom>
              <a:noFill/>
            </p:spPr>
            <p:txBody>
              <a:bodyPr wrap="square" rtlCol="0">
                <a:spAutoFit/>
              </a:bodyPr>
              <a:lstStyle/>
              <a:p>
                <a:pPr marL="214313" indent="-214313">
                  <a:buFont typeface="Arial" panose="020B0604020202020204" pitchFamily="34" charset="0"/>
                  <a:buChar char="•"/>
                </a:pPr>
                <a:r>
                  <a:rPr lang="en-US" dirty="0"/>
                  <a:t>Compound nucleus formation and decay is relatively slow (10</a:t>
                </a:r>
                <a:r>
                  <a:rPr lang="en-US" baseline="30000" dirty="0"/>
                  <a:t>-14</a:t>
                </a:r>
                <a:r>
                  <a:rPr lang="en-US" dirty="0"/>
                  <a:t> -10</a:t>
                </a:r>
                <a:r>
                  <a:rPr lang="en-US" baseline="30000" dirty="0"/>
                  <a:t>-16 </a:t>
                </a:r>
                <a:r>
                  <a:rPr lang="en-US" dirty="0"/>
                  <a:t>sec)</a:t>
                </a:r>
              </a:p>
              <a:p>
                <a:endParaRPr lang="en-US" dirty="0"/>
              </a:p>
              <a:p>
                <a:pPr algn="ct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Γ</m:t>
                      </m:r>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ℏ</m:t>
                          </m:r>
                        </m:num>
                        <m:den>
                          <m:r>
                            <a:rPr lang="de-DE" b="0" i="1" smtClean="0">
                              <a:latin typeface="Cambria Math" panose="02040503050406030204" pitchFamily="18" charset="0"/>
                              <a:ea typeface="Cambria Math" panose="02040503050406030204" pitchFamily="18" charset="0"/>
                            </a:rPr>
                            <m:t>𝜏</m:t>
                          </m:r>
                        </m:den>
                      </m:f>
                    </m:oMath>
                  </m:oMathPara>
                </a14:m>
                <a:endParaRPr lang="en-US" dirty="0"/>
              </a:p>
              <a:p>
                <a:pPr algn="ctr"/>
                <a:endParaRPr lang="en-US" dirty="0"/>
              </a:p>
              <a:p>
                <a:pPr marL="214313" indent="-214313">
                  <a:buFont typeface="Arial" panose="020B0604020202020204" pitchFamily="34" charset="0"/>
                  <a:buChar char="•"/>
                </a:pPr>
                <a:r>
                  <a:rPr lang="en-US" dirty="0"/>
                  <a:t>Large number of sharp resonances in medium-heavy and heavy nuclei around threshold</a:t>
                </a:r>
                <a:br>
                  <a:rPr lang="en-US" dirty="0"/>
                </a:br>
                <a:endParaRPr lang="en-US" dirty="0"/>
              </a:p>
            </p:txBody>
          </p:sp>
        </mc:Choice>
        <mc:Fallback xmlns="">
          <p:sp>
            <p:nvSpPr>
              <p:cNvPr id="2" name="TextBox 1">
                <a:extLst>
                  <a:ext uri="{FF2B5EF4-FFF2-40B4-BE49-F238E27FC236}">
                    <a16:creationId xmlns:a16="http://schemas.microsoft.com/office/drawing/2014/main" id="{49E5FC30-CD91-CF1D-E073-7A1A3764801E}"/>
                  </a:ext>
                </a:extLst>
              </p:cNvPr>
              <p:cNvSpPr txBox="1">
                <a:spLocks noRot="1" noChangeAspect="1" noMove="1" noResize="1" noEditPoints="1" noAdjustHandles="1" noChangeArrowheads="1" noChangeShapeType="1" noTextEdit="1"/>
              </p:cNvSpPr>
              <p:nvPr/>
            </p:nvSpPr>
            <p:spPr>
              <a:xfrm>
                <a:off x="5463017" y="617098"/>
                <a:ext cx="3259999" cy="3388300"/>
              </a:xfrm>
              <a:prstGeom prst="rect">
                <a:avLst/>
              </a:prstGeom>
              <a:blipFill>
                <a:blip r:embed="rId5"/>
                <a:stretch>
                  <a:fillRect l="-1167" t="-746" r="-389"/>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C7437754-F6E8-1950-0D57-14F3C65E9510}"/>
              </a:ext>
            </a:extLst>
          </p:cNvPr>
          <p:cNvGrpSpPr/>
          <p:nvPr/>
        </p:nvGrpSpPr>
        <p:grpSpPr>
          <a:xfrm>
            <a:off x="152140" y="778412"/>
            <a:ext cx="4844066" cy="3743325"/>
            <a:chOff x="235743" y="700087"/>
            <a:chExt cx="4844066" cy="3743325"/>
          </a:xfrm>
        </p:grpSpPr>
        <p:pic>
          <p:nvPicPr>
            <p:cNvPr id="9" name="Picture 8" descr="A diagram of a graph&#10;&#10;AI-generated content may be incorrect.">
              <a:extLst>
                <a:ext uri="{FF2B5EF4-FFF2-40B4-BE49-F238E27FC236}">
                  <a16:creationId xmlns:a16="http://schemas.microsoft.com/office/drawing/2014/main" id="{401A613F-F54B-18B1-EA45-55DDBB3F7E1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12986" y="700087"/>
              <a:ext cx="4066823" cy="3743325"/>
            </a:xfrm>
            <a:prstGeom prst="rect">
              <a:avLst/>
            </a:prstGeom>
          </p:spPr>
        </p:pic>
        <p:cxnSp>
          <p:nvCxnSpPr>
            <p:cNvPr id="10" name="Straight Arrow Connector 9">
              <a:extLst>
                <a:ext uri="{FF2B5EF4-FFF2-40B4-BE49-F238E27FC236}">
                  <a16:creationId xmlns:a16="http://schemas.microsoft.com/office/drawing/2014/main" id="{213513E3-1E1A-191E-5196-714382EA5DFB}"/>
                </a:ext>
              </a:extLst>
            </p:cNvPr>
            <p:cNvCxnSpPr/>
            <p:nvPr/>
          </p:nvCxnSpPr>
          <p:spPr>
            <a:xfrm>
              <a:off x="351471" y="1351187"/>
              <a:ext cx="77152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4587582-42B5-870A-4B31-CC5E8592D730}"/>
                </a:ext>
              </a:extLst>
            </p:cNvPr>
            <p:cNvSpPr txBox="1"/>
            <p:nvPr/>
          </p:nvSpPr>
          <p:spPr>
            <a:xfrm>
              <a:off x="235743" y="840109"/>
              <a:ext cx="1002983" cy="415498"/>
            </a:xfrm>
            <a:prstGeom prst="rect">
              <a:avLst/>
            </a:prstGeom>
            <a:noFill/>
          </p:spPr>
          <p:txBody>
            <a:bodyPr wrap="square" rtlCol="0">
              <a:spAutoFit/>
            </a:bodyPr>
            <a:lstStyle/>
            <a:p>
              <a:r>
                <a:rPr lang="en-US" sz="2100" dirty="0" err="1"/>
                <a:t>E</a:t>
              </a:r>
              <a:r>
                <a:rPr lang="en-US" sz="2100" baseline="-25000" dirty="0" err="1"/>
                <a:t>neutron</a:t>
              </a:r>
              <a:endParaRPr lang="en-US" sz="2100" baseline="-25000" dirty="0"/>
            </a:p>
          </p:txBody>
        </p:sp>
      </p:grpSp>
    </p:spTree>
    <p:extLst>
      <p:ext uri="{BB962C8B-B14F-4D97-AF65-F5344CB8AC3E}">
        <p14:creationId xmlns:p14="http://schemas.microsoft.com/office/powerpoint/2010/main" val="367475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1D805-2C69-892C-987C-78776AD32B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7D2F1D-97BD-F457-7623-CA3072BBC113}"/>
              </a:ext>
            </a:extLst>
          </p:cNvPr>
          <p:cNvSpPr>
            <a:spLocks noGrp="1"/>
          </p:cNvSpPr>
          <p:nvPr>
            <p:ph type="title"/>
          </p:nvPr>
        </p:nvSpPr>
        <p:spPr>
          <a:xfrm>
            <a:off x="139442" y="293466"/>
            <a:ext cx="8343655" cy="1501961"/>
          </a:xfrm>
        </p:spPr>
        <p:txBody>
          <a:bodyPr/>
          <a:lstStyle/>
          <a:p>
            <a:r>
              <a:rPr lang="en-US" sz="2400" dirty="0"/>
              <a:t>Sorry for being late to this beautiful conference…</a:t>
            </a:r>
            <a:br>
              <a:rPr lang="en-US" sz="2800" dirty="0"/>
            </a:br>
            <a:r>
              <a:rPr lang="en-US" sz="1800" dirty="0">
                <a:solidFill>
                  <a:schemeClr val="tx1">
                    <a:lumMod val="50000"/>
                    <a:lumOff val="50000"/>
                  </a:schemeClr>
                </a:solidFill>
              </a:rPr>
              <a:t>but this was really important to us</a:t>
            </a:r>
            <a:r>
              <a:rPr lang="en-US" sz="2800" dirty="0">
                <a:solidFill>
                  <a:schemeClr val="tx1">
                    <a:lumMod val="50000"/>
                    <a:lumOff val="50000"/>
                  </a:schemeClr>
                </a:solidFill>
              </a:rPr>
              <a:t>…</a:t>
            </a:r>
          </a:p>
        </p:txBody>
      </p:sp>
      <p:pic>
        <p:nvPicPr>
          <p:cNvPr id="6" name="Picture 5" descr="A graph showing a number of electrons&#10;&#10;AI-generated content may be incorrect.">
            <a:extLst>
              <a:ext uri="{FF2B5EF4-FFF2-40B4-BE49-F238E27FC236}">
                <a16:creationId xmlns:a16="http://schemas.microsoft.com/office/drawing/2014/main" id="{E347ED14-A61F-822B-0477-57878430A010}"/>
              </a:ext>
            </a:extLst>
          </p:cNvPr>
          <p:cNvPicPr>
            <a:picLocks noChangeAspect="1"/>
          </p:cNvPicPr>
          <p:nvPr/>
        </p:nvPicPr>
        <p:blipFill>
          <a:blip r:embed="rId3">
            <a:extLst>
              <a:ext uri="{28A0092B-C50C-407E-A947-70E740481C1C}">
                <a14:useLocalDpi xmlns:a14="http://schemas.microsoft.com/office/drawing/2010/main" val="0"/>
              </a:ext>
            </a:extLst>
          </a:blip>
          <a:srcRect r="3320"/>
          <a:stretch>
            <a:fillRect/>
          </a:stretch>
        </p:blipFill>
        <p:spPr>
          <a:xfrm>
            <a:off x="0" y="1199952"/>
            <a:ext cx="7693892" cy="3295475"/>
          </a:xfrm>
          <a:prstGeom prst="rect">
            <a:avLst/>
          </a:prstGeom>
        </p:spPr>
      </p:pic>
      <p:pic>
        <p:nvPicPr>
          <p:cNvPr id="8" name="Picture 7" descr="A chart showing the maximum of the maximum of the maximum of the maximum of the maximum of the maximum of the maximum of the maximum of the maximum of the maximum of the maximum of the maximum of&#10;&#10;AI-generated content may be incorrect.">
            <a:extLst>
              <a:ext uri="{FF2B5EF4-FFF2-40B4-BE49-F238E27FC236}">
                <a16:creationId xmlns:a16="http://schemas.microsoft.com/office/drawing/2014/main" id="{D58098A4-1FE5-0A88-BCD4-E188DD447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0472" y="1388896"/>
            <a:ext cx="645249" cy="2050790"/>
          </a:xfrm>
          <a:prstGeom prst="rect">
            <a:avLst/>
          </a:prstGeom>
        </p:spPr>
      </p:pic>
      <p:sp>
        <p:nvSpPr>
          <p:cNvPr id="3" name="Rectangle 2">
            <a:extLst>
              <a:ext uri="{FF2B5EF4-FFF2-40B4-BE49-F238E27FC236}">
                <a16:creationId xmlns:a16="http://schemas.microsoft.com/office/drawing/2014/main" id="{828ED764-5DE4-22E5-3480-9A296DABD6C0}"/>
              </a:ext>
            </a:extLst>
          </p:cNvPr>
          <p:cNvSpPr/>
          <p:nvPr/>
        </p:nvSpPr>
        <p:spPr>
          <a:xfrm>
            <a:off x="739592" y="1250635"/>
            <a:ext cx="2585500" cy="461665"/>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200" b="0" i="0" u="none" strike="noStrike" kern="1200" cap="none" spc="0" normalizeH="0" baseline="0" noProof="0" dirty="0">
                <a:ln>
                  <a:noFill/>
                </a:ln>
                <a:solidFill>
                  <a:srgbClr val="007FAA"/>
                </a:solidFill>
                <a:effectLst/>
                <a:uLnTx/>
                <a:uFillTx/>
                <a:latin typeface="t1-gul-regular"/>
                <a:ea typeface="ＭＳ Ｐゴシック" charset="-128"/>
                <a:cs typeface="+mn-cs"/>
              </a:rPr>
              <a:t>Adapted from M. Mumpower et 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200" b="0" i="0" u="none" strike="noStrike" kern="1200" cap="none" spc="0" normalizeH="0" baseline="0" noProof="0" dirty="0">
                <a:ln>
                  <a:noFill/>
                </a:ln>
                <a:solidFill>
                  <a:srgbClr val="007FAA"/>
                </a:solidFill>
                <a:effectLst/>
                <a:uLnTx/>
                <a:uFillTx/>
                <a:latin typeface="t1-gul-regular"/>
                <a:ea typeface="ＭＳ Ｐゴシック" charset="-128"/>
                <a:cs typeface="+mn-cs"/>
              </a:rPr>
              <a:t>Prog. Part. </a:t>
            </a:r>
            <a:r>
              <a:rPr kumimoji="0" lang="en-CA" sz="1200" b="0" i="0" u="none" strike="noStrike" kern="1200" cap="none" spc="0" normalizeH="0" baseline="0" noProof="0" dirty="0" err="1">
                <a:ln>
                  <a:noFill/>
                </a:ln>
                <a:solidFill>
                  <a:srgbClr val="007FAA"/>
                </a:solidFill>
                <a:effectLst/>
                <a:uLnTx/>
                <a:uFillTx/>
                <a:latin typeface="t1-gul-regular"/>
                <a:ea typeface="ＭＳ Ｐゴシック" charset="-128"/>
                <a:cs typeface="+mn-cs"/>
              </a:rPr>
              <a:t>Nucl</a:t>
            </a:r>
            <a:r>
              <a:rPr kumimoji="0" lang="en-CA" sz="1200" b="0" i="0" u="none" strike="noStrike" kern="1200" cap="none" spc="0" normalizeH="0" baseline="0" noProof="0" dirty="0">
                <a:ln>
                  <a:noFill/>
                </a:ln>
                <a:solidFill>
                  <a:srgbClr val="007FAA"/>
                </a:solidFill>
                <a:effectLst/>
                <a:uLnTx/>
                <a:uFillTx/>
                <a:latin typeface="t1-gul-regular"/>
                <a:ea typeface="ＭＳ Ｐゴシック" charset="-128"/>
                <a:cs typeface="+mn-cs"/>
              </a:rPr>
              <a:t>. Phys. 86 (2016)</a:t>
            </a:r>
            <a:endParaRPr kumimoji="0" lang="en-CA"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
        <p:nvSpPr>
          <p:cNvPr id="11" name="Rectangle 10">
            <a:extLst>
              <a:ext uri="{FF2B5EF4-FFF2-40B4-BE49-F238E27FC236}">
                <a16:creationId xmlns:a16="http://schemas.microsoft.com/office/drawing/2014/main" id="{75F1C1B5-A1C9-350F-1270-E26363B41C20}"/>
              </a:ext>
            </a:extLst>
          </p:cNvPr>
          <p:cNvSpPr/>
          <p:nvPr/>
        </p:nvSpPr>
        <p:spPr>
          <a:xfrm>
            <a:off x="0" y="1163486"/>
            <a:ext cx="371197" cy="3549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TextBox 13">
            <a:extLst>
              <a:ext uri="{FF2B5EF4-FFF2-40B4-BE49-F238E27FC236}">
                <a16:creationId xmlns:a16="http://schemas.microsoft.com/office/drawing/2014/main" id="{31D56BD3-910F-2FD3-B9A9-F884AB08A084}"/>
              </a:ext>
            </a:extLst>
          </p:cNvPr>
          <p:cNvSpPr txBox="1"/>
          <p:nvPr/>
        </p:nvSpPr>
        <p:spPr>
          <a:xfrm>
            <a:off x="6101008" y="2784885"/>
            <a:ext cx="1728216" cy="369332"/>
          </a:xfrm>
          <a:prstGeom prst="rect">
            <a:avLst/>
          </a:prstGeom>
          <a:noFill/>
        </p:spPr>
        <p:txBody>
          <a:bodyPr wrap="square" rtlCol="0">
            <a:spAutoFit/>
          </a:bodyPr>
          <a:lstStyle/>
          <a:p>
            <a:r>
              <a:rPr lang="en-DE" dirty="0">
                <a:solidFill>
                  <a:schemeClr val="accent1"/>
                </a:solidFill>
              </a:rPr>
              <a:t>FRIB: 10</a:t>
            </a:r>
            <a:r>
              <a:rPr lang="en-DE" baseline="30000" dirty="0">
                <a:solidFill>
                  <a:schemeClr val="accent1"/>
                </a:solidFill>
              </a:rPr>
              <a:t>-4</a:t>
            </a:r>
            <a:r>
              <a:rPr lang="en-DE" dirty="0">
                <a:solidFill>
                  <a:schemeClr val="accent1"/>
                </a:solidFill>
              </a:rPr>
              <a:t> pps</a:t>
            </a:r>
          </a:p>
        </p:txBody>
      </p:sp>
      <p:grpSp>
        <p:nvGrpSpPr>
          <p:cNvPr id="28" name="Group 27">
            <a:extLst>
              <a:ext uri="{FF2B5EF4-FFF2-40B4-BE49-F238E27FC236}">
                <a16:creationId xmlns:a16="http://schemas.microsoft.com/office/drawing/2014/main" id="{93A3E4A0-BCC1-394F-59AE-0C38F7C5B2D9}"/>
              </a:ext>
            </a:extLst>
          </p:cNvPr>
          <p:cNvGrpSpPr/>
          <p:nvPr/>
        </p:nvGrpSpPr>
        <p:grpSpPr>
          <a:xfrm>
            <a:off x="3187214" y="2596551"/>
            <a:ext cx="277344" cy="746001"/>
            <a:chOff x="2913265" y="2619332"/>
            <a:chExt cx="277344" cy="746001"/>
          </a:xfrm>
        </p:grpSpPr>
        <p:sp>
          <p:nvSpPr>
            <p:cNvPr id="20" name="Oval 19">
              <a:extLst>
                <a:ext uri="{FF2B5EF4-FFF2-40B4-BE49-F238E27FC236}">
                  <a16:creationId xmlns:a16="http://schemas.microsoft.com/office/drawing/2014/main" id="{1D252FFD-8005-7DA0-AA82-F628271730EE}"/>
                </a:ext>
              </a:extLst>
            </p:cNvPr>
            <p:cNvSpPr/>
            <p:nvPr/>
          </p:nvSpPr>
          <p:spPr>
            <a:xfrm>
              <a:off x="2913265" y="2619332"/>
              <a:ext cx="277344" cy="746001"/>
            </a:xfrm>
            <a:prstGeom prst="ellipse">
              <a:avLst/>
            </a:prstGeom>
            <a:solidFill>
              <a:srgbClr val="FF0000">
                <a:alpha val="4637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BEE4593-7115-559D-4ECB-3BB7F91EE312}"/>
                </a:ext>
              </a:extLst>
            </p:cNvPr>
            <p:cNvSpPr/>
            <p:nvPr/>
          </p:nvSpPr>
          <p:spPr>
            <a:xfrm>
              <a:off x="2978912" y="2739960"/>
              <a:ext cx="73025" cy="539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78A8E627-7843-1491-2640-8F42CD8F1B2C}"/>
                </a:ext>
              </a:extLst>
            </p:cNvPr>
            <p:cNvCxnSpPr>
              <a:cxnSpLocks/>
              <a:stCxn id="7" idx="3"/>
            </p:cNvCxnSpPr>
            <p:nvPr/>
          </p:nvCxnSpPr>
          <p:spPr>
            <a:xfrm flipV="1">
              <a:off x="3051937" y="2763772"/>
              <a:ext cx="98425" cy="3176"/>
            </a:xfrm>
            <a:prstGeom prst="straightConnector1">
              <a:avLst/>
            </a:prstGeom>
            <a:ln>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21" name="Oval 20">
            <a:extLst>
              <a:ext uri="{FF2B5EF4-FFF2-40B4-BE49-F238E27FC236}">
                <a16:creationId xmlns:a16="http://schemas.microsoft.com/office/drawing/2014/main" id="{842179E6-4685-F9AF-B0ED-24C291E533F0}"/>
              </a:ext>
            </a:extLst>
          </p:cNvPr>
          <p:cNvSpPr/>
          <p:nvPr/>
        </p:nvSpPr>
        <p:spPr>
          <a:xfrm rot="18890006">
            <a:off x="2460638" y="3145814"/>
            <a:ext cx="621564" cy="207620"/>
          </a:xfrm>
          <a:prstGeom prst="ellipse">
            <a:avLst/>
          </a:prstGeom>
          <a:solidFill>
            <a:srgbClr val="FF0000">
              <a:alpha val="4637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3239376-94E3-B3FA-1853-571EFC54EA00}"/>
              </a:ext>
            </a:extLst>
          </p:cNvPr>
          <p:cNvSpPr txBox="1"/>
          <p:nvPr/>
        </p:nvSpPr>
        <p:spPr>
          <a:xfrm>
            <a:off x="4364851" y="3164845"/>
            <a:ext cx="2663419" cy="646331"/>
          </a:xfrm>
          <a:prstGeom prst="rect">
            <a:avLst/>
          </a:prstGeom>
          <a:noFill/>
        </p:spPr>
        <p:txBody>
          <a:bodyPr wrap="square" rtlCol="0">
            <a:spAutoFit/>
          </a:bodyPr>
          <a:lstStyle/>
          <a:p>
            <a:r>
              <a:rPr lang="de-DE" dirty="0">
                <a:solidFill>
                  <a:schemeClr val="accent1"/>
                </a:solidFill>
              </a:rPr>
              <a:t>ANL, 2022: </a:t>
            </a:r>
            <a:r>
              <a:rPr lang="en-US" baseline="30000" dirty="0">
                <a:solidFill>
                  <a:schemeClr val="accent2"/>
                </a:solidFill>
              </a:rPr>
              <a:t>140</a:t>
            </a:r>
            <a:r>
              <a:rPr lang="en-US" dirty="0">
                <a:solidFill>
                  <a:schemeClr val="accent2"/>
                </a:solidFill>
              </a:rPr>
              <a:t>Cs </a:t>
            </a:r>
            <a:r>
              <a:rPr lang="en-US" dirty="0">
                <a:solidFill>
                  <a:schemeClr val="accent2"/>
                </a:solidFill>
                <a:sym typeface="Wingdings" pitchFamily="2" charset="2"/>
              </a:rPr>
              <a:t></a:t>
            </a:r>
            <a:r>
              <a:rPr lang="en-US" baseline="30000" dirty="0">
                <a:solidFill>
                  <a:schemeClr val="accent2"/>
                </a:solidFill>
                <a:sym typeface="Wingdings" pitchFamily="2" charset="2"/>
              </a:rPr>
              <a:t>141</a:t>
            </a:r>
            <a:r>
              <a:rPr lang="en-US" dirty="0">
                <a:solidFill>
                  <a:schemeClr val="accent2"/>
                </a:solidFill>
                <a:sym typeface="Wingdings" pitchFamily="2" charset="2"/>
              </a:rPr>
              <a:t>Cs</a:t>
            </a:r>
            <a:endParaRPr lang="en-US" dirty="0">
              <a:solidFill>
                <a:schemeClr val="accent2"/>
              </a:solidFill>
            </a:endParaRPr>
          </a:p>
          <a:p>
            <a:endParaRPr lang="en-DE" dirty="0">
              <a:solidFill>
                <a:schemeClr val="accent1"/>
              </a:solidFill>
            </a:endParaRPr>
          </a:p>
        </p:txBody>
      </p:sp>
      <p:cxnSp>
        <p:nvCxnSpPr>
          <p:cNvPr id="24" name="Straight Connector 23">
            <a:extLst>
              <a:ext uri="{FF2B5EF4-FFF2-40B4-BE49-F238E27FC236}">
                <a16:creationId xmlns:a16="http://schemas.microsoft.com/office/drawing/2014/main" id="{F8E80B85-B4C4-0A20-08CF-DFAFF2C5B6BA}"/>
              </a:ext>
            </a:extLst>
          </p:cNvPr>
          <p:cNvCxnSpPr>
            <a:cxnSpLocks/>
          </p:cNvCxnSpPr>
          <p:nvPr/>
        </p:nvCxnSpPr>
        <p:spPr>
          <a:xfrm>
            <a:off x="3399215" y="3009586"/>
            <a:ext cx="1005242" cy="35810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4F263C7-4CAB-4B47-5F46-407FD55801F0}"/>
              </a:ext>
            </a:extLst>
          </p:cNvPr>
          <p:cNvCxnSpPr>
            <a:cxnSpLocks/>
          </p:cNvCxnSpPr>
          <p:nvPr/>
        </p:nvCxnSpPr>
        <p:spPr>
          <a:xfrm>
            <a:off x="2835815" y="3313746"/>
            <a:ext cx="1005242" cy="35810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EB58157-859D-3825-1AD4-F8D03F79FDE8}"/>
              </a:ext>
            </a:extLst>
          </p:cNvPr>
          <p:cNvSpPr txBox="1"/>
          <p:nvPr/>
        </p:nvSpPr>
        <p:spPr>
          <a:xfrm>
            <a:off x="3799838" y="3504320"/>
            <a:ext cx="3487082" cy="369332"/>
          </a:xfrm>
          <a:prstGeom prst="rect">
            <a:avLst/>
          </a:prstGeom>
          <a:noFill/>
        </p:spPr>
        <p:txBody>
          <a:bodyPr wrap="square" rtlCol="0">
            <a:spAutoFit/>
          </a:bodyPr>
          <a:lstStyle/>
          <a:p>
            <a:r>
              <a:rPr lang="de-DE" dirty="0">
                <a:solidFill>
                  <a:schemeClr val="accent1"/>
                </a:solidFill>
              </a:rPr>
              <a:t>FRIB, June 2025 (PI: A. </a:t>
            </a:r>
            <a:r>
              <a:rPr lang="de-DE" dirty="0" err="1">
                <a:solidFill>
                  <a:schemeClr val="accent1"/>
                </a:solidFill>
              </a:rPr>
              <a:t>Spyrou</a:t>
            </a:r>
            <a:r>
              <a:rPr lang="de-DE" dirty="0">
                <a:solidFill>
                  <a:schemeClr val="accent1"/>
                </a:solidFill>
              </a:rPr>
              <a:t>, DM)</a:t>
            </a:r>
            <a:endParaRPr lang="en-DE" dirty="0">
              <a:solidFill>
                <a:schemeClr val="accent1"/>
              </a:solidFill>
            </a:endParaRPr>
          </a:p>
        </p:txBody>
      </p:sp>
      <p:cxnSp>
        <p:nvCxnSpPr>
          <p:cNvPr id="29" name="Straight Connector 28">
            <a:extLst>
              <a:ext uri="{FF2B5EF4-FFF2-40B4-BE49-F238E27FC236}">
                <a16:creationId xmlns:a16="http://schemas.microsoft.com/office/drawing/2014/main" id="{0264628E-2D7B-E8A2-FAAD-75A99D6FFD67}"/>
              </a:ext>
            </a:extLst>
          </p:cNvPr>
          <p:cNvCxnSpPr>
            <a:cxnSpLocks/>
          </p:cNvCxnSpPr>
          <p:nvPr/>
        </p:nvCxnSpPr>
        <p:spPr>
          <a:xfrm>
            <a:off x="5087826" y="2668636"/>
            <a:ext cx="1005242" cy="358108"/>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21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66386-9ED5-4E72-FEA6-0CA8470C9B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D768D-7380-124B-EF35-2F35606EB4F4}"/>
              </a:ext>
            </a:extLst>
          </p:cNvPr>
          <p:cNvSpPr>
            <a:spLocks noGrp="1"/>
          </p:cNvSpPr>
          <p:nvPr>
            <p:ph type="title"/>
          </p:nvPr>
        </p:nvSpPr>
        <p:spPr>
          <a:xfrm>
            <a:off x="139442" y="277949"/>
            <a:ext cx="8310603" cy="725880"/>
          </a:xfrm>
        </p:spPr>
        <p:txBody>
          <a:bodyPr/>
          <a:lstStyle/>
          <a:p>
            <a:pPr>
              <a:tabLst>
                <a:tab pos="5419725" algn="l"/>
              </a:tabLst>
            </a:pPr>
            <a:r>
              <a:rPr lang="en-US" sz="2400" dirty="0"/>
              <a:t>Neutron Capture Rates at Stellar Energies</a:t>
            </a:r>
          </a:p>
        </p:txBody>
      </p:sp>
      <p:pic>
        <p:nvPicPr>
          <p:cNvPr id="3" name="Bild 3">
            <a:extLst>
              <a:ext uri="{FF2B5EF4-FFF2-40B4-BE49-F238E27FC236}">
                <a16:creationId xmlns:a16="http://schemas.microsoft.com/office/drawing/2014/main" id="{69AC7F5A-D5DD-9ED3-8580-FC8FD936DB1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12183" y="713793"/>
            <a:ext cx="9145872" cy="2991319"/>
          </a:xfrm>
          <a:prstGeom prst="rect">
            <a:avLst/>
          </a:prstGeom>
        </p:spPr>
      </p:pic>
      <p:sp>
        <p:nvSpPr>
          <p:cNvPr id="4" name="TextBox 3">
            <a:extLst>
              <a:ext uri="{FF2B5EF4-FFF2-40B4-BE49-F238E27FC236}">
                <a16:creationId xmlns:a16="http://schemas.microsoft.com/office/drawing/2014/main" id="{6D0A832F-46FC-5FE1-35BA-8107A8BE6AFE}"/>
              </a:ext>
            </a:extLst>
          </p:cNvPr>
          <p:cNvSpPr txBox="1"/>
          <p:nvPr/>
        </p:nvSpPr>
        <p:spPr>
          <a:xfrm>
            <a:off x="1460103" y="2978791"/>
            <a:ext cx="2962656" cy="369332"/>
          </a:xfrm>
          <a:prstGeom prst="rect">
            <a:avLst/>
          </a:prstGeom>
          <a:noFill/>
        </p:spPr>
        <p:txBody>
          <a:bodyPr wrap="square" rtlCol="0">
            <a:spAutoFit/>
          </a:bodyPr>
          <a:lstStyle/>
          <a:p>
            <a:r>
              <a:rPr lang="en-DE" dirty="0"/>
              <a:t>10</a:t>
            </a:r>
            <a:r>
              <a:rPr lang="en-DE" baseline="30000" dirty="0"/>
              <a:t>-10 	    </a:t>
            </a:r>
            <a:r>
              <a:rPr lang="en-DE" dirty="0"/>
              <a:t>10</a:t>
            </a:r>
            <a:r>
              <a:rPr lang="en-DE" baseline="30000" dirty="0"/>
              <a:t>-5 	             </a:t>
            </a:r>
            <a:r>
              <a:rPr lang="en-DE" dirty="0"/>
              <a:t>1</a:t>
            </a:r>
          </a:p>
        </p:txBody>
      </p:sp>
      <p:sp>
        <p:nvSpPr>
          <p:cNvPr id="5" name="Rectangle 4">
            <a:extLst>
              <a:ext uri="{FF2B5EF4-FFF2-40B4-BE49-F238E27FC236}">
                <a16:creationId xmlns:a16="http://schemas.microsoft.com/office/drawing/2014/main" id="{4C35792D-FF7C-3F8E-06CC-04F1F95924FD}"/>
              </a:ext>
            </a:extLst>
          </p:cNvPr>
          <p:cNvSpPr/>
          <p:nvPr/>
        </p:nvSpPr>
        <p:spPr>
          <a:xfrm>
            <a:off x="1344168" y="982762"/>
            <a:ext cx="2715768" cy="1625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tangle 6">
            <a:extLst>
              <a:ext uri="{FF2B5EF4-FFF2-40B4-BE49-F238E27FC236}">
                <a16:creationId xmlns:a16="http://schemas.microsoft.com/office/drawing/2014/main" id="{002FFA4A-7F81-BEFB-0928-4EA216D8851A}"/>
              </a:ext>
            </a:extLst>
          </p:cNvPr>
          <p:cNvSpPr/>
          <p:nvPr/>
        </p:nvSpPr>
        <p:spPr>
          <a:xfrm>
            <a:off x="5505677" y="1055913"/>
            <a:ext cx="2715768" cy="772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AFCCB2C7-774B-DD7B-E2AD-AAE7DE7B27FF}"/>
              </a:ext>
            </a:extLst>
          </p:cNvPr>
          <p:cNvSpPr/>
          <p:nvPr/>
        </p:nvSpPr>
        <p:spPr>
          <a:xfrm>
            <a:off x="5505677" y="3256228"/>
            <a:ext cx="2715768" cy="772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TextBox 5">
            <a:extLst>
              <a:ext uri="{FF2B5EF4-FFF2-40B4-BE49-F238E27FC236}">
                <a16:creationId xmlns:a16="http://schemas.microsoft.com/office/drawing/2014/main" id="{8D6392C3-0AF8-A5AC-9BD8-74A7CEA0074C}"/>
              </a:ext>
            </a:extLst>
          </p:cNvPr>
          <p:cNvSpPr txBox="1"/>
          <p:nvPr/>
        </p:nvSpPr>
        <p:spPr>
          <a:xfrm>
            <a:off x="5450813" y="2896040"/>
            <a:ext cx="2770632" cy="369332"/>
          </a:xfrm>
          <a:prstGeom prst="rect">
            <a:avLst/>
          </a:prstGeom>
          <a:noFill/>
        </p:spPr>
        <p:txBody>
          <a:bodyPr wrap="square" rtlCol="0">
            <a:spAutoFit/>
          </a:bodyPr>
          <a:lstStyle/>
          <a:p>
            <a:r>
              <a:rPr lang="en-DE" dirty="0"/>
              <a:t>10</a:t>
            </a:r>
            <a:r>
              <a:rPr lang="en-DE" baseline="30000" dirty="0"/>
              <a:t>-10 	    </a:t>
            </a:r>
            <a:r>
              <a:rPr lang="en-DE" dirty="0"/>
              <a:t>10</a:t>
            </a:r>
            <a:r>
              <a:rPr lang="en-DE" baseline="30000" dirty="0"/>
              <a:t>-5 	            </a:t>
            </a:r>
            <a:r>
              <a:rPr lang="en-DE" dirty="0"/>
              <a:t>1</a:t>
            </a:r>
          </a:p>
        </p:txBody>
      </p:sp>
      <p:sp>
        <p:nvSpPr>
          <p:cNvPr id="9" name="TextBox 8">
            <a:extLst>
              <a:ext uri="{FF2B5EF4-FFF2-40B4-BE49-F238E27FC236}">
                <a16:creationId xmlns:a16="http://schemas.microsoft.com/office/drawing/2014/main" id="{2ACFD7E3-9BA9-813C-F4AB-FD30D5428592}"/>
              </a:ext>
            </a:extLst>
          </p:cNvPr>
          <p:cNvSpPr txBox="1"/>
          <p:nvPr/>
        </p:nvSpPr>
        <p:spPr>
          <a:xfrm>
            <a:off x="1559052" y="3409560"/>
            <a:ext cx="2286000" cy="369332"/>
          </a:xfrm>
          <a:prstGeom prst="rect">
            <a:avLst/>
          </a:prstGeom>
          <a:noFill/>
        </p:spPr>
        <p:txBody>
          <a:bodyPr wrap="square" rtlCol="0">
            <a:spAutoFit/>
          </a:bodyPr>
          <a:lstStyle/>
          <a:p>
            <a:r>
              <a:rPr lang="en-GB" dirty="0">
                <a:solidFill>
                  <a:schemeClr val="accent2"/>
                </a:solidFill>
              </a:rPr>
              <a:t>n</a:t>
            </a:r>
            <a:r>
              <a:rPr lang="en-DE" dirty="0">
                <a:solidFill>
                  <a:schemeClr val="accent2"/>
                </a:solidFill>
              </a:rPr>
              <a:t>eutron energy (MeV)</a:t>
            </a:r>
          </a:p>
        </p:txBody>
      </p:sp>
      <p:sp>
        <p:nvSpPr>
          <p:cNvPr id="10" name="TextBox 9">
            <a:extLst>
              <a:ext uri="{FF2B5EF4-FFF2-40B4-BE49-F238E27FC236}">
                <a16:creationId xmlns:a16="http://schemas.microsoft.com/office/drawing/2014/main" id="{262A9464-6BC8-5768-5C0D-289CF26EE4D0}"/>
              </a:ext>
            </a:extLst>
          </p:cNvPr>
          <p:cNvSpPr txBox="1"/>
          <p:nvPr/>
        </p:nvSpPr>
        <p:spPr>
          <a:xfrm>
            <a:off x="5720561" y="3409560"/>
            <a:ext cx="2286000" cy="369332"/>
          </a:xfrm>
          <a:prstGeom prst="rect">
            <a:avLst/>
          </a:prstGeom>
          <a:noFill/>
        </p:spPr>
        <p:txBody>
          <a:bodyPr wrap="square" rtlCol="0">
            <a:spAutoFit/>
          </a:bodyPr>
          <a:lstStyle/>
          <a:p>
            <a:r>
              <a:rPr lang="en-GB" dirty="0">
                <a:solidFill>
                  <a:schemeClr val="accent2"/>
                </a:solidFill>
              </a:rPr>
              <a:t>n</a:t>
            </a:r>
            <a:r>
              <a:rPr lang="en-DE" dirty="0">
                <a:solidFill>
                  <a:schemeClr val="accent2"/>
                </a:solidFill>
              </a:rPr>
              <a:t>eutron energy (MeV)</a:t>
            </a:r>
          </a:p>
        </p:txBody>
      </p:sp>
      <p:sp>
        <p:nvSpPr>
          <p:cNvPr id="11" name="Rectangle 10">
            <a:extLst>
              <a:ext uri="{FF2B5EF4-FFF2-40B4-BE49-F238E27FC236}">
                <a16:creationId xmlns:a16="http://schemas.microsoft.com/office/drawing/2014/main" id="{E4EC8387-362B-8275-6AA1-37A950688802}"/>
              </a:ext>
            </a:extLst>
          </p:cNvPr>
          <p:cNvSpPr/>
          <p:nvPr/>
        </p:nvSpPr>
        <p:spPr>
          <a:xfrm>
            <a:off x="8422613" y="1212102"/>
            <a:ext cx="236487" cy="1991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tangle 11">
            <a:extLst>
              <a:ext uri="{FF2B5EF4-FFF2-40B4-BE49-F238E27FC236}">
                <a16:creationId xmlns:a16="http://schemas.microsoft.com/office/drawing/2014/main" id="{1689580E-0295-9C19-4C90-E8AB5767E11D}"/>
              </a:ext>
            </a:extLst>
          </p:cNvPr>
          <p:cNvSpPr/>
          <p:nvPr/>
        </p:nvSpPr>
        <p:spPr>
          <a:xfrm>
            <a:off x="3469064" y="1206779"/>
            <a:ext cx="274056" cy="2058593"/>
          </a:xfrm>
          <a:prstGeom prst="rect">
            <a:avLst/>
          </a:prstGeom>
          <a:solidFill>
            <a:srgbClr val="FF0000">
              <a:alpha val="4606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0EEE08-05E6-22ED-57D3-04571F2426F9}"/>
              </a:ext>
            </a:extLst>
          </p:cNvPr>
          <p:cNvSpPr/>
          <p:nvPr/>
        </p:nvSpPr>
        <p:spPr>
          <a:xfrm>
            <a:off x="7405527" y="1173889"/>
            <a:ext cx="236487" cy="2011307"/>
          </a:xfrm>
          <a:prstGeom prst="rect">
            <a:avLst/>
          </a:prstGeom>
          <a:solidFill>
            <a:srgbClr val="FF0000">
              <a:alpha val="4606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37CC776-9C4E-DE30-BB40-878DEBF81150}"/>
              </a:ext>
            </a:extLst>
          </p:cNvPr>
          <p:cNvCxnSpPr>
            <a:cxnSpLocks/>
            <a:stCxn id="3" idx="0"/>
          </p:cNvCxnSpPr>
          <p:nvPr/>
        </p:nvCxnSpPr>
        <p:spPr>
          <a:xfrm>
            <a:off x="4360753" y="713793"/>
            <a:ext cx="0" cy="424750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AC3EA0B-6A25-0BF9-33DF-9DCE55216777}"/>
              </a:ext>
            </a:extLst>
          </p:cNvPr>
          <p:cNvSpPr txBox="1"/>
          <p:nvPr/>
        </p:nvSpPr>
        <p:spPr>
          <a:xfrm>
            <a:off x="267597" y="3902921"/>
            <a:ext cx="3784339" cy="369332"/>
          </a:xfrm>
          <a:prstGeom prst="rect">
            <a:avLst/>
          </a:prstGeom>
          <a:noFill/>
        </p:spPr>
        <p:txBody>
          <a:bodyPr wrap="square" rtlCol="0">
            <a:spAutoFit/>
          </a:bodyPr>
          <a:lstStyle/>
          <a:p>
            <a:r>
              <a:rPr lang="en-US" dirty="0"/>
              <a:t>many sharp resonances </a:t>
            </a:r>
            <a:r>
              <a:rPr lang="en-US" dirty="0">
                <a:sym typeface="Wingdings" pitchFamily="2" charset="2"/>
              </a:rPr>
              <a:t></a:t>
            </a:r>
            <a:r>
              <a:rPr lang="en-US" dirty="0"/>
              <a:t> statistical</a:t>
            </a:r>
          </a:p>
        </p:txBody>
      </p:sp>
      <p:sp>
        <p:nvSpPr>
          <p:cNvPr id="18" name="TextBox 17">
            <a:extLst>
              <a:ext uri="{FF2B5EF4-FFF2-40B4-BE49-F238E27FC236}">
                <a16:creationId xmlns:a16="http://schemas.microsoft.com/office/drawing/2014/main" id="{4BD31610-89F3-3562-8D37-02FBD7537A50}"/>
              </a:ext>
            </a:extLst>
          </p:cNvPr>
          <p:cNvSpPr txBox="1"/>
          <p:nvPr/>
        </p:nvSpPr>
        <p:spPr>
          <a:xfrm>
            <a:off x="4515177" y="3902921"/>
            <a:ext cx="4085156" cy="369332"/>
          </a:xfrm>
          <a:prstGeom prst="rect">
            <a:avLst/>
          </a:prstGeom>
          <a:noFill/>
        </p:spPr>
        <p:txBody>
          <a:bodyPr wrap="square" rtlCol="0">
            <a:spAutoFit/>
          </a:bodyPr>
          <a:lstStyle/>
          <a:p>
            <a:r>
              <a:rPr lang="en-US" dirty="0"/>
              <a:t>few (broad) resonances </a:t>
            </a:r>
            <a:r>
              <a:rPr lang="en-US" dirty="0">
                <a:sym typeface="Wingdings" pitchFamily="2" charset="2"/>
              </a:rPr>
              <a:t></a:t>
            </a:r>
            <a:r>
              <a:rPr lang="en-US" dirty="0"/>
              <a:t> not statistical</a:t>
            </a:r>
          </a:p>
        </p:txBody>
      </p:sp>
      <p:sp>
        <p:nvSpPr>
          <p:cNvPr id="19" name="TextBox 18">
            <a:extLst>
              <a:ext uri="{FF2B5EF4-FFF2-40B4-BE49-F238E27FC236}">
                <a16:creationId xmlns:a16="http://schemas.microsoft.com/office/drawing/2014/main" id="{F5121CCE-E2B1-DF2B-7D6F-2F666F5DCB99}"/>
              </a:ext>
            </a:extLst>
          </p:cNvPr>
          <p:cNvSpPr txBox="1"/>
          <p:nvPr/>
        </p:nvSpPr>
        <p:spPr>
          <a:xfrm rot="16200000">
            <a:off x="3096167" y="2574994"/>
            <a:ext cx="986828" cy="369332"/>
          </a:xfrm>
          <a:prstGeom prst="rect">
            <a:avLst/>
          </a:prstGeom>
          <a:noFill/>
        </p:spPr>
        <p:txBody>
          <a:bodyPr wrap="square" rtlCol="0">
            <a:spAutoFit/>
          </a:bodyPr>
          <a:lstStyle/>
          <a:p>
            <a:r>
              <a:rPr lang="en-US" dirty="0">
                <a:solidFill>
                  <a:schemeClr val="tx1">
                    <a:lumMod val="65000"/>
                    <a:lumOff val="35000"/>
                  </a:schemeClr>
                </a:solidFill>
              </a:rPr>
              <a:t>stellar</a:t>
            </a:r>
          </a:p>
        </p:txBody>
      </p:sp>
      <p:sp>
        <p:nvSpPr>
          <p:cNvPr id="20" name="TextBox 19">
            <a:extLst>
              <a:ext uri="{FF2B5EF4-FFF2-40B4-BE49-F238E27FC236}">
                <a16:creationId xmlns:a16="http://schemas.microsoft.com/office/drawing/2014/main" id="{423F4B37-C581-5F21-CC40-B565F9780295}"/>
              </a:ext>
            </a:extLst>
          </p:cNvPr>
          <p:cNvSpPr txBox="1"/>
          <p:nvPr/>
        </p:nvSpPr>
        <p:spPr>
          <a:xfrm rot="16200000">
            <a:off x="7014661" y="2462121"/>
            <a:ext cx="986828" cy="369332"/>
          </a:xfrm>
          <a:prstGeom prst="rect">
            <a:avLst/>
          </a:prstGeom>
          <a:noFill/>
        </p:spPr>
        <p:txBody>
          <a:bodyPr wrap="square" rtlCol="0">
            <a:spAutoFit/>
          </a:bodyPr>
          <a:lstStyle/>
          <a:p>
            <a:r>
              <a:rPr lang="en-US" dirty="0">
                <a:solidFill>
                  <a:schemeClr val="tx1">
                    <a:lumMod val="65000"/>
                    <a:lumOff val="35000"/>
                  </a:schemeClr>
                </a:solidFill>
              </a:rPr>
              <a:t>stellar</a:t>
            </a:r>
          </a:p>
        </p:txBody>
      </p:sp>
      <p:sp>
        <p:nvSpPr>
          <p:cNvPr id="23" name="Rectangle 22">
            <a:extLst>
              <a:ext uri="{FF2B5EF4-FFF2-40B4-BE49-F238E27FC236}">
                <a16:creationId xmlns:a16="http://schemas.microsoft.com/office/drawing/2014/main" id="{9E35C2E0-D2D7-D9D0-AC3C-1F4ACC7F25AF}"/>
              </a:ext>
            </a:extLst>
          </p:cNvPr>
          <p:cNvSpPr/>
          <p:nvPr/>
        </p:nvSpPr>
        <p:spPr>
          <a:xfrm>
            <a:off x="4906978" y="2951632"/>
            <a:ext cx="38929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80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633BA-C357-37A8-607A-5524C1C22D0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90C1F65-2048-4E7C-E911-39E013F88ACB}"/>
              </a:ext>
            </a:extLst>
          </p:cNvPr>
          <p:cNvSpPr txBox="1"/>
          <p:nvPr/>
        </p:nvSpPr>
        <p:spPr>
          <a:xfrm>
            <a:off x="0" y="4256783"/>
            <a:ext cx="1763272" cy="461665"/>
          </a:xfrm>
          <a:prstGeom prst="rect">
            <a:avLst/>
          </a:prstGeom>
          <a:noFill/>
        </p:spPr>
        <p:txBody>
          <a:bodyPr wrap="square" rtlCol="0">
            <a:spAutoFit/>
          </a:bodyPr>
          <a:lstStyle/>
          <a:p>
            <a:r>
              <a:rPr lang="en-US" sz="1200" dirty="0">
                <a:solidFill>
                  <a:schemeClr val="tx1">
                    <a:lumMod val="50000"/>
                    <a:lumOff val="50000"/>
                  </a:schemeClr>
                </a:solidFill>
              </a:rPr>
              <a:t>Slide adapted from M. Aliotta, </a:t>
            </a:r>
            <a:r>
              <a:rPr lang="en-US" sz="1200" dirty="0" err="1">
                <a:solidFill>
                  <a:schemeClr val="tx1">
                    <a:lumMod val="50000"/>
                    <a:lumOff val="50000"/>
                  </a:schemeClr>
                </a:solidFill>
              </a:rPr>
              <a:t>Russbach</a:t>
            </a:r>
            <a:r>
              <a:rPr lang="en-US" sz="1200" dirty="0">
                <a:solidFill>
                  <a:schemeClr val="tx1">
                    <a:lumMod val="50000"/>
                    <a:lumOff val="50000"/>
                  </a:schemeClr>
                </a:solidFill>
              </a:rPr>
              <a:t> 2014</a:t>
            </a:r>
          </a:p>
        </p:txBody>
      </p:sp>
      <p:cxnSp>
        <p:nvCxnSpPr>
          <p:cNvPr id="10" name="Straight Connector 9">
            <a:extLst>
              <a:ext uri="{FF2B5EF4-FFF2-40B4-BE49-F238E27FC236}">
                <a16:creationId xmlns:a16="http://schemas.microsoft.com/office/drawing/2014/main" id="{93E214F0-BD08-992E-20FC-D4D0B02DFB97}"/>
              </a:ext>
            </a:extLst>
          </p:cNvPr>
          <p:cNvCxnSpPr/>
          <p:nvPr/>
        </p:nvCxnSpPr>
        <p:spPr>
          <a:xfrm>
            <a:off x="189689" y="2290713"/>
            <a:ext cx="8464117" cy="0"/>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EAC2BB64-D71D-0425-608C-AE87870D56C2}"/>
              </a:ext>
            </a:extLst>
          </p:cNvPr>
          <p:cNvGrpSpPr/>
          <p:nvPr/>
        </p:nvGrpSpPr>
        <p:grpSpPr>
          <a:xfrm>
            <a:off x="291050" y="2571750"/>
            <a:ext cx="7803255" cy="1915866"/>
            <a:chOff x="291050" y="2571750"/>
            <a:chExt cx="7803255" cy="1915866"/>
          </a:xfrm>
        </p:grpSpPr>
        <p:pic>
          <p:nvPicPr>
            <p:cNvPr id="6" name="Picture 5" descr="A diagram of a number of objects&#10;&#10;AI-generated content may be incorrect.">
              <a:extLst>
                <a:ext uri="{FF2B5EF4-FFF2-40B4-BE49-F238E27FC236}">
                  <a16:creationId xmlns:a16="http://schemas.microsoft.com/office/drawing/2014/main" id="{A300ADA4-C0EB-ED31-04BE-F4C53B6537C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l="68737" t="25603" b="26547"/>
            <a:stretch>
              <a:fillRect/>
            </a:stretch>
          </p:blipFill>
          <p:spPr>
            <a:xfrm>
              <a:off x="5829538" y="2571750"/>
              <a:ext cx="2264767" cy="1879382"/>
            </a:xfrm>
            <a:prstGeom prst="rect">
              <a:avLst/>
            </a:prstGeom>
          </p:spPr>
        </p:pic>
        <p:pic>
          <p:nvPicPr>
            <p:cNvPr id="4" name="Picture 3" descr="A diagram of a number of objects&#10;&#10;AI-generated content may be incorrect.">
              <a:extLst>
                <a:ext uri="{FF2B5EF4-FFF2-40B4-BE49-F238E27FC236}">
                  <a16:creationId xmlns:a16="http://schemas.microsoft.com/office/drawing/2014/main" id="{C5196F10-A811-D6B0-869C-41973E33FBE4}"/>
                </a:ext>
              </a:extLst>
            </p:cNvPr>
            <p:cNvPicPr>
              <a:picLocks noChangeAspect="1"/>
            </p:cNvPicPr>
            <p:nvPr/>
          </p:nvPicPr>
          <p:blipFill>
            <a:blip r:embed="rId3">
              <a:extLst>
                <a:ext uri="{28A0092B-C50C-407E-A947-70E740481C1C}">
                  <a14:useLocalDpi xmlns:a14="http://schemas.microsoft.com/office/drawing/2010/main"/>
                </a:ext>
              </a:extLst>
            </a:blip>
            <a:srcRect l="1196" t="25419" r="66200" b="27327"/>
            <a:stretch>
              <a:fillRect/>
            </a:stretch>
          </p:blipFill>
          <p:spPr>
            <a:xfrm>
              <a:off x="3036845" y="2608234"/>
              <a:ext cx="2391582" cy="1879382"/>
            </a:xfrm>
            <a:prstGeom prst="rect">
              <a:avLst/>
            </a:prstGeom>
          </p:spPr>
        </p:pic>
        <p:sp>
          <p:nvSpPr>
            <p:cNvPr id="8" name="TextBox 7">
              <a:extLst>
                <a:ext uri="{FF2B5EF4-FFF2-40B4-BE49-F238E27FC236}">
                  <a16:creationId xmlns:a16="http://schemas.microsoft.com/office/drawing/2014/main" id="{136CBDBA-F686-0B48-5D5A-FBD81F51EE16}"/>
                </a:ext>
              </a:extLst>
            </p:cNvPr>
            <p:cNvSpPr txBox="1"/>
            <p:nvPr/>
          </p:nvSpPr>
          <p:spPr>
            <a:xfrm>
              <a:off x="291050" y="3178593"/>
              <a:ext cx="2686639" cy="369332"/>
            </a:xfrm>
            <a:prstGeom prst="rect">
              <a:avLst/>
            </a:prstGeom>
            <a:noFill/>
          </p:spPr>
          <p:txBody>
            <a:bodyPr wrap="square" rtlCol="0">
              <a:spAutoFit/>
            </a:bodyPr>
            <a:lstStyle/>
            <a:p>
              <a:pPr marL="285750" indent="-285750">
                <a:buFont typeface="Arial" panose="020B0604020202020204" pitchFamily="34" charset="0"/>
                <a:buChar char="•"/>
              </a:pPr>
              <a:r>
                <a:rPr lang="de-DE" dirty="0">
                  <a:solidFill>
                    <a:schemeClr val="accent2"/>
                  </a:solidFill>
                </a:rPr>
                <a:t>Resonant </a:t>
              </a:r>
              <a:r>
                <a:rPr lang="de-DE" dirty="0" err="1">
                  <a:solidFill>
                    <a:schemeClr val="accent2"/>
                  </a:solidFill>
                </a:rPr>
                <a:t>capture</a:t>
              </a:r>
              <a:endParaRPr lang="en-DE" dirty="0">
                <a:solidFill>
                  <a:schemeClr val="accent2"/>
                </a:solidFill>
              </a:endParaRPr>
            </a:p>
          </p:txBody>
        </p:sp>
        <p:sp>
          <p:nvSpPr>
            <p:cNvPr id="11" name="Rectangle 10">
              <a:extLst>
                <a:ext uri="{FF2B5EF4-FFF2-40B4-BE49-F238E27FC236}">
                  <a16:creationId xmlns:a16="http://schemas.microsoft.com/office/drawing/2014/main" id="{04A42EBD-28ED-258C-8C11-894A55D05E7F}"/>
                </a:ext>
              </a:extLst>
            </p:cNvPr>
            <p:cNvSpPr/>
            <p:nvPr/>
          </p:nvSpPr>
          <p:spPr>
            <a:xfrm>
              <a:off x="5645716" y="4196152"/>
              <a:ext cx="405352" cy="283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8B5766B1-D0A6-EE6E-8DFC-6A2F04312427}"/>
              </a:ext>
            </a:extLst>
          </p:cNvPr>
          <p:cNvGrpSpPr/>
          <p:nvPr/>
        </p:nvGrpSpPr>
        <p:grpSpPr>
          <a:xfrm>
            <a:off x="189689" y="608530"/>
            <a:ext cx="7859861" cy="1611984"/>
            <a:chOff x="189689" y="608530"/>
            <a:chExt cx="7859861" cy="1611984"/>
          </a:xfrm>
        </p:grpSpPr>
        <p:pic>
          <p:nvPicPr>
            <p:cNvPr id="3" name="Picture 2" descr="A diagram of a mathematical equation&#10;&#10;AI-generated content may be incorrect.">
              <a:extLst>
                <a:ext uri="{FF2B5EF4-FFF2-40B4-BE49-F238E27FC236}">
                  <a16:creationId xmlns:a16="http://schemas.microsoft.com/office/drawing/2014/main" id="{7D73E13A-EC9B-C6BF-C7A8-ED57A0181155}"/>
                </a:ext>
              </a:extLst>
            </p:cNvPr>
            <p:cNvPicPr>
              <a:picLocks noChangeAspect="1"/>
            </p:cNvPicPr>
            <p:nvPr/>
          </p:nvPicPr>
          <p:blipFill>
            <a:blip r:embed="rId4">
              <a:extLst>
                <a:ext uri="{28A0092B-C50C-407E-A947-70E740481C1C}">
                  <a14:useLocalDpi xmlns:a14="http://schemas.microsoft.com/office/drawing/2010/main"/>
                </a:ext>
              </a:extLst>
            </a:blip>
            <a:srcRect l="32723" t="43015" r="32041" b="20583"/>
            <a:stretch>
              <a:fillRect/>
            </a:stretch>
          </p:blipFill>
          <p:spPr>
            <a:xfrm>
              <a:off x="2864567" y="608530"/>
              <a:ext cx="2686640" cy="1611984"/>
            </a:xfrm>
            <a:prstGeom prst="rect">
              <a:avLst/>
            </a:prstGeom>
          </p:spPr>
        </p:pic>
        <p:sp>
          <p:nvSpPr>
            <p:cNvPr id="2" name="TextBox 1">
              <a:extLst>
                <a:ext uri="{FF2B5EF4-FFF2-40B4-BE49-F238E27FC236}">
                  <a16:creationId xmlns:a16="http://schemas.microsoft.com/office/drawing/2014/main" id="{B07FC130-22B1-B38C-33A0-46C4C329EC34}"/>
                </a:ext>
              </a:extLst>
            </p:cNvPr>
            <p:cNvSpPr txBox="1"/>
            <p:nvPr/>
          </p:nvSpPr>
          <p:spPr>
            <a:xfrm>
              <a:off x="189689" y="1150579"/>
              <a:ext cx="2686639" cy="369332"/>
            </a:xfrm>
            <a:prstGeom prst="rect">
              <a:avLst/>
            </a:prstGeom>
            <a:noFill/>
          </p:spPr>
          <p:txBody>
            <a:bodyPr wrap="square" rtlCol="0">
              <a:spAutoFit/>
            </a:bodyPr>
            <a:lstStyle/>
            <a:p>
              <a:pPr marL="285750" indent="-285750">
                <a:buFont typeface="Arial" panose="020B0604020202020204" pitchFamily="34" charset="0"/>
                <a:buChar char="•"/>
              </a:pPr>
              <a:r>
                <a:rPr lang="de-DE" dirty="0" err="1">
                  <a:solidFill>
                    <a:schemeClr val="accent2"/>
                  </a:solidFill>
                </a:rPr>
                <a:t>Direct</a:t>
              </a:r>
              <a:r>
                <a:rPr lang="de-DE" dirty="0">
                  <a:solidFill>
                    <a:schemeClr val="accent2"/>
                  </a:solidFill>
                </a:rPr>
                <a:t> </a:t>
              </a:r>
              <a:r>
                <a:rPr lang="de-DE" dirty="0" err="1">
                  <a:solidFill>
                    <a:schemeClr val="accent2"/>
                  </a:solidFill>
                </a:rPr>
                <a:t>radiative</a:t>
              </a:r>
              <a:r>
                <a:rPr lang="de-DE" dirty="0">
                  <a:solidFill>
                    <a:schemeClr val="accent2"/>
                  </a:solidFill>
                </a:rPr>
                <a:t> </a:t>
              </a:r>
              <a:r>
                <a:rPr lang="de-DE" dirty="0" err="1">
                  <a:solidFill>
                    <a:schemeClr val="accent2"/>
                  </a:solidFill>
                </a:rPr>
                <a:t>capture</a:t>
              </a:r>
              <a:endParaRPr lang="en-DE" dirty="0">
                <a:solidFill>
                  <a:schemeClr val="accent2"/>
                </a:solidFill>
              </a:endParaRPr>
            </a:p>
          </p:txBody>
        </p:sp>
        <p:pic>
          <p:nvPicPr>
            <p:cNvPr id="12" name="Bild 3">
              <a:extLst>
                <a:ext uri="{FF2B5EF4-FFF2-40B4-BE49-F238E27FC236}">
                  <a16:creationId xmlns:a16="http://schemas.microsoft.com/office/drawing/2014/main" id="{20DABFDA-086E-2D1A-7D1E-C3361131166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6822" t="16057" r="54937" b="21116"/>
            <a:stretch>
              <a:fillRect/>
            </a:stretch>
          </p:blipFill>
          <p:spPr>
            <a:xfrm>
              <a:off x="6051068" y="675774"/>
              <a:ext cx="1998482" cy="1454120"/>
            </a:xfrm>
            <a:prstGeom prst="rect">
              <a:avLst/>
            </a:prstGeom>
          </p:spPr>
        </p:pic>
      </p:grpSp>
      <p:sp>
        <p:nvSpPr>
          <p:cNvPr id="13" name="Title 6">
            <a:extLst>
              <a:ext uri="{FF2B5EF4-FFF2-40B4-BE49-F238E27FC236}">
                <a16:creationId xmlns:a16="http://schemas.microsoft.com/office/drawing/2014/main" id="{1E8B0659-6EE3-0FE1-14EE-88262CC1241C}"/>
              </a:ext>
            </a:extLst>
          </p:cNvPr>
          <p:cNvSpPr>
            <a:spLocks noGrp="1"/>
          </p:cNvSpPr>
          <p:nvPr>
            <p:ph type="title"/>
          </p:nvPr>
        </p:nvSpPr>
        <p:spPr>
          <a:xfrm>
            <a:off x="135414" y="242284"/>
            <a:ext cx="8310603" cy="725880"/>
          </a:xfrm>
        </p:spPr>
        <p:txBody>
          <a:bodyPr/>
          <a:lstStyle/>
          <a:p>
            <a:r>
              <a:rPr lang="en-US" sz="2400" dirty="0"/>
              <a:t>Neutron Captures in a Nutshell: Two Contributions</a:t>
            </a:r>
          </a:p>
        </p:txBody>
      </p:sp>
    </p:spTree>
    <p:extLst>
      <p:ext uri="{BB962C8B-B14F-4D97-AF65-F5344CB8AC3E}">
        <p14:creationId xmlns:p14="http://schemas.microsoft.com/office/powerpoint/2010/main" val="238097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11">
            <a:extLst>
              <a:ext uri="{FF2B5EF4-FFF2-40B4-BE49-F238E27FC236}">
                <a16:creationId xmlns:a16="http://schemas.microsoft.com/office/drawing/2014/main" id="{3DE836ED-F40C-FB45-B410-FDFB49E49C96}"/>
              </a:ext>
            </a:extLst>
          </p:cNvPr>
          <p:cNvSpPr txBox="1"/>
          <p:nvPr/>
        </p:nvSpPr>
        <p:spPr>
          <a:xfrm>
            <a:off x="311905" y="1745022"/>
            <a:ext cx="1127232" cy="430887"/>
          </a:xfrm>
          <a:prstGeom prst="rect">
            <a:avLst/>
          </a:prstGeom>
          <a:noFill/>
        </p:spPr>
        <p:txBody>
          <a:bodyPr wrap="none" rtlCol="0">
            <a:spAutoFit/>
          </a:bodyPr>
          <a:lstStyle/>
          <a:p>
            <a:pPr defTabSz="342900" fontAlgn="auto">
              <a:spcBef>
                <a:spcPts val="0"/>
              </a:spcBef>
              <a:spcAft>
                <a:spcPts val="0"/>
              </a:spcAft>
            </a:pPr>
            <a:r>
              <a:rPr lang="en-US" sz="2200" dirty="0">
                <a:solidFill>
                  <a:srgbClr val="000000"/>
                </a:solidFill>
                <a:latin typeface="Times"/>
                <a:ea typeface="ヒラギノ角ゴ Pro W3"/>
                <a:cs typeface="Times"/>
              </a:rPr>
              <a:t>(A-1, Z)</a:t>
            </a:r>
          </a:p>
        </p:txBody>
      </p:sp>
      <p:grpSp>
        <p:nvGrpSpPr>
          <p:cNvPr id="83" name="Group 82">
            <a:extLst>
              <a:ext uri="{FF2B5EF4-FFF2-40B4-BE49-F238E27FC236}">
                <a16:creationId xmlns:a16="http://schemas.microsoft.com/office/drawing/2014/main" id="{F5642268-C7EA-A048-8425-82E4C35B34FB}"/>
              </a:ext>
            </a:extLst>
          </p:cNvPr>
          <p:cNvGrpSpPr/>
          <p:nvPr/>
        </p:nvGrpSpPr>
        <p:grpSpPr>
          <a:xfrm>
            <a:off x="467683" y="866528"/>
            <a:ext cx="2130903" cy="2348687"/>
            <a:chOff x="190083" y="1219200"/>
            <a:chExt cx="3775365" cy="2927208"/>
          </a:xfrm>
        </p:grpSpPr>
        <p:cxnSp>
          <p:nvCxnSpPr>
            <p:cNvPr id="84" name="Straight Connector 83">
              <a:extLst>
                <a:ext uri="{FF2B5EF4-FFF2-40B4-BE49-F238E27FC236}">
                  <a16:creationId xmlns:a16="http://schemas.microsoft.com/office/drawing/2014/main" id="{3C7BB0B2-731D-6F43-BDF5-09838375F830}"/>
                </a:ext>
              </a:extLst>
            </p:cNvPr>
            <p:cNvCxnSpPr/>
            <p:nvPr/>
          </p:nvCxnSpPr>
          <p:spPr>
            <a:xfrm>
              <a:off x="1752183" y="4144820"/>
              <a:ext cx="2209800" cy="1588"/>
            </a:xfrm>
            <a:prstGeom prst="line">
              <a:avLst/>
            </a:prstGeom>
            <a:noFill/>
            <a:ln w="38100" cap="flat" cmpd="sng" algn="ctr">
              <a:solidFill>
                <a:srgbClr val="0000FF"/>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A94FD8EE-4F9F-2244-803C-1CEFEDA82797}"/>
                </a:ext>
              </a:extLst>
            </p:cNvPr>
            <p:cNvCxnSpPr/>
            <p:nvPr/>
          </p:nvCxnSpPr>
          <p:spPr>
            <a:xfrm>
              <a:off x="1752183" y="3687620"/>
              <a:ext cx="2209800" cy="1588"/>
            </a:xfrm>
            <a:prstGeom prst="line">
              <a:avLst/>
            </a:prstGeom>
            <a:noFill/>
            <a:ln w="38100" cap="flat" cmpd="sng" algn="ctr">
              <a:solidFill>
                <a:srgbClr val="0000FF"/>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529A2FEB-46AE-064E-AF23-F5EB7A50E18C}"/>
                </a:ext>
              </a:extLst>
            </p:cNvPr>
            <p:cNvCxnSpPr/>
            <p:nvPr/>
          </p:nvCxnSpPr>
          <p:spPr>
            <a:xfrm>
              <a:off x="1752183" y="3306620"/>
              <a:ext cx="2209800" cy="1588"/>
            </a:xfrm>
            <a:prstGeom prst="line">
              <a:avLst/>
            </a:prstGeom>
            <a:noFill/>
            <a:ln w="38100" cap="flat" cmpd="sng" algn="ctr">
              <a:solidFill>
                <a:srgbClr val="0000FF"/>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6E5A0012-64AB-4B4F-9A52-921F87147555}"/>
                </a:ext>
              </a:extLst>
            </p:cNvPr>
            <p:cNvCxnSpPr/>
            <p:nvPr/>
          </p:nvCxnSpPr>
          <p:spPr>
            <a:xfrm>
              <a:off x="1752183" y="3078020"/>
              <a:ext cx="2209800" cy="1588"/>
            </a:xfrm>
            <a:prstGeom prst="line">
              <a:avLst/>
            </a:prstGeom>
            <a:noFill/>
            <a:ln w="38100" cap="flat" cmpd="sng" algn="ctr">
              <a:solidFill>
                <a:srgbClr val="0000FF"/>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E7CFEA41-2891-8A47-BB84-7EAA18EA01BC}"/>
                </a:ext>
              </a:extLst>
            </p:cNvPr>
            <p:cNvCxnSpPr/>
            <p:nvPr/>
          </p:nvCxnSpPr>
          <p:spPr>
            <a:xfrm>
              <a:off x="1752183" y="2925620"/>
              <a:ext cx="2209800" cy="1588"/>
            </a:xfrm>
            <a:prstGeom prst="line">
              <a:avLst/>
            </a:prstGeom>
            <a:noFill/>
            <a:ln w="38100" cap="flat" cmpd="sng" algn="ctr">
              <a:solidFill>
                <a:srgbClr val="0000FF"/>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C7F998F1-44EA-3741-A1ED-B403EAC8977B}"/>
                </a:ext>
              </a:extLst>
            </p:cNvPr>
            <p:cNvCxnSpPr/>
            <p:nvPr/>
          </p:nvCxnSpPr>
          <p:spPr>
            <a:xfrm>
              <a:off x="1752183" y="2773220"/>
              <a:ext cx="2209800" cy="1588"/>
            </a:xfrm>
            <a:prstGeom prst="line">
              <a:avLst/>
            </a:prstGeom>
            <a:noFill/>
            <a:ln w="38100" cap="flat" cmpd="sng" algn="ctr">
              <a:solidFill>
                <a:srgbClr val="0000FF"/>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4CF8E8DD-7BDA-0B4B-9F51-9A01F36D5A6B}"/>
                </a:ext>
              </a:extLst>
            </p:cNvPr>
            <p:cNvCxnSpPr/>
            <p:nvPr/>
          </p:nvCxnSpPr>
          <p:spPr>
            <a:xfrm>
              <a:off x="1752183" y="2620820"/>
              <a:ext cx="2209800" cy="1588"/>
            </a:xfrm>
            <a:prstGeom prst="line">
              <a:avLst/>
            </a:prstGeom>
            <a:noFill/>
            <a:ln w="38100" cap="flat" cmpd="sng" algn="ctr">
              <a:solidFill>
                <a:srgbClr val="0000FF"/>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240EFE18-9FB5-D746-999E-FAFA35AD1EAC}"/>
                </a:ext>
              </a:extLst>
            </p:cNvPr>
            <p:cNvCxnSpPr/>
            <p:nvPr/>
          </p:nvCxnSpPr>
          <p:spPr>
            <a:xfrm>
              <a:off x="1752183" y="2544620"/>
              <a:ext cx="2209800" cy="1588"/>
            </a:xfrm>
            <a:prstGeom prst="line">
              <a:avLst/>
            </a:prstGeom>
            <a:noFill/>
            <a:ln w="38100" cap="flat" cmpd="sng" algn="ctr">
              <a:solidFill>
                <a:srgbClr val="0000FF"/>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0C1C1AD3-000F-5040-86F4-357B0DD6EB7F}"/>
                </a:ext>
              </a:extLst>
            </p:cNvPr>
            <p:cNvCxnSpPr/>
            <p:nvPr/>
          </p:nvCxnSpPr>
          <p:spPr>
            <a:xfrm>
              <a:off x="1752183" y="2468420"/>
              <a:ext cx="2209800" cy="1588"/>
            </a:xfrm>
            <a:prstGeom prst="line">
              <a:avLst/>
            </a:prstGeom>
            <a:noFill/>
            <a:ln w="38100" cap="flat" cmpd="sng" algn="ctr">
              <a:solidFill>
                <a:srgbClr val="0000FF"/>
              </a:solidFill>
              <a:prstDash val="solid"/>
              <a:round/>
              <a:headEnd type="none" w="med" len="med"/>
              <a:tailEnd type="none" w="med" len="med"/>
            </a:ln>
            <a:effectLst/>
          </p:spPr>
        </p:cxnSp>
        <p:sp>
          <p:nvSpPr>
            <p:cNvPr id="93" name="Rectangle 92">
              <a:extLst>
                <a:ext uri="{FF2B5EF4-FFF2-40B4-BE49-F238E27FC236}">
                  <a16:creationId xmlns:a16="http://schemas.microsoft.com/office/drawing/2014/main" id="{7209A54F-E4CE-9940-8652-03AE9CEB0426}"/>
                </a:ext>
              </a:extLst>
            </p:cNvPr>
            <p:cNvSpPr/>
            <p:nvPr/>
          </p:nvSpPr>
          <p:spPr>
            <a:xfrm>
              <a:off x="1752600" y="1219200"/>
              <a:ext cx="2212848" cy="1219200"/>
            </a:xfrm>
            <a:prstGeom prst="rect">
              <a:avLst/>
            </a:prstGeom>
            <a:gradFill rotWithShape="1">
              <a:gsLst>
                <a:gs pos="0">
                  <a:srgbClr val="0000FF"/>
                </a:gs>
                <a:gs pos="100000">
                  <a:srgbClr val="0000FF">
                    <a:lumMod val="50000"/>
                  </a:srgbClr>
                </a:gs>
              </a:gsLst>
              <a:lin ang="16200000" scaled="0"/>
            </a:gradFill>
            <a:ln w="9525" cap="flat" cmpd="sng" algn="ctr">
              <a:noFill/>
              <a:prstDash val="solid"/>
            </a:ln>
            <a:effectLst/>
          </p:spPr>
          <p:txBody>
            <a:bodyPr rtlCol="0" anchor="ctr"/>
            <a:lstStyle/>
            <a:p>
              <a:pPr algn="ctr" defTabSz="914378" fontAlgn="auto">
                <a:spcBef>
                  <a:spcPts val="0"/>
                </a:spcBef>
                <a:spcAft>
                  <a:spcPts val="0"/>
                </a:spcAft>
                <a:defRPr/>
              </a:pPr>
              <a:endParaRPr lang="en-US" sz="3000" kern="0">
                <a:solidFill>
                  <a:srgbClr val="FFFFFF"/>
                </a:solidFill>
                <a:latin typeface="Calibri" panose="020F0502020204030204"/>
                <a:ea typeface="+mn-ea"/>
              </a:endParaRPr>
            </a:p>
          </p:txBody>
        </p:sp>
        <p:cxnSp>
          <p:nvCxnSpPr>
            <p:cNvPr id="94" name="Straight Connector 93">
              <a:extLst>
                <a:ext uri="{FF2B5EF4-FFF2-40B4-BE49-F238E27FC236}">
                  <a16:creationId xmlns:a16="http://schemas.microsoft.com/office/drawing/2014/main" id="{13295994-0E71-A749-A6EC-C5C4BC07C70B}"/>
                </a:ext>
              </a:extLst>
            </p:cNvPr>
            <p:cNvCxnSpPr/>
            <p:nvPr/>
          </p:nvCxnSpPr>
          <p:spPr>
            <a:xfrm>
              <a:off x="190083" y="2316814"/>
              <a:ext cx="1219200" cy="794"/>
            </a:xfrm>
            <a:prstGeom prst="line">
              <a:avLst/>
            </a:prstGeom>
            <a:noFill/>
            <a:ln w="38100" cap="flat" cmpd="sng" algn="ctr">
              <a:solidFill>
                <a:srgbClr val="0000FF"/>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94392769-86EF-7840-B1D5-776A1274F450}"/>
                </a:ext>
              </a:extLst>
            </p:cNvPr>
            <p:cNvCxnSpPr/>
            <p:nvPr/>
          </p:nvCxnSpPr>
          <p:spPr>
            <a:xfrm rot="5400000" flipH="1" flipV="1">
              <a:off x="608389" y="1896920"/>
              <a:ext cx="534194" cy="794"/>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96" name="Straight Arrow Connector 95">
              <a:extLst>
                <a:ext uri="{FF2B5EF4-FFF2-40B4-BE49-F238E27FC236}">
                  <a16:creationId xmlns:a16="http://schemas.microsoft.com/office/drawing/2014/main" id="{56462EBD-AB9B-C845-B88A-16F60ABB1550}"/>
                </a:ext>
              </a:extLst>
            </p:cNvPr>
            <p:cNvCxnSpPr/>
            <p:nvPr/>
          </p:nvCxnSpPr>
          <p:spPr>
            <a:xfrm>
              <a:off x="875883" y="1630220"/>
              <a:ext cx="838200" cy="1588"/>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grpSp>
      <p:sp>
        <p:nvSpPr>
          <p:cNvPr id="97" name="TextBox 96">
            <a:extLst>
              <a:ext uri="{FF2B5EF4-FFF2-40B4-BE49-F238E27FC236}">
                <a16:creationId xmlns:a16="http://schemas.microsoft.com/office/drawing/2014/main" id="{7ADADBF5-89D8-934C-AE81-B40EE095FDDF}"/>
              </a:ext>
            </a:extLst>
          </p:cNvPr>
          <p:cNvSpPr txBox="1"/>
          <p:nvPr/>
        </p:nvSpPr>
        <p:spPr>
          <a:xfrm>
            <a:off x="684166" y="805388"/>
            <a:ext cx="710451" cy="430887"/>
          </a:xfrm>
          <a:prstGeom prst="rect">
            <a:avLst/>
          </a:prstGeom>
          <a:noFill/>
        </p:spPr>
        <p:txBody>
          <a:bodyPr wrap="none" rtlCol="0">
            <a:spAutoFit/>
          </a:bodyPr>
          <a:lstStyle/>
          <a:p>
            <a:pPr defTabSz="342900" fontAlgn="auto">
              <a:spcBef>
                <a:spcPts val="0"/>
              </a:spcBef>
              <a:spcAft>
                <a:spcPts val="0"/>
              </a:spcAft>
            </a:pPr>
            <a:r>
              <a:rPr lang="el-GR" sz="2200" dirty="0">
                <a:solidFill>
                  <a:srgbClr val="FF0000"/>
                </a:solidFill>
                <a:latin typeface="Times"/>
                <a:ea typeface="ヒラギノ角ゴ Pro W3"/>
                <a:cs typeface="Times"/>
              </a:rPr>
              <a:t>(</a:t>
            </a:r>
            <a:r>
              <a:rPr lang="en-US" sz="2200" dirty="0" err="1">
                <a:solidFill>
                  <a:srgbClr val="FF0000"/>
                </a:solidFill>
                <a:latin typeface="Times"/>
                <a:ea typeface="ヒラギノ角ゴ Pro W3"/>
                <a:cs typeface="Times"/>
              </a:rPr>
              <a:t>n</a:t>
            </a:r>
            <a:r>
              <a:rPr lang="en-US" sz="2200" dirty="0">
                <a:solidFill>
                  <a:srgbClr val="FF0000"/>
                </a:solidFill>
                <a:latin typeface="Times"/>
                <a:ea typeface="ヒラギノ角ゴ Pro W3"/>
                <a:cs typeface="Times"/>
              </a:rPr>
              <a:t>,</a:t>
            </a:r>
            <a:r>
              <a:rPr lang="el-GR" sz="2200" dirty="0">
                <a:solidFill>
                  <a:srgbClr val="FF0000"/>
                </a:solidFill>
                <a:latin typeface="Times"/>
                <a:ea typeface="ヒラギノ角ゴ Pro W3"/>
                <a:cs typeface="Times"/>
              </a:rPr>
              <a:t>γ</a:t>
            </a:r>
            <a:r>
              <a:rPr lang="en-US" sz="2200" dirty="0">
                <a:solidFill>
                  <a:srgbClr val="FF0000"/>
                </a:solidFill>
                <a:latin typeface="Times"/>
                <a:ea typeface="ヒラギノ角ゴ Pro W3"/>
                <a:cs typeface="Times"/>
              </a:rPr>
              <a:t>)</a:t>
            </a:r>
          </a:p>
        </p:txBody>
      </p:sp>
      <p:grpSp>
        <p:nvGrpSpPr>
          <p:cNvPr id="98" name="Group 97">
            <a:extLst>
              <a:ext uri="{FF2B5EF4-FFF2-40B4-BE49-F238E27FC236}">
                <a16:creationId xmlns:a16="http://schemas.microsoft.com/office/drawing/2014/main" id="{75C8B56D-A897-F748-B345-A0A4066B1BBC}"/>
              </a:ext>
            </a:extLst>
          </p:cNvPr>
          <p:cNvGrpSpPr/>
          <p:nvPr/>
        </p:nvGrpSpPr>
        <p:grpSpPr>
          <a:xfrm>
            <a:off x="1054698" y="1380372"/>
            <a:ext cx="1420377" cy="1834205"/>
            <a:chOff x="2550285" y="3124994"/>
            <a:chExt cx="2936909" cy="2286000"/>
          </a:xfrm>
        </p:grpSpPr>
        <p:grpSp>
          <p:nvGrpSpPr>
            <p:cNvPr id="99" name="Group 82">
              <a:extLst>
                <a:ext uri="{FF2B5EF4-FFF2-40B4-BE49-F238E27FC236}">
                  <a16:creationId xmlns:a16="http://schemas.microsoft.com/office/drawing/2014/main" id="{5B225AFB-A13F-C246-B748-2160452B0560}"/>
                </a:ext>
              </a:extLst>
            </p:cNvPr>
            <p:cNvGrpSpPr/>
            <p:nvPr/>
          </p:nvGrpSpPr>
          <p:grpSpPr>
            <a:xfrm>
              <a:off x="3657600" y="3124994"/>
              <a:ext cx="1829594" cy="2286000"/>
              <a:chOff x="3657600" y="3124994"/>
              <a:chExt cx="1829594" cy="2286000"/>
            </a:xfrm>
          </p:grpSpPr>
          <p:cxnSp>
            <p:nvCxnSpPr>
              <p:cNvPr id="101" name="Straight Arrow Connector 100">
                <a:extLst>
                  <a:ext uri="{FF2B5EF4-FFF2-40B4-BE49-F238E27FC236}">
                    <a16:creationId xmlns:a16="http://schemas.microsoft.com/office/drawing/2014/main" id="{5A03F308-059B-0F48-BC15-46D99179D0B4}"/>
                  </a:ext>
                </a:extLst>
              </p:cNvPr>
              <p:cNvCxnSpPr/>
              <p:nvPr/>
            </p:nvCxnSpPr>
            <p:spPr>
              <a:xfrm rot="5400000">
                <a:off x="3657600" y="3505200"/>
                <a:ext cx="762000" cy="1588"/>
              </a:xfrm>
              <a:prstGeom prst="straightConnector1">
                <a:avLst/>
              </a:prstGeom>
              <a:noFill/>
              <a:ln w="25400" cap="flat" cmpd="sng" algn="ctr">
                <a:solidFill>
                  <a:srgbClr val="FF9900"/>
                </a:solidFill>
                <a:prstDash val="dot"/>
                <a:round/>
                <a:headEnd type="none" w="med" len="med"/>
                <a:tailEnd type="arrow" w="med" len="med"/>
              </a:ln>
              <a:effectLst>
                <a:outerShdw blurRad="40000" dist="20000" dir="5400000" rotWithShape="0">
                  <a:srgbClr val="000000">
                    <a:alpha val="38000"/>
                  </a:srgbClr>
                </a:outerShdw>
              </a:effectLst>
            </p:spPr>
          </p:cxnSp>
          <p:cxnSp>
            <p:nvCxnSpPr>
              <p:cNvPr id="102" name="Straight Arrow Connector 101">
                <a:extLst>
                  <a:ext uri="{FF2B5EF4-FFF2-40B4-BE49-F238E27FC236}">
                    <a16:creationId xmlns:a16="http://schemas.microsoft.com/office/drawing/2014/main" id="{248E4FF7-8F1C-174D-832B-8C413D69686C}"/>
                  </a:ext>
                </a:extLst>
              </p:cNvPr>
              <p:cNvCxnSpPr/>
              <p:nvPr/>
            </p:nvCxnSpPr>
            <p:spPr>
              <a:xfrm rot="5400000">
                <a:off x="3886994" y="3809206"/>
                <a:ext cx="762000" cy="1588"/>
              </a:xfrm>
              <a:prstGeom prst="straightConnector1">
                <a:avLst/>
              </a:prstGeom>
              <a:noFill/>
              <a:ln w="25400" cap="flat" cmpd="sng" algn="ctr">
                <a:solidFill>
                  <a:srgbClr val="FF9900"/>
                </a:solidFill>
                <a:prstDash val="dot"/>
                <a:round/>
                <a:headEnd type="none" w="med" len="med"/>
                <a:tailEnd type="arrow" w="med" len="med"/>
              </a:ln>
              <a:effectLst>
                <a:outerShdw blurRad="40000" dist="20000" dir="5400000" rotWithShape="0">
                  <a:srgbClr val="000000">
                    <a:alpha val="38000"/>
                  </a:srgbClr>
                </a:outerShdw>
              </a:effectLst>
            </p:spPr>
          </p:cxnSp>
          <p:cxnSp>
            <p:nvCxnSpPr>
              <p:cNvPr id="103" name="Straight Arrow Connector 102">
                <a:extLst>
                  <a:ext uri="{FF2B5EF4-FFF2-40B4-BE49-F238E27FC236}">
                    <a16:creationId xmlns:a16="http://schemas.microsoft.com/office/drawing/2014/main" id="{28A866F2-DC28-F34A-8837-688E98602C18}"/>
                  </a:ext>
                </a:extLst>
              </p:cNvPr>
              <p:cNvCxnSpPr/>
              <p:nvPr/>
            </p:nvCxnSpPr>
            <p:spPr>
              <a:xfrm rot="5400000">
                <a:off x="3886200" y="3810000"/>
                <a:ext cx="1066800" cy="1588"/>
              </a:xfrm>
              <a:prstGeom prst="straightConnector1">
                <a:avLst/>
              </a:prstGeom>
              <a:noFill/>
              <a:ln w="25400" cap="flat" cmpd="sng" algn="ctr">
                <a:solidFill>
                  <a:srgbClr val="FF9900"/>
                </a:solidFill>
                <a:prstDash val="dot"/>
                <a:round/>
                <a:headEnd type="none" w="med" len="med"/>
                <a:tailEnd type="arrow" w="med" len="med"/>
              </a:ln>
              <a:effectLst>
                <a:outerShdw blurRad="40000" dist="20000" dir="5400000" rotWithShape="0">
                  <a:srgbClr val="000000">
                    <a:alpha val="38000"/>
                  </a:srgbClr>
                </a:outerShdw>
              </a:effectLst>
            </p:spPr>
          </p:cxnSp>
          <p:cxnSp>
            <p:nvCxnSpPr>
              <p:cNvPr id="104" name="Straight Arrow Connector 103">
                <a:extLst>
                  <a:ext uri="{FF2B5EF4-FFF2-40B4-BE49-F238E27FC236}">
                    <a16:creationId xmlns:a16="http://schemas.microsoft.com/office/drawing/2014/main" id="{7533DA66-B3EB-0842-B6ED-F2B888884FB2}"/>
                  </a:ext>
                </a:extLst>
              </p:cNvPr>
              <p:cNvCxnSpPr/>
              <p:nvPr/>
            </p:nvCxnSpPr>
            <p:spPr>
              <a:xfrm rot="5400000">
                <a:off x="4190206" y="4571206"/>
                <a:ext cx="762000" cy="1588"/>
              </a:xfrm>
              <a:prstGeom prst="straightConnector1">
                <a:avLst/>
              </a:prstGeom>
              <a:noFill/>
              <a:ln w="25400" cap="flat" cmpd="sng" algn="ctr">
                <a:solidFill>
                  <a:srgbClr val="FF9900"/>
                </a:solidFill>
                <a:prstDash val="dot"/>
                <a:round/>
                <a:headEnd type="none" w="med" len="med"/>
                <a:tailEnd type="arrow" w="med" len="med"/>
              </a:ln>
              <a:effectLst>
                <a:outerShdw blurRad="40000" dist="20000" dir="5400000" rotWithShape="0">
                  <a:srgbClr val="000000">
                    <a:alpha val="38000"/>
                  </a:srgbClr>
                </a:outerShdw>
              </a:effectLst>
            </p:spPr>
          </p:cxnSp>
          <p:cxnSp>
            <p:nvCxnSpPr>
              <p:cNvPr id="105" name="Straight Arrow Connector 104">
                <a:extLst>
                  <a:ext uri="{FF2B5EF4-FFF2-40B4-BE49-F238E27FC236}">
                    <a16:creationId xmlns:a16="http://schemas.microsoft.com/office/drawing/2014/main" id="{0B2C09EE-915C-D24D-94A8-39FBABA61166}"/>
                  </a:ext>
                </a:extLst>
              </p:cNvPr>
              <p:cNvCxnSpPr/>
              <p:nvPr/>
            </p:nvCxnSpPr>
            <p:spPr>
              <a:xfrm rot="5400000">
                <a:off x="3924300" y="4076700"/>
                <a:ext cx="1752600" cy="1588"/>
              </a:xfrm>
              <a:prstGeom prst="straightConnector1">
                <a:avLst/>
              </a:prstGeom>
              <a:noFill/>
              <a:ln w="25400" cap="flat" cmpd="sng" algn="ctr">
                <a:solidFill>
                  <a:srgbClr val="FF9900"/>
                </a:solidFill>
                <a:prstDash val="dot"/>
                <a:round/>
                <a:headEnd type="none" w="med" len="med"/>
                <a:tailEnd type="arrow" w="med" len="med"/>
              </a:ln>
              <a:effectLst>
                <a:outerShdw blurRad="40000" dist="20000" dir="5400000" rotWithShape="0">
                  <a:srgbClr val="000000">
                    <a:alpha val="38000"/>
                  </a:srgbClr>
                </a:outerShdw>
              </a:effectLst>
            </p:spPr>
          </p:cxnSp>
          <p:cxnSp>
            <p:nvCxnSpPr>
              <p:cNvPr id="106" name="Straight Arrow Connector 105">
                <a:extLst>
                  <a:ext uri="{FF2B5EF4-FFF2-40B4-BE49-F238E27FC236}">
                    <a16:creationId xmlns:a16="http://schemas.microsoft.com/office/drawing/2014/main" id="{315578F1-3A59-F341-B59E-6E8D38AED594}"/>
                  </a:ext>
                </a:extLst>
              </p:cNvPr>
              <p:cNvCxnSpPr/>
              <p:nvPr/>
            </p:nvCxnSpPr>
            <p:spPr>
              <a:xfrm rot="5400000">
                <a:off x="3886200" y="4267200"/>
                <a:ext cx="2286000" cy="1588"/>
              </a:xfrm>
              <a:prstGeom prst="straightConnector1">
                <a:avLst/>
              </a:prstGeom>
              <a:noFill/>
              <a:ln w="25400" cap="flat" cmpd="sng" algn="ctr">
                <a:solidFill>
                  <a:srgbClr val="FF9900"/>
                </a:solidFill>
                <a:prstDash val="dot"/>
                <a:round/>
                <a:headEnd type="none" w="med" len="med"/>
                <a:tailEnd type="arrow" w="med" len="med"/>
              </a:ln>
              <a:effectLst>
                <a:outerShdw blurRad="40000" dist="20000" dir="5400000" rotWithShape="0">
                  <a:srgbClr val="000000">
                    <a:alpha val="38000"/>
                  </a:srgbClr>
                </a:outerShdw>
              </a:effectLst>
            </p:spPr>
          </p:cxnSp>
          <p:cxnSp>
            <p:nvCxnSpPr>
              <p:cNvPr id="107" name="Straight Arrow Connector 106">
                <a:extLst>
                  <a:ext uri="{FF2B5EF4-FFF2-40B4-BE49-F238E27FC236}">
                    <a16:creationId xmlns:a16="http://schemas.microsoft.com/office/drawing/2014/main" id="{08226D3D-AEA8-CB49-ADB0-28F6945BCBA5}"/>
                  </a:ext>
                </a:extLst>
              </p:cNvPr>
              <p:cNvCxnSpPr/>
              <p:nvPr/>
            </p:nvCxnSpPr>
            <p:spPr>
              <a:xfrm rot="5400000">
                <a:off x="4495800" y="4724400"/>
                <a:ext cx="1371600" cy="1588"/>
              </a:xfrm>
              <a:prstGeom prst="straightConnector1">
                <a:avLst/>
              </a:prstGeom>
              <a:noFill/>
              <a:ln w="25400" cap="flat" cmpd="sng" algn="ctr">
                <a:solidFill>
                  <a:srgbClr val="FF9900"/>
                </a:solidFill>
                <a:prstDash val="dot"/>
                <a:round/>
                <a:headEnd type="none" w="med" len="med"/>
                <a:tailEnd type="arrow" w="med" len="med"/>
              </a:ln>
              <a:effectLst>
                <a:outerShdw blurRad="40000" dist="20000" dir="5400000" rotWithShape="0">
                  <a:srgbClr val="000000">
                    <a:alpha val="38000"/>
                  </a:srgbClr>
                </a:outerShdw>
              </a:effectLst>
            </p:spPr>
          </p:cxnSp>
          <p:cxnSp>
            <p:nvCxnSpPr>
              <p:cNvPr id="108" name="Straight Arrow Connector 107">
                <a:extLst>
                  <a:ext uri="{FF2B5EF4-FFF2-40B4-BE49-F238E27FC236}">
                    <a16:creationId xmlns:a16="http://schemas.microsoft.com/office/drawing/2014/main" id="{CE1D9A0C-9352-BB48-90BE-9FFBF40BFC1B}"/>
                  </a:ext>
                </a:extLst>
              </p:cNvPr>
              <p:cNvCxnSpPr/>
              <p:nvPr/>
            </p:nvCxnSpPr>
            <p:spPr>
              <a:xfrm rot="5400000">
                <a:off x="5105400" y="5181600"/>
                <a:ext cx="457200" cy="1588"/>
              </a:xfrm>
              <a:prstGeom prst="straightConnector1">
                <a:avLst/>
              </a:prstGeom>
              <a:noFill/>
              <a:ln w="25400" cap="flat" cmpd="sng" algn="ctr">
                <a:solidFill>
                  <a:srgbClr val="FF9900"/>
                </a:solidFill>
                <a:prstDash val="dot"/>
                <a:round/>
                <a:headEnd type="none" w="med" len="med"/>
                <a:tailEnd type="arrow" w="med" len="med"/>
              </a:ln>
              <a:effectLst>
                <a:outerShdw blurRad="40000" dist="20000" dir="5400000" rotWithShape="0">
                  <a:srgbClr val="000000">
                    <a:alpha val="38000"/>
                  </a:srgbClr>
                </a:outerShdw>
              </a:effectLst>
            </p:spPr>
          </p:cxnSp>
          <p:cxnSp>
            <p:nvCxnSpPr>
              <p:cNvPr id="109" name="Straight Arrow Connector 108">
                <a:extLst>
                  <a:ext uri="{FF2B5EF4-FFF2-40B4-BE49-F238E27FC236}">
                    <a16:creationId xmlns:a16="http://schemas.microsoft.com/office/drawing/2014/main" id="{FB22A34D-EC18-364E-A8B1-35EACF404F51}"/>
                  </a:ext>
                </a:extLst>
              </p:cNvPr>
              <p:cNvCxnSpPr/>
              <p:nvPr/>
            </p:nvCxnSpPr>
            <p:spPr>
              <a:xfrm rot="5400000">
                <a:off x="4610100" y="4533900"/>
                <a:ext cx="1752600" cy="1588"/>
              </a:xfrm>
              <a:prstGeom prst="straightConnector1">
                <a:avLst/>
              </a:prstGeom>
              <a:noFill/>
              <a:ln w="25400" cap="flat" cmpd="sng" algn="ctr">
                <a:solidFill>
                  <a:srgbClr val="FF9900"/>
                </a:solidFill>
                <a:prstDash val="dot"/>
                <a:round/>
                <a:headEnd type="none" w="med" len="med"/>
                <a:tailEnd type="arrow" w="med" len="med"/>
              </a:ln>
              <a:effectLst>
                <a:outerShdw blurRad="40000" dist="20000" dir="5400000" rotWithShape="0">
                  <a:srgbClr val="000000">
                    <a:alpha val="38000"/>
                  </a:srgbClr>
                </a:outerShdw>
              </a:effectLst>
            </p:spPr>
          </p:cxnSp>
          <p:cxnSp>
            <p:nvCxnSpPr>
              <p:cNvPr id="110" name="Straight Arrow Connector 109">
                <a:extLst>
                  <a:ext uri="{FF2B5EF4-FFF2-40B4-BE49-F238E27FC236}">
                    <a16:creationId xmlns:a16="http://schemas.microsoft.com/office/drawing/2014/main" id="{C812037B-8F96-0943-90FA-5DE42CAE4077}"/>
                  </a:ext>
                </a:extLst>
              </p:cNvPr>
              <p:cNvCxnSpPr/>
              <p:nvPr/>
            </p:nvCxnSpPr>
            <p:spPr>
              <a:xfrm rot="5400000">
                <a:off x="3429794" y="4267200"/>
                <a:ext cx="456406" cy="794"/>
              </a:xfrm>
              <a:prstGeom prst="straightConnector1">
                <a:avLst/>
              </a:prstGeom>
              <a:noFill/>
              <a:ln w="25400" cap="flat" cmpd="sng" algn="ctr">
                <a:solidFill>
                  <a:srgbClr val="FF9900"/>
                </a:solidFill>
                <a:prstDash val="dot"/>
                <a:round/>
                <a:headEnd type="none" w="med" len="med"/>
                <a:tailEnd type="arrow" w="med" len="med"/>
              </a:ln>
              <a:effectLst>
                <a:outerShdw blurRad="40000" dist="20000" dir="5400000" rotWithShape="0">
                  <a:srgbClr val="000000">
                    <a:alpha val="38000"/>
                  </a:srgbClr>
                </a:outerShdw>
              </a:effectLst>
            </p:spPr>
          </p:cxnSp>
          <p:cxnSp>
            <p:nvCxnSpPr>
              <p:cNvPr id="111" name="Straight Arrow Connector 110">
                <a:extLst>
                  <a:ext uri="{FF2B5EF4-FFF2-40B4-BE49-F238E27FC236}">
                    <a16:creationId xmlns:a16="http://schemas.microsoft.com/office/drawing/2014/main" id="{82684CCE-DBC4-024B-815F-5B5ED1C73A30}"/>
                  </a:ext>
                </a:extLst>
              </p:cNvPr>
              <p:cNvCxnSpPr/>
              <p:nvPr/>
            </p:nvCxnSpPr>
            <p:spPr>
              <a:xfrm rot="5400000">
                <a:off x="3658394" y="4114006"/>
                <a:ext cx="456406" cy="794"/>
              </a:xfrm>
              <a:prstGeom prst="straightConnector1">
                <a:avLst/>
              </a:prstGeom>
              <a:noFill/>
              <a:ln w="25400" cap="flat" cmpd="sng" algn="ctr">
                <a:solidFill>
                  <a:srgbClr val="FF9900"/>
                </a:solidFill>
                <a:prstDash val="dot"/>
                <a:round/>
                <a:headEnd type="none" w="med" len="med"/>
                <a:tailEnd type="arrow" w="med" len="med"/>
              </a:ln>
              <a:effectLst>
                <a:outerShdw blurRad="40000" dist="20000" dir="5400000" rotWithShape="0">
                  <a:srgbClr val="000000">
                    <a:alpha val="38000"/>
                  </a:srgbClr>
                </a:outerShdw>
              </a:effectLst>
            </p:spPr>
          </p:cxnSp>
        </p:grpSp>
        <p:sp>
          <p:nvSpPr>
            <p:cNvPr id="100" name="TextBox 99">
              <a:extLst>
                <a:ext uri="{FF2B5EF4-FFF2-40B4-BE49-F238E27FC236}">
                  <a16:creationId xmlns:a16="http://schemas.microsoft.com/office/drawing/2014/main" id="{3B0FE121-1BA4-B74D-A8BF-F9E63B42D96B}"/>
                </a:ext>
              </a:extLst>
            </p:cNvPr>
            <p:cNvSpPr txBox="1"/>
            <p:nvPr/>
          </p:nvSpPr>
          <p:spPr>
            <a:xfrm>
              <a:off x="2550285" y="4114800"/>
              <a:ext cx="325726" cy="537022"/>
            </a:xfrm>
            <a:prstGeom prst="rect">
              <a:avLst/>
            </a:prstGeom>
            <a:noFill/>
          </p:spPr>
          <p:txBody>
            <a:bodyPr wrap="square" rtlCol="0">
              <a:spAutoFit/>
            </a:bodyPr>
            <a:lstStyle/>
            <a:p>
              <a:pPr defTabSz="914378" fontAlgn="auto">
                <a:spcBef>
                  <a:spcPts val="0"/>
                </a:spcBef>
                <a:spcAft>
                  <a:spcPts val="0"/>
                </a:spcAft>
                <a:defRPr/>
              </a:pPr>
              <a:r>
                <a:rPr lang="el-GR" sz="2200" kern="0" dirty="0">
                  <a:solidFill>
                    <a:srgbClr val="FF9900"/>
                  </a:solidFill>
                  <a:latin typeface="Times"/>
                  <a:ea typeface="ヒラギノ角ゴ Pro W3"/>
                  <a:cs typeface="Times"/>
                </a:rPr>
                <a:t>γ</a:t>
              </a:r>
              <a:endParaRPr lang="en-US" sz="2200" kern="0" baseline="30000" dirty="0">
                <a:solidFill>
                  <a:srgbClr val="FF9900"/>
                </a:solidFill>
                <a:latin typeface="Times"/>
                <a:ea typeface="ヒラギノ角ゴ Pro W3"/>
                <a:cs typeface="Times"/>
              </a:endParaRPr>
            </a:p>
          </p:txBody>
        </p:sp>
      </p:grpSp>
      <p:sp>
        <p:nvSpPr>
          <p:cNvPr id="113" name="TextBox 112">
            <a:extLst>
              <a:ext uri="{FF2B5EF4-FFF2-40B4-BE49-F238E27FC236}">
                <a16:creationId xmlns:a16="http://schemas.microsoft.com/office/drawing/2014/main" id="{7A5E3CD0-6941-AD42-AD68-ABDA199B985F}"/>
              </a:ext>
            </a:extLst>
          </p:cNvPr>
          <p:cNvSpPr txBox="1"/>
          <p:nvPr/>
        </p:nvSpPr>
        <p:spPr>
          <a:xfrm>
            <a:off x="1672255" y="3275081"/>
            <a:ext cx="891591" cy="430887"/>
          </a:xfrm>
          <a:prstGeom prst="rect">
            <a:avLst/>
          </a:prstGeom>
          <a:noFill/>
        </p:spPr>
        <p:txBody>
          <a:bodyPr wrap="none" rtlCol="0">
            <a:spAutoFit/>
          </a:bodyPr>
          <a:lstStyle/>
          <a:p>
            <a:pPr defTabSz="342900" fontAlgn="auto">
              <a:spcBef>
                <a:spcPts val="0"/>
              </a:spcBef>
              <a:spcAft>
                <a:spcPts val="0"/>
              </a:spcAft>
            </a:pPr>
            <a:r>
              <a:rPr lang="en-US" sz="2200" dirty="0">
                <a:solidFill>
                  <a:srgbClr val="000000"/>
                </a:solidFill>
                <a:latin typeface="Times"/>
                <a:ea typeface="ヒラギノ角ゴ Pro W3"/>
                <a:cs typeface="Times"/>
              </a:rPr>
              <a:t>(A, Z)</a:t>
            </a:r>
          </a:p>
        </p:txBody>
      </p:sp>
      <p:sp>
        <p:nvSpPr>
          <p:cNvPr id="114" name="TextBox 113">
            <a:extLst>
              <a:ext uri="{FF2B5EF4-FFF2-40B4-BE49-F238E27FC236}">
                <a16:creationId xmlns:a16="http://schemas.microsoft.com/office/drawing/2014/main" id="{78E5B42F-C86E-A846-8FCE-153A9B0E3871}"/>
              </a:ext>
            </a:extLst>
          </p:cNvPr>
          <p:cNvSpPr txBox="1"/>
          <p:nvPr/>
        </p:nvSpPr>
        <p:spPr>
          <a:xfrm>
            <a:off x="2974630" y="805388"/>
            <a:ext cx="4639376" cy="1769715"/>
          </a:xfrm>
          <a:prstGeom prst="rect">
            <a:avLst/>
          </a:prstGeom>
          <a:noFill/>
        </p:spPr>
        <p:txBody>
          <a:bodyPr wrap="square" rtlCol="0">
            <a:spAutoFit/>
          </a:bodyPr>
          <a:lstStyle/>
          <a:p>
            <a:pPr defTabSz="342900" fontAlgn="auto">
              <a:spcBef>
                <a:spcPts val="0"/>
              </a:spcBef>
              <a:spcAft>
                <a:spcPts val="0"/>
              </a:spcAft>
            </a:pPr>
            <a:r>
              <a:rPr lang="en-US" sz="1500" b="1" u="sng" dirty="0">
                <a:solidFill>
                  <a:srgbClr val="000000"/>
                </a:solidFill>
                <a:latin typeface="Times New Roman" panose="02020603050405020304" pitchFamily="18" charset="0"/>
                <a:ea typeface="ヒラギノ角ゴ Pro W3"/>
                <a:cs typeface="Times New Roman" panose="02020603050405020304" pitchFamily="18" charset="0"/>
              </a:rPr>
              <a:t>Required input:  </a:t>
            </a:r>
          </a:p>
          <a:p>
            <a:pPr marL="214313" indent="-214313" defTabSz="342900" fontAlgn="auto">
              <a:spcBef>
                <a:spcPts val="0"/>
              </a:spcBef>
              <a:spcAft>
                <a:spcPts val="0"/>
              </a:spcAft>
              <a:buFont typeface="Arial" panose="020B0604020202020204" pitchFamily="34" charset="0"/>
              <a:buChar char="•"/>
            </a:pPr>
            <a:r>
              <a:rPr lang="en-US" dirty="0">
                <a:solidFill>
                  <a:srgbClr val="3C26FE"/>
                </a:solidFill>
                <a:latin typeface="Times New Roman" panose="02020603050405020304" pitchFamily="18" charset="0"/>
                <a:ea typeface="+mn-ea"/>
                <a:cs typeface="Times New Roman" panose="02020603050405020304" pitchFamily="18" charset="0"/>
              </a:rPr>
              <a:t>Nuclear Level Density (NLD)</a:t>
            </a:r>
          </a:p>
          <a:p>
            <a:pPr marL="214313" indent="-214313" defTabSz="342900" fontAlgn="auto">
              <a:spcBef>
                <a:spcPts val="0"/>
              </a:spcBef>
              <a:spcAft>
                <a:spcPts val="0"/>
              </a:spcAft>
              <a:buFont typeface="Arial" panose="020B0604020202020204" pitchFamily="34" charset="0"/>
              <a:buChar char="•"/>
            </a:pPr>
            <a:r>
              <a:rPr lang="el-GR" dirty="0">
                <a:solidFill>
                  <a:srgbClr val="FF0000"/>
                </a:solidFill>
                <a:latin typeface="Times New Roman" panose="02020603050405020304" pitchFamily="18" charset="0"/>
                <a:ea typeface="+mn-ea"/>
                <a:cs typeface="Times New Roman" panose="02020603050405020304" pitchFamily="18" charset="0"/>
              </a:rPr>
              <a:t>γ</a:t>
            </a:r>
            <a:r>
              <a:rPr lang="en-US" dirty="0">
                <a:solidFill>
                  <a:srgbClr val="FF0000"/>
                </a:solidFill>
                <a:latin typeface="Times New Roman" panose="02020603050405020304" pitchFamily="18" charset="0"/>
                <a:ea typeface="+mn-ea"/>
                <a:cs typeface="Times New Roman" panose="02020603050405020304" pitchFamily="18" charset="0"/>
              </a:rPr>
              <a:t>-ray strength function (</a:t>
            </a:r>
            <a:r>
              <a:rPr lang="el-GR" dirty="0">
                <a:solidFill>
                  <a:srgbClr val="FF0000"/>
                </a:solidFill>
                <a:latin typeface="Times New Roman" panose="02020603050405020304" pitchFamily="18" charset="0"/>
                <a:ea typeface="+mn-ea"/>
                <a:cs typeface="Times New Roman" panose="02020603050405020304" pitchFamily="18" charset="0"/>
              </a:rPr>
              <a:t>γ</a:t>
            </a:r>
            <a:r>
              <a:rPr lang="en-US" dirty="0">
                <a:solidFill>
                  <a:srgbClr val="FF0000"/>
                </a:solidFill>
                <a:latin typeface="Times New Roman" panose="02020603050405020304" pitchFamily="18" charset="0"/>
                <a:ea typeface="+mn-ea"/>
                <a:cs typeface="Times New Roman" panose="02020603050405020304" pitchFamily="18" charset="0"/>
              </a:rPr>
              <a:t>SF)</a:t>
            </a:r>
          </a:p>
          <a:p>
            <a:pPr marL="214313" indent="-214313" defTabSz="342900" fontAlgn="auto">
              <a:spcBef>
                <a:spcPts val="0"/>
              </a:spcBef>
              <a:spcAft>
                <a:spcPts val="0"/>
              </a:spcAft>
              <a:buFont typeface="Arial" panose="020B0604020202020204" pitchFamily="34" charset="0"/>
              <a:buChar char="•"/>
            </a:pPr>
            <a:r>
              <a:rPr lang="en-US" dirty="0">
                <a:solidFill>
                  <a:srgbClr val="008001"/>
                </a:solidFill>
                <a:latin typeface="Times New Roman" panose="02020603050405020304" pitchFamily="18" charset="0"/>
                <a:ea typeface="+mn-ea"/>
                <a:cs typeface="Times New Roman" panose="02020603050405020304" pitchFamily="18" charset="0"/>
              </a:rPr>
              <a:t>Optical model potential</a:t>
            </a:r>
          </a:p>
          <a:p>
            <a:pPr defTabSz="342900" fontAlgn="auto">
              <a:spcBef>
                <a:spcPts val="0"/>
              </a:spcBef>
              <a:spcAft>
                <a:spcPts val="0"/>
              </a:spcAft>
            </a:pPr>
            <a:r>
              <a:rPr lang="en-US" dirty="0">
                <a:solidFill>
                  <a:prstClr val="black"/>
                </a:solidFill>
                <a:latin typeface="Times New Roman" panose="02020603050405020304" pitchFamily="18" charset="0"/>
                <a:ea typeface="ヒラギノ角ゴ Pro W3"/>
                <a:cs typeface="Times New Roman" panose="02020603050405020304" pitchFamily="18" charset="0"/>
              </a:rPr>
              <a:t>+ Direct capture contributions can play a role</a:t>
            </a:r>
          </a:p>
          <a:p>
            <a:pPr defTabSz="342900" fontAlgn="auto">
              <a:spcBef>
                <a:spcPts val="0"/>
              </a:spcBef>
              <a:spcAft>
                <a:spcPts val="0"/>
              </a:spcAft>
            </a:pPr>
            <a:endParaRPr lang="en-US" sz="2200" dirty="0">
              <a:solidFill>
                <a:srgbClr val="000000"/>
              </a:solidFill>
              <a:latin typeface="Calibri"/>
              <a:ea typeface="ヒラギノ角ゴ Pro W3"/>
              <a:cs typeface="Calibri"/>
            </a:endParaRPr>
          </a:p>
        </p:txBody>
      </p:sp>
      <p:sp>
        <p:nvSpPr>
          <p:cNvPr id="3" name="TextBox 2">
            <a:extLst>
              <a:ext uri="{FF2B5EF4-FFF2-40B4-BE49-F238E27FC236}">
                <a16:creationId xmlns:a16="http://schemas.microsoft.com/office/drawing/2014/main" id="{1894C300-61C2-D6E0-AE21-74074D78097D}"/>
              </a:ext>
            </a:extLst>
          </p:cNvPr>
          <p:cNvSpPr txBox="1"/>
          <p:nvPr/>
        </p:nvSpPr>
        <p:spPr>
          <a:xfrm>
            <a:off x="439439" y="3363541"/>
            <a:ext cx="716389" cy="253916"/>
          </a:xfrm>
          <a:prstGeom prst="rect">
            <a:avLst/>
          </a:prstGeom>
          <a:noFill/>
        </p:spPr>
        <p:txBody>
          <a:bodyPr wrap="square" rtlCol="0">
            <a:spAutoFit/>
          </a:bodyPr>
          <a:lstStyle/>
          <a:p>
            <a:pPr defTabSz="342900" fontAlgn="auto">
              <a:spcBef>
                <a:spcPts val="0"/>
              </a:spcBef>
              <a:spcAft>
                <a:spcPts val="0"/>
              </a:spcAft>
            </a:pPr>
            <a:r>
              <a:rPr lang="en-CA" sz="1050" dirty="0">
                <a:solidFill>
                  <a:srgbClr val="457A93"/>
                </a:solidFill>
                <a:latin typeface="Calibri" panose="020F0502020204030204"/>
                <a:ea typeface="+mn-ea"/>
              </a:rPr>
              <a:t>A. </a:t>
            </a:r>
            <a:r>
              <a:rPr lang="en-CA" sz="1050" dirty="0" err="1">
                <a:solidFill>
                  <a:srgbClr val="457A93"/>
                </a:solidFill>
                <a:latin typeface="Calibri" panose="020F0502020204030204"/>
                <a:ea typeface="+mn-ea"/>
              </a:rPr>
              <a:t>Spyrou</a:t>
            </a:r>
            <a:endParaRPr lang="en-CA" sz="1050" dirty="0">
              <a:solidFill>
                <a:srgbClr val="457A93"/>
              </a:solidFill>
              <a:latin typeface="Calibri" panose="020F0502020204030204"/>
              <a:ea typeface="+mn-ea"/>
            </a:endParaRPr>
          </a:p>
        </p:txBody>
      </p:sp>
      <p:sp>
        <p:nvSpPr>
          <p:cNvPr id="8" name="Title 6">
            <a:extLst>
              <a:ext uri="{FF2B5EF4-FFF2-40B4-BE49-F238E27FC236}">
                <a16:creationId xmlns:a16="http://schemas.microsoft.com/office/drawing/2014/main" id="{864B63F2-DCC8-17F5-41F5-F90C529B80B4}"/>
              </a:ext>
            </a:extLst>
          </p:cNvPr>
          <p:cNvSpPr>
            <a:spLocks noGrp="1"/>
          </p:cNvSpPr>
          <p:nvPr>
            <p:ph type="title"/>
          </p:nvPr>
        </p:nvSpPr>
        <p:spPr>
          <a:xfrm>
            <a:off x="135414" y="242284"/>
            <a:ext cx="8310603" cy="725880"/>
          </a:xfrm>
        </p:spPr>
        <p:txBody>
          <a:bodyPr/>
          <a:lstStyle/>
          <a:p>
            <a:r>
              <a:rPr lang="en-US" sz="2400" dirty="0"/>
              <a:t>Hauser-</a:t>
            </a:r>
            <a:r>
              <a:rPr lang="en-US" sz="2400" dirty="0" err="1"/>
              <a:t>Feshbach</a:t>
            </a:r>
            <a:r>
              <a:rPr lang="en-US" sz="2400" dirty="0"/>
              <a:t>: Statistical Approach to Neutron Captures</a:t>
            </a:r>
          </a:p>
        </p:txBody>
      </p:sp>
      <p:sp>
        <p:nvSpPr>
          <p:cNvPr id="5" name="TextBox 4">
            <a:extLst>
              <a:ext uri="{FF2B5EF4-FFF2-40B4-BE49-F238E27FC236}">
                <a16:creationId xmlns:a16="http://schemas.microsoft.com/office/drawing/2014/main" id="{42516323-21C6-13B0-70BC-FCC6F0D103C6}"/>
              </a:ext>
            </a:extLst>
          </p:cNvPr>
          <p:cNvSpPr txBox="1"/>
          <p:nvPr/>
        </p:nvSpPr>
        <p:spPr>
          <a:xfrm>
            <a:off x="1547889" y="886441"/>
            <a:ext cx="1027271" cy="276999"/>
          </a:xfrm>
          <a:prstGeom prst="rect">
            <a:avLst/>
          </a:prstGeom>
          <a:noFill/>
        </p:spPr>
        <p:txBody>
          <a:bodyPr wrap="square" rtlCol="0">
            <a:spAutoFit/>
          </a:bodyPr>
          <a:lstStyle/>
          <a:p>
            <a:pPr defTabSz="342900" fontAlgn="auto">
              <a:spcBef>
                <a:spcPts val="0"/>
              </a:spcBef>
              <a:spcAft>
                <a:spcPts val="0"/>
              </a:spcAft>
            </a:pPr>
            <a:r>
              <a:rPr lang="en-CA" sz="1200" dirty="0">
                <a:solidFill>
                  <a:schemeClr val="bg1"/>
                </a:solidFill>
                <a:latin typeface="Calibri" panose="020F0502020204030204"/>
                <a:ea typeface="+mn-ea"/>
              </a:rPr>
              <a:t>A. </a:t>
            </a:r>
            <a:r>
              <a:rPr lang="en-CA" sz="1200" dirty="0" err="1">
                <a:solidFill>
                  <a:schemeClr val="bg1"/>
                </a:solidFill>
                <a:latin typeface="Calibri" panose="020F0502020204030204"/>
                <a:ea typeface="+mn-ea"/>
              </a:rPr>
              <a:t>Spyrou</a:t>
            </a:r>
            <a:endParaRPr lang="en-CA" sz="1200" dirty="0">
              <a:solidFill>
                <a:schemeClr val="bg1"/>
              </a:solidFill>
              <a:latin typeface="Calibri" panose="020F0502020204030204"/>
              <a:ea typeface="+mn-ea"/>
            </a:endParaRPr>
          </a:p>
        </p:txBody>
      </p:sp>
      <p:sp>
        <p:nvSpPr>
          <p:cNvPr id="6" name="TextBox 5">
            <a:extLst>
              <a:ext uri="{FF2B5EF4-FFF2-40B4-BE49-F238E27FC236}">
                <a16:creationId xmlns:a16="http://schemas.microsoft.com/office/drawing/2014/main" id="{5981EB77-C4AD-B8CC-A41C-6BB6671EBE33}"/>
              </a:ext>
            </a:extLst>
          </p:cNvPr>
          <p:cNvSpPr txBox="1"/>
          <p:nvPr/>
        </p:nvSpPr>
        <p:spPr>
          <a:xfrm>
            <a:off x="2946056" y="2541398"/>
            <a:ext cx="6033716" cy="1754326"/>
          </a:xfrm>
          <a:prstGeom prst="rect">
            <a:avLst/>
          </a:prstGeom>
          <a:noFill/>
        </p:spPr>
        <p:txBody>
          <a:bodyPr wrap="square" rtlCol="0">
            <a:spAutoFit/>
          </a:bodyPr>
          <a:lstStyle/>
          <a:p>
            <a:pPr marL="285744" indent="-285744" defTabSz="457189">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In unstable nuclei the </a:t>
            </a:r>
            <a:r>
              <a:rPr lang="el-GR" dirty="0">
                <a:solidFill>
                  <a:srgbClr val="FF0000"/>
                </a:solidFill>
                <a:latin typeface="Times New Roman" panose="02020603050405020304" pitchFamily="18" charset="0"/>
                <a:ea typeface="ヒラギノ角ゴ Pro W3"/>
                <a:cs typeface="Times New Roman" panose="02020603050405020304" pitchFamily="18" charset="0"/>
              </a:rPr>
              <a:t>γ</a:t>
            </a:r>
            <a:r>
              <a:rPr lang="en-CA" dirty="0">
                <a:solidFill>
                  <a:srgbClr val="FF0000"/>
                </a:solidFill>
                <a:latin typeface="Times New Roman" panose="02020603050405020304" pitchFamily="18" charset="0"/>
                <a:cs typeface="Times New Roman" panose="02020603050405020304" pitchFamily="18" charset="0"/>
              </a:rPr>
              <a:t>SF </a:t>
            </a:r>
            <a:r>
              <a:rPr lang="en-CA" dirty="0">
                <a:latin typeface="Times New Roman" panose="02020603050405020304" pitchFamily="18" charset="0"/>
                <a:cs typeface="Times New Roman" panose="02020603050405020304" pitchFamily="18" charset="0"/>
              </a:rPr>
              <a:t>and </a:t>
            </a:r>
            <a:r>
              <a:rPr lang="en-CA" dirty="0">
                <a:solidFill>
                  <a:srgbClr val="027F02"/>
                </a:solidFill>
                <a:latin typeface="Times New Roman" panose="02020603050405020304" pitchFamily="18" charset="0"/>
                <a:cs typeface="Times New Roman" panose="02020603050405020304" pitchFamily="18" charset="0"/>
              </a:rPr>
              <a:t>optical model </a:t>
            </a:r>
            <a:r>
              <a:rPr lang="en-CA" dirty="0">
                <a:latin typeface="Times New Roman" panose="02020603050405020304" pitchFamily="18" charset="0"/>
                <a:cs typeface="Times New Roman" panose="02020603050405020304" pitchFamily="18" charset="0"/>
              </a:rPr>
              <a:t>parameters can in principle be </a:t>
            </a:r>
            <a:r>
              <a:rPr lang="en-CA" dirty="0">
                <a:solidFill>
                  <a:schemeClr val="accent2"/>
                </a:solidFill>
                <a:latin typeface="Times New Roman" panose="02020603050405020304" pitchFamily="18" charset="0"/>
                <a:cs typeface="Times New Roman" panose="02020603050405020304" pitchFamily="18" charset="0"/>
              </a:rPr>
              <a:t>measured or well constrained </a:t>
            </a:r>
            <a:r>
              <a:rPr lang="en-CA" dirty="0">
                <a:latin typeface="Times New Roman" panose="02020603050405020304" pitchFamily="18" charset="0"/>
                <a:cs typeface="Times New Roman" panose="02020603050405020304" pitchFamily="18" charset="0"/>
              </a:rPr>
              <a:t>via inverse kinematics experiment</a:t>
            </a:r>
          </a:p>
          <a:p>
            <a:pPr marL="285744" indent="-285744" defTabSz="457189">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First method to directly measure the </a:t>
            </a:r>
            <a:r>
              <a:rPr lang="en-CA" dirty="0">
                <a:solidFill>
                  <a:srgbClr val="3C26FE"/>
                </a:solidFill>
                <a:latin typeface="Times New Roman" panose="02020603050405020304" pitchFamily="18" charset="0"/>
                <a:cs typeface="Times New Roman" panose="02020603050405020304" pitchFamily="18" charset="0"/>
              </a:rPr>
              <a:t>absolute NLD </a:t>
            </a:r>
            <a:r>
              <a:rPr lang="en-CA" dirty="0">
                <a:latin typeface="Times New Roman" panose="02020603050405020304" pitchFamily="18" charset="0"/>
                <a:cs typeface="Times New Roman" panose="02020603050405020304" pitchFamily="18" charset="0"/>
              </a:rPr>
              <a:t>in short-lived nuclei: “</a:t>
            </a:r>
            <a:r>
              <a:rPr lang="en-CA" dirty="0">
                <a:solidFill>
                  <a:schemeClr val="accent2"/>
                </a:solidFill>
                <a:latin typeface="Times New Roman" panose="02020603050405020304" pitchFamily="18" charset="0"/>
                <a:cs typeface="Times New Roman" panose="02020603050405020304" pitchFamily="18" charset="0"/>
              </a:rPr>
              <a:t>Shape method</a:t>
            </a:r>
            <a:r>
              <a:rPr lang="en-CA" dirty="0">
                <a:latin typeface="Times New Roman" panose="02020603050405020304" pitchFamily="18" charset="0"/>
                <a:cs typeface="Times New Roman" panose="02020603050405020304" pitchFamily="18" charset="0"/>
              </a:rPr>
              <a:t>”</a:t>
            </a:r>
          </a:p>
          <a:p>
            <a:pPr defTabSz="457189"/>
            <a:endParaRPr lang="en-CA" dirty="0">
              <a:solidFill>
                <a:prstClr val="black"/>
              </a:solidFill>
              <a:latin typeface="Calibri" panose="020F0502020204030204"/>
            </a:endParaRPr>
          </a:p>
        </p:txBody>
      </p:sp>
    </p:spTree>
    <p:extLst>
      <p:ext uri="{BB962C8B-B14F-4D97-AF65-F5344CB8AC3E}">
        <p14:creationId xmlns:p14="http://schemas.microsoft.com/office/powerpoint/2010/main" val="1171544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8B3A2-D8C4-FC6E-E390-FB507C2B903F}"/>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Title 6">
                <a:extLst>
                  <a:ext uri="{FF2B5EF4-FFF2-40B4-BE49-F238E27FC236}">
                    <a16:creationId xmlns:a16="http://schemas.microsoft.com/office/drawing/2014/main" id="{9EE6A19C-B361-CCD7-61D6-0298140F26ED}"/>
                  </a:ext>
                </a:extLst>
              </p:cNvPr>
              <p:cNvSpPr>
                <a:spLocks noGrp="1"/>
              </p:cNvSpPr>
              <p:nvPr>
                <p:ph type="title"/>
              </p:nvPr>
            </p:nvSpPr>
            <p:spPr>
              <a:xfrm>
                <a:off x="135414" y="242284"/>
                <a:ext cx="8310603" cy="392091"/>
              </a:xfrm>
            </p:spPr>
            <p:txBody>
              <a:bodyPr/>
              <a:lstStyle/>
              <a:p>
                <a:r>
                  <a:rPr lang="en-US" sz="2400" dirty="0">
                    <a:solidFill>
                      <a:srgbClr val="457A93"/>
                    </a:solidFill>
                  </a:rPr>
                  <a:t>The starting point of heavy nucleosynthesis: </a:t>
                </a:r>
                <a:r>
                  <a:rPr lang="en-US" sz="2400" baseline="30000" dirty="0">
                    <a:solidFill>
                      <a:srgbClr val="457A93"/>
                    </a:solidFill>
                  </a:rPr>
                  <a:t>59</a:t>
                </a:r>
                <a:r>
                  <a:rPr lang="en-US" sz="2400" dirty="0">
                    <a:solidFill>
                      <a:srgbClr val="457A93"/>
                    </a:solidFill>
                  </a:rPr>
                  <a:t>Fe(n,</a:t>
                </a:r>
                <a14:m>
                  <m:oMath xmlns:m="http://schemas.openxmlformats.org/officeDocument/2006/math">
                    <m:r>
                      <a:rPr lang="en-US" sz="2400" i="1">
                        <a:solidFill>
                          <a:srgbClr val="457A93"/>
                        </a:solidFill>
                        <a:latin typeface="Cambria Math" panose="02040503050406030204" pitchFamily="18" charset="0"/>
                        <a:ea typeface="Cambria Math" panose="02040503050406030204" pitchFamily="18" charset="0"/>
                      </a:rPr>
                      <m:t>𝛾</m:t>
                    </m:r>
                  </m:oMath>
                </a14:m>
                <a:r>
                  <a:rPr lang="en-US" sz="2400" dirty="0">
                    <a:solidFill>
                      <a:srgbClr val="457A93"/>
                    </a:solidFill>
                  </a:rPr>
                  <a:t>)</a:t>
                </a:r>
                <a:r>
                  <a:rPr lang="en-US" sz="2400" baseline="30000" dirty="0">
                    <a:solidFill>
                      <a:srgbClr val="457A93"/>
                    </a:solidFill>
                  </a:rPr>
                  <a:t>60</a:t>
                </a:r>
                <a:r>
                  <a:rPr lang="en-US" sz="2400" dirty="0">
                    <a:solidFill>
                      <a:srgbClr val="457A93"/>
                    </a:solidFill>
                  </a:rPr>
                  <a:t>Fe </a:t>
                </a:r>
              </a:p>
            </p:txBody>
          </p:sp>
        </mc:Choice>
        <mc:Fallback>
          <p:sp>
            <p:nvSpPr>
              <p:cNvPr id="8" name="Title 6">
                <a:extLst>
                  <a:ext uri="{FF2B5EF4-FFF2-40B4-BE49-F238E27FC236}">
                    <a16:creationId xmlns:a16="http://schemas.microsoft.com/office/drawing/2014/main" id="{9EE6A19C-B361-CCD7-61D6-0298140F26ED}"/>
                  </a:ext>
                </a:extLst>
              </p:cNvPr>
              <p:cNvSpPr>
                <a:spLocks noGrp="1" noRot="1" noChangeAspect="1" noMove="1" noResize="1" noEditPoints="1" noAdjustHandles="1" noChangeArrowheads="1" noChangeShapeType="1" noTextEdit="1"/>
              </p:cNvSpPr>
              <p:nvPr>
                <p:ph type="title"/>
              </p:nvPr>
            </p:nvSpPr>
            <p:spPr>
              <a:xfrm>
                <a:off x="135414" y="242284"/>
                <a:ext cx="8310603" cy="392091"/>
              </a:xfrm>
              <a:blipFill>
                <a:blip r:embed="rId3"/>
                <a:stretch>
                  <a:fillRect l="-1067" t="-22581" b="-41935"/>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26781493-8CCD-8A2E-BBDB-165CCE811023}"/>
              </a:ext>
            </a:extLst>
          </p:cNvPr>
          <p:cNvGrpSpPr/>
          <p:nvPr/>
        </p:nvGrpSpPr>
        <p:grpSpPr>
          <a:xfrm>
            <a:off x="135414" y="3028898"/>
            <a:ext cx="5728895" cy="2026130"/>
            <a:chOff x="3287570" y="1797670"/>
            <a:chExt cx="5728895" cy="2026130"/>
          </a:xfrm>
        </p:grpSpPr>
        <p:pic>
          <p:nvPicPr>
            <p:cNvPr id="2" name="Picture 1" descr="Chart, line chart&#10;&#10;Description automatically generated">
              <a:extLst>
                <a:ext uri="{FF2B5EF4-FFF2-40B4-BE49-F238E27FC236}">
                  <a16:creationId xmlns:a16="http://schemas.microsoft.com/office/drawing/2014/main" id="{AE481C04-3DF8-DD74-54B4-251CFB3CDE64}"/>
                </a:ext>
              </a:extLst>
            </p:cNvPr>
            <p:cNvPicPr>
              <a:picLocks noChangeAspect="1"/>
            </p:cNvPicPr>
            <p:nvPr/>
          </p:nvPicPr>
          <p:blipFill>
            <a:blip r:embed="rId4"/>
            <a:stretch>
              <a:fillRect/>
            </a:stretch>
          </p:blipFill>
          <p:spPr>
            <a:xfrm>
              <a:off x="3287570" y="1797670"/>
              <a:ext cx="5728895" cy="2026130"/>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1ED67B27-538F-4FF3-0842-2527E959F7E5}"/>
                    </a:ext>
                  </a:extLst>
                </p:cNvPr>
                <p:cNvSpPr txBox="1"/>
                <p:nvPr/>
              </p:nvSpPr>
              <p:spPr>
                <a:xfrm>
                  <a:off x="5040301" y="2037148"/>
                  <a:ext cx="1255723" cy="369332"/>
                </a:xfrm>
                <a:prstGeom prst="rect">
                  <a:avLst/>
                </a:prstGeom>
                <a:noFill/>
              </p:spPr>
              <p:txBody>
                <a:bodyPr wrap="square">
                  <a:spAutoFit/>
                </a:bodyPr>
                <a:lstStyle/>
                <a:p>
                  <a:r>
                    <a:rPr lang="en-US" baseline="30000" dirty="0"/>
                    <a:t>60</a:t>
                  </a:r>
                  <a:r>
                    <a:rPr lang="en-US" dirty="0"/>
                    <a:t>Fe(n,</a:t>
                  </a:r>
                  <a14:m>
                    <m:oMath xmlns:m="http://schemas.openxmlformats.org/officeDocument/2006/math">
                      <m:r>
                        <a:rPr lang="en-US" i="1">
                          <a:latin typeface="Cambria Math" panose="02040503050406030204" pitchFamily="18" charset="0"/>
                          <a:ea typeface="Cambria Math" panose="02040503050406030204" pitchFamily="18" charset="0"/>
                        </a:rPr>
                        <m:t>𝛾</m:t>
                      </m:r>
                    </m:oMath>
                  </a14:m>
                  <a:r>
                    <a:rPr lang="en-US" dirty="0"/>
                    <a:t>)</a:t>
                  </a:r>
                </a:p>
              </p:txBody>
            </p:sp>
          </mc:Choice>
          <mc:Fallback>
            <p:sp>
              <p:nvSpPr>
                <p:cNvPr id="4" name="TextBox 3">
                  <a:extLst>
                    <a:ext uri="{FF2B5EF4-FFF2-40B4-BE49-F238E27FC236}">
                      <a16:creationId xmlns:a16="http://schemas.microsoft.com/office/drawing/2014/main" id="{1ED67B27-538F-4FF3-0842-2527E959F7E5}"/>
                    </a:ext>
                  </a:extLst>
                </p:cNvPr>
                <p:cNvSpPr txBox="1">
                  <a:spLocks noRot="1" noChangeAspect="1" noMove="1" noResize="1" noEditPoints="1" noAdjustHandles="1" noChangeArrowheads="1" noChangeShapeType="1" noTextEdit="1"/>
                </p:cNvSpPr>
                <p:nvPr/>
              </p:nvSpPr>
              <p:spPr>
                <a:xfrm>
                  <a:off x="5040301" y="2037148"/>
                  <a:ext cx="1255723" cy="369332"/>
                </a:xfrm>
                <a:prstGeom prst="rect">
                  <a:avLst/>
                </a:prstGeom>
                <a:blipFill>
                  <a:blip r:embed="rId5"/>
                  <a:stretch>
                    <a:fillRect t="-6667" b="-26667"/>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D68073C0-57F7-121C-4B9E-25C013EC3529}"/>
                </a:ext>
              </a:extLst>
            </p:cNvPr>
            <p:cNvSpPr txBox="1"/>
            <p:nvPr/>
          </p:nvSpPr>
          <p:spPr>
            <a:xfrm>
              <a:off x="4485552" y="3034352"/>
              <a:ext cx="3722685" cy="553998"/>
            </a:xfrm>
            <a:prstGeom prst="rect">
              <a:avLst/>
            </a:prstGeom>
            <a:noFill/>
          </p:spPr>
          <p:txBody>
            <a:bodyPr wrap="square" rtlCol="0">
              <a:spAutoFit/>
            </a:bodyPr>
            <a:lstStyle/>
            <a:p>
              <a:r>
                <a:rPr lang="en-US" sz="1200" dirty="0">
                  <a:solidFill>
                    <a:schemeClr val="tx1">
                      <a:lumMod val="50000"/>
                      <a:lumOff val="50000"/>
                    </a:schemeClr>
                  </a:solidFill>
                </a:rPr>
                <a:t>T. </a:t>
              </a:r>
              <a:r>
                <a:rPr lang="en-US" sz="1200" dirty="0" err="1">
                  <a:solidFill>
                    <a:schemeClr val="tx1">
                      <a:lumMod val="50000"/>
                      <a:lumOff val="50000"/>
                    </a:schemeClr>
                  </a:solidFill>
                </a:rPr>
                <a:t>Heftrich</a:t>
              </a:r>
              <a:r>
                <a:rPr lang="en-US" sz="1200" dirty="0">
                  <a:solidFill>
                    <a:schemeClr val="tx1">
                      <a:lumMod val="50000"/>
                      <a:lumOff val="50000"/>
                    </a:schemeClr>
                  </a:solidFill>
                </a:rPr>
                <a:t> et al., </a:t>
              </a:r>
              <a:r>
                <a:rPr lang="en-CA" sz="1200" dirty="0">
                  <a:solidFill>
                    <a:schemeClr val="tx1">
                      <a:lumMod val="50000"/>
                      <a:lumOff val="50000"/>
                    </a:schemeClr>
                  </a:solidFill>
                </a:rPr>
                <a:t>Phys. Rev. C </a:t>
              </a:r>
              <a:r>
                <a:rPr lang="en-CA" sz="1200" b="1" dirty="0">
                  <a:solidFill>
                    <a:schemeClr val="tx1">
                      <a:lumMod val="50000"/>
                      <a:lumOff val="50000"/>
                    </a:schemeClr>
                  </a:solidFill>
                </a:rPr>
                <a:t>92</a:t>
              </a:r>
              <a:r>
                <a:rPr lang="en-CA" sz="1200" dirty="0">
                  <a:solidFill>
                    <a:schemeClr val="tx1">
                      <a:lumMod val="50000"/>
                      <a:lumOff val="50000"/>
                    </a:schemeClr>
                  </a:solidFill>
                </a:rPr>
                <a:t>, 015806 (2015)</a:t>
              </a:r>
            </a:p>
            <a:p>
              <a:endParaRPr lang="en-US" dirty="0"/>
            </a:p>
          </p:txBody>
        </p:sp>
      </p:grpSp>
      <p:pic>
        <p:nvPicPr>
          <p:cNvPr id="12" name="Picture 11">
            <a:extLst>
              <a:ext uri="{FF2B5EF4-FFF2-40B4-BE49-F238E27FC236}">
                <a16:creationId xmlns:a16="http://schemas.microsoft.com/office/drawing/2014/main" id="{94DB42EA-1413-6048-CA58-2B483A829A0C}"/>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290258" y="800453"/>
            <a:ext cx="3195774" cy="811563"/>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6BA3461C-E636-2183-520A-5B5B558087B8}"/>
                  </a:ext>
                </a:extLst>
              </p:cNvPr>
              <p:cNvSpPr txBox="1"/>
              <p:nvPr/>
            </p:nvSpPr>
            <p:spPr>
              <a:xfrm>
                <a:off x="290258" y="1778094"/>
                <a:ext cx="5574043" cy="1384995"/>
              </a:xfrm>
              <a:prstGeom prst="rect">
                <a:avLst/>
              </a:prstGeom>
              <a:noFill/>
            </p:spPr>
            <p:txBody>
              <a:bodyPr wrap="square" rtlCol="0">
                <a:spAutoFit/>
              </a:bodyPr>
              <a:lstStyle/>
              <a:p>
                <a:pPr marL="285750" indent="-285750">
                  <a:buFont typeface="Arial" panose="020B0604020202020204" pitchFamily="34" charset="0"/>
                  <a:buChar char="•"/>
                </a:pPr>
                <a:r>
                  <a:rPr lang="en-US" dirty="0"/>
                  <a:t>thermal neutron capture </a:t>
                </a:r>
                <a:r>
                  <a:rPr lang="en-US" baseline="30000" dirty="0">
                    <a:solidFill>
                      <a:schemeClr val="tx2"/>
                    </a:solidFill>
                    <a:latin typeface="Arial" panose="020B0604020202020204" pitchFamily="34" charset="0"/>
                    <a:cs typeface="Arial" panose="020B0604020202020204" pitchFamily="34" charset="0"/>
                  </a:rPr>
                  <a:t>59</a:t>
                </a:r>
                <a:r>
                  <a:rPr lang="en-US" dirty="0">
                    <a:solidFill>
                      <a:schemeClr val="tx2"/>
                    </a:solidFill>
                    <a:latin typeface="Arial" panose="020B0604020202020204" pitchFamily="34" charset="0"/>
                    <a:cs typeface="Arial" panose="020B0604020202020204" pitchFamily="34" charset="0"/>
                  </a:rPr>
                  <a:t>Fe(n,</a:t>
                </a:r>
                <a14:m>
                  <m:oMath xmlns:m="http://schemas.openxmlformats.org/officeDocument/2006/math">
                    <m:r>
                      <a:rPr lang="en-US" i="1">
                        <a:solidFill>
                          <a:schemeClr val="tx2"/>
                        </a:solidFill>
                        <a:latin typeface="Cambria Math" panose="02040503050406030204" pitchFamily="18" charset="0"/>
                        <a:ea typeface="Cambria Math" panose="02040503050406030204" pitchFamily="18" charset="0"/>
                      </a:rPr>
                      <m:t>𝛾</m:t>
                    </m:r>
                  </m:oMath>
                </a14:m>
                <a:r>
                  <a:rPr lang="en-US" dirty="0">
                    <a:solidFill>
                      <a:schemeClr val="tx2"/>
                    </a:solidFill>
                    <a:latin typeface="Arial" panose="020B0604020202020204" pitchFamily="34" charset="0"/>
                    <a:cs typeface="Arial" panose="020B0604020202020204" pitchFamily="34" charset="0"/>
                  </a:rPr>
                  <a:t>)</a:t>
                </a:r>
                <a:r>
                  <a:rPr lang="en-US" baseline="30000" dirty="0">
                    <a:solidFill>
                      <a:schemeClr val="tx2"/>
                    </a:solidFill>
                    <a:latin typeface="Arial" panose="020B0604020202020204" pitchFamily="34" charset="0"/>
                    <a:cs typeface="Arial" panose="020B0604020202020204" pitchFamily="34" charset="0"/>
                  </a:rPr>
                  <a:t> 60</a:t>
                </a:r>
                <a:r>
                  <a:rPr lang="en-US" dirty="0">
                    <a:solidFill>
                      <a:schemeClr val="tx2"/>
                    </a:solidFill>
                    <a:latin typeface="Arial" panose="020B0604020202020204" pitchFamily="34" charset="0"/>
                    <a:cs typeface="Arial" panose="020B0604020202020204" pitchFamily="34" charset="0"/>
                  </a:rPr>
                  <a:t>Fe</a:t>
                </a:r>
                <a:r>
                  <a:rPr lang="en-US" dirty="0">
                    <a:solidFill>
                      <a:srgbClr val="457A93"/>
                    </a:solidFill>
                  </a:rPr>
                  <a:t> </a:t>
                </a:r>
                <a:r>
                  <a:rPr lang="en-US" dirty="0"/>
                  <a:t> measured </a:t>
                </a:r>
              </a:p>
              <a:p>
                <a14:m>
                  <m:oMath xmlns:m="http://schemas.openxmlformats.org/officeDocument/2006/math">
                    <m:r>
                      <a:rPr lang="en-US" i="1">
                        <a:latin typeface="Cambria Math" panose="02040503050406030204" pitchFamily="18" charset="0"/>
                        <a:ea typeface="Cambria Math" panose="02040503050406030204" pitchFamily="18" charset="0"/>
                      </a:rPr>
                      <m:t>𝜎</m:t>
                    </m:r>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𝑀𝐴𝐶𝑆</m:t>
                    </m:r>
                    <m:r>
                      <a:rPr lang="en-CA" i="1">
                        <a:latin typeface="Cambria Math" panose="02040503050406030204" pitchFamily="18" charset="0"/>
                        <a:ea typeface="Cambria Math" panose="02040503050406030204" pitchFamily="18" charset="0"/>
                      </a:rPr>
                      <m:t>)=</m:t>
                    </m:r>
                  </m:oMath>
                </a14:m>
                <a:r>
                  <a:rPr lang="en-CA" dirty="0"/>
                  <a:t>(6.0 ± 1.3) barn</a:t>
                </a:r>
              </a:p>
              <a:p>
                <a:r>
                  <a:rPr lang="en-CA" sz="1200" dirty="0">
                    <a:solidFill>
                      <a:schemeClr val="tx1">
                        <a:lumMod val="50000"/>
                        <a:lumOff val="50000"/>
                      </a:schemeClr>
                    </a:solidFill>
                  </a:rPr>
                  <a:t>K. </a:t>
                </a:r>
                <a:r>
                  <a:rPr lang="en-CA" sz="1200" dirty="0" err="1">
                    <a:solidFill>
                      <a:schemeClr val="tx1">
                        <a:lumMod val="50000"/>
                        <a:lumOff val="50000"/>
                      </a:schemeClr>
                    </a:solidFill>
                  </a:rPr>
                  <a:t>Knie</a:t>
                </a:r>
                <a:r>
                  <a:rPr lang="en-CA" sz="1200" dirty="0">
                    <a:solidFill>
                      <a:schemeClr val="tx1">
                        <a:lumMod val="50000"/>
                        <a:lumOff val="50000"/>
                      </a:schemeClr>
                    </a:solidFill>
                  </a:rPr>
                  <a:t> et al., </a:t>
                </a:r>
                <a:r>
                  <a:rPr lang="en-CA" sz="1200" dirty="0" err="1">
                    <a:solidFill>
                      <a:schemeClr val="tx1">
                        <a:lumMod val="50000"/>
                        <a:lumOff val="50000"/>
                      </a:schemeClr>
                    </a:solidFill>
                  </a:rPr>
                  <a:t>Nucl</a:t>
                </a:r>
                <a:r>
                  <a:rPr lang="en-CA" sz="1200" dirty="0">
                    <a:solidFill>
                      <a:schemeClr val="tx1">
                        <a:lumMod val="50000"/>
                        <a:lumOff val="50000"/>
                      </a:schemeClr>
                    </a:solidFill>
                  </a:rPr>
                  <a:t>. Phys. A 723 (2003) 343–353 </a:t>
                </a:r>
              </a:p>
              <a:p>
                <a:endParaRPr lang="en-CA" dirty="0"/>
              </a:p>
              <a:p>
                <a:pPr marL="285750" indent="-285750">
                  <a:buFont typeface="Arial" panose="020B0604020202020204" pitchFamily="34" charset="0"/>
                  <a:buChar char="•"/>
                </a:pPr>
                <a:r>
                  <a:rPr lang="en-CA" dirty="0"/>
                  <a:t>capture rate at stellar energies for </a:t>
                </a:r>
                <a:r>
                  <a:rPr lang="en-US" baseline="30000" dirty="0">
                    <a:solidFill>
                      <a:schemeClr val="tx2"/>
                    </a:solidFill>
                    <a:latin typeface="Arial" panose="020B0604020202020204" pitchFamily="34" charset="0"/>
                    <a:cs typeface="Arial" panose="020B0604020202020204" pitchFamily="34" charset="0"/>
                  </a:rPr>
                  <a:t>59</a:t>
                </a:r>
                <a:r>
                  <a:rPr lang="en-US" dirty="0">
                    <a:solidFill>
                      <a:schemeClr val="tx2"/>
                    </a:solidFill>
                    <a:latin typeface="Arial" panose="020B0604020202020204" pitchFamily="34" charset="0"/>
                    <a:cs typeface="Arial" panose="020B0604020202020204" pitchFamily="34" charset="0"/>
                  </a:rPr>
                  <a:t>Fe(n,</a:t>
                </a:r>
                <a14:m>
                  <m:oMath xmlns:m="http://schemas.openxmlformats.org/officeDocument/2006/math">
                    <m:r>
                      <a:rPr lang="en-US" i="1">
                        <a:solidFill>
                          <a:schemeClr val="tx2"/>
                        </a:solidFill>
                        <a:latin typeface="Cambria Math" panose="02040503050406030204" pitchFamily="18" charset="0"/>
                        <a:ea typeface="Cambria Math" panose="02040503050406030204" pitchFamily="18" charset="0"/>
                      </a:rPr>
                      <m:t>𝛾</m:t>
                    </m:r>
                  </m:oMath>
                </a14:m>
                <a:r>
                  <a:rPr lang="en-US" dirty="0">
                    <a:solidFill>
                      <a:schemeClr val="tx2"/>
                    </a:solidFill>
                    <a:latin typeface="Arial" panose="020B0604020202020204" pitchFamily="34" charset="0"/>
                    <a:cs typeface="Arial" panose="020B0604020202020204" pitchFamily="34" charset="0"/>
                  </a:rPr>
                  <a:t>)</a:t>
                </a:r>
                <a:r>
                  <a:rPr lang="en-US" baseline="30000" dirty="0">
                    <a:solidFill>
                      <a:schemeClr val="tx2"/>
                    </a:solidFill>
                    <a:latin typeface="Arial" panose="020B0604020202020204" pitchFamily="34" charset="0"/>
                    <a:cs typeface="Arial" panose="020B0604020202020204" pitchFamily="34" charset="0"/>
                  </a:rPr>
                  <a:t> 60</a:t>
                </a:r>
                <a:r>
                  <a:rPr lang="en-US" dirty="0">
                    <a:solidFill>
                      <a:schemeClr val="tx2"/>
                    </a:solidFill>
                    <a:latin typeface="Arial" panose="020B0604020202020204" pitchFamily="34" charset="0"/>
                    <a:cs typeface="Arial" panose="020B0604020202020204" pitchFamily="34" charset="0"/>
                  </a:rPr>
                  <a:t>Fe</a:t>
                </a:r>
                <a:r>
                  <a:rPr lang="en-US" dirty="0"/>
                  <a:t> ?</a:t>
                </a:r>
                <a:endParaRPr lang="en-CA" dirty="0"/>
              </a:p>
            </p:txBody>
          </p:sp>
        </mc:Choice>
        <mc:Fallback>
          <p:sp>
            <p:nvSpPr>
              <p:cNvPr id="15" name="TextBox 14">
                <a:extLst>
                  <a:ext uri="{FF2B5EF4-FFF2-40B4-BE49-F238E27FC236}">
                    <a16:creationId xmlns:a16="http://schemas.microsoft.com/office/drawing/2014/main" id="{6BA3461C-E636-2183-520A-5B5B558087B8}"/>
                  </a:ext>
                </a:extLst>
              </p:cNvPr>
              <p:cNvSpPr txBox="1">
                <a:spLocks noRot="1" noChangeAspect="1" noMove="1" noResize="1" noEditPoints="1" noAdjustHandles="1" noChangeArrowheads="1" noChangeShapeType="1" noTextEdit="1"/>
              </p:cNvSpPr>
              <p:nvPr/>
            </p:nvSpPr>
            <p:spPr>
              <a:xfrm>
                <a:off x="290258" y="1778094"/>
                <a:ext cx="5574043" cy="1384995"/>
              </a:xfrm>
              <a:prstGeom prst="rect">
                <a:avLst/>
              </a:prstGeom>
              <a:blipFill>
                <a:blip r:embed="rId8"/>
                <a:stretch>
                  <a:fillRect l="-911" t="-3636" b="-5455"/>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C4A6B83E-0C47-7276-073F-E7904DD554F2}"/>
              </a:ext>
            </a:extLst>
          </p:cNvPr>
          <p:cNvCxnSpPr/>
          <p:nvPr/>
        </p:nvCxnSpPr>
        <p:spPr>
          <a:xfrm>
            <a:off x="1676018" y="1511590"/>
            <a:ext cx="59055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Figure 1">
            <a:extLst>
              <a:ext uri="{FF2B5EF4-FFF2-40B4-BE49-F238E27FC236}">
                <a16:creationId xmlns:a16="http://schemas.microsoft.com/office/drawing/2014/main" id="{C9D19097-0218-066B-9588-A1D4530DBA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1922" y="683310"/>
            <a:ext cx="2691820" cy="137282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759EC38D-564C-5658-FFE6-9CF5792AE31A}"/>
              </a:ext>
            </a:extLst>
          </p:cNvPr>
          <p:cNvCxnSpPr>
            <a:cxnSpLocks/>
          </p:cNvCxnSpPr>
          <p:nvPr/>
        </p:nvCxnSpPr>
        <p:spPr>
          <a:xfrm>
            <a:off x="5864309" y="634375"/>
            <a:ext cx="0" cy="424750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8C8FD6A-4A89-DA6C-1BE4-24E0E367BB87}"/>
              </a:ext>
            </a:extLst>
          </p:cNvPr>
          <p:cNvSpPr/>
          <p:nvPr/>
        </p:nvSpPr>
        <p:spPr>
          <a:xfrm>
            <a:off x="7686676" y="4041963"/>
            <a:ext cx="1295400" cy="9300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aph of a graph of a nuclear explosion&#10;&#10;Description automatically generated with medium confidence">
            <a:extLst>
              <a:ext uri="{FF2B5EF4-FFF2-40B4-BE49-F238E27FC236}">
                <a16:creationId xmlns:a16="http://schemas.microsoft.com/office/drawing/2014/main" id="{0576A304-1328-FC1A-ACC0-09B378BD2674}"/>
              </a:ext>
            </a:extLst>
          </p:cNvPr>
          <p:cNvPicPr>
            <a:picLocks noChangeAspect="1"/>
          </p:cNvPicPr>
          <p:nvPr/>
        </p:nvPicPr>
        <p:blipFill>
          <a:blip r:embed="rId10" cstate="hqprint">
            <a:extLst>
              <a:ext uri="{28A0092B-C50C-407E-A947-70E740481C1C}">
                <a14:useLocalDpi xmlns:a14="http://schemas.microsoft.com/office/drawing/2010/main"/>
              </a:ext>
            </a:extLst>
          </a:blip>
          <a:srcRect r="2699"/>
          <a:stretch>
            <a:fillRect/>
          </a:stretch>
        </p:blipFill>
        <p:spPr>
          <a:xfrm>
            <a:off x="6058107" y="2258886"/>
            <a:ext cx="2619168" cy="2796142"/>
          </a:xfrm>
          <a:prstGeom prst="rect">
            <a:avLst/>
          </a:prstGeom>
        </p:spPr>
      </p:pic>
    </p:spTree>
    <p:extLst>
      <p:ext uri="{BB962C8B-B14F-4D97-AF65-F5344CB8AC3E}">
        <p14:creationId xmlns:p14="http://schemas.microsoft.com/office/powerpoint/2010/main" val="3288240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8D594-C901-C96A-5CA4-C1B65D134A0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5BDA9A0-7927-708C-71BD-E4A86D844A75}"/>
              </a:ext>
            </a:extLst>
          </p:cNvPr>
          <p:cNvGrpSpPr/>
          <p:nvPr/>
        </p:nvGrpSpPr>
        <p:grpSpPr>
          <a:xfrm>
            <a:off x="5435601" y="773738"/>
            <a:ext cx="3595165" cy="3436313"/>
            <a:chOff x="4749800" y="773737"/>
            <a:chExt cx="3595165" cy="3436313"/>
          </a:xfrm>
        </p:grpSpPr>
        <p:pic>
          <p:nvPicPr>
            <p:cNvPr id="29" name="Picture 28">
              <a:extLst>
                <a:ext uri="{FF2B5EF4-FFF2-40B4-BE49-F238E27FC236}">
                  <a16:creationId xmlns:a16="http://schemas.microsoft.com/office/drawing/2014/main" id="{9CE6DB71-C9C2-3D2E-BF52-D9FE058CEAF1}"/>
                </a:ext>
              </a:extLst>
            </p:cNvPr>
            <p:cNvPicPr>
              <a:picLocks noChangeAspect="1"/>
            </p:cNvPicPr>
            <p:nvPr/>
          </p:nvPicPr>
          <p:blipFill>
            <a:blip r:embed="rId3"/>
            <a:stretch>
              <a:fillRect/>
            </a:stretch>
          </p:blipFill>
          <p:spPr>
            <a:xfrm>
              <a:off x="4749800" y="1082802"/>
              <a:ext cx="3595165" cy="3127248"/>
            </a:xfrm>
            <a:prstGeom prst="rect">
              <a:avLst/>
            </a:prstGeom>
          </p:spPr>
        </p:pic>
        <p:sp>
          <p:nvSpPr>
            <p:cNvPr id="30" name="TextBox 29">
              <a:extLst>
                <a:ext uri="{FF2B5EF4-FFF2-40B4-BE49-F238E27FC236}">
                  <a16:creationId xmlns:a16="http://schemas.microsoft.com/office/drawing/2014/main" id="{0769ED0C-7615-B987-0892-B11FE9AC9DFE}"/>
                </a:ext>
              </a:extLst>
            </p:cNvPr>
            <p:cNvSpPr txBox="1"/>
            <p:nvPr/>
          </p:nvSpPr>
          <p:spPr>
            <a:xfrm>
              <a:off x="5486400" y="773737"/>
              <a:ext cx="2615524" cy="369332"/>
            </a:xfrm>
            <a:prstGeom prst="rect">
              <a:avLst/>
            </a:prstGeom>
            <a:noFill/>
          </p:spPr>
          <p:txBody>
            <a:bodyPr wrap="none" rtlCol="0">
              <a:spAutoFit/>
            </a:bodyPr>
            <a:lstStyle/>
            <a:p>
              <a:r>
                <a:rPr lang="en-US" baseline="30000" dirty="0">
                  <a:latin typeface="Calibri" panose="020F0502020204030204" pitchFamily="34" charset="0"/>
                  <a:cs typeface="Calibri" panose="020F0502020204030204" pitchFamily="34" charset="0"/>
                </a:rPr>
                <a:t>59</a:t>
              </a:r>
              <a:r>
                <a:rPr lang="en-US" dirty="0">
                  <a:latin typeface="Calibri" panose="020F0502020204030204" pitchFamily="34" charset="0"/>
                  <a:cs typeface="Calibri" panose="020F0502020204030204" pitchFamily="34" charset="0"/>
                </a:rPr>
                <a:t>Fe(n,</a:t>
              </a:r>
              <a:r>
                <a:rPr lang="el-GR" dirty="0">
                  <a:latin typeface="Calibri" panose="020F0502020204030204" pitchFamily="34" charset="0"/>
                  <a:cs typeface="Calibri" panose="020F0502020204030204" pitchFamily="34" charset="0"/>
                </a:rPr>
                <a:t>γ)</a:t>
              </a:r>
              <a:r>
                <a:rPr lang="el-GR" baseline="30000" dirty="0">
                  <a:latin typeface="Calibri" panose="020F0502020204030204" pitchFamily="34" charset="0"/>
                  <a:cs typeface="Calibri" panose="020F0502020204030204" pitchFamily="34" charset="0"/>
                </a:rPr>
                <a:t>60</a:t>
              </a:r>
              <a:r>
                <a:rPr lang="en-US" dirty="0">
                  <a:latin typeface="Calibri" panose="020F0502020204030204" pitchFamily="34" charset="0"/>
                  <a:cs typeface="Calibri" panose="020F0502020204030204" pitchFamily="34" charset="0"/>
                </a:rPr>
                <a:t>Fe cross section</a:t>
              </a:r>
            </a:p>
          </p:txBody>
        </p:sp>
      </p:grpSp>
      <p:sp>
        <p:nvSpPr>
          <p:cNvPr id="31" name="TextBox 30">
            <a:extLst>
              <a:ext uri="{FF2B5EF4-FFF2-40B4-BE49-F238E27FC236}">
                <a16:creationId xmlns:a16="http://schemas.microsoft.com/office/drawing/2014/main" id="{7B2C6D9D-EFE1-CB9B-01AE-362FE4666F67}"/>
              </a:ext>
            </a:extLst>
          </p:cNvPr>
          <p:cNvSpPr txBox="1"/>
          <p:nvPr/>
        </p:nvSpPr>
        <p:spPr>
          <a:xfrm>
            <a:off x="2695948" y="4403639"/>
            <a:ext cx="2239524"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nb-NO" sz="1200" i="1" dirty="0">
                <a:solidFill>
                  <a:srgbClr val="000000"/>
                </a:solidFill>
                <a:latin typeface="Times New Roman"/>
                <a:cs typeface="Times New Roman"/>
              </a:rPr>
              <a:t>Spyrou et al. Nature Com. (2024)</a:t>
            </a:r>
            <a:endParaRPr lang="en-US" sz="1200" i="1" dirty="0">
              <a:solidFill>
                <a:srgbClr val="000000"/>
              </a:solidFill>
              <a:latin typeface="Times New Roman"/>
              <a:cs typeface="Times New Roman"/>
            </a:endParaRPr>
          </a:p>
        </p:txBody>
      </p:sp>
      <p:grpSp>
        <p:nvGrpSpPr>
          <p:cNvPr id="34" name="Group 33">
            <a:extLst>
              <a:ext uri="{FF2B5EF4-FFF2-40B4-BE49-F238E27FC236}">
                <a16:creationId xmlns:a16="http://schemas.microsoft.com/office/drawing/2014/main" id="{CFC27DAB-6A1D-77F1-3643-EB4CAB1E87DD}"/>
              </a:ext>
            </a:extLst>
          </p:cNvPr>
          <p:cNvGrpSpPr/>
          <p:nvPr/>
        </p:nvGrpSpPr>
        <p:grpSpPr>
          <a:xfrm>
            <a:off x="128635" y="933581"/>
            <a:ext cx="1700166" cy="1051347"/>
            <a:chOff x="1006159" y="1289026"/>
            <a:chExt cx="2418013" cy="1495248"/>
          </a:xfrm>
        </p:grpSpPr>
        <p:sp>
          <p:nvSpPr>
            <p:cNvPr id="36" name="Rectangle 35">
              <a:extLst>
                <a:ext uri="{FF2B5EF4-FFF2-40B4-BE49-F238E27FC236}">
                  <a16:creationId xmlns:a16="http://schemas.microsoft.com/office/drawing/2014/main" id="{CE662F0B-B5DC-C6E1-0D1E-ABDB83C9BD4C}"/>
                </a:ext>
              </a:extLst>
            </p:cNvPr>
            <p:cNvSpPr/>
            <p:nvPr/>
          </p:nvSpPr>
          <p:spPr>
            <a:xfrm>
              <a:off x="1828800" y="1295400"/>
              <a:ext cx="685800" cy="685800"/>
            </a:xfrm>
            <a:prstGeom prst="rect">
              <a:avLst/>
            </a:prstGeom>
            <a:solidFill>
              <a:schemeClr val="bg1"/>
            </a:solid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853"/>
            </a:p>
          </p:txBody>
        </p:sp>
        <p:sp>
          <p:nvSpPr>
            <p:cNvPr id="37" name="Rectangle 36">
              <a:extLst>
                <a:ext uri="{FF2B5EF4-FFF2-40B4-BE49-F238E27FC236}">
                  <a16:creationId xmlns:a16="http://schemas.microsoft.com/office/drawing/2014/main" id="{4ED052B8-FBB3-A1A6-E82D-334B58E49829}"/>
                </a:ext>
              </a:extLst>
            </p:cNvPr>
            <p:cNvSpPr/>
            <p:nvPr/>
          </p:nvSpPr>
          <p:spPr>
            <a:xfrm>
              <a:off x="1066800" y="1289026"/>
              <a:ext cx="685800" cy="685800"/>
            </a:xfrm>
            <a:prstGeom prst="rect">
              <a:avLst/>
            </a:prstGeom>
            <a:solidFill>
              <a:schemeClr val="bg1"/>
            </a:solid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853"/>
            </a:p>
          </p:txBody>
        </p:sp>
        <p:sp>
          <p:nvSpPr>
            <p:cNvPr id="38" name="Rectangle 37">
              <a:extLst>
                <a:ext uri="{FF2B5EF4-FFF2-40B4-BE49-F238E27FC236}">
                  <a16:creationId xmlns:a16="http://schemas.microsoft.com/office/drawing/2014/main" id="{95A5D32B-6CFA-B0FD-91DC-90C9B53AD089}"/>
                </a:ext>
              </a:extLst>
            </p:cNvPr>
            <p:cNvSpPr/>
            <p:nvPr/>
          </p:nvSpPr>
          <p:spPr>
            <a:xfrm>
              <a:off x="2590800" y="2098474"/>
              <a:ext cx="730114" cy="685800"/>
            </a:xfrm>
            <a:prstGeom prst="rect">
              <a:avLst/>
            </a:prstGeom>
            <a:solidFill>
              <a:schemeClr val="bg1"/>
            </a:solid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853"/>
            </a:p>
          </p:txBody>
        </p:sp>
        <p:cxnSp>
          <p:nvCxnSpPr>
            <p:cNvPr id="39" name="Straight Arrow Connector 38">
              <a:extLst>
                <a:ext uri="{FF2B5EF4-FFF2-40B4-BE49-F238E27FC236}">
                  <a16:creationId xmlns:a16="http://schemas.microsoft.com/office/drawing/2014/main" id="{D276B148-CB4D-9175-4BC5-424F6B94BD7B}"/>
                </a:ext>
              </a:extLst>
            </p:cNvPr>
            <p:cNvCxnSpPr/>
            <p:nvPr/>
          </p:nvCxnSpPr>
          <p:spPr>
            <a:xfrm>
              <a:off x="1409700" y="1874560"/>
              <a:ext cx="762000" cy="6374"/>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5B5DA634-4AB5-3AE8-877D-E41683291987}"/>
                </a:ext>
              </a:extLst>
            </p:cNvPr>
            <p:cNvSpPr txBox="1"/>
            <p:nvPr/>
          </p:nvSpPr>
          <p:spPr>
            <a:xfrm>
              <a:off x="1006159" y="1336358"/>
              <a:ext cx="818914" cy="531382"/>
            </a:xfrm>
            <a:prstGeom prst="rect">
              <a:avLst/>
            </a:prstGeom>
            <a:noFill/>
          </p:spPr>
          <p:txBody>
            <a:bodyPr wrap="none" rtlCol="0">
              <a:spAutoFit/>
            </a:bodyPr>
            <a:lstStyle/>
            <a:p>
              <a:r>
                <a:rPr lang="en-US" sz="1828" baseline="30000" dirty="0">
                  <a:latin typeface="Times New Roman" charset="0"/>
                  <a:ea typeface="Times New Roman" charset="0"/>
                  <a:cs typeface="Times New Roman" charset="0"/>
                </a:rPr>
                <a:t>59</a:t>
              </a:r>
              <a:r>
                <a:rPr lang="en-US" sz="1828" dirty="0">
                  <a:latin typeface="Times New Roman" charset="0"/>
                  <a:ea typeface="Times New Roman" charset="0"/>
                  <a:cs typeface="Times New Roman" charset="0"/>
                </a:rPr>
                <a:t>Fe</a:t>
              </a:r>
            </a:p>
          </p:txBody>
        </p:sp>
        <p:sp>
          <p:nvSpPr>
            <p:cNvPr id="41" name="TextBox 40">
              <a:extLst>
                <a:ext uri="{FF2B5EF4-FFF2-40B4-BE49-F238E27FC236}">
                  <a16:creationId xmlns:a16="http://schemas.microsoft.com/office/drawing/2014/main" id="{5035C880-23A8-FC19-468B-AF1A48799739}"/>
                </a:ext>
              </a:extLst>
            </p:cNvPr>
            <p:cNvSpPr txBox="1"/>
            <p:nvPr/>
          </p:nvSpPr>
          <p:spPr>
            <a:xfrm>
              <a:off x="1764770" y="1336358"/>
              <a:ext cx="818914" cy="531382"/>
            </a:xfrm>
            <a:prstGeom prst="rect">
              <a:avLst/>
            </a:prstGeom>
            <a:noFill/>
          </p:spPr>
          <p:txBody>
            <a:bodyPr wrap="none" rtlCol="0">
              <a:spAutoFit/>
            </a:bodyPr>
            <a:lstStyle/>
            <a:p>
              <a:r>
                <a:rPr lang="en-US" sz="1828" baseline="30000" dirty="0">
                  <a:latin typeface="Times New Roman" charset="0"/>
                  <a:ea typeface="Times New Roman" charset="0"/>
                  <a:cs typeface="Times New Roman" charset="0"/>
                </a:rPr>
                <a:t>60</a:t>
              </a:r>
              <a:r>
                <a:rPr lang="en-US" sz="1828" dirty="0">
                  <a:latin typeface="Times New Roman" charset="0"/>
                  <a:ea typeface="Times New Roman" charset="0"/>
                  <a:cs typeface="Times New Roman" charset="0"/>
                </a:rPr>
                <a:t>Fe</a:t>
              </a:r>
            </a:p>
          </p:txBody>
        </p:sp>
        <p:sp>
          <p:nvSpPr>
            <p:cNvPr id="42" name="TextBox 41">
              <a:extLst>
                <a:ext uri="{FF2B5EF4-FFF2-40B4-BE49-F238E27FC236}">
                  <a16:creationId xmlns:a16="http://schemas.microsoft.com/office/drawing/2014/main" id="{EB4DBE1F-8BE2-B3C1-4D6D-9E5074DE5829}"/>
                </a:ext>
              </a:extLst>
            </p:cNvPr>
            <p:cNvSpPr txBox="1"/>
            <p:nvPr/>
          </p:nvSpPr>
          <p:spPr>
            <a:xfrm>
              <a:off x="2475309" y="2195152"/>
              <a:ext cx="948863" cy="531382"/>
            </a:xfrm>
            <a:prstGeom prst="rect">
              <a:avLst/>
            </a:prstGeom>
            <a:noFill/>
          </p:spPr>
          <p:txBody>
            <a:bodyPr wrap="none" rtlCol="0">
              <a:spAutoFit/>
            </a:bodyPr>
            <a:lstStyle/>
            <a:p>
              <a:r>
                <a:rPr lang="en-US" sz="1828" baseline="30000" dirty="0">
                  <a:latin typeface="Times New Roman" charset="0"/>
                  <a:ea typeface="Times New Roman" charset="0"/>
                  <a:cs typeface="Times New Roman" charset="0"/>
                </a:rPr>
                <a:t>60</a:t>
              </a:r>
              <a:r>
                <a:rPr lang="en-US" sz="1828" dirty="0">
                  <a:latin typeface="Times New Roman" charset="0"/>
                  <a:ea typeface="Times New Roman" charset="0"/>
                  <a:cs typeface="Times New Roman" charset="0"/>
                </a:rPr>
                <a:t>Mn</a:t>
              </a:r>
            </a:p>
          </p:txBody>
        </p:sp>
        <p:sp>
          <p:nvSpPr>
            <p:cNvPr id="43" name="TextBox 42">
              <a:extLst>
                <a:ext uri="{FF2B5EF4-FFF2-40B4-BE49-F238E27FC236}">
                  <a16:creationId xmlns:a16="http://schemas.microsoft.com/office/drawing/2014/main" id="{CAFE8188-13FA-315D-7E06-3D4FBCFAF672}"/>
                </a:ext>
              </a:extLst>
            </p:cNvPr>
            <p:cNvSpPr txBox="1"/>
            <p:nvPr/>
          </p:nvSpPr>
          <p:spPr>
            <a:xfrm>
              <a:off x="1362598" y="1852253"/>
              <a:ext cx="885029" cy="531382"/>
            </a:xfrm>
            <a:prstGeom prst="rect">
              <a:avLst/>
            </a:prstGeom>
            <a:noFill/>
          </p:spPr>
          <p:txBody>
            <a:bodyPr wrap="none" rtlCol="0">
              <a:spAutoFit/>
            </a:bodyPr>
            <a:lstStyle/>
            <a:p>
              <a:r>
                <a:rPr lang="en-US" sz="1828" dirty="0">
                  <a:latin typeface="Times New Roman" charset="0"/>
                  <a:ea typeface="Times New Roman" charset="0"/>
                  <a:cs typeface="Times New Roman" charset="0"/>
                </a:rPr>
                <a:t>(n,</a:t>
              </a:r>
              <a:r>
                <a:rPr lang="el-GR" sz="1828" dirty="0" err="1">
                  <a:latin typeface="Times New Roman" charset="0"/>
                  <a:ea typeface="Times New Roman" charset="0"/>
                  <a:cs typeface="Times New Roman" charset="0"/>
                </a:rPr>
                <a:t>γ</a:t>
              </a:r>
              <a:r>
                <a:rPr lang="en-US" sz="1828" dirty="0">
                  <a:latin typeface="Times New Roman" charset="0"/>
                  <a:ea typeface="Times New Roman" charset="0"/>
                  <a:cs typeface="Times New Roman" charset="0"/>
                </a:rPr>
                <a:t>)</a:t>
              </a:r>
            </a:p>
          </p:txBody>
        </p:sp>
        <p:sp>
          <p:nvSpPr>
            <p:cNvPr id="44" name="TextBox 43">
              <a:extLst>
                <a:ext uri="{FF2B5EF4-FFF2-40B4-BE49-F238E27FC236}">
                  <a16:creationId xmlns:a16="http://schemas.microsoft.com/office/drawing/2014/main" id="{005D5CA7-4EB5-E8F5-DBDA-F1D5144195D5}"/>
                </a:ext>
              </a:extLst>
            </p:cNvPr>
            <p:cNvSpPr txBox="1"/>
            <p:nvPr/>
          </p:nvSpPr>
          <p:spPr>
            <a:xfrm>
              <a:off x="2574757" y="1584158"/>
              <a:ext cx="504297" cy="531382"/>
            </a:xfrm>
            <a:prstGeom prst="rect">
              <a:avLst/>
            </a:prstGeom>
            <a:noFill/>
          </p:spPr>
          <p:txBody>
            <a:bodyPr wrap="none" rtlCol="0">
              <a:spAutoFit/>
            </a:bodyPr>
            <a:lstStyle/>
            <a:p>
              <a:r>
                <a:rPr lang="el-GR" sz="1828" dirty="0">
                  <a:solidFill>
                    <a:srgbClr val="00B0F0"/>
                  </a:solidFill>
                  <a:latin typeface="Times New Roman" charset="0"/>
                  <a:ea typeface="Times New Roman" charset="0"/>
                  <a:cs typeface="Times New Roman" charset="0"/>
                </a:rPr>
                <a:t>β</a:t>
              </a:r>
              <a:r>
                <a:rPr lang="en-US" sz="1828" baseline="30000" dirty="0">
                  <a:solidFill>
                    <a:srgbClr val="00B0F0"/>
                  </a:solidFill>
                  <a:latin typeface="Times New Roman" charset="0"/>
                  <a:ea typeface="Times New Roman" charset="0"/>
                  <a:cs typeface="Times New Roman" charset="0"/>
                </a:rPr>
                <a:t>-</a:t>
              </a:r>
            </a:p>
          </p:txBody>
        </p:sp>
        <p:cxnSp>
          <p:nvCxnSpPr>
            <p:cNvPr id="45" name="Straight Arrow Connector 44">
              <a:extLst>
                <a:ext uri="{FF2B5EF4-FFF2-40B4-BE49-F238E27FC236}">
                  <a16:creationId xmlns:a16="http://schemas.microsoft.com/office/drawing/2014/main" id="{558B44EF-F2E4-C090-B447-334E633CBDC8}"/>
                </a:ext>
              </a:extLst>
            </p:cNvPr>
            <p:cNvCxnSpPr/>
            <p:nvPr/>
          </p:nvCxnSpPr>
          <p:spPr>
            <a:xfrm flipH="1" flipV="1">
              <a:off x="2330116" y="1788084"/>
              <a:ext cx="471639" cy="482404"/>
            </a:xfrm>
            <a:prstGeom prst="straightConnector1">
              <a:avLst/>
            </a:prstGeom>
            <a:ln w="47625">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grpSp>
      <p:pic>
        <p:nvPicPr>
          <p:cNvPr id="46" name="Picture 45">
            <a:extLst>
              <a:ext uri="{FF2B5EF4-FFF2-40B4-BE49-F238E27FC236}">
                <a16:creationId xmlns:a16="http://schemas.microsoft.com/office/drawing/2014/main" id="{D4D1809F-5B87-123A-5EF7-37D20937BC3C}"/>
              </a:ext>
            </a:extLst>
          </p:cNvPr>
          <p:cNvPicPr>
            <a:picLocks noChangeAspect="1"/>
          </p:cNvPicPr>
          <p:nvPr/>
        </p:nvPicPr>
        <p:blipFill>
          <a:blip r:embed="rId4"/>
          <a:stretch>
            <a:fillRect/>
          </a:stretch>
        </p:blipFill>
        <p:spPr>
          <a:xfrm>
            <a:off x="1798893" y="837132"/>
            <a:ext cx="3657600" cy="3568700"/>
          </a:xfrm>
          <a:prstGeom prst="rect">
            <a:avLst/>
          </a:prstGeom>
        </p:spPr>
      </p:pic>
      <p:sp>
        <p:nvSpPr>
          <p:cNvPr id="48" name="Rectangle 47">
            <a:extLst>
              <a:ext uri="{FF2B5EF4-FFF2-40B4-BE49-F238E27FC236}">
                <a16:creationId xmlns:a16="http://schemas.microsoft.com/office/drawing/2014/main" id="{5B6AE27E-69E4-17D3-A9CF-EB303D75F7EB}"/>
              </a:ext>
            </a:extLst>
          </p:cNvPr>
          <p:cNvSpPr/>
          <p:nvPr/>
        </p:nvSpPr>
        <p:spPr>
          <a:xfrm>
            <a:off x="2392841" y="1326081"/>
            <a:ext cx="3048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3D8ECE95-CDB5-A0D2-7FCA-86FA95F25CE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783242" y="818082"/>
            <a:ext cx="3645722" cy="3568700"/>
          </a:xfrm>
          <a:prstGeom prst="rect">
            <a:avLst/>
          </a:prstGeom>
        </p:spPr>
      </p:pic>
      <p:sp>
        <p:nvSpPr>
          <p:cNvPr id="50" name="Rectangle 49">
            <a:extLst>
              <a:ext uri="{FF2B5EF4-FFF2-40B4-BE49-F238E27FC236}">
                <a16:creationId xmlns:a16="http://schemas.microsoft.com/office/drawing/2014/main" id="{EDEA035B-C137-5775-860E-9FF8FE4D73FD}"/>
              </a:ext>
            </a:extLst>
          </p:cNvPr>
          <p:cNvSpPr/>
          <p:nvPr/>
        </p:nvSpPr>
        <p:spPr>
          <a:xfrm>
            <a:off x="3459641" y="1173681"/>
            <a:ext cx="1752600" cy="2819400"/>
          </a:xfrm>
          <a:prstGeom prst="rect">
            <a:avLst/>
          </a:prstGeom>
          <a:solidFill>
            <a:schemeClr val="accent2">
              <a:lumMod val="40000"/>
              <a:lumOff val="60000"/>
              <a:alpha val="43026"/>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5BB11447-ACA2-900A-D2F7-E6D30AD45AB3}"/>
              </a:ext>
            </a:extLst>
          </p:cNvPr>
          <p:cNvSpPr txBox="1"/>
          <p:nvPr/>
        </p:nvSpPr>
        <p:spPr>
          <a:xfrm>
            <a:off x="4810449" y="1644039"/>
            <a:ext cx="479618" cy="276999"/>
          </a:xfrm>
          <a:prstGeom prst="rect">
            <a:avLst/>
          </a:prstGeom>
          <a:noFill/>
        </p:spPr>
        <p:txBody>
          <a:bodyPr wrap="none" rtlCol="0">
            <a:spAutoFit/>
          </a:bodyPr>
          <a:lstStyle/>
          <a:p>
            <a:r>
              <a:rPr lang="en-US" sz="1200" baseline="30000" dirty="0">
                <a:latin typeface="Arial" panose="020B0604020202020204" pitchFamily="34" charset="0"/>
                <a:cs typeface="Arial" panose="020B0604020202020204" pitchFamily="34" charset="0"/>
              </a:rPr>
              <a:t>60</a:t>
            </a:r>
            <a:r>
              <a:rPr lang="en-US" sz="1200" dirty="0">
                <a:latin typeface="Arial" panose="020B0604020202020204" pitchFamily="34" charset="0"/>
                <a:cs typeface="Arial" panose="020B0604020202020204" pitchFamily="34" charset="0"/>
              </a:rPr>
              <a:t>Fe</a:t>
            </a:r>
          </a:p>
        </p:txBody>
      </p:sp>
      <p:sp>
        <p:nvSpPr>
          <p:cNvPr id="52" name="TextBox 51">
            <a:extLst>
              <a:ext uri="{FF2B5EF4-FFF2-40B4-BE49-F238E27FC236}">
                <a16:creationId xmlns:a16="http://schemas.microsoft.com/office/drawing/2014/main" id="{CFB6B98F-5951-28AE-46C7-A8DD5B9B089D}"/>
              </a:ext>
            </a:extLst>
          </p:cNvPr>
          <p:cNvSpPr txBox="1"/>
          <p:nvPr/>
        </p:nvSpPr>
        <p:spPr>
          <a:xfrm>
            <a:off x="2397314" y="2580630"/>
            <a:ext cx="479618" cy="276999"/>
          </a:xfrm>
          <a:prstGeom prst="rect">
            <a:avLst/>
          </a:prstGeom>
          <a:noFill/>
        </p:spPr>
        <p:txBody>
          <a:bodyPr wrap="none" rtlCol="0">
            <a:spAutoFit/>
          </a:bodyPr>
          <a:lstStyle/>
          <a:p>
            <a:r>
              <a:rPr lang="en-US" sz="1200" baseline="30000" dirty="0">
                <a:latin typeface="Arial" panose="020B0604020202020204" pitchFamily="34" charset="0"/>
                <a:cs typeface="Arial" panose="020B0604020202020204" pitchFamily="34" charset="0"/>
              </a:rPr>
              <a:t>56</a:t>
            </a:r>
            <a:r>
              <a:rPr lang="en-US" sz="1200" dirty="0">
                <a:latin typeface="Arial" panose="020B0604020202020204" pitchFamily="34" charset="0"/>
                <a:cs typeface="Arial" panose="020B0604020202020204" pitchFamily="34" charset="0"/>
              </a:rPr>
              <a:t>Fe</a:t>
            </a:r>
          </a:p>
        </p:txBody>
      </p:sp>
      <p:pic>
        <p:nvPicPr>
          <p:cNvPr id="53" name="Picture 52">
            <a:extLst>
              <a:ext uri="{FF2B5EF4-FFF2-40B4-BE49-F238E27FC236}">
                <a16:creationId xmlns:a16="http://schemas.microsoft.com/office/drawing/2014/main" id="{1072A67F-6A83-0270-0BBA-77DD89205CEB}"/>
              </a:ext>
            </a:extLst>
          </p:cNvPr>
          <p:cNvPicPr>
            <a:picLocks noChangeAspect="1"/>
          </p:cNvPicPr>
          <p:nvPr/>
        </p:nvPicPr>
        <p:blipFill>
          <a:blip r:embed="rId6"/>
          <a:stretch>
            <a:fillRect/>
          </a:stretch>
        </p:blipFill>
        <p:spPr>
          <a:xfrm>
            <a:off x="1798894" y="841204"/>
            <a:ext cx="3759200" cy="3619500"/>
          </a:xfrm>
          <a:prstGeom prst="rect">
            <a:avLst/>
          </a:prstGeom>
        </p:spPr>
      </p:pic>
      <p:sp>
        <p:nvSpPr>
          <p:cNvPr id="54" name="TextBox 53">
            <a:extLst>
              <a:ext uri="{FF2B5EF4-FFF2-40B4-BE49-F238E27FC236}">
                <a16:creationId xmlns:a16="http://schemas.microsoft.com/office/drawing/2014/main" id="{0435F167-1E62-C2ED-E25C-6055BD2446F4}"/>
              </a:ext>
            </a:extLst>
          </p:cNvPr>
          <p:cNvSpPr txBox="1"/>
          <p:nvPr/>
        </p:nvSpPr>
        <p:spPr>
          <a:xfrm>
            <a:off x="2590801" y="713471"/>
            <a:ext cx="2371675" cy="369332"/>
          </a:xfrm>
          <a:prstGeom prst="rect">
            <a:avLst/>
          </a:prstGeom>
          <a:noFill/>
        </p:spPr>
        <p:txBody>
          <a:bodyPr wrap="none" rtlCol="0">
            <a:spAutoFit/>
          </a:bodyPr>
          <a:lstStyle/>
          <a:p>
            <a:r>
              <a:rPr lang="el-GR" dirty="0">
                <a:latin typeface="Calibri" panose="020F0502020204030204" pitchFamily="34" charset="0"/>
                <a:cs typeface="Calibri" panose="020F0502020204030204" pitchFamily="34" charset="0"/>
              </a:rPr>
              <a:t>γ-</a:t>
            </a:r>
            <a:r>
              <a:rPr lang="en-US" dirty="0">
                <a:latin typeface="Calibri" panose="020F0502020204030204" pitchFamily="34" charset="0"/>
                <a:cs typeface="Calibri" panose="020F0502020204030204" pitchFamily="34" charset="0"/>
              </a:rPr>
              <a:t>ray Strength Function</a:t>
            </a:r>
          </a:p>
        </p:txBody>
      </p:sp>
      <p:grpSp>
        <p:nvGrpSpPr>
          <p:cNvPr id="55" name="Group 54">
            <a:extLst>
              <a:ext uri="{FF2B5EF4-FFF2-40B4-BE49-F238E27FC236}">
                <a16:creationId xmlns:a16="http://schemas.microsoft.com/office/drawing/2014/main" id="{3694F442-5B83-90ED-40F5-7C68547F0949}"/>
              </a:ext>
            </a:extLst>
          </p:cNvPr>
          <p:cNvGrpSpPr/>
          <p:nvPr/>
        </p:nvGrpSpPr>
        <p:grpSpPr>
          <a:xfrm>
            <a:off x="76201" y="2649208"/>
            <a:ext cx="2085230" cy="1845733"/>
            <a:chOff x="76200" y="2649207"/>
            <a:chExt cx="2085230" cy="1845733"/>
          </a:xfrm>
        </p:grpSpPr>
        <p:pic>
          <p:nvPicPr>
            <p:cNvPr id="56" name="Picture 2" descr="Carl Fields">
              <a:extLst>
                <a:ext uri="{FF2B5EF4-FFF2-40B4-BE49-F238E27FC236}">
                  <a16:creationId xmlns:a16="http://schemas.microsoft.com/office/drawing/2014/main" id="{39E12E9D-2962-0D33-9A5B-E6317A2D1BDB}"/>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103118" y="2649207"/>
              <a:ext cx="838200" cy="1115112"/>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571A3D37-E5E7-AE4D-D038-BFCB7255593F}"/>
                </a:ext>
              </a:extLst>
            </p:cNvPr>
            <p:cNvSpPr txBox="1"/>
            <p:nvPr/>
          </p:nvSpPr>
          <p:spPr>
            <a:xfrm>
              <a:off x="76200" y="3756276"/>
              <a:ext cx="2085230" cy="738664"/>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Stellar evolution  calculations using MESA by Carl Fields</a:t>
              </a:r>
            </a:p>
          </p:txBody>
        </p:sp>
      </p:grpSp>
      <p:sp>
        <p:nvSpPr>
          <p:cNvPr id="58" name="TextBox 57">
            <a:extLst>
              <a:ext uri="{FF2B5EF4-FFF2-40B4-BE49-F238E27FC236}">
                <a16:creationId xmlns:a16="http://schemas.microsoft.com/office/drawing/2014/main" id="{BDE167DE-D7AB-5006-7D46-1BAE72A007F9}"/>
              </a:ext>
            </a:extLst>
          </p:cNvPr>
          <p:cNvSpPr txBox="1"/>
          <p:nvPr/>
        </p:nvSpPr>
        <p:spPr>
          <a:xfrm>
            <a:off x="7361562" y="97863"/>
            <a:ext cx="1678729" cy="36933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none" rtlCol="0">
            <a:spAutoFit/>
          </a:bodyPr>
          <a:lstStyle/>
          <a:p>
            <a:r>
              <a:rPr lang="en-US" i="1" dirty="0">
                <a:solidFill>
                  <a:srgbClr val="000000"/>
                </a:solidFill>
                <a:latin typeface="Times New Roman" panose="02020603050405020304" pitchFamily="18" charset="0"/>
                <a:cs typeface="Times New Roman" panose="02020603050405020304" pitchFamily="18" charset="0"/>
              </a:rPr>
              <a:t>Slide: A. </a:t>
            </a:r>
            <a:r>
              <a:rPr lang="en-US" i="1" dirty="0" err="1">
                <a:solidFill>
                  <a:srgbClr val="000000"/>
                </a:solidFill>
                <a:latin typeface="Times New Roman" panose="02020603050405020304" pitchFamily="18" charset="0"/>
                <a:cs typeface="Times New Roman" panose="02020603050405020304" pitchFamily="18" charset="0"/>
              </a:rPr>
              <a:t>Spyrou</a:t>
            </a:r>
            <a:endParaRPr lang="en-US" i="1" dirty="0">
              <a:solidFill>
                <a:srgbClr val="0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Title 6">
                <a:extLst>
                  <a:ext uri="{FF2B5EF4-FFF2-40B4-BE49-F238E27FC236}">
                    <a16:creationId xmlns:a16="http://schemas.microsoft.com/office/drawing/2014/main" id="{DF3DF916-293A-3D52-95B8-CC99E2B703C7}"/>
                  </a:ext>
                </a:extLst>
              </p:cNvPr>
              <p:cNvSpPr txBox="1">
                <a:spLocks/>
              </p:cNvSpPr>
              <p:nvPr/>
            </p:nvSpPr>
            <p:spPr>
              <a:xfrm>
                <a:off x="135414" y="242284"/>
                <a:ext cx="8310603" cy="725880"/>
              </a:xfrm>
              <a:prstGeom prst="rect">
                <a:avLst/>
              </a:prstGeom>
            </p:spPr>
            <p:txBody>
              <a:bodyPr/>
              <a:lstStyle>
                <a:lvl1pPr algn="l" defTabSz="685800" rtl="0" eaLnBrk="1" latinLnBrk="0" hangingPunct="1">
                  <a:lnSpc>
                    <a:spcPct val="90000"/>
                  </a:lnSpc>
                  <a:spcBef>
                    <a:spcPct val="0"/>
                  </a:spcBef>
                  <a:buNone/>
                  <a:defRPr sz="3300" kern="1200">
                    <a:solidFill>
                      <a:srgbClr val="457A93"/>
                    </a:solidFill>
                    <a:latin typeface="Arial" panose="020B0604020202020204" pitchFamily="34" charset="0"/>
                    <a:ea typeface="+mj-ea"/>
                    <a:cs typeface="Arial" panose="020B0604020202020204" pitchFamily="34" charset="0"/>
                  </a:defRPr>
                </a:lvl1pPr>
              </a:lstStyle>
              <a:p>
                <a:pPr fontAlgn="auto">
                  <a:spcAft>
                    <a:spcPts val="0"/>
                  </a:spcAft>
                </a:pPr>
                <a:r>
                  <a:rPr lang="en-US" sz="2400" dirty="0"/>
                  <a:t>The importance of the </a:t>
                </a:r>
                <a:r>
                  <a:rPr lang="en-US" sz="2400" dirty="0" err="1"/>
                  <a:t>upbend</a:t>
                </a:r>
                <a:r>
                  <a:rPr lang="en-US" sz="2400" dirty="0"/>
                  <a:t> in </a:t>
                </a:r>
                <a:r>
                  <a:rPr lang="en-US" sz="2400" baseline="30000" dirty="0"/>
                  <a:t>59</a:t>
                </a:r>
                <a:r>
                  <a:rPr lang="en-US" sz="2400" dirty="0"/>
                  <a:t>Fe(n,</a:t>
                </a:r>
                <a14:m>
                  <m:oMath xmlns:m="http://schemas.openxmlformats.org/officeDocument/2006/math">
                    <m:r>
                      <a:rPr lang="en-US" sz="2400" i="1">
                        <a:latin typeface="Cambria Math" panose="02040503050406030204" pitchFamily="18" charset="0"/>
                        <a:ea typeface="Cambria Math" panose="02040503050406030204" pitchFamily="18" charset="0"/>
                      </a:rPr>
                      <m:t>𝛾</m:t>
                    </m:r>
                  </m:oMath>
                </a14:m>
                <a:r>
                  <a:rPr lang="en-US" sz="2400" dirty="0"/>
                  <a:t>)</a:t>
                </a:r>
                <a:r>
                  <a:rPr lang="en-US" sz="2400" baseline="30000" dirty="0"/>
                  <a:t>60</a:t>
                </a:r>
                <a:r>
                  <a:rPr lang="en-US" sz="2400" dirty="0"/>
                  <a:t>Fe </a:t>
                </a:r>
              </a:p>
            </p:txBody>
          </p:sp>
        </mc:Choice>
        <mc:Fallback>
          <p:sp>
            <p:nvSpPr>
              <p:cNvPr id="5" name="Title 6">
                <a:extLst>
                  <a:ext uri="{FF2B5EF4-FFF2-40B4-BE49-F238E27FC236}">
                    <a16:creationId xmlns:a16="http://schemas.microsoft.com/office/drawing/2014/main" id="{DF3DF916-293A-3D52-95B8-CC99E2B703C7}"/>
                  </a:ext>
                </a:extLst>
              </p:cNvPr>
              <p:cNvSpPr txBox="1">
                <a:spLocks noRot="1" noChangeAspect="1" noMove="1" noResize="1" noEditPoints="1" noAdjustHandles="1" noChangeArrowheads="1" noChangeShapeType="1" noTextEdit="1"/>
              </p:cNvSpPr>
              <p:nvPr/>
            </p:nvSpPr>
            <p:spPr>
              <a:xfrm>
                <a:off x="135414" y="242284"/>
                <a:ext cx="8310603" cy="725880"/>
              </a:xfrm>
              <a:prstGeom prst="rect">
                <a:avLst/>
              </a:prstGeom>
              <a:blipFill>
                <a:blip r:embed="rId8"/>
                <a:stretch>
                  <a:fillRect l="-1067" t="-12069"/>
                </a:stretch>
              </a:blipFill>
            </p:spPr>
            <p:txBody>
              <a:bodyPr/>
              <a:lstStyle/>
              <a:p>
                <a:r>
                  <a:rPr lang="en-US">
                    <a:noFill/>
                  </a:rPr>
                  <a:t> </a:t>
                </a:r>
              </a:p>
            </p:txBody>
          </p:sp>
        </mc:Fallback>
      </mc:AlternateContent>
    </p:spTree>
    <p:extLst>
      <p:ext uri="{BB962C8B-B14F-4D97-AF65-F5344CB8AC3E}">
        <p14:creationId xmlns:p14="http://schemas.microsoft.com/office/powerpoint/2010/main" val="2644627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0F203-CFF2-CE92-ED17-26B9DBACC3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DDAA17-AE9C-2973-86D7-219C5EAFBF47}"/>
              </a:ext>
            </a:extLst>
          </p:cNvPr>
          <p:cNvSpPr>
            <a:spLocks noGrp="1"/>
          </p:cNvSpPr>
          <p:nvPr>
            <p:ph type="title"/>
          </p:nvPr>
        </p:nvSpPr>
        <p:spPr>
          <a:xfrm>
            <a:off x="139442" y="195051"/>
            <a:ext cx="9141717" cy="725880"/>
          </a:xfrm>
        </p:spPr>
        <p:txBody>
          <a:bodyPr/>
          <a:lstStyle/>
          <a:p>
            <a:r>
              <a:rPr lang="en-US" sz="2400" dirty="0"/>
              <a:t>Neutron capture rates in n-rich Cs isotopes (ANL+TRIUMF)</a:t>
            </a:r>
          </a:p>
        </p:txBody>
      </p:sp>
      <p:grpSp>
        <p:nvGrpSpPr>
          <p:cNvPr id="11" name="Group 10">
            <a:extLst>
              <a:ext uri="{FF2B5EF4-FFF2-40B4-BE49-F238E27FC236}">
                <a16:creationId xmlns:a16="http://schemas.microsoft.com/office/drawing/2014/main" id="{8C848AEE-EDD0-1866-B3CC-9B48958A7255}"/>
              </a:ext>
            </a:extLst>
          </p:cNvPr>
          <p:cNvGrpSpPr/>
          <p:nvPr/>
        </p:nvGrpSpPr>
        <p:grpSpPr>
          <a:xfrm>
            <a:off x="4765613" y="676656"/>
            <a:ext cx="4238945" cy="4162832"/>
            <a:chOff x="2664775" y="249148"/>
            <a:chExt cx="4729406" cy="4645204"/>
          </a:xfrm>
        </p:grpSpPr>
        <p:pic>
          <p:nvPicPr>
            <p:cNvPr id="3" name="Picture 2" descr="A graph of a number of levels&#10;&#10;Description automatically generated with medium confidence">
              <a:extLst>
                <a:ext uri="{FF2B5EF4-FFF2-40B4-BE49-F238E27FC236}">
                  <a16:creationId xmlns:a16="http://schemas.microsoft.com/office/drawing/2014/main" id="{2734C1BA-6AD6-9B1E-477C-8BDB79FCB6FF}"/>
                </a:ext>
              </a:extLst>
            </p:cNvPr>
            <p:cNvPicPr>
              <a:picLocks noChangeAspect="1"/>
            </p:cNvPicPr>
            <p:nvPr/>
          </p:nvPicPr>
          <p:blipFill>
            <a:blip r:embed="rId3"/>
            <a:stretch>
              <a:fillRect/>
            </a:stretch>
          </p:blipFill>
          <p:spPr>
            <a:xfrm>
              <a:off x="2664775" y="249148"/>
              <a:ext cx="4729406" cy="4645204"/>
            </a:xfrm>
            <a:prstGeom prst="rect">
              <a:avLst/>
            </a:prstGeom>
          </p:spPr>
        </p:pic>
        <p:cxnSp>
          <p:nvCxnSpPr>
            <p:cNvPr id="4" name="Straight Connector 3">
              <a:extLst>
                <a:ext uri="{FF2B5EF4-FFF2-40B4-BE49-F238E27FC236}">
                  <a16:creationId xmlns:a16="http://schemas.microsoft.com/office/drawing/2014/main" id="{AD22424A-A73E-34E4-E87F-E1C4A24BD037}"/>
                </a:ext>
              </a:extLst>
            </p:cNvPr>
            <p:cNvCxnSpPr>
              <a:cxnSpLocks/>
            </p:cNvCxnSpPr>
            <p:nvPr/>
          </p:nvCxnSpPr>
          <p:spPr>
            <a:xfrm>
              <a:off x="5538320" y="2135706"/>
              <a:ext cx="120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EF2248-0170-E6D7-6889-8CB1C63CCD1A}"/>
                </a:ext>
              </a:extLst>
            </p:cNvPr>
            <p:cNvCxnSpPr>
              <a:cxnSpLocks/>
            </p:cNvCxnSpPr>
            <p:nvPr/>
          </p:nvCxnSpPr>
          <p:spPr>
            <a:xfrm>
              <a:off x="5597742" y="1718091"/>
              <a:ext cx="0" cy="4176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A257A1C-B89B-00B5-C527-19C830DB1A7A}"/>
                </a:ext>
              </a:extLst>
            </p:cNvPr>
            <p:cNvCxnSpPr>
              <a:cxnSpLocks/>
            </p:cNvCxnSpPr>
            <p:nvPr/>
          </p:nvCxnSpPr>
          <p:spPr>
            <a:xfrm>
              <a:off x="5538320" y="1718091"/>
              <a:ext cx="120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8BDA9EE-46B4-1BB8-F2D6-A0556EA52C4C}"/>
                </a:ext>
              </a:extLst>
            </p:cNvPr>
            <p:cNvSpPr/>
            <p:nvPr/>
          </p:nvSpPr>
          <p:spPr>
            <a:xfrm>
              <a:off x="5574883" y="1941741"/>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E350AA8-2C09-7991-43CE-787D74C9A5FC}"/>
              </a:ext>
            </a:extLst>
          </p:cNvPr>
          <p:cNvSpPr txBox="1"/>
          <p:nvPr/>
        </p:nvSpPr>
        <p:spPr>
          <a:xfrm>
            <a:off x="183574" y="4401017"/>
            <a:ext cx="5530184" cy="338554"/>
          </a:xfrm>
          <a:prstGeom prst="rect">
            <a:avLst/>
          </a:prstGeom>
          <a:noFill/>
        </p:spPr>
        <p:txBody>
          <a:bodyPr wrap="square" rtlCol="0">
            <a:spAutoFit/>
          </a:bodyPr>
          <a:lstStyle/>
          <a:p>
            <a:r>
              <a:rPr lang="en-DE" sz="1600" dirty="0"/>
              <a:t>B. Greaves, D. Muecher, A. Spyrou et al</a:t>
            </a:r>
            <a:r>
              <a:rPr lang="en-DE" sz="1600"/>
              <a:t>, </a:t>
            </a:r>
            <a:r>
              <a:rPr lang="de-DE" sz="1600" dirty="0" err="1"/>
              <a:t>to</a:t>
            </a:r>
            <a:r>
              <a:rPr lang="de-DE" sz="1600" dirty="0"/>
              <a:t> </a:t>
            </a:r>
            <a:r>
              <a:rPr lang="de-DE" sz="1600" dirty="0" err="1"/>
              <a:t>be</a:t>
            </a:r>
            <a:r>
              <a:rPr lang="de-DE" sz="1600" dirty="0"/>
              <a:t> </a:t>
            </a:r>
            <a:r>
              <a:rPr lang="de-DE" sz="1600" dirty="0" err="1"/>
              <a:t>submitted</a:t>
            </a:r>
            <a:r>
              <a:rPr lang="de-DE" sz="1600" dirty="0"/>
              <a:t> </a:t>
            </a:r>
            <a:r>
              <a:rPr lang="de-DE" sz="1600" dirty="0" err="1"/>
              <a:t>to</a:t>
            </a:r>
            <a:r>
              <a:rPr lang="de-DE" sz="1600" dirty="0"/>
              <a:t> PLB</a:t>
            </a:r>
            <a:endParaRPr lang="en-DE" sz="1600" dirty="0"/>
          </a:p>
        </p:txBody>
      </p:sp>
      <p:pic>
        <p:nvPicPr>
          <p:cNvPr id="13" name="Picture 12">
            <a:extLst>
              <a:ext uri="{FF2B5EF4-FFF2-40B4-BE49-F238E27FC236}">
                <a16:creationId xmlns:a16="http://schemas.microsoft.com/office/drawing/2014/main" id="{04541124-DD3E-4C3C-E2A3-2742905FAD47}"/>
              </a:ext>
            </a:extLst>
          </p:cNvPr>
          <p:cNvPicPr>
            <a:picLocks noChangeAspect="1"/>
          </p:cNvPicPr>
          <p:nvPr/>
        </p:nvPicPr>
        <p:blipFill>
          <a:blip r:embed="rId4">
            <a:extLst>
              <a:ext uri="{28A0092B-C50C-407E-A947-70E740481C1C}">
                <a14:useLocalDpi xmlns:a14="http://schemas.microsoft.com/office/drawing/2010/main"/>
              </a:ext>
            </a:extLst>
          </a:blip>
          <a:srcRect r="47840"/>
          <a:stretch/>
        </p:blipFill>
        <p:spPr>
          <a:xfrm>
            <a:off x="335959" y="787751"/>
            <a:ext cx="4045112" cy="3513349"/>
          </a:xfrm>
          <a:prstGeom prst="rect">
            <a:avLst/>
          </a:prstGeom>
        </p:spPr>
      </p:pic>
    </p:spTree>
    <p:extLst>
      <p:ext uri="{BB962C8B-B14F-4D97-AF65-F5344CB8AC3E}">
        <p14:creationId xmlns:p14="http://schemas.microsoft.com/office/powerpoint/2010/main" val="1984611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8865E-36DF-4C86-403C-297B63DCC93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E062B2D-BEFA-56B7-1B48-2A360BBE0D70}"/>
              </a:ext>
            </a:extLst>
          </p:cNvPr>
          <p:cNvSpPr txBox="1"/>
          <p:nvPr/>
        </p:nvSpPr>
        <p:spPr>
          <a:xfrm>
            <a:off x="375563" y="1164952"/>
            <a:ext cx="2686639" cy="646331"/>
          </a:xfrm>
          <a:prstGeom prst="rect">
            <a:avLst/>
          </a:prstGeom>
          <a:noFill/>
        </p:spPr>
        <p:txBody>
          <a:bodyPr wrap="square" rtlCol="0">
            <a:spAutoFit/>
          </a:bodyPr>
          <a:lstStyle/>
          <a:p>
            <a:pPr marL="285750" indent="-285750">
              <a:buFont typeface="Arial" panose="020B0604020202020204" pitchFamily="34" charset="0"/>
              <a:buChar char="•"/>
            </a:pPr>
            <a:r>
              <a:rPr lang="de-DE" dirty="0">
                <a:solidFill>
                  <a:schemeClr val="accent2"/>
                </a:solidFill>
              </a:rPr>
              <a:t>1. RIB Beam </a:t>
            </a:r>
            <a:r>
              <a:rPr lang="de-DE" dirty="0" err="1">
                <a:solidFill>
                  <a:schemeClr val="accent2"/>
                </a:solidFill>
              </a:rPr>
              <a:t>delivery</a:t>
            </a:r>
            <a:br>
              <a:rPr lang="de-DE" dirty="0">
                <a:solidFill>
                  <a:schemeClr val="accent2"/>
                </a:solidFill>
              </a:rPr>
            </a:br>
            <a:r>
              <a:rPr lang="de-DE" dirty="0" err="1">
                <a:solidFill>
                  <a:schemeClr val="accent2"/>
                </a:solidFill>
              </a:rPr>
              <a:t>here</a:t>
            </a:r>
            <a:r>
              <a:rPr lang="de-DE" dirty="0">
                <a:solidFill>
                  <a:schemeClr val="accent2"/>
                </a:solidFill>
              </a:rPr>
              <a:t>: 150pps  </a:t>
            </a:r>
            <a:r>
              <a:rPr lang="de-DE" baseline="30000" dirty="0">
                <a:solidFill>
                  <a:schemeClr val="accent2"/>
                </a:solidFill>
              </a:rPr>
              <a:t>141</a:t>
            </a:r>
            <a:r>
              <a:rPr lang="de-DE" dirty="0">
                <a:solidFill>
                  <a:schemeClr val="accent2"/>
                </a:solidFill>
              </a:rPr>
              <a:t>Xe</a:t>
            </a:r>
            <a:endParaRPr lang="el-GR" dirty="0">
              <a:solidFill>
                <a:schemeClr val="accent2"/>
              </a:solidFill>
            </a:endParaRPr>
          </a:p>
        </p:txBody>
      </p:sp>
      <p:sp>
        <p:nvSpPr>
          <p:cNvPr id="8" name="TextBox 7">
            <a:extLst>
              <a:ext uri="{FF2B5EF4-FFF2-40B4-BE49-F238E27FC236}">
                <a16:creationId xmlns:a16="http://schemas.microsoft.com/office/drawing/2014/main" id="{5571A159-F454-C136-35C8-0A442F81DA46}"/>
              </a:ext>
            </a:extLst>
          </p:cNvPr>
          <p:cNvSpPr txBox="1"/>
          <p:nvPr/>
        </p:nvSpPr>
        <p:spPr>
          <a:xfrm>
            <a:off x="375563" y="3084891"/>
            <a:ext cx="3065214" cy="923330"/>
          </a:xfrm>
          <a:prstGeom prst="rect">
            <a:avLst/>
          </a:prstGeom>
          <a:noFill/>
        </p:spPr>
        <p:txBody>
          <a:bodyPr wrap="square" rtlCol="0">
            <a:spAutoFit/>
          </a:bodyPr>
          <a:lstStyle/>
          <a:p>
            <a:pPr marL="285750" indent="-285750">
              <a:buFont typeface="Arial" panose="020B0604020202020204" pitchFamily="34" charset="0"/>
              <a:buChar char="•"/>
            </a:pPr>
            <a:r>
              <a:rPr lang="de-DE" dirty="0">
                <a:solidFill>
                  <a:schemeClr val="accent2"/>
                </a:solidFill>
              </a:rPr>
              <a:t>2. </a:t>
            </a:r>
            <a:r>
              <a:rPr lang="de-DE" dirty="0" err="1">
                <a:solidFill>
                  <a:schemeClr val="accent2"/>
                </a:solidFill>
              </a:rPr>
              <a:t>population</a:t>
            </a:r>
            <a:r>
              <a:rPr lang="de-DE" dirty="0">
                <a:solidFill>
                  <a:schemeClr val="accent2"/>
                </a:solidFill>
              </a:rPr>
              <a:t> </a:t>
            </a:r>
            <a:r>
              <a:rPr lang="de-DE" dirty="0" err="1">
                <a:solidFill>
                  <a:schemeClr val="accent2"/>
                </a:solidFill>
              </a:rPr>
              <a:t>of</a:t>
            </a:r>
            <a:r>
              <a:rPr lang="de-DE" dirty="0">
                <a:solidFill>
                  <a:schemeClr val="accent2"/>
                </a:solidFill>
              </a:rPr>
              <a:t> compound </a:t>
            </a:r>
            <a:r>
              <a:rPr lang="de-DE" dirty="0" err="1">
                <a:solidFill>
                  <a:schemeClr val="accent2"/>
                </a:solidFill>
              </a:rPr>
              <a:t>nucleus</a:t>
            </a:r>
            <a:r>
              <a:rPr lang="de-DE" dirty="0">
                <a:solidFill>
                  <a:schemeClr val="accent2"/>
                </a:solidFill>
              </a:rPr>
              <a:t> via </a:t>
            </a:r>
            <a:r>
              <a:rPr lang="el-GR" dirty="0">
                <a:solidFill>
                  <a:schemeClr val="accent2"/>
                </a:solidFill>
              </a:rPr>
              <a:t>β</a:t>
            </a:r>
            <a:r>
              <a:rPr lang="de-DE" dirty="0">
                <a:solidFill>
                  <a:schemeClr val="accent2"/>
                </a:solidFill>
              </a:rPr>
              <a:t>-</a:t>
            </a:r>
            <a:r>
              <a:rPr lang="de-DE" dirty="0" err="1">
                <a:solidFill>
                  <a:schemeClr val="accent2"/>
                </a:solidFill>
              </a:rPr>
              <a:t>decay</a:t>
            </a:r>
            <a:br>
              <a:rPr lang="de-DE" dirty="0">
                <a:solidFill>
                  <a:schemeClr val="accent2"/>
                </a:solidFill>
              </a:rPr>
            </a:br>
            <a:r>
              <a:rPr lang="de-DE" dirty="0" err="1">
                <a:solidFill>
                  <a:schemeClr val="accent2"/>
                </a:solidFill>
              </a:rPr>
              <a:t>here</a:t>
            </a:r>
            <a:r>
              <a:rPr lang="de-DE" dirty="0">
                <a:solidFill>
                  <a:schemeClr val="accent2"/>
                </a:solidFill>
              </a:rPr>
              <a:t>: </a:t>
            </a:r>
            <a:r>
              <a:rPr lang="de-DE" baseline="30000" dirty="0">
                <a:solidFill>
                  <a:schemeClr val="accent2"/>
                </a:solidFill>
              </a:rPr>
              <a:t>141</a:t>
            </a:r>
            <a:r>
              <a:rPr lang="de-DE" dirty="0">
                <a:solidFill>
                  <a:schemeClr val="accent2"/>
                </a:solidFill>
              </a:rPr>
              <a:t>Xe</a:t>
            </a:r>
            <a:r>
              <a:rPr lang="de-DE" dirty="0">
                <a:solidFill>
                  <a:schemeClr val="accent2"/>
                </a:solidFill>
                <a:sym typeface="Wingdings" pitchFamily="2" charset="2"/>
              </a:rPr>
              <a:t></a:t>
            </a:r>
            <a:r>
              <a:rPr lang="de-DE" baseline="30000" dirty="0">
                <a:solidFill>
                  <a:schemeClr val="accent2"/>
                </a:solidFill>
                <a:sym typeface="Wingdings" pitchFamily="2" charset="2"/>
              </a:rPr>
              <a:t>141</a:t>
            </a:r>
            <a:r>
              <a:rPr lang="de-DE" dirty="0">
                <a:solidFill>
                  <a:schemeClr val="accent2"/>
                </a:solidFill>
                <a:sym typeface="Wingdings" pitchFamily="2" charset="2"/>
              </a:rPr>
              <a:t>Cs</a:t>
            </a:r>
            <a:endParaRPr lang="en-DE" dirty="0">
              <a:solidFill>
                <a:schemeClr val="accent2"/>
              </a:solidFill>
            </a:endParaRPr>
          </a:p>
        </p:txBody>
      </p:sp>
      <p:cxnSp>
        <p:nvCxnSpPr>
          <p:cNvPr id="10" name="Straight Connector 9">
            <a:extLst>
              <a:ext uri="{FF2B5EF4-FFF2-40B4-BE49-F238E27FC236}">
                <a16:creationId xmlns:a16="http://schemas.microsoft.com/office/drawing/2014/main" id="{D5B3BDD6-A800-419E-73D7-BB70B9308F8A}"/>
              </a:ext>
            </a:extLst>
          </p:cNvPr>
          <p:cNvCxnSpPr/>
          <p:nvPr/>
        </p:nvCxnSpPr>
        <p:spPr>
          <a:xfrm>
            <a:off x="189689" y="2290713"/>
            <a:ext cx="8464117" cy="0"/>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EAB3806-7850-2700-355F-B02C69618073}"/>
              </a:ext>
            </a:extLst>
          </p:cNvPr>
          <p:cNvSpPr/>
          <p:nvPr/>
        </p:nvSpPr>
        <p:spPr>
          <a:xfrm>
            <a:off x="5645716" y="4196152"/>
            <a:ext cx="405352" cy="283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5EAD313-9E62-8A2B-5A13-6D4D1114A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078" y="605224"/>
            <a:ext cx="3201276" cy="1622565"/>
          </a:xfrm>
          <a:prstGeom prst="rect">
            <a:avLst/>
          </a:prstGeom>
        </p:spPr>
      </p:pic>
      <p:pic>
        <p:nvPicPr>
          <p:cNvPr id="17" name="Picture 16">
            <a:extLst>
              <a:ext uri="{FF2B5EF4-FFF2-40B4-BE49-F238E27FC236}">
                <a16:creationId xmlns:a16="http://schemas.microsoft.com/office/drawing/2014/main" id="{A7BDBD54-0B07-AA83-7BFD-C0BAB6A45B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248" y="2431413"/>
            <a:ext cx="3800288" cy="2599617"/>
          </a:xfrm>
          <a:prstGeom prst="rect">
            <a:avLst/>
          </a:prstGeom>
        </p:spPr>
      </p:pic>
      <p:pic>
        <p:nvPicPr>
          <p:cNvPr id="18" name="Picture 2">
            <a:extLst>
              <a:ext uri="{FF2B5EF4-FFF2-40B4-BE49-F238E27FC236}">
                <a16:creationId xmlns:a16="http://schemas.microsoft.com/office/drawing/2014/main" id="{8374A907-F123-223B-F30F-3F1880024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430" y="1192409"/>
            <a:ext cx="1371600" cy="480060"/>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6">
            <a:extLst>
              <a:ext uri="{FF2B5EF4-FFF2-40B4-BE49-F238E27FC236}">
                <a16:creationId xmlns:a16="http://schemas.microsoft.com/office/drawing/2014/main" id="{6CEDDCC1-0FE7-9CC3-9698-F4725FF702CB}"/>
              </a:ext>
            </a:extLst>
          </p:cNvPr>
          <p:cNvSpPr>
            <a:spLocks noGrp="1"/>
          </p:cNvSpPr>
          <p:nvPr>
            <p:ph type="title"/>
          </p:nvPr>
        </p:nvSpPr>
        <p:spPr>
          <a:xfrm>
            <a:off x="135414" y="242284"/>
            <a:ext cx="8310603" cy="725880"/>
          </a:xfrm>
        </p:spPr>
        <p:txBody>
          <a:bodyPr/>
          <a:lstStyle/>
          <a:p>
            <a:r>
              <a:rPr lang="en-US" sz="2400" dirty="0"/>
              <a:t>Constraining (n,</a:t>
            </a:r>
            <a:r>
              <a:rPr lang="el-GR" sz="2400" dirty="0"/>
              <a:t>γ</a:t>
            </a:r>
            <a:r>
              <a:rPr lang="de-DE" sz="2400" dirty="0"/>
              <a:t>)</a:t>
            </a:r>
            <a:r>
              <a:rPr lang="en-US" sz="2400" dirty="0"/>
              <a:t> Rates for Exotic Nuclei</a:t>
            </a:r>
          </a:p>
        </p:txBody>
      </p:sp>
      <p:sp>
        <p:nvSpPr>
          <p:cNvPr id="4" name="TextBox 3">
            <a:extLst>
              <a:ext uri="{FF2B5EF4-FFF2-40B4-BE49-F238E27FC236}">
                <a16:creationId xmlns:a16="http://schemas.microsoft.com/office/drawing/2014/main" id="{566E9307-E8D6-72BD-83A2-8796D41E6317}"/>
              </a:ext>
            </a:extLst>
          </p:cNvPr>
          <p:cNvSpPr txBox="1"/>
          <p:nvPr/>
        </p:nvSpPr>
        <p:spPr>
          <a:xfrm>
            <a:off x="7097744" y="3382430"/>
            <a:ext cx="2046256" cy="461665"/>
          </a:xfrm>
          <a:prstGeom prst="rect">
            <a:avLst/>
          </a:prstGeom>
          <a:noFill/>
        </p:spPr>
        <p:txBody>
          <a:bodyPr wrap="square">
            <a:spAutoFit/>
          </a:bodyPr>
          <a:lstStyle/>
          <a:p>
            <a:r>
              <a:rPr lang="en-US" sz="1200" b="0" i="0" u="none" strike="noStrike" dirty="0">
                <a:solidFill>
                  <a:srgbClr val="000000"/>
                </a:solidFill>
                <a:effectLst/>
                <a:latin typeface="Noto Sans" panose="020B0604020202020204" pitchFamily="34" charset="0"/>
              </a:rPr>
              <a:t>A. Spyrou et. </a:t>
            </a:r>
            <a:r>
              <a:rPr lang="en-US" sz="1200" dirty="0">
                <a:solidFill>
                  <a:srgbClr val="000000"/>
                </a:solidFill>
                <a:latin typeface="Noto Sans" panose="020B0604020202020204" pitchFamily="34" charset="0"/>
              </a:rPr>
              <a:t>a</a:t>
            </a:r>
            <a:r>
              <a:rPr lang="en-US" sz="1200" b="0" i="0" u="none" strike="noStrike" dirty="0">
                <a:solidFill>
                  <a:srgbClr val="000000"/>
                </a:solidFill>
                <a:effectLst/>
                <a:latin typeface="Noto Sans" panose="020B0604020202020204" pitchFamily="34" charset="0"/>
              </a:rPr>
              <a:t>l, Phys. Rev. Lett. </a:t>
            </a:r>
            <a:r>
              <a:rPr lang="en-US" sz="1200" b="1" i="0" u="none" strike="noStrike" dirty="0">
                <a:solidFill>
                  <a:srgbClr val="000000"/>
                </a:solidFill>
                <a:effectLst/>
                <a:latin typeface="Noto Sans" panose="020B0604020202020204" pitchFamily="34" charset="0"/>
              </a:rPr>
              <a:t>113</a:t>
            </a:r>
            <a:r>
              <a:rPr lang="en-US" sz="1200" b="0" i="0" u="none" strike="noStrike" dirty="0">
                <a:solidFill>
                  <a:srgbClr val="000000"/>
                </a:solidFill>
                <a:effectLst/>
                <a:latin typeface="Noto Sans" panose="020B0604020202020204" pitchFamily="34" charset="0"/>
              </a:rPr>
              <a:t>, 232502</a:t>
            </a:r>
            <a:endParaRPr lang="en-US" sz="1200" dirty="0"/>
          </a:p>
        </p:txBody>
      </p:sp>
    </p:spTree>
    <p:extLst>
      <p:ext uri="{BB962C8B-B14F-4D97-AF65-F5344CB8AC3E}">
        <p14:creationId xmlns:p14="http://schemas.microsoft.com/office/powerpoint/2010/main" val="722740028"/>
      </p:ext>
    </p:extLst>
  </p:cSld>
  <p:clrMapOvr>
    <a:masterClrMapping/>
  </p:clrMapOvr>
</p:sld>
</file>

<file path=ppt/theme/theme1.xml><?xml version="1.0" encoding="utf-8"?>
<a:theme xmlns:a="http://schemas.openxmlformats.org/drawingml/2006/main" name="10_CKG FRIB no-line h">
  <a:themeElements>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FF0000"/>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1_CKG FRIB no-line h">
  <a:themeElements>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FF0000"/>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500" dirty="0" smtClean="0">
            <a:solidFill>
              <a:srgbClr val="000000"/>
            </a:solidFill>
            <a:latin typeface="Calibri"/>
            <a:cs typeface="Calibri"/>
          </a:defRPr>
        </a:defPPr>
      </a:lstStyle>
    </a:tx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GRSI_NSERC_Review_2016_Template</Template>
  <TotalTime>15858</TotalTime>
  <Words>1256</Words>
  <Application>Microsoft Macintosh PowerPoint</Application>
  <PresentationFormat>On-screen Show (16:9)</PresentationFormat>
  <Paragraphs>156</Paragraphs>
  <Slides>17</Slides>
  <Notes>16</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17</vt:i4>
      </vt:variant>
    </vt:vector>
  </HeadingPairs>
  <TitlesOfParts>
    <vt:vector size="34" baseType="lpstr">
      <vt:lpstr>Arial Unicode MS</vt:lpstr>
      <vt:lpstr>Arial</vt:lpstr>
      <vt:lpstr>Calibri</vt:lpstr>
      <vt:lpstr>Cambria Math</vt:lpstr>
      <vt:lpstr>Corbel</vt:lpstr>
      <vt:lpstr>Helvetica</vt:lpstr>
      <vt:lpstr>Imprint MT Shadow</vt:lpstr>
      <vt:lpstr>Noto Sans</vt:lpstr>
      <vt:lpstr>t1-gul-regular</vt:lpstr>
      <vt:lpstr>Times</vt:lpstr>
      <vt:lpstr>Times New Roman</vt:lpstr>
      <vt:lpstr>Wingdings</vt:lpstr>
      <vt:lpstr>10_CKG FRIB no-line h</vt:lpstr>
      <vt:lpstr>1_Spectrum</vt:lpstr>
      <vt:lpstr>11_CKG FRIB no-line h</vt:lpstr>
      <vt:lpstr>Office</vt:lpstr>
      <vt:lpstr>Equation</vt:lpstr>
      <vt:lpstr>PowerPoint Presentation</vt:lpstr>
      <vt:lpstr>Sorry for being late to this beautiful conference… but this was really important to us…</vt:lpstr>
      <vt:lpstr>Neutron Capture Rates at Stellar Energies</vt:lpstr>
      <vt:lpstr>Neutron Captures in a Nutshell: Two Contributions</vt:lpstr>
      <vt:lpstr>Hauser-Feshbach: Statistical Approach to Neutron Captures</vt:lpstr>
      <vt:lpstr>The starting point of heavy nucleosynthesis: 59Fe(n,γ)60Fe </vt:lpstr>
      <vt:lpstr>PowerPoint Presentation</vt:lpstr>
      <vt:lpstr>Neutron capture rates in n-rich Cs isotopes (ANL+TRIUMF)</vt:lpstr>
      <vt:lpstr>Constraining (n,γ) Rates for Exotic Nuclei</vt:lpstr>
      <vt:lpstr>Constraining (n,γ) Rates for Exotic Nuclei</vt:lpstr>
      <vt:lpstr>Guiding NLD Models Far Away From Stability</vt:lpstr>
      <vt:lpstr>Probing the Limit of the Statistical Regime:  The High-Fidelity Resonance Model</vt:lpstr>
      <vt:lpstr>Hauser-Feshbach vs. Individual Resonances</vt:lpstr>
      <vt:lpstr>Results from SuN@FRIB, MSU June 2025</vt:lpstr>
      <vt:lpstr>Results from SuN@FRIB, MSU June 2025</vt:lpstr>
      <vt:lpstr>Summary + Thank you   </vt:lpstr>
      <vt:lpstr>Neutron Captures in a Nutshell: Resonances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Progress: GRIFFIN</dc:title>
  <dc:creator>Dennis Muecher</dc:creator>
  <cp:lastModifiedBy>Dennis Mücher</cp:lastModifiedBy>
  <cp:revision>885</cp:revision>
  <cp:lastPrinted>2019-11-12T23:57:33Z</cp:lastPrinted>
  <dcterms:created xsi:type="dcterms:W3CDTF">2016-11-27T11:46:43Z</dcterms:created>
  <dcterms:modified xsi:type="dcterms:W3CDTF">2025-06-10T06:53:14Z</dcterms:modified>
</cp:coreProperties>
</file>