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933" r:id="rId2"/>
    <p:sldId id="937" r:id="rId3"/>
    <p:sldId id="990" r:id="rId4"/>
    <p:sldId id="2286" r:id="rId5"/>
    <p:sldId id="2287" r:id="rId6"/>
    <p:sldId id="938" r:id="rId7"/>
    <p:sldId id="997" r:id="rId8"/>
    <p:sldId id="2285" r:id="rId9"/>
    <p:sldId id="956" r:id="rId10"/>
    <p:sldId id="2251" r:id="rId11"/>
    <p:sldId id="2252" r:id="rId12"/>
    <p:sldId id="1006" r:id="rId13"/>
    <p:sldId id="2283" r:id="rId14"/>
    <p:sldId id="2253" r:id="rId15"/>
    <p:sldId id="2282" r:id="rId16"/>
    <p:sldId id="2275" r:id="rId17"/>
    <p:sldId id="2284" r:id="rId18"/>
    <p:sldId id="2276" r:id="rId19"/>
    <p:sldId id="947" r:id="rId20"/>
    <p:sldId id="988" r:id="rId21"/>
    <p:sldId id="2271" r:id="rId22"/>
    <p:sldId id="2250" r:id="rId23"/>
    <p:sldId id="2288" r:id="rId24"/>
    <p:sldId id="225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0D7"/>
    <a:srgbClr val="FCE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58"/>
    <p:restoredTop sz="93997"/>
  </p:normalViewPr>
  <p:slideViewPr>
    <p:cSldViewPr snapToGrid="0" snapToObjects="1">
      <p:cViewPr varScale="1">
        <p:scale>
          <a:sx n="96" d="100"/>
          <a:sy n="96" d="100"/>
        </p:scale>
        <p:origin x="192" y="304"/>
      </p:cViewPr>
      <p:guideLst/>
    </p:cSldViewPr>
  </p:slideViewPr>
  <p:notesTextViewPr>
    <p:cViewPr>
      <p:scale>
        <a:sx n="1" d="1"/>
        <a:sy n="1" d="1"/>
      </p:scale>
      <p:origin x="0" y="-47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C818E-4D1E-B447-9B26-A916EB7449F6}" type="datetimeFigureOut">
              <a:rPr lang="en-US" smtClean="0"/>
              <a:t>6/11/25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D5D22-73E7-DA42-A7FC-02A07DF7926E}" type="slidenum">
              <a:rPr lang="en-US" smtClean="0"/>
              <a:t>‹#›</a:t>
            </a:fld>
            <a:endParaRPr lang="en-US"/>
          </a:p>
        </p:txBody>
      </p:sp>
    </p:spTree>
    <p:extLst>
      <p:ext uri="{BB962C8B-B14F-4D97-AF65-F5344CB8AC3E}">
        <p14:creationId xmlns:p14="http://schemas.microsoft.com/office/powerpoint/2010/main" val="118575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sz="1200" dirty="0">
                <a:solidFill>
                  <a:schemeClr val="tx2"/>
                </a:solidFill>
              </a:rPr>
              <a:t>Collaborator</a:t>
            </a:r>
            <a:r>
              <a:rPr lang="zh-CN" altLang="en-US" sz="1200" dirty="0">
                <a:solidFill>
                  <a:schemeClr val="tx2"/>
                </a:solidFill>
              </a:rPr>
              <a:t> </a:t>
            </a:r>
            <a:r>
              <a:rPr lang="en-US" altLang="zh-CN" sz="1200" dirty="0">
                <a:solidFill>
                  <a:schemeClr val="tx2"/>
                </a:solidFill>
              </a:rPr>
              <a:t>list</a:t>
            </a:r>
          </a:p>
        </p:txBody>
      </p:sp>
      <p:sp>
        <p:nvSpPr>
          <p:cNvPr id="4" name="Slide Number Placeholder 3"/>
          <p:cNvSpPr>
            <a:spLocks noGrp="1"/>
          </p:cNvSpPr>
          <p:nvPr>
            <p:ph type="sldNum" sz="quarter" idx="5"/>
          </p:nvPr>
        </p:nvSpPr>
        <p:spPr/>
        <p:txBody>
          <a:bodyPr/>
          <a:lstStyle/>
          <a:p>
            <a:fld id="{631D5D22-73E7-DA42-A7FC-02A07DF7926E}" type="slidenum">
              <a:rPr lang="en-US" smtClean="0"/>
              <a:t>1</a:t>
            </a:fld>
            <a:endParaRPr lang="en-US"/>
          </a:p>
        </p:txBody>
      </p:sp>
    </p:spTree>
    <p:extLst>
      <p:ext uri="{BB962C8B-B14F-4D97-AF65-F5344CB8AC3E}">
        <p14:creationId xmlns:p14="http://schemas.microsoft.com/office/powerpoint/2010/main" val="9536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a:t>
                </a:r>
                <a:r>
                  <a:rPr lang="zh-CN" altLang="en-US" dirty="0"/>
                  <a:t> </a:t>
                </a:r>
                <a:r>
                  <a:rPr lang="en-US" altLang="zh-CN" dirty="0"/>
                  <a:t>mass</a:t>
                </a:r>
                <a:r>
                  <a:rPr lang="zh-CN" altLang="en-US" dirty="0"/>
                  <a:t> </a:t>
                </a:r>
                <a:r>
                  <a:rPr lang="en-US" altLang="zh-CN" dirty="0"/>
                  <a:t>hierarchy</a:t>
                </a:r>
                <a:r>
                  <a:rPr lang="zh-CN" altLang="en-US" dirty="0"/>
                  <a:t> </a:t>
                </a:r>
                <a:r>
                  <a:rPr lang="en-US" altLang="zh-CN" dirty="0"/>
                  <a:t>also</a:t>
                </a:r>
                <a:r>
                  <a:rPr lang="zh-CN" altLang="en-US" dirty="0"/>
                  <a:t> </a:t>
                </a:r>
                <a:r>
                  <a:rPr lang="en-US" altLang="zh-CN" dirty="0"/>
                  <a:t>has</a:t>
                </a:r>
                <a:r>
                  <a:rPr lang="zh-CN" altLang="en-US" dirty="0"/>
                  <a:t> </a:t>
                </a:r>
                <a:r>
                  <a:rPr lang="en-US" altLang="zh-CN" dirty="0"/>
                  <a:t>an</a:t>
                </a:r>
                <a:r>
                  <a:rPr lang="zh-CN" altLang="en-US" dirty="0"/>
                  <a:t> </a:t>
                </a:r>
                <a:r>
                  <a:rPr lang="en-US" altLang="zh-CN" dirty="0"/>
                  <a:t>impact</a:t>
                </a:r>
                <a:r>
                  <a:rPr lang="zh-CN" altLang="en-US" dirty="0"/>
                  <a:t> </a:t>
                </a:r>
                <a:r>
                  <a:rPr lang="en-US" altLang="zh-CN" dirty="0"/>
                  <a:t>on</a:t>
                </a:r>
                <a:r>
                  <a:rPr lang="zh-CN" altLang="en-US" dirty="0"/>
                  <a:t> </a:t>
                </a:r>
                <a:r>
                  <a:rPr lang="en-US" altLang="zh-CN" dirty="0"/>
                  <a:t>the</a:t>
                </a:r>
                <a:r>
                  <a:rPr lang="zh-CN" altLang="en-US" dirty="0"/>
                  <a:t> </a:t>
                </a:r>
                <a:r>
                  <a:rPr lang="en-US" altLang="zh-CN" dirty="0"/>
                  <a:t>nucleosynthesis</a:t>
                </a:r>
                <a:r>
                  <a:rPr lang="zh-CN" altLang="en-US" dirty="0"/>
                  <a:t> </a:t>
                </a:r>
                <a:r>
                  <a:rPr lang="en-US" altLang="zh-CN" dirty="0"/>
                  <a:t>yields—</a:t>
                </a:r>
                <a:r>
                  <a:rPr lang="en-US" altLang="zh-CN" dirty="0" err="1"/>
                  <a:t>kajino</a:t>
                </a:r>
                <a:endParaRPr lang="en-US" altLang="zh-CN" dirty="0"/>
              </a:p>
              <a:p>
                <a:r>
                  <a:rPr lang="en-US" dirty="0">
                    <a:solidFill>
                      <a:srgbClr val="000000"/>
                    </a:solidFill>
                    <a:effectLst/>
                    <a:latin typeface="Times" pitchFamily="2" charset="0"/>
                  </a:rPr>
                  <a:t>Here shows the final abundance patterns adopting different neutrino treatments for a </a:t>
                </a:r>
                <a:r>
                  <a:rPr lang="en-US" dirty="0" err="1">
                    <a:solidFill>
                      <a:srgbClr val="000000"/>
                    </a:solidFill>
                    <a:effectLst/>
                    <a:latin typeface="Times" pitchFamily="2" charset="0"/>
                  </a:rPr>
                  <a:t>vp</a:t>
                </a:r>
                <a:r>
                  <a:rPr lang="en-US" dirty="0">
                    <a:solidFill>
                      <a:srgbClr val="000000"/>
                    </a:solidFill>
                    <a:effectLst/>
                    <a:latin typeface="Times" pitchFamily="2" charset="0"/>
                  </a:rPr>
                  <a:t> process calculation with the entropy per nucleon to be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10</a:t>
            </a:fld>
            <a:endParaRPr lang="en-US"/>
          </a:p>
        </p:txBody>
      </p:sp>
    </p:spTree>
    <p:extLst>
      <p:ext uri="{BB962C8B-B14F-4D97-AF65-F5344CB8AC3E}">
        <p14:creationId xmlns:p14="http://schemas.microsoft.com/office/powerpoint/2010/main" val="325950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Entropy also plays an important role in the nucleosynthesis, so for we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Continue to look at entropy evolution of these trajectories, what we find is indeed, we have a new mechanism popping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dirty="0">
                    <a:latin typeface="Cambria Math" panose="02040503050406030204" pitchFamily="18" charset="0"/>
                  </a:rPr>
                  <a:t>High</a:t>
                </a:r>
                <a:r>
                  <a:rPr lang="zh-CN" altLang="en-US" b="0" i="1" dirty="0">
                    <a:latin typeface="Cambria Math" panose="02040503050406030204" pitchFamily="18" charset="0"/>
                  </a:rPr>
                  <a:t> </a:t>
                </a:r>
                <a:r>
                  <a:rPr lang="en-US" altLang="zh-CN" b="0" i="1" dirty="0">
                    <a:latin typeface="Cambria Math" panose="02040503050406030204" pitchFamily="18" charset="0"/>
                  </a:rPr>
                  <a:t>entropy</a:t>
                </a:r>
                <a:r>
                  <a:rPr lang="en-US" altLang="zh-CN" b="0" i="0" dirty="0">
                    <a:latin typeface="Cambria Math" panose="02040503050406030204" pitchFamily="18" charset="0"/>
                  </a:rPr>
                  <a:t>—lower</a:t>
                </a:r>
                <a:r>
                  <a:rPr lang="zh-CN" altLang="en-US" b="0" i="0" dirty="0">
                    <a:latin typeface="Cambria Math" panose="02040503050406030204" pitchFamily="18" charset="0"/>
                  </a:rPr>
                  <a:t> </a:t>
                </a:r>
                <a:r>
                  <a:rPr lang="en-US" altLang="zh-CN" b="0" i="0" dirty="0">
                    <a:latin typeface="Cambria Math" panose="02040503050406030204" pitchFamily="18" charset="0"/>
                  </a:rPr>
                  <a:t>mass</a:t>
                </a:r>
                <a:r>
                  <a:rPr lang="zh-CN" altLang="en-US" b="0" i="0" dirty="0">
                    <a:latin typeface="Cambria Math" panose="02040503050406030204" pitchFamily="18" charset="0"/>
                  </a:rPr>
                  <a:t> </a:t>
                </a:r>
                <a:r>
                  <a:rPr lang="en-US" altLang="zh-CN" b="0" i="0" dirty="0">
                    <a:latin typeface="Cambria Math" panose="02040503050406030204" pitchFamily="18" charset="0"/>
                  </a:rPr>
                  <a:t>seed</a:t>
                </a:r>
                <a:r>
                  <a:rPr lang="zh-CN" altLang="en-US" b="0" i="0" dirty="0">
                    <a:latin typeface="Cambria Math" panose="02040503050406030204" pitchFamily="18" charset="0"/>
                  </a:rPr>
                  <a:t> </a:t>
                </a:r>
                <a:r>
                  <a:rPr lang="en-US" altLang="zh-CN" b="0" i="0" dirty="0">
                    <a:latin typeface="Cambria Math" panose="02040503050406030204" pitchFamily="18" charset="0"/>
                  </a:rPr>
                  <a:t>nuclei,</a:t>
                </a:r>
                <a:r>
                  <a:rPr lang="zh-CN" altLang="en-US" b="0" i="0" dirty="0">
                    <a:latin typeface="Cambria Math" panose="02040503050406030204" pitchFamily="18" charset="0"/>
                  </a:rPr>
                  <a:t> </a:t>
                </a:r>
                <a:r>
                  <a:rPr lang="en-US" altLang="zh-CN" b="0" i="0" dirty="0">
                    <a:latin typeface="Cambria Math" panose="02040503050406030204" pitchFamily="18" charset="0"/>
                  </a:rPr>
                  <a:t>more</a:t>
                </a:r>
                <a:r>
                  <a:rPr lang="zh-CN" altLang="en-US" b="0" i="0" dirty="0">
                    <a:latin typeface="Cambria Math" panose="02040503050406030204" pitchFamily="18" charset="0"/>
                  </a:rPr>
                  <a:t> </a:t>
                </a:r>
                <a:r>
                  <a:rPr lang="en-US" altLang="zh-CN" b="0" i="0" dirty="0">
                    <a:latin typeface="Cambria Math" panose="02040503050406030204" pitchFamily="18" charset="0"/>
                  </a:rPr>
                  <a:t>free</a:t>
                </a:r>
                <a:r>
                  <a:rPr lang="zh-CN" altLang="en-US" b="0" i="0" dirty="0">
                    <a:latin typeface="Cambria Math" panose="02040503050406030204" pitchFamily="18" charset="0"/>
                  </a:rPr>
                  <a:t> </a:t>
                </a:r>
                <a:r>
                  <a:rPr lang="en-US" altLang="zh-CN" b="0" i="0" dirty="0">
                    <a:latin typeface="Cambria Math" panose="02040503050406030204" pitchFamily="18" charset="0"/>
                  </a:rPr>
                  <a:t>nucleons</a:t>
                </a:r>
                <a:endParaRPr lang="en-US" altLang="zh-CN" b="0"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1+</m:t>
                        </m:r>
                        <m:sSub>
                          <m:sSubPr>
                            <m:ctrlPr>
                              <a:rPr lang="en-US" altLang="zh-CN" i="1">
                                <a:latin typeface="Cambria Math" panose="02040503050406030204" pitchFamily="18"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𝜆</m:t>
                            </m:r>
                          </m:e>
                          <m:sub>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𝜈</m:t>
                                    </m:r>
                                  </m:e>
                                </m:acc>
                              </m:e>
                              <m:sub>
                                <m:r>
                                  <a:rPr lang="en-US" altLang="zh-CN" i="1">
                                    <a:latin typeface="Cambria Math" panose="02040503050406030204" pitchFamily="18" charset="0"/>
                                  </a:rPr>
                                  <m:t>𝑒</m:t>
                                </m:r>
                              </m:sub>
                            </m:sSub>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𝜆</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altLang="zh-CN" i="1">
                                    <a:latin typeface="Cambria Math" panose="02040503050406030204" pitchFamily="18" charset="0"/>
                                  </a:rPr>
                                  <m:t>𝑒</m:t>
                                </m:r>
                              </m:sub>
                            </m:sSub>
                          </m:sub>
                        </m:sSub>
                      </m:den>
                    </m:f>
                  </m:oMath>
                </a14:m>
                <a:r>
                  <a:rPr lang="zh-CN" altLang="en-US" b="0" dirty="0"/>
                  <a:t> </a:t>
                </a:r>
                <a:r>
                  <a:rPr lang="en-US" altLang="zh-CN" b="0" dirty="0"/>
                  <a:t>at</a:t>
                </a:r>
                <a:r>
                  <a:rPr lang="zh-CN" altLang="en-US" b="0" dirty="0"/>
                  <a:t> </a:t>
                </a:r>
                <a14:m>
                  <m:oMath xmlns:m="http://schemas.openxmlformats.org/officeDocument/2006/math">
                    <m:r>
                      <a:rPr lang="en-US" altLang="zh-CN" b="0" i="1" smtClean="0">
                        <a:latin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~10</m:t>
                    </m:r>
                    <m:r>
                      <a:rPr lang="en-US" altLang="zh-CN" b="0" i="1" smtClean="0">
                        <a:latin typeface="Cambria Math" panose="02040503050406030204" pitchFamily="18" charset="0"/>
                        <a:ea typeface="Cambria Math" panose="02040503050406030204" pitchFamily="18" charset="0"/>
                      </a:rPr>
                      <m:t>𝐺𝐾</m:t>
                    </m:r>
                  </m:oMath>
                </a14:m>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Explore</a:t>
                </a:r>
                <a:r>
                  <a:rPr lang="zh-CN" altLang="en-US" sz="1200" dirty="0">
                    <a:effectLst/>
                    <a:latin typeface="Times" pitchFamily="2" charset="0"/>
                  </a:rPr>
                  <a:t> </a:t>
                </a:r>
                <a:r>
                  <a:rPr lang="en-US" altLang="zh-CN" sz="1200" dirty="0">
                    <a:effectLst/>
                    <a:latin typeface="Times" pitchFamily="2" charset="0"/>
                  </a:rPr>
                  <a:t>the</a:t>
                </a:r>
                <a:r>
                  <a:rPr lang="zh-CN" altLang="en-US" sz="1200" dirty="0">
                    <a:effectLst/>
                    <a:latin typeface="Times" pitchFamily="2" charset="0"/>
                  </a:rPr>
                  <a:t> </a:t>
                </a:r>
                <a:r>
                  <a:rPr lang="en-US" altLang="zh-CN" sz="1200" dirty="0">
                    <a:effectLst/>
                    <a:latin typeface="Times" pitchFamily="2" charset="0"/>
                  </a:rPr>
                  <a:t>possible</a:t>
                </a:r>
                <a:r>
                  <a:rPr lang="zh-CN" altLang="en-US" sz="1200" dirty="0">
                    <a:effectLst/>
                    <a:latin typeface="Times" pitchFamily="2" charset="0"/>
                  </a:rPr>
                  <a:t> </a:t>
                </a:r>
                <a:r>
                  <a:rPr lang="en-US" altLang="zh-CN" sz="1200" dirty="0">
                    <a:effectLst/>
                    <a:latin typeface="Times" pitchFamily="2" charset="0"/>
                  </a:rPr>
                  <a:t>effects,</a:t>
                </a:r>
                <a:r>
                  <a:rPr lang="zh-CN" altLang="en-US" sz="1200" dirty="0">
                    <a:effectLst/>
                    <a:latin typeface="Times" pitchFamily="2" charset="0"/>
                  </a:rPr>
                  <a:t> </a:t>
                </a:r>
                <a:r>
                  <a:rPr lang="en-US" altLang="zh-CN" sz="1200" dirty="0">
                    <a:effectLst/>
                    <a:latin typeface="Times" pitchFamily="2" charset="0"/>
                  </a:rPr>
                  <a:t>on</a:t>
                </a:r>
                <a:r>
                  <a:rPr lang="zh-CN" altLang="en-US" sz="1200" dirty="0">
                    <a:effectLst/>
                    <a:latin typeface="Times" pitchFamily="2" charset="0"/>
                  </a:rPr>
                  <a:t> </a:t>
                </a:r>
                <a:r>
                  <a:rPr lang="en-US" altLang="zh-CN" sz="1200" dirty="0">
                    <a:effectLst/>
                    <a:latin typeface="Times" pitchFamily="2" charset="0"/>
                  </a:rPr>
                  <a:t>both</a:t>
                </a:r>
                <a:r>
                  <a:rPr lang="zh-CN" altLang="en-US" sz="1200" dirty="0">
                    <a:effectLst/>
                    <a:latin typeface="Times" pitchFamily="2" charset="0"/>
                  </a:rPr>
                  <a:t> </a:t>
                </a:r>
                <a:r>
                  <a:rPr lang="en-US" altLang="zh-CN" sz="1200" dirty="0">
                    <a:effectLst/>
                    <a:latin typeface="Times" pitchFamily="2" charset="0"/>
                  </a:rPr>
                  <a:t>proton</a:t>
                </a:r>
                <a:r>
                  <a:rPr lang="zh-CN" altLang="en-US" sz="1200" dirty="0">
                    <a:effectLst/>
                    <a:latin typeface="Times" pitchFamily="2" charset="0"/>
                  </a:rPr>
                  <a:t> </a:t>
                </a:r>
                <a:r>
                  <a:rPr lang="en-US" altLang="zh-CN" sz="1200" dirty="0">
                    <a:effectLst/>
                    <a:latin typeface="Times" pitchFamily="2" charset="0"/>
                  </a:rPr>
                  <a:t>rich</a:t>
                </a:r>
                <a:r>
                  <a:rPr lang="zh-CN" altLang="en-US" sz="1200" dirty="0">
                    <a:effectLst/>
                    <a:latin typeface="Times" pitchFamily="2" charset="0"/>
                  </a:rPr>
                  <a:t> </a:t>
                </a:r>
                <a:r>
                  <a:rPr lang="en-US" altLang="zh-CN" sz="1200" dirty="0">
                    <a:effectLst/>
                    <a:latin typeface="Times" pitchFamily="2" charset="0"/>
                  </a:rPr>
                  <a:t>and</a:t>
                </a:r>
                <a:r>
                  <a:rPr lang="zh-CN" altLang="en-US" sz="1200" dirty="0">
                    <a:effectLst/>
                    <a:latin typeface="Times" pitchFamily="2" charset="0"/>
                  </a:rPr>
                  <a:t> </a:t>
                </a:r>
                <a:r>
                  <a:rPr lang="en-US" altLang="zh-CN" sz="1200" dirty="0">
                    <a:effectLst/>
                    <a:latin typeface="Times" pitchFamily="2" charset="0"/>
                  </a:rPr>
                  <a:t>neutron</a:t>
                </a:r>
                <a:r>
                  <a:rPr lang="zh-CN" altLang="en-US" sz="1200" dirty="0">
                    <a:effectLst/>
                    <a:latin typeface="Times" pitchFamily="2" charset="0"/>
                  </a:rPr>
                  <a:t> </a:t>
                </a:r>
                <a:r>
                  <a:rPr lang="en-US" altLang="zh-CN" sz="1200" dirty="0">
                    <a:effectLst/>
                    <a:latin typeface="Times" pitchFamily="2" charset="0"/>
                  </a:rPr>
                  <a:t>rich</a:t>
                </a:r>
                <a:r>
                  <a:rPr lang="zh-CN" altLang="en-US" sz="1200" dirty="0">
                    <a:effectLst/>
                    <a:latin typeface="Times" pitchFamily="2" charset="0"/>
                  </a:rPr>
                  <a:t> </a:t>
                </a:r>
                <a:r>
                  <a:rPr lang="en-US" altLang="zh-CN" sz="1200" dirty="0">
                    <a:effectLst/>
                    <a:latin typeface="Times" pitchFamily="2" charset="0"/>
                  </a:rPr>
                  <a:t>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Not</a:t>
                </a:r>
                <a:r>
                  <a:rPr lang="zh-CN" altLang="en-US" sz="1200" dirty="0">
                    <a:effectLst/>
                    <a:latin typeface="Times" pitchFamily="2" charset="0"/>
                  </a:rPr>
                  <a:t> </a:t>
                </a:r>
                <a:r>
                  <a:rPr lang="en-US" altLang="zh-CN" sz="1200" dirty="0">
                    <a:effectLst/>
                    <a:latin typeface="Times" pitchFamily="2" charset="0"/>
                  </a:rPr>
                  <a:t>reproduced</a:t>
                </a:r>
                <a:r>
                  <a:rPr lang="zh-CN" altLang="en-US" sz="1200" dirty="0">
                    <a:effectLst/>
                    <a:latin typeface="Times" pitchFamily="2" charset="0"/>
                  </a:rPr>
                  <a:t> </a:t>
                </a:r>
                <a:r>
                  <a:rPr lang="en-US" altLang="zh-CN" sz="1200" dirty="0">
                    <a:effectLst/>
                    <a:latin typeface="Times" pitchFamily="2" charset="0"/>
                  </a:rPr>
                  <a:t>with</a:t>
                </a:r>
                <a:r>
                  <a:rPr lang="zh-CN" altLang="en-US" sz="1200" dirty="0">
                    <a:effectLst/>
                    <a:latin typeface="Times" pitchFamily="2" charset="0"/>
                  </a:rPr>
                  <a:t> </a:t>
                </a:r>
                <a:r>
                  <a:rPr lang="en-US" altLang="zh-CN" sz="1200" dirty="0">
                    <a:effectLst/>
                    <a:latin typeface="Times" pitchFamily="2" charset="0"/>
                  </a:rPr>
                  <a:t>modern</a:t>
                </a:r>
                <a:r>
                  <a:rPr lang="zh-CN" altLang="en-US" sz="1200" dirty="0">
                    <a:effectLst/>
                    <a:latin typeface="Times" pitchFamily="2" charset="0"/>
                  </a:rPr>
                  <a:t> </a:t>
                </a:r>
                <a:r>
                  <a:rPr lang="en-US" altLang="zh-CN" sz="1200" dirty="0">
                    <a:effectLst/>
                    <a:latin typeface="Times" pitchFamily="2" charset="0"/>
                  </a:rPr>
                  <a:t>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Understand</a:t>
                </a:r>
                <a:r>
                  <a:rPr lang="zh-CN" altLang="en-US" sz="1200" dirty="0">
                    <a:effectLst/>
                    <a:latin typeface="Times" pitchFamily="2" charset="0"/>
                  </a:rPr>
                  <a:t> </a:t>
                </a:r>
                <a:r>
                  <a:rPr lang="en-US" altLang="zh-CN" sz="1200" dirty="0">
                    <a:effectLst/>
                    <a:latin typeface="Times" pitchFamily="2" charset="0"/>
                  </a:rPr>
                  <a:t>particularly</a:t>
                </a:r>
                <a:r>
                  <a:rPr lang="zh-CN" altLang="en-US" sz="1200" dirty="0">
                    <a:effectLst/>
                    <a:latin typeface="Times" pitchFamily="2" charset="0"/>
                  </a:rPr>
                  <a:t> </a:t>
                </a:r>
                <a:r>
                  <a:rPr lang="en-US" altLang="zh-CN" sz="1200" dirty="0">
                    <a:effectLst/>
                    <a:latin typeface="Times" pitchFamily="2" charset="0"/>
                  </a:rPr>
                  <a:t>for</a:t>
                </a:r>
                <a:r>
                  <a:rPr lang="zh-CN" altLang="en-US" sz="1200" dirty="0">
                    <a:effectLst/>
                    <a:latin typeface="Times" pitchFamily="2" charset="0"/>
                  </a:rPr>
                  <a:t> </a:t>
                </a:r>
                <a:r>
                  <a:rPr lang="en-US" altLang="zh-CN" sz="1200" dirty="0">
                    <a:effectLst/>
                    <a:latin typeface="Times" pitchFamily="2" charset="0"/>
                  </a:rPr>
                  <a:t>r</a:t>
                </a:r>
                <a:r>
                  <a:rPr lang="zh-CN" altLang="en-US" sz="1200" dirty="0">
                    <a:effectLst/>
                    <a:latin typeface="Times" pitchFamily="2" charset="0"/>
                  </a:rPr>
                  <a:t> </a:t>
                </a:r>
                <a:r>
                  <a:rPr lang="en-US" altLang="zh-CN" sz="1200" dirty="0">
                    <a:effectLst/>
                    <a:latin typeface="Times" pitchFamily="2" charset="0"/>
                  </a:rPr>
                  <a:t>process,</a:t>
                </a:r>
                <a:r>
                  <a:rPr lang="zh-CN" altLang="en-US" sz="1200" dirty="0">
                    <a:effectLst/>
                    <a:latin typeface="Times" pitchFamily="2" charset="0"/>
                  </a:rPr>
                  <a:t> </a:t>
                </a:r>
                <a:r>
                  <a:rPr lang="en-US" altLang="zh-CN" sz="1200" dirty="0">
                    <a:effectLst/>
                    <a:latin typeface="Times" pitchFamily="2" charset="0"/>
                  </a:rPr>
                  <a:t>not</a:t>
                </a:r>
                <a:r>
                  <a:rPr lang="zh-CN" altLang="en-US" sz="1200" dirty="0">
                    <a:effectLst/>
                    <a:latin typeface="Times" pitchFamily="2" charset="0"/>
                  </a:rPr>
                  <a:t> </a:t>
                </a:r>
                <a:r>
                  <a:rPr lang="en-US" altLang="zh-CN" sz="1200" dirty="0">
                    <a:effectLst/>
                    <a:latin typeface="Times" pitchFamily="2" charset="0"/>
                  </a:rPr>
                  <a:t>a</a:t>
                </a:r>
                <a:r>
                  <a:rPr lang="zh-CN" altLang="en-US" sz="1200" dirty="0">
                    <a:effectLst/>
                    <a:latin typeface="Times" pitchFamily="2" charset="0"/>
                  </a:rPr>
                  <a:t> </a:t>
                </a:r>
                <a:r>
                  <a:rPr lang="en-US" altLang="zh-CN" sz="1200" dirty="0">
                    <a:effectLst/>
                    <a:latin typeface="Times" pitchFamily="2" charset="0"/>
                  </a:rPr>
                  <a:t>favored</a:t>
                </a:r>
                <a:r>
                  <a:rPr lang="zh-CN" altLang="en-US" sz="1200" dirty="0">
                    <a:effectLst/>
                    <a:latin typeface="Times" pitchFamily="2" charset="0"/>
                  </a:rPr>
                  <a:t> </a:t>
                </a:r>
                <a:r>
                  <a:rPr lang="en-US" altLang="zh-CN" sz="1200" dirty="0">
                    <a:effectLst/>
                    <a:latin typeface="Times" pitchFamily="2" charset="0"/>
                  </a:rPr>
                  <a:t>site</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11</a:t>
            </a:fld>
            <a:endParaRPr lang="en-US"/>
          </a:p>
        </p:txBody>
      </p:sp>
    </p:spTree>
    <p:extLst>
      <p:ext uri="{BB962C8B-B14F-4D97-AF65-F5344CB8AC3E}">
        <p14:creationId xmlns:p14="http://schemas.microsoft.com/office/powerpoint/2010/main" val="2332338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startAt="384"/>
                  <a:tabLst/>
                  <a:defRPr/>
                </a:pPr>
                <a:r>
                  <a:rPr lang="en-US" sz="1200" kern="1200" dirty="0">
                    <a:solidFill>
                      <a:schemeClr val="tx1"/>
                    </a:solidFill>
                    <a:effectLst/>
                    <a:latin typeface="+mn-lt"/>
                    <a:ea typeface="+mn-ea"/>
                    <a:cs typeface="+mn-cs"/>
                  </a:rPr>
                  <a:t>And here shows the evolution of the abundance of neutrons in </a:t>
                </a:r>
                <a:r>
                  <a:rPr lang="en-US" sz="1200" kern="1200" dirty="0" err="1">
                    <a:solidFill>
                      <a:schemeClr val="tx1"/>
                    </a:solidFill>
                    <a:effectLst/>
                    <a:latin typeface="+mn-lt"/>
                    <a:ea typeface="+mn-ea"/>
                    <a:cs typeface="+mn-cs"/>
                  </a:rPr>
                  <a:t>dashdot</a:t>
                </a:r>
                <a:r>
                  <a:rPr lang="en-US" sz="1200" kern="1200" dirty="0">
                    <a:solidFill>
                      <a:schemeClr val="tx1"/>
                    </a:solidFill>
                    <a:effectLst/>
                    <a:latin typeface="+mn-lt"/>
                    <a:ea typeface="+mn-ea"/>
                    <a:cs typeface="+mn-cs"/>
                  </a:rPr>
                  <a:t> line and alpha particles in solid line for the two scenario, to illustrate how different neutrino treatments impact the nucleosynthesis, we can see that </a:t>
                </a:r>
              </a:p>
              <a:p>
                <a:pPr>
                  <a:buFont typeface="+mj-lt"/>
                  <a:buAutoNum type="arabicPeriod" startAt="384"/>
                </a:pPr>
                <a:endParaRPr lang="en-US" sz="1800" dirty="0">
                  <a:effectLst/>
                  <a:latin typeface="CMR10"/>
                </a:endParaRPr>
              </a:p>
              <a:p>
                <a:pPr>
                  <a:buFont typeface="+mj-lt"/>
                  <a:buAutoNum type="arabicPeriod" startAt="384"/>
                </a:pPr>
                <a:endParaRPr lang="en-US" sz="1800" dirty="0">
                  <a:effectLst/>
                  <a:latin typeface="CMR10"/>
                </a:endParaRPr>
              </a:p>
              <a:p>
                <a:pPr>
                  <a:buFont typeface="+mj-lt"/>
                  <a:buAutoNum type="arabicPeriod" startAt="384"/>
                </a:pPr>
                <a:endParaRPr lang="en-US" sz="1800" dirty="0">
                  <a:effectLst/>
                  <a:latin typeface="CMR10"/>
                </a:endParaRPr>
              </a:p>
              <a:p>
                <a:r>
                  <a:rPr lang="en-US" sz="1800" dirty="0">
                    <a:effectLst/>
                    <a:latin typeface="CMMI10"/>
                  </a:rPr>
                  <a:t>s/k </a:t>
                </a:r>
                <a:r>
                  <a:rPr lang="en-US" sz="1800" dirty="0">
                    <a:effectLst/>
                    <a:latin typeface="CMR10"/>
                  </a:rPr>
                  <a:t>= 150 </a:t>
                </a:r>
                <a:r>
                  <a:rPr lang="en-US" altLang="zh-CN" sz="1800" dirty="0">
                    <a:effectLst/>
                    <a:latin typeface="CMR10"/>
                  </a:rPr>
                  <a:t>vs</a:t>
                </a:r>
                <a:r>
                  <a:rPr lang="zh-CN" altLang="en-US" sz="1800" dirty="0">
                    <a:effectLst/>
                    <a:latin typeface="CMR10"/>
                  </a:rPr>
                  <a:t> </a:t>
                </a:r>
                <a:r>
                  <a:rPr lang="en-US" sz="1800" dirty="0">
                    <a:effectLst/>
                    <a:latin typeface="CMMI10"/>
                  </a:rPr>
                  <a:t>s/k </a:t>
                </a:r>
                <a:r>
                  <a:rPr lang="en-US" sz="1800" dirty="0">
                    <a:effectLst/>
                    <a:latin typeface="CMR10"/>
                  </a:rPr>
                  <a:t>= 50</a:t>
                </a:r>
                <a:r>
                  <a:rPr lang="en-US" altLang="zh-CN" sz="1800" dirty="0">
                    <a:effectLst/>
                    <a:latin typeface="CMR10"/>
                  </a:rPr>
                  <a:t>:</a:t>
                </a:r>
                <a:r>
                  <a:rPr lang="en-US" sz="1800" dirty="0">
                    <a:effectLst/>
                    <a:latin typeface="CMR10"/>
                  </a:rPr>
                  <a:t> </a:t>
                </a:r>
              </a:p>
              <a:p>
                <a:pPr marL="285750" indent="-285750">
                  <a:buFont typeface="Wingdings" pitchFamily="2" charset="2"/>
                  <a:buChar char="Ø"/>
                </a:pPr>
                <a:r>
                  <a:rPr lang="en-US" sz="1800" dirty="0">
                    <a:effectLst/>
                    <a:latin typeface="CMR10"/>
                  </a:rPr>
                  <a:t>the influence of the</a:t>
                </a:r>
                <a:r>
                  <a:rPr lang="zh-CN" altLang="en-US" sz="1800" dirty="0">
                    <a:effectLst/>
                    <a:latin typeface="CMR10"/>
                  </a:rPr>
                  <a:t> </a:t>
                </a:r>
                <a:r>
                  <a:rPr lang="en-US" sz="1800" dirty="0">
                    <a:effectLst/>
                    <a:latin typeface="CMR10"/>
                  </a:rPr>
                  <a:t>oscillations </a:t>
                </a:r>
                <a:r>
                  <a:rPr lang="en-US" altLang="zh-CN" sz="1800" dirty="0">
                    <a:effectLst/>
                    <a:latin typeface="CMR10"/>
                  </a:rPr>
                  <a:t>happens</a:t>
                </a:r>
                <a:r>
                  <a:rPr lang="zh-CN" altLang="en-US" sz="1800" dirty="0">
                    <a:effectLst/>
                    <a:latin typeface="CMR10"/>
                  </a:rPr>
                  <a:t> </a:t>
                </a:r>
                <a:r>
                  <a:rPr lang="en-US" sz="1800" dirty="0">
                    <a:effectLst/>
                    <a:latin typeface="CMR10"/>
                  </a:rPr>
                  <a:t>at an </a:t>
                </a:r>
                <a:r>
                  <a:rPr lang="en-US" sz="1800" dirty="0">
                    <a:solidFill>
                      <a:srgbClr val="FF0000"/>
                    </a:solidFill>
                    <a:effectLst/>
                    <a:latin typeface="CMR10"/>
                  </a:rPr>
                  <a:t>earlier</a:t>
                </a:r>
                <a:r>
                  <a:rPr lang="en-US" sz="1800" dirty="0">
                    <a:effectLst/>
                    <a:latin typeface="CMR10"/>
                  </a:rPr>
                  <a:t> stage </a:t>
                </a:r>
                <a:r>
                  <a:rPr lang="en-US" altLang="zh-CN" sz="1800" dirty="0">
                    <a:effectLst/>
                    <a:latin typeface="CMR10"/>
                  </a:rPr>
                  <a:t>for</a:t>
                </a:r>
                <a:r>
                  <a:rPr lang="zh-CN" altLang="en-US" sz="1800" dirty="0">
                    <a:effectLst/>
                    <a:latin typeface="CMR10"/>
                  </a:rPr>
                  <a:t> </a:t>
                </a:r>
                <a:r>
                  <a:rPr lang="en-US" sz="1800" dirty="0">
                    <a:effectLst/>
                    <a:latin typeface="CMMI10"/>
                  </a:rPr>
                  <a:t>s/k </a:t>
                </a:r>
                <a:r>
                  <a:rPr lang="en-US" sz="1800" dirty="0">
                    <a:effectLst/>
                    <a:latin typeface="CMR10"/>
                  </a:rPr>
                  <a:t>= 150. </a:t>
                </a:r>
              </a:p>
              <a:p>
                <a:pPr marL="285750" indent="-285750">
                  <a:buFont typeface="Wingdings" pitchFamily="2" charset="2"/>
                  <a:buChar char="Ø"/>
                </a:pPr>
                <a:r>
                  <a:rPr lang="en-US" sz="1800" dirty="0">
                    <a:effectLst/>
                    <a:latin typeface="CMR10"/>
                  </a:rPr>
                  <a:t>the higher entropy ensures that fewer seed nuclei are assembled from the alpha particles, so the free proton-to-seed ratio remains high. The production of </a:t>
                </a:r>
                <a:r>
                  <a:rPr lang="en-US" sz="1800" dirty="0">
                    <a:solidFill>
                      <a:srgbClr val="FF0000"/>
                    </a:solidFill>
                    <a:effectLst/>
                    <a:latin typeface="CMR10"/>
                  </a:rPr>
                  <a:t>neutrons</a:t>
                </a:r>
                <a:r>
                  <a:rPr lang="en-US" sz="1800" dirty="0">
                    <a:effectLst/>
                    <a:latin typeface="CMR10"/>
                  </a:rPr>
                  <a:t> and their subsequent </a:t>
                </a:r>
                <a:r>
                  <a:rPr lang="en-US" sz="1800" dirty="0">
                    <a:solidFill>
                      <a:srgbClr val="FF0000"/>
                    </a:solidFill>
                    <a:effectLst/>
                    <a:latin typeface="CMR10"/>
                  </a:rPr>
                  <a:t>capture</a:t>
                </a:r>
                <a:r>
                  <a:rPr lang="en-US" sz="1800" dirty="0">
                    <a:effectLst/>
                    <a:latin typeface="CMR10"/>
                  </a:rPr>
                  <a:t> is therefore </a:t>
                </a:r>
                <a:r>
                  <a:rPr lang="en-US" sz="1800" dirty="0">
                    <a:solidFill>
                      <a:srgbClr val="FF0000"/>
                    </a:solidFill>
                    <a:effectLst/>
                    <a:latin typeface="CMR10"/>
                  </a:rPr>
                  <a:t>enhanced</a:t>
                </a:r>
                <a:r>
                  <a:rPr lang="en-US" sz="1800" dirty="0">
                    <a:effectLst/>
                    <a:latin typeface="CMR10"/>
                  </a:rPr>
                  <a:t>. This effect allows late time, low (</a:t>
                </a:r>
                <a:r>
                  <a:rPr lang="en-US" sz="1800" dirty="0">
                    <a:effectLst/>
                    <a:latin typeface="CMMI10"/>
                  </a:rPr>
                  <a:t>T &lt; </a:t>
                </a:r>
                <a:r>
                  <a:rPr lang="en-US" sz="1800" dirty="0">
                    <a:effectLst/>
                    <a:latin typeface="CMR10"/>
                  </a:rPr>
                  <a:t>1</a:t>
                </a:r>
                <a:r>
                  <a:rPr lang="en-US" sz="1800" dirty="0">
                    <a:effectLst/>
                    <a:latin typeface="CMMI10"/>
                  </a:rPr>
                  <a:t>.</a:t>
                </a:r>
                <a:r>
                  <a:rPr lang="en-US" sz="1800" dirty="0">
                    <a:effectLst/>
                    <a:latin typeface="CMR10"/>
                  </a:rPr>
                  <a:t>5 GK) temperature capture of neutrons and reaction flow to heavier, neutron-rich nuclei. </a:t>
                </a:r>
                <a:endParaRPr lang="en-US" sz="1800" dirty="0">
                  <a:effectLst/>
                </a:endParaRPr>
              </a:p>
              <a:p>
                <a:pPr>
                  <a:buFont typeface="+mj-lt"/>
                  <a:buAutoNum type="arabicPeriod" startAt="384"/>
                </a:pPr>
                <a:endParaRPr lang="en-US" sz="1800" dirty="0">
                  <a:effectLst/>
                  <a:latin typeface="CMR10"/>
                </a:endParaRPr>
              </a:p>
              <a:p>
                <a:pPr>
                  <a:buFont typeface="+mj-lt"/>
                  <a:buAutoNum type="arabicPeriod" startAt="384"/>
                </a:pPr>
                <a:endParaRPr lang="en-US" sz="1800" dirty="0">
                  <a:effectLst/>
                  <a:latin typeface="CMR10"/>
                </a:endParaRPr>
              </a:p>
              <a:p>
                <a:pPr>
                  <a:buFont typeface="+mj-lt"/>
                  <a:buAutoNum type="arabicPeriod" startAt="384"/>
                </a:pPr>
                <a:r>
                  <a:rPr lang="en-US" sz="1800" dirty="0">
                    <a:effectLst/>
                    <a:latin typeface="CMR10"/>
                  </a:rPr>
                  <a:t>since we take the onset of oscillations to occur at a fixed radius, which corresponds to a higher temperature for the </a:t>
                </a:r>
                <a:r>
                  <a:rPr lang="en-US" sz="1800" dirty="0">
                    <a:effectLst/>
                    <a:latin typeface="CMMI10"/>
                  </a:rPr>
                  <a:t>s/k </a:t>
                </a:r>
                <a:r>
                  <a:rPr lang="en-US" sz="1800" dirty="0">
                    <a:effectLst/>
                    <a:latin typeface="CMR10"/>
                  </a:rPr>
                  <a:t>= 150 outflow</a:t>
                </a:r>
              </a:p>
              <a:p>
                <a:pPr>
                  <a:buFont typeface="+mj-lt"/>
                  <a:buAutoNum type="arabicPeriod" startAt="384"/>
                </a:pPr>
                <a:r>
                  <a:rPr lang="en-US" sz="1800" dirty="0">
                    <a:effectLst/>
                    <a:latin typeface="CMR10"/>
                  </a:rPr>
                  <a:t>The neutrons produced at </a:t>
                </a:r>
                <a:r>
                  <a:rPr lang="en-US" sz="1800" dirty="0">
                    <a:effectLst/>
                    <a:latin typeface="CMMI10"/>
                  </a:rPr>
                  <a:t>T &gt; </a:t>
                </a:r>
                <a:r>
                  <a:rPr lang="en-US" sz="1800" dirty="0">
                    <a:effectLst/>
                    <a:latin typeface="CMR10"/>
                  </a:rPr>
                  <a:t>6 GK end up</a:t>
                </a:r>
                <a:r>
                  <a:rPr lang="en-US" sz="1800" dirty="0">
                    <a:effectLst/>
                    <a:latin typeface="CMSS8"/>
                  </a:rPr>
                  <a:t> </a:t>
                </a:r>
                <a:r>
                  <a:rPr lang="en-US" sz="1800" dirty="0">
                    <a:effectLst/>
                    <a:latin typeface="CMR10"/>
                  </a:rPr>
                  <a:t>bound into alpha particles, with enhanced production of alpha particles for the </a:t>
                </a:r>
                <a:r>
                  <a:rPr lang="en-US" sz="1800" dirty="0" err="1">
                    <a:effectLst/>
                    <a:latin typeface="CMR10"/>
                  </a:rPr>
                  <a:t>sym</a:t>
                </a:r>
                <a:r>
                  <a:rPr lang="en-US" sz="1800" dirty="0">
                    <a:effectLst/>
                    <a:latin typeface="CMR10"/>
                  </a:rPr>
                  <a:t>-mb and </a:t>
                </a:r>
                <a:r>
                  <a:rPr lang="en-US" sz="1800" dirty="0" err="1">
                    <a:effectLst/>
                    <a:latin typeface="CMR10"/>
                  </a:rPr>
                  <a:t>sym</a:t>
                </a:r>
                <a:r>
                  <a:rPr lang="en-US" sz="1800" dirty="0">
                    <a:effectLst/>
                    <a:latin typeface="CMR10"/>
                  </a:rPr>
                  <a:t>-mf cases. </a:t>
                </a:r>
              </a:p>
              <a:p>
                <a:pPr>
                  <a:buFont typeface="+mj-lt"/>
                  <a:buAutoNum type="arabicPeriod" startAt="384"/>
                </a:pPr>
                <a:r>
                  <a:rPr lang="en-US" sz="1800" dirty="0">
                    <a:effectLst/>
                    <a:latin typeface="CMR10"/>
                  </a:rPr>
                  <a:t>To understand the mechanism by which this transition to neutron capture nucleosynthesis occurs, we show the </a:t>
                </a:r>
                <a:endParaRPr lang="en-US" dirty="0">
                  <a:effectLst/>
                </a:endParaRPr>
              </a:p>
              <a:p>
                <a:pPr>
                  <a:buFont typeface="+mj-lt"/>
                  <a:buAutoNum type="arabicPeriod" startAt="384"/>
                </a:pPr>
                <a:r>
                  <a:rPr lang="en-US" sz="1800" dirty="0">
                    <a:effectLst/>
                    <a:latin typeface="CMSS8"/>
                  </a:rPr>
                  <a:t>385  </a:t>
                </a:r>
                <a:r>
                  <a:rPr lang="en-US" sz="1800" dirty="0">
                    <a:effectLst/>
                    <a:latin typeface="CMR10"/>
                  </a:rPr>
                  <a:t>temperature evolution of the abundances of neutrons (top panel, log scale) and protons (bottom panel, linear scale) in </a:t>
                </a:r>
                <a:endParaRPr lang="en-US" dirty="0">
                  <a:effectLst/>
                </a:endParaRPr>
              </a:p>
              <a:p>
                <a:pPr>
                  <a:buFont typeface="+mj-lt"/>
                  <a:buAutoNum type="arabicPeriod" startAt="384"/>
                </a:pPr>
                <a:r>
                  <a:rPr lang="en-US" sz="1800" dirty="0">
                    <a:effectLst/>
                    <a:latin typeface="CMSS8"/>
                  </a:rPr>
                  <a:t>386  </a:t>
                </a:r>
                <a:r>
                  <a:rPr lang="en-US" sz="1800" dirty="0">
                    <a:effectLst/>
                    <a:latin typeface="CMR10"/>
                  </a:rPr>
                  <a:t>Fig. </a:t>
                </a:r>
                <a:r>
                  <a:rPr lang="en-US" sz="1800" dirty="0">
                    <a:solidFill>
                      <a:srgbClr val="0000FF"/>
                    </a:solidFill>
                    <a:effectLst/>
                    <a:latin typeface="CMR10"/>
                  </a:rPr>
                  <a:t>6</a:t>
                </a:r>
                <a:r>
                  <a:rPr lang="en-US" sz="1800" dirty="0">
                    <a:effectLst/>
                    <a:latin typeface="CMR10"/>
                  </a:rPr>
                  <a:t>. Without neutrino interactions on free nucleons, iron group nuclei are synthesized and additional proton capture </a:t>
                </a:r>
                <a:endParaRPr lang="en-US" dirty="0">
                  <a:effectLst/>
                </a:endParaRPr>
              </a:p>
              <a:p>
                <a:pPr>
                  <a:buFont typeface="+mj-lt"/>
                  <a:buAutoNum type="arabicPeriod" startAt="384"/>
                </a:pPr>
                <a:r>
                  <a:rPr lang="en-US" sz="1800" dirty="0">
                    <a:effectLst/>
                    <a:latin typeface="CMSS8"/>
                  </a:rPr>
                  <a:t>387  </a:t>
                </a:r>
                <a:r>
                  <a:rPr lang="en-US" sz="1800" dirty="0">
                    <a:effectLst/>
                    <a:latin typeface="CMR10"/>
                  </a:rPr>
                  <a:t>is blocked by the slow </a:t>
                </a:r>
                <a:r>
                  <a:rPr lang="el-GR" sz="1800" dirty="0">
                    <a:effectLst/>
                    <a:latin typeface="CMMI10"/>
                  </a:rPr>
                  <a:t>β </a:t>
                </a:r>
                <a:r>
                  <a:rPr lang="en-US" sz="1800" dirty="0">
                    <a:effectLst/>
                    <a:latin typeface="CMR10"/>
                  </a:rPr>
                  <a:t>bottlenecks, shown in the red lines of each of the panels of Fig. </a:t>
                </a:r>
                <a:r>
                  <a:rPr lang="en-US" sz="1800" dirty="0">
                    <a:solidFill>
                      <a:srgbClr val="0000FF"/>
                    </a:solidFill>
                    <a:effectLst/>
                    <a:latin typeface="CMR10"/>
                  </a:rPr>
                  <a:t>6</a:t>
                </a:r>
                <a:r>
                  <a:rPr lang="en-US" sz="1800" dirty="0">
                    <a:effectLst/>
                    <a:latin typeface="CMR10"/>
                  </a:rPr>
                  <a:t>. When neutrino interactions </a:t>
                </a:r>
                <a:endParaRPr lang="en-US" dirty="0">
                  <a:effectLst/>
                </a:endParaRPr>
              </a:p>
              <a:p>
                <a:pPr>
                  <a:buFont typeface="+mj-lt"/>
                  <a:buAutoNum type="arabicPeriod" startAt="384"/>
                </a:pPr>
                <a:r>
                  <a:rPr lang="en-US" sz="1800" dirty="0">
                    <a:effectLst/>
                    <a:latin typeface="CMSS8"/>
                  </a:rPr>
                  <a:t>388  </a:t>
                </a:r>
                <a:r>
                  <a:rPr lang="en-US" sz="1800" dirty="0">
                    <a:effectLst/>
                    <a:latin typeface="CMR10"/>
                  </a:rPr>
                  <a:t>are included (without oscillations), shown by the cyan lines of Fig. </a:t>
                </a:r>
                <a:r>
                  <a:rPr lang="en-US" sz="1800" dirty="0">
                    <a:solidFill>
                      <a:srgbClr val="0000FF"/>
                    </a:solidFill>
                    <a:effectLst/>
                    <a:latin typeface="CMR10"/>
                  </a:rPr>
                  <a:t>6</a:t>
                </a:r>
                <a:r>
                  <a:rPr lang="en-US" sz="1800" dirty="0">
                    <a:effectLst/>
                    <a:latin typeface="CMR10"/>
                  </a:rPr>
                  <a:t>, the proton abundance continues to decrease as the </a:t>
                </a:r>
                <a:endParaRPr lang="en-US" dirty="0">
                  <a:effectLst/>
                </a:endParaRPr>
              </a:p>
              <a:p>
                <a:pPr>
                  <a:buFont typeface="+mj-lt"/>
                  <a:buAutoNum type="arabicPeriod" startAt="384"/>
                </a:pPr>
                <a:r>
                  <a:rPr lang="en-US" sz="1800" dirty="0">
                    <a:effectLst/>
                    <a:latin typeface="CMSS8"/>
                  </a:rPr>
                  <a:t>389  </a:t>
                </a:r>
                <a:r>
                  <a:rPr lang="en-US" sz="1800" dirty="0">
                    <a:effectLst/>
                    <a:latin typeface="CMR10"/>
                  </a:rPr>
                  <a:t>temperature drops, due to conversion of protons to neutrons by neutrinos and the resulting increase in proton captures </a:t>
                </a:r>
                <a:endParaRPr lang="en-US" dirty="0">
                  <a:effectLst/>
                </a:endParaRPr>
              </a:p>
              <a:p>
                <a:pPr>
                  <a:buFont typeface="+mj-lt"/>
                  <a:buAutoNum type="arabicPeriod" startAt="384"/>
                </a:pPr>
                <a:r>
                  <a:rPr lang="en-US" sz="1800" dirty="0">
                    <a:effectLst/>
                    <a:latin typeface="CMSS8"/>
                  </a:rPr>
                  <a:t>390  </a:t>
                </a:r>
                <a:r>
                  <a:rPr lang="en-US" sz="1800" dirty="0">
                    <a:effectLst/>
                    <a:latin typeface="CMR10"/>
                  </a:rPr>
                  <a:t>to higher </a:t>
                </a:r>
                <a:r>
                  <a:rPr lang="en-US" sz="1800" dirty="0">
                    <a:effectLst/>
                    <a:latin typeface="CMMI10"/>
                  </a:rPr>
                  <a:t>A</a:t>
                </a:r>
                <a:r>
                  <a:rPr lang="en-US" sz="1800" dirty="0">
                    <a:effectLst/>
                    <a:latin typeface="CMR10"/>
                  </a:rPr>
                  <a:t>. Both of these effects are enhanced by neutrino oscillations, with the </a:t>
                </a:r>
                <a:r>
                  <a:rPr lang="en-US" sz="1800" dirty="0" err="1">
                    <a:effectLst/>
                    <a:latin typeface="CMR10"/>
                  </a:rPr>
                  <a:t>sym</a:t>
                </a:r>
                <a:r>
                  <a:rPr lang="en-US" sz="1800" dirty="0">
                    <a:effectLst/>
                    <a:latin typeface="CMR10"/>
                  </a:rPr>
                  <a:t>-mb case (blue lines) showing a </a:t>
                </a:r>
                <a:endParaRPr lang="en-US" dirty="0">
                  <a:effectLst/>
                </a:endParaRPr>
              </a:p>
              <a:p>
                <a:pPr>
                  <a:buFont typeface="+mj-lt"/>
                  <a:buAutoNum type="arabicPeriod" startAt="384"/>
                </a:pPr>
                <a:r>
                  <a:rPr lang="en-US" sz="1800" dirty="0">
                    <a:effectLst/>
                    <a:latin typeface="CMSS8"/>
                  </a:rPr>
                  <a:t>391  </a:t>
                </a:r>
                <a:r>
                  <a:rPr lang="en-US" sz="1800" dirty="0">
                    <a:effectLst/>
                    <a:latin typeface="CMR10"/>
                  </a:rPr>
                  <a:t>larger effect than </a:t>
                </a:r>
                <a:r>
                  <a:rPr lang="en-US" sz="1800" dirty="0" err="1">
                    <a:effectLst/>
                    <a:latin typeface="CMR10"/>
                  </a:rPr>
                  <a:t>sym</a:t>
                </a:r>
                <a:r>
                  <a:rPr lang="en-US" sz="1800" dirty="0">
                    <a:effectLst/>
                    <a:latin typeface="CMR10"/>
                  </a:rPr>
                  <a:t>-mf (orange lines). Comparing the </a:t>
                </a:r>
                <a:r>
                  <a:rPr lang="en-US" sz="1800" dirty="0">
                    <a:effectLst/>
                    <a:latin typeface="CMMI10"/>
                  </a:rPr>
                  <a:t>s/k </a:t>
                </a:r>
                <a:r>
                  <a:rPr lang="en-US" sz="1800" dirty="0">
                    <a:effectLst/>
                    <a:latin typeface="CMR10"/>
                  </a:rPr>
                  <a:t>= 150 examples to </a:t>
                </a:r>
                <a:r>
                  <a:rPr lang="en-US" sz="1800" dirty="0">
                    <a:effectLst/>
                    <a:latin typeface="CMMI10"/>
                  </a:rPr>
                  <a:t>s/k </a:t>
                </a:r>
                <a:r>
                  <a:rPr lang="en-US" sz="1800" dirty="0">
                    <a:effectLst/>
                    <a:latin typeface="CMR10"/>
                  </a:rPr>
                  <a:t>= 50, we see the influence of the </a:t>
                </a:r>
                <a:endParaRPr lang="en-US" dirty="0">
                  <a:effectLst/>
                </a:endParaRPr>
              </a:p>
              <a:p>
                <a:pPr>
                  <a:buFont typeface="+mj-lt"/>
                  <a:buAutoNum type="arabicPeriod" startAt="384"/>
                </a:pPr>
                <a:r>
                  <a:rPr lang="en-US" sz="1800" dirty="0">
                    <a:effectLst/>
                    <a:latin typeface="CMSS8"/>
                  </a:rPr>
                  <a:t>392  </a:t>
                </a:r>
                <a:r>
                  <a:rPr lang="en-US" sz="1800" dirty="0">
                    <a:effectLst/>
                    <a:latin typeface="CMR10"/>
                  </a:rPr>
                  <a:t>oscillations at an earlier stage of the nucleosynthesis, since we take the onset of oscillations to occur at a fixed radius, </a:t>
                </a:r>
                <a:endParaRPr lang="en-US" dirty="0">
                  <a:effectLst/>
                </a:endParaRPr>
              </a:p>
              <a:p>
                <a:pPr>
                  <a:buFont typeface="+mj-lt"/>
                  <a:buAutoNum type="arabicPeriod" startAt="384"/>
                </a:pPr>
                <a:r>
                  <a:rPr lang="en-US" sz="1800" dirty="0">
                    <a:effectLst/>
                    <a:latin typeface="CMSS8"/>
                  </a:rPr>
                  <a:t>393  </a:t>
                </a:r>
                <a:r>
                  <a:rPr lang="en-US" sz="1800" dirty="0">
                    <a:effectLst/>
                    <a:latin typeface="CMR10"/>
                  </a:rPr>
                  <a:t>which corresponds to a higher temperature for the </a:t>
                </a:r>
                <a:r>
                  <a:rPr lang="en-US" sz="1800" dirty="0">
                    <a:effectLst/>
                    <a:latin typeface="CMMI10"/>
                  </a:rPr>
                  <a:t>s/k </a:t>
                </a:r>
                <a:r>
                  <a:rPr lang="en-US" sz="1800" dirty="0">
                    <a:effectLst/>
                    <a:latin typeface="CMR10"/>
                  </a:rPr>
                  <a:t>= 150 outflow. The neutrons produced at </a:t>
                </a:r>
                <a:r>
                  <a:rPr lang="en-US" sz="1800" dirty="0">
                    <a:effectLst/>
                    <a:latin typeface="CMMI10"/>
                  </a:rPr>
                  <a:t>T &gt; </a:t>
                </a:r>
                <a:r>
                  <a:rPr lang="en-US" sz="1800" dirty="0">
                    <a:effectLst/>
                    <a:latin typeface="CMR10"/>
                  </a:rPr>
                  <a:t>6 GK end up </a:t>
                </a:r>
                <a:endParaRPr lang="en-US" dirty="0">
                  <a:effectLst/>
                </a:endParaRPr>
              </a:p>
              <a:p>
                <a:pPr>
                  <a:buFont typeface="+mj-lt"/>
                  <a:buAutoNum type="arabicPeriod" startAt="384"/>
                </a:pPr>
                <a:r>
                  <a:rPr lang="en-US" sz="1800" dirty="0">
                    <a:effectLst/>
                    <a:latin typeface="CMSS8"/>
                  </a:rPr>
                  <a:t>394  </a:t>
                </a:r>
                <a:r>
                  <a:rPr lang="en-US" sz="1800" dirty="0">
                    <a:effectLst/>
                    <a:latin typeface="CMR10"/>
                  </a:rPr>
                  <a:t>bound into alpha particles, with enhanced production of alpha particles for the </a:t>
                </a:r>
                <a:r>
                  <a:rPr lang="en-US" sz="1800" dirty="0" err="1">
                    <a:effectLst/>
                    <a:latin typeface="CMR10"/>
                  </a:rPr>
                  <a:t>sym</a:t>
                </a:r>
                <a:r>
                  <a:rPr lang="en-US" sz="1800" dirty="0">
                    <a:effectLst/>
                    <a:latin typeface="CMR10"/>
                  </a:rPr>
                  <a:t>-mb and </a:t>
                </a:r>
                <a:r>
                  <a:rPr lang="en-US" sz="1800" dirty="0" err="1">
                    <a:effectLst/>
                    <a:latin typeface="CMR10"/>
                  </a:rPr>
                  <a:t>sym</a:t>
                </a:r>
                <a:r>
                  <a:rPr lang="en-US" sz="1800" dirty="0">
                    <a:effectLst/>
                    <a:latin typeface="CMR10"/>
                  </a:rPr>
                  <a:t>-mf cases. Still, the </a:t>
                </a:r>
                <a:endParaRPr lang="en-US" dirty="0">
                  <a:effectLst/>
                </a:endParaRPr>
              </a:p>
              <a:p>
                <a:pPr>
                  <a:buFont typeface="+mj-lt"/>
                  <a:buAutoNum type="arabicPeriod" startAt="384"/>
                </a:pPr>
                <a:r>
                  <a:rPr lang="en-US" sz="1800" dirty="0">
                    <a:effectLst/>
                    <a:latin typeface="CMSS8"/>
                  </a:rPr>
                  <a:t>395  </a:t>
                </a:r>
                <a:r>
                  <a:rPr lang="en-US" sz="1800" dirty="0">
                    <a:effectLst/>
                    <a:latin typeface="CMR10"/>
                  </a:rPr>
                  <a:t>higher entropy ensures that fewer seed nuclei are assembled from the alpha particles, so the free proton-to-seed ratio </a:t>
                </a:r>
                <a:endParaRPr lang="en-US" dirty="0">
                  <a:effectLst/>
                </a:endParaRPr>
              </a:p>
              <a:p>
                <a:pPr>
                  <a:buFont typeface="+mj-lt"/>
                  <a:buAutoNum type="arabicPeriod" startAt="384"/>
                </a:pPr>
                <a:r>
                  <a:rPr lang="en-US" sz="1800" dirty="0">
                    <a:effectLst/>
                    <a:latin typeface="CMSS8"/>
                  </a:rPr>
                  <a:t>396  </a:t>
                </a:r>
                <a:r>
                  <a:rPr lang="en-US" sz="1800" dirty="0">
                    <a:effectLst/>
                    <a:latin typeface="CMR10"/>
                  </a:rPr>
                  <a:t>remains high. The production of neutrons and their subsequent capture is therefore enhanced. This effect allows late </a:t>
                </a:r>
                <a:endParaRPr lang="en-US" dirty="0">
                  <a:effectLst/>
                </a:endParaRPr>
              </a:p>
              <a:p>
                <a:pPr>
                  <a:buFont typeface="+mj-lt"/>
                  <a:buAutoNum type="arabicPeriod" startAt="384"/>
                </a:pPr>
                <a:r>
                  <a:rPr lang="en-US" sz="1800" dirty="0">
                    <a:effectLst/>
                    <a:latin typeface="CMSS8"/>
                  </a:rPr>
                  <a:t>397  </a:t>
                </a:r>
                <a:r>
                  <a:rPr lang="en-US" sz="1800" dirty="0">
                    <a:effectLst/>
                    <a:latin typeface="CMR10"/>
                  </a:rPr>
                  <a:t>time, low (</a:t>
                </a:r>
                <a:r>
                  <a:rPr lang="en-US" sz="1800" dirty="0">
                    <a:effectLst/>
                    <a:latin typeface="CMMI10"/>
                  </a:rPr>
                  <a:t>T &lt; </a:t>
                </a:r>
                <a:r>
                  <a:rPr lang="en-US" sz="1800" dirty="0">
                    <a:effectLst/>
                    <a:latin typeface="CMR10"/>
                  </a:rPr>
                  <a:t>1</a:t>
                </a:r>
                <a:r>
                  <a:rPr lang="en-US" sz="1800" dirty="0">
                    <a:effectLst/>
                    <a:latin typeface="CMMI10"/>
                  </a:rPr>
                  <a:t>.</a:t>
                </a:r>
                <a:r>
                  <a:rPr lang="en-US" sz="1800" dirty="0">
                    <a:effectLst/>
                    <a:latin typeface="CMR10"/>
                  </a:rPr>
                  <a:t>5 GK) temperature capture of neutrons and reaction flow to heavier, neutron-rich nuclei.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12</a:t>
            </a:fld>
            <a:endParaRPr lang="en-US"/>
          </a:p>
        </p:txBody>
      </p:sp>
    </p:spTree>
    <p:extLst>
      <p:ext uri="{BB962C8B-B14F-4D97-AF65-F5344CB8AC3E}">
        <p14:creationId xmlns:p14="http://schemas.microsoft.com/office/powerpoint/2010/main" val="2347762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Indeed, The suggestion that a robust </a:t>
            </a:r>
            <a:r>
              <a:rPr lang="el-GR" sz="1200" kern="1200" dirty="0">
                <a:solidFill>
                  <a:schemeClr val="tx1"/>
                </a:solidFill>
                <a:effectLst/>
                <a:latin typeface="+mn-lt"/>
                <a:ea typeface="+mn-ea"/>
                <a:cs typeface="+mn-cs"/>
              </a:rPr>
              <a:t>ν</a:t>
            </a:r>
            <a:r>
              <a:rPr lang="en-US" sz="1200" kern="1200" dirty="0">
                <a:solidFill>
                  <a:schemeClr val="tx1"/>
                </a:solidFill>
                <a:effectLst/>
                <a:latin typeface="+mn-lt"/>
                <a:ea typeface="+mn-ea"/>
                <a:cs typeface="+mn-cs"/>
              </a:rPr>
              <a:t>p process could shift to neutron-rich species at late times was first pointed out in </a:t>
            </a:r>
            <a:r>
              <a:rPr lang="en-US" sz="1200" kern="1200" dirty="0" err="1">
                <a:solidFill>
                  <a:schemeClr val="tx1"/>
                </a:solidFill>
                <a:effectLst/>
                <a:latin typeface="+mn-lt"/>
                <a:ea typeface="+mn-ea"/>
                <a:cs typeface="+mn-cs"/>
              </a:rPr>
              <a:t>Wanajo</a:t>
            </a:r>
            <a:r>
              <a:rPr lang="en-US" sz="1200" kern="1200" dirty="0">
                <a:solidFill>
                  <a:schemeClr val="tx1"/>
                </a:solidFill>
                <a:effectLst/>
                <a:latin typeface="+mn-lt"/>
                <a:ea typeface="+mn-ea"/>
                <a:cs typeface="+mn-cs"/>
              </a:rPr>
              <a:t> et al. (2011), </a:t>
            </a:r>
            <a:r>
              <a:rPr lang="en-US" sz="1200" kern="1200" dirty="0" err="1">
                <a:solidFill>
                  <a:schemeClr val="tx1"/>
                </a:solidFill>
                <a:effectLst/>
                <a:latin typeface="+mn-lt"/>
                <a:ea typeface="+mn-ea"/>
                <a:cs typeface="+mn-cs"/>
              </a:rPr>
              <a:t>Arcones</a:t>
            </a:r>
            <a:r>
              <a:rPr lang="en-US" sz="1200" kern="1200" dirty="0">
                <a:solidFill>
                  <a:schemeClr val="tx1"/>
                </a:solidFill>
                <a:effectLst/>
                <a:latin typeface="+mn-lt"/>
                <a:ea typeface="+mn-ea"/>
                <a:cs typeface="+mn-cs"/>
              </a:rPr>
              <a:t> et al. (2012), and also Nishimura et al. (2019), though the details were not explored. A similar process (with smaller maximum mass number ∼ 160) was also observed in a hypernova neutrino-driven wind with higher neutrino luminosities L</a:t>
            </a:r>
            <a:r>
              <a:rPr lang="el-GR" sz="1200" kern="1200" dirty="0">
                <a:solidFill>
                  <a:schemeClr val="tx1"/>
                </a:solidFill>
                <a:effectLst/>
                <a:latin typeface="+mn-lt"/>
                <a:ea typeface="+mn-ea"/>
                <a:cs typeface="+mn-cs"/>
              </a:rPr>
              <a:t>ν ∼ 1053 </a:t>
            </a:r>
            <a:r>
              <a:rPr lang="en-US" sz="1200" kern="1200" dirty="0">
                <a:solidFill>
                  <a:schemeClr val="tx1"/>
                </a:solidFill>
                <a:effectLst/>
                <a:latin typeface="+mn-lt"/>
                <a:ea typeface="+mn-ea"/>
                <a:cs typeface="+mn-cs"/>
              </a:rPr>
              <a:t>erg/s (Fujibayashi et al. 2015). We find neutrino oscillations amplify the shift from proton-rich to neutron-rich nucleosynthesis </a:t>
            </a:r>
          </a:p>
        </p:txBody>
      </p:sp>
      <p:sp>
        <p:nvSpPr>
          <p:cNvPr id="4" name="Slide Number Placeholder 3"/>
          <p:cNvSpPr>
            <a:spLocks noGrp="1"/>
          </p:cNvSpPr>
          <p:nvPr>
            <p:ph type="sldNum" sz="quarter" idx="5"/>
          </p:nvPr>
        </p:nvSpPr>
        <p:spPr/>
        <p:txBody>
          <a:bodyPr/>
          <a:lstStyle/>
          <a:p>
            <a:fld id="{631D5D22-73E7-DA42-A7FC-02A07DF7926E}" type="slidenum">
              <a:rPr lang="en-US" smtClean="0"/>
              <a:t>13</a:t>
            </a:fld>
            <a:endParaRPr lang="en-US"/>
          </a:p>
        </p:txBody>
      </p:sp>
    </p:spTree>
    <p:extLst>
      <p:ext uri="{BB962C8B-B14F-4D97-AF65-F5344CB8AC3E}">
        <p14:creationId xmlns:p14="http://schemas.microsoft.com/office/powerpoint/2010/main" val="164291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can get even more extreme, if you have enough protons late time to turn neutrons, then you have really a full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process path.</a:t>
                </a:r>
                <a:endParaRPr lang="en-US" dirty="0">
                  <a:solidFill>
                    <a:srgbClr val="000000"/>
                  </a:solidFill>
                  <a:effectLst/>
                  <a:latin typeface="Times" pitchFamily="2" charset="0"/>
                </a:endParaRPr>
              </a:p>
              <a:p>
                <a:r>
                  <a:rPr lang="en-US" dirty="0">
                    <a:solidFill>
                      <a:srgbClr val="000000"/>
                    </a:solidFill>
                    <a:effectLst/>
                    <a:latin typeface="Times" pitchFamily="2" charset="0"/>
                  </a:rPr>
                  <a:t>Then we look at the trajectory with higher entropy values and fast expansion as shown here, we can see that similarly,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pitchFamily="2" charset="0"/>
                    <a:ea typeface="Songti TC" panose="02010600040101010101" pitchFamily="2" charset="-120"/>
                  </a:rPr>
                  <a:t>The nucleosynthetic pathway is clearly </a:t>
                </a:r>
                <a:r>
                  <a:rPr lang="en-US" altLang="zh-CN" dirty="0">
                    <a:solidFill>
                      <a:srgbClr val="FF0000"/>
                    </a:solidFill>
                    <a:latin typeface="Times" pitchFamily="2" charset="0"/>
                    <a:ea typeface="Songti TC" panose="02010600040101010101" pitchFamily="2" charset="-120"/>
                  </a:rPr>
                  <a:t>distinct</a:t>
                </a:r>
                <a:r>
                  <a:rPr lang="en-US" altLang="zh-CN" dirty="0">
                    <a:latin typeface="Times" pitchFamily="2" charset="0"/>
                    <a:ea typeface="Songti TC" panose="02010600040101010101" pitchFamily="2" charset="-120"/>
                  </a:rPr>
                  <a:t> from an </a:t>
                </a:r>
                <a:r>
                  <a:rPr lang="en-US" altLang="zh-CN" dirty="0" err="1">
                    <a:latin typeface="Times" pitchFamily="2" charset="0"/>
                    <a:ea typeface="Songti TC" panose="02010600040101010101" pitchFamily="2" charset="-120"/>
                  </a:rPr>
                  <a:t>i</a:t>
                </a:r>
                <a:r>
                  <a:rPr lang="en-US" altLang="zh-CN" dirty="0">
                    <a:latin typeface="Times" pitchFamily="2" charset="0"/>
                    <a:ea typeface="Songti TC" panose="02010600040101010101" pitchFamily="2" charset="-120"/>
                  </a:rPr>
                  <a:t> process that occurs in mildly neutron-rich conditions</a:t>
                </a:r>
              </a:p>
              <a:p>
                <a:endParaRPr lang="en-US" dirty="0">
                  <a:solidFill>
                    <a:srgbClr val="000000"/>
                  </a:solidFill>
                  <a:effectLst/>
                  <a:latin typeface="Times" pitchFamily="2" charset="0"/>
                </a:endParaRPr>
              </a:p>
              <a:p>
                <a:r>
                  <a:rPr lang="en-US" dirty="0">
                    <a:solidFill>
                      <a:srgbClr val="000000"/>
                    </a:solidFill>
                    <a:effectLst/>
                    <a:latin typeface="Times" pitchFamily="2" charset="0"/>
                  </a:rPr>
                  <a:t>The nucleosynthesis pathway shows a fully neutron-rich or </a:t>
                </a:r>
                <a:r>
                  <a:rPr lang="en-US" dirty="0" err="1">
                    <a:solidFill>
                      <a:srgbClr val="000000"/>
                    </a:solidFill>
                    <a:effectLst/>
                    <a:latin typeface="Times" pitchFamily="2" charset="0"/>
                  </a:rPr>
                  <a:t>i</a:t>
                </a:r>
                <a:r>
                  <a:rPr lang="en-US" dirty="0">
                    <a:solidFill>
                      <a:srgbClr val="000000"/>
                    </a:solidFill>
                    <a:effectLst/>
                    <a:latin typeface="Times" pitchFamily="2" charset="0"/>
                  </a:rPr>
                  <a:t>-process-like feature, but here the heavy elements are created via neutron capture where the neutrons are a product of neutrino interactions on excess protons in a proton-rich wind. The suggestion that a robust </a:t>
                </a:r>
                <a:r>
                  <a:rPr lang="el-GR" dirty="0">
                    <a:solidFill>
                      <a:srgbClr val="000000"/>
                    </a:solidFill>
                    <a:effectLst/>
                    <a:latin typeface="Times" pitchFamily="2" charset="0"/>
                  </a:rPr>
                  <a:t>ν</a:t>
                </a:r>
                <a:r>
                  <a:rPr lang="en-US" dirty="0">
                    <a:solidFill>
                      <a:srgbClr val="000000"/>
                    </a:solidFill>
                    <a:effectLst/>
                    <a:latin typeface="Times" pitchFamily="2" charset="0"/>
                  </a:rPr>
                  <a:t>p process could shift to neutron-rich species at late times was first pointed out in </a:t>
                </a:r>
                <a:r>
                  <a:rPr lang="en-US" dirty="0" err="1">
                    <a:solidFill>
                      <a:srgbClr val="0000FF"/>
                    </a:solidFill>
                    <a:effectLst/>
                    <a:latin typeface="Times" pitchFamily="2" charset="0"/>
                  </a:rPr>
                  <a:t>Wanajo</a:t>
                </a:r>
                <a:r>
                  <a:rPr lang="en-US" dirty="0">
                    <a:solidFill>
                      <a:srgbClr val="0000FF"/>
                    </a:solidFill>
                    <a:effectLst/>
                    <a:latin typeface="Times" pitchFamily="2" charset="0"/>
                  </a:rPr>
                  <a:t> et al. </a:t>
                </a:r>
                <a:r>
                  <a:rPr lang="en-US" dirty="0">
                    <a:solidFill>
                      <a:srgbClr val="000000"/>
                    </a:solidFill>
                    <a:effectLst/>
                    <a:latin typeface="Times" pitchFamily="2" charset="0"/>
                  </a:rPr>
                  <a:t>(</a:t>
                </a:r>
                <a:r>
                  <a:rPr lang="en-US" dirty="0">
                    <a:solidFill>
                      <a:srgbClr val="0000FF"/>
                    </a:solidFill>
                    <a:effectLst/>
                    <a:latin typeface="Times" pitchFamily="2" charset="0"/>
                  </a:rPr>
                  <a:t>2011</a:t>
                </a:r>
                <a:r>
                  <a:rPr lang="en-US" dirty="0">
                    <a:solidFill>
                      <a:srgbClr val="000000"/>
                    </a:solidFill>
                    <a:effectLst/>
                    <a:latin typeface="Times" pitchFamily="2" charset="0"/>
                  </a:rPr>
                  <a:t>), </a:t>
                </a:r>
                <a:r>
                  <a:rPr lang="en-US" dirty="0" err="1">
                    <a:solidFill>
                      <a:srgbClr val="0000FF"/>
                    </a:solidFill>
                    <a:effectLst/>
                    <a:latin typeface="Times" pitchFamily="2" charset="0"/>
                  </a:rPr>
                  <a:t>Arcones</a:t>
                </a:r>
                <a:r>
                  <a:rPr lang="en-US" dirty="0">
                    <a:solidFill>
                      <a:srgbClr val="0000FF"/>
                    </a:solidFill>
                    <a:effectLst/>
                    <a:latin typeface="Times" pitchFamily="2" charset="0"/>
                  </a:rPr>
                  <a:t> et al. </a:t>
                </a:r>
                <a:r>
                  <a:rPr lang="en-US" dirty="0">
                    <a:solidFill>
                      <a:srgbClr val="000000"/>
                    </a:solidFill>
                    <a:effectLst/>
                    <a:latin typeface="Times" pitchFamily="2" charset="0"/>
                  </a:rPr>
                  <a:t>(</a:t>
                </a:r>
                <a:r>
                  <a:rPr lang="en-US" dirty="0">
                    <a:solidFill>
                      <a:srgbClr val="0000FF"/>
                    </a:solidFill>
                    <a:effectLst/>
                    <a:latin typeface="Times" pitchFamily="2" charset="0"/>
                  </a:rPr>
                  <a:t>2012</a:t>
                </a:r>
                <a:r>
                  <a:rPr lang="en-US" dirty="0">
                    <a:solidFill>
                      <a:srgbClr val="000000"/>
                    </a:solidFill>
                    <a:effectLst/>
                    <a:latin typeface="Times" pitchFamily="2" charset="0"/>
                  </a:rPr>
                  <a:t>), and also </a:t>
                </a:r>
                <a:r>
                  <a:rPr lang="en-US" dirty="0">
                    <a:solidFill>
                      <a:srgbClr val="0000FF"/>
                    </a:solidFill>
                    <a:effectLst/>
                    <a:latin typeface="Times" pitchFamily="2" charset="0"/>
                  </a:rPr>
                  <a:t>Nishimura et al. </a:t>
                </a:r>
                <a:r>
                  <a:rPr lang="en-US" dirty="0">
                    <a:solidFill>
                      <a:srgbClr val="000000"/>
                    </a:solidFill>
                    <a:effectLst/>
                    <a:latin typeface="Times" pitchFamily="2" charset="0"/>
                  </a:rPr>
                  <a:t>(</a:t>
                </a:r>
                <a:r>
                  <a:rPr lang="en-US" dirty="0">
                    <a:solidFill>
                      <a:srgbClr val="0000FF"/>
                    </a:solidFill>
                    <a:effectLst/>
                    <a:latin typeface="Times" pitchFamily="2" charset="0"/>
                  </a:rPr>
                  <a:t>2019</a:t>
                </a:r>
                <a:r>
                  <a:rPr lang="en-US" dirty="0">
                    <a:solidFill>
                      <a:srgbClr val="000000"/>
                    </a:solidFill>
                    <a:effectLst/>
                    <a:latin typeface="Times" pitchFamily="2" charset="0"/>
                  </a:rPr>
                  <a:t>), though the details were not explored. A similar process (with smaller maximum mass number </a:t>
                </a:r>
                <a:r>
                  <a:rPr lang="en-US" dirty="0">
                    <a:solidFill>
                      <a:srgbClr val="000000"/>
                    </a:solidFill>
                    <a:effectLst/>
                    <a:latin typeface="Symbol" pitchFamily="2" charset="2"/>
                  </a:rPr>
                  <a:t>∼</a:t>
                </a:r>
                <a:r>
                  <a:rPr lang="en-US" dirty="0">
                    <a:solidFill>
                      <a:srgbClr val="000000"/>
                    </a:solidFill>
                    <a:effectLst/>
                    <a:latin typeface="Times" pitchFamily="2" charset="0"/>
                  </a:rPr>
                  <a:t> 160) was also observed in a hypernova neutrino-driven wind with higher neutrino luminosities L</a:t>
                </a:r>
                <a:r>
                  <a:rPr lang="el-GR" dirty="0">
                    <a:solidFill>
                      <a:srgbClr val="000000"/>
                    </a:solidFill>
                    <a:effectLst/>
                    <a:latin typeface="Times" pitchFamily="2" charset="0"/>
                  </a:rPr>
                  <a:t>ν </a:t>
                </a:r>
                <a:r>
                  <a:rPr lang="el-GR" dirty="0">
                    <a:solidFill>
                      <a:srgbClr val="000000"/>
                    </a:solidFill>
                    <a:effectLst/>
                    <a:latin typeface="Symbol" pitchFamily="2" charset="2"/>
                  </a:rPr>
                  <a:t>∼</a:t>
                </a:r>
                <a:r>
                  <a:rPr lang="el-GR" dirty="0">
                    <a:solidFill>
                      <a:srgbClr val="000000"/>
                    </a:solidFill>
                    <a:effectLst/>
                    <a:latin typeface="Times" pitchFamily="2" charset="0"/>
                  </a:rPr>
                  <a:t> 1053 </a:t>
                </a:r>
                <a:r>
                  <a:rPr lang="en-US" dirty="0">
                    <a:solidFill>
                      <a:srgbClr val="000000"/>
                    </a:solidFill>
                    <a:effectLst/>
                    <a:latin typeface="Times" pitchFamily="2" charset="0"/>
                  </a:rPr>
                  <a:t>erg/s (</a:t>
                </a:r>
                <a:r>
                  <a:rPr lang="en-US" dirty="0">
                    <a:solidFill>
                      <a:srgbClr val="0000FF"/>
                    </a:solidFill>
                    <a:effectLst/>
                    <a:latin typeface="Times" pitchFamily="2" charset="0"/>
                  </a:rPr>
                  <a:t>Fujibayashi et al. 2015</a:t>
                </a:r>
                <a:r>
                  <a:rPr lang="en-US" dirty="0">
                    <a:solidFill>
                      <a:srgbClr val="000000"/>
                    </a:solidFill>
                    <a:effectLst/>
                    <a:latin typeface="Times" pitchFamily="2" charset="0"/>
                  </a:rPr>
                  <a:t>). We find neutrino oscillations amplify the shift from proton-rich to neutron-rich nucleosynthesis and can result in a full intermediate neutron capture process. We dub this novel nucleosynthesis process a “</a:t>
                </a:r>
                <a:r>
                  <a:rPr lang="el-GR" dirty="0">
                    <a:solidFill>
                      <a:srgbClr val="000000"/>
                    </a:solidFill>
                    <a:effectLst/>
                    <a:latin typeface="Times" pitchFamily="2" charset="0"/>
                  </a:rPr>
                  <a:t>ν</a:t>
                </a:r>
                <a:r>
                  <a:rPr lang="en-US" dirty="0" err="1">
                    <a:solidFill>
                      <a:srgbClr val="000000"/>
                    </a:solidFill>
                    <a:effectLst/>
                    <a:latin typeface="Times" pitchFamily="2" charset="0"/>
                  </a:rPr>
                  <a:t>i</a:t>
                </a:r>
                <a:r>
                  <a:rPr lang="en-US" dirty="0">
                    <a:solidFill>
                      <a:srgbClr val="000000"/>
                    </a:solidFill>
                    <a:effectLst/>
                    <a:latin typeface="Times" pitchFamily="2" charset="0"/>
                  </a:rPr>
                  <a:t> process”. </a:t>
                </a:r>
                <a:endParaRPr lang="en-US" altLang="zh-CN" dirty="0">
                  <a:latin typeface="Songti TC" panose="02010600040101010101" pitchFamily="2" charset="-120"/>
                  <a:ea typeface="Songti TC" panose="02010600040101010101" pitchFamily="2"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Songti TC" panose="02010600040101010101" pitchFamily="2" charset="-120"/>
                  <a:ea typeface="Songti TC" panose="02010600040101010101" pitchFamily="2"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Songti TC" panose="02010600040101010101" pitchFamily="2" charset="-120"/>
                    <a:ea typeface="Songti TC" panose="02010600040101010101" pitchFamily="2" charset="-120"/>
                  </a:rPr>
                  <a:t>Time</a:t>
                </a:r>
                <a:r>
                  <a:rPr lang="zh-CN" altLang="en-US" dirty="0">
                    <a:latin typeface="Songti TC" panose="02010600040101010101" pitchFamily="2" charset="-120"/>
                    <a:ea typeface="Songti TC" panose="02010600040101010101" pitchFamily="2" charset="-120"/>
                  </a:rPr>
                  <a:t> </a:t>
                </a:r>
                <a:r>
                  <a:rPr lang="en-US" altLang="zh-CN" dirty="0">
                    <a:latin typeface="Songti TC" panose="02010600040101010101" pitchFamily="2" charset="-120"/>
                    <a:ea typeface="Songti TC" panose="02010600040101010101" pitchFamily="2" charset="-120"/>
                  </a:rPr>
                  <a:t>scale</a:t>
                </a:r>
                <a:r>
                  <a:rPr lang="zh-CN" altLang="en-US" dirty="0">
                    <a:latin typeface="Songti TC" panose="02010600040101010101" pitchFamily="2" charset="-120"/>
                    <a:ea typeface="Songti TC" panose="02010600040101010101" pitchFamily="2" charset="-120"/>
                  </a:rPr>
                  <a:t> </a:t>
                </a:r>
                <a:r>
                  <a:rPr lang="en-US" altLang="zh-CN" dirty="0">
                    <a:latin typeface="Songti TC" panose="02010600040101010101" pitchFamily="2" charset="-120"/>
                    <a:ea typeface="Songti TC" panose="02010600040101010101" pitchFamily="2" charset="-120"/>
                  </a:rPr>
                  <a:t>difference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Songti TC" panose="02010600040101010101" pitchFamily="2" charset="-120"/>
                    <a:ea typeface="Songti TC" panose="02010600040101010101" pitchFamily="2" charset="-120"/>
                  </a:rPr>
                  <a:t>Inverted</a:t>
                </a:r>
                <a:r>
                  <a:rPr lang="zh-CN" altLang="en-US" dirty="0">
                    <a:latin typeface="Songti TC" panose="02010600040101010101" pitchFamily="2" charset="-120"/>
                    <a:ea typeface="Songti TC" panose="02010600040101010101" pitchFamily="2" charset="-120"/>
                  </a:rPr>
                  <a:t> </a:t>
                </a:r>
                <a:r>
                  <a:rPr lang="en-US" altLang="zh-CN" dirty="0">
                    <a:latin typeface="Songti TC" panose="02010600040101010101" pitchFamily="2" charset="-120"/>
                    <a:ea typeface="Songti TC" panose="02010600040101010101" pitchFamily="2" charset="-120"/>
                  </a:rPr>
                  <a:t>mass</a:t>
                </a:r>
                <a:r>
                  <a:rPr lang="zh-CN" altLang="en-US" dirty="0">
                    <a:latin typeface="Songti TC" panose="02010600040101010101" pitchFamily="2" charset="-120"/>
                    <a:ea typeface="Songti TC" panose="02010600040101010101" pitchFamily="2" charset="-120"/>
                  </a:rPr>
                  <a:t> </a:t>
                </a:r>
                <a:r>
                  <a:rPr lang="en-US" altLang="zh-CN" dirty="0">
                    <a:latin typeface="Songti TC" panose="02010600040101010101" pitchFamily="2" charset="-120"/>
                    <a:ea typeface="Songti TC" panose="02010600040101010101" pitchFamily="2" charset="-120"/>
                  </a:rPr>
                  <a:t>hierarchy</a:t>
                </a:r>
                <a:r>
                  <a:rPr lang="zh-CN" altLang="en-US" dirty="0">
                    <a:latin typeface="Songti TC" panose="02010600040101010101" pitchFamily="2" charset="-120"/>
                    <a:ea typeface="Songti TC" panose="02010600040101010101" pitchFamily="2" charset="-120"/>
                  </a:rPr>
                  <a:t> </a:t>
                </a:r>
                <a:r>
                  <a:rPr lang="en-US" altLang="zh-CN" dirty="0">
                    <a:latin typeface="Songti TC" panose="02010600040101010101" pitchFamily="2" charset="-120"/>
                    <a:ea typeface="Songti TC" panose="02010600040101010101" pitchFamily="2" charset="-120"/>
                  </a:rPr>
                  <a:t>--</a:t>
                </a:r>
                <a:r>
                  <a:rPr lang="zh-CN" altLang="en-US" dirty="0">
                    <a:latin typeface="Songti TC" panose="02010600040101010101" pitchFamily="2" charset="-120"/>
                    <a:ea typeface="Songti TC" panose="02010600040101010101" pitchFamily="2" charset="-120"/>
                  </a:rPr>
                  <a:t> </a:t>
                </a:r>
                <a:r>
                  <a:rPr lang="en-US" altLang="zh-CN" dirty="0">
                    <a:latin typeface="Songti TC" panose="02010600040101010101" pitchFamily="2" charset="-120"/>
                    <a:ea typeface="Songti TC" panose="02010600040101010101" pitchFamily="2" charset="-120"/>
                  </a:rPr>
                  <a:t>the heavy elements are created via neutron capture where the neutrons are a product of neutrino interactions on excess proton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f9433e2d"/>
                  </a:rPr>
                  <a:t>The dominant nuclear reaction </a:t>
                </a:r>
                <a:r>
                  <a:rPr lang="en-US" sz="1800" dirty="0">
                    <a:effectLst/>
                    <a:latin typeface="AdvOTf9433e2d+fb"/>
                  </a:rPr>
                  <a:t>fl</a:t>
                </a:r>
                <a:r>
                  <a:rPr lang="en-US" sz="1800" dirty="0">
                    <a:effectLst/>
                    <a:latin typeface="AdvOTf9433e2d"/>
                  </a:rPr>
                  <a:t>ows at </a:t>
                </a:r>
                <a:r>
                  <a:rPr lang="en-US" sz="1800" dirty="0">
                    <a:effectLst/>
                    <a:latin typeface="AdvOTb4af3d5d.I"/>
                  </a:rPr>
                  <a:t>T </a:t>
                </a:r>
                <a:r>
                  <a:rPr lang="en-US" sz="1800" dirty="0">
                    <a:effectLst/>
                    <a:latin typeface="AdvTTab7e17fd"/>
                  </a:rPr>
                  <a:t>= </a:t>
                </a:r>
                <a:r>
                  <a:rPr lang="en-US" sz="1800" dirty="0">
                    <a:effectLst/>
                    <a:latin typeface="AdvOTf9433e2d"/>
                  </a:rPr>
                  <a:t>2 GK are shown in Figure </a:t>
                </a:r>
                <a:r>
                  <a:rPr lang="en-US" sz="1800" dirty="0">
                    <a:solidFill>
                      <a:srgbClr val="0000FF"/>
                    </a:solidFill>
                    <a:effectLst/>
                    <a:latin typeface="AdvOTf9433e2d"/>
                  </a:rPr>
                  <a:t>10</a:t>
                </a:r>
                <a:r>
                  <a:rPr lang="en-US" sz="1800" dirty="0">
                    <a:effectLst/>
                    <a:latin typeface="AdvOTf9433e2d"/>
                  </a:rPr>
                  <a:t>. Similar to a </a:t>
                </a:r>
                <a:r>
                  <a:rPr lang="en-US" sz="1800" dirty="0">
                    <a:effectLst/>
                    <a:latin typeface="AdvOTf9433e2d+20"/>
                  </a:rPr>
                  <a:t>“</a:t>
                </a:r>
                <a:r>
                  <a:rPr lang="en-US" sz="1800" dirty="0">
                    <a:effectLst/>
                    <a:latin typeface="AdvOTf9433e2d"/>
                  </a:rPr>
                  <a:t>traditional</a:t>
                </a:r>
                <a:r>
                  <a:rPr lang="en-US" sz="1800" dirty="0">
                    <a:effectLst/>
                    <a:latin typeface="AdvOTf9433e2d+20"/>
                  </a:rPr>
                  <a:t>” </a:t>
                </a:r>
                <a:r>
                  <a:rPr lang="en-US" sz="1800" dirty="0" err="1">
                    <a:effectLst/>
                    <a:latin typeface="AdvOTb4af3d5d.I"/>
                  </a:rPr>
                  <a:t>i</a:t>
                </a:r>
                <a:r>
                  <a:rPr lang="en-US" sz="1800" dirty="0">
                    <a:effectLst/>
                    <a:latin typeface="AdvOTb4af3d5d.I"/>
                  </a:rPr>
                  <a:t>-</a:t>
                </a:r>
                <a:r>
                  <a:rPr lang="en-US" sz="1800" dirty="0">
                    <a:effectLst/>
                    <a:latin typeface="AdvOTf9433e2d"/>
                  </a:rPr>
                  <a:t>process, the predominant reaction is neutron capture. Here, the charge-changing interactions include both </a:t>
                </a:r>
                <a:r>
                  <a:rPr lang="en-US" sz="1800" dirty="0">
                    <a:effectLst/>
                    <a:latin typeface="AdvOTb0c9bf5d"/>
                  </a:rPr>
                  <a:t>(</a:t>
                </a:r>
                <a:r>
                  <a:rPr lang="en-US" sz="1800" dirty="0" err="1">
                    <a:effectLst/>
                    <a:latin typeface="AdvOTb4af3d5d.I"/>
                  </a:rPr>
                  <a:t>p</a:t>
                </a:r>
                <a:r>
                  <a:rPr lang="en-US" sz="1800" dirty="0" err="1">
                    <a:effectLst/>
                    <a:latin typeface="AdvOTf9433e2d"/>
                  </a:rPr>
                  <a:t>,</a:t>
                </a:r>
                <a:r>
                  <a:rPr lang="en-US" sz="1800" dirty="0" err="1">
                    <a:effectLst/>
                    <a:latin typeface="AdvOTb4af3d5d.I"/>
                  </a:rPr>
                  <a:t>n</a:t>
                </a:r>
                <a:r>
                  <a:rPr lang="en-US" sz="1800" dirty="0">
                    <a:effectLst/>
                    <a:latin typeface="AdvOTb0c9bf5d"/>
                  </a:rPr>
                  <a:t>) </a:t>
                </a:r>
                <a:r>
                  <a:rPr lang="en-US" sz="1800" dirty="0">
                    <a:effectLst/>
                    <a:latin typeface="AdvOTf9433e2d"/>
                  </a:rPr>
                  <a:t>and </a:t>
                </a:r>
                <a:r>
                  <a:rPr lang="el-GR" sz="1800" dirty="0">
                    <a:effectLst/>
                    <a:latin typeface="AdvTTec1d2308.I+03"/>
                  </a:rPr>
                  <a:t>β </a:t>
                </a:r>
                <a:r>
                  <a:rPr lang="en-US" sz="1800" dirty="0">
                    <a:effectLst/>
                    <a:latin typeface="AdvOTf9433e2d"/>
                  </a:rPr>
                  <a:t>decay, with the latter increasing in importance with increasing </a:t>
                </a:r>
                <a:r>
                  <a:rPr lang="en-US" sz="1800" dirty="0">
                    <a:effectLst/>
                    <a:latin typeface="AdvOTb4af3d5d.I"/>
                  </a:rPr>
                  <a:t>A</a:t>
                </a:r>
                <a:r>
                  <a:rPr lang="en-US" sz="1800" dirty="0">
                    <a:effectLst/>
                    <a:latin typeface="AdvOTf9433e2d"/>
                  </a:rPr>
                  <a:t>. </a:t>
                </a:r>
                <a:endParaRPr lang="en-US"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10"/>
                  </a:rPr>
                  <a:t>The process that produces this </a:t>
                </a:r>
                <a:r>
                  <a:rPr lang="en-US" sz="1200" dirty="0" err="1">
                    <a:effectLst/>
                    <a:latin typeface="CMMI10"/>
                  </a:rPr>
                  <a:t>i</a:t>
                </a:r>
                <a:r>
                  <a:rPr lang="en-US" sz="1200" dirty="0">
                    <a:effectLst/>
                    <a:latin typeface="CMR10"/>
                  </a:rPr>
                  <a:t>-process-like nucleosynthetic pathway here is clearly distinct from an </a:t>
                </a:r>
                <a:r>
                  <a:rPr lang="en-US" sz="1200" dirty="0" err="1">
                    <a:effectLst/>
                    <a:latin typeface="CMMI10"/>
                  </a:rPr>
                  <a:t>i</a:t>
                </a:r>
                <a:r>
                  <a:rPr lang="en-US" sz="1200" dirty="0">
                    <a:effectLst/>
                    <a:latin typeface="CMMI10"/>
                  </a:rPr>
                  <a:t> </a:t>
                </a:r>
                <a:r>
                  <a:rPr lang="en-US" sz="1200" dirty="0">
                    <a:effectLst/>
                    <a:latin typeface="CMR10"/>
                  </a:rPr>
                  <a:t>process</a:t>
                </a:r>
                <a:r>
                  <a:rPr lang="zh-CN" altLang="en-US" sz="1200" dirty="0">
                    <a:effectLst/>
                    <a:latin typeface="CMR10"/>
                  </a:rPr>
                  <a:t> </a:t>
                </a:r>
                <a:r>
                  <a:rPr lang="en-US" sz="1200" dirty="0">
                    <a:effectLst/>
                    <a:latin typeface="CMR10"/>
                  </a:rPr>
                  <a:t>that occurs in mildly neutron-rich conditions. Instead, here the heavy elements are created via neutron capture where the neutrons are a product of neutrino interactions on excess protons </a:t>
                </a:r>
                <a:r>
                  <a:rPr lang="en-US" sz="1200" dirty="0">
                    <a:effectLst/>
                    <a:latin typeface="CMTI10"/>
                  </a:rPr>
                  <a:t>in a proton-rich wind</a:t>
                </a:r>
                <a:r>
                  <a:rPr lang="en-US" sz="1200" dirty="0">
                    <a:effectLst/>
                    <a:latin typeface="CMR10"/>
                  </a:rPr>
                  <a:t>. The suggestion that</a:t>
                </a:r>
                <a:r>
                  <a:rPr lang="zh-CN" altLang="en-US" sz="1200" dirty="0">
                    <a:effectLst/>
                    <a:latin typeface="CMR10"/>
                  </a:rPr>
                  <a:t> </a:t>
                </a:r>
                <a:r>
                  <a:rPr lang="en-US" sz="1200" dirty="0">
                    <a:effectLst/>
                    <a:latin typeface="CMR10"/>
                  </a:rPr>
                  <a:t>a robust </a:t>
                </a:r>
                <a:r>
                  <a:rPr lang="el-GR" sz="1200" dirty="0">
                    <a:effectLst/>
                    <a:latin typeface="CMMI10"/>
                  </a:rPr>
                  <a:t>ν</a:t>
                </a:r>
                <a:r>
                  <a:rPr lang="en-US" sz="1200" dirty="0">
                    <a:effectLst/>
                    <a:latin typeface="CMMI10"/>
                  </a:rPr>
                  <a:t>p </a:t>
                </a:r>
                <a:r>
                  <a:rPr lang="en-US" sz="1200" dirty="0">
                    <a:effectLst/>
                    <a:latin typeface="CMR10"/>
                  </a:rPr>
                  <a:t>process could shift to neutron-rich species at late times was first pointed out in </a:t>
                </a:r>
                <a:r>
                  <a:rPr lang="en-US" sz="1200" dirty="0" err="1">
                    <a:solidFill>
                      <a:srgbClr val="0000FF"/>
                    </a:solidFill>
                    <a:effectLst/>
                    <a:latin typeface="CMR10"/>
                  </a:rPr>
                  <a:t>Wanajo</a:t>
                </a:r>
                <a:r>
                  <a:rPr lang="en-US" sz="1200" dirty="0">
                    <a:solidFill>
                      <a:srgbClr val="0000FF"/>
                    </a:solidFill>
                    <a:effectLst/>
                    <a:latin typeface="CMR10"/>
                  </a:rPr>
                  <a:t> et al. </a:t>
                </a:r>
                <a:r>
                  <a:rPr lang="en-US" sz="1200" dirty="0">
                    <a:effectLst/>
                    <a:latin typeface="CMR10"/>
                  </a:rPr>
                  <a:t>(</a:t>
                </a:r>
                <a:r>
                  <a:rPr lang="en-US" sz="1200" dirty="0">
                    <a:solidFill>
                      <a:srgbClr val="0000FF"/>
                    </a:solidFill>
                    <a:effectLst/>
                    <a:latin typeface="CMR10"/>
                  </a:rPr>
                  <a:t>2011</a:t>
                </a:r>
                <a:r>
                  <a:rPr lang="en-US" sz="1200" dirty="0">
                    <a:effectLst/>
                    <a:latin typeface="CMR10"/>
                  </a:rPr>
                  <a:t>), </a:t>
                </a:r>
                <a:r>
                  <a:rPr lang="en-US" sz="1200" dirty="0" err="1">
                    <a:solidFill>
                      <a:srgbClr val="0000FF"/>
                    </a:solidFill>
                    <a:effectLst/>
                    <a:latin typeface="CMR10"/>
                  </a:rPr>
                  <a:t>Arcones</a:t>
                </a:r>
                <a:r>
                  <a:rPr lang="en-US" sz="1200" dirty="0">
                    <a:solidFill>
                      <a:srgbClr val="0000FF"/>
                    </a:solidFill>
                    <a:effectLst/>
                    <a:latin typeface="CMR10"/>
                  </a:rPr>
                  <a:t> et al. </a:t>
                </a:r>
                <a:r>
                  <a:rPr lang="en-US" sz="1200" dirty="0">
                    <a:effectLst/>
                    <a:latin typeface="CMR10"/>
                  </a:rPr>
                  <a:t>(</a:t>
                </a:r>
                <a:r>
                  <a:rPr lang="en-US" sz="1200" dirty="0">
                    <a:solidFill>
                      <a:srgbClr val="0000FF"/>
                    </a:solidFill>
                    <a:effectLst/>
                    <a:latin typeface="CMR10"/>
                  </a:rPr>
                  <a:t>2012</a:t>
                </a:r>
                <a:r>
                  <a:rPr lang="en-US" sz="1200" dirty="0">
                    <a:effectLst/>
                    <a:latin typeface="CMR10"/>
                  </a:rPr>
                  <a:t>), and also </a:t>
                </a:r>
                <a:r>
                  <a:rPr lang="en-US" sz="1200" dirty="0">
                    <a:solidFill>
                      <a:srgbClr val="0000FF"/>
                    </a:solidFill>
                    <a:effectLst/>
                    <a:latin typeface="CMR10"/>
                  </a:rPr>
                  <a:t>Nishimura et al. </a:t>
                </a:r>
                <a:r>
                  <a:rPr lang="en-US" sz="1200" dirty="0">
                    <a:effectLst/>
                    <a:latin typeface="CMR10"/>
                  </a:rPr>
                  <a:t>(</a:t>
                </a:r>
                <a:r>
                  <a:rPr lang="en-US" sz="1200" dirty="0">
                    <a:solidFill>
                      <a:srgbClr val="0000FF"/>
                    </a:solidFill>
                    <a:effectLst/>
                    <a:latin typeface="CMR10"/>
                  </a:rPr>
                  <a:t>2019</a:t>
                </a:r>
                <a:r>
                  <a:rPr lang="en-US" sz="1200" dirty="0">
                    <a:effectLst/>
                    <a:latin typeface="CMR10"/>
                  </a:rPr>
                  <a:t>), though the details were not explored. A similar process (with</a:t>
                </a:r>
                <a:r>
                  <a:rPr lang="zh-CN" altLang="en-US" sz="1200" dirty="0">
                    <a:effectLst/>
                    <a:latin typeface="CMR10"/>
                  </a:rPr>
                  <a:t> </a:t>
                </a:r>
                <a:r>
                  <a:rPr lang="en-US" sz="1200" dirty="0">
                    <a:effectLst/>
                    <a:latin typeface="CMR10"/>
                  </a:rPr>
                  <a:t>smaller maximum mass number </a:t>
                </a:r>
                <a:r>
                  <a:rPr lang="en-US" sz="1200" dirty="0">
                    <a:effectLst/>
                    <a:latin typeface="CMSY10"/>
                  </a:rPr>
                  <a:t>∼ </a:t>
                </a:r>
                <a:r>
                  <a:rPr lang="en-US" sz="1200" dirty="0">
                    <a:effectLst/>
                    <a:latin typeface="CMR10"/>
                  </a:rPr>
                  <a:t>160) was also observed in a hypernova neutrino-driven wind with higher neutrino</a:t>
                </a:r>
                <a:r>
                  <a:rPr lang="zh-CN" altLang="en-US" sz="1200" dirty="0">
                    <a:effectLst/>
                    <a:latin typeface="CMR10"/>
                  </a:rPr>
                  <a:t> </a:t>
                </a:r>
                <a:r>
                  <a:rPr lang="en-US" sz="1200" dirty="0">
                    <a:effectLst/>
                    <a:latin typeface="CMR10"/>
                  </a:rPr>
                  <a:t>luminosities </a:t>
                </a:r>
                <a:r>
                  <a:rPr lang="en-US" sz="1200" dirty="0">
                    <a:effectLst/>
                    <a:latin typeface="CMMI10"/>
                  </a:rPr>
                  <a:t>L</a:t>
                </a:r>
                <a:r>
                  <a:rPr lang="el-GR" sz="1200" dirty="0">
                    <a:effectLst/>
                    <a:latin typeface="CMMI7"/>
                  </a:rPr>
                  <a:t>ν </a:t>
                </a:r>
                <a:r>
                  <a:rPr lang="el-GR" sz="1200" dirty="0">
                    <a:effectLst/>
                    <a:latin typeface="CMSY10"/>
                  </a:rPr>
                  <a:t>∼ </a:t>
                </a:r>
                <a:r>
                  <a:rPr lang="el-GR" sz="1200" dirty="0">
                    <a:effectLst/>
                    <a:latin typeface="CMR10"/>
                  </a:rPr>
                  <a:t>10</a:t>
                </a:r>
                <a:r>
                  <a:rPr lang="el-GR" sz="1200" dirty="0">
                    <a:effectLst/>
                    <a:latin typeface="CMR7"/>
                  </a:rPr>
                  <a:t>53 </a:t>
                </a:r>
                <a:r>
                  <a:rPr lang="en-US" sz="1200" dirty="0">
                    <a:effectLst/>
                    <a:latin typeface="CMR10"/>
                  </a:rPr>
                  <a:t>erg/s (</a:t>
                </a:r>
                <a:r>
                  <a:rPr lang="en-US" sz="1200" dirty="0">
                    <a:solidFill>
                      <a:srgbClr val="0000FF"/>
                    </a:solidFill>
                    <a:effectLst/>
                    <a:latin typeface="CMR10"/>
                  </a:rPr>
                  <a:t>Fujibayashi et al. 2015</a:t>
                </a:r>
                <a:r>
                  <a:rPr lang="en-US" sz="1200" dirty="0">
                    <a:effectLst/>
                    <a:latin typeface="CMR10"/>
                  </a:rPr>
                  <a:t>). We find neutrino oscillations amplify the shift from proton-rich</a:t>
                </a:r>
                <a:r>
                  <a:rPr lang="en-US" sz="1200" dirty="0">
                    <a:effectLst/>
                    <a:latin typeface="CMSS8"/>
                  </a:rPr>
                  <a:t> </a:t>
                </a:r>
                <a:r>
                  <a:rPr lang="en-US" sz="1200" dirty="0">
                    <a:effectLst/>
                    <a:latin typeface="CMR10"/>
                  </a:rPr>
                  <a:t>to neutron-rich nucleosynthesis and can result in a full intermediate neutron capture process. We dub this novel nucleosynthesis process a “</a:t>
                </a:r>
                <a:r>
                  <a:rPr lang="el-GR" sz="1200" dirty="0">
                    <a:effectLst/>
                    <a:latin typeface="CMMI10"/>
                  </a:rPr>
                  <a:t>ν</a:t>
                </a:r>
                <a:r>
                  <a:rPr lang="en-US" sz="1200" dirty="0" err="1">
                    <a:effectLst/>
                    <a:latin typeface="CMMI10"/>
                  </a:rPr>
                  <a:t>i</a:t>
                </a:r>
                <a:r>
                  <a:rPr lang="en-US" sz="1200" dirty="0">
                    <a:effectLst/>
                    <a:latin typeface="CMMI10"/>
                  </a:rPr>
                  <a:t> </a:t>
                </a:r>
                <a:r>
                  <a:rPr lang="en-US" sz="1200" dirty="0">
                    <a:effectLst/>
                    <a:latin typeface="CMR10"/>
                  </a:rPr>
                  <a:t>process”. </a:t>
                </a:r>
                <a:endParaRPr lang="en-US" dirty="0">
                  <a:effectLst/>
                </a:endParaRPr>
              </a:p>
              <a:p>
                <a:endParaRPr lang="en-US"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14</a:t>
            </a:fld>
            <a:endParaRPr lang="en-US"/>
          </a:p>
        </p:txBody>
      </p:sp>
    </p:spTree>
    <p:extLst>
      <p:ext uri="{BB962C8B-B14F-4D97-AF65-F5344CB8AC3E}">
        <p14:creationId xmlns:p14="http://schemas.microsoft.com/office/powerpoint/2010/main" val="804176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48DD9-692A-FA0C-5501-450CD8D92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06977-BE50-0662-D953-768C0D4ABBDE}"/>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8495192B-EBC0-F982-6F18-4232C2F79562}"/>
                  </a:ext>
                </a:extLst>
              </p:cNvPr>
              <p:cNvSpPr>
                <a:spLocks noGrp="1"/>
              </p:cNvSpPr>
              <p:nvPr>
                <p:ph type="body" idx="1"/>
              </p:nvPr>
            </p:nvSpPr>
            <p:spPr/>
            <p:txBody>
              <a:bodyPr/>
              <a:lstStyle/>
              <a:p>
                <a:r>
                  <a:rPr lang="en-US" altLang="zh-CN" sz="2800" dirty="0">
                    <a:solidFill>
                      <a:srgbClr val="000000"/>
                    </a:solidFill>
                    <a:effectLst/>
                    <a:latin typeface="Times" pitchFamily="2" charset="0"/>
                  </a:rPr>
                  <a:t>Ye=0.585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actually get the same thing as with our collective neutrino oscillation, when we have a slightly higher neutrino luminosities, and here we crack up the neutrino luminosities, like the </a:t>
                </a:r>
                <a:r>
                  <a:rPr lang="en-US" sz="1200" kern="1200" dirty="0" err="1">
                    <a:solidFill>
                      <a:schemeClr val="tx1"/>
                    </a:solidFill>
                    <a:effectLst/>
                    <a:latin typeface="+mn-lt"/>
                    <a:ea typeface="+mn-ea"/>
                    <a:cs typeface="+mn-cs"/>
                  </a:rPr>
                  <a:t>hypernovae</a:t>
                </a:r>
                <a:r>
                  <a:rPr lang="en-US" sz="1200" kern="1200" dirty="0">
                    <a:solidFill>
                      <a:schemeClr val="tx1"/>
                    </a:solidFill>
                    <a:effectLst/>
                    <a:latin typeface="+mn-lt"/>
                    <a:ea typeface="+mn-ea"/>
                    <a:cs typeface="+mn-cs"/>
                  </a:rPr>
                  <a:t> conditions that have previously published, indeed, we see, robust production of lanthanides in this proton rich condition, which could have interesting impacts.</a:t>
                </a:r>
              </a:p>
              <a:p>
                <a:endParaRPr lang="en-US" sz="2800" dirty="0">
                  <a:solidFill>
                    <a:srgbClr val="000000"/>
                  </a:solidFill>
                  <a:effectLst/>
                  <a:latin typeface="Times" pitchFamily="2" charset="0"/>
                </a:endParaRPr>
              </a:p>
              <a:p>
                <a:r>
                  <a:rPr lang="en-US" sz="2800" dirty="0">
                    <a:solidFill>
                      <a:srgbClr val="000000"/>
                    </a:solidFill>
                    <a:effectLst/>
                    <a:latin typeface="Times" pitchFamily="2" charset="0"/>
                  </a:rPr>
                  <a:t>As just discussed, we find that the influence of neutrino oscillations grows with the increase of initial entropy, and the ultimate extent and yields of the element synthesis vary from a typical </a:t>
                </a:r>
                <a:r>
                  <a:rPr lang="el-GR" sz="2800" dirty="0">
                    <a:solidFill>
                      <a:srgbClr val="000000"/>
                    </a:solidFill>
                    <a:effectLst/>
                    <a:latin typeface="Times" pitchFamily="2" charset="0"/>
                  </a:rPr>
                  <a:t>ν</a:t>
                </a:r>
                <a:r>
                  <a:rPr lang="en-US" sz="2800" dirty="0">
                    <a:solidFill>
                      <a:srgbClr val="000000"/>
                    </a:solidFill>
                    <a:effectLst/>
                    <a:latin typeface="Times" pitchFamily="2" charset="0"/>
                  </a:rPr>
                  <a:t>p-process to an unusual mixture of light proton-rich nuclei and heavy neutron-rich nuclei to a full and robust </a:t>
                </a:r>
                <a:r>
                  <a:rPr lang="el-GR" sz="2800" dirty="0">
                    <a:solidFill>
                      <a:srgbClr val="000000"/>
                    </a:solidFill>
                    <a:effectLst/>
                    <a:latin typeface="Times" pitchFamily="2" charset="0"/>
                  </a:rPr>
                  <a:t>ν</a:t>
                </a:r>
                <a:r>
                  <a:rPr lang="en-US" sz="2800" dirty="0" err="1">
                    <a:solidFill>
                      <a:srgbClr val="000000"/>
                    </a:solidFill>
                    <a:effectLst/>
                    <a:latin typeface="Times" pitchFamily="2" charset="0"/>
                  </a:rPr>
                  <a:t>i</a:t>
                </a:r>
                <a:r>
                  <a:rPr lang="en-US" sz="2800" dirty="0">
                    <a:solidFill>
                      <a:srgbClr val="000000"/>
                    </a:solidFill>
                    <a:effectLst/>
                    <a:latin typeface="Times" pitchFamily="2" charset="0"/>
                  </a:rPr>
                  <a:t>-process. </a:t>
                </a:r>
              </a:p>
              <a:p>
                <a:r>
                  <a:rPr lang="en-US" sz="2800" dirty="0">
                    <a:solidFill>
                      <a:srgbClr val="000000"/>
                    </a:solidFill>
                    <a:effectLst/>
                    <a:latin typeface="Times" pitchFamily="2" charset="0"/>
                  </a:rPr>
                  <a:t>To examine this trend, the left Fig. shows the comparison of the final abundance yields from the Wanajo2011 trajectories with varying entropy as well as the Duan2011 trajectory, adopting the symmetric many-body (</a:t>
                </a:r>
                <a:r>
                  <a:rPr lang="en-US" sz="2800" dirty="0" err="1">
                    <a:solidFill>
                      <a:srgbClr val="000000"/>
                    </a:solidFill>
                    <a:effectLst/>
                    <a:latin typeface="Times" pitchFamily="2" charset="0"/>
                  </a:rPr>
                  <a:t>sym</a:t>
                </a:r>
                <a:r>
                  <a:rPr lang="en-US" sz="2800" dirty="0">
                    <a:solidFill>
                      <a:srgbClr val="000000"/>
                    </a:solidFill>
                    <a:effectLst/>
                    <a:latin typeface="Times" pitchFamily="2" charset="0"/>
                  </a:rPr>
                  <a:t>-mb) neutrino calculations that result in the greatest influence of the neutrino interactions. Also shown (as points) are the abundances of the proton-rich p nuclei  synthesized in each calculation, to highlight the fraction of the material that ultimately shifts neutron-rich. Note the abundance pattern of Wanajo2011 s/k = 50 case follows a typical </a:t>
                </a:r>
                <a:r>
                  <a:rPr lang="el-GR" sz="2800" dirty="0">
                    <a:solidFill>
                      <a:srgbClr val="000000"/>
                    </a:solidFill>
                    <a:effectLst/>
                    <a:latin typeface="Times" pitchFamily="2" charset="0"/>
                  </a:rPr>
                  <a:t>ν</a:t>
                </a:r>
                <a:r>
                  <a:rPr lang="en-US" sz="2800" dirty="0">
                    <a:solidFill>
                      <a:srgbClr val="000000"/>
                    </a:solidFill>
                    <a:effectLst/>
                    <a:latin typeface="Times" pitchFamily="2" charset="0"/>
                  </a:rPr>
                  <a:t>p process where p nuclei are dominantly produced, while the abundance patterns resulting from larger initial entropy values shift from a </a:t>
                </a:r>
                <a:r>
                  <a:rPr lang="el-GR" sz="2800" dirty="0">
                    <a:solidFill>
                      <a:srgbClr val="000000"/>
                    </a:solidFill>
                    <a:effectLst/>
                    <a:latin typeface="Times" pitchFamily="2" charset="0"/>
                  </a:rPr>
                  <a:t>ν</a:t>
                </a:r>
                <a:r>
                  <a:rPr lang="en-US" sz="2800" dirty="0">
                    <a:solidFill>
                      <a:srgbClr val="000000"/>
                    </a:solidFill>
                    <a:effectLst/>
                    <a:latin typeface="Times" pitchFamily="2" charset="0"/>
                  </a:rPr>
                  <a:t>p process at lower mass to a neutron-rich pattern for heavier nuclei (A </a:t>
                </a:r>
                <a:r>
                  <a:rPr lang="en-US" sz="2800" dirty="0">
                    <a:solidFill>
                      <a:srgbClr val="000000"/>
                    </a:solidFill>
                    <a:effectLst/>
                    <a:latin typeface="Apple Symbols" panose="02000000000000000000" pitchFamily="2" charset="-79"/>
                    <a:cs typeface="Apple Symbols" panose="02000000000000000000" pitchFamily="2" charset="-79"/>
                  </a:rPr>
                  <a:t>≳</a:t>
                </a:r>
                <a:r>
                  <a:rPr lang="en-US" sz="2800" dirty="0">
                    <a:solidFill>
                      <a:srgbClr val="000000"/>
                    </a:solidFill>
                    <a:effectLst/>
                    <a:latin typeface="Times" pitchFamily="2" charset="0"/>
                  </a:rPr>
                  <a:t> 115 for s/k = 100, A </a:t>
                </a:r>
                <a:r>
                  <a:rPr lang="en-US" sz="2800" dirty="0">
                    <a:solidFill>
                      <a:srgbClr val="000000"/>
                    </a:solidFill>
                    <a:effectLst/>
                    <a:latin typeface="Apple Symbols" panose="02000000000000000000" pitchFamily="2" charset="-79"/>
                    <a:cs typeface="Apple Symbols" panose="02000000000000000000" pitchFamily="2" charset="-79"/>
                  </a:rPr>
                  <a:t>≳</a:t>
                </a:r>
                <a:r>
                  <a:rPr lang="en-US" sz="2800" dirty="0">
                    <a:solidFill>
                      <a:srgbClr val="000000"/>
                    </a:solidFill>
                    <a:effectLst/>
                    <a:latin typeface="Times" pitchFamily="2" charset="0"/>
                  </a:rPr>
                  <a:t> 100 for s/k = 150, A </a:t>
                </a:r>
                <a:r>
                  <a:rPr lang="en-US" sz="2800" dirty="0">
                    <a:solidFill>
                      <a:srgbClr val="000000"/>
                    </a:solidFill>
                    <a:effectLst/>
                    <a:latin typeface="Apple Symbols" panose="02000000000000000000" pitchFamily="2" charset="-79"/>
                    <a:cs typeface="Apple Symbols" panose="02000000000000000000" pitchFamily="2" charset="-79"/>
                  </a:rPr>
                  <a:t>≳</a:t>
                </a:r>
                <a:r>
                  <a:rPr lang="en-US" sz="2800" dirty="0">
                    <a:solidFill>
                      <a:srgbClr val="000000"/>
                    </a:solidFill>
                    <a:effectLst/>
                    <a:latin typeface="Times" pitchFamily="2" charset="0"/>
                  </a:rPr>
                  <a:t> 70 for Duan2011). </a:t>
                </a:r>
              </a:p>
              <a:p>
                <a:r>
                  <a:rPr lang="en-US" sz="2800" dirty="0">
                    <a:solidFill>
                      <a:srgbClr val="000000"/>
                    </a:solidFill>
                    <a:effectLst/>
                    <a:latin typeface="Times" pitchFamily="2" charset="0"/>
                  </a:rPr>
                  <a:t>In addition, we also compare the vi abundance pattern with solar r, </a:t>
                </a:r>
              </a:p>
              <a:p>
                <a:endParaRPr lang="en-US"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sz="1800" dirty="0">
                    <a:effectLst/>
                    <a:latin typeface="AdvOTf9433e2d"/>
                  </a:rPr>
                  <a:t>As discussed above, we </a:t>
                </a:r>
                <a:r>
                  <a:rPr lang="en-US" sz="1800" dirty="0">
                    <a:effectLst/>
                    <a:latin typeface="AdvOTf9433e2d+fb"/>
                  </a:rPr>
                  <a:t>fi</a:t>
                </a:r>
                <a:r>
                  <a:rPr lang="en-US" sz="1800" dirty="0">
                    <a:effectLst/>
                    <a:latin typeface="AdvOTf9433e2d"/>
                  </a:rPr>
                  <a:t>nd that the in</a:t>
                </a:r>
                <a:r>
                  <a:rPr lang="en-US" sz="1800" dirty="0">
                    <a:effectLst/>
                    <a:latin typeface="AdvOTf9433e2d+fb"/>
                  </a:rPr>
                  <a:t>fl</a:t>
                </a:r>
                <a:r>
                  <a:rPr lang="en-US" sz="1800" dirty="0">
                    <a:effectLst/>
                    <a:latin typeface="AdvOTf9433e2d"/>
                  </a:rPr>
                  <a:t>uence of neutrino oscillations grows with the increase of initial entropy, and the ultimate extent and yields of the element synthesis vary from a typical </a:t>
                </a:r>
                <a:r>
                  <a:rPr lang="el-GR" sz="1800" dirty="0">
                    <a:effectLst/>
                    <a:latin typeface="AdvTTec1d2308.I+03"/>
                  </a:rPr>
                  <a:t>ν</a:t>
                </a:r>
                <a:r>
                  <a:rPr lang="en-US" sz="1800" dirty="0">
                    <a:effectLst/>
                    <a:latin typeface="AdvOTb4af3d5d.I"/>
                  </a:rPr>
                  <a:t>p</a:t>
                </a:r>
                <a:r>
                  <a:rPr lang="en-US" sz="1800" dirty="0">
                    <a:effectLst/>
                    <a:latin typeface="AdvOTf9433e2d"/>
                  </a:rPr>
                  <a:t>-process to an unusual mixture of light proton-rich nuclei and heavy neutron-rich nuclei to a full and robust </a:t>
                </a:r>
                <a:r>
                  <a:rPr lang="el-GR" sz="1800" dirty="0">
                    <a:effectLst/>
                    <a:latin typeface="AdvTTec1d2308.I+03"/>
                  </a:rPr>
                  <a:t>ν</a:t>
                </a:r>
                <a:r>
                  <a:rPr lang="en-US" sz="1800" dirty="0" err="1">
                    <a:effectLst/>
                    <a:latin typeface="AdvOTb4af3d5d.I"/>
                  </a:rPr>
                  <a:t>i</a:t>
                </a:r>
                <a:r>
                  <a:rPr lang="en-US" sz="1800" dirty="0">
                    <a:effectLst/>
                    <a:latin typeface="AdvOTf9433e2d"/>
                  </a:rPr>
                  <a:t>-process. </a:t>
                </a:r>
                <a:endParaRPr lang="en-US" sz="1200" dirty="0">
                  <a:effectLst/>
                  <a:latin typeface="CMR10"/>
                </a:endParaRPr>
              </a:p>
              <a:p>
                <a:pPr>
                  <a:buFont typeface="+mj-lt"/>
                  <a:buAutoNum type="arabicPeriod" startAt="448"/>
                </a:pPr>
                <a:r>
                  <a:rPr lang="en-US" sz="1200" dirty="0">
                    <a:effectLst/>
                    <a:latin typeface="CMR10"/>
                  </a:rPr>
                  <a:t>To examine this trend, Fig.</a:t>
                </a:r>
                <a:r>
                  <a:rPr lang="zh-CN" altLang="en-US" sz="1200" dirty="0">
                    <a:effectLst/>
                    <a:latin typeface="CMR10"/>
                  </a:rPr>
                  <a:t> </a:t>
                </a:r>
                <a:r>
                  <a:rPr lang="en-US" sz="1200" dirty="0">
                    <a:effectLst/>
                    <a:latin typeface="CMR10"/>
                  </a:rPr>
                  <a:t>shows the comparison of the final abundance yields from the Wanajo2011 trajectories with varying entropy as well as the Duan2011 trajectory, adopting the symmetric many-body (</a:t>
                </a:r>
                <a:r>
                  <a:rPr lang="en-US" sz="1200" dirty="0" err="1">
                    <a:effectLst/>
                    <a:latin typeface="CMR10"/>
                  </a:rPr>
                  <a:t>sym</a:t>
                </a:r>
                <a:r>
                  <a:rPr lang="en-US" sz="1200" dirty="0">
                    <a:effectLst/>
                    <a:latin typeface="CMR10"/>
                  </a:rPr>
                  <a:t>-mb) neutrino calculations that result in the</a:t>
                </a:r>
                <a:r>
                  <a:rPr lang="en-US" sz="1200" dirty="0">
                    <a:effectLst/>
                    <a:latin typeface="CMSS8"/>
                  </a:rPr>
                  <a:t> </a:t>
                </a:r>
                <a:r>
                  <a:rPr lang="en-US" sz="1200" dirty="0">
                    <a:effectLst/>
                    <a:latin typeface="CMR10"/>
                  </a:rPr>
                  <a:t>greatest influence of the neutrino interactions. Also shown (as points) are the abundances of the proton-rich </a:t>
                </a:r>
                <a:r>
                  <a:rPr lang="en-US" sz="1200" dirty="0">
                    <a:effectLst/>
                    <a:latin typeface="CMMI10"/>
                  </a:rPr>
                  <a:t>p </a:t>
                </a:r>
                <a:r>
                  <a:rPr lang="en-US" sz="1200" dirty="0">
                    <a:effectLst/>
                    <a:latin typeface="CMR10"/>
                  </a:rPr>
                  <a:t>nuclei </a:t>
                </a:r>
                <a:r>
                  <a:rPr lang="en-US" sz="1200" dirty="0">
                    <a:effectLst/>
                    <a:latin typeface="CMSS8"/>
                  </a:rPr>
                  <a:t> </a:t>
                </a:r>
                <a:r>
                  <a:rPr lang="en-US" sz="1200" dirty="0">
                    <a:effectLst/>
                    <a:latin typeface="CMR10"/>
                  </a:rPr>
                  <a:t>synthesized in each calculation, to highlight the fraction of the material that ultimately shifts neutron-rich. Note </a:t>
                </a:r>
                <a:r>
                  <a:rPr lang="en-US" altLang="zh-CN" sz="1200" dirty="0">
                    <a:effectLst/>
                    <a:latin typeface="CMR10"/>
                  </a:rPr>
                  <a:t>the</a:t>
                </a:r>
                <a:r>
                  <a:rPr lang="zh-CN" altLang="en-US" sz="1200" dirty="0">
                    <a:effectLst/>
                    <a:latin typeface="CMR10"/>
                  </a:rPr>
                  <a:t> </a:t>
                </a:r>
                <a:r>
                  <a:rPr lang="en-US" sz="1200" dirty="0">
                    <a:effectLst/>
                    <a:latin typeface="CMR10"/>
                  </a:rPr>
                  <a:t>abundance pattern of Wanajo2011 </a:t>
                </a:r>
                <a:r>
                  <a:rPr lang="en-US" sz="1200" dirty="0">
                    <a:effectLst/>
                    <a:latin typeface="CMMI10"/>
                  </a:rPr>
                  <a:t>s/k </a:t>
                </a:r>
                <a:r>
                  <a:rPr lang="en-US" sz="1200" dirty="0">
                    <a:effectLst/>
                    <a:latin typeface="CMR10"/>
                  </a:rPr>
                  <a:t>= 50 case follows a typical </a:t>
                </a:r>
                <a:r>
                  <a:rPr lang="el-GR" sz="1200" dirty="0">
                    <a:effectLst/>
                    <a:latin typeface="CMMI10"/>
                  </a:rPr>
                  <a:t>ν</a:t>
                </a:r>
                <a:r>
                  <a:rPr lang="en-US" sz="1200" dirty="0">
                    <a:effectLst/>
                    <a:latin typeface="CMMI10"/>
                  </a:rPr>
                  <a:t>p </a:t>
                </a:r>
                <a:r>
                  <a:rPr lang="en-US" sz="1200" dirty="0">
                    <a:effectLst/>
                    <a:latin typeface="CMR10"/>
                  </a:rPr>
                  <a:t>process where </a:t>
                </a:r>
                <a:r>
                  <a:rPr lang="en-US" sz="1200" dirty="0">
                    <a:effectLst/>
                    <a:latin typeface="CMMI10"/>
                  </a:rPr>
                  <a:t>p </a:t>
                </a:r>
                <a:r>
                  <a:rPr lang="en-US" sz="1200" dirty="0">
                    <a:effectLst/>
                    <a:latin typeface="CMR10"/>
                  </a:rPr>
                  <a:t>nuclei are dominantly produced,</a:t>
                </a:r>
                <a:r>
                  <a:rPr lang="en-US" sz="1200" dirty="0">
                    <a:effectLst/>
                    <a:latin typeface="CMSS8"/>
                  </a:rPr>
                  <a:t> </a:t>
                </a:r>
                <a:r>
                  <a:rPr lang="en-US" sz="1200" dirty="0">
                    <a:effectLst/>
                    <a:latin typeface="CMR10"/>
                  </a:rPr>
                  <a:t>while the abundance patterns resulting from larger initial entropy values shift from a </a:t>
                </a:r>
                <a:r>
                  <a:rPr lang="el-GR" sz="1200" dirty="0">
                    <a:effectLst/>
                    <a:latin typeface="CMMI10"/>
                  </a:rPr>
                  <a:t>ν</a:t>
                </a:r>
                <a:r>
                  <a:rPr lang="en-US" sz="1200" dirty="0">
                    <a:effectLst/>
                    <a:latin typeface="CMMI10"/>
                  </a:rPr>
                  <a:t>p </a:t>
                </a:r>
                <a:r>
                  <a:rPr lang="en-US" sz="1200" dirty="0">
                    <a:effectLst/>
                    <a:latin typeface="CMR10"/>
                  </a:rPr>
                  <a:t>process at lower mass to a</a:t>
                </a:r>
                <a:r>
                  <a:rPr lang="zh-CN" altLang="en-US" sz="1200" dirty="0">
                    <a:effectLst/>
                    <a:latin typeface="CMR10"/>
                  </a:rPr>
                  <a:t> </a:t>
                </a:r>
                <a:r>
                  <a:rPr lang="en-US" sz="1200" dirty="0">
                    <a:effectLst/>
                    <a:latin typeface="CMR10"/>
                  </a:rPr>
                  <a:t>neutron-rich pattern for heavier nuclei (</a:t>
                </a:r>
                <a:r>
                  <a:rPr lang="en-US" sz="1200" dirty="0">
                    <a:effectLst/>
                    <a:latin typeface="CMMI10"/>
                  </a:rPr>
                  <a:t>A </a:t>
                </a:r>
                <a:r>
                  <a:rPr lang="en-US" sz="1200" dirty="0">
                    <a:effectLst/>
                    <a:latin typeface="MSAM10"/>
                  </a:rPr>
                  <a:t>≳ </a:t>
                </a:r>
                <a:r>
                  <a:rPr lang="en-US" sz="1200" dirty="0">
                    <a:effectLst/>
                    <a:latin typeface="CMR10"/>
                  </a:rPr>
                  <a:t>115 for </a:t>
                </a:r>
                <a:r>
                  <a:rPr lang="en-US" sz="1200" dirty="0">
                    <a:effectLst/>
                    <a:latin typeface="CMMI10"/>
                  </a:rPr>
                  <a:t>s/k </a:t>
                </a:r>
                <a:r>
                  <a:rPr lang="en-US" sz="1200" dirty="0">
                    <a:effectLst/>
                    <a:latin typeface="CMR10"/>
                  </a:rPr>
                  <a:t>= 100, </a:t>
                </a:r>
                <a:r>
                  <a:rPr lang="en-US" sz="1200" dirty="0">
                    <a:effectLst/>
                    <a:latin typeface="CMMI10"/>
                  </a:rPr>
                  <a:t>A </a:t>
                </a:r>
                <a:r>
                  <a:rPr lang="en-US" sz="1200" dirty="0">
                    <a:effectLst/>
                    <a:latin typeface="MSAM10"/>
                  </a:rPr>
                  <a:t>≳ </a:t>
                </a:r>
                <a:r>
                  <a:rPr lang="en-US" sz="1200" dirty="0">
                    <a:effectLst/>
                    <a:latin typeface="CMR10"/>
                  </a:rPr>
                  <a:t>100 for </a:t>
                </a:r>
                <a:r>
                  <a:rPr lang="en-US" sz="1200" dirty="0">
                    <a:effectLst/>
                    <a:latin typeface="CMMI10"/>
                  </a:rPr>
                  <a:t>s/k </a:t>
                </a:r>
                <a:r>
                  <a:rPr lang="en-US" sz="1200" dirty="0">
                    <a:effectLst/>
                    <a:latin typeface="CMR10"/>
                  </a:rPr>
                  <a:t>= 150, </a:t>
                </a:r>
                <a:r>
                  <a:rPr lang="en-US" sz="1200" dirty="0">
                    <a:effectLst/>
                    <a:latin typeface="CMMI10"/>
                  </a:rPr>
                  <a:t>A </a:t>
                </a:r>
                <a:r>
                  <a:rPr lang="en-US" sz="1200" dirty="0">
                    <a:effectLst/>
                    <a:latin typeface="MSAM10"/>
                  </a:rPr>
                  <a:t>≳ </a:t>
                </a:r>
                <a:r>
                  <a:rPr lang="en-US" sz="1200" dirty="0">
                    <a:effectLst/>
                    <a:latin typeface="CMR10"/>
                  </a:rPr>
                  <a:t>70 for Duan2011). </a:t>
                </a:r>
                <a:endParaRPr lang="en-US" dirty="0">
                  <a:effectLs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a:extLst>
              <a:ext uri="{FF2B5EF4-FFF2-40B4-BE49-F238E27FC236}">
                <a16:creationId xmlns:a16="http://schemas.microsoft.com/office/drawing/2014/main" id="{A0815846-B8B6-486B-2F1A-EE7692A3B585}"/>
              </a:ext>
            </a:extLst>
          </p:cNvPr>
          <p:cNvSpPr>
            <a:spLocks noGrp="1"/>
          </p:cNvSpPr>
          <p:nvPr>
            <p:ph type="sldNum" sz="quarter" idx="5"/>
          </p:nvPr>
        </p:nvSpPr>
        <p:spPr/>
        <p:txBody>
          <a:bodyPr/>
          <a:lstStyle/>
          <a:p>
            <a:fld id="{631D5D22-73E7-DA42-A7FC-02A07DF7926E}" type="slidenum">
              <a:rPr lang="en-US" smtClean="0"/>
              <a:t>15</a:t>
            </a:fld>
            <a:endParaRPr lang="en-US"/>
          </a:p>
        </p:txBody>
      </p:sp>
    </p:spTree>
    <p:extLst>
      <p:ext uri="{BB962C8B-B14F-4D97-AF65-F5344CB8AC3E}">
        <p14:creationId xmlns:p14="http://schemas.microsoft.com/office/powerpoint/2010/main" val="346483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altLang="zh-CN" sz="1800" dirty="0">
                    <a:solidFill>
                      <a:srgbClr val="0070C0"/>
                    </a:solidFill>
                    <a:latin typeface="Times" pitchFamily="2" charset="0"/>
                    <a:ea typeface="Songti TC" panose="02010600040101010101" pitchFamily="2" charset="-120"/>
                  </a:rPr>
                  <a:t>Carbon-enhanced</a:t>
                </a:r>
                <a:r>
                  <a:rPr lang="zh-CN" altLang="en-US" sz="1800" dirty="0">
                    <a:solidFill>
                      <a:srgbClr val="0070C0"/>
                    </a:solidFill>
                    <a:latin typeface="Times" pitchFamily="2" charset="0"/>
                    <a:ea typeface="Songti TC" panose="02010600040101010101" pitchFamily="2" charset="-120"/>
                  </a:rPr>
                  <a:t> </a:t>
                </a:r>
                <a:r>
                  <a:rPr lang="en-US" altLang="zh-CN" sz="1800" dirty="0">
                    <a:solidFill>
                      <a:srgbClr val="0070C0"/>
                    </a:solidFill>
                    <a:latin typeface="Times" pitchFamily="2" charset="0"/>
                    <a:ea typeface="Songti TC" panose="02010600040101010101" pitchFamily="2" charset="-120"/>
                  </a:rPr>
                  <a:t>metal-poor</a:t>
                </a:r>
                <a:r>
                  <a:rPr lang="zh-CN" altLang="en-US" sz="1800" dirty="0">
                    <a:solidFill>
                      <a:srgbClr val="0070C0"/>
                    </a:solidFill>
                    <a:latin typeface="Times" pitchFamily="2" charset="0"/>
                    <a:ea typeface="Songti TC" panose="02010600040101010101" pitchFamily="2" charset="-120"/>
                  </a:rPr>
                  <a:t> </a:t>
                </a:r>
                <a:r>
                  <a:rPr lang="en-US" altLang="zh-CN" sz="1800" dirty="0">
                    <a:solidFill>
                      <a:srgbClr val="0070C0"/>
                    </a:solidFill>
                    <a:latin typeface="Times" pitchFamily="2" charset="0"/>
                    <a:ea typeface="Songti TC" panose="02010600040101010101" pitchFamily="2" charset="-120"/>
                  </a:rPr>
                  <a:t>stars</a:t>
                </a:r>
                <a:r>
                  <a:rPr lang="zh-CN" altLang="en-US" sz="1800" dirty="0">
                    <a:solidFill>
                      <a:srgbClr val="0070C0"/>
                    </a:solidFill>
                    <a:latin typeface="Times" pitchFamily="2" charset="0"/>
                    <a:ea typeface="Songti TC" panose="02010600040101010101" pitchFamily="2" charset="-120"/>
                  </a:rPr>
                  <a:t> </a:t>
                </a:r>
                <a:r>
                  <a:rPr lang="en-US" altLang="zh-CN" sz="1800" dirty="0">
                    <a:solidFill>
                      <a:srgbClr val="0070C0"/>
                    </a:solidFill>
                    <a:latin typeface="Times" pitchFamily="2" charset="0"/>
                    <a:ea typeface="Songti TC" panose="02010600040101010101" pitchFamily="2" charset="-120"/>
                  </a:rPr>
                  <a:t>(CEMP):</a:t>
                </a:r>
                <a:r>
                  <a:rPr lang="zh-CN" altLang="en-US" sz="1800" dirty="0">
                    <a:solidFill>
                      <a:srgbClr val="0070C0"/>
                    </a:solidFill>
                    <a:latin typeface="Times" pitchFamily="2" charset="0"/>
                    <a:ea typeface="Songti TC" panose="02010600040101010101" pitchFamily="2" charset="-120"/>
                  </a:rPr>
                  <a:t> </a:t>
                </a:r>
                <a:r>
                  <a:rPr lang="en-US" altLang="zh-CN" sz="1800" dirty="0">
                    <a:latin typeface="Times" pitchFamily="2" charset="0"/>
                    <a:ea typeface="Songti TC" panose="02010600040101010101" pitchFamily="2" charset="-120"/>
                  </a:rPr>
                  <a:t>stellar descendants of the</a:t>
                </a:r>
                <a:r>
                  <a:rPr lang="zh-CN" altLang="en-US" sz="1800" dirty="0">
                    <a:latin typeface="Times" pitchFamily="2" charset="0"/>
                    <a:ea typeface="Songti TC" panose="02010600040101010101" pitchFamily="2" charset="-120"/>
                  </a:rPr>
                  <a:t> </a:t>
                </a:r>
                <a:r>
                  <a:rPr lang="en-US" altLang="zh-CN" sz="1800" dirty="0">
                    <a:latin typeface="Times" pitchFamily="2" charset="0"/>
                    <a:ea typeface="Songti TC" panose="02010600040101010101" pitchFamily="2" charset="-120"/>
                  </a:rPr>
                  <a:t>(primordial) explosive nucleosynthesis events.</a:t>
                </a:r>
              </a:p>
              <a:p>
                <a:r>
                  <a:rPr lang="en-US" sz="1200" kern="1200" dirty="0">
                    <a:solidFill>
                      <a:schemeClr val="tx1"/>
                    </a:solidFill>
                    <a:effectLst/>
                    <a:latin typeface="+mn-lt"/>
                    <a:ea typeface="+mn-ea"/>
                    <a:cs typeface="+mn-cs"/>
                  </a:rPr>
                  <a:t>We have been talking about </a:t>
                </a:r>
              </a:p>
              <a:p>
                <a:r>
                  <a:rPr lang="en-US" sz="1200" kern="1200" dirty="0">
                    <a:solidFill>
                      <a:schemeClr val="tx1"/>
                    </a:solidFill>
                    <a:effectLst/>
                    <a:latin typeface="+mn-lt"/>
                    <a:ea typeface="+mn-ea"/>
                    <a:cs typeface="+mn-cs"/>
                  </a:rPr>
                  <a:t>Interpreting the metal poor stars abundances, we are going to add just another </a:t>
                </a:r>
                <a:r>
                  <a:rPr lang="en-US" sz="1200" kern="1200" dirty="0" err="1">
                    <a:solidFill>
                      <a:schemeClr val="tx1"/>
                    </a:solidFill>
                    <a:effectLst/>
                    <a:latin typeface="+mn-lt"/>
                    <a:ea typeface="+mn-ea"/>
                    <a:cs typeface="+mn-cs"/>
                  </a:rPr>
                  <a:t>ransion</a:t>
                </a:r>
                <a:r>
                  <a:rPr lang="en-US" sz="1200" kern="1200" dirty="0">
                    <a:solidFill>
                      <a:schemeClr val="tx1"/>
                    </a:solidFill>
                    <a:effectLst/>
                    <a:latin typeface="+mn-lt"/>
                    <a:ea typeface="+mn-ea"/>
                    <a:cs typeface="+mn-cs"/>
                  </a:rPr>
                  <a:t> of works as in another way we can make lanthanides, and indeed nu-</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process, the distinct nature is that it comes with no lead, and lower abundances of Sr, Y, Zr. </a:t>
                </a: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endParaRPr lang="en-US" altLang="zh-CN"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altLang="zh-CN" sz="1800" dirty="0">
                    <a:effectLst/>
                    <a:latin typeface="AdvOTf9433e2d"/>
                  </a:rPr>
                  <a:t>The vi process has a relatively flat elemental pattern, and could possibly match some stellar observations of metal poor stars, </a:t>
                </a: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altLang="zh-CN" sz="1800" dirty="0">
                    <a:effectLst/>
                    <a:latin typeface="AdvOTf9433e2d"/>
                  </a:rPr>
                  <a:t>Elemental</a:t>
                </a:r>
                <a:r>
                  <a:rPr lang="zh-CN" altLang="en-US" sz="1800" dirty="0">
                    <a:effectLst/>
                    <a:latin typeface="AdvOTf9433e2d"/>
                  </a:rPr>
                  <a:t> </a:t>
                </a:r>
                <a:r>
                  <a:rPr lang="en-US" altLang="zh-CN" sz="1800" dirty="0">
                    <a:effectLst/>
                    <a:latin typeface="AdvOTf9433e2d"/>
                  </a:rPr>
                  <a:t>pattern</a:t>
                </a:r>
                <a:endParaRPr lang="en-US"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endParaRPr lang="en-US"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sz="1800" dirty="0">
                    <a:effectLst/>
                    <a:latin typeface="AdvOTf9433e2d"/>
                  </a:rPr>
                  <a:t>As discussed above, we </a:t>
                </a:r>
                <a:r>
                  <a:rPr lang="en-US" sz="1800" dirty="0">
                    <a:effectLst/>
                    <a:latin typeface="AdvOTf9433e2d+fb"/>
                  </a:rPr>
                  <a:t>fi</a:t>
                </a:r>
                <a:r>
                  <a:rPr lang="en-US" sz="1800" dirty="0">
                    <a:effectLst/>
                    <a:latin typeface="AdvOTf9433e2d"/>
                  </a:rPr>
                  <a:t>nd that the in</a:t>
                </a:r>
                <a:r>
                  <a:rPr lang="en-US" sz="1800" dirty="0">
                    <a:effectLst/>
                    <a:latin typeface="AdvOTf9433e2d+fb"/>
                  </a:rPr>
                  <a:t>fl</a:t>
                </a:r>
                <a:r>
                  <a:rPr lang="en-US" sz="1800" dirty="0">
                    <a:effectLst/>
                    <a:latin typeface="AdvOTf9433e2d"/>
                  </a:rPr>
                  <a:t>uence of neutrino oscillations grows with the increase of initial entropy, and the ultimate extent and yields of the element synthesis vary from a typical </a:t>
                </a:r>
                <a:r>
                  <a:rPr lang="el-GR" sz="1800" dirty="0">
                    <a:effectLst/>
                    <a:latin typeface="AdvTTec1d2308.I+03"/>
                  </a:rPr>
                  <a:t>ν</a:t>
                </a:r>
                <a:r>
                  <a:rPr lang="en-US" sz="1800" dirty="0">
                    <a:effectLst/>
                    <a:latin typeface="AdvOTb4af3d5d.I"/>
                  </a:rPr>
                  <a:t>p</a:t>
                </a:r>
                <a:r>
                  <a:rPr lang="en-US" sz="1800" dirty="0">
                    <a:effectLst/>
                    <a:latin typeface="AdvOTf9433e2d"/>
                  </a:rPr>
                  <a:t>-process to an unusual mixture of light proton-rich nuclei and heavy neutron-rich nuclei to a full and robust </a:t>
                </a:r>
                <a:r>
                  <a:rPr lang="el-GR" sz="1800" dirty="0">
                    <a:effectLst/>
                    <a:latin typeface="AdvTTec1d2308.I+03"/>
                  </a:rPr>
                  <a:t>ν</a:t>
                </a:r>
                <a:r>
                  <a:rPr lang="en-US" sz="1800" dirty="0" err="1">
                    <a:effectLst/>
                    <a:latin typeface="AdvOTb4af3d5d.I"/>
                  </a:rPr>
                  <a:t>i</a:t>
                </a:r>
                <a:r>
                  <a:rPr lang="en-US" sz="1800" dirty="0">
                    <a:effectLst/>
                    <a:latin typeface="AdvOTf9433e2d"/>
                  </a:rPr>
                  <a:t>-process. </a:t>
                </a:r>
                <a:endParaRPr lang="en-US" sz="1200" dirty="0">
                  <a:effectLst/>
                  <a:latin typeface="CMR10"/>
                </a:endParaRPr>
              </a:p>
              <a:p>
                <a:pPr>
                  <a:buFont typeface="+mj-lt"/>
                  <a:buAutoNum type="arabicPeriod" startAt="448"/>
                </a:pPr>
                <a:r>
                  <a:rPr lang="en-US" sz="1200" dirty="0">
                    <a:effectLst/>
                    <a:latin typeface="CMR10"/>
                  </a:rPr>
                  <a:t>To examine this trend, Fig.</a:t>
                </a:r>
                <a:r>
                  <a:rPr lang="zh-CN" altLang="en-US" sz="1200" dirty="0">
                    <a:effectLst/>
                    <a:latin typeface="CMR10"/>
                  </a:rPr>
                  <a:t> </a:t>
                </a:r>
                <a:r>
                  <a:rPr lang="en-US" sz="1200" dirty="0">
                    <a:effectLst/>
                    <a:latin typeface="CMR10"/>
                  </a:rPr>
                  <a:t>shows the comparison of the final abundance yields from the Wanajo2011 trajectories with varying entropy as well as the Duan2011 trajectory, adopting the symmetric many-body (</a:t>
                </a:r>
                <a:r>
                  <a:rPr lang="en-US" sz="1200" dirty="0" err="1">
                    <a:effectLst/>
                    <a:latin typeface="CMR10"/>
                  </a:rPr>
                  <a:t>sym</a:t>
                </a:r>
                <a:r>
                  <a:rPr lang="en-US" sz="1200" dirty="0">
                    <a:effectLst/>
                    <a:latin typeface="CMR10"/>
                  </a:rPr>
                  <a:t>-mb) neutrino calculations that result in the</a:t>
                </a:r>
                <a:r>
                  <a:rPr lang="en-US" sz="1200" dirty="0">
                    <a:effectLst/>
                    <a:latin typeface="CMSS8"/>
                  </a:rPr>
                  <a:t> </a:t>
                </a:r>
                <a:r>
                  <a:rPr lang="en-US" sz="1200" dirty="0">
                    <a:effectLst/>
                    <a:latin typeface="CMR10"/>
                  </a:rPr>
                  <a:t>greatest influence of the neutrino interactions. Also shown (as points) are the abundances of the proton-rich </a:t>
                </a:r>
                <a:r>
                  <a:rPr lang="en-US" sz="1200" dirty="0">
                    <a:effectLst/>
                    <a:latin typeface="CMMI10"/>
                  </a:rPr>
                  <a:t>p </a:t>
                </a:r>
                <a:r>
                  <a:rPr lang="en-US" sz="1200" dirty="0">
                    <a:effectLst/>
                    <a:latin typeface="CMR10"/>
                  </a:rPr>
                  <a:t>nuclei </a:t>
                </a:r>
                <a:r>
                  <a:rPr lang="en-US" sz="1200" dirty="0">
                    <a:effectLst/>
                    <a:latin typeface="CMSS8"/>
                  </a:rPr>
                  <a:t> </a:t>
                </a:r>
                <a:r>
                  <a:rPr lang="en-US" sz="1200" dirty="0">
                    <a:effectLst/>
                    <a:latin typeface="CMR10"/>
                  </a:rPr>
                  <a:t>synthesized in each calculation, to highlight the fraction of the material that ultimately shifts neutron-rich. Note </a:t>
                </a:r>
                <a:r>
                  <a:rPr lang="en-US" altLang="zh-CN" sz="1200" dirty="0">
                    <a:effectLst/>
                    <a:latin typeface="CMR10"/>
                  </a:rPr>
                  <a:t>the</a:t>
                </a:r>
                <a:r>
                  <a:rPr lang="zh-CN" altLang="en-US" sz="1200" dirty="0">
                    <a:effectLst/>
                    <a:latin typeface="CMR10"/>
                  </a:rPr>
                  <a:t> </a:t>
                </a:r>
                <a:r>
                  <a:rPr lang="en-US" sz="1200" dirty="0">
                    <a:effectLst/>
                    <a:latin typeface="CMR10"/>
                  </a:rPr>
                  <a:t>abundance pattern of Wanajo2011 </a:t>
                </a:r>
                <a:r>
                  <a:rPr lang="en-US" sz="1200" dirty="0">
                    <a:effectLst/>
                    <a:latin typeface="CMMI10"/>
                  </a:rPr>
                  <a:t>s/k </a:t>
                </a:r>
                <a:r>
                  <a:rPr lang="en-US" sz="1200" dirty="0">
                    <a:effectLst/>
                    <a:latin typeface="CMR10"/>
                  </a:rPr>
                  <a:t>= 50 case follows a typical </a:t>
                </a:r>
                <a:r>
                  <a:rPr lang="el-GR" sz="1200" dirty="0">
                    <a:effectLst/>
                    <a:latin typeface="CMMI10"/>
                  </a:rPr>
                  <a:t>ν</a:t>
                </a:r>
                <a:r>
                  <a:rPr lang="en-US" sz="1200" dirty="0">
                    <a:effectLst/>
                    <a:latin typeface="CMMI10"/>
                  </a:rPr>
                  <a:t>p </a:t>
                </a:r>
                <a:r>
                  <a:rPr lang="en-US" sz="1200" dirty="0">
                    <a:effectLst/>
                    <a:latin typeface="CMR10"/>
                  </a:rPr>
                  <a:t>process where </a:t>
                </a:r>
                <a:r>
                  <a:rPr lang="en-US" sz="1200" dirty="0">
                    <a:effectLst/>
                    <a:latin typeface="CMMI10"/>
                  </a:rPr>
                  <a:t>p </a:t>
                </a:r>
                <a:r>
                  <a:rPr lang="en-US" sz="1200" dirty="0">
                    <a:effectLst/>
                    <a:latin typeface="CMR10"/>
                  </a:rPr>
                  <a:t>nuclei are dominantly produced,</a:t>
                </a:r>
                <a:r>
                  <a:rPr lang="en-US" sz="1200" dirty="0">
                    <a:effectLst/>
                    <a:latin typeface="CMSS8"/>
                  </a:rPr>
                  <a:t> </a:t>
                </a:r>
                <a:r>
                  <a:rPr lang="en-US" sz="1200" dirty="0">
                    <a:effectLst/>
                    <a:latin typeface="CMR10"/>
                  </a:rPr>
                  <a:t>while the abundance patterns resulting from larger initial entropy values shift from a </a:t>
                </a:r>
                <a:r>
                  <a:rPr lang="el-GR" sz="1200" dirty="0">
                    <a:effectLst/>
                    <a:latin typeface="CMMI10"/>
                  </a:rPr>
                  <a:t>ν</a:t>
                </a:r>
                <a:r>
                  <a:rPr lang="en-US" sz="1200" dirty="0">
                    <a:effectLst/>
                    <a:latin typeface="CMMI10"/>
                  </a:rPr>
                  <a:t>p </a:t>
                </a:r>
                <a:r>
                  <a:rPr lang="en-US" sz="1200" dirty="0">
                    <a:effectLst/>
                    <a:latin typeface="CMR10"/>
                  </a:rPr>
                  <a:t>process at lower mass to a</a:t>
                </a:r>
                <a:r>
                  <a:rPr lang="zh-CN" altLang="en-US" sz="1200" dirty="0">
                    <a:effectLst/>
                    <a:latin typeface="CMR10"/>
                  </a:rPr>
                  <a:t> </a:t>
                </a:r>
                <a:r>
                  <a:rPr lang="en-US" sz="1200" dirty="0">
                    <a:effectLst/>
                    <a:latin typeface="CMR10"/>
                  </a:rPr>
                  <a:t>neutron-rich pattern for heavier nuclei (</a:t>
                </a:r>
                <a:r>
                  <a:rPr lang="en-US" sz="1200" dirty="0">
                    <a:effectLst/>
                    <a:latin typeface="CMMI10"/>
                  </a:rPr>
                  <a:t>A </a:t>
                </a:r>
                <a:r>
                  <a:rPr lang="en-US" sz="1200" dirty="0">
                    <a:effectLst/>
                    <a:latin typeface="MSAM10"/>
                  </a:rPr>
                  <a:t>≳ </a:t>
                </a:r>
                <a:r>
                  <a:rPr lang="en-US" sz="1200" dirty="0">
                    <a:effectLst/>
                    <a:latin typeface="CMR10"/>
                  </a:rPr>
                  <a:t>115 for </a:t>
                </a:r>
                <a:r>
                  <a:rPr lang="en-US" sz="1200" dirty="0">
                    <a:effectLst/>
                    <a:latin typeface="CMMI10"/>
                  </a:rPr>
                  <a:t>s/k </a:t>
                </a:r>
                <a:r>
                  <a:rPr lang="en-US" sz="1200" dirty="0">
                    <a:effectLst/>
                    <a:latin typeface="CMR10"/>
                  </a:rPr>
                  <a:t>= 100, </a:t>
                </a:r>
                <a:r>
                  <a:rPr lang="en-US" sz="1200" dirty="0">
                    <a:effectLst/>
                    <a:latin typeface="CMMI10"/>
                  </a:rPr>
                  <a:t>A </a:t>
                </a:r>
                <a:r>
                  <a:rPr lang="en-US" sz="1200" dirty="0">
                    <a:effectLst/>
                    <a:latin typeface="MSAM10"/>
                  </a:rPr>
                  <a:t>≳ </a:t>
                </a:r>
                <a:r>
                  <a:rPr lang="en-US" sz="1200" dirty="0">
                    <a:effectLst/>
                    <a:latin typeface="CMR10"/>
                  </a:rPr>
                  <a:t>100 for </a:t>
                </a:r>
                <a:r>
                  <a:rPr lang="en-US" sz="1200" dirty="0">
                    <a:effectLst/>
                    <a:latin typeface="CMMI10"/>
                  </a:rPr>
                  <a:t>s/k </a:t>
                </a:r>
                <a:r>
                  <a:rPr lang="en-US" sz="1200" dirty="0">
                    <a:effectLst/>
                    <a:latin typeface="CMR10"/>
                  </a:rPr>
                  <a:t>= 150, </a:t>
                </a:r>
                <a:r>
                  <a:rPr lang="en-US" sz="1200" dirty="0">
                    <a:effectLst/>
                    <a:latin typeface="CMMI10"/>
                  </a:rPr>
                  <a:t>A </a:t>
                </a:r>
                <a:r>
                  <a:rPr lang="en-US" sz="1200" dirty="0">
                    <a:effectLst/>
                    <a:latin typeface="MSAM10"/>
                  </a:rPr>
                  <a:t>≳ </a:t>
                </a:r>
                <a:r>
                  <a:rPr lang="en-US" sz="1200" dirty="0">
                    <a:effectLst/>
                    <a:latin typeface="CMR10"/>
                  </a:rPr>
                  <a:t>70 for Duan2011). </a:t>
                </a:r>
                <a:endParaRPr lang="en-US" dirty="0">
                  <a:effectLs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16</a:t>
            </a:fld>
            <a:endParaRPr lang="en-US"/>
          </a:p>
        </p:txBody>
      </p:sp>
    </p:spTree>
    <p:extLst>
      <p:ext uri="{BB962C8B-B14F-4D97-AF65-F5344CB8AC3E}">
        <p14:creationId xmlns:p14="http://schemas.microsoft.com/office/powerpoint/2010/main" val="2287313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3515-5D7A-4792-5C16-4DC202668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B9E85-E199-0085-6BE5-F207DA90747C}"/>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76B69FC5-737D-C8E8-0109-1BD31884C0B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you see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star, could also be nu-</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process from supernova.</a:t>
                </a:r>
              </a:p>
              <a:p>
                <a:r>
                  <a:rPr lang="en-US" sz="1200" kern="1200" dirty="0">
                    <a:solidFill>
                      <a:schemeClr val="tx1"/>
                    </a:solidFill>
                    <a:effectLst/>
                    <a:latin typeface="+mn-lt"/>
                    <a:ea typeface="+mn-ea"/>
                    <a:cs typeface="+mn-cs"/>
                  </a:rPr>
                  <a:t>Vi process elemental pattern compared to r and 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a:solidFill>
                      <a:schemeClr val="tx1"/>
                    </a:solidFill>
                    <a:effectLst/>
                    <a:latin typeface="+mn-lt"/>
                    <a:ea typeface="+mn-ea"/>
                    <a:cs typeface="+mn-cs"/>
                  </a:rPr>
                  <a:t>Note that We are not arguing these are vi -process stars, we are just saying there is another potential possibility to interpret these stars.</a:t>
                </a: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endParaRPr lang="en-US" altLang="zh-CN"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altLang="zh-CN" sz="1800" dirty="0">
                    <a:effectLst/>
                    <a:latin typeface="AdvOTf9433e2d"/>
                  </a:rPr>
                  <a:t>The vi process has a relatively flat elemental pattern, and could possibly match some stellar observations of metal poor stars, </a:t>
                </a: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altLang="zh-CN" sz="1800" dirty="0">
                    <a:effectLst/>
                    <a:latin typeface="AdvOTf9433e2d"/>
                  </a:rPr>
                  <a:t>Elemental</a:t>
                </a:r>
                <a:r>
                  <a:rPr lang="zh-CN" altLang="en-US" sz="1800" dirty="0">
                    <a:effectLst/>
                    <a:latin typeface="AdvOTf9433e2d"/>
                  </a:rPr>
                  <a:t> </a:t>
                </a:r>
                <a:r>
                  <a:rPr lang="en-US" altLang="zh-CN" sz="1800" dirty="0">
                    <a:effectLst/>
                    <a:latin typeface="AdvOTf9433e2d"/>
                  </a:rPr>
                  <a:t>pattern</a:t>
                </a:r>
                <a:endParaRPr lang="en-US"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endParaRPr lang="en-US"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sz="1800" dirty="0">
                    <a:effectLst/>
                    <a:latin typeface="AdvOTf9433e2d"/>
                  </a:rPr>
                  <a:t>As discussed above, we </a:t>
                </a:r>
                <a:r>
                  <a:rPr lang="en-US" sz="1800" dirty="0">
                    <a:effectLst/>
                    <a:latin typeface="AdvOTf9433e2d+fb"/>
                  </a:rPr>
                  <a:t>fi</a:t>
                </a:r>
                <a:r>
                  <a:rPr lang="en-US" sz="1800" dirty="0">
                    <a:effectLst/>
                    <a:latin typeface="AdvOTf9433e2d"/>
                  </a:rPr>
                  <a:t>nd that the in</a:t>
                </a:r>
                <a:r>
                  <a:rPr lang="en-US" sz="1800" dirty="0">
                    <a:effectLst/>
                    <a:latin typeface="AdvOTf9433e2d+fb"/>
                  </a:rPr>
                  <a:t>fl</a:t>
                </a:r>
                <a:r>
                  <a:rPr lang="en-US" sz="1800" dirty="0">
                    <a:effectLst/>
                    <a:latin typeface="AdvOTf9433e2d"/>
                  </a:rPr>
                  <a:t>uence of neutrino oscillations grows with the increase of initial entropy, and the ultimate extent and yields of the element synthesis vary from a typical </a:t>
                </a:r>
                <a:r>
                  <a:rPr lang="el-GR" sz="1800" dirty="0">
                    <a:effectLst/>
                    <a:latin typeface="AdvTTec1d2308.I+03"/>
                  </a:rPr>
                  <a:t>ν</a:t>
                </a:r>
                <a:r>
                  <a:rPr lang="en-US" sz="1800" dirty="0">
                    <a:effectLst/>
                    <a:latin typeface="AdvOTb4af3d5d.I"/>
                  </a:rPr>
                  <a:t>p</a:t>
                </a:r>
                <a:r>
                  <a:rPr lang="en-US" sz="1800" dirty="0">
                    <a:effectLst/>
                    <a:latin typeface="AdvOTf9433e2d"/>
                  </a:rPr>
                  <a:t>-process to an unusual mixture of light proton-rich nuclei and heavy neutron-rich nuclei to a full and robust </a:t>
                </a:r>
                <a:r>
                  <a:rPr lang="el-GR" sz="1800" dirty="0">
                    <a:effectLst/>
                    <a:latin typeface="AdvTTec1d2308.I+03"/>
                  </a:rPr>
                  <a:t>ν</a:t>
                </a:r>
                <a:r>
                  <a:rPr lang="en-US" sz="1800" dirty="0" err="1">
                    <a:effectLst/>
                    <a:latin typeface="AdvOTb4af3d5d.I"/>
                  </a:rPr>
                  <a:t>i</a:t>
                </a:r>
                <a:r>
                  <a:rPr lang="en-US" sz="1800" dirty="0">
                    <a:effectLst/>
                    <a:latin typeface="AdvOTf9433e2d"/>
                  </a:rPr>
                  <a:t>-process. </a:t>
                </a:r>
                <a:endParaRPr lang="en-US" sz="1200" dirty="0">
                  <a:effectLst/>
                  <a:latin typeface="CMR10"/>
                </a:endParaRPr>
              </a:p>
              <a:p>
                <a:pPr>
                  <a:buFont typeface="+mj-lt"/>
                  <a:buAutoNum type="arabicPeriod" startAt="448"/>
                </a:pPr>
                <a:r>
                  <a:rPr lang="en-US" sz="1200" dirty="0">
                    <a:effectLst/>
                    <a:latin typeface="CMR10"/>
                  </a:rPr>
                  <a:t>To examine this trend, Fig.</a:t>
                </a:r>
                <a:r>
                  <a:rPr lang="zh-CN" altLang="en-US" sz="1200" dirty="0">
                    <a:effectLst/>
                    <a:latin typeface="CMR10"/>
                  </a:rPr>
                  <a:t> </a:t>
                </a:r>
                <a:r>
                  <a:rPr lang="en-US" sz="1200" dirty="0">
                    <a:effectLst/>
                    <a:latin typeface="CMR10"/>
                  </a:rPr>
                  <a:t>shows the comparison of the final abundance yields from the Wanajo2011 trajectories with varying entropy as well as the Duan2011 trajectory, adopting the symmetric many-body (</a:t>
                </a:r>
                <a:r>
                  <a:rPr lang="en-US" sz="1200" dirty="0" err="1">
                    <a:effectLst/>
                    <a:latin typeface="CMR10"/>
                  </a:rPr>
                  <a:t>sym</a:t>
                </a:r>
                <a:r>
                  <a:rPr lang="en-US" sz="1200" dirty="0">
                    <a:effectLst/>
                    <a:latin typeface="CMR10"/>
                  </a:rPr>
                  <a:t>-mb) neutrino calculations that result in the</a:t>
                </a:r>
                <a:r>
                  <a:rPr lang="en-US" sz="1200" dirty="0">
                    <a:effectLst/>
                    <a:latin typeface="CMSS8"/>
                  </a:rPr>
                  <a:t> </a:t>
                </a:r>
                <a:r>
                  <a:rPr lang="en-US" sz="1200" dirty="0">
                    <a:effectLst/>
                    <a:latin typeface="CMR10"/>
                  </a:rPr>
                  <a:t>greatest influence of the neutrino interactions. Also shown (as points) are the abundances of the proton-rich </a:t>
                </a:r>
                <a:r>
                  <a:rPr lang="en-US" sz="1200" dirty="0">
                    <a:effectLst/>
                    <a:latin typeface="CMMI10"/>
                  </a:rPr>
                  <a:t>p </a:t>
                </a:r>
                <a:r>
                  <a:rPr lang="en-US" sz="1200" dirty="0">
                    <a:effectLst/>
                    <a:latin typeface="CMR10"/>
                  </a:rPr>
                  <a:t>nuclei </a:t>
                </a:r>
                <a:r>
                  <a:rPr lang="en-US" sz="1200" dirty="0">
                    <a:effectLst/>
                    <a:latin typeface="CMSS8"/>
                  </a:rPr>
                  <a:t> </a:t>
                </a:r>
                <a:r>
                  <a:rPr lang="en-US" sz="1200" dirty="0">
                    <a:effectLst/>
                    <a:latin typeface="CMR10"/>
                  </a:rPr>
                  <a:t>synthesized in each calculation, to highlight the fraction of the material that ultimately shifts neutron-rich. Note </a:t>
                </a:r>
                <a:r>
                  <a:rPr lang="en-US" altLang="zh-CN" sz="1200" dirty="0">
                    <a:effectLst/>
                    <a:latin typeface="CMR10"/>
                  </a:rPr>
                  <a:t>the</a:t>
                </a:r>
                <a:r>
                  <a:rPr lang="zh-CN" altLang="en-US" sz="1200" dirty="0">
                    <a:effectLst/>
                    <a:latin typeface="CMR10"/>
                  </a:rPr>
                  <a:t> </a:t>
                </a:r>
                <a:r>
                  <a:rPr lang="en-US" sz="1200" dirty="0">
                    <a:effectLst/>
                    <a:latin typeface="CMR10"/>
                  </a:rPr>
                  <a:t>abundance pattern of Wanajo2011 </a:t>
                </a:r>
                <a:r>
                  <a:rPr lang="en-US" sz="1200" dirty="0">
                    <a:effectLst/>
                    <a:latin typeface="CMMI10"/>
                  </a:rPr>
                  <a:t>s/k </a:t>
                </a:r>
                <a:r>
                  <a:rPr lang="en-US" sz="1200" dirty="0">
                    <a:effectLst/>
                    <a:latin typeface="CMR10"/>
                  </a:rPr>
                  <a:t>= 50 case follows a typical </a:t>
                </a:r>
                <a:r>
                  <a:rPr lang="el-GR" sz="1200" dirty="0">
                    <a:effectLst/>
                    <a:latin typeface="CMMI10"/>
                  </a:rPr>
                  <a:t>ν</a:t>
                </a:r>
                <a:r>
                  <a:rPr lang="en-US" sz="1200" dirty="0">
                    <a:effectLst/>
                    <a:latin typeface="CMMI10"/>
                  </a:rPr>
                  <a:t>p </a:t>
                </a:r>
                <a:r>
                  <a:rPr lang="en-US" sz="1200" dirty="0">
                    <a:effectLst/>
                    <a:latin typeface="CMR10"/>
                  </a:rPr>
                  <a:t>process where </a:t>
                </a:r>
                <a:r>
                  <a:rPr lang="en-US" sz="1200" dirty="0">
                    <a:effectLst/>
                    <a:latin typeface="CMMI10"/>
                  </a:rPr>
                  <a:t>p </a:t>
                </a:r>
                <a:r>
                  <a:rPr lang="en-US" sz="1200" dirty="0">
                    <a:effectLst/>
                    <a:latin typeface="CMR10"/>
                  </a:rPr>
                  <a:t>nuclei are dominantly produced,</a:t>
                </a:r>
                <a:r>
                  <a:rPr lang="en-US" sz="1200" dirty="0">
                    <a:effectLst/>
                    <a:latin typeface="CMSS8"/>
                  </a:rPr>
                  <a:t> </a:t>
                </a:r>
                <a:r>
                  <a:rPr lang="en-US" sz="1200" dirty="0">
                    <a:effectLst/>
                    <a:latin typeface="CMR10"/>
                  </a:rPr>
                  <a:t>while the abundance patterns resulting from larger initial entropy values shift from a </a:t>
                </a:r>
                <a:r>
                  <a:rPr lang="el-GR" sz="1200" dirty="0">
                    <a:effectLst/>
                    <a:latin typeface="CMMI10"/>
                  </a:rPr>
                  <a:t>ν</a:t>
                </a:r>
                <a:r>
                  <a:rPr lang="en-US" sz="1200" dirty="0">
                    <a:effectLst/>
                    <a:latin typeface="CMMI10"/>
                  </a:rPr>
                  <a:t>p </a:t>
                </a:r>
                <a:r>
                  <a:rPr lang="en-US" sz="1200" dirty="0">
                    <a:effectLst/>
                    <a:latin typeface="CMR10"/>
                  </a:rPr>
                  <a:t>process at lower mass to a</a:t>
                </a:r>
                <a:r>
                  <a:rPr lang="zh-CN" altLang="en-US" sz="1200" dirty="0">
                    <a:effectLst/>
                    <a:latin typeface="CMR10"/>
                  </a:rPr>
                  <a:t> </a:t>
                </a:r>
                <a:r>
                  <a:rPr lang="en-US" sz="1200" dirty="0">
                    <a:effectLst/>
                    <a:latin typeface="CMR10"/>
                  </a:rPr>
                  <a:t>neutron-rich pattern for heavier nuclei (</a:t>
                </a:r>
                <a:r>
                  <a:rPr lang="en-US" sz="1200" dirty="0">
                    <a:effectLst/>
                    <a:latin typeface="CMMI10"/>
                  </a:rPr>
                  <a:t>A </a:t>
                </a:r>
                <a:r>
                  <a:rPr lang="en-US" sz="1200" dirty="0">
                    <a:effectLst/>
                    <a:latin typeface="MSAM10"/>
                  </a:rPr>
                  <a:t>≳ </a:t>
                </a:r>
                <a:r>
                  <a:rPr lang="en-US" sz="1200" dirty="0">
                    <a:effectLst/>
                    <a:latin typeface="CMR10"/>
                  </a:rPr>
                  <a:t>115 for </a:t>
                </a:r>
                <a:r>
                  <a:rPr lang="en-US" sz="1200" dirty="0">
                    <a:effectLst/>
                    <a:latin typeface="CMMI10"/>
                  </a:rPr>
                  <a:t>s/k </a:t>
                </a:r>
                <a:r>
                  <a:rPr lang="en-US" sz="1200" dirty="0">
                    <a:effectLst/>
                    <a:latin typeface="CMR10"/>
                  </a:rPr>
                  <a:t>= 100, </a:t>
                </a:r>
                <a:r>
                  <a:rPr lang="en-US" sz="1200" dirty="0">
                    <a:effectLst/>
                    <a:latin typeface="CMMI10"/>
                  </a:rPr>
                  <a:t>A </a:t>
                </a:r>
                <a:r>
                  <a:rPr lang="en-US" sz="1200" dirty="0">
                    <a:effectLst/>
                    <a:latin typeface="MSAM10"/>
                  </a:rPr>
                  <a:t>≳ </a:t>
                </a:r>
                <a:r>
                  <a:rPr lang="en-US" sz="1200" dirty="0">
                    <a:effectLst/>
                    <a:latin typeface="CMR10"/>
                  </a:rPr>
                  <a:t>100 for </a:t>
                </a:r>
                <a:r>
                  <a:rPr lang="en-US" sz="1200" dirty="0">
                    <a:effectLst/>
                    <a:latin typeface="CMMI10"/>
                  </a:rPr>
                  <a:t>s/k </a:t>
                </a:r>
                <a:r>
                  <a:rPr lang="en-US" sz="1200" dirty="0">
                    <a:effectLst/>
                    <a:latin typeface="CMR10"/>
                  </a:rPr>
                  <a:t>= 150, </a:t>
                </a:r>
                <a:r>
                  <a:rPr lang="en-US" sz="1200" dirty="0">
                    <a:effectLst/>
                    <a:latin typeface="CMMI10"/>
                  </a:rPr>
                  <a:t>A </a:t>
                </a:r>
                <a:r>
                  <a:rPr lang="en-US" sz="1200" dirty="0">
                    <a:effectLst/>
                    <a:latin typeface="MSAM10"/>
                  </a:rPr>
                  <a:t>≳ </a:t>
                </a:r>
                <a:r>
                  <a:rPr lang="en-US" sz="1200" dirty="0">
                    <a:effectLst/>
                    <a:latin typeface="CMR10"/>
                  </a:rPr>
                  <a:t>70 for Duan2011). </a:t>
                </a:r>
                <a:endParaRPr lang="en-US" dirty="0">
                  <a:effectLs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a:extLst>
              <a:ext uri="{FF2B5EF4-FFF2-40B4-BE49-F238E27FC236}">
                <a16:creationId xmlns:a16="http://schemas.microsoft.com/office/drawing/2014/main" id="{8C55D6CA-646A-16D2-A11A-36732E680894}"/>
              </a:ext>
            </a:extLst>
          </p:cNvPr>
          <p:cNvSpPr>
            <a:spLocks noGrp="1"/>
          </p:cNvSpPr>
          <p:nvPr>
            <p:ph type="sldNum" sz="quarter" idx="5"/>
          </p:nvPr>
        </p:nvSpPr>
        <p:spPr/>
        <p:txBody>
          <a:bodyPr/>
          <a:lstStyle/>
          <a:p>
            <a:fld id="{631D5D22-73E7-DA42-A7FC-02A07DF7926E}" type="slidenum">
              <a:rPr lang="en-US" smtClean="0"/>
              <a:t>17</a:t>
            </a:fld>
            <a:endParaRPr lang="en-US"/>
          </a:p>
        </p:txBody>
      </p:sp>
    </p:spTree>
    <p:extLst>
      <p:ext uri="{BB962C8B-B14F-4D97-AF65-F5344CB8AC3E}">
        <p14:creationId xmlns:p14="http://schemas.microsoft.com/office/powerpoint/2010/main" val="3323963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a:t>
            </a:r>
            <a:r>
              <a:rPr lang="zh-CN" altLang="en-US" dirty="0"/>
              <a:t> </a:t>
            </a:r>
            <a:r>
              <a:rPr lang="en-US" altLang="zh-CN" dirty="0"/>
              <a:t>to</a:t>
            </a:r>
            <a:r>
              <a:rPr lang="zh-CN" altLang="en-US" dirty="0"/>
              <a:t> </a:t>
            </a:r>
            <a:r>
              <a:rPr lang="en-US" altLang="zh-CN" dirty="0"/>
              <a:t>Baha</a:t>
            </a:r>
            <a:r>
              <a:rPr lang="zh-CN" altLang="en-US" dirty="0"/>
              <a:t> </a:t>
            </a:r>
            <a:r>
              <a:rPr lang="en-US" altLang="zh-CN" dirty="0"/>
              <a:t>and</a:t>
            </a:r>
            <a:r>
              <a:rPr lang="zh-CN" altLang="en-US" dirty="0"/>
              <a:t> </a:t>
            </a:r>
            <a:r>
              <a:rPr lang="en-US" altLang="zh-CN" dirty="0"/>
              <a:t>George</a:t>
            </a:r>
            <a:r>
              <a:rPr lang="zh-CN" altLang="en-US" dirty="0"/>
              <a:t> </a:t>
            </a:r>
            <a:r>
              <a:rPr lang="en-US" altLang="zh-CN" dirty="0"/>
              <a:t>and</a:t>
            </a:r>
            <a:r>
              <a:rPr lang="zh-CN" altLang="en-US" dirty="0"/>
              <a:t> </a:t>
            </a:r>
            <a:r>
              <a:rPr lang="en-US" altLang="zh-CN" dirty="0"/>
              <a:t>other</a:t>
            </a:r>
            <a:r>
              <a:rPr lang="zh-CN" altLang="en-US" dirty="0"/>
              <a:t> </a:t>
            </a:r>
            <a:r>
              <a:rPr lang="en-US" altLang="zh-CN" dirty="0"/>
              <a:t>people’s</a:t>
            </a:r>
            <a:r>
              <a:rPr lang="zh-CN" altLang="en-US" dirty="0"/>
              <a:t> </a:t>
            </a:r>
            <a:r>
              <a:rPr lang="en-US" altLang="zh-CN" dirty="0"/>
              <a:t>neutrino</a:t>
            </a:r>
            <a:r>
              <a:rPr lang="zh-CN" altLang="en-US" dirty="0"/>
              <a:t> </a:t>
            </a:r>
            <a:r>
              <a:rPr lang="en-US" altLang="zh-CN" dirty="0"/>
              <a:t>oscillation</a:t>
            </a:r>
            <a:r>
              <a:rPr lang="zh-CN" altLang="en-US" dirty="0"/>
              <a:t> </a:t>
            </a:r>
            <a:r>
              <a:rPr lang="en-US" altLang="zh-CN" dirty="0"/>
              <a:t>studies,</a:t>
            </a:r>
            <a:r>
              <a:rPr lang="zh-CN" altLang="en-US" dirty="0"/>
              <a:t> </a:t>
            </a:r>
            <a:r>
              <a:rPr lang="en-US" altLang="zh-CN" dirty="0"/>
              <a:t>we</a:t>
            </a:r>
            <a:r>
              <a:rPr lang="zh-CN" altLang="en-US" dirty="0"/>
              <a:t> </a:t>
            </a:r>
            <a:r>
              <a:rPr lang="en-US" altLang="zh-CN" dirty="0"/>
              <a:t>are</a:t>
            </a:r>
            <a:r>
              <a:rPr lang="zh-CN" altLang="en-US" dirty="0"/>
              <a:t> </a:t>
            </a:r>
            <a:r>
              <a:rPr lang="en-US" altLang="zh-CN" dirty="0"/>
              <a:t>able</a:t>
            </a:r>
            <a:r>
              <a:rPr lang="zh-CN" altLang="en-US" dirty="0"/>
              <a:t> </a:t>
            </a:r>
            <a:r>
              <a:rPr lang="en-US" altLang="zh-CN" dirty="0"/>
              <a:t>to</a:t>
            </a:r>
            <a:r>
              <a:rPr lang="zh-CN" altLang="en-US" dirty="0"/>
              <a:t> </a:t>
            </a:r>
            <a:r>
              <a:rPr lang="en-US" altLang="zh-CN" dirty="0"/>
              <a:t>test</a:t>
            </a:r>
            <a:r>
              <a:rPr lang="zh-CN" altLang="en-US" dirty="0"/>
              <a:t> </a:t>
            </a:r>
            <a:r>
              <a:rPr lang="en-US" altLang="zh-CN" dirty="0"/>
              <a:t>the</a:t>
            </a:r>
            <a:r>
              <a:rPr lang="zh-CN" altLang="en-US" dirty="0"/>
              <a:t> </a:t>
            </a:r>
            <a:r>
              <a:rPr lang="en-US" altLang="zh-CN" dirty="0"/>
              <a:t>effect</a:t>
            </a:r>
            <a:r>
              <a:rPr lang="zh-CN" altLang="en-US" dirty="0"/>
              <a:t> </a:t>
            </a:r>
            <a:r>
              <a:rPr lang="en-US" altLang="zh-CN" dirty="0"/>
              <a:t>of</a:t>
            </a:r>
            <a:r>
              <a:rPr lang="zh-CN" altLang="en-US" dirty="0"/>
              <a:t> </a:t>
            </a:r>
            <a:r>
              <a:rPr lang="en-US" altLang="zh-CN" dirty="0"/>
              <a:t>neutrino</a:t>
            </a:r>
            <a:r>
              <a:rPr lang="zh-CN" altLang="en-US" dirty="0"/>
              <a:t> </a:t>
            </a:r>
            <a:r>
              <a:rPr lang="en-US" altLang="zh-CN" dirty="0"/>
              <a:t>oscillations</a:t>
            </a:r>
            <a:r>
              <a:rPr lang="zh-CN" altLang="en-US" dirty="0"/>
              <a:t> </a:t>
            </a:r>
            <a:r>
              <a:rPr lang="en-US" altLang="zh-CN" dirty="0"/>
              <a:t>on</a:t>
            </a:r>
            <a:r>
              <a:rPr lang="zh-CN" altLang="en-US" dirty="0"/>
              <a:t> </a:t>
            </a:r>
            <a:r>
              <a:rPr lang="en-US" altLang="zh-CN" dirty="0"/>
              <a:t>nucleosynthesis,</a:t>
            </a:r>
            <a:r>
              <a:rPr lang="zh-CN" altLang="en-US" dirty="0"/>
              <a:t> </a:t>
            </a:r>
            <a:r>
              <a:rPr lang="en-US" altLang="zh-CN" dirty="0"/>
              <a:t>help</a:t>
            </a:r>
            <a:r>
              <a:rPr lang="zh-CN" altLang="en-US" dirty="0"/>
              <a:t> </a:t>
            </a:r>
            <a:r>
              <a:rPr lang="en-US" altLang="zh-CN" dirty="0"/>
              <a:t>us</a:t>
            </a:r>
            <a:r>
              <a:rPr lang="zh-CN" altLang="en-US" dirty="0"/>
              <a:t> </a:t>
            </a:r>
            <a:r>
              <a:rPr lang="en-US" altLang="zh-CN" dirty="0"/>
              <a:t>have</a:t>
            </a:r>
            <a:r>
              <a:rPr lang="zh-CN" altLang="en-US" dirty="0"/>
              <a:t> </a:t>
            </a:r>
            <a:r>
              <a:rPr lang="en-US" altLang="zh-CN" dirty="0"/>
              <a:t>a</a:t>
            </a:r>
            <a:r>
              <a:rPr lang="zh-CN" altLang="en-US" dirty="0"/>
              <a:t> </a:t>
            </a:r>
            <a:r>
              <a:rPr lang="en-US" altLang="zh-CN" dirty="0"/>
              <a:t>better</a:t>
            </a:r>
            <a:r>
              <a:rPr lang="zh-CN" altLang="en-US" dirty="0"/>
              <a:t> </a:t>
            </a:r>
            <a:r>
              <a:rPr lang="en-US" altLang="zh-CN" dirty="0"/>
              <a:t>understanding</a:t>
            </a:r>
            <a:r>
              <a:rPr lang="zh-CN" altLang="en-US" dirty="0"/>
              <a:t> </a:t>
            </a:r>
            <a:r>
              <a:rPr lang="en-US" altLang="zh-CN" dirty="0"/>
              <a:t>of</a:t>
            </a:r>
            <a:r>
              <a:rPr lang="zh-CN" altLang="en-US" dirty="0"/>
              <a:t> </a:t>
            </a:r>
            <a:r>
              <a:rPr lang="en-US" altLang="zh-CN" dirty="0"/>
              <a:t>the</a:t>
            </a:r>
            <a:r>
              <a:rPr lang="zh-CN" altLang="en-US" dirty="0"/>
              <a:t> </a:t>
            </a:r>
            <a:r>
              <a:rPr lang="en-US" altLang="zh-CN" dirty="0"/>
              <a:t>heavy</a:t>
            </a:r>
            <a:r>
              <a:rPr lang="zh-CN" altLang="en-US" dirty="0"/>
              <a:t> </a:t>
            </a:r>
            <a:r>
              <a:rPr lang="en-US" altLang="zh-CN" dirty="0"/>
              <a:t>element</a:t>
            </a:r>
            <a:r>
              <a:rPr lang="zh-CN" altLang="en-US" dirty="0"/>
              <a:t> </a:t>
            </a:r>
            <a:r>
              <a:rPr lang="en-US" altLang="zh-CN"/>
              <a:t>nucleosynthesis.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considerable progress in the past several years, including the first direct detection of an r-process event, the r-process site(s) has not been definitively determined.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a:t>
            </a:r>
            <a:r>
              <a:rPr lang="zh-CN" altLang="en-US" dirty="0"/>
              <a:t> </a:t>
            </a:r>
            <a:r>
              <a:rPr lang="en-US" altLang="zh-CN" dirty="0"/>
              <a:t>exact</a:t>
            </a:r>
            <a:r>
              <a:rPr lang="zh-CN" altLang="en-US" dirty="0"/>
              <a:t> </a:t>
            </a:r>
            <a:r>
              <a:rPr lang="en-US" altLang="zh-CN" dirty="0"/>
              <a:t>heavy</a:t>
            </a:r>
            <a:r>
              <a:rPr lang="zh-CN" altLang="en-US" dirty="0"/>
              <a:t> </a:t>
            </a:r>
            <a:r>
              <a:rPr lang="en-US" altLang="zh-CN" dirty="0"/>
              <a:t>element</a:t>
            </a:r>
            <a:r>
              <a:rPr lang="zh-CN" altLang="en-US" dirty="0"/>
              <a:t> </a:t>
            </a:r>
            <a:r>
              <a:rPr lang="en-US" altLang="zh-CN" dirty="0"/>
              <a:t>nucleosynthesis</a:t>
            </a:r>
            <a:r>
              <a:rPr lang="zh-CN" altLang="en-US" dirty="0"/>
              <a:t> </a:t>
            </a:r>
            <a:r>
              <a:rPr lang="en-US" altLang="zh-CN" dirty="0"/>
              <a:t>sites</a:t>
            </a:r>
            <a:r>
              <a:rPr lang="zh-CN" altLang="en-US" dirty="0"/>
              <a:t> </a:t>
            </a:r>
            <a:r>
              <a:rPr lang="en-US" altLang="zh-CN" dirty="0"/>
              <a:t>or</a:t>
            </a:r>
            <a:r>
              <a:rPr lang="zh-CN" altLang="en-US" dirty="0"/>
              <a:t> </a:t>
            </a:r>
            <a:r>
              <a:rPr lang="en-US" altLang="zh-CN" dirty="0"/>
              <a:t>mechanisms</a:t>
            </a:r>
            <a:r>
              <a:rPr lang="zh-CN" altLang="en-US" dirty="0"/>
              <a:t> </a:t>
            </a:r>
            <a:r>
              <a:rPr lang="en-US" altLang="zh-CN" dirty="0"/>
              <a:t>remain</a:t>
            </a:r>
            <a:r>
              <a:rPr lang="zh-CN" altLang="en-US" dirty="0"/>
              <a:t> </a:t>
            </a:r>
            <a:r>
              <a:rPr lang="en-US" altLang="zh-CN" dirty="0"/>
              <a:t>uncertain.</a:t>
            </a:r>
          </a:p>
          <a:p>
            <a:r>
              <a:rPr lang="en-US" dirty="0"/>
              <a:t>Future neutrino measurements and better neutrino treatments in supernova simulations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will</a:t>
            </a:r>
            <a:r>
              <a:rPr lang="zh-CN" altLang="en-US" dirty="0"/>
              <a:t> </a:t>
            </a:r>
            <a:r>
              <a:rPr lang="en-US" altLang="zh-CN" dirty="0"/>
              <a:t>provide</a:t>
            </a:r>
            <a:r>
              <a:rPr lang="zh-CN" altLang="en-US" dirty="0"/>
              <a:t> </a:t>
            </a:r>
            <a:r>
              <a:rPr lang="en-US" altLang="zh-CN" dirty="0"/>
              <a:t>important</a:t>
            </a:r>
            <a:r>
              <a:rPr lang="zh-CN" altLang="en-US" dirty="0"/>
              <a:t> </a:t>
            </a:r>
            <a:r>
              <a:rPr lang="en-US" altLang="zh-CN" dirty="0"/>
              <a:t>information</a:t>
            </a:r>
            <a:r>
              <a:rPr lang="zh-CN" altLang="en-US" dirty="0"/>
              <a:t> </a:t>
            </a:r>
            <a:r>
              <a:rPr lang="en-US" altLang="zh-CN" dirty="0"/>
              <a:t>for</a:t>
            </a:r>
            <a:r>
              <a:rPr lang="zh-CN" altLang="en-US" dirty="0"/>
              <a:t> </a:t>
            </a:r>
            <a:r>
              <a:rPr lang="en-US" altLang="zh-CN" dirty="0"/>
              <a:t>neutrino</a:t>
            </a:r>
            <a:r>
              <a:rPr lang="zh-CN" altLang="en-US" dirty="0"/>
              <a:t> </a:t>
            </a:r>
            <a:r>
              <a:rPr lang="en-US" altLang="zh-CN" dirty="0"/>
              <a:t>interactions</a:t>
            </a:r>
            <a:r>
              <a:rPr lang="zh-CN" altLang="en-US" dirty="0"/>
              <a:t> </a:t>
            </a:r>
            <a:r>
              <a:rPr lang="en-US" altLang="zh-CN" dirty="0"/>
              <a:t>to</a:t>
            </a:r>
            <a:r>
              <a:rPr lang="zh-CN" altLang="en-US" dirty="0"/>
              <a:t> </a:t>
            </a:r>
            <a:r>
              <a:rPr lang="en-US" altLang="zh-CN" dirty="0"/>
              <a:t>help</a:t>
            </a:r>
            <a:r>
              <a:rPr lang="zh-CN" altLang="en-US" dirty="0"/>
              <a:t> </a:t>
            </a:r>
            <a:r>
              <a:rPr lang="en-US" altLang="zh-CN" dirty="0"/>
              <a:t>us</a:t>
            </a:r>
            <a:r>
              <a:rPr lang="zh-CN" altLang="en-US" dirty="0"/>
              <a:t> </a:t>
            </a:r>
            <a:r>
              <a:rPr lang="en-US" altLang="zh-CN" dirty="0"/>
              <a:t>better</a:t>
            </a:r>
            <a:r>
              <a:rPr lang="zh-CN" altLang="en-US" dirty="0"/>
              <a:t> </a:t>
            </a:r>
            <a:r>
              <a:rPr lang="en-US" altLang="zh-CN" dirty="0"/>
              <a:t>understand</a:t>
            </a:r>
            <a:r>
              <a:rPr lang="zh-CN" altLang="en-US" dirty="0"/>
              <a:t> </a:t>
            </a:r>
            <a:r>
              <a:rPr lang="en-US" altLang="zh-CN" dirty="0"/>
              <a:t>the</a:t>
            </a:r>
            <a:r>
              <a:rPr lang="zh-CN" altLang="en-US" dirty="0"/>
              <a:t> </a:t>
            </a:r>
            <a:r>
              <a:rPr lang="en-US" altLang="zh-CN" dirty="0"/>
              <a:t>heavy-element</a:t>
            </a:r>
            <a:r>
              <a:rPr lang="zh-CN" altLang="en-US" dirty="0"/>
              <a:t> </a:t>
            </a:r>
            <a:r>
              <a:rPr lang="en-US" altLang="zh-CN" dirty="0"/>
              <a:t>nucleosynthesis</a:t>
            </a:r>
            <a:r>
              <a:rPr lang="zh-CN" altLang="en-US" dirty="0"/>
              <a:t> </a:t>
            </a:r>
            <a:r>
              <a:rPr lang="en-US" altLang="zh-CN" dirty="0"/>
              <a:t>in</a:t>
            </a:r>
            <a:r>
              <a:rPr lang="zh-CN" altLang="en-US" dirty="0"/>
              <a:t> </a:t>
            </a:r>
            <a:r>
              <a:rPr lang="en-US" altLang="zh-CN" dirty="0"/>
              <a:t>supernovae.</a:t>
            </a:r>
          </a:p>
          <a:p>
            <a:endParaRPr lang="en-US" dirty="0"/>
          </a:p>
          <a:p>
            <a:pPr>
              <a:buFont typeface="Wingdings" pitchFamily="2" charset="2"/>
              <a:buChar char="Ø"/>
            </a:pPr>
            <a:r>
              <a:rPr lang="en-US" altLang="zh-CN" sz="1200" dirty="0"/>
              <a:t>Test</a:t>
            </a:r>
            <a:r>
              <a:rPr lang="zh-CN" altLang="en-US" sz="1200" dirty="0"/>
              <a:t> </a:t>
            </a:r>
            <a:r>
              <a:rPr lang="en-US" altLang="zh-CN" sz="1200" dirty="0"/>
              <a:t>uncertainty</a:t>
            </a:r>
            <a:r>
              <a:rPr lang="zh-CN" altLang="en-US" sz="1200" dirty="0"/>
              <a:t> </a:t>
            </a:r>
            <a:r>
              <a:rPr lang="en-US" altLang="zh-CN" sz="1200" dirty="0"/>
              <a:t>of</a:t>
            </a:r>
            <a:r>
              <a:rPr lang="zh-CN" altLang="en-US" sz="1200" dirty="0"/>
              <a:t> </a:t>
            </a:r>
            <a:r>
              <a:rPr lang="el-GR" altLang="zh-CN" sz="1200" dirty="0"/>
              <a:t>ν</a:t>
            </a:r>
            <a:r>
              <a:rPr lang="en-US" altLang="zh-CN" sz="1200" dirty="0" err="1"/>
              <a:t>i</a:t>
            </a:r>
            <a:r>
              <a:rPr lang="en-US" altLang="zh-CN" sz="1200" dirty="0"/>
              <a:t> due</a:t>
            </a:r>
            <a:r>
              <a:rPr lang="zh-CN" altLang="en-US" sz="1200" dirty="0"/>
              <a:t> </a:t>
            </a:r>
            <a:r>
              <a:rPr lang="en-US" altLang="zh-CN" sz="1200" dirty="0"/>
              <a:t>to</a:t>
            </a:r>
            <a:r>
              <a:rPr lang="zh-CN" altLang="en-US" sz="1200" dirty="0"/>
              <a:t> </a:t>
            </a:r>
            <a:r>
              <a:rPr lang="en-US" altLang="zh-CN" sz="1200" dirty="0"/>
              <a:t>nuclear</a:t>
            </a:r>
            <a:r>
              <a:rPr lang="zh-CN" altLang="en-US" sz="1200" dirty="0"/>
              <a:t> </a:t>
            </a:r>
            <a:r>
              <a:rPr lang="en-US" altLang="zh-CN" sz="1200" dirty="0"/>
              <a:t>physics</a:t>
            </a:r>
            <a:r>
              <a:rPr lang="zh-CN" altLang="en-US" sz="1200" dirty="0"/>
              <a:t> </a:t>
            </a:r>
            <a:r>
              <a:rPr lang="en-US" altLang="zh-CN" sz="1200" dirty="0"/>
              <a:t>variation:</a:t>
            </a:r>
            <a:r>
              <a:rPr lang="zh-CN" altLang="en-US" sz="1200" dirty="0"/>
              <a:t> </a:t>
            </a:r>
            <a:r>
              <a:rPr lang="en-US" altLang="zh-CN" sz="1200" dirty="0"/>
              <a:t>triple-</a:t>
            </a:r>
            <a:r>
              <a:rPr lang="el-GR" altLang="zh-CN" sz="1200" dirty="0"/>
              <a:t>α</a:t>
            </a:r>
            <a:r>
              <a:rPr lang="zh-CN" altLang="en-US" sz="1200" dirty="0"/>
              <a:t> </a:t>
            </a:r>
            <a:r>
              <a:rPr lang="en-US" altLang="zh-CN" sz="1200" dirty="0"/>
              <a:t>rates,</a:t>
            </a:r>
            <a:r>
              <a:rPr lang="zh-CN" altLang="en-US" sz="1200" dirty="0"/>
              <a:t> </a:t>
            </a:r>
            <a:r>
              <a:rPr lang="en-US" altLang="zh-CN" sz="1200" dirty="0"/>
              <a:t>neutron</a:t>
            </a:r>
            <a:r>
              <a:rPr lang="zh-CN" altLang="en-US" sz="1200" dirty="0"/>
              <a:t> </a:t>
            </a:r>
            <a:r>
              <a:rPr lang="en-US" altLang="zh-CN" sz="1200" dirty="0"/>
              <a:t>capture</a:t>
            </a:r>
            <a:r>
              <a:rPr lang="zh-CN" altLang="en-US" sz="1200" dirty="0"/>
              <a:t> </a:t>
            </a:r>
            <a:r>
              <a:rPr lang="en-US" altLang="zh-CN" sz="1200" dirty="0"/>
              <a:t>rates,</a:t>
            </a:r>
            <a:r>
              <a:rPr lang="zh-CN" altLang="en-US" sz="1200" dirty="0"/>
              <a:t> </a:t>
            </a:r>
            <a:r>
              <a:rPr lang="en-US" altLang="zh-CN" sz="1200" dirty="0" err="1"/>
              <a:t>etc</a:t>
            </a:r>
            <a:endParaRPr lang="en-US" altLang="zh-CN" sz="1200" dirty="0"/>
          </a:p>
          <a:p>
            <a:pPr>
              <a:buFont typeface="Wingdings" pitchFamily="2" charset="2"/>
              <a:buChar char="Ø"/>
            </a:pPr>
            <a:r>
              <a:rPr lang="en-US" altLang="zh-CN" sz="1200" dirty="0"/>
              <a:t>Astrophysical</a:t>
            </a:r>
            <a:r>
              <a:rPr lang="zh-CN" altLang="en-US" sz="1200" dirty="0"/>
              <a:t> </a:t>
            </a:r>
            <a:r>
              <a:rPr lang="en-US" altLang="zh-CN" sz="1200" dirty="0"/>
              <a:t>observables</a:t>
            </a:r>
            <a:r>
              <a:rPr lang="zh-CN" altLang="en-US" sz="1200" dirty="0"/>
              <a:t> </a:t>
            </a:r>
            <a:r>
              <a:rPr lang="en-US" altLang="zh-CN" sz="1200" dirty="0"/>
              <a:t>for</a:t>
            </a:r>
            <a:r>
              <a:rPr lang="zh-CN" altLang="en-US" sz="1200" dirty="0"/>
              <a:t> </a:t>
            </a:r>
            <a:r>
              <a:rPr lang="el-GR" altLang="zh-CN" sz="1200" dirty="0"/>
              <a:t>ν</a:t>
            </a:r>
            <a:r>
              <a:rPr lang="en-US" altLang="zh-CN" sz="1200" dirty="0" err="1"/>
              <a:t>i</a:t>
            </a:r>
            <a:r>
              <a:rPr lang="en-US" altLang="zh-CN" sz="1200" dirty="0"/>
              <a:t> process:</a:t>
            </a:r>
            <a:r>
              <a:rPr lang="zh-CN" altLang="en-US" sz="1200" dirty="0"/>
              <a:t> </a:t>
            </a:r>
            <a:r>
              <a:rPr lang="en-US" altLang="zh-CN" sz="1200" dirty="0"/>
              <a:t>metal</a:t>
            </a:r>
            <a:r>
              <a:rPr lang="zh-CN" altLang="en-US" sz="1200" dirty="0"/>
              <a:t> </a:t>
            </a:r>
            <a:r>
              <a:rPr lang="en-US" altLang="zh-CN" sz="1200" dirty="0"/>
              <a:t>poor</a:t>
            </a:r>
            <a:r>
              <a:rPr lang="zh-CN" altLang="en-US" sz="1200" dirty="0"/>
              <a:t> </a:t>
            </a:r>
            <a:r>
              <a:rPr lang="en-US" altLang="zh-CN" sz="1200" dirty="0"/>
              <a:t>stars</a:t>
            </a:r>
            <a:r>
              <a:rPr lang="zh-CN" altLang="en-US" sz="1200" dirty="0"/>
              <a:t> </a:t>
            </a:r>
            <a:r>
              <a:rPr lang="en-US" altLang="zh-CN" sz="1200" dirty="0"/>
              <a:t>(CEMP-r/s</a:t>
            </a:r>
            <a:r>
              <a:rPr lang="zh-CN" altLang="en-US" sz="1200" dirty="0"/>
              <a:t> </a:t>
            </a:r>
            <a:r>
              <a:rPr lang="en-US" altLang="zh-CN" sz="1200" dirty="0"/>
              <a:t>or</a:t>
            </a:r>
            <a:r>
              <a:rPr lang="zh-CN" altLang="en-US" sz="1200" dirty="0"/>
              <a:t> </a:t>
            </a:r>
            <a:r>
              <a:rPr lang="en-US" altLang="zh-CN" sz="1200" dirty="0"/>
              <a:t>CEMP-</a:t>
            </a:r>
            <a:r>
              <a:rPr lang="en-US" altLang="zh-CN" sz="1200" dirty="0" err="1"/>
              <a:t>i</a:t>
            </a:r>
            <a:r>
              <a:rPr lang="zh-CN" altLang="en-US" sz="1200" dirty="0"/>
              <a:t> </a:t>
            </a:r>
            <a:r>
              <a:rPr lang="en-US" altLang="zh-CN" sz="1200" dirty="0"/>
              <a:t>stars);</a:t>
            </a:r>
            <a:r>
              <a:rPr lang="zh-CN" altLang="en-US" sz="1200" dirty="0"/>
              <a:t> </a:t>
            </a:r>
            <a:r>
              <a:rPr lang="en-US" altLang="zh-CN" sz="1200" dirty="0"/>
              <a:t>light</a:t>
            </a:r>
            <a:r>
              <a:rPr lang="zh-CN" altLang="en-US" sz="1200" dirty="0"/>
              <a:t> </a:t>
            </a:r>
            <a:r>
              <a:rPr lang="en-US" altLang="zh-CN" sz="1200" dirty="0"/>
              <a:t>curves</a:t>
            </a:r>
          </a:p>
          <a:p>
            <a:pPr>
              <a:buFont typeface="Wingdings" pitchFamily="2" charset="2"/>
              <a:buChar char="Ø"/>
            </a:pPr>
            <a:r>
              <a:rPr lang="en-US" altLang="zh-CN" sz="1200" dirty="0"/>
              <a:t>Alterative</a:t>
            </a:r>
            <a:r>
              <a:rPr lang="zh-CN" altLang="en-US" sz="1200" dirty="0"/>
              <a:t> </a:t>
            </a:r>
            <a:r>
              <a:rPr lang="en-US" altLang="zh-CN" sz="1200" dirty="0"/>
              <a:t>astrophysical</a:t>
            </a:r>
            <a:r>
              <a:rPr lang="zh-CN" altLang="en-US" sz="1200" dirty="0"/>
              <a:t> </a:t>
            </a:r>
            <a:r>
              <a:rPr lang="en-US" altLang="zh-CN" sz="1200" dirty="0"/>
              <a:t>sites:</a:t>
            </a:r>
            <a:r>
              <a:rPr lang="zh-CN" altLang="en-US" sz="1200" dirty="0"/>
              <a:t> </a:t>
            </a:r>
            <a:r>
              <a:rPr lang="en-US" altLang="zh-CN" sz="1200" dirty="0" err="1"/>
              <a:t>hypernovae</a:t>
            </a:r>
            <a:endParaRPr lang="en-US" sz="1200" dirty="0"/>
          </a:p>
          <a:p>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18</a:t>
            </a:fld>
            <a:endParaRPr lang="en-US"/>
          </a:p>
        </p:txBody>
      </p:sp>
    </p:spTree>
    <p:extLst>
      <p:ext uri="{BB962C8B-B14F-4D97-AF65-F5344CB8AC3E}">
        <p14:creationId xmlns:p14="http://schemas.microsoft.com/office/powerpoint/2010/main" val="344845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neutrinos can shape both the electron fraction or neutrino richness of as well as the entropy per baryon for the ejecta, to have impact on the final heavy element nucleosynthesis yields in supernova neutrino driven wind</a:t>
            </a:r>
          </a:p>
          <a:p>
            <a:endParaRPr lang="en-US" altLang="zh-CN" dirty="0"/>
          </a:p>
          <a:p>
            <a:r>
              <a:rPr lang="en-US" altLang="zh-CN" dirty="0"/>
              <a:t>higher free nucleons to seed ratios</a:t>
            </a:r>
          </a:p>
          <a:p>
            <a:r>
              <a:rPr lang="en-US" altLang="zh-CN" dirty="0"/>
              <a:t>Actually</a:t>
            </a:r>
            <a:r>
              <a:rPr lang="zh-CN" altLang="en-US" dirty="0"/>
              <a:t> </a:t>
            </a:r>
            <a:endParaRPr lang="en-US" altLang="zh-CN" dirty="0"/>
          </a:p>
          <a:p>
            <a:r>
              <a:rPr lang="en-US" altLang="zh-CN" dirty="0"/>
              <a:t>High</a:t>
            </a:r>
            <a:r>
              <a:rPr lang="zh-CN" altLang="en-US" dirty="0"/>
              <a:t> </a:t>
            </a:r>
            <a:r>
              <a:rPr lang="en-US" altLang="zh-CN" dirty="0"/>
              <a:t>entropy</a:t>
            </a:r>
            <a:r>
              <a:rPr lang="zh-CN" altLang="en-US" dirty="0"/>
              <a:t> </a:t>
            </a:r>
            <a:r>
              <a:rPr lang="en-US" altLang="zh-CN" dirty="0"/>
              <a:t>and</a:t>
            </a:r>
            <a:r>
              <a:rPr lang="zh-CN" altLang="en-US" dirty="0"/>
              <a:t> </a:t>
            </a:r>
            <a:r>
              <a:rPr lang="en-US" altLang="zh-CN" dirty="0"/>
              <a:t>sufficient</a:t>
            </a:r>
            <a:r>
              <a:rPr lang="zh-CN" altLang="en-US" dirty="0"/>
              <a:t> </a:t>
            </a:r>
            <a:r>
              <a:rPr lang="en-US" altLang="zh-CN" dirty="0"/>
              <a:t>neutron</a:t>
            </a:r>
            <a:r>
              <a:rPr lang="zh-CN" altLang="en-US" dirty="0"/>
              <a:t> </a:t>
            </a:r>
            <a:r>
              <a:rPr lang="en-US" altLang="zh-CN" dirty="0"/>
              <a:t>richness</a:t>
            </a:r>
          </a:p>
          <a:p>
            <a:endParaRPr lang="en-US" altLang="zh-CN" dirty="0"/>
          </a:p>
          <a:p>
            <a:r>
              <a:rPr lang="en-US" altLang="zh-CN" dirty="0"/>
              <a:t>Final</a:t>
            </a:r>
            <a:r>
              <a:rPr lang="zh-CN" altLang="en-US" dirty="0"/>
              <a:t> </a:t>
            </a:r>
            <a:r>
              <a:rPr lang="en-US" altLang="zh-CN" dirty="0"/>
              <a:t>flow</a:t>
            </a:r>
            <a:r>
              <a:rPr lang="zh-CN" altLang="en-US" dirty="0"/>
              <a:t> </a:t>
            </a:r>
            <a:r>
              <a:rPr lang="en-US" altLang="zh-CN" dirty="0"/>
              <a:t>entropy</a:t>
            </a:r>
            <a:r>
              <a:rPr lang="zh-CN" altLang="en-US" dirty="0"/>
              <a:t> </a:t>
            </a:r>
            <a:r>
              <a:rPr lang="en-US" altLang="zh-CN" dirty="0" err="1"/>
              <a:t>S_f</a:t>
            </a:r>
            <a:r>
              <a:rPr lang="zh-CN" altLang="en-US" dirty="0"/>
              <a:t> </a:t>
            </a:r>
            <a:r>
              <a:rPr lang="en-US" altLang="zh-CN" dirty="0"/>
              <a:t>at</a:t>
            </a:r>
            <a:r>
              <a:rPr lang="zh-CN" altLang="en-US" dirty="0"/>
              <a:t> </a:t>
            </a:r>
            <a:r>
              <a:rPr lang="en-US" altLang="zh-CN" dirty="0"/>
              <a:t>T~0.5MeV~6GK,</a:t>
            </a:r>
            <a:r>
              <a:rPr lang="zh-CN" altLang="en-US" dirty="0"/>
              <a:t> </a:t>
            </a:r>
            <a:r>
              <a:rPr lang="en-US" altLang="zh-CN" dirty="0"/>
              <a:t>S_N</a:t>
            </a:r>
            <a:r>
              <a:rPr lang="zh-CN" altLang="en-US" dirty="0"/>
              <a:t> </a:t>
            </a:r>
            <a:r>
              <a:rPr lang="en-US" altLang="zh-CN" dirty="0"/>
              <a:t>is</a:t>
            </a:r>
            <a:r>
              <a:rPr lang="zh-CN" altLang="en-US" dirty="0"/>
              <a:t> </a:t>
            </a:r>
            <a:r>
              <a:rPr lang="en-US" altLang="zh-CN" dirty="0"/>
              <a:t>the</a:t>
            </a:r>
            <a:r>
              <a:rPr lang="zh-CN" altLang="en-US" dirty="0"/>
              <a:t> </a:t>
            </a:r>
            <a:r>
              <a:rPr lang="en-US" altLang="zh-CN" dirty="0"/>
              <a:t>entropy</a:t>
            </a:r>
            <a:r>
              <a:rPr lang="zh-CN" altLang="en-US" dirty="0"/>
              <a:t> </a:t>
            </a:r>
            <a:r>
              <a:rPr lang="en-US" altLang="zh-CN" dirty="0"/>
              <a:t>per</a:t>
            </a:r>
            <a:r>
              <a:rPr lang="zh-CN" altLang="en-US" dirty="0"/>
              <a:t> </a:t>
            </a:r>
            <a:r>
              <a:rPr lang="en-US" altLang="zh-CN" dirty="0"/>
              <a:t>baryon</a:t>
            </a:r>
            <a:r>
              <a:rPr lang="zh-CN" altLang="en-US" dirty="0"/>
              <a:t> </a:t>
            </a:r>
            <a:r>
              <a:rPr lang="en-US" altLang="zh-CN" dirty="0"/>
              <a:t>in</a:t>
            </a:r>
            <a:r>
              <a:rPr lang="zh-CN" altLang="en-US" dirty="0"/>
              <a:t> </a:t>
            </a:r>
            <a:r>
              <a:rPr lang="en-US" altLang="zh-CN" dirty="0"/>
              <a:t>non-relativistic</a:t>
            </a:r>
            <a:r>
              <a:rPr lang="zh-CN" altLang="en-US" dirty="0"/>
              <a:t> </a:t>
            </a:r>
            <a:r>
              <a:rPr lang="en-US" altLang="zh-CN" dirty="0"/>
              <a:t>nucleons</a:t>
            </a:r>
          </a:p>
          <a:p>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20</a:t>
            </a:fld>
            <a:endParaRPr lang="en-US"/>
          </a:p>
        </p:txBody>
      </p:sp>
    </p:spTree>
    <p:extLst>
      <p:ext uri="{BB962C8B-B14F-4D97-AF65-F5344CB8AC3E}">
        <p14:creationId xmlns:p14="http://schemas.microsoft.com/office/powerpoint/2010/main" val="387276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There</a:t>
            </a:r>
            <a:r>
              <a:rPr lang="zh-CN" altLang="en-US" dirty="0"/>
              <a:t> </a:t>
            </a:r>
            <a:r>
              <a:rPr lang="en-US" altLang="zh-CN" dirty="0"/>
              <a:t>are</a:t>
            </a:r>
            <a:r>
              <a:rPr lang="zh-CN" altLang="en-US" dirty="0"/>
              <a:t> </a:t>
            </a:r>
            <a:r>
              <a:rPr lang="en-US" altLang="zh-CN" dirty="0"/>
              <a:t>three</a:t>
            </a:r>
            <a:r>
              <a:rPr lang="zh-CN" altLang="en-US" dirty="0"/>
              <a:t> </a:t>
            </a:r>
            <a:r>
              <a:rPr lang="en-US" altLang="zh-CN" dirty="0"/>
              <a:t>nucleosynthesis</a:t>
            </a:r>
            <a:r>
              <a:rPr lang="zh-CN" altLang="en-US" dirty="0"/>
              <a:t> </a:t>
            </a:r>
            <a:r>
              <a:rPr lang="en-US" altLang="zh-CN" dirty="0"/>
              <a:t>process</a:t>
            </a:r>
            <a:r>
              <a:rPr lang="zh-CN" altLang="en-US" dirty="0"/>
              <a:t> </a:t>
            </a:r>
            <a:r>
              <a:rPr lang="en-US" altLang="zh-CN" dirty="0"/>
              <a:t>that</a:t>
            </a:r>
            <a:r>
              <a:rPr lang="zh-CN" altLang="en-US" dirty="0"/>
              <a:t> </a:t>
            </a:r>
            <a:r>
              <a:rPr lang="en-US" altLang="zh-CN" dirty="0"/>
              <a:t>producing</a:t>
            </a:r>
            <a:r>
              <a:rPr lang="zh-CN" altLang="en-US" dirty="0"/>
              <a:t> </a:t>
            </a:r>
            <a:r>
              <a:rPr lang="en-US" altLang="zh-CN" dirty="0"/>
              <a:t>heavy</a:t>
            </a:r>
            <a:r>
              <a:rPr lang="zh-CN" altLang="en-US" dirty="0"/>
              <a:t> </a:t>
            </a:r>
            <a:r>
              <a:rPr lang="en-US" altLang="zh-CN" dirty="0"/>
              <a:t>elements</a:t>
            </a:r>
            <a:r>
              <a:rPr lang="zh-CN" altLang="en-US" dirty="0"/>
              <a:t> </a:t>
            </a:r>
            <a:r>
              <a:rPr lang="en-US" altLang="zh-CN" dirty="0"/>
              <a:t>can</a:t>
            </a:r>
            <a:r>
              <a:rPr lang="zh-CN" altLang="en-US" dirty="0"/>
              <a:t> </a:t>
            </a:r>
            <a:r>
              <a:rPr lang="en-US" altLang="zh-CN" dirty="0"/>
              <a:t>be</a:t>
            </a:r>
            <a:r>
              <a:rPr lang="zh-CN" altLang="en-US" dirty="0"/>
              <a:t> </a:t>
            </a:r>
            <a:r>
              <a:rPr lang="en-US" altLang="zh-CN" dirty="0"/>
              <a:t>mostly</a:t>
            </a:r>
            <a:r>
              <a:rPr lang="zh-CN" altLang="en-US" dirty="0"/>
              <a:t> </a:t>
            </a:r>
            <a:r>
              <a:rPr lang="en-US" altLang="zh-CN" dirty="0"/>
              <a:t>strongly</a:t>
            </a:r>
            <a:r>
              <a:rPr lang="zh-CN" altLang="en-US" dirty="0"/>
              <a:t> </a:t>
            </a:r>
            <a:r>
              <a:rPr lang="en-US" altLang="zh-CN" dirty="0"/>
              <a:t>shaped</a:t>
            </a:r>
            <a:r>
              <a:rPr lang="zh-CN" altLang="en-US" dirty="0"/>
              <a:t> </a:t>
            </a:r>
            <a:r>
              <a:rPr lang="en-US" altLang="zh-CN" dirty="0"/>
              <a:t>by</a:t>
            </a:r>
            <a:r>
              <a:rPr lang="zh-CN" altLang="en-US" dirty="0"/>
              <a:t> </a:t>
            </a:r>
            <a:r>
              <a:rPr lang="en-US" altLang="zh-CN" dirty="0"/>
              <a:t>neutrinos,</a:t>
            </a:r>
            <a:r>
              <a:rPr lang="zh-CN" altLang="en-US" dirty="0"/>
              <a:t> </a:t>
            </a:r>
            <a:r>
              <a:rPr lang="en-US" altLang="zh-CN" dirty="0"/>
              <a:t>i.e.,</a:t>
            </a:r>
            <a:r>
              <a:rPr lang="zh-CN" altLang="en-US" dirty="0"/>
              <a:t> </a:t>
            </a:r>
            <a:r>
              <a:rPr lang="en-US" altLang="zh-CN" dirty="0"/>
              <a:t>.</a:t>
            </a:r>
            <a:r>
              <a:rPr lang="zh-CN" altLang="en-US" dirty="0"/>
              <a:t> </a:t>
            </a:r>
            <a:r>
              <a:rPr lang="en-US" altLang="zh-CN" dirty="0"/>
              <a:t>Here</a:t>
            </a:r>
            <a:r>
              <a:rPr lang="zh-CN" altLang="en-US" dirty="0"/>
              <a:t> </a:t>
            </a:r>
            <a:r>
              <a:rPr lang="en-US" altLang="zh-CN" dirty="0"/>
              <a:t>our</a:t>
            </a:r>
            <a:r>
              <a:rPr lang="zh-CN" altLang="en-US" dirty="0"/>
              <a:t> </a:t>
            </a:r>
            <a:r>
              <a:rPr lang="en-US" altLang="zh-CN" dirty="0"/>
              <a:t>work</a:t>
            </a:r>
            <a:r>
              <a:rPr lang="zh-CN" altLang="en-US" dirty="0"/>
              <a:t> </a:t>
            </a:r>
            <a:r>
              <a:rPr lang="en-US" altLang="zh-CN" dirty="0"/>
              <a:t>mainly</a:t>
            </a:r>
            <a:r>
              <a:rPr lang="zh-CN" altLang="en-US" dirty="0"/>
              <a:t> </a:t>
            </a:r>
            <a:r>
              <a:rPr lang="en-US" altLang="zh-CN" dirty="0"/>
              <a:t>focus</a:t>
            </a:r>
            <a:r>
              <a:rPr lang="zh-CN" altLang="en-US" dirty="0"/>
              <a:t> </a:t>
            </a:r>
            <a:r>
              <a:rPr lang="en-US" altLang="zh-CN" dirty="0"/>
              <a:t>on</a:t>
            </a:r>
            <a:r>
              <a:rPr lang="zh-CN" altLang="en-US" dirty="0"/>
              <a:t> </a:t>
            </a:r>
            <a:r>
              <a:rPr lang="en-US" altLang="zh-CN" dirty="0"/>
              <a:t>the</a:t>
            </a:r>
            <a:r>
              <a:rPr lang="zh-CN" altLang="en-US" dirty="0"/>
              <a:t> </a:t>
            </a:r>
            <a:r>
              <a:rPr lang="en-US" altLang="zh-CN" dirty="0"/>
              <a:t>r</a:t>
            </a:r>
            <a:r>
              <a:rPr lang="zh-CN" altLang="en-US" dirty="0"/>
              <a:t> </a:t>
            </a:r>
            <a:r>
              <a:rPr lang="en-US" altLang="zh-CN" dirty="0"/>
              <a:t>process</a:t>
            </a:r>
            <a:r>
              <a:rPr lang="zh-CN" altLang="en-US" dirty="0"/>
              <a:t> </a:t>
            </a:r>
            <a:r>
              <a:rPr lang="en-US" altLang="zh-CN" dirty="0"/>
              <a:t>and</a:t>
            </a:r>
            <a:r>
              <a:rPr lang="zh-CN" altLang="en-US" dirty="0"/>
              <a:t> </a:t>
            </a:r>
            <a:r>
              <a:rPr lang="en-US" altLang="zh-CN" dirty="0" err="1"/>
              <a:t>vp</a:t>
            </a:r>
            <a:r>
              <a:rPr lang="zh-CN" altLang="en-US" dirty="0"/>
              <a:t> </a:t>
            </a:r>
            <a:r>
              <a:rPr lang="en-US" altLang="zh-CN" dirty="0"/>
              <a:t>process</a:t>
            </a:r>
            <a:r>
              <a:rPr lang="zh-CN" altLang="en-US" dirty="0"/>
              <a:t> </a:t>
            </a:r>
            <a:r>
              <a:rPr lang="en-US" altLang="zh-CN" dirty="0"/>
              <a:t>that</a:t>
            </a:r>
            <a:r>
              <a:rPr lang="zh-CN" altLang="en-US" dirty="0"/>
              <a:t> </a:t>
            </a:r>
            <a:r>
              <a:rPr lang="en-US" altLang="zh-CN" dirty="0"/>
              <a:t>possibly</a:t>
            </a:r>
            <a:r>
              <a:rPr lang="zh-CN" altLang="en-US" dirty="0"/>
              <a:t> </a:t>
            </a:r>
            <a:r>
              <a:rPr lang="en-US" altLang="zh-CN" dirty="0"/>
              <a:t>occurring</a:t>
            </a:r>
            <a:r>
              <a:rPr lang="zh-CN" altLang="en-US" dirty="0"/>
              <a:t> </a:t>
            </a:r>
            <a:r>
              <a:rPr lang="en-US" altLang="zh-CN" dirty="0"/>
              <a:t>in</a:t>
            </a:r>
            <a:r>
              <a:rPr lang="zh-CN" altLang="en-US" dirty="0"/>
              <a:t> </a:t>
            </a:r>
            <a:r>
              <a:rPr lang="en-US" altLang="zh-CN" dirty="0"/>
              <a:t>neutrino</a:t>
            </a:r>
            <a:r>
              <a:rPr lang="zh-CN" altLang="en-US" dirty="0"/>
              <a:t> </a:t>
            </a:r>
            <a:r>
              <a:rPr lang="en-US" altLang="zh-CN" dirty="0"/>
              <a:t>driven</a:t>
            </a:r>
            <a:r>
              <a:rPr lang="zh-CN" altLang="en-US" dirty="0"/>
              <a:t> </a:t>
            </a:r>
            <a:r>
              <a:rPr lang="en-US" altLang="zh-CN" dirty="0"/>
              <a:t>wind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three nucleosynthesis processes involved in producing heavy nuclei beyond the iron group that are influenced or shaped by neutrino interactions: the </a:t>
            </a:r>
            <a:r>
              <a:rPr lang="el-GR" sz="1800" dirty="0">
                <a:effectLst/>
                <a:latin typeface="StandardSymL"/>
              </a:rPr>
              <a:t>ν </a:t>
            </a:r>
            <a:r>
              <a:rPr lang="en-US" sz="1800" dirty="0">
                <a:effectLst/>
                <a:latin typeface="NimbusRomNo9L"/>
              </a:rPr>
              <a:t>process, the </a:t>
            </a:r>
            <a:r>
              <a:rPr lang="el-GR" sz="1800" dirty="0">
                <a:effectLst/>
                <a:latin typeface="StandardSymL"/>
              </a:rPr>
              <a:t>ν </a:t>
            </a:r>
            <a:r>
              <a:rPr lang="en-US" sz="1800" i="1" dirty="0">
                <a:effectLst/>
                <a:latin typeface="NimbusRomNo9L"/>
              </a:rPr>
              <a:t>p </a:t>
            </a:r>
            <a:r>
              <a:rPr lang="en-US" sz="1800" dirty="0">
                <a:effectLst/>
                <a:latin typeface="NimbusRomNo9L"/>
              </a:rPr>
              <a:t>process and the </a:t>
            </a:r>
            <a:r>
              <a:rPr lang="en-US" sz="1800" i="1" dirty="0">
                <a:effectLst/>
                <a:latin typeface="NimbusRomNo9L"/>
              </a:rPr>
              <a:t>r </a:t>
            </a:r>
            <a:r>
              <a:rPr lang="en-US" sz="1800" dirty="0">
                <a:effectLst/>
                <a:latin typeface="NimbusRomNo9L"/>
              </a:rPr>
              <a:t>process. These processes are all related to explosive events involving compact objects, such as core-collapse </a:t>
            </a:r>
            <a:r>
              <a:rPr lang="en-US" sz="1800" dirty="0" err="1">
                <a:effectLst/>
                <a:latin typeface="NimbusRomNo9L"/>
              </a:rPr>
              <a:t>su</a:t>
            </a:r>
            <a:r>
              <a:rPr lang="en-US" sz="1800" dirty="0">
                <a:effectLst/>
                <a:latin typeface="NimbusRomNo9L"/>
              </a:rPr>
              <a:t>- </a:t>
            </a:r>
            <a:r>
              <a:rPr lang="en-US" sz="1800" dirty="0" err="1">
                <a:effectLst/>
                <a:latin typeface="NimbusRomNo9L"/>
              </a:rPr>
              <a:t>pernovae</a:t>
            </a:r>
            <a:r>
              <a:rPr lang="en-US" sz="1800" dirty="0">
                <a:effectLst/>
                <a:latin typeface="NimbusRomNo9L"/>
              </a:rPr>
              <a:t> and binary neutron star mergers, where an abundant amount of neutrinos are emitted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The neutrino interactions play a vital role in these nucleosynthesis processes though either neutrino-induced spallation reactions with nuclei (</a:t>
            </a:r>
            <a:r>
              <a:rPr lang="el-GR" sz="1800" dirty="0">
                <a:effectLst/>
                <a:latin typeface="StandardSymL"/>
              </a:rPr>
              <a:t>ν </a:t>
            </a:r>
            <a:r>
              <a:rPr lang="en-US" sz="1800" dirty="0">
                <a:effectLst/>
                <a:latin typeface="NimbusRomNo9L"/>
              </a:rPr>
              <a:t>process) or capture reactions on free nucleons: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These capture reactions shape the electron </a:t>
            </a:r>
            <a:r>
              <a:rPr lang="en-US" sz="1800" dirty="0" err="1">
                <a:effectLst/>
                <a:latin typeface="NimbusRomNo9L"/>
              </a:rPr>
              <a:t>fraction</a:t>
            </a:r>
            <a:r>
              <a:rPr lang="en-US" sz="1800" i="1" dirty="0" err="1">
                <a:effectLst/>
                <a:latin typeface="NimbusRomNo9L"/>
              </a:rPr>
              <a:t>Ye</a:t>
            </a:r>
            <a:r>
              <a:rPr lang="en-US" sz="1800" i="1" dirty="0">
                <a:effectLst/>
                <a:latin typeface="NimbusRomNo9L"/>
              </a:rPr>
              <a:t> </a:t>
            </a:r>
            <a:r>
              <a:rPr lang="en-US" sz="1800" dirty="0">
                <a:effectLst/>
                <a:latin typeface="CMR10"/>
              </a:rPr>
              <a:t>=</a:t>
            </a:r>
            <a:r>
              <a:rPr lang="en-US" sz="1800" dirty="0">
                <a:effectLst/>
                <a:latin typeface="NimbusRomNo9L"/>
              </a:rPr>
              <a:t>1</a:t>
            </a:r>
            <a:r>
              <a:rPr lang="en-US" sz="1800" dirty="0">
                <a:effectLst/>
                <a:latin typeface="CMMI10"/>
              </a:rPr>
              <a:t>/</a:t>
            </a:r>
            <a:r>
              <a:rPr lang="en-US" sz="1800" dirty="0">
                <a:effectLst/>
                <a:latin typeface="CMR10"/>
              </a:rPr>
              <a:t>(</a:t>
            </a:r>
            <a:r>
              <a:rPr lang="en-US" sz="1800" dirty="0">
                <a:effectLst/>
                <a:latin typeface="NimbusRomNo9L"/>
              </a:rPr>
              <a:t>1</a:t>
            </a:r>
            <a:r>
              <a:rPr lang="en-US" sz="1800" dirty="0">
                <a:effectLst/>
                <a:latin typeface="CMR10"/>
              </a:rPr>
              <a:t>+</a:t>
            </a:r>
            <a:r>
              <a:rPr lang="en-US" sz="1800" i="1" dirty="0">
                <a:effectLst/>
                <a:latin typeface="NimbusRomNo9L"/>
              </a:rPr>
              <a:t>nn</a:t>
            </a:r>
            <a:r>
              <a:rPr lang="en-US" sz="1800" dirty="0">
                <a:effectLst/>
                <a:latin typeface="CMMI10"/>
              </a:rPr>
              <a:t>/</a:t>
            </a:r>
            <a:r>
              <a:rPr lang="en-US" sz="1800" i="1" dirty="0">
                <a:effectLst/>
                <a:latin typeface="NimbusRomNo9L"/>
              </a:rPr>
              <a:t>np</a:t>
            </a:r>
            <a:r>
              <a:rPr lang="en-US" sz="1800" dirty="0">
                <a:effectLst/>
                <a:latin typeface="CMR10"/>
              </a:rPr>
              <a:t>)</a:t>
            </a:r>
            <a:r>
              <a:rPr lang="zh-CN" altLang="en-US" sz="1800" dirty="0">
                <a:effectLst/>
                <a:latin typeface="CMR10"/>
              </a:rPr>
              <a:t> </a:t>
            </a:r>
            <a:r>
              <a:rPr lang="en-US" sz="1800" dirty="0">
                <a:effectLst/>
                <a:latin typeface="NimbusRomNo9L"/>
              </a:rPr>
              <a:t>that</a:t>
            </a:r>
            <a:r>
              <a:rPr lang="zh-CN" altLang="en-US" sz="1800" dirty="0">
                <a:effectLst/>
                <a:latin typeface="NimbusRomNo9L"/>
              </a:rPr>
              <a:t> </a:t>
            </a:r>
            <a:r>
              <a:rPr lang="en-US" sz="1800" dirty="0">
                <a:effectLst/>
                <a:latin typeface="NimbusRomNo9L"/>
              </a:rPr>
              <a:t>determine</a:t>
            </a:r>
            <a:r>
              <a:rPr lang="zh-CN" altLang="en-US" sz="1800" dirty="0">
                <a:effectLst/>
                <a:latin typeface="NimbusRomNo9L"/>
              </a:rPr>
              <a:t> </a:t>
            </a:r>
            <a:r>
              <a:rPr lang="en-US" sz="1800" dirty="0">
                <a:effectLst/>
                <a:latin typeface="NimbusRomNo9L"/>
              </a:rPr>
              <a:t>what</a:t>
            </a:r>
            <a:r>
              <a:rPr lang="zh-CN" altLang="en-US" sz="1800" dirty="0">
                <a:effectLst/>
                <a:latin typeface="NimbusRomNo9L"/>
              </a:rPr>
              <a:t> </a:t>
            </a:r>
            <a:r>
              <a:rPr lang="en-US" sz="1800" dirty="0">
                <a:effectLst/>
                <a:latin typeface="NimbusRomNo9L"/>
              </a:rPr>
              <a:t>type</a:t>
            </a:r>
            <a:r>
              <a:rPr lang="zh-CN" altLang="en-US" sz="1800" dirty="0">
                <a:effectLst/>
                <a:latin typeface="NimbusRomNo9L"/>
              </a:rPr>
              <a:t> </a:t>
            </a:r>
            <a:r>
              <a:rPr lang="en-US" sz="1800" dirty="0">
                <a:effectLst/>
                <a:latin typeface="NimbusRomNo9L"/>
              </a:rPr>
              <a:t>of</a:t>
            </a:r>
            <a:r>
              <a:rPr lang="zh-CN" altLang="en-US" sz="1800" dirty="0">
                <a:effectLst/>
                <a:latin typeface="NimbusRomNo9L"/>
              </a:rPr>
              <a:t> </a:t>
            </a:r>
            <a:r>
              <a:rPr lang="en-US" sz="1800" dirty="0">
                <a:effectLst/>
                <a:latin typeface="NimbusRomNo9L"/>
              </a:rPr>
              <a:t>nucleosynthesis</a:t>
            </a:r>
            <a:r>
              <a:rPr lang="zh-CN" altLang="en-US" sz="1800" dirty="0">
                <a:effectLst/>
                <a:latin typeface="NimbusRomNo9L"/>
              </a:rPr>
              <a:t> </a:t>
            </a:r>
            <a:r>
              <a:rPr lang="en-US" sz="1800" dirty="0">
                <a:effectLst/>
                <a:latin typeface="NimbusRomNo9L"/>
              </a:rPr>
              <a:t>is</a:t>
            </a:r>
            <a:r>
              <a:rPr lang="zh-CN" altLang="en-US" sz="1800" dirty="0">
                <a:effectLst/>
                <a:latin typeface="NimbusRomNo9L"/>
              </a:rPr>
              <a:t> </a:t>
            </a:r>
            <a:r>
              <a:rPr lang="en-US" sz="1800" dirty="0">
                <a:effectLst/>
                <a:latin typeface="NimbusRomNo9L"/>
              </a:rPr>
              <a:t>possible in the ejecta, and influence the availability of free nucleons to capture as element synthesis proceeds.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2</a:t>
            </a:fld>
            <a:endParaRPr lang="en-US"/>
          </a:p>
        </p:txBody>
      </p:sp>
    </p:spTree>
    <p:extLst>
      <p:ext uri="{BB962C8B-B14F-4D97-AF65-F5344CB8AC3E}">
        <p14:creationId xmlns:p14="http://schemas.microsoft.com/office/powerpoint/2010/main" val="2307095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B5566"/>
                </a:solidFill>
                <a:effectLst/>
                <a:latin typeface="Helvetica" pitchFamily="2" charset="0"/>
              </a:rPr>
              <a:t>Here shows an example comparison between the </a:t>
            </a:r>
            <a:r>
              <a:rPr lang="en-US" dirty="0" err="1">
                <a:solidFill>
                  <a:srgbClr val="4B5566"/>
                </a:solidFill>
                <a:effectLst/>
                <a:latin typeface="Helvetica" pitchFamily="2" charset="0"/>
              </a:rPr>
              <a:t>manybody</a:t>
            </a:r>
            <a:r>
              <a:rPr lang="en-US" dirty="0">
                <a:solidFill>
                  <a:srgbClr val="4B5566"/>
                </a:solidFill>
                <a:effectLst/>
                <a:latin typeface="Helvetica" pitchFamily="2" charset="0"/>
              </a:rPr>
              <a:t> and </a:t>
            </a:r>
            <a:r>
              <a:rPr lang="en-US" dirty="0" err="1">
                <a:solidFill>
                  <a:srgbClr val="4B5566"/>
                </a:solidFill>
                <a:effectLst/>
                <a:latin typeface="Helvetica" pitchFamily="2" charset="0"/>
              </a:rPr>
              <a:t>meanfield</a:t>
            </a:r>
            <a:r>
              <a:rPr lang="en-US" dirty="0">
                <a:solidFill>
                  <a:srgbClr val="4B5566"/>
                </a:solidFill>
                <a:effectLst/>
                <a:latin typeface="Helvetica" pitchFamily="2" charset="0"/>
              </a:rPr>
              <a:t> calculations for a four neutrino calculation in the “</a:t>
            </a:r>
            <a:r>
              <a:rPr lang="en-US" dirty="0" err="1">
                <a:solidFill>
                  <a:srgbClr val="4B5566"/>
                </a:solidFill>
                <a:effectLst/>
                <a:latin typeface="Helvetica" pitchFamily="2" charset="0"/>
              </a:rPr>
              <a:t>symm</a:t>
            </a:r>
            <a:r>
              <a:rPr lang="en-US" dirty="0">
                <a:solidFill>
                  <a:srgbClr val="4B5566"/>
                </a:solidFill>
                <a:effectLst/>
                <a:latin typeface="Helvetica" pitchFamily="2" charset="0"/>
              </a:rPr>
              <a:t>”</a:t>
            </a:r>
            <a:r>
              <a:rPr lang="en-US" dirty="0">
                <a:solidFill>
                  <a:srgbClr val="000000"/>
                </a:solidFill>
                <a:effectLst/>
                <a:latin typeface="Helvetica" pitchFamily="2" charset="0"/>
              </a:rPr>
              <a:t> </a:t>
            </a:r>
            <a:r>
              <a:rPr lang="en-US" dirty="0">
                <a:solidFill>
                  <a:srgbClr val="4B5566"/>
                </a:solidFill>
                <a:effectLst/>
                <a:latin typeface="Helvetica" pitchFamily="2" charset="0"/>
              </a:rPr>
              <a:t>configuration</a:t>
            </a:r>
          </a:p>
          <a:p>
            <a:r>
              <a:rPr lang="en-US" dirty="0">
                <a:solidFill>
                  <a:srgbClr val="4B5566"/>
                </a:solidFill>
                <a:effectLst/>
                <a:latin typeface="Helvetica" pitchFamily="2" charset="0"/>
              </a:rPr>
              <a:t>The top panels show the evolution of</a:t>
            </a:r>
            <a:r>
              <a:rPr lang="en-US" dirty="0">
                <a:solidFill>
                  <a:srgbClr val="000000"/>
                </a:solidFill>
                <a:effectLst/>
                <a:latin typeface="Helvetica" pitchFamily="2" charset="0"/>
              </a:rPr>
              <a:t> neutrino polarization vector </a:t>
            </a:r>
            <a:r>
              <a:rPr lang="en-US" dirty="0" err="1">
                <a:solidFill>
                  <a:srgbClr val="4B5566"/>
                </a:solidFill>
                <a:effectLst/>
                <a:latin typeface="Helvetica" pitchFamily="2" charset="0"/>
              </a:rPr>
              <a:t>Pz</a:t>
            </a:r>
            <a:r>
              <a:rPr lang="en-US" dirty="0">
                <a:solidFill>
                  <a:srgbClr val="4B5566"/>
                </a:solidFill>
                <a:effectLst/>
                <a:latin typeface="Helvetica" pitchFamily="2" charset="0"/>
              </a:rPr>
              <a:t> component</a:t>
            </a:r>
            <a:r>
              <a:rPr lang="en-US" dirty="0">
                <a:solidFill>
                  <a:srgbClr val="000000"/>
                </a:solidFill>
                <a:effectLst/>
                <a:latin typeface="Helvetica" pitchFamily="2" charset="0"/>
              </a:rPr>
              <a:t> </a:t>
            </a:r>
            <a:r>
              <a:rPr lang="en-US" dirty="0">
                <a:solidFill>
                  <a:srgbClr val="4B5566"/>
                </a:solidFill>
                <a:effectLst/>
                <a:latin typeface="Helvetica" pitchFamily="2" charset="0"/>
              </a:rPr>
              <a:t>(</a:t>
            </a:r>
            <a:r>
              <a:rPr lang="el-GR" dirty="0">
                <a:solidFill>
                  <a:srgbClr val="4B5566"/>
                </a:solidFill>
                <a:effectLst/>
                <a:latin typeface="Helvetica" pitchFamily="2" charset="0"/>
              </a:rPr>
              <a:t>ω) </a:t>
            </a:r>
            <a:r>
              <a:rPr lang="en-US" dirty="0">
                <a:solidFill>
                  <a:srgbClr val="4B5566"/>
                </a:solidFill>
                <a:effectLst/>
                <a:latin typeface="Helvetica" pitchFamily="2" charset="0"/>
              </a:rPr>
              <a:t>vs</a:t>
            </a:r>
            <a:r>
              <a:rPr lang="en-US" dirty="0">
                <a:solidFill>
                  <a:srgbClr val="000000"/>
                </a:solidFill>
                <a:effectLst/>
                <a:latin typeface="Helvetica" pitchFamily="2" charset="0"/>
              </a:rPr>
              <a:t> distance </a:t>
            </a:r>
            <a:r>
              <a:rPr lang="en-US" dirty="0">
                <a:solidFill>
                  <a:srgbClr val="4B5566"/>
                </a:solidFill>
                <a:effectLst/>
                <a:latin typeface="Helvetica" pitchFamily="2" charset="0"/>
              </a:rPr>
              <a:t>r in the mass basis. W here are the vacuum oscillation frequencies of neutrinos, related the their average every by delta m squared over 2 E. Here w1 and w2 are for antineutrinos, w3 and w4 are for neutrinos.</a:t>
            </a:r>
          </a:p>
          <a:p>
            <a:r>
              <a:rPr lang="en-US" dirty="0">
                <a:solidFill>
                  <a:srgbClr val="4B5566"/>
                </a:solidFill>
                <a:effectLst/>
                <a:latin typeface="Helvetica" pitchFamily="2" charset="0"/>
              </a:rPr>
              <a:t>the</a:t>
            </a:r>
            <a:r>
              <a:rPr lang="en-US" dirty="0">
                <a:solidFill>
                  <a:srgbClr val="000000"/>
                </a:solidFill>
                <a:effectLst/>
                <a:latin typeface="Helvetica" pitchFamily="2" charset="0"/>
              </a:rPr>
              <a:t> bottom panels show the </a:t>
            </a:r>
            <a:r>
              <a:rPr lang="el-GR" dirty="0">
                <a:solidFill>
                  <a:srgbClr val="4B5566"/>
                </a:solidFill>
                <a:effectLst/>
                <a:latin typeface="Helvetica" pitchFamily="2" charset="0"/>
              </a:rPr>
              <a:t>ν</a:t>
            </a:r>
            <a:r>
              <a:rPr lang="en-US" dirty="0">
                <a:solidFill>
                  <a:srgbClr val="4B5566"/>
                </a:solidFill>
                <a:effectLst/>
                <a:latin typeface="Helvetica" pitchFamily="2" charset="0"/>
              </a:rPr>
              <a:t>e</a:t>
            </a:r>
            <a:r>
              <a:rPr lang="en-US" dirty="0">
                <a:solidFill>
                  <a:srgbClr val="000000"/>
                </a:solidFill>
                <a:effectLst/>
                <a:latin typeface="Helvetica" pitchFamily="2" charset="0"/>
              </a:rPr>
              <a:t> </a:t>
            </a:r>
            <a:r>
              <a:rPr lang="en-US" dirty="0">
                <a:solidFill>
                  <a:srgbClr val="4B5566"/>
                </a:solidFill>
                <a:effectLst/>
                <a:latin typeface="Helvetica" pitchFamily="2" charset="0"/>
              </a:rPr>
              <a:t>and  ̄</a:t>
            </a:r>
            <a:r>
              <a:rPr lang="el-GR" dirty="0">
                <a:solidFill>
                  <a:srgbClr val="4B5566"/>
                </a:solidFill>
                <a:effectLst/>
                <a:latin typeface="Helvetica" pitchFamily="2" charset="0"/>
              </a:rPr>
              <a:t>ν</a:t>
            </a:r>
            <a:r>
              <a:rPr lang="en-US" dirty="0">
                <a:solidFill>
                  <a:srgbClr val="4B5566"/>
                </a:solidFill>
                <a:effectLst/>
                <a:latin typeface="Helvetica" pitchFamily="2" charset="0"/>
              </a:rPr>
              <a:t>e</a:t>
            </a:r>
            <a:r>
              <a:rPr lang="en-US" dirty="0">
                <a:solidFill>
                  <a:srgbClr val="000000"/>
                </a:solidFill>
                <a:effectLst/>
                <a:latin typeface="Helvetica" pitchFamily="2" charset="0"/>
              </a:rPr>
              <a:t> </a:t>
            </a:r>
            <a:r>
              <a:rPr lang="en-US" dirty="0">
                <a:solidFill>
                  <a:srgbClr val="4B5566"/>
                </a:solidFill>
                <a:effectLst/>
                <a:latin typeface="Helvetica" pitchFamily="2" charset="0"/>
              </a:rPr>
              <a:t>capture rates as functions of</a:t>
            </a:r>
            <a:r>
              <a:rPr lang="en-US" dirty="0">
                <a:solidFill>
                  <a:srgbClr val="000000"/>
                </a:solidFill>
                <a:effectLst/>
                <a:latin typeface="Helvetica" pitchFamily="2" charset="0"/>
              </a:rPr>
              <a:t> </a:t>
            </a:r>
            <a:r>
              <a:rPr lang="en-US" dirty="0">
                <a:solidFill>
                  <a:srgbClr val="4B5566"/>
                </a:solidFill>
                <a:effectLst/>
                <a:latin typeface="Helvetica" pitchFamily="2" charset="0"/>
              </a:rPr>
              <a:t>r.</a:t>
            </a:r>
          </a:p>
          <a:p>
            <a:r>
              <a:rPr lang="en-US" dirty="0">
                <a:solidFill>
                  <a:srgbClr val="4B5566"/>
                </a:solidFill>
                <a:effectLst/>
                <a:latin typeface="Helvetica" pitchFamily="2" charset="0"/>
              </a:rPr>
              <a:t>The two panels on the left show</a:t>
            </a:r>
            <a:r>
              <a:rPr lang="en-US" dirty="0">
                <a:solidFill>
                  <a:srgbClr val="000000"/>
                </a:solidFill>
                <a:effectLst/>
                <a:latin typeface="Helvetica" pitchFamily="2" charset="0"/>
              </a:rPr>
              <a:t> </a:t>
            </a:r>
            <a:r>
              <a:rPr lang="en-US" dirty="0">
                <a:solidFill>
                  <a:srgbClr val="4B5566"/>
                </a:solidFill>
                <a:effectLst/>
                <a:latin typeface="Helvetica" pitchFamily="2" charset="0"/>
              </a:rPr>
              <a:t>the results for a many-body calculation, whereas the panels on the right show the corresponding mean-field</a:t>
            </a:r>
            <a:r>
              <a:rPr lang="en-US" dirty="0">
                <a:solidFill>
                  <a:srgbClr val="000000"/>
                </a:solidFill>
                <a:effectLst/>
                <a:latin typeface="Helvetica" pitchFamily="2" charset="0"/>
              </a:rPr>
              <a:t> </a:t>
            </a:r>
            <a:r>
              <a:rPr lang="en-US" dirty="0">
                <a:solidFill>
                  <a:srgbClr val="4B5566"/>
                </a:solidFill>
                <a:effectLst/>
                <a:latin typeface="Helvetica" pitchFamily="2" charset="0"/>
              </a:rPr>
              <a:t>results.</a:t>
            </a:r>
          </a:p>
          <a:p>
            <a:r>
              <a:rPr lang="en-US" dirty="0">
                <a:solidFill>
                  <a:srgbClr val="4B5566"/>
                </a:solidFill>
                <a:effectLst/>
                <a:latin typeface="Helvetica" pitchFamily="2" charset="0"/>
              </a:rPr>
              <a:t>We can see that the oscillations happens earlier for many body case, and the oscillation pattern show different structures for many body and </a:t>
            </a:r>
            <a:r>
              <a:rPr lang="en-US" dirty="0" err="1">
                <a:solidFill>
                  <a:srgbClr val="4B5566"/>
                </a:solidFill>
                <a:effectLst/>
                <a:latin typeface="Helvetica" pitchFamily="2" charset="0"/>
              </a:rPr>
              <a:t>meanfield</a:t>
            </a:r>
            <a:endParaRPr lang="en-US" altLang="zh-CN" dirty="0"/>
          </a:p>
          <a:p>
            <a:endParaRPr lang="en-US" altLang="zh-CN" dirty="0"/>
          </a:p>
          <a:p>
            <a:r>
              <a:rPr lang="en-US" altLang="zh-CN" dirty="0"/>
              <a:t>Deltam^2/2E</a:t>
            </a:r>
            <a:r>
              <a:rPr lang="zh-CN" altLang="en-US" dirty="0"/>
              <a:t> </a:t>
            </a:r>
            <a:r>
              <a:rPr lang="en-US" altLang="zh-CN" dirty="0"/>
              <a:t>mass</a:t>
            </a:r>
            <a:r>
              <a:rPr lang="zh-CN" altLang="en-US" dirty="0"/>
              <a:t> </a:t>
            </a:r>
            <a:r>
              <a:rPr lang="en-US" altLang="zh-CN" dirty="0"/>
              <a:t>bases</a:t>
            </a:r>
          </a:p>
          <a:p>
            <a:r>
              <a:rPr lang="en-US" altLang="zh-CN" dirty="0"/>
              <a:t>w1</a:t>
            </a:r>
            <a:r>
              <a:rPr lang="zh-CN" altLang="en-US" dirty="0"/>
              <a:t> </a:t>
            </a:r>
            <a:r>
              <a:rPr lang="en-US" altLang="zh-CN" dirty="0"/>
              <a:t>(electron)</a:t>
            </a:r>
            <a:r>
              <a:rPr lang="zh-CN" altLang="en-US" dirty="0"/>
              <a:t> </a:t>
            </a:r>
            <a:r>
              <a:rPr lang="en-US" altLang="zh-CN" dirty="0"/>
              <a:t>w2(x</a:t>
            </a:r>
            <a:r>
              <a:rPr lang="zh-CN" altLang="en-US" dirty="0"/>
              <a:t> </a:t>
            </a:r>
            <a:r>
              <a:rPr lang="en-US" altLang="zh-CN" dirty="0"/>
              <a:t>flavor),</a:t>
            </a:r>
            <a:r>
              <a:rPr lang="zh-CN" altLang="en-US" dirty="0"/>
              <a:t> </a:t>
            </a:r>
            <a:r>
              <a:rPr lang="en-US" altLang="zh-CN" dirty="0"/>
              <a:t>anti</a:t>
            </a:r>
            <a:r>
              <a:rPr lang="zh-CN" altLang="en-US" dirty="0"/>
              <a:t> </a:t>
            </a:r>
            <a:r>
              <a:rPr lang="en-US" altLang="zh-CN" dirty="0"/>
              <a:t>neutrinos,</a:t>
            </a:r>
            <a:r>
              <a:rPr lang="zh-CN" altLang="en-US" dirty="0"/>
              <a:t> </a:t>
            </a:r>
            <a:r>
              <a:rPr lang="en-US" altLang="zh-CN" dirty="0"/>
              <a:t>w3(x</a:t>
            </a:r>
            <a:r>
              <a:rPr lang="zh-CN" altLang="en-US" dirty="0"/>
              <a:t> </a:t>
            </a:r>
            <a:r>
              <a:rPr lang="en-US" altLang="zh-CN" dirty="0"/>
              <a:t>flavor),</a:t>
            </a:r>
            <a:r>
              <a:rPr lang="zh-CN" altLang="en-US" dirty="0"/>
              <a:t> </a:t>
            </a:r>
            <a:r>
              <a:rPr lang="en-US" altLang="zh-CN" dirty="0"/>
              <a:t>w4</a:t>
            </a:r>
            <a:r>
              <a:rPr lang="zh-CN" altLang="en-US" dirty="0"/>
              <a:t> </a:t>
            </a:r>
            <a:r>
              <a:rPr lang="en-US" altLang="zh-CN" dirty="0"/>
              <a:t>(electron)</a:t>
            </a:r>
            <a:r>
              <a:rPr lang="zh-CN" altLang="en-US" dirty="0"/>
              <a:t> </a:t>
            </a:r>
            <a:r>
              <a:rPr lang="en-US" altLang="zh-CN" dirty="0"/>
              <a:t>neutrinos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9"/>
              </a:rPr>
              <a:t>Evolution of mass-basis </a:t>
            </a:r>
            <a:r>
              <a:rPr lang="en-US" sz="1800" dirty="0" err="1">
                <a:effectLst/>
                <a:latin typeface="CMMI9"/>
              </a:rPr>
              <a:t>P</a:t>
            </a:r>
            <a:r>
              <a:rPr lang="en-US" sz="1800" dirty="0" err="1">
                <a:effectLst/>
                <a:latin typeface="CMMI6"/>
              </a:rPr>
              <a:t>z</a:t>
            </a:r>
            <a:r>
              <a:rPr lang="en-US" sz="1800" dirty="0">
                <a:effectLst/>
                <a:latin typeface="CMR9"/>
              </a:rPr>
              <a:t>(</a:t>
            </a:r>
            <a:r>
              <a:rPr lang="el-GR" sz="1800" dirty="0">
                <a:effectLst/>
                <a:latin typeface="CMMI9"/>
              </a:rPr>
              <a:t>ω</a:t>
            </a:r>
            <a:r>
              <a:rPr lang="el-GR" sz="1800" dirty="0">
                <a:effectLst/>
                <a:latin typeface="CMR9"/>
              </a:rPr>
              <a:t>) (</a:t>
            </a:r>
            <a:r>
              <a:rPr lang="en-US" sz="1800" dirty="0">
                <a:effectLst/>
                <a:latin typeface="CMTI9"/>
              </a:rPr>
              <a:t>top panels</a:t>
            </a:r>
            <a:r>
              <a:rPr lang="en-US" sz="1800" dirty="0">
                <a:effectLst/>
                <a:latin typeface="CMR9"/>
              </a:rPr>
              <a:t>), </a:t>
            </a:r>
            <a:r>
              <a:rPr lang="en-US" sz="1800" dirty="0">
                <a:solidFill>
                  <a:srgbClr val="FF0000"/>
                </a:solidFill>
                <a:effectLst/>
                <a:latin typeface="CMR9"/>
              </a:rPr>
              <a:t>the average </a:t>
            </a:r>
            <a:r>
              <a:rPr lang="el-GR" sz="1800" dirty="0">
                <a:solidFill>
                  <a:srgbClr val="FF0000"/>
                </a:solidFill>
                <a:effectLst/>
                <a:latin typeface="CMMI9"/>
              </a:rPr>
              <a:t>ν</a:t>
            </a:r>
            <a:r>
              <a:rPr lang="en-US" sz="1800" dirty="0">
                <a:solidFill>
                  <a:srgbClr val="FF0000"/>
                </a:solidFill>
                <a:effectLst/>
                <a:latin typeface="CMMI6"/>
              </a:rPr>
              <a:t>e </a:t>
            </a:r>
            <a:r>
              <a:rPr lang="en-US" sz="1800" dirty="0">
                <a:solidFill>
                  <a:srgbClr val="FF0000"/>
                </a:solidFill>
                <a:effectLst/>
                <a:latin typeface="CMR9"/>
              </a:rPr>
              <a:t>and </a:t>
            </a:r>
            <a:r>
              <a:rPr lang="el-GR" sz="1800" dirty="0">
                <a:solidFill>
                  <a:srgbClr val="FF0000"/>
                </a:solidFill>
                <a:effectLst/>
                <a:latin typeface="CMMI9"/>
              </a:rPr>
              <a:t>ν</a:t>
            </a:r>
            <a:r>
              <a:rPr lang="el-GR" sz="1800" dirty="0">
                <a:solidFill>
                  <a:srgbClr val="FF0000"/>
                </a:solidFill>
                <a:effectLst/>
                <a:latin typeface="CMR9"/>
              </a:rPr>
              <a:t> ̄</a:t>
            </a:r>
            <a:r>
              <a:rPr lang="en-US" sz="1800" dirty="0">
                <a:solidFill>
                  <a:srgbClr val="FF0000"/>
                </a:solidFill>
                <a:effectLst/>
                <a:latin typeface="CMMI6"/>
              </a:rPr>
              <a:t>e </a:t>
            </a:r>
            <a:r>
              <a:rPr lang="en-US" sz="1800" dirty="0">
                <a:solidFill>
                  <a:srgbClr val="FF0000"/>
                </a:solidFill>
                <a:effectLst/>
                <a:latin typeface="CMR9"/>
              </a:rPr>
              <a:t>energies (</a:t>
            </a:r>
            <a:r>
              <a:rPr lang="en-US" sz="1800" dirty="0">
                <a:solidFill>
                  <a:srgbClr val="FF0000"/>
                </a:solidFill>
                <a:effectLst/>
                <a:latin typeface="CMTI9"/>
              </a:rPr>
              <a:t>middle panels</a:t>
            </a:r>
            <a:r>
              <a:rPr lang="en-US" sz="1800" dirty="0">
                <a:solidFill>
                  <a:srgbClr val="FF0000"/>
                </a:solidFill>
                <a:effectLst/>
                <a:latin typeface="CMR9"/>
              </a:rPr>
              <a:t>)</a:t>
            </a:r>
            <a:r>
              <a:rPr lang="en-US" sz="1800" dirty="0">
                <a:effectLst/>
                <a:latin typeface="CMR9"/>
              </a:rPr>
              <a:t>, and the </a:t>
            </a:r>
            <a:r>
              <a:rPr lang="el-GR" sz="1800" dirty="0">
                <a:effectLst/>
                <a:latin typeface="CMMI9"/>
              </a:rPr>
              <a:t>ν</a:t>
            </a:r>
            <a:r>
              <a:rPr lang="en-US" sz="1800" dirty="0">
                <a:effectLst/>
                <a:latin typeface="CMMI6"/>
              </a:rPr>
              <a:t>e </a:t>
            </a:r>
            <a:r>
              <a:rPr lang="en-US" sz="1800" dirty="0">
                <a:effectLst/>
                <a:latin typeface="CMR9"/>
              </a:rPr>
              <a:t>and </a:t>
            </a:r>
            <a:r>
              <a:rPr lang="el-GR" sz="1800" dirty="0">
                <a:effectLst/>
                <a:latin typeface="CMMI9"/>
              </a:rPr>
              <a:t>ν</a:t>
            </a:r>
            <a:r>
              <a:rPr lang="el-GR" sz="1800" dirty="0">
                <a:effectLst/>
                <a:latin typeface="CMR9"/>
              </a:rPr>
              <a:t> ̄</a:t>
            </a:r>
            <a:r>
              <a:rPr lang="en-US" sz="1800" dirty="0">
                <a:effectLst/>
                <a:latin typeface="CMMI6"/>
              </a:rPr>
              <a:t>e </a:t>
            </a:r>
            <a:r>
              <a:rPr lang="en-US" sz="1800" dirty="0">
                <a:effectLst/>
                <a:latin typeface="CMR9"/>
              </a:rPr>
              <a:t>capture rates (</a:t>
            </a:r>
            <a:r>
              <a:rPr lang="en-US" sz="1800" dirty="0">
                <a:effectLst/>
                <a:latin typeface="CMTI9"/>
              </a:rPr>
              <a:t>bottom panels</a:t>
            </a:r>
            <a:r>
              <a:rPr lang="en-US" sz="1800" dirty="0">
                <a:effectLst/>
                <a:latin typeface="CMR9"/>
              </a:rPr>
              <a:t>) as functions of </a:t>
            </a:r>
            <a:r>
              <a:rPr lang="en-US" sz="1800" dirty="0">
                <a:effectLst/>
                <a:latin typeface="CMMI9"/>
              </a:rPr>
              <a:t>r </a:t>
            </a:r>
            <a:r>
              <a:rPr lang="en-US" sz="1800" dirty="0">
                <a:effectLst/>
                <a:latin typeface="CMR9"/>
              </a:rPr>
              <a:t>for a four-neutrino calculation (2 </a:t>
            </a:r>
            <a:r>
              <a:rPr lang="el-GR" sz="1800" dirty="0">
                <a:effectLst/>
                <a:latin typeface="CMMI9"/>
              </a:rPr>
              <a:t>ν </a:t>
            </a:r>
            <a:r>
              <a:rPr lang="el-GR" sz="1800" dirty="0">
                <a:effectLst/>
                <a:latin typeface="CMR9"/>
              </a:rPr>
              <a:t>+ 2 </a:t>
            </a:r>
            <a:r>
              <a:rPr lang="el-GR" sz="1800" dirty="0">
                <a:effectLst/>
                <a:latin typeface="CMMI9"/>
              </a:rPr>
              <a:t>ν</a:t>
            </a:r>
            <a:r>
              <a:rPr lang="el-GR" sz="1800" dirty="0">
                <a:effectLst/>
                <a:latin typeface="CMR9"/>
              </a:rPr>
              <a:t> ̄) </a:t>
            </a:r>
            <a:r>
              <a:rPr lang="en-US" sz="1800" dirty="0">
                <a:effectLst/>
                <a:latin typeface="CMR9"/>
              </a:rPr>
              <a:t>in the “</a:t>
            </a:r>
            <a:r>
              <a:rPr lang="en-US" sz="1800" dirty="0" err="1">
                <a:effectLst/>
                <a:latin typeface="CMR9"/>
              </a:rPr>
              <a:t>sym</a:t>
            </a:r>
            <a:r>
              <a:rPr lang="en-US" sz="1800" dirty="0">
                <a:effectLst/>
                <a:latin typeface="CMR9"/>
              </a:rPr>
              <a:t>” configuration. The left panels show the results for a many-body calculation, whereas the right panels show the results for the corresponding mean- field calculation. </a:t>
            </a:r>
            <a:r>
              <a:rPr lang="en-US" sz="1800" dirty="0">
                <a:solidFill>
                  <a:srgbClr val="FF0000"/>
                </a:solidFill>
                <a:effectLst/>
                <a:latin typeface="CMR9"/>
              </a:rPr>
              <a:t>The locations at which three example matter trajectories (summarized in Table 3) reach a temperature of </a:t>
            </a:r>
            <a:r>
              <a:rPr lang="en-US" sz="1800" dirty="0">
                <a:solidFill>
                  <a:srgbClr val="FF0000"/>
                </a:solidFill>
                <a:effectLst/>
                <a:latin typeface="CMMI9"/>
              </a:rPr>
              <a:t>T </a:t>
            </a:r>
            <a:r>
              <a:rPr lang="en-US" sz="1800" dirty="0">
                <a:solidFill>
                  <a:srgbClr val="FF0000"/>
                </a:solidFill>
                <a:effectLst/>
                <a:latin typeface="CMR9"/>
              </a:rPr>
              <a:t>= 3 GK—the approximate onset of a </a:t>
            </a:r>
            <a:r>
              <a:rPr lang="el-GR" sz="1800" dirty="0">
                <a:solidFill>
                  <a:srgbClr val="FF0000"/>
                </a:solidFill>
                <a:effectLst/>
                <a:latin typeface="CMMI9"/>
              </a:rPr>
              <a:t>ν</a:t>
            </a:r>
            <a:r>
              <a:rPr lang="en-US" sz="1800" dirty="0">
                <a:solidFill>
                  <a:srgbClr val="FF0000"/>
                </a:solidFill>
                <a:effectLst/>
                <a:latin typeface="CMMI9"/>
              </a:rPr>
              <a:t>p </a:t>
            </a:r>
            <a:r>
              <a:rPr lang="en-US" sz="1800" dirty="0">
                <a:solidFill>
                  <a:srgbClr val="FF0000"/>
                </a:solidFill>
                <a:effectLst/>
                <a:latin typeface="CMR9"/>
              </a:rPr>
              <a:t>process—are shown by vertical lines in the middle panels. </a:t>
            </a:r>
            <a:r>
              <a:rPr lang="en-US" sz="1800" dirty="0">
                <a:effectLst/>
                <a:latin typeface="CMR9"/>
              </a:rPr>
              <a:t>Note that, in the symmetric configuration, the average energies for </a:t>
            </a:r>
            <a:r>
              <a:rPr lang="el-GR" sz="1800" dirty="0">
                <a:effectLst/>
                <a:latin typeface="CMMI9"/>
              </a:rPr>
              <a:t>ν</a:t>
            </a:r>
            <a:r>
              <a:rPr lang="en-US" sz="1800" dirty="0">
                <a:effectLst/>
                <a:latin typeface="CMMI6"/>
              </a:rPr>
              <a:t>e </a:t>
            </a:r>
            <a:r>
              <a:rPr lang="en-US" sz="1800" dirty="0">
                <a:effectLst/>
                <a:latin typeface="CMR9"/>
              </a:rPr>
              <a:t>and </a:t>
            </a:r>
            <a:r>
              <a:rPr lang="el-GR" sz="1800" dirty="0">
                <a:effectLst/>
                <a:latin typeface="CMMI9"/>
              </a:rPr>
              <a:t>ν</a:t>
            </a:r>
            <a:r>
              <a:rPr lang="el-GR" sz="1800" dirty="0">
                <a:effectLst/>
                <a:latin typeface="CMR9"/>
              </a:rPr>
              <a:t> ̄</a:t>
            </a:r>
            <a:r>
              <a:rPr lang="en-US" sz="1800" dirty="0">
                <a:effectLst/>
                <a:latin typeface="CMMI6"/>
              </a:rPr>
              <a:t>e </a:t>
            </a:r>
            <a:r>
              <a:rPr lang="en-US" sz="1800" dirty="0">
                <a:effectLst/>
                <a:latin typeface="CMR9"/>
              </a:rPr>
              <a:t>are the same, but the corresponding capture rates are different due to the difference in </a:t>
            </a:r>
            <a:r>
              <a:rPr lang="en-US" sz="1800" dirty="0">
                <a:effectLst/>
                <a:latin typeface="CMMI9"/>
              </a:rPr>
              <a:t>Q</a:t>
            </a:r>
            <a:r>
              <a:rPr lang="en-US" sz="1800" dirty="0">
                <a:effectLst/>
                <a:latin typeface="CMR9"/>
              </a:rPr>
              <a:t>-values for </a:t>
            </a:r>
            <a:r>
              <a:rPr lang="el-GR" sz="1800" dirty="0">
                <a:effectLst/>
                <a:latin typeface="CMMI9"/>
              </a:rPr>
              <a:t>ν</a:t>
            </a:r>
            <a:r>
              <a:rPr lang="en-US" sz="1800" dirty="0" err="1">
                <a:effectLst/>
                <a:latin typeface="CMMI6"/>
              </a:rPr>
              <a:t>e</a:t>
            </a:r>
            <a:r>
              <a:rPr lang="en-US" sz="1800" dirty="0" err="1">
                <a:effectLst/>
                <a:latin typeface="CMMI9"/>
              </a:rPr>
              <a:t>n</a:t>
            </a:r>
            <a:r>
              <a:rPr lang="en-US" sz="1800" dirty="0">
                <a:effectLst/>
                <a:latin typeface="CMMI9"/>
              </a:rPr>
              <a:t> </a:t>
            </a:r>
            <a:r>
              <a:rPr lang="en-US" sz="1800" dirty="0">
                <a:effectLst/>
                <a:latin typeface="CMR9"/>
              </a:rPr>
              <a:t>and </a:t>
            </a:r>
            <a:r>
              <a:rPr lang="el-GR" sz="1800" dirty="0">
                <a:effectLst/>
                <a:latin typeface="CMMI9"/>
              </a:rPr>
              <a:t>ν</a:t>
            </a:r>
            <a:r>
              <a:rPr lang="el-GR" sz="1800" dirty="0">
                <a:effectLst/>
                <a:latin typeface="CMR9"/>
              </a:rPr>
              <a:t> ̄</a:t>
            </a:r>
            <a:r>
              <a:rPr lang="en-US" sz="1800" dirty="0">
                <a:effectLst/>
                <a:latin typeface="CMMI6"/>
              </a:rPr>
              <a:t>e</a:t>
            </a:r>
            <a:r>
              <a:rPr lang="en-US" sz="1800" dirty="0">
                <a:effectLst/>
                <a:latin typeface="CMMI9"/>
              </a:rPr>
              <a:t>p </a:t>
            </a:r>
            <a:r>
              <a:rPr lang="en-US" sz="1800" dirty="0">
                <a:effectLst/>
                <a:latin typeface="CMR9"/>
              </a:rPr>
              <a:t>reactions. </a:t>
            </a:r>
            <a:endParaRPr lang="en-US" dirty="0"/>
          </a:p>
          <a:p>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21</a:t>
            </a:fld>
            <a:endParaRPr lang="en-US"/>
          </a:p>
        </p:txBody>
      </p:sp>
    </p:spTree>
    <p:extLst>
      <p:ext uri="{BB962C8B-B14F-4D97-AF65-F5344CB8AC3E}">
        <p14:creationId xmlns:p14="http://schemas.microsoft.com/office/powerpoint/2010/main" val="3904285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22</a:t>
            </a:fld>
            <a:endParaRPr lang="en-US"/>
          </a:p>
        </p:txBody>
      </p:sp>
    </p:spTree>
    <p:extLst>
      <p:ext uri="{BB962C8B-B14F-4D97-AF65-F5344CB8AC3E}">
        <p14:creationId xmlns:p14="http://schemas.microsoft.com/office/powerpoint/2010/main" val="1742830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9BFCB-D190-36BA-0C12-1A24D1D8B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09C62-6E82-BF69-CB3E-0536B273B073}"/>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E90B18F8-5F1F-0353-816D-4EDCC9006F5E}"/>
                  </a:ext>
                </a:extLst>
              </p:cNvPr>
              <p:cNvSpPr>
                <a:spLocks noGrp="1"/>
              </p:cNvSpPr>
              <p:nvPr>
                <p:ph type="body" idx="1"/>
              </p:nvPr>
            </p:nvSpPr>
            <p:spPr/>
            <p:txBody>
              <a:bodyPr/>
              <a:lstStyle/>
              <a:p>
                <a:pPr>
                  <a:buFont typeface="+mj-lt"/>
                  <a:buAutoNum type="arabicPeriod" startAt="384"/>
                </a:pPr>
                <a:endParaRPr lang="en-US" sz="1800" dirty="0">
                  <a:effectLst/>
                  <a:latin typeface="CMR10"/>
                </a:endParaRPr>
              </a:p>
              <a:p>
                <a:r>
                  <a:rPr lang="en-US" sz="1800" dirty="0">
                    <a:effectLst/>
                    <a:latin typeface="CMMI10"/>
                  </a:rPr>
                  <a:t>s/k </a:t>
                </a:r>
                <a:r>
                  <a:rPr lang="en-US" sz="1800" dirty="0">
                    <a:effectLst/>
                    <a:latin typeface="CMR10"/>
                  </a:rPr>
                  <a:t>= 150 </a:t>
                </a:r>
                <a:r>
                  <a:rPr lang="en-US" altLang="zh-CN" sz="1800" dirty="0">
                    <a:effectLst/>
                    <a:latin typeface="CMR10"/>
                  </a:rPr>
                  <a:t>vs</a:t>
                </a:r>
                <a:r>
                  <a:rPr lang="zh-CN" altLang="en-US" sz="1800" dirty="0">
                    <a:effectLst/>
                    <a:latin typeface="CMR10"/>
                  </a:rPr>
                  <a:t> </a:t>
                </a:r>
                <a:r>
                  <a:rPr lang="en-US" sz="1800" dirty="0">
                    <a:effectLst/>
                    <a:latin typeface="CMMI10"/>
                  </a:rPr>
                  <a:t>s/k </a:t>
                </a:r>
                <a:r>
                  <a:rPr lang="en-US" sz="1800" dirty="0">
                    <a:effectLst/>
                    <a:latin typeface="CMR10"/>
                  </a:rPr>
                  <a:t>= 50</a:t>
                </a:r>
                <a:r>
                  <a:rPr lang="en-US" altLang="zh-CN" sz="1800" dirty="0">
                    <a:effectLst/>
                    <a:latin typeface="CMR10"/>
                  </a:rPr>
                  <a:t>:</a:t>
                </a:r>
                <a:r>
                  <a:rPr lang="en-US" sz="1800" dirty="0">
                    <a:effectLst/>
                    <a:latin typeface="CMR10"/>
                  </a:rPr>
                  <a:t> </a:t>
                </a:r>
              </a:p>
              <a:p>
                <a:pPr marL="285750" indent="-285750">
                  <a:buFont typeface="Wingdings" pitchFamily="2" charset="2"/>
                  <a:buChar char="Ø"/>
                </a:pPr>
                <a:r>
                  <a:rPr lang="en-US" sz="1800" dirty="0">
                    <a:effectLst/>
                    <a:latin typeface="CMR10"/>
                  </a:rPr>
                  <a:t>the influence of the</a:t>
                </a:r>
                <a:r>
                  <a:rPr lang="zh-CN" altLang="en-US" sz="1800" dirty="0">
                    <a:effectLst/>
                    <a:latin typeface="CMR10"/>
                  </a:rPr>
                  <a:t> </a:t>
                </a:r>
                <a:r>
                  <a:rPr lang="en-US" sz="1800" dirty="0">
                    <a:effectLst/>
                    <a:latin typeface="CMR10"/>
                  </a:rPr>
                  <a:t>oscillations </a:t>
                </a:r>
                <a:r>
                  <a:rPr lang="en-US" altLang="zh-CN" sz="1800" dirty="0">
                    <a:effectLst/>
                    <a:latin typeface="CMR10"/>
                  </a:rPr>
                  <a:t>happens</a:t>
                </a:r>
                <a:r>
                  <a:rPr lang="zh-CN" altLang="en-US" sz="1800" dirty="0">
                    <a:effectLst/>
                    <a:latin typeface="CMR10"/>
                  </a:rPr>
                  <a:t> </a:t>
                </a:r>
                <a:r>
                  <a:rPr lang="en-US" sz="1800" dirty="0">
                    <a:effectLst/>
                    <a:latin typeface="CMR10"/>
                  </a:rPr>
                  <a:t>at an </a:t>
                </a:r>
                <a:r>
                  <a:rPr lang="en-US" sz="1800" dirty="0">
                    <a:solidFill>
                      <a:srgbClr val="FF0000"/>
                    </a:solidFill>
                    <a:effectLst/>
                    <a:latin typeface="CMR10"/>
                  </a:rPr>
                  <a:t>earlier</a:t>
                </a:r>
                <a:r>
                  <a:rPr lang="en-US" sz="1800" dirty="0">
                    <a:effectLst/>
                    <a:latin typeface="CMR10"/>
                  </a:rPr>
                  <a:t> stage </a:t>
                </a:r>
                <a:r>
                  <a:rPr lang="en-US" altLang="zh-CN" sz="1800" dirty="0">
                    <a:effectLst/>
                    <a:latin typeface="CMR10"/>
                  </a:rPr>
                  <a:t>for</a:t>
                </a:r>
                <a:r>
                  <a:rPr lang="zh-CN" altLang="en-US" sz="1800" dirty="0">
                    <a:effectLst/>
                    <a:latin typeface="CMR10"/>
                  </a:rPr>
                  <a:t> </a:t>
                </a:r>
                <a:r>
                  <a:rPr lang="en-US" sz="1800" dirty="0">
                    <a:effectLst/>
                    <a:latin typeface="CMMI10"/>
                  </a:rPr>
                  <a:t>s/k </a:t>
                </a:r>
                <a:r>
                  <a:rPr lang="en-US" sz="1800" dirty="0">
                    <a:effectLst/>
                    <a:latin typeface="CMR10"/>
                  </a:rPr>
                  <a:t>= 150. </a:t>
                </a:r>
              </a:p>
              <a:p>
                <a:pPr marL="285750" indent="-285750">
                  <a:buFont typeface="Wingdings" pitchFamily="2" charset="2"/>
                  <a:buChar char="Ø"/>
                </a:pPr>
                <a:r>
                  <a:rPr lang="en-US" sz="1800" dirty="0">
                    <a:effectLst/>
                    <a:latin typeface="CMR10"/>
                  </a:rPr>
                  <a:t>the higher entropy ensures that fewer seed nuclei are assembled from the alpha particles, so the free proton-to-seed ratio remains high. The production of </a:t>
                </a:r>
                <a:r>
                  <a:rPr lang="en-US" sz="1800" dirty="0">
                    <a:solidFill>
                      <a:srgbClr val="FF0000"/>
                    </a:solidFill>
                    <a:effectLst/>
                    <a:latin typeface="CMR10"/>
                  </a:rPr>
                  <a:t>neutrons</a:t>
                </a:r>
                <a:r>
                  <a:rPr lang="en-US" sz="1800" dirty="0">
                    <a:effectLst/>
                    <a:latin typeface="CMR10"/>
                  </a:rPr>
                  <a:t> and their subsequent </a:t>
                </a:r>
                <a:r>
                  <a:rPr lang="en-US" sz="1800" dirty="0">
                    <a:solidFill>
                      <a:srgbClr val="FF0000"/>
                    </a:solidFill>
                    <a:effectLst/>
                    <a:latin typeface="CMR10"/>
                  </a:rPr>
                  <a:t>capture</a:t>
                </a:r>
                <a:r>
                  <a:rPr lang="en-US" sz="1800" dirty="0">
                    <a:effectLst/>
                    <a:latin typeface="CMR10"/>
                  </a:rPr>
                  <a:t> is therefore </a:t>
                </a:r>
                <a:r>
                  <a:rPr lang="en-US" sz="1800" dirty="0">
                    <a:solidFill>
                      <a:srgbClr val="FF0000"/>
                    </a:solidFill>
                    <a:effectLst/>
                    <a:latin typeface="CMR10"/>
                  </a:rPr>
                  <a:t>enhanced</a:t>
                </a:r>
                <a:r>
                  <a:rPr lang="en-US" sz="1800" dirty="0">
                    <a:effectLst/>
                    <a:latin typeface="CMR10"/>
                  </a:rPr>
                  <a:t>. This effect allows late time, low (</a:t>
                </a:r>
                <a:r>
                  <a:rPr lang="en-US" sz="1800" dirty="0">
                    <a:effectLst/>
                    <a:latin typeface="CMMI10"/>
                  </a:rPr>
                  <a:t>T &lt; </a:t>
                </a:r>
                <a:r>
                  <a:rPr lang="en-US" sz="1800" dirty="0">
                    <a:effectLst/>
                    <a:latin typeface="CMR10"/>
                  </a:rPr>
                  <a:t>1</a:t>
                </a:r>
                <a:r>
                  <a:rPr lang="en-US" sz="1800" dirty="0">
                    <a:effectLst/>
                    <a:latin typeface="CMMI10"/>
                  </a:rPr>
                  <a:t>.</a:t>
                </a:r>
                <a:r>
                  <a:rPr lang="en-US" sz="1800" dirty="0">
                    <a:effectLst/>
                    <a:latin typeface="CMR10"/>
                  </a:rPr>
                  <a:t>5 GK) temperature capture of neutrons and reaction flow to heavier, neutron-rich nuclei. </a:t>
                </a:r>
                <a:endParaRPr lang="en-US" sz="1800" dirty="0">
                  <a:effectLst/>
                </a:endParaRPr>
              </a:p>
              <a:p>
                <a:pPr>
                  <a:buFont typeface="+mj-lt"/>
                  <a:buAutoNum type="arabicPeriod" startAt="384"/>
                </a:pPr>
                <a:endParaRPr lang="en-US" sz="1800" dirty="0">
                  <a:effectLst/>
                  <a:latin typeface="CMR10"/>
                </a:endParaRPr>
              </a:p>
              <a:p>
                <a:pPr>
                  <a:buFont typeface="+mj-lt"/>
                  <a:buAutoNum type="arabicPeriod" startAt="384"/>
                </a:pPr>
                <a:endParaRPr lang="en-US" sz="1800" dirty="0">
                  <a:effectLst/>
                  <a:latin typeface="CMR10"/>
                </a:endParaRPr>
              </a:p>
              <a:p>
                <a:pPr>
                  <a:buFont typeface="+mj-lt"/>
                  <a:buAutoNum type="arabicPeriod" startAt="384"/>
                </a:pPr>
                <a:r>
                  <a:rPr lang="en-US" sz="1800" dirty="0">
                    <a:effectLst/>
                    <a:latin typeface="CMR10"/>
                  </a:rPr>
                  <a:t>since we take the onset of oscillations to occur at a fixed radius, which corresponds to a higher temperature for the </a:t>
                </a:r>
                <a:r>
                  <a:rPr lang="en-US" sz="1800" dirty="0">
                    <a:effectLst/>
                    <a:latin typeface="CMMI10"/>
                  </a:rPr>
                  <a:t>s/k </a:t>
                </a:r>
                <a:r>
                  <a:rPr lang="en-US" sz="1800" dirty="0">
                    <a:effectLst/>
                    <a:latin typeface="CMR10"/>
                  </a:rPr>
                  <a:t>= 150 outflow</a:t>
                </a:r>
              </a:p>
              <a:p>
                <a:pPr>
                  <a:buFont typeface="+mj-lt"/>
                  <a:buAutoNum type="arabicPeriod" startAt="384"/>
                </a:pPr>
                <a:r>
                  <a:rPr lang="en-US" sz="1800" dirty="0">
                    <a:effectLst/>
                    <a:latin typeface="CMR10"/>
                  </a:rPr>
                  <a:t>The neutrons produced at </a:t>
                </a:r>
                <a:r>
                  <a:rPr lang="en-US" sz="1800" dirty="0">
                    <a:effectLst/>
                    <a:latin typeface="CMMI10"/>
                  </a:rPr>
                  <a:t>T &gt; </a:t>
                </a:r>
                <a:r>
                  <a:rPr lang="en-US" sz="1800" dirty="0">
                    <a:effectLst/>
                    <a:latin typeface="CMR10"/>
                  </a:rPr>
                  <a:t>6 GK end up</a:t>
                </a:r>
                <a:r>
                  <a:rPr lang="en-US" sz="1800" dirty="0">
                    <a:effectLst/>
                    <a:latin typeface="CMSS8"/>
                  </a:rPr>
                  <a:t> </a:t>
                </a:r>
                <a:r>
                  <a:rPr lang="en-US" sz="1800" dirty="0">
                    <a:effectLst/>
                    <a:latin typeface="CMR10"/>
                  </a:rPr>
                  <a:t>bound into alpha particles, with enhanced production of alpha particles for the </a:t>
                </a:r>
                <a:r>
                  <a:rPr lang="en-US" sz="1800" dirty="0" err="1">
                    <a:effectLst/>
                    <a:latin typeface="CMR10"/>
                  </a:rPr>
                  <a:t>sym</a:t>
                </a:r>
                <a:r>
                  <a:rPr lang="en-US" sz="1800" dirty="0">
                    <a:effectLst/>
                    <a:latin typeface="CMR10"/>
                  </a:rPr>
                  <a:t>-mb and </a:t>
                </a:r>
                <a:r>
                  <a:rPr lang="en-US" sz="1800" dirty="0" err="1">
                    <a:effectLst/>
                    <a:latin typeface="CMR10"/>
                  </a:rPr>
                  <a:t>sym</a:t>
                </a:r>
                <a:r>
                  <a:rPr lang="en-US" sz="1800" dirty="0">
                    <a:effectLst/>
                    <a:latin typeface="CMR10"/>
                  </a:rPr>
                  <a:t>-mf cases. </a:t>
                </a:r>
              </a:p>
              <a:p>
                <a:pPr>
                  <a:buFont typeface="+mj-lt"/>
                  <a:buAutoNum type="arabicPeriod" startAt="384"/>
                </a:pPr>
                <a:r>
                  <a:rPr lang="en-US" sz="1800" dirty="0">
                    <a:effectLst/>
                    <a:latin typeface="CMR10"/>
                  </a:rPr>
                  <a:t>To understand the mechanism by which this transition to neutron capture nucleosynthesis occurs, we show the </a:t>
                </a:r>
                <a:endParaRPr lang="en-US" dirty="0">
                  <a:effectLst/>
                </a:endParaRPr>
              </a:p>
              <a:p>
                <a:pPr>
                  <a:buFont typeface="+mj-lt"/>
                  <a:buAutoNum type="arabicPeriod" startAt="384"/>
                </a:pPr>
                <a:r>
                  <a:rPr lang="en-US" sz="1800" dirty="0">
                    <a:effectLst/>
                    <a:latin typeface="CMSS8"/>
                  </a:rPr>
                  <a:t>385  </a:t>
                </a:r>
                <a:r>
                  <a:rPr lang="en-US" sz="1800" dirty="0">
                    <a:effectLst/>
                    <a:latin typeface="CMR10"/>
                  </a:rPr>
                  <a:t>temperature evolution of the abundances of neutrons (top panel, log scale) and protons (bottom panel, linear scale) in </a:t>
                </a:r>
                <a:endParaRPr lang="en-US" dirty="0">
                  <a:effectLst/>
                </a:endParaRPr>
              </a:p>
              <a:p>
                <a:pPr>
                  <a:buFont typeface="+mj-lt"/>
                  <a:buAutoNum type="arabicPeriod" startAt="384"/>
                </a:pPr>
                <a:r>
                  <a:rPr lang="en-US" sz="1800" dirty="0">
                    <a:effectLst/>
                    <a:latin typeface="CMSS8"/>
                  </a:rPr>
                  <a:t>386  </a:t>
                </a:r>
                <a:r>
                  <a:rPr lang="en-US" sz="1800" dirty="0">
                    <a:effectLst/>
                    <a:latin typeface="CMR10"/>
                  </a:rPr>
                  <a:t>Fig. </a:t>
                </a:r>
                <a:r>
                  <a:rPr lang="en-US" sz="1800" dirty="0">
                    <a:solidFill>
                      <a:srgbClr val="0000FF"/>
                    </a:solidFill>
                    <a:effectLst/>
                    <a:latin typeface="CMR10"/>
                  </a:rPr>
                  <a:t>6</a:t>
                </a:r>
                <a:r>
                  <a:rPr lang="en-US" sz="1800" dirty="0">
                    <a:effectLst/>
                    <a:latin typeface="CMR10"/>
                  </a:rPr>
                  <a:t>. Without neutrino interactions on free nucleons, iron group nuclei are synthesized and additional proton capture </a:t>
                </a:r>
                <a:endParaRPr lang="en-US" dirty="0">
                  <a:effectLst/>
                </a:endParaRPr>
              </a:p>
              <a:p>
                <a:pPr>
                  <a:buFont typeface="+mj-lt"/>
                  <a:buAutoNum type="arabicPeriod" startAt="384"/>
                </a:pPr>
                <a:r>
                  <a:rPr lang="en-US" sz="1800" dirty="0">
                    <a:effectLst/>
                    <a:latin typeface="CMSS8"/>
                  </a:rPr>
                  <a:t>387  </a:t>
                </a:r>
                <a:r>
                  <a:rPr lang="en-US" sz="1800" dirty="0">
                    <a:effectLst/>
                    <a:latin typeface="CMR10"/>
                  </a:rPr>
                  <a:t>is blocked by the slow </a:t>
                </a:r>
                <a:r>
                  <a:rPr lang="el-GR" sz="1800" dirty="0">
                    <a:effectLst/>
                    <a:latin typeface="CMMI10"/>
                  </a:rPr>
                  <a:t>β </a:t>
                </a:r>
                <a:r>
                  <a:rPr lang="en-US" sz="1800" dirty="0">
                    <a:effectLst/>
                    <a:latin typeface="CMR10"/>
                  </a:rPr>
                  <a:t>bottlenecks, shown in the red lines of each of the panels of Fig. </a:t>
                </a:r>
                <a:r>
                  <a:rPr lang="en-US" sz="1800" dirty="0">
                    <a:solidFill>
                      <a:srgbClr val="0000FF"/>
                    </a:solidFill>
                    <a:effectLst/>
                    <a:latin typeface="CMR10"/>
                  </a:rPr>
                  <a:t>6</a:t>
                </a:r>
                <a:r>
                  <a:rPr lang="en-US" sz="1800" dirty="0">
                    <a:effectLst/>
                    <a:latin typeface="CMR10"/>
                  </a:rPr>
                  <a:t>. When neutrino interactions </a:t>
                </a:r>
                <a:endParaRPr lang="en-US" dirty="0">
                  <a:effectLst/>
                </a:endParaRPr>
              </a:p>
              <a:p>
                <a:pPr>
                  <a:buFont typeface="+mj-lt"/>
                  <a:buAutoNum type="arabicPeriod" startAt="384"/>
                </a:pPr>
                <a:r>
                  <a:rPr lang="en-US" sz="1800" dirty="0">
                    <a:effectLst/>
                    <a:latin typeface="CMSS8"/>
                  </a:rPr>
                  <a:t>388  </a:t>
                </a:r>
                <a:r>
                  <a:rPr lang="en-US" sz="1800" dirty="0">
                    <a:effectLst/>
                    <a:latin typeface="CMR10"/>
                  </a:rPr>
                  <a:t>are included (without oscillations), shown by the cyan lines of Fig. </a:t>
                </a:r>
                <a:r>
                  <a:rPr lang="en-US" sz="1800" dirty="0">
                    <a:solidFill>
                      <a:srgbClr val="0000FF"/>
                    </a:solidFill>
                    <a:effectLst/>
                    <a:latin typeface="CMR10"/>
                  </a:rPr>
                  <a:t>6</a:t>
                </a:r>
                <a:r>
                  <a:rPr lang="en-US" sz="1800" dirty="0">
                    <a:effectLst/>
                    <a:latin typeface="CMR10"/>
                  </a:rPr>
                  <a:t>, the proton abundance continues to decrease as the </a:t>
                </a:r>
                <a:endParaRPr lang="en-US" dirty="0">
                  <a:effectLst/>
                </a:endParaRPr>
              </a:p>
              <a:p>
                <a:pPr>
                  <a:buFont typeface="+mj-lt"/>
                  <a:buAutoNum type="arabicPeriod" startAt="384"/>
                </a:pPr>
                <a:r>
                  <a:rPr lang="en-US" sz="1800" dirty="0">
                    <a:effectLst/>
                    <a:latin typeface="CMSS8"/>
                  </a:rPr>
                  <a:t>389  </a:t>
                </a:r>
                <a:r>
                  <a:rPr lang="en-US" sz="1800" dirty="0">
                    <a:effectLst/>
                    <a:latin typeface="CMR10"/>
                  </a:rPr>
                  <a:t>temperature drops, due to conversion of protons to neutrons by neutrinos and the resulting increase in proton captures </a:t>
                </a:r>
                <a:endParaRPr lang="en-US" dirty="0">
                  <a:effectLst/>
                </a:endParaRPr>
              </a:p>
              <a:p>
                <a:pPr>
                  <a:buFont typeface="+mj-lt"/>
                  <a:buAutoNum type="arabicPeriod" startAt="384"/>
                </a:pPr>
                <a:r>
                  <a:rPr lang="en-US" sz="1800" dirty="0">
                    <a:effectLst/>
                    <a:latin typeface="CMSS8"/>
                  </a:rPr>
                  <a:t>390  </a:t>
                </a:r>
                <a:r>
                  <a:rPr lang="en-US" sz="1800" dirty="0">
                    <a:effectLst/>
                    <a:latin typeface="CMR10"/>
                  </a:rPr>
                  <a:t>to higher </a:t>
                </a:r>
                <a:r>
                  <a:rPr lang="en-US" sz="1800" dirty="0">
                    <a:effectLst/>
                    <a:latin typeface="CMMI10"/>
                  </a:rPr>
                  <a:t>A</a:t>
                </a:r>
                <a:r>
                  <a:rPr lang="en-US" sz="1800" dirty="0">
                    <a:effectLst/>
                    <a:latin typeface="CMR10"/>
                  </a:rPr>
                  <a:t>. Both of these effects are enhanced by neutrino oscillations, with the </a:t>
                </a:r>
                <a:r>
                  <a:rPr lang="en-US" sz="1800" dirty="0" err="1">
                    <a:effectLst/>
                    <a:latin typeface="CMR10"/>
                  </a:rPr>
                  <a:t>sym</a:t>
                </a:r>
                <a:r>
                  <a:rPr lang="en-US" sz="1800" dirty="0">
                    <a:effectLst/>
                    <a:latin typeface="CMR10"/>
                  </a:rPr>
                  <a:t>-mb case (blue lines) showing a </a:t>
                </a:r>
                <a:endParaRPr lang="en-US" dirty="0">
                  <a:effectLst/>
                </a:endParaRPr>
              </a:p>
              <a:p>
                <a:pPr>
                  <a:buFont typeface="+mj-lt"/>
                  <a:buAutoNum type="arabicPeriod" startAt="384"/>
                </a:pPr>
                <a:r>
                  <a:rPr lang="en-US" sz="1800" dirty="0">
                    <a:effectLst/>
                    <a:latin typeface="CMSS8"/>
                  </a:rPr>
                  <a:t>391  </a:t>
                </a:r>
                <a:r>
                  <a:rPr lang="en-US" sz="1800" dirty="0">
                    <a:effectLst/>
                    <a:latin typeface="CMR10"/>
                  </a:rPr>
                  <a:t>larger effect than </a:t>
                </a:r>
                <a:r>
                  <a:rPr lang="en-US" sz="1800" dirty="0" err="1">
                    <a:effectLst/>
                    <a:latin typeface="CMR10"/>
                  </a:rPr>
                  <a:t>sym</a:t>
                </a:r>
                <a:r>
                  <a:rPr lang="en-US" sz="1800" dirty="0">
                    <a:effectLst/>
                    <a:latin typeface="CMR10"/>
                  </a:rPr>
                  <a:t>-mf (orange lines). Comparing the </a:t>
                </a:r>
                <a:r>
                  <a:rPr lang="en-US" sz="1800" dirty="0">
                    <a:effectLst/>
                    <a:latin typeface="CMMI10"/>
                  </a:rPr>
                  <a:t>s/k </a:t>
                </a:r>
                <a:r>
                  <a:rPr lang="en-US" sz="1800" dirty="0">
                    <a:effectLst/>
                    <a:latin typeface="CMR10"/>
                  </a:rPr>
                  <a:t>= 150 examples to </a:t>
                </a:r>
                <a:r>
                  <a:rPr lang="en-US" sz="1800" dirty="0">
                    <a:effectLst/>
                    <a:latin typeface="CMMI10"/>
                  </a:rPr>
                  <a:t>s/k </a:t>
                </a:r>
                <a:r>
                  <a:rPr lang="en-US" sz="1800" dirty="0">
                    <a:effectLst/>
                    <a:latin typeface="CMR10"/>
                  </a:rPr>
                  <a:t>= 50, we see the influence of the </a:t>
                </a:r>
                <a:endParaRPr lang="en-US" dirty="0">
                  <a:effectLst/>
                </a:endParaRPr>
              </a:p>
              <a:p>
                <a:pPr>
                  <a:buFont typeface="+mj-lt"/>
                  <a:buAutoNum type="arabicPeriod" startAt="384"/>
                </a:pPr>
                <a:r>
                  <a:rPr lang="en-US" sz="1800" dirty="0">
                    <a:effectLst/>
                    <a:latin typeface="CMSS8"/>
                  </a:rPr>
                  <a:t>392  </a:t>
                </a:r>
                <a:r>
                  <a:rPr lang="en-US" sz="1800" dirty="0">
                    <a:effectLst/>
                    <a:latin typeface="CMR10"/>
                  </a:rPr>
                  <a:t>oscillations at an earlier stage of the nucleosynthesis, since we take the onset of oscillations to occur at a fixed radius, </a:t>
                </a:r>
                <a:endParaRPr lang="en-US" dirty="0">
                  <a:effectLst/>
                </a:endParaRPr>
              </a:p>
              <a:p>
                <a:pPr>
                  <a:buFont typeface="+mj-lt"/>
                  <a:buAutoNum type="arabicPeriod" startAt="384"/>
                </a:pPr>
                <a:r>
                  <a:rPr lang="en-US" sz="1800" dirty="0">
                    <a:effectLst/>
                    <a:latin typeface="CMSS8"/>
                  </a:rPr>
                  <a:t>393  </a:t>
                </a:r>
                <a:r>
                  <a:rPr lang="en-US" sz="1800" dirty="0">
                    <a:effectLst/>
                    <a:latin typeface="CMR10"/>
                  </a:rPr>
                  <a:t>which corresponds to a higher temperature for the </a:t>
                </a:r>
                <a:r>
                  <a:rPr lang="en-US" sz="1800" dirty="0">
                    <a:effectLst/>
                    <a:latin typeface="CMMI10"/>
                  </a:rPr>
                  <a:t>s/k </a:t>
                </a:r>
                <a:r>
                  <a:rPr lang="en-US" sz="1800" dirty="0">
                    <a:effectLst/>
                    <a:latin typeface="CMR10"/>
                  </a:rPr>
                  <a:t>= 150 outflow. The neutrons produced at </a:t>
                </a:r>
                <a:r>
                  <a:rPr lang="en-US" sz="1800" dirty="0">
                    <a:effectLst/>
                    <a:latin typeface="CMMI10"/>
                  </a:rPr>
                  <a:t>T &gt; </a:t>
                </a:r>
                <a:r>
                  <a:rPr lang="en-US" sz="1800" dirty="0">
                    <a:effectLst/>
                    <a:latin typeface="CMR10"/>
                  </a:rPr>
                  <a:t>6 GK end up </a:t>
                </a:r>
                <a:endParaRPr lang="en-US" dirty="0">
                  <a:effectLst/>
                </a:endParaRPr>
              </a:p>
              <a:p>
                <a:pPr>
                  <a:buFont typeface="+mj-lt"/>
                  <a:buAutoNum type="arabicPeriod" startAt="384"/>
                </a:pPr>
                <a:r>
                  <a:rPr lang="en-US" sz="1800" dirty="0">
                    <a:effectLst/>
                    <a:latin typeface="CMSS8"/>
                  </a:rPr>
                  <a:t>394  </a:t>
                </a:r>
                <a:r>
                  <a:rPr lang="en-US" sz="1800" dirty="0">
                    <a:effectLst/>
                    <a:latin typeface="CMR10"/>
                  </a:rPr>
                  <a:t>bound into alpha particles, with enhanced production of alpha particles for the </a:t>
                </a:r>
                <a:r>
                  <a:rPr lang="en-US" sz="1800" dirty="0" err="1">
                    <a:effectLst/>
                    <a:latin typeface="CMR10"/>
                  </a:rPr>
                  <a:t>sym</a:t>
                </a:r>
                <a:r>
                  <a:rPr lang="en-US" sz="1800" dirty="0">
                    <a:effectLst/>
                    <a:latin typeface="CMR10"/>
                  </a:rPr>
                  <a:t>-mb and </a:t>
                </a:r>
                <a:r>
                  <a:rPr lang="en-US" sz="1800" dirty="0" err="1">
                    <a:effectLst/>
                    <a:latin typeface="CMR10"/>
                  </a:rPr>
                  <a:t>sym</a:t>
                </a:r>
                <a:r>
                  <a:rPr lang="en-US" sz="1800" dirty="0">
                    <a:effectLst/>
                    <a:latin typeface="CMR10"/>
                  </a:rPr>
                  <a:t>-mf cases. Still, the </a:t>
                </a:r>
                <a:endParaRPr lang="en-US" dirty="0">
                  <a:effectLst/>
                </a:endParaRPr>
              </a:p>
              <a:p>
                <a:pPr>
                  <a:buFont typeface="+mj-lt"/>
                  <a:buAutoNum type="arabicPeriod" startAt="384"/>
                </a:pPr>
                <a:r>
                  <a:rPr lang="en-US" sz="1800" dirty="0">
                    <a:effectLst/>
                    <a:latin typeface="CMSS8"/>
                  </a:rPr>
                  <a:t>395  </a:t>
                </a:r>
                <a:r>
                  <a:rPr lang="en-US" sz="1800" dirty="0">
                    <a:effectLst/>
                    <a:latin typeface="CMR10"/>
                  </a:rPr>
                  <a:t>higher entropy ensures that fewer seed nuclei are assembled from the alpha particles, so the free proton-to-seed ratio </a:t>
                </a:r>
                <a:endParaRPr lang="en-US" dirty="0">
                  <a:effectLst/>
                </a:endParaRPr>
              </a:p>
              <a:p>
                <a:pPr>
                  <a:buFont typeface="+mj-lt"/>
                  <a:buAutoNum type="arabicPeriod" startAt="384"/>
                </a:pPr>
                <a:r>
                  <a:rPr lang="en-US" sz="1800" dirty="0">
                    <a:effectLst/>
                    <a:latin typeface="CMSS8"/>
                  </a:rPr>
                  <a:t>396  </a:t>
                </a:r>
                <a:r>
                  <a:rPr lang="en-US" sz="1800" dirty="0">
                    <a:effectLst/>
                    <a:latin typeface="CMR10"/>
                  </a:rPr>
                  <a:t>remains high. The production of neutrons and their subsequent capture is therefore enhanced. This effect allows late </a:t>
                </a:r>
                <a:endParaRPr lang="en-US" dirty="0">
                  <a:effectLst/>
                </a:endParaRPr>
              </a:p>
              <a:p>
                <a:pPr>
                  <a:buFont typeface="+mj-lt"/>
                  <a:buAutoNum type="arabicPeriod" startAt="384"/>
                </a:pPr>
                <a:r>
                  <a:rPr lang="en-US" sz="1800" dirty="0">
                    <a:effectLst/>
                    <a:latin typeface="CMSS8"/>
                  </a:rPr>
                  <a:t>397  </a:t>
                </a:r>
                <a:r>
                  <a:rPr lang="en-US" sz="1800" dirty="0">
                    <a:effectLst/>
                    <a:latin typeface="CMR10"/>
                  </a:rPr>
                  <a:t>time, low (</a:t>
                </a:r>
                <a:r>
                  <a:rPr lang="en-US" sz="1800" dirty="0">
                    <a:effectLst/>
                    <a:latin typeface="CMMI10"/>
                  </a:rPr>
                  <a:t>T &lt; </a:t>
                </a:r>
                <a:r>
                  <a:rPr lang="en-US" sz="1800" dirty="0">
                    <a:effectLst/>
                    <a:latin typeface="CMR10"/>
                  </a:rPr>
                  <a:t>1</a:t>
                </a:r>
                <a:r>
                  <a:rPr lang="en-US" sz="1800" dirty="0">
                    <a:effectLst/>
                    <a:latin typeface="CMMI10"/>
                  </a:rPr>
                  <a:t>.</a:t>
                </a:r>
                <a:r>
                  <a:rPr lang="en-US" sz="1800" dirty="0">
                    <a:effectLst/>
                    <a:latin typeface="CMR10"/>
                  </a:rPr>
                  <a:t>5 GK) temperature capture of neutrons and reaction flow to heavier, neutron-rich nuclei.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a:extLst>
              <a:ext uri="{FF2B5EF4-FFF2-40B4-BE49-F238E27FC236}">
                <a16:creationId xmlns:a16="http://schemas.microsoft.com/office/drawing/2014/main" id="{89F234C9-BABB-BB78-D1CD-B735D226E8EC}"/>
              </a:ext>
            </a:extLst>
          </p:cNvPr>
          <p:cNvSpPr>
            <a:spLocks noGrp="1"/>
          </p:cNvSpPr>
          <p:nvPr>
            <p:ph type="sldNum" sz="quarter" idx="5"/>
          </p:nvPr>
        </p:nvSpPr>
        <p:spPr/>
        <p:txBody>
          <a:bodyPr/>
          <a:lstStyle/>
          <a:p>
            <a:fld id="{631D5D22-73E7-DA42-A7FC-02A07DF7926E}" type="slidenum">
              <a:rPr lang="en-US" smtClean="0"/>
              <a:t>23</a:t>
            </a:fld>
            <a:endParaRPr lang="en-US"/>
          </a:p>
        </p:txBody>
      </p:sp>
    </p:spTree>
    <p:extLst>
      <p:ext uri="{BB962C8B-B14F-4D97-AF65-F5344CB8AC3E}">
        <p14:creationId xmlns:p14="http://schemas.microsoft.com/office/powerpoint/2010/main" val="103471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2800" dirty="0">
                    <a:solidFill>
                      <a:srgbClr val="000000"/>
                    </a:solidFill>
                    <a:effectLst/>
                    <a:latin typeface="Times" pitchFamily="2" charset="0"/>
                  </a:rPr>
                  <a:t>As just discussed, we find that the influence of neutrino oscillations grows with the increase of initial entropy, and the ultimate extent and yields of the element synthesis vary from a typical </a:t>
                </a:r>
                <a:r>
                  <a:rPr lang="el-GR" sz="2800" dirty="0">
                    <a:solidFill>
                      <a:srgbClr val="000000"/>
                    </a:solidFill>
                    <a:effectLst/>
                    <a:latin typeface="Times" pitchFamily="2" charset="0"/>
                  </a:rPr>
                  <a:t>ν</a:t>
                </a:r>
                <a:r>
                  <a:rPr lang="en-US" sz="2800" dirty="0">
                    <a:solidFill>
                      <a:srgbClr val="000000"/>
                    </a:solidFill>
                    <a:effectLst/>
                    <a:latin typeface="Times" pitchFamily="2" charset="0"/>
                  </a:rPr>
                  <a:t>p-process to an unusual mixture of light proton-rich nuclei and heavy neutron-rich nuclei to a full and robust </a:t>
                </a:r>
                <a:r>
                  <a:rPr lang="el-GR" sz="2800" dirty="0">
                    <a:solidFill>
                      <a:srgbClr val="000000"/>
                    </a:solidFill>
                    <a:effectLst/>
                    <a:latin typeface="Times" pitchFamily="2" charset="0"/>
                  </a:rPr>
                  <a:t>ν</a:t>
                </a:r>
                <a:r>
                  <a:rPr lang="en-US" sz="2800" dirty="0" err="1">
                    <a:solidFill>
                      <a:srgbClr val="000000"/>
                    </a:solidFill>
                    <a:effectLst/>
                    <a:latin typeface="Times" pitchFamily="2" charset="0"/>
                  </a:rPr>
                  <a:t>i</a:t>
                </a:r>
                <a:r>
                  <a:rPr lang="en-US" sz="2800" dirty="0">
                    <a:solidFill>
                      <a:srgbClr val="000000"/>
                    </a:solidFill>
                    <a:effectLst/>
                    <a:latin typeface="Times" pitchFamily="2" charset="0"/>
                  </a:rPr>
                  <a:t>-process. </a:t>
                </a:r>
              </a:p>
              <a:p>
                <a:r>
                  <a:rPr lang="en-US" sz="2800" dirty="0">
                    <a:solidFill>
                      <a:srgbClr val="000000"/>
                    </a:solidFill>
                    <a:effectLst/>
                    <a:latin typeface="Times" pitchFamily="2" charset="0"/>
                  </a:rPr>
                  <a:t>To examine this trend, the left Fig. shows the comparison of the final abundance yields from the Wanajo2011 trajectories with varying entropy as well as the Duan2011 trajectory, adopting the symmetric many-body (</a:t>
                </a:r>
                <a:r>
                  <a:rPr lang="en-US" sz="2800" dirty="0" err="1">
                    <a:solidFill>
                      <a:srgbClr val="000000"/>
                    </a:solidFill>
                    <a:effectLst/>
                    <a:latin typeface="Times" pitchFamily="2" charset="0"/>
                  </a:rPr>
                  <a:t>sym</a:t>
                </a:r>
                <a:r>
                  <a:rPr lang="en-US" sz="2800" dirty="0">
                    <a:solidFill>
                      <a:srgbClr val="000000"/>
                    </a:solidFill>
                    <a:effectLst/>
                    <a:latin typeface="Times" pitchFamily="2" charset="0"/>
                  </a:rPr>
                  <a:t>-mb) neutrino calculations that result in the greatest influence of the neutrino interactions. Also shown (as points) are the abundances of the proton-rich p nuclei  synthesized in each calculation, to highlight the fraction of the material that ultimately shifts neutron-rich. Note the abundance pattern of Wanajo2011 s/k = 50 case follows a typical </a:t>
                </a:r>
                <a:r>
                  <a:rPr lang="el-GR" sz="2800" dirty="0">
                    <a:solidFill>
                      <a:srgbClr val="000000"/>
                    </a:solidFill>
                    <a:effectLst/>
                    <a:latin typeface="Times" pitchFamily="2" charset="0"/>
                  </a:rPr>
                  <a:t>ν</a:t>
                </a:r>
                <a:r>
                  <a:rPr lang="en-US" sz="2800" dirty="0">
                    <a:solidFill>
                      <a:srgbClr val="000000"/>
                    </a:solidFill>
                    <a:effectLst/>
                    <a:latin typeface="Times" pitchFamily="2" charset="0"/>
                  </a:rPr>
                  <a:t>p process where p nuclei are dominantly produced, while the abundance patterns resulting from larger initial entropy values shift from a </a:t>
                </a:r>
                <a:r>
                  <a:rPr lang="el-GR" sz="2800" dirty="0">
                    <a:solidFill>
                      <a:srgbClr val="000000"/>
                    </a:solidFill>
                    <a:effectLst/>
                    <a:latin typeface="Times" pitchFamily="2" charset="0"/>
                  </a:rPr>
                  <a:t>ν</a:t>
                </a:r>
                <a:r>
                  <a:rPr lang="en-US" sz="2800" dirty="0">
                    <a:solidFill>
                      <a:srgbClr val="000000"/>
                    </a:solidFill>
                    <a:effectLst/>
                    <a:latin typeface="Times" pitchFamily="2" charset="0"/>
                  </a:rPr>
                  <a:t>p process at lower mass to a neutron-rich pattern for heavier nuclei (A </a:t>
                </a:r>
                <a:r>
                  <a:rPr lang="en-US" sz="2800" dirty="0">
                    <a:solidFill>
                      <a:srgbClr val="000000"/>
                    </a:solidFill>
                    <a:effectLst/>
                    <a:latin typeface="Apple Symbols" panose="02000000000000000000" pitchFamily="2" charset="-79"/>
                    <a:cs typeface="Apple Symbols" panose="02000000000000000000" pitchFamily="2" charset="-79"/>
                  </a:rPr>
                  <a:t>≳</a:t>
                </a:r>
                <a:r>
                  <a:rPr lang="en-US" sz="2800" dirty="0">
                    <a:solidFill>
                      <a:srgbClr val="000000"/>
                    </a:solidFill>
                    <a:effectLst/>
                    <a:latin typeface="Times" pitchFamily="2" charset="0"/>
                  </a:rPr>
                  <a:t> 115 for s/k = 100, A </a:t>
                </a:r>
                <a:r>
                  <a:rPr lang="en-US" sz="2800" dirty="0">
                    <a:solidFill>
                      <a:srgbClr val="000000"/>
                    </a:solidFill>
                    <a:effectLst/>
                    <a:latin typeface="Apple Symbols" panose="02000000000000000000" pitchFamily="2" charset="-79"/>
                    <a:cs typeface="Apple Symbols" panose="02000000000000000000" pitchFamily="2" charset="-79"/>
                  </a:rPr>
                  <a:t>≳</a:t>
                </a:r>
                <a:r>
                  <a:rPr lang="en-US" sz="2800" dirty="0">
                    <a:solidFill>
                      <a:srgbClr val="000000"/>
                    </a:solidFill>
                    <a:effectLst/>
                    <a:latin typeface="Times" pitchFamily="2" charset="0"/>
                  </a:rPr>
                  <a:t> 100 for s/k = 150, A </a:t>
                </a:r>
                <a:r>
                  <a:rPr lang="en-US" sz="2800" dirty="0">
                    <a:solidFill>
                      <a:srgbClr val="000000"/>
                    </a:solidFill>
                    <a:effectLst/>
                    <a:latin typeface="Apple Symbols" panose="02000000000000000000" pitchFamily="2" charset="-79"/>
                    <a:cs typeface="Apple Symbols" panose="02000000000000000000" pitchFamily="2" charset="-79"/>
                  </a:rPr>
                  <a:t>≳</a:t>
                </a:r>
                <a:r>
                  <a:rPr lang="en-US" sz="2800" dirty="0">
                    <a:solidFill>
                      <a:srgbClr val="000000"/>
                    </a:solidFill>
                    <a:effectLst/>
                    <a:latin typeface="Times" pitchFamily="2" charset="0"/>
                  </a:rPr>
                  <a:t> 70 for Duan2011). </a:t>
                </a:r>
              </a:p>
              <a:p>
                <a:r>
                  <a:rPr lang="en-US" sz="2800" dirty="0">
                    <a:solidFill>
                      <a:srgbClr val="000000"/>
                    </a:solidFill>
                    <a:effectLst/>
                    <a:latin typeface="Times" pitchFamily="2" charset="0"/>
                  </a:rPr>
                  <a:t>In addition, we also compare the vi abundance pattern with solar r, </a:t>
                </a:r>
              </a:p>
              <a:p>
                <a:endParaRPr lang="en-US"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448"/>
                  <a:tabLst/>
                  <a:defRPr/>
                </a:pPr>
                <a:r>
                  <a:rPr lang="en-US" sz="1800" dirty="0">
                    <a:effectLst/>
                    <a:latin typeface="AdvOTf9433e2d"/>
                  </a:rPr>
                  <a:t>As discussed above, we </a:t>
                </a:r>
                <a:r>
                  <a:rPr lang="en-US" sz="1800" dirty="0">
                    <a:effectLst/>
                    <a:latin typeface="AdvOTf9433e2d+fb"/>
                  </a:rPr>
                  <a:t>fi</a:t>
                </a:r>
                <a:r>
                  <a:rPr lang="en-US" sz="1800" dirty="0">
                    <a:effectLst/>
                    <a:latin typeface="AdvOTf9433e2d"/>
                  </a:rPr>
                  <a:t>nd that the in</a:t>
                </a:r>
                <a:r>
                  <a:rPr lang="en-US" sz="1800" dirty="0">
                    <a:effectLst/>
                    <a:latin typeface="AdvOTf9433e2d+fb"/>
                  </a:rPr>
                  <a:t>fl</a:t>
                </a:r>
                <a:r>
                  <a:rPr lang="en-US" sz="1800" dirty="0">
                    <a:effectLst/>
                    <a:latin typeface="AdvOTf9433e2d"/>
                  </a:rPr>
                  <a:t>uence of neutrino oscillations grows with the increase of initial entropy, and the ultimate extent and yields of the element synthesis vary from a typical </a:t>
                </a:r>
                <a:r>
                  <a:rPr lang="el-GR" sz="1800" dirty="0">
                    <a:effectLst/>
                    <a:latin typeface="AdvTTec1d2308.I+03"/>
                  </a:rPr>
                  <a:t>ν</a:t>
                </a:r>
                <a:r>
                  <a:rPr lang="en-US" sz="1800" dirty="0">
                    <a:effectLst/>
                    <a:latin typeface="AdvOTb4af3d5d.I"/>
                  </a:rPr>
                  <a:t>p</a:t>
                </a:r>
                <a:r>
                  <a:rPr lang="en-US" sz="1800" dirty="0">
                    <a:effectLst/>
                    <a:latin typeface="AdvOTf9433e2d"/>
                  </a:rPr>
                  <a:t>-process to an unusual mixture of light proton-rich nuclei and heavy neutron-rich nuclei to a full and robust </a:t>
                </a:r>
                <a:r>
                  <a:rPr lang="el-GR" sz="1800" dirty="0">
                    <a:effectLst/>
                    <a:latin typeface="AdvTTec1d2308.I+03"/>
                  </a:rPr>
                  <a:t>ν</a:t>
                </a:r>
                <a:r>
                  <a:rPr lang="en-US" sz="1800" dirty="0" err="1">
                    <a:effectLst/>
                    <a:latin typeface="AdvOTb4af3d5d.I"/>
                  </a:rPr>
                  <a:t>i</a:t>
                </a:r>
                <a:r>
                  <a:rPr lang="en-US" sz="1800" dirty="0">
                    <a:effectLst/>
                    <a:latin typeface="AdvOTf9433e2d"/>
                  </a:rPr>
                  <a:t>-process. </a:t>
                </a:r>
                <a:endParaRPr lang="en-US" sz="1200" dirty="0">
                  <a:effectLst/>
                  <a:latin typeface="CMR10"/>
                </a:endParaRPr>
              </a:p>
              <a:p>
                <a:pPr>
                  <a:buFont typeface="+mj-lt"/>
                  <a:buAutoNum type="arabicPeriod" startAt="448"/>
                </a:pPr>
                <a:r>
                  <a:rPr lang="en-US" sz="1200" dirty="0">
                    <a:effectLst/>
                    <a:latin typeface="CMR10"/>
                  </a:rPr>
                  <a:t>To examine this trend, Fig.</a:t>
                </a:r>
                <a:r>
                  <a:rPr lang="zh-CN" altLang="en-US" sz="1200" dirty="0">
                    <a:effectLst/>
                    <a:latin typeface="CMR10"/>
                  </a:rPr>
                  <a:t> </a:t>
                </a:r>
                <a:r>
                  <a:rPr lang="en-US" sz="1200" dirty="0">
                    <a:effectLst/>
                    <a:latin typeface="CMR10"/>
                  </a:rPr>
                  <a:t>shows the comparison of the final abundance yields from the Wanajo2011 trajectories with varying entropy as well as the Duan2011 trajectory, adopting the symmetric many-body (</a:t>
                </a:r>
                <a:r>
                  <a:rPr lang="en-US" sz="1200" dirty="0" err="1">
                    <a:effectLst/>
                    <a:latin typeface="CMR10"/>
                  </a:rPr>
                  <a:t>sym</a:t>
                </a:r>
                <a:r>
                  <a:rPr lang="en-US" sz="1200" dirty="0">
                    <a:effectLst/>
                    <a:latin typeface="CMR10"/>
                  </a:rPr>
                  <a:t>-mb) neutrino calculations that result in the</a:t>
                </a:r>
                <a:r>
                  <a:rPr lang="en-US" sz="1200" dirty="0">
                    <a:effectLst/>
                    <a:latin typeface="CMSS8"/>
                  </a:rPr>
                  <a:t> </a:t>
                </a:r>
                <a:r>
                  <a:rPr lang="en-US" sz="1200" dirty="0">
                    <a:effectLst/>
                    <a:latin typeface="CMR10"/>
                  </a:rPr>
                  <a:t>greatest influence of the neutrino interactions. Also shown (as points) are the abundances of the proton-rich </a:t>
                </a:r>
                <a:r>
                  <a:rPr lang="en-US" sz="1200" dirty="0">
                    <a:effectLst/>
                    <a:latin typeface="CMMI10"/>
                  </a:rPr>
                  <a:t>p </a:t>
                </a:r>
                <a:r>
                  <a:rPr lang="en-US" sz="1200" dirty="0">
                    <a:effectLst/>
                    <a:latin typeface="CMR10"/>
                  </a:rPr>
                  <a:t>nuclei </a:t>
                </a:r>
                <a:r>
                  <a:rPr lang="en-US" sz="1200" dirty="0">
                    <a:effectLst/>
                    <a:latin typeface="CMSS8"/>
                  </a:rPr>
                  <a:t> </a:t>
                </a:r>
                <a:r>
                  <a:rPr lang="en-US" sz="1200" dirty="0">
                    <a:effectLst/>
                    <a:latin typeface="CMR10"/>
                  </a:rPr>
                  <a:t>synthesized in each calculation, to highlight the fraction of the material that ultimately shifts neutron-rich. Note </a:t>
                </a:r>
                <a:r>
                  <a:rPr lang="en-US" altLang="zh-CN" sz="1200" dirty="0">
                    <a:effectLst/>
                    <a:latin typeface="CMR10"/>
                  </a:rPr>
                  <a:t>the</a:t>
                </a:r>
                <a:r>
                  <a:rPr lang="zh-CN" altLang="en-US" sz="1200" dirty="0">
                    <a:effectLst/>
                    <a:latin typeface="CMR10"/>
                  </a:rPr>
                  <a:t> </a:t>
                </a:r>
                <a:r>
                  <a:rPr lang="en-US" sz="1200" dirty="0">
                    <a:effectLst/>
                    <a:latin typeface="CMR10"/>
                  </a:rPr>
                  <a:t>abundance pattern of Wanajo2011 </a:t>
                </a:r>
                <a:r>
                  <a:rPr lang="en-US" sz="1200" dirty="0">
                    <a:effectLst/>
                    <a:latin typeface="CMMI10"/>
                  </a:rPr>
                  <a:t>s/k </a:t>
                </a:r>
                <a:r>
                  <a:rPr lang="en-US" sz="1200" dirty="0">
                    <a:effectLst/>
                    <a:latin typeface="CMR10"/>
                  </a:rPr>
                  <a:t>= 50 case follows a typical </a:t>
                </a:r>
                <a:r>
                  <a:rPr lang="el-GR" sz="1200" dirty="0">
                    <a:effectLst/>
                    <a:latin typeface="CMMI10"/>
                  </a:rPr>
                  <a:t>ν</a:t>
                </a:r>
                <a:r>
                  <a:rPr lang="en-US" sz="1200" dirty="0">
                    <a:effectLst/>
                    <a:latin typeface="CMMI10"/>
                  </a:rPr>
                  <a:t>p </a:t>
                </a:r>
                <a:r>
                  <a:rPr lang="en-US" sz="1200" dirty="0">
                    <a:effectLst/>
                    <a:latin typeface="CMR10"/>
                  </a:rPr>
                  <a:t>process where </a:t>
                </a:r>
                <a:r>
                  <a:rPr lang="en-US" sz="1200" dirty="0">
                    <a:effectLst/>
                    <a:latin typeface="CMMI10"/>
                  </a:rPr>
                  <a:t>p </a:t>
                </a:r>
                <a:r>
                  <a:rPr lang="en-US" sz="1200" dirty="0">
                    <a:effectLst/>
                    <a:latin typeface="CMR10"/>
                  </a:rPr>
                  <a:t>nuclei are dominantly produced,</a:t>
                </a:r>
                <a:r>
                  <a:rPr lang="en-US" sz="1200" dirty="0">
                    <a:effectLst/>
                    <a:latin typeface="CMSS8"/>
                  </a:rPr>
                  <a:t> </a:t>
                </a:r>
                <a:r>
                  <a:rPr lang="en-US" sz="1200" dirty="0">
                    <a:effectLst/>
                    <a:latin typeface="CMR10"/>
                  </a:rPr>
                  <a:t>while the abundance patterns resulting from larger initial entropy values shift from a </a:t>
                </a:r>
                <a:r>
                  <a:rPr lang="el-GR" sz="1200" dirty="0">
                    <a:effectLst/>
                    <a:latin typeface="CMMI10"/>
                  </a:rPr>
                  <a:t>ν</a:t>
                </a:r>
                <a:r>
                  <a:rPr lang="en-US" sz="1200" dirty="0">
                    <a:effectLst/>
                    <a:latin typeface="CMMI10"/>
                  </a:rPr>
                  <a:t>p </a:t>
                </a:r>
                <a:r>
                  <a:rPr lang="en-US" sz="1200" dirty="0">
                    <a:effectLst/>
                    <a:latin typeface="CMR10"/>
                  </a:rPr>
                  <a:t>process at lower mass to a</a:t>
                </a:r>
                <a:r>
                  <a:rPr lang="zh-CN" altLang="en-US" sz="1200" dirty="0">
                    <a:effectLst/>
                    <a:latin typeface="CMR10"/>
                  </a:rPr>
                  <a:t> </a:t>
                </a:r>
                <a:r>
                  <a:rPr lang="en-US" sz="1200" dirty="0">
                    <a:effectLst/>
                    <a:latin typeface="CMR10"/>
                  </a:rPr>
                  <a:t>neutron-rich pattern for heavier nuclei (</a:t>
                </a:r>
                <a:r>
                  <a:rPr lang="en-US" sz="1200" dirty="0">
                    <a:effectLst/>
                    <a:latin typeface="CMMI10"/>
                  </a:rPr>
                  <a:t>A </a:t>
                </a:r>
                <a:r>
                  <a:rPr lang="en-US" sz="1200" dirty="0">
                    <a:effectLst/>
                    <a:latin typeface="MSAM10"/>
                  </a:rPr>
                  <a:t>≳ </a:t>
                </a:r>
                <a:r>
                  <a:rPr lang="en-US" sz="1200" dirty="0">
                    <a:effectLst/>
                    <a:latin typeface="CMR10"/>
                  </a:rPr>
                  <a:t>115 for </a:t>
                </a:r>
                <a:r>
                  <a:rPr lang="en-US" sz="1200" dirty="0">
                    <a:effectLst/>
                    <a:latin typeface="CMMI10"/>
                  </a:rPr>
                  <a:t>s/k </a:t>
                </a:r>
                <a:r>
                  <a:rPr lang="en-US" sz="1200" dirty="0">
                    <a:effectLst/>
                    <a:latin typeface="CMR10"/>
                  </a:rPr>
                  <a:t>= 100, </a:t>
                </a:r>
                <a:r>
                  <a:rPr lang="en-US" sz="1200" dirty="0">
                    <a:effectLst/>
                    <a:latin typeface="CMMI10"/>
                  </a:rPr>
                  <a:t>A </a:t>
                </a:r>
                <a:r>
                  <a:rPr lang="en-US" sz="1200" dirty="0">
                    <a:effectLst/>
                    <a:latin typeface="MSAM10"/>
                  </a:rPr>
                  <a:t>≳ </a:t>
                </a:r>
                <a:r>
                  <a:rPr lang="en-US" sz="1200" dirty="0">
                    <a:effectLst/>
                    <a:latin typeface="CMR10"/>
                  </a:rPr>
                  <a:t>100 for </a:t>
                </a:r>
                <a:r>
                  <a:rPr lang="en-US" sz="1200" dirty="0">
                    <a:effectLst/>
                    <a:latin typeface="CMMI10"/>
                  </a:rPr>
                  <a:t>s/k </a:t>
                </a:r>
                <a:r>
                  <a:rPr lang="en-US" sz="1200" dirty="0">
                    <a:effectLst/>
                    <a:latin typeface="CMR10"/>
                  </a:rPr>
                  <a:t>= 150, </a:t>
                </a:r>
                <a:r>
                  <a:rPr lang="en-US" sz="1200" dirty="0">
                    <a:effectLst/>
                    <a:latin typeface="CMMI10"/>
                  </a:rPr>
                  <a:t>A </a:t>
                </a:r>
                <a:r>
                  <a:rPr lang="en-US" sz="1200" dirty="0">
                    <a:effectLst/>
                    <a:latin typeface="MSAM10"/>
                  </a:rPr>
                  <a:t>≳ </a:t>
                </a:r>
                <a:r>
                  <a:rPr lang="en-US" sz="1200" dirty="0">
                    <a:effectLst/>
                    <a:latin typeface="CMR10"/>
                  </a:rPr>
                  <a:t>70 for Duan2011). </a:t>
                </a:r>
                <a:endParaRPr lang="en-US" dirty="0">
                  <a:effectLs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24</a:t>
            </a:fld>
            <a:endParaRPr lang="en-US"/>
          </a:p>
        </p:txBody>
      </p:sp>
    </p:spTree>
    <p:extLst>
      <p:ext uri="{BB962C8B-B14F-4D97-AF65-F5344CB8AC3E}">
        <p14:creationId xmlns:p14="http://schemas.microsoft.com/office/powerpoint/2010/main" val="3002072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latin typeface="Helvetica" pitchFamily="2" charset="0"/>
              </a:rPr>
              <a:t>photo</a:t>
            </a:r>
            <a:endParaRPr lang="en-US"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neutrinos do oscillate, and the collective oscillations can affect the nucleosynthesis in the neutrino driven wind. And we have already learned about the collective neutrino oscillations from the talks by George, Joe, and </a:t>
            </a:r>
            <a:r>
              <a:rPr lang="en-US" dirty="0" err="1">
                <a:effectLst/>
                <a:latin typeface="Helvetica" pitchFamily="2" charset="0"/>
              </a:rPr>
              <a:t>Huaiyu</a:t>
            </a:r>
            <a:r>
              <a:rPr lang="en-US" dirty="0">
                <a:effectLst/>
                <a:latin typeface="Helvetica" pitchFamily="2" charset="0"/>
              </a:rPr>
              <a:t> in the first session, there are different approach to describe or calculate the collective neutrino oscillations. </a:t>
            </a:r>
          </a:p>
          <a:p>
            <a:r>
              <a:rPr lang="en-US" dirty="0">
                <a:solidFill>
                  <a:srgbClr val="000000"/>
                </a:solidFill>
                <a:effectLst/>
                <a:latin typeface="Helvetica" pitchFamily="2" charset="0"/>
              </a:rPr>
              <a:t>So next ,we want to explore </a:t>
            </a:r>
            <a:r>
              <a:rPr lang="en-US" dirty="0">
                <a:solidFill>
                  <a:srgbClr val="4B5566"/>
                </a:solidFill>
                <a:effectLst/>
                <a:latin typeface="Helvetica" pitchFamily="2" charset="0"/>
              </a:rPr>
              <a:t>how any potential changes in neutrino oscillation patterns, due</a:t>
            </a:r>
            <a:r>
              <a:rPr lang="en-US" dirty="0">
                <a:solidFill>
                  <a:srgbClr val="000000"/>
                </a:solidFill>
                <a:effectLst/>
                <a:latin typeface="Helvetica" pitchFamily="2" charset="0"/>
              </a:rPr>
              <a:t> </a:t>
            </a:r>
            <a:r>
              <a:rPr lang="en-US" dirty="0">
                <a:solidFill>
                  <a:srgbClr val="4B5566"/>
                </a:solidFill>
                <a:effectLst/>
                <a:latin typeface="Helvetica" pitchFamily="2" charset="0"/>
              </a:rPr>
              <a:t>to collective effects in the mean-field and/or beyond, i.e., many body treatment including the quantum entanglement, could impact the heavy element nucleosynthesis in supernovae, by adopting a toy interaction neutrino system.</a:t>
            </a:r>
          </a:p>
          <a:p>
            <a:r>
              <a:rPr lang="en-US" dirty="0">
                <a:solidFill>
                  <a:srgbClr val="4B5566"/>
                </a:solidFill>
                <a:effectLst/>
                <a:latin typeface="Helvetica" pitchFamily="2" charset="0"/>
              </a:rPr>
              <a:t>For a many body system with two flavor approximation, the neutrino </a:t>
            </a:r>
            <a:r>
              <a:rPr lang="en-US" dirty="0" err="1">
                <a:solidFill>
                  <a:srgbClr val="4B5566"/>
                </a:solidFill>
                <a:effectLst/>
                <a:latin typeface="Helvetica" pitchFamily="2" charset="0"/>
              </a:rPr>
              <a:t>hamiltonian</a:t>
            </a:r>
            <a:r>
              <a:rPr lang="en-US" dirty="0">
                <a:solidFill>
                  <a:srgbClr val="4B5566"/>
                </a:solidFill>
                <a:effectLst/>
                <a:latin typeface="Helvetica" pitchFamily="2" charset="0"/>
              </a:rPr>
              <a:t> can be written as this equation, a sum of vacuum oscillation term and the interaction term, then we can solve the Schrodinger equation to obtain the evolution of the wavefunction in time. We can define the neutrino polarization vectors </a:t>
            </a:r>
            <a:r>
              <a:rPr lang="en-US" dirty="0" err="1">
                <a:solidFill>
                  <a:srgbClr val="4B5566"/>
                </a:solidFill>
                <a:effectLst/>
                <a:latin typeface="Helvetica" pitchFamily="2" charset="0"/>
              </a:rPr>
              <a:t>Pq</a:t>
            </a:r>
            <a:r>
              <a:rPr lang="en-US" dirty="0">
                <a:solidFill>
                  <a:srgbClr val="4B5566"/>
                </a:solidFill>
                <a:effectLst/>
                <a:latin typeface="Helvetica" pitchFamily="2" charset="0"/>
              </a:rPr>
              <a:t> here, which contain the information about the flavor composition of the neutrino, with </a:t>
            </a:r>
            <a:r>
              <a:rPr lang="en-US" dirty="0" err="1">
                <a:solidFill>
                  <a:srgbClr val="4B5566"/>
                </a:solidFill>
                <a:effectLst/>
                <a:latin typeface="Helvetica" pitchFamily="2" charset="0"/>
              </a:rPr>
              <a:t>Pz</a:t>
            </a:r>
            <a:r>
              <a:rPr lang="en-US" dirty="0">
                <a:solidFill>
                  <a:srgbClr val="4B5566"/>
                </a:solidFill>
                <a:effectLst/>
                <a:latin typeface="Helvetica" pitchFamily="2" charset="0"/>
              </a:rPr>
              <a:t> component denoting the net lepton number in the flavor or mass basis </a:t>
            </a:r>
          </a:p>
          <a:p>
            <a:r>
              <a:rPr lang="en-US" dirty="0">
                <a:solidFill>
                  <a:srgbClr val="4B5566"/>
                </a:solidFill>
                <a:effectLst/>
                <a:latin typeface="Helvetica" pitchFamily="2" charset="0"/>
              </a:rPr>
              <a:t>%and the</a:t>
            </a:r>
            <a:r>
              <a:rPr lang="en-US" dirty="0">
                <a:solidFill>
                  <a:srgbClr val="000000"/>
                </a:solidFill>
                <a:effectLst/>
                <a:latin typeface="Helvetica" pitchFamily="2" charset="0"/>
              </a:rPr>
              <a:t> </a:t>
            </a:r>
            <a:r>
              <a:rPr lang="en-US" dirty="0">
                <a:solidFill>
                  <a:srgbClr val="4B5566"/>
                </a:solidFill>
                <a:effectLst/>
                <a:latin typeface="Helvetica" pitchFamily="2" charset="0"/>
              </a:rPr>
              <a:t>Px</a:t>
            </a:r>
            <a:r>
              <a:rPr lang="en-US" dirty="0">
                <a:solidFill>
                  <a:srgbClr val="000000"/>
                </a:solidFill>
                <a:effectLst/>
                <a:latin typeface="Helvetica" pitchFamily="2" charset="0"/>
              </a:rPr>
              <a:t> </a:t>
            </a:r>
            <a:r>
              <a:rPr lang="en-US" dirty="0">
                <a:solidFill>
                  <a:srgbClr val="4B5566"/>
                </a:solidFill>
                <a:effectLst/>
                <a:latin typeface="Helvetica" pitchFamily="2" charset="0"/>
              </a:rPr>
              <a:t>and</a:t>
            </a:r>
            <a:r>
              <a:rPr lang="en-US" dirty="0">
                <a:solidFill>
                  <a:srgbClr val="000000"/>
                </a:solidFill>
                <a:effectLst/>
                <a:latin typeface="Helvetica" pitchFamily="2" charset="0"/>
              </a:rPr>
              <a:t> </a:t>
            </a:r>
            <a:r>
              <a:rPr lang="en-US" dirty="0" err="1">
                <a:solidFill>
                  <a:srgbClr val="4B5566"/>
                </a:solidFill>
                <a:effectLst/>
                <a:latin typeface="Helvetica" pitchFamily="2" charset="0"/>
              </a:rPr>
              <a:t>Py</a:t>
            </a:r>
            <a:r>
              <a:rPr lang="en-US" dirty="0">
                <a:solidFill>
                  <a:srgbClr val="000000"/>
                </a:solidFill>
                <a:effectLst/>
                <a:latin typeface="Helvetica" pitchFamily="2" charset="0"/>
              </a:rPr>
              <a:t> </a:t>
            </a:r>
            <a:r>
              <a:rPr lang="en-US" dirty="0">
                <a:solidFill>
                  <a:srgbClr val="4B5566"/>
                </a:solidFill>
                <a:effectLst/>
                <a:latin typeface="Helvetica" pitchFamily="2" charset="0"/>
              </a:rPr>
              <a:t>components representing the coherence between different flavor or mass eigenstates.</a:t>
            </a:r>
          </a:p>
          <a:p>
            <a:r>
              <a:rPr lang="en-US" dirty="0" err="1">
                <a:solidFill>
                  <a:srgbClr val="4B5566"/>
                </a:solidFill>
                <a:effectLst/>
                <a:latin typeface="Helvetica" pitchFamily="2" charset="0"/>
              </a:rPr>
              <a:t>Pq</a:t>
            </a:r>
            <a:r>
              <a:rPr lang="en-US" dirty="0">
                <a:solidFill>
                  <a:srgbClr val="4B5566"/>
                </a:solidFill>
                <a:effectLst/>
                <a:latin typeface="Helvetica" pitchFamily="2" charset="0"/>
              </a:rPr>
              <a:t> can be computed from the evolvement of </a:t>
            </a:r>
            <a:r>
              <a:rPr lang="en-US" dirty="0" err="1">
                <a:solidFill>
                  <a:srgbClr val="4B5566"/>
                </a:solidFill>
                <a:effectLst/>
                <a:latin typeface="Helvetica" pitchFamily="2" charset="0"/>
              </a:rPr>
              <a:t>wavefumction</a:t>
            </a:r>
            <a:r>
              <a:rPr lang="en-US" dirty="0">
                <a:solidFill>
                  <a:srgbClr val="4B5566"/>
                </a:solidFill>
                <a:effectLst/>
                <a:latin typeface="Helvetica" pitchFamily="2" charset="0"/>
              </a:rPr>
              <a:t> at each timestep</a:t>
            </a:r>
          </a:p>
          <a:p>
            <a:r>
              <a:rPr lang="en-US" dirty="0">
                <a:solidFill>
                  <a:srgbClr val="4B5566"/>
                </a:solidFill>
                <a:effectLst/>
                <a:latin typeface="Helvetica" pitchFamily="2" charset="0"/>
              </a:rPr>
              <a:t>Then for mean-field approximation which neglect nontrivial quantum correlations among neutrinos, the </a:t>
            </a:r>
            <a:r>
              <a:rPr lang="en-US" dirty="0" err="1">
                <a:solidFill>
                  <a:srgbClr val="4B5566"/>
                </a:solidFill>
                <a:effectLst/>
                <a:latin typeface="Helvetica" pitchFamily="2" charset="0"/>
              </a:rPr>
              <a:t>hamiltonian</a:t>
            </a:r>
            <a:r>
              <a:rPr lang="en-US" dirty="0">
                <a:solidFill>
                  <a:srgbClr val="4B5566"/>
                </a:solidFill>
                <a:effectLst/>
                <a:latin typeface="Helvetica" pitchFamily="2" charset="0"/>
              </a:rPr>
              <a:t> can be then reduced to an effective one-body operator form as this, and we can also obtain the mean-field evolution equation for the neutrino polarization vector </a:t>
            </a:r>
            <a:r>
              <a:rPr lang="en-US" dirty="0" err="1">
                <a:solidFill>
                  <a:srgbClr val="4B5566"/>
                </a:solidFill>
                <a:effectLst/>
                <a:latin typeface="Helvetica" pitchFamily="2" charset="0"/>
              </a:rPr>
              <a:t>Pq</a:t>
            </a:r>
            <a:r>
              <a:rPr lang="en-US" dirty="0">
                <a:solidFill>
                  <a:srgbClr val="4B5566"/>
                </a:solidFill>
                <a:effectLst/>
                <a:latin typeface="Helvetica" pitchFamily="2" charset="0"/>
              </a:rPr>
              <a:t> here.</a:t>
            </a:r>
          </a:p>
          <a:p>
            <a:r>
              <a:rPr lang="en-US" dirty="0">
                <a:solidFill>
                  <a:srgbClr val="4B5566"/>
                </a:solidFill>
                <a:effectLst/>
                <a:latin typeface="Helvetica" pitchFamily="2" charset="0"/>
              </a:rPr>
              <a:t>With these calculations for </a:t>
            </a:r>
            <a:r>
              <a:rPr lang="en-US" dirty="0" err="1">
                <a:solidFill>
                  <a:srgbClr val="4B5566"/>
                </a:solidFill>
                <a:effectLst/>
                <a:latin typeface="Helvetica" pitchFamily="2" charset="0"/>
              </a:rPr>
              <a:t>Pq</a:t>
            </a:r>
            <a:r>
              <a:rPr lang="en-US" dirty="0">
                <a:solidFill>
                  <a:srgbClr val="4B5566"/>
                </a:solidFill>
                <a:effectLst/>
                <a:latin typeface="Helvetica" pitchFamily="2" charset="0"/>
              </a:rPr>
              <a:t>, we can then obtain the electron flavor survival probability to calculate the rates of (anti) neutrino capture on neutron (proton), to be implemented into the nuclear reaction network to get the nucleosynthesis yields in supernova neutrino driven wind.</a:t>
            </a:r>
          </a:p>
          <a:p>
            <a:endParaRPr lang="en-US" b="0" i="0" u="none" strike="noStrike" dirty="0">
              <a:effectLst/>
              <a:latin typeface="Arial" panose="020B0604020202020204" pitchFamily="34" charset="0"/>
            </a:endParaRPr>
          </a:p>
          <a:p>
            <a:r>
              <a:rPr lang="en-US" b="0" i="0" u="none" strike="noStrike" dirty="0">
                <a:effectLst/>
                <a:latin typeface="Arial" panose="020B0604020202020204" pitchFamily="34" charset="0"/>
              </a:rPr>
              <a:t>P</a:t>
            </a:r>
            <a:r>
              <a:rPr lang="el-GR" b="0" i="0" u="none" strike="noStrike" dirty="0">
                <a:effectLst/>
                <a:latin typeface="Arial" panose="020B0604020202020204" pitchFamily="34" charset="0"/>
              </a:rPr>
              <a:t>α</a:t>
            </a:r>
            <a:r>
              <a:rPr lang="en-US" b="0" i="0" u="none" strike="noStrike" dirty="0">
                <a:effectLst/>
                <a:latin typeface="Arial" panose="020B0604020202020204" pitchFamily="34" charset="0"/>
              </a:rPr>
              <a:t>e = (1 + sign(</a:t>
            </a:r>
            <a:r>
              <a:rPr lang="el-GR" b="0" i="0" u="none" strike="noStrike" dirty="0">
                <a:effectLst/>
                <a:latin typeface="Arial" panose="020B0604020202020204" pitchFamily="34" charset="0"/>
              </a:rPr>
              <a:t>ω) </a:t>
            </a:r>
            <a:r>
              <a:rPr lang="en-US" b="0" i="0" u="none" strike="noStrike" dirty="0">
                <a:effectLst/>
                <a:latin typeface="Arial" panose="020B0604020202020204" pitchFamily="34" charset="0"/>
              </a:rPr>
              <a:t>P (f )</a:t>
            </a:r>
            <a:br>
              <a:rPr lang="en-US" dirty="0"/>
            </a:br>
            <a:r>
              <a:rPr lang="en-US" b="0" i="0" u="none" strike="noStrike" dirty="0">
                <a:effectLst/>
                <a:latin typeface="Arial" panose="020B0604020202020204" pitchFamily="34" charset="0"/>
              </a:rPr>
              <a:t>z )/2</a:t>
            </a:r>
            <a:endParaRPr lang="en-US" altLang="zh-CN" b="0" i="0" u="none" strike="noStrike" dirty="0">
              <a:effectLst/>
              <a:latin typeface="Arial" panose="020B0604020202020204" pitchFamily="34" charset="0"/>
            </a:endParaRPr>
          </a:p>
          <a:p>
            <a:r>
              <a:rPr lang="en-US" altLang="zh-CN" b="0" i="0" u="none" strike="noStrike" dirty="0">
                <a:effectLst/>
                <a:latin typeface="Arial" panose="020B0604020202020204" pitchFamily="34" charset="0"/>
              </a:rPr>
              <a:t>Two flavor approximation, coherent forward scattering</a:t>
            </a:r>
          </a:p>
          <a:p>
            <a:r>
              <a:rPr lang="en-US" altLang="zh-CN" b="0" i="0" u="none" strike="noStrike" dirty="0">
                <a:effectLst/>
                <a:latin typeface="Arial" panose="020B0604020202020204" pitchFamily="34" charset="0"/>
              </a:rPr>
              <a:t>t</a:t>
            </a:r>
            <a:r>
              <a:rPr lang="en-US" b="0" i="0" u="none" strike="noStrike" dirty="0">
                <a:effectLst/>
                <a:latin typeface="Arial" panose="020B0604020202020204" pitchFamily="34" charset="0"/>
              </a:rPr>
              <a:t>he reference scale </a:t>
            </a:r>
            <a:r>
              <a:rPr lang="el-GR" b="0" i="0" u="none" strike="noStrike" dirty="0">
                <a:effectLst/>
                <a:latin typeface="Arial" panose="020B0604020202020204" pitchFamily="34" charset="0"/>
              </a:rPr>
              <a:t>ω0 </a:t>
            </a:r>
            <a:r>
              <a:rPr lang="en-US" b="0" i="0" u="none" strike="noStrike" dirty="0">
                <a:effectLst/>
                <a:latin typeface="Arial" panose="020B0604020202020204" pitchFamily="34" charset="0"/>
              </a:rPr>
              <a:t>is defined</a:t>
            </a:r>
            <a:br>
              <a:rPr lang="en-US" dirty="0"/>
            </a:br>
            <a:r>
              <a:rPr lang="en-US" b="0" i="0" u="none" strike="noStrike" dirty="0">
                <a:effectLst/>
                <a:latin typeface="Arial" panose="020B0604020202020204" pitchFamily="34" charset="0"/>
              </a:rPr>
              <a:t>in terms of the mass-squared splitting </a:t>
            </a:r>
            <a:r>
              <a:rPr lang="el-GR" b="0" i="0" u="none" strike="noStrike" dirty="0">
                <a:effectLst/>
                <a:latin typeface="Arial" panose="020B0604020202020204" pitchFamily="34" charset="0"/>
              </a:rPr>
              <a:t>δ</a:t>
            </a:r>
            <a:r>
              <a:rPr lang="en-US" b="0" i="0" u="none" strike="noStrike" dirty="0">
                <a:effectLst/>
                <a:latin typeface="Arial" panose="020B0604020202020204" pitchFamily="34" charset="0"/>
              </a:rPr>
              <a:t>m2 = 2.44 × 10</a:t>
            </a:r>
            <a:r>
              <a:rPr lang="en-US" b="0" i="0" u="none" strike="noStrike" dirty="0">
                <a:effectLst/>
                <a:latin typeface="Courier New" panose="02070309020205020404" pitchFamily="49" charset="0"/>
              </a:rPr>
              <a:t>−</a:t>
            </a:r>
            <a:r>
              <a:rPr lang="en-US" b="0" i="0" u="none" strike="noStrike" dirty="0">
                <a:effectLst/>
                <a:latin typeface="Arial" panose="020B0604020202020204" pitchFamily="34" charset="0"/>
              </a:rPr>
              <a:t>3, and a reference energy E0 = 10 MeV</a:t>
            </a:r>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3</a:t>
            </a:fld>
            <a:endParaRPr lang="en-US"/>
          </a:p>
        </p:txBody>
      </p:sp>
    </p:spTree>
    <p:extLst>
      <p:ext uri="{BB962C8B-B14F-4D97-AF65-F5344CB8AC3E}">
        <p14:creationId xmlns:p14="http://schemas.microsoft.com/office/powerpoint/2010/main" val="406092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6E56-17DC-7307-E1F9-7383239EF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37139-04A2-C5B0-6C94-2A1C94D50975}"/>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E7782317-0614-3127-FDBF-E4315FC5159B}"/>
                  </a:ext>
                </a:extLst>
              </p:cNvPr>
              <p:cNvSpPr>
                <a:spLocks noGrp="1"/>
              </p:cNvSpPr>
              <p:nvPr>
                <p:ph type="body" idx="1"/>
              </p:nvPr>
            </p:nvSpPr>
            <p:spPr/>
            <p:txBody>
              <a:bodyPr/>
              <a:lstStyle/>
              <a:p>
                <a:r>
                  <a:rPr lang="en-US" sz="1800" dirty="0">
                    <a:solidFill>
                      <a:srgbClr val="4B5566"/>
                    </a:solidFill>
                    <a:effectLst/>
                    <a:latin typeface="Helvetica" pitchFamily="2" charset="0"/>
                  </a:rPr>
                  <a:t>We adopt Baha’s group’s neutrino calculations for this work, for a toy neutrino interaction system, 4 neutrinos are adopted for the many body calculations.</a:t>
                </a:r>
              </a:p>
              <a:p>
                <a:r>
                  <a:rPr lang="en-US" sz="1800" dirty="0">
                    <a:solidFill>
                      <a:srgbClr val="4B5566"/>
                    </a:solidFill>
                    <a:effectLst/>
                    <a:latin typeface="Helvetica" pitchFamily="2" charset="0"/>
                  </a:rPr>
                  <a:t>This table summarized the collective oscillation calculations with various neutrino average energy distributions and the resulting initial electron fraction at equilibrium to be used for</a:t>
                </a:r>
                <a:r>
                  <a:rPr lang="en-US" sz="1800" dirty="0">
                    <a:solidFill>
                      <a:srgbClr val="000000"/>
                    </a:solidFill>
                    <a:effectLst/>
                    <a:latin typeface="Courier" pitchFamily="2" charset="0"/>
                  </a:rPr>
                  <a:t> </a:t>
                </a:r>
                <a:r>
                  <a:rPr lang="en-US" sz="1800" dirty="0">
                    <a:solidFill>
                      <a:srgbClr val="4B5566"/>
                    </a:solidFill>
                    <a:effectLst/>
                    <a:latin typeface="Helvetica" pitchFamily="2" charset="0"/>
                  </a:rPr>
                  <a:t>the heavy-element nucleosynthesis process. </a:t>
                </a:r>
                <a:r>
                  <a:rPr lang="en-US" sz="1800" dirty="0">
                    <a:effectLst/>
                    <a:latin typeface="CMR10"/>
                  </a:rPr>
                  <a:t>assume a spherically symmetric neutrino source with a sharp decoupling surface and isotropic emission in all outward directions from each point on the surface </a:t>
                </a:r>
                <a:endParaRPr lang="en-US" dirty="0">
                  <a:effectLst/>
                </a:endParaRPr>
              </a:p>
              <a:p>
                <a:endParaRPr lang="en-US" dirty="0">
                  <a:solidFill>
                    <a:srgbClr val="4B5566"/>
                  </a:solidFill>
                  <a:effectLst/>
                  <a:latin typeface="Helvetica" pitchFamily="2" charset="0"/>
                </a:endParaRPr>
              </a:p>
              <a:p>
                <a:endParaRPr lang="en-US" dirty="0">
                  <a:solidFill>
                    <a:srgbClr val="4B5566"/>
                  </a:solidFill>
                  <a:effectLst/>
                  <a:latin typeface="Helvetica" pitchFamily="2" charset="0"/>
                </a:endParaRPr>
              </a:p>
              <a:p>
                <a:endParaRPr lang="en-US" dirty="0">
                  <a:solidFill>
                    <a:srgbClr val="4B5566"/>
                  </a:solidFill>
                  <a:effectLst/>
                  <a:latin typeface="Helvetica" pitchFamily="2" charset="0"/>
                </a:endParaRPr>
              </a:p>
              <a:p>
                <a:r>
                  <a:rPr lang="en-US" dirty="0">
                    <a:solidFill>
                      <a:srgbClr val="4B5566"/>
                    </a:solidFill>
                    <a:effectLst/>
                    <a:latin typeface="Helvetica" pitchFamily="2" charset="0"/>
                  </a:rPr>
                  <a:t>For our toy neutrino interaction system, we adopt 4 neutrinos for the many body calculations.</a:t>
                </a:r>
              </a:p>
              <a:p>
                <a:r>
                  <a:rPr lang="en-US" dirty="0">
                    <a:solidFill>
                      <a:srgbClr val="4B5566"/>
                    </a:solidFill>
                    <a:effectLst/>
                    <a:latin typeface="Helvetica" pitchFamily="2" charset="0"/>
                  </a:rPr>
                  <a:t>This table summarized the collective oscillation calculations with various neutrino average energy distributions and the resulting initial electron fraction at equilibrium to be used for</a:t>
                </a:r>
                <a:r>
                  <a:rPr lang="en-US" dirty="0">
                    <a:solidFill>
                      <a:srgbClr val="000000"/>
                    </a:solidFill>
                    <a:effectLst/>
                    <a:latin typeface="Courier" pitchFamily="2" charset="0"/>
                  </a:rPr>
                  <a:t> </a:t>
                </a:r>
                <a:r>
                  <a:rPr lang="en-US" dirty="0">
                    <a:solidFill>
                      <a:srgbClr val="4B5566"/>
                    </a:solidFill>
                    <a:effectLst/>
                    <a:latin typeface="Helvetica" pitchFamily="2" charset="0"/>
                  </a:rPr>
                  <a:t>the heavy-element nucleosynthesis process.</a:t>
                </a:r>
                <a:r>
                  <a:rPr lang="en-US" dirty="0">
                    <a:solidFill>
                      <a:srgbClr val="000000"/>
                    </a:solidFill>
                    <a:effectLst/>
                    <a:latin typeface="Helvetica" pitchFamily="2" charset="0"/>
                  </a:rPr>
                  <a:t> </a:t>
                </a:r>
                <a:endParaRPr lang="en-US" dirty="0">
                  <a:solidFill>
                    <a:srgbClr val="4B5566"/>
                  </a:solidFill>
                  <a:effectLst/>
                  <a:latin typeface="Helvetica" pitchFamily="2" charset="0"/>
                </a:endParaRPr>
              </a:p>
              <a:p>
                <a:r>
                  <a:rPr lang="en-US" dirty="0">
                    <a:solidFill>
                      <a:srgbClr val="4B5566"/>
                    </a:solidFill>
                    <a:effectLst/>
                    <a:latin typeface="Helvetica" pitchFamily="2" charset="0"/>
                  </a:rPr>
                  <a:t>To test the potential effects of neutrino interactions on the nucleosynthesis results, for each set of calculations, we run the nucleosynthesis calculation with four different neutrino</a:t>
                </a:r>
                <a:r>
                  <a:rPr lang="en-US" dirty="0">
                    <a:solidFill>
                      <a:srgbClr val="000000"/>
                    </a:solidFill>
                    <a:effectLst/>
                    <a:latin typeface="Helvetica" pitchFamily="2" charset="0"/>
                  </a:rPr>
                  <a:t> </a:t>
                </a:r>
                <a:r>
                  <a:rPr lang="en-US" dirty="0">
                    <a:solidFill>
                      <a:srgbClr val="4B5566"/>
                    </a:solidFill>
                    <a:effectLst/>
                    <a:latin typeface="Helvetica" pitchFamily="2" charset="0"/>
                  </a:rPr>
                  <a:t>treatments: no neutrino involved (</a:t>
                </a:r>
                <a:r>
                  <a:rPr lang="en-US" dirty="0" err="1">
                    <a:solidFill>
                      <a:srgbClr val="4B5566"/>
                    </a:solidFill>
                    <a:effectLst/>
                    <a:latin typeface="Helvetica" pitchFamily="2" charset="0"/>
                  </a:rPr>
                  <a:t>nn</a:t>
                </a:r>
                <a:r>
                  <a:rPr lang="en-US" dirty="0">
                    <a:solidFill>
                      <a:srgbClr val="4B5566"/>
                    </a:solidFill>
                    <a:effectLst/>
                    <a:latin typeface="Helvetica" pitchFamily="2" charset="0"/>
                  </a:rPr>
                  <a:t>), no neutrino oscillation (</a:t>
                </a:r>
                <a:r>
                  <a:rPr lang="en-US" dirty="0" err="1">
                    <a:solidFill>
                      <a:srgbClr val="4B5566"/>
                    </a:solidFill>
                    <a:effectLst/>
                    <a:latin typeface="Helvetica" pitchFamily="2" charset="0"/>
                  </a:rPr>
                  <a:t>nosc</a:t>
                </a:r>
                <a:r>
                  <a:rPr lang="en-US" dirty="0">
                    <a:solidFill>
                      <a:srgbClr val="4B5566"/>
                    </a:solidFill>
                    <a:effectLst/>
                    <a:latin typeface="Helvetica" pitchFamily="2" charset="0"/>
                  </a:rPr>
                  <a:t>), mean-field collective oscillation calculation (mf)</a:t>
                </a:r>
                <a:r>
                  <a:rPr lang="en-US" dirty="0">
                    <a:solidFill>
                      <a:srgbClr val="000000"/>
                    </a:solidFill>
                    <a:effectLst/>
                    <a:latin typeface="Helvetica" pitchFamily="2" charset="0"/>
                  </a:rPr>
                  <a:t> </a:t>
                </a:r>
                <a:r>
                  <a:rPr lang="en-US" dirty="0">
                    <a:solidFill>
                      <a:srgbClr val="4B5566"/>
                    </a:solidFill>
                    <a:effectLst/>
                    <a:latin typeface="Helvetica" pitchFamily="2" charset="0"/>
                  </a:rPr>
                  <a:t>and </a:t>
                </a:r>
                <a:r>
                  <a:rPr lang="en-US" dirty="0" err="1">
                    <a:solidFill>
                      <a:srgbClr val="4B5566"/>
                    </a:solidFill>
                    <a:effectLst/>
                    <a:latin typeface="Helvetica" pitchFamily="2" charset="0"/>
                  </a:rPr>
                  <a:t>manybody</a:t>
                </a:r>
                <a:r>
                  <a:rPr lang="en-US" dirty="0">
                    <a:solidFill>
                      <a:srgbClr val="4B5566"/>
                    </a:solidFill>
                    <a:effectLst/>
                    <a:latin typeface="Helvetica" pitchFamily="2" charset="0"/>
                  </a:rPr>
                  <a:t> oscillation calculation (mb), with the same initial composition for each trajectory. And here we don’t include the neutrino-nuclei interactions</a:t>
                </a:r>
                <a:r>
                  <a:rPr lang="en-US" dirty="0">
                    <a:solidFill>
                      <a:srgbClr val="000000"/>
                    </a:solidFill>
                    <a:effectLst/>
                    <a:latin typeface="Helvetica" pitchFamily="2" charset="0"/>
                  </a:rPr>
                  <a:t>, as the neutrino flux is </a:t>
                </a:r>
                <a:r>
                  <a:rPr lang="en-US" dirty="0" err="1">
                    <a:solidFill>
                      <a:srgbClr val="000000"/>
                    </a:solidFill>
                    <a:effectLst/>
                    <a:latin typeface="Helvetica" pitchFamily="2" charset="0"/>
                  </a:rPr>
                  <a:t>noramlly</a:t>
                </a:r>
                <a:r>
                  <a:rPr lang="en-US" dirty="0">
                    <a:solidFill>
                      <a:srgbClr val="000000"/>
                    </a:solidFill>
                    <a:effectLst/>
                    <a:latin typeface="Helvetica" pitchFamily="2" charset="0"/>
                  </a:rPr>
                  <a:t> proportional to 1/r^2 in neutrino driven wind, we expect such effect will be small</a:t>
                </a:r>
              </a:p>
              <a:p>
                <a:endParaRPr lang="en-US" sz="1800" dirty="0">
                  <a:solidFill>
                    <a:srgbClr val="000000"/>
                  </a:solidFill>
                  <a:effectLst/>
                  <a:latin typeface="Helvetica" pitchFamily="2" charset="0"/>
                </a:endParaRPr>
              </a:p>
              <a:p>
                <a:r>
                  <a:rPr lang="en-US" sz="1800" dirty="0">
                    <a:solidFill>
                      <a:srgbClr val="FF0000"/>
                    </a:solidFill>
                    <a:effectLst/>
                    <a:latin typeface="CMR10"/>
                  </a:rPr>
                  <a:t>The neutrino capture rates do still have an </a:t>
                </a:r>
                <a:r>
                  <a:rPr lang="en-US" sz="1800" dirty="0">
                    <a:solidFill>
                      <a:srgbClr val="FF0000"/>
                    </a:solidFill>
                    <a:effectLst/>
                    <a:latin typeface="CMTI10"/>
                  </a:rPr>
                  <a:t>implici</a:t>
                </a:r>
                <a:r>
                  <a:rPr lang="en-US" altLang="zh-CN" sz="1800" dirty="0">
                    <a:solidFill>
                      <a:srgbClr val="FF0000"/>
                    </a:solidFill>
                    <a:effectLst/>
                    <a:latin typeface="CMTI10"/>
                  </a:rPr>
                  <a:t>t</a:t>
                </a:r>
                <a:r>
                  <a:rPr lang="en-US" sz="1800" dirty="0">
                    <a:effectLst/>
                    <a:latin typeface="CMSS8"/>
                  </a:rPr>
                  <a:t> </a:t>
                </a:r>
                <a:r>
                  <a:rPr lang="en-US" sz="1800" dirty="0">
                    <a:solidFill>
                      <a:srgbClr val="FF0000"/>
                    </a:solidFill>
                    <a:effectLst/>
                    <a:latin typeface="CMR10"/>
                  </a:rPr>
                  <a:t>time dependence, encoded in the motion </a:t>
                </a:r>
                <a:r>
                  <a:rPr lang="en-US" sz="1800" dirty="0">
                    <a:solidFill>
                      <a:srgbClr val="FF0000"/>
                    </a:solidFill>
                    <a:effectLst/>
                    <a:latin typeface="CMMI10"/>
                  </a:rPr>
                  <a:t>r</a:t>
                </a:r>
                <a:r>
                  <a:rPr lang="en-US" sz="1800" dirty="0">
                    <a:solidFill>
                      <a:srgbClr val="FF0000"/>
                    </a:solidFill>
                    <a:effectLst/>
                    <a:latin typeface="CMR10"/>
                  </a:rPr>
                  <a:t>(</a:t>
                </a:r>
                <a:r>
                  <a:rPr lang="en-US" sz="1800" dirty="0">
                    <a:solidFill>
                      <a:srgbClr val="FF0000"/>
                    </a:solidFill>
                    <a:effectLst/>
                    <a:latin typeface="CMMI10"/>
                  </a:rPr>
                  <a:t>t</a:t>
                </a:r>
                <a:r>
                  <a:rPr lang="en-US" sz="1800" dirty="0">
                    <a:solidFill>
                      <a:srgbClr val="FF0000"/>
                    </a:solidFill>
                    <a:effectLst/>
                    <a:latin typeface="CMR10"/>
                  </a:rPr>
                  <a:t>) of a fluid element as it travels outward from the proto-neutron star.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1+</m:t>
                        </m:r>
                        <m:sSub>
                          <m:sSubPr>
                            <m:ctrlPr>
                              <a:rPr lang="en-US" altLang="zh-CN" i="1">
                                <a:latin typeface="Cambria Math" panose="02040503050406030204" pitchFamily="18"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𝜆</m:t>
                            </m:r>
                          </m:e>
                          <m:sub>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𝜈</m:t>
                                    </m:r>
                                  </m:e>
                                </m:acc>
                              </m:e>
                              <m:sub>
                                <m:r>
                                  <a:rPr lang="en-US" altLang="zh-CN" i="1">
                                    <a:latin typeface="Cambria Math" panose="02040503050406030204" pitchFamily="18" charset="0"/>
                                  </a:rPr>
                                  <m:t>𝑒</m:t>
                                </m:r>
                              </m:sub>
                            </m:sSub>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𝜆</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altLang="zh-CN" i="1">
                                    <a:latin typeface="Cambria Math" panose="02040503050406030204" pitchFamily="18" charset="0"/>
                                  </a:rPr>
                                  <m:t>𝑒</m:t>
                                </m:r>
                              </m:sub>
                            </m:sSub>
                          </m:sub>
                        </m:sSub>
                      </m:den>
                    </m:f>
                  </m:oMath>
                </a14:m>
                <a:r>
                  <a:rPr lang="zh-CN" altLang="en-US" b="0" dirty="0"/>
                  <a:t> </a:t>
                </a:r>
                <a:r>
                  <a:rPr lang="en-US" altLang="zh-CN" b="0" dirty="0"/>
                  <a:t>at</a:t>
                </a:r>
                <a:r>
                  <a:rPr lang="zh-CN" altLang="en-US" b="0" dirty="0"/>
                  <a:t> </a:t>
                </a:r>
                <a14:m>
                  <m:oMath xmlns:m="http://schemas.openxmlformats.org/officeDocument/2006/math">
                    <m:r>
                      <a:rPr lang="en-US" altLang="zh-CN" b="0" i="1" smtClean="0">
                        <a:latin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~10</m:t>
                    </m:r>
                    <m:r>
                      <a:rPr lang="en-US" altLang="zh-CN" b="0" i="1" smtClean="0">
                        <a:latin typeface="Cambria Math" panose="02040503050406030204" pitchFamily="18" charset="0"/>
                        <a:ea typeface="Cambria Math" panose="02040503050406030204" pitchFamily="18" charset="0"/>
                      </a:rPr>
                      <m:t>𝐺𝐾</m:t>
                    </m:r>
                  </m:oMath>
                </a14:m>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a:extLst>
              <a:ext uri="{FF2B5EF4-FFF2-40B4-BE49-F238E27FC236}">
                <a16:creationId xmlns:a16="http://schemas.microsoft.com/office/drawing/2014/main" id="{55F5E3B4-B3D4-1E31-9DD0-59CD258601EB}"/>
              </a:ext>
            </a:extLst>
          </p:cNvPr>
          <p:cNvSpPr>
            <a:spLocks noGrp="1"/>
          </p:cNvSpPr>
          <p:nvPr>
            <p:ph type="sldNum" sz="quarter" idx="5"/>
          </p:nvPr>
        </p:nvSpPr>
        <p:spPr/>
        <p:txBody>
          <a:bodyPr/>
          <a:lstStyle/>
          <a:p>
            <a:fld id="{631D5D22-73E7-DA42-A7FC-02A07DF7926E}" type="slidenum">
              <a:rPr lang="en-US" smtClean="0"/>
              <a:t>4</a:t>
            </a:fld>
            <a:endParaRPr lang="en-US"/>
          </a:p>
        </p:txBody>
      </p:sp>
    </p:spTree>
    <p:extLst>
      <p:ext uri="{BB962C8B-B14F-4D97-AF65-F5344CB8AC3E}">
        <p14:creationId xmlns:p14="http://schemas.microsoft.com/office/powerpoint/2010/main" val="80691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5109-A3E8-B835-55D5-006328364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49452-8E9F-60B0-CBAA-7595F8046C2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58CAF80-B8B0-8FAB-8D00-49DDA93E44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We adopt two kinds of </a:t>
                </a:r>
                <a:r>
                  <a:rPr lang="en-US" dirty="0" err="1">
                    <a:solidFill>
                      <a:srgbClr val="000000"/>
                    </a:solidFill>
                    <a:effectLst/>
                    <a:latin typeface="Helvetica" pitchFamily="2" charset="0"/>
                  </a:rPr>
                  <a:t>sn</a:t>
                </a:r>
                <a:r>
                  <a:rPr lang="en-US" dirty="0">
                    <a:solidFill>
                      <a:srgbClr val="000000"/>
                    </a:solidFill>
                    <a:effectLst/>
                    <a:latin typeface="Helvetica" pitchFamily="2" charset="0"/>
                  </a:rPr>
                  <a:t> neutrino driven wind trajectories for nucleosynthesis test, one is the parameterized slow trajectories with various entropy values, which is normally used for </a:t>
                </a:r>
                <a:r>
                  <a:rPr lang="en-US" dirty="0" err="1">
                    <a:solidFill>
                      <a:srgbClr val="000000"/>
                    </a:solidFill>
                    <a:effectLst/>
                    <a:latin typeface="Helvetica" pitchFamily="2" charset="0"/>
                  </a:rPr>
                  <a:t>vp</a:t>
                </a:r>
                <a:r>
                  <a:rPr lang="en-US" dirty="0">
                    <a:solidFill>
                      <a:srgbClr val="000000"/>
                    </a:solidFill>
                    <a:effectLst/>
                    <a:latin typeface="Helvetica" pitchFamily="2" charset="0"/>
                  </a:rPr>
                  <a:t> process, the other one is the parameterized high entropy and fast trajectory which is more favored for r process nucleosynthesis</a:t>
                </a:r>
              </a:p>
              <a:p>
                <a:endParaRPr lang="en-US" dirty="0">
                  <a:solidFill>
                    <a:srgbClr val="4B5566"/>
                  </a:solidFill>
                  <a:effectLst/>
                  <a:latin typeface="Helvetica" pitchFamily="2" charset="0"/>
                </a:endParaRPr>
              </a:p>
              <a:p>
                <a:r>
                  <a:rPr lang="en-US" dirty="0">
                    <a:solidFill>
                      <a:srgbClr val="4B5566"/>
                    </a:solidFill>
                    <a:effectLst/>
                    <a:latin typeface="Helvetica" pitchFamily="2" charset="0"/>
                  </a:rPr>
                  <a:t>To test the potential effects of neutrino interactions on the nucleosynthesis results, for each set of calculations, we run the nucleosynthesis calculation with four different neutrino</a:t>
                </a:r>
                <a:r>
                  <a:rPr lang="en-US" dirty="0">
                    <a:solidFill>
                      <a:srgbClr val="000000"/>
                    </a:solidFill>
                    <a:effectLst/>
                    <a:latin typeface="Helvetica" pitchFamily="2" charset="0"/>
                  </a:rPr>
                  <a:t> </a:t>
                </a:r>
                <a:r>
                  <a:rPr lang="en-US" dirty="0">
                    <a:solidFill>
                      <a:srgbClr val="4B5566"/>
                    </a:solidFill>
                    <a:effectLst/>
                    <a:latin typeface="Helvetica" pitchFamily="2" charset="0"/>
                  </a:rPr>
                  <a:t>treatments: no neutrino involved (</a:t>
                </a:r>
                <a:r>
                  <a:rPr lang="en-US" dirty="0" err="1">
                    <a:solidFill>
                      <a:srgbClr val="4B5566"/>
                    </a:solidFill>
                    <a:effectLst/>
                    <a:latin typeface="Helvetica" pitchFamily="2" charset="0"/>
                  </a:rPr>
                  <a:t>nn</a:t>
                </a:r>
                <a:r>
                  <a:rPr lang="en-US" dirty="0">
                    <a:solidFill>
                      <a:srgbClr val="4B5566"/>
                    </a:solidFill>
                    <a:effectLst/>
                    <a:latin typeface="Helvetica" pitchFamily="2" charset="0"/>
                  </a:rPr>
                  <a:t>), no neutrino oscillation (</a:t>
                </a:r>
                <a:r>
                  <a:rPr lang="en-US" dirty="0" err="1">
                    <a:solidFill>
                      <a:srgbClr val="4B5566"/>
                    </a:solidFill>
                    <a:effectLst/>
                    <a:latin typeface="Helvetica" pitchFamily="2" charset="0"/>
                  </a:rPr>
                  <a:t>nosc</a:t>
                </a:r>
                <a:r>
                  <a:rPr lang="en-US" dirty="0">
                    <a:solidFill>
                      <a:srgbClr val="4B5566"/>
                    </a:solidFill>
                    <a:effectLst/>
                    <a:latin typeface="Helvetica" pitchFamily="2" charset="0"/>
                  </a:rPr>
                  <a:t>), mean-field collective oscillation calculation (mf)</a:t>
                </a:r>
                <a:r>
                  <a:rPr lang="en-US" dirty="0">
                    <a:solidFill>
                      <a:srgbClr val="000000"/>
                    </a:solidFill>
                    <a:effectLst/>
                    <a:latin typeface="Helvetica" pitchFamily="2" charset="0"/>
                  </a:rPr>
                  <a:t> </a:t>
                </a:r>
                <a:r>
                  <a:rPr lang="en-US" dirty="0">
                    <a:solidFill>
                      <a:srgbClr val="4B5566"/>
                    </a:solidFill>
                    <a:effectLst/>
                    <a:latin typeface="Helvetica" pitchFamily="2" charset="0"/>
                  </a:rPr>
                  <a:t>and </a:t>
                </a:r>
                <a:r>
                  <a:rPr lang="en-US" dirty="0" err="1">
                    <a:solidFill>
                      <a:srgbClr val="4B5566"/>
                    </a:solidFill>
                    <a:effectLst/>
                    <a:latin typeface="Helvetica" pitchFamily="2" charset="0"/>
                  </a:rPr>
                  <a:t>manybody</a:t>
                </a:r>
                <a:r>
                  <a:rPr lang="en-US" dirty="0">
                    <a:solidFill>
                      <a:srgbClr val="4B5566"/>
                    </a:solidFill>
                    <a:effectLst/>
                    <a:latin typeface="Helvetica" pitchFamily="2" charset="0"/>
                  </a:rPr>
                  <a:t> oscillation calculation (mb), with the same initial composition for each trajectory. And here we don’t include the neutrino-nuclei interactions</a:t>
                </a:r>
                <a:r>
                  <a:rPr lang="en-US" dirty="0">
                    <a:solidFill>
                      <a:srgbClr val="000000"/>
                    </a:solidFill>
                    <a:effectLst/>
                    <a:latin typeface="Helvetica" pitchFamily="2" charset="0"/>
                  </a:rPr>
                  <a:t>, as the neutrino flux is </a:t>
                </a:r>
                <a:r>
                  <a:rPr lang="en-US" dirty="0" err="1">
                    <a:solidFill>
                      <a:srgbClr val="000000"/>
                    </a:solidFill>
                    <a:effectLst/>
                    <a:latin typeface="Helvetica" pitchFamily="2" charset="0"/>
                  </a:rPr>
                  <a:t>noramlly</a:t>
                </a:r>
                <a:r>
                  <a:rPr lang="en-US" dirty="0">
                    <a:solidFill>
                      <a:srgbClr val="000000"/>
                    </a:solidFill>
                    <a:effectLst/>
                    <a:latin typeface="Helvetica" pitchFamily="2" charset="0"/>
                  </a:rPr>
                  <a:t> proportional to 1/r^2 in neutrino driven wind, we expect such effect will be small.</a:t>
                </a:r>
                <a:endParaRPr lang="en-US" dirty="0">
                  <a:solidFill>
                    <a:srgbClr val="4B5566"/>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cs typeface="Times New Roman" panose="02020603050405020304" pitchFamily="18" charset="0"/>
                  </a:rPr>
                  <a:t>;</a:t>
                </a:r>
                <a:r>
                  <a:rPr lang="zh-CN" altLang="en-US" sz="1200" dirty="0">
                    <a:cs typeface="Times New Roman" panose="02020603050405020304" pitchFamily="18" charset="0"/>
                  </a:rPr>
                  <a:t> </a:t>
                </a:r>
                <a:r>
                  <a:rPr lang="en-US" sz="1200" dirty="0">
                    <a:effectLst/>
                    <a:cs typeface="Times New Roman" panose="02020603050405020304" pitchFamily="18" charset="0"/>
                  </a:rPr>
                  <a:t>REACLIB data is supplemented with neutron capture rates, </a:t>
                </a:r>
                <a:r>
                  <a:rPr lang="el-GR" sz="1200" dirty="0">
                    <a:effectLst/>
                    <a:cs typeface="Times New Roman" panose="02020603050405020304" pitchFamily="18" charset="0"/>
                  </a:rPr>
                  <a:t>β-</a:t>
                </a:r>
                <a:r>
                  <a:rPr lang="en-US" sz="1200" dirty="0">
                    <a:effectLst/>
                    <a:cs typeface="Times New Roman" panose="02020603050405020304" pitchFamily="18" charset="0"/>
                  </a:rPr>
                  <a:t>decay rates, and fission properties in the actinide region based on the FRDM/FRLDM model (</a:t>
                </a:r>
                <a:r>
                  <a:rPr lang="en-US" sz="1200" dirty="0" err="1">
                    <a:effectLst/>
                    <a:cs typeface="Times New Roman" panose="02020603050405020304" pitchFamily="18" charset="0"/>
                  </a:rPr>
                  <a:t>Mumpower</a:t>
                </a:r>
                <a:r>
                  <a:rPr lang="en-US" sz="1200" dirty="0">
                    <a:effectLst/>
                    <a:cs typeface="Times New Roman" panose="02020603050405020304" pitchFamily="18" charset="0"/>
                  </a:rPr>
                  <a:t> et al.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1+</m:t>
                        </m:r>
                        <m:sSub>
                          <m:sSubPr>
                            <m:ctrlPr>
                              <a:rPr lang="en-US" altLang="zh-CN" i="1">
                                <a:latin typeface="Cambria Math" panose="02040503050406030204" pitchFamily="18"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𝜆</m:t>
                            </m:r>
                          </m:e>
                          <m:sub>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𝜈</m:t>
                                    </m:r>
                                  </m:e>
                                </m:acc>
                              </m:e>
                              <m:sub>
                                <m:r>
                                  <a:rPr lang="en-US" altLang="zh-CN" i="1">
                                    <a:latin typeface="Cambria Math" panose="02040503050406030204" pitchFamily="18" charset="0"/>
                                  </a:rPr>
                                  <m:t>𝑒</m:t>
                                </m:r>
                              </m:sub>
                            </m:sSub>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𝜆</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altLang="zh-CN" i="1">
                                    <a:latin typeface="Cambria Math" panose="02040503050406030204" pitchFamily="18" charset="0"/>
                                  </a:rPr>
                                  <m:t>𝑒</m:t>
                                </m:r>
                              </m:sub>
                            </m:sSub>
                          </m:sub>
                        </m:sSub>
                      </m:den>
                    </m:f>
                  </m:oMath>
                </a14:m>
                <a:r>
                  <a:rPr lang="zh-CN" altLang="en-US" b="0" dirty="0"/>
                  <a:t> </a:t>
                </a:r>
                <a:r>
                  <a:rPr lang="en-US" altLang="zh-CN" b="0" dirty="0"/>
                  <a:t>at</a:t>
                </a:r>
                <a:r>
                  <a:rPr lang="zh-CN" altLang="en-US" b="0" dirty="0"/>
                  <a:t> </a:t>
                </a:r>
                <a14:m>
                  <m:oMath xmlns:m="http://schemas.openxmlformats.org/officeDocument/2006/math">
                    <m:r>
                      <a:rPr lang="en-US" altLang="zh-CN" b="0" i="1" smtClean="0">
                        <a:latin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~10</m:t>
                    </m:r>
                    <m:r>
                      <a:rPr lang="en-US" altLang="zh-CN" b="0" i="1" smtClean="0">
                        <a:latin typeface="Cambria Math" panose="02040503050406030204" pitchFamily="18" charset="0"/>
                        <a:ea typeface="Cambria Math" panose="02040503050406030204" pitchFamily="18" charset="0"/>
                      </a:rPr>
                      <m:t>𝐺𝐾</m:t>
                    </m:r>
                  </m:oMath>
                </a14:m>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a:extLst>
              <a:ext uri="{FF2B5EF4-FFF2-40B4-BE49-F238E27FC236}">
                <a16:creationId xmlns:a16="http://schemas.microsoft.com/office/drawing/2014/main" id="{8BEBE877-4070-1EC6-9993-2F733D61E00D}"/>
              </a:ext>
            </a:extLst>
          </p:cNvPr>
          <p:cNvSpPr>
            <a:spLocks noGrp="1"/>
          </p:cNvSpPr>
          <p:nvPr>
            <p:ph type="sldNum" sz="quarter" idx="5"/>
          </p:nvPr>
        </p:nvSpPr>
        <p:spPr/>
        <p:txBody>
          <a:bodyPr/>
          <a:lstStyle/>
          <a:p>
            <a:fld id="{631D5D22-73E7-DA42-A7FC-02A07DF7926E}" type="slidenum">
              <a:rPr lang="en-US" smtClean="0"/>
              <a:t>5</a:t>
            </a:fld>
            <a:endParaRPr lang="en-US"/>
          </a:p>
        </p:txBody>
      </p:sp>
    </p:spTree>
    <p:extLst>
      <p:ext uri="{BB962C8B-B14F-4D97-AF65-F5344CB8AC3E}">
        <p14:creationId xmlns:p14="http://schemas.microsoft.com/office/powerpoint/2010/main" val="219554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 Still, a weak </a:t>
            </a:r>
            <a:r>
              <a:rPr lang="en-US" sz="1800" i="1" dirty="0">
                <a:effectLst/>
                <a:latin typeface="NimbusRomNo9L"/>
              </a:rPr>
              <a:t>r </a:t>
            </a:r>
            <a:r>
              <a:rPr lang="en-US" sz="1800" dirty="0">
                <a:effectLst/>
                <a:latin typeface="NimbusRomNo9L"/>
              </a:rPr>
              <a:t>process (producing nuclei up to </a:t>
            </a:r>
            <a:r>
              <a:rPr lang="en-US" sz="1800" i="1" dirty="0">
                <a:effectLst/>
                <a:latin typeface="NimbusRomNo9L"/>
              </a:rPr>
              <a:t>A </a:t>
            </a:r>
            <a:r>
              <a:rPr lang="en-US" sz="1800" dirty="0">
                <a:effectLst/>
                <a:latin typeface="CMSY10"/>
              </a:rPr>
              <a:t>∼ </a:t>
            </a:r>
            <a:r>
              <a:rPr lang="en-US" sz="1800" dirty="0">
                <a:effectLst/>
                <a:latin typeface="NimbusRomNo9L"/>
              </a:rPr>
              <a:t>125) might be possible in this environment, with the ultimate extent of the nucleosynthesis in this site sensitively dependent on neutrino physics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Times New Roman" panose="02020603050405020304" pitchFamily="18" charset="0"/>
                <a:cs typeface="Times New Roman" panose="02020603050405020304" pitchFamily="18" charset="0"/>
              </a:rPr>
              <a:t>(mostly</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free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nucleons),</a:t>
            </a:r>
            <a:r>
              <a:rPr lang="zh-CN" altLang="en-US" sz="1800" dirty="0">
                <a:latin typeface="Times New Roman" panose="02020603050405020304" pitchFamily="18" charset="0"/>
                <a:cs typeface="Times New Roman" panose="02020603050405020304" pitchFamily="18" charset="0"/>
              </a:rPr>
              <a:t> </a:t>
            </a:r>
            <a:endParaRPr lang="en-US" sz="1800"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the electron antineutrino spectrum is hotter than the electron neutrino spectrum,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the rate of electron antineutrino captures will be faster and a composition with more neutrons than protons will be favored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All</a:t>
            </a:r>
            <a:r>
              <a:rPr lang="zh-CN" altLang="en-US" dirty="0"/>
              <a:t> </a:t>
            </a:r>
            <a:r>
              <a:rPr lang="en-US" altLang="zh-CN" dirty="0"/>
              <a:t>of</a:t>
            </a:r>
            <a:r>
              <a:rPr lang="zh-CN" altLang="en-US" dirty="0"/>
              <a:t> </a:t>
            </a:r>
            <a:r>
              <a:rPr lang="en-US" altLang="zh-CN" dirty="0"/>
              <a:t>the</a:t>
            </a:r>
            <a:r>
              <a:rPr lang="zh-CN" altLang="en-US" dirty="0"/>
              <a:t> </a:t>
            </a:r>
            <a:r>
              <a:rPr lang="en-US" altLang="zh-CN" dirty="0"/>
              <a:t>protons</a:t>
            </a:r>
            <a:r>
              <a:rPr lang="zh-CN" altLang="en-US" dirty="0"/>
              <a:t> </a:t>
            </a:r>
            <a:r>
              <a:rPr lang="en-US" altLang="zh-CN" dirty="0"/>
              <a:t>(and</a:t>
            </a:r>
            <a:r>
              <a:rPr lang="zh-CN" altLang="en-US" dirty="0"/>
              <a:t> </a:t>
            </a:r>
            <a:r>
              <a:rPr lang="en-US" altLang="zh-CN" dirty="0"/>
              <a:t>a</a:t>
            </a:r>
            <a:r>
              <a:rPr lang="zh-CN" altLang="en-US" dirty="0"/>
              <a:t> </a:t>
            </a:r>
            <a:r>
              <a:rPr lang="en-US" altLang="zh-CN" dirty="0"/>
              <a:t>corresponding</a:t>
            </a:r>
            <a:r>
              <a:rPr lang="zh-CN" altLang="en-US" dirty="0"/>
              <a:t> </a:t>
            </a:r>
            <a:r>
              <a:rPr lang="en-US" altLang="zh-CN" dirty="0"/>
              <a:t>number</a:t>
            </a:r>
            <a:r>
              <a:rPr lang="zh-CN" altLang="en-US" dirty="0"/>
              <a:t> </a:t>
            </a:r>
            <a:r>
              <a:rPr lang="en-US" altLang="zh-CN" dirty="0"/>
              <a:t>of</a:t>
            </a:r>
            <a:r>
              <a:rPr lang="zh-CN" altLang="en-US" dirty="0"/>
              <a:t> </a:t>
            </a:r>
            <a:r>
              <a:rPr lang="en-US" altLang="zh-CN" dirty="0"/>
              <a:t>neutrons)</a:t>
            </a:r>
            <a:r>
              <a:rPr lang="zh-CN" altLang="en-US" dirty="0"/>
              <a:t> </a:t>
            </a:r>
            <a:r>
              <a:rPr lang="en-US" altLang="zh-CN" dirty="0"/>
              <a:t>become</a:t>
            </a:r>
            <a:r>
              <a:rPr lang="zh-CN" altLang="en-US" dirty="0"/>
              <a:t> </a:t>
            </a:r>
            <a:r>
              <a:rPr lang="en-US" altLang="zh-CN" dirty="0"/>
              <a:t>locked</a:t>
            </a:r>
            <a:r>
              <a:rPr lang="zh-CN" altLang="en-US" dirty="0"/>
              <a:t> </a:t>
            </a:r>
            <a:r>
              <a:rPr lang="en-US" altLang="zh-CN" dirty="0"/>
              <a:t>up</a:t>
            </a:r>
            <a:r>
              <a:rPr lang="zh-CN" altLang="en-US" dirty="0"/>
              <a:t> </a:t>
            </a:r>
            <a:r>
              <a:rPr lang="en-US" altLang="zh-CN" dirty="0"/>
              <a:t>in</a:t>
            </a:r>
            <a:r>
              <a:rPr lang="zh-CN" altLang="en-US" dirty="0"/>
              <a:t> </a:t>
            </a:r>
            <a:r>
              <a:rPr lang="en-US" altLang="zh-CN" dirty="0"/>
              <a:t>alphas,</a:t>
            </a:r>
            <a:r>
              <a:rPr lang="zh-CN" altLang="en-US" dirty="0"/>
              <a:t> </a:t>
            </a:r>
            <a:r>
              <a:rPr lang="en-US" altLang="zh-CN" dirty="0"/>
              <a:t>shutting</a:t>
            </a:r>
            <a:r>
              <a:rPr lang="zh-CN" altLang="en-US" dirty="0"/>
              <a:t> </a:t>
            </a:r>
            <a:r>
              <a:rPr lang="en-US" altLang="zh-CN" dirty="0"/>
              <a:t>off</a:t>
            </a:r>
            <a:r>
              <a:rPr lang="zh-CN" altLang="en-US" dirty="0"/>
              <a:t> </a:t>
            </a:r>
            <a:r>
              <a:rPr lang="en-US" altLang="zh-CN" dirty="0"/>
              <a:t>the</a:t>
            </a:r>
            <a:r>
              <a:rPr lang="zh-CN" altLang="en-US" dirty="0"/>
              <a:t> </a:t>
            </a:r>
            <a:r>
              <a:rPr lang="en-US" altLang="zh-CN" dirty="0"/>
              <a:t>electron</a:t>
            </a:r>
            <a:r>
              <a:rPr lang="zh-CN" altLang="en-US" dirty="0"/>
              <a:t> </a:t>
            </a:r>
            <a:r>
              <a:rPr lang="en-US" altLang="zh-CN" dirty="0"/>
              <a:t>antineutrino</a:t>
            </a:r>
            <a:r>
              <a:rPr lang="zh-CN" altLang="en-US" dirty="0"/>
              <a:t> </a:t>
            </a:r>
            <a:r>
              <a:rPr lang="en-US" altLang="zh-CN" dirty="0"/>
              <a:t>captures</a:t>
            </a:r>
            <a:r>
              <a:rPr lang="zh-CN" altLang="en-US" dirty="0"/>
              <a:t> </a:t>
            </a:r>
            <a:r>
              <a:rPr lang="en-US" altLang="zh-CN" dirty="0"/>
              <a:t>on</a:t>
            </a:r>
            <a:r>
              <a:rPr lang="zh-CN" altLang="en-US" dirty="0"/>
              <a:t> </a:t>
            </a:r>
            <a:r>
              <a:rPr lang="en-US" altLang="zh-CN" dirty="0"/>
              <a:t>protons</a:t>
            </a:r>
            <a:r>
              <a:rPr lang="zh-CN" altLang="en-US" dirty="0"/>
              <a:t> </a:t>
            </a:r>
            <a:r>
              <a:rPr lang="en-US" altLang="zh-CN" dirty="0"/>
              <a:t>to</a:t>
            </a:r>
            <a:r>
              <a:rPr lang="zh-CN" altLang="en-US" dirty="0"/>
              <a:t> </a:t>
            </a:r>
            <a:r>
              <a:rPr lang="en-US" altLang="zh-CN" dirty="0"/>
              <a:t>create</a:t>
            </a:r>
            <a:r>
              <a:rPr lang="zh-CN" altLang="en-US" dirty="0"/>
              <a:t> </a:t>
            </a:r>
            <a:r>
              <a:rPr lang="en-US" altLang="zh-CN" dirty="0"/>
              <a:t>neutrons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traditional hierarchy of neutrino energies is assumed, i.e. </a:t>
            </a:r>
            <a:r>
              <a:rPr lang="en-US" sz="1800" dirty="0">
                <a:effectLst/>
                <a:latin typeface="MTSY"/>
              </a:rPr>
              <a:t>⟨</a:t>
            </a:r>
            <a:r>
              <a:rPr lang="en-US" sz="1800" dirty="0">
                <a:effectLst/>
                <a:latin typeface="MTMI"/>
              </a:rPr>
              <a:t>E</a:t>
            </a:r>
            <a:r>
              <a:rPr lang="en-US" altLang="zh-CN" sz="1800" dirty="0">
                <a:effectLst/>
                <a:latin typeface="MTMI"/>
              </a:rPr>
              <a:t>x</a:t>
            </a:r>
            <a:r>
              <a:rPr lang="el-GR" sz="1800" dirty="0">
                <a:effectLst/>
                <a:latin typeface="MTMI"/>
              </a:rPr>
              <a:t> </a:t>
            </a:r>
            <a:r>
              <a:rPr lang="el-GR" sz="1800" dirty="0">
                <a:effectLst/>
                <a:latin typeface="MTSY"/>
              </a:rPr>
              <a:t>⟩ </a:t>
            </a:r>
            <a:r>
              <a:rPr lang="el-GR" sz="1800" dirty="0">
                <a:effectLst/>
                <a:latin typeface="MTMI"/>
              </a:rPr>
              <a:t>&gt; </a:t>
            </a:r>
            <a:r>
              <a:rPr lang="el-GR" sz="1800" dirty="0">
                <a:effectLst/>
                <a:latin typeface="MTSY"/>
              </a:rPr>
              <a:t>⟨</a:t>
            </a:r>
            <a:r>
              <a:rPr lang="en-US" sz="1800" dirty="0">
                <a:effectLst/>
                <a:latin typeface="MTMI"/>
              </a:rPr>
              <a:t>E</a:t>
            </a:r>
            <a:r>
              <a:rPr lang="el-GR" sz="1800" dirty="0">
                <a:effectLst/>
                <a:latin typeface="MTMI"/>
              </a:rPr>
              <a:t>ν</a:t>
            </a:r>
            <a:r>
              <a:rPr lang="el-GR" sz="1800" dirty="0">
                <a:effectLst/>
                <a:latin typeface="Times" pitchFamily="2" charset="0"/>
              </a:rPr>
              <a:t> ̄</a:t>
            </a:r>
            <a:r>
              <a:rPr lang="en-US" sz="1800" dirty="0">
                <a:effectLst/>
                <a:latin typeface="MTMI"/>
              </a:rPr>
              <a:t>e </a:t>
            </a:r>
            <a:r>
              <a:rPr lang="en-US" sz="1800" dirty="0">
                <a:effectLst/>
                <a:latin typeface="MTSY"/>
              </a:rPr>
              <a:t>⟩ </a:t>
            </a:r>
            <a:r>
              <a:rPr lang="en-US" sz="1800" dirty="0">
                <a:effectLst/>
                <a:latin typeface="MTMI"/>
              </a:rPr>
              <a:t>&gt; </a:t>
            </a:r>
            <a:r>
              <a:rPr lang="en-US" sz="1800" dirty="0">
                <a:effectLst/>
                <a:latin typeface="MTSY"/>
              </a:rPr>
              <a:t>⟨</a:t>
            </a:r>
            <a:r>
              <a:rPr lang="en-US" sz="1800" dirty="0">
                <a:effectLst/>
                <a:latin typeface="MTMI"/>
              </a:rPr>
              <a:t>E</a:t>
            </a:r>
            <a:r>
              <a:rPr lang="el-GR" sz="1800" dirty="0">
                <a:effectLst/>
                <a:latin typeface="MTMI"/>
              </a:rPr>
              <a:t>ν</a:t>
            </a:r>
            <a:r>
              <a:rPr lang="en-US" sz="1800" dirty="0">
                <a:effectLst/>
                <a:latin typeface="MTMI"/>
              </a:rPr>
              <a:t>e </a:t>
            </a:r>
            <a:r>
              <a:rPr lang="en-US" sz="1800" dirty="0">
                <a:effectLst/>
                <a:latin typeface="MTSY"/>
              </a:rPr>
              <a:t>⟩ </a:t>
            </a:r>
            <a:endParaRPr lang="en-US" dirty="0"/>
          </a:p>
          <a:p>
            <a:r>
              <a:rPr lang="en-US" altLang="zh-CN" dirty="0"/>
              <a:t>Oscillation</a:t>
            </a:r>
            <a:r>
              <a:rPr lang="zh-CN" altLang="en-US" dirty="0"/>
              <a:t> </a:t>
            </a:r>
            <a:r>
              <a:rPr lang="en-US" altLang="zh-CN" dirty="0"/>
              <a:t>lead</a:t>
            </a:r>
            <a:r>
              <a:rPr lang="zh-CN" altLang="en-US" dirty="0"/>
              <a:t> </a:t>
            </a:r>
            <a:r>
              <a:rPr lang="en-US" altLang="zh-CN" dirty="0"/>
              <a:t>to</a:t>
            </a:r>
            <a:r>
              <a:rPr lang="zh-CN" altLang="en-US" dirty="0"/>
              <a:t> </a:t>
            </a:r>
            <a:r>
              <a:rPr lang="en-US" altLang="zh-CN" dirty="0"/>
              <a:t>swap</a:t>
            </a:r>
            <a:r>
              <a:rPr lang="zh-CN" altLang="en-US" dirty="0"/>
              <a:t> </a:t>
            </a:r>
            <a:r>
              <a:rPr lang="en-US" altLang="zh-CN" dirty="0"/>
              <a:t>the</a:t>
            </a:r>
            <a:r>
              <a:rPr lang="zh-CN" altLang="en-US" dirty="0"/>
              <a:t> </a:t>
            </a:r>
            <a:r>
              <a:rPr lang="en-US" altLang="zh-CN" dirty="0"/>
              <a:t>entire</a:t>
            </a:r>
            <a:r>
              <a:rPr lang="zh-CN" altLang="en-US" dirty="0"/>
              <a:t> </a:t>
            </a:r>
            <a:r>
              <a:rPr lang="en-US" altLang="zh-CN" dirty="0"/>
              <a:t>spectra</a:t>
            </a:r>
            <a:r>
              <a:rPr lang="zh-CN" altLang="en-US" dirty="0"/>
              <a:t> </a:t>
            </a:r>
            <a:r>
              <a:rPr lang="en-US" altLang="zh-CN" dirty="0"/>
              <a:t>between</a:t>
            </a:r>
            <a:r>
              <a:rPr lang="zh-CN" altLang="en-US" dirty="0"/>
              <a:t> </a:t>
            </a:r>
            <a:r>
              <a:rPr lang="en-US" altLang="zh-CN" dirty="0"/>
              <a:t>flavors</a:t>
            </a:r>
          </a:p>
          <a:p>
            <a:r>
              <a:rPr lang="en-US" altLang="zh-CN" dirty="0"/>
              <a:t>Fast</a:t>
            </a:r>
            <a:r>
              <a:rPr lang="zh-CN" altLang="en-US" dirty="0"/>
              <a:t> </a:t>
            </a:r>
            <a:r>
              <a:rPr lang="en-US" altLang="zh-CN" dirty="0"/>
              <a:t>oscillation</a:t>
            </a:r>
            <a:r>
              <a:rPr lang="zh-CN" altLang="en-US" dirty="0"/>
              <a:t> </a:t>
            </a:r>
            <a:r>
              <a:rPr lang="en-US" altLang="zh-CN" dirty="0"/>
              <a:t>may</a:t>
            </a:r>
            <a:r>
              <a:rPr lang="zh-CN" altLang="en-US" dirty="0"/>
              <a:t> </a:t>
            </a:r>
            <a:r>
              <a:rPr lang="en-US" altLang="zh-CN" dirty="0"/>
              <a:t>enhance</a:t>
            </a:r>
            <a:r>
              <a:rPr lang="zh-CN" altLang="en-US" dirty="0"/>
              <a:t> </a:t>
            </a:r>
            <a:r>
              <a:rPr lang="en-US" altLang="zh-CN" dirty="0"/>
              <a:t>the</a:t>
            </a:r>
            <a:r>
              <a:rPr lang="zh-CN" altLang="en-US" dirty="0"/>
              <a:t> </a:t>
            </a:r>
            <a:r>
              <a:rPr lang="en-US" altLang="zh-CN" dirty="0"/>
              <a:t>r</a:t>
            </a:r>
            <a:r>
              <a:rPr lang="zh-CN" altLang="en-US" dirty="0"/>
              <a:t> </a:t>
            </a:r>
            <a:r>
              <a:rPr lang="en-US" altLang="zh-CN" dirty="0"/>
              <a:t>process</a:t>
            </a:r>
            <a:r>
              <a:rPr lang="zh-CN" altLang="en-US" dirty="0"/>
              <a:t> </a:t>
            </a:r>
            <a:r>
              <a:rPr lang="en-US" altLang="zh-CN" dirty="0"/>
              <a:t>lanthanide</a:t>
            </a:r>
            <a:r>
              <a:rPr lang="zh-CN" altLang="en-US" dirty="0"/>
              <a:t> </a:t>
            </a:r>
            <a:r>
              <a:rPr lang="en-US" altLang="zh-CN" dirty="0"/>
              <a:t>production</a:t>
            </a:r>
            <a:r>
              <a:rPr lang="zh-CN" altLang="en-US" dirty="0"/>
              <a:t> </a:t>
            </a:r>
            <a:r>
              <a:rPr lang="en-US" altLang="zh-CN" dirty="0"/>
              <a:t>in</a:t>
            </a:r>
            <a:r>
              <a:rPr lang="zh-CN" altLang="en-US" dirty="0"/>
              <a:t> </a:t>
            </a:r>
            <a:r>
              <a:rPr lang="en-US" altLang="zh-CN" dirty="0"/>
              <a:t>the</a:t>
            </a:r>
            <a:r>
              <a:rPr lang="zh-CN" altLang="en-US" dirty="0"/>
              <a:t> </a:t>
            </a:r>
            <a:r>
              <a:rPr lang="en-US" altLang="zh-CN" dirty="0"/>
              <a:t>merger</a:t>
            </a:r>
            <a:r>
              <a:rPr lang="zh-CN" altLang="en-US" dirty="0"/>
              <a:t> </a:t>
            </a:r>
            <a:r>
              <a:rPr lang="en-US" altLang="zh-CN" dirty="0"/>
              <a:t>remnant</a:t>
            </a:r>
            <a:r>
              <a:rPr lang="zh-CN" altLang="en-US" dirty="0"/>
              <a:t> </a:t>
            </a:r>
            <a:r>
              <a:rPr lang="en-US" altLang="zh-CN" dirty="0"/>
              <a:t>(J;ust+2022)</a:t>
            </a:r>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6</a:t>
            </a:fld>
            <a:endParaRPr lang="en-US"/>
          </a:p>
        </p:txBody>
      </p:sp>
    </p:spTree>
    <p:extLst>
      <p:ext uri="{BB962C8B-B14F-4D97-AF65-F5344CB8AC3E}">
        <p14:creationId xmlns:p14="http://schemas.microsoft.com/office/powerpoint/2010/main" val="187685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effectLst/>
                    <a:latin typeface="Helvetica" pitchFamily="2" charset="0"/>
                  </a:rPr>
                  <a:t>And here are our results for r process test, the left and right plots here show the impact of different neutrino treatments on r process with two different initial ye.</a:t>
                </a:r>
              </a:p>
              <a:p>
                <a:endParaRPr lang="en-US" altLang="zh-CN"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Times New Roman" panose="02020603050405020304" pitchFamily="18" charset="0"/>
                    <a:cs typeface="Times New Roman" panose="02020603050405020304" pitchFamily="18" charset="0"/>
                  </a:rPr>
                  <a:t>inverted</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mass</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hierarchy</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introduces</a:t>
                </a:r>
                <a:r>
                  <a:rPr lang="zh-CN" altLang="en-US"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bigger</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neutrino</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effect</a:t>
                </a:r>
                <a:r>
                  <a:rPr lang="zh-CN" altLang="en-US" sz="1200" dirty="0">
                    <a:latin typeface="Times New Roman" panose="02020603050405020304" pitchFamily="18" charset="0"/>
                    <a:cs typeface="Times New Roman" panose="02020603050405020304" pitchFamily="18" charset="0"/>
                  </a:rPr>
                  <a:t> </a:t>
                </a:r>
                <a:endParaRPr lang="en-US" altLang="zh-C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1+</m:t>
                        </m:r>
                        <m:sSub>
                          <m:sSubPr>
                            <m:ctrlPr>
                              <a:rPr lang="en-US" altLang="zh-CN" i="1">
                                <a:latin typeface="Cambria Math" panose="02040503050406030204" pitchFamily="18"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𝜆</m:t>
                            </m:r>
                          </m:e>
                          <m:sub>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𝜈</m:t>
                                    </m:r>
                                  </m:e>
                                </m:acc>
                              </m:e>
                              <m:sub>
                                <m:r>
                                  <a:rPr lang="en-US" altLang="zh-CN" i="1">
                                    <a:latin typeface="Cambria Math" panose="02040503050406030204" pitchFamily="18" charset="0"/>
                                  </a:rPr>
                                  <m:t>𝑒</m:t>
                                </m:r>
                              </m:sub>
                            </m:sSub>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𝜆</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altLang="zh-CN" i="1">
                                    <a:latin typeface="Cambria Math" panose="02040503050406030204" pitchFamily="18" charset="0"/>
                                  </a:rPr>
                                  <m:t>𝑒</m:t>
                                </m:r>
                              </m:sub>
                            </m:sSub>
                          </m:sub>
                        </m:sSub>
                      </m:den>
                    </m:f>
                  </m:oMath>
                </a14:m>
                <a:r>
                  <a:rPr lang="zh-CN" altLang="en-US" b="0" dirty="0"/>
                  <a:t> </a:t>
                </a:r>
                <a:r>
                  <a:rPr lang="en-US" altLang="zh-CN" b="0" dirty="0"/>
                  <a:t>at</a:t>
                </a:r>
                <a:r>
                  <a:rPr lang="zh-CN" altLang="en-US" b="0" dirty="0"/>
                  <a:t> </a:t>
                </a:r>
                <a14:m>
                  <m:oMath xmlns:m="http://schemas.openxmlformats.org/officeDocument/2006/math">
                    <m:r>
                      <a:rPr lang="en-US" altLang="zh-CN" b="0" i="1" smtClean="0">
                        <a:latin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~10</m:t>
                    </m:r>
                    <m:r>
                      <a:rPr lang="en-US" altLang="zh-CN" b="0" i="1" smtClean="0">
                        <a:latin typeface="Cambria Math" panose="02040503050406030204" pitchFamily="18" charset="0"/>
                        <a:ea typeface="Cambria Math" panose="02040503050406030204" pitchFamily="18" charset="0"/>
                      </a:rPr>
                      <m:t>𝐺𝐾</m:t>
                    </m:r>
                  </m:oMath>
                </a14:m>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Explore</a:t>
                </a:r>
                <a:r>
                  <a:rPr lang="zh-CN" altLang="en-US" sz="1200" dirty="0">
                    <a:effectLst/>
                    <a:latin typeface="Times" pitchFamily="2" charset="0"/>
                  </a:rPr>
                  <a:t> </a:t>
                </a:r>
                <a:r>
                  <a:rPr lang="en-US" altLang="zh-CN" sz="1200" dirty="0">
                    <a:effectLst/>
                    <a:latin typeface="Times" pitchFamily="2" charset="0"/>
                  </a:rPr>
                  <a:t>the</a:t>
                </a:r>
                <a:r>
                  <a:rPr lang="zh-CN" altLang="en-US" sz="1200" dirty="0">
                    <a:effectLst/>
                    <a:latin typeface="Times" pitchFamily="2" charset="0"/>
                  </a:rPr>
                  <a:t> </a:t>
                </a:r>
                <a:r>
                  <a:rPr lang="en-US" altLang="zh-CN" sz="1200" dirty="0">
                    <a:effectLst/>
                    <a:latin typeface="Times" pitchFamily="2" charset="0"/>
                  </a:rPr>
                  <a:t>possible</a:t>
                </a:r>
                <a:r>
                  <a:rPr lang="zh-CN" altLang="en-US" sz="1200" dirty="0">
                    <a:effectLst/>
                    <a:latin typeface="Times" pitchFamily="2" charset="0"/>
                  </a:rPr>
                  <a:t> </a:t>
                </a:r>
                <a:r>
                  <a:rPr lang="en-US" altLang="zh-CN" sz="1200" dirty="0">
                    <a:effectLst/>
                    <a:latin typeface="Times" pitchFamily="2" charset="0"/>
                  </a:rPr>
                  <a:t>effects,</a:t>
                </a:r>
                <a:r>
                  <a:rPr lang="zh-CN" altLang="en-US" sz="1200" dirty="0">
                    <a:effectLst/>
                    <a:latin typeface="Times" pitchFamily="2" charset="0"/>
                  </a:rPr>
                  <a:t> </a:t>
                </a:r>
                <a:r>
                  <a:rPr lang="en-US" altLang="zh-CN" sz="1200" dirty="0">
                    <a:effectLst/>
                    <a:latin typeface="Times" pitchFamily="2" charset="0"/>
                  </a:rPr>
                  <a:t>on</a:t>
                </a:r>
                <a:r>
                  <a:rPr lang="zh-CN" altLang="en-US" sz="1200" dirty="0">
                    <a:effectLst/>
                    <a:latin typeface="Times" pitchFamily="2" charset="0"/>
                  </a:rPr>
                  <a:t> </a:t>
                </a:r>
                <a:r>
                  <a:rPr lang="en-US" altLang="zh-CN" sz="1200" dirty="0">
                    <a:effectLst/>
                    <a:latin typeface="Times" pitchFamily="2" charset="0"/>
                  </a:rPr>
                  <a:t>both</a:t>
                </a:r>
                <a:r>
                  <a:rPr lang="zh-CN" altLang="en-US" sz="1200" dirty="0">
                    <a:effectLst/>
                    <a:latin typeface="Times" pitchFamily="2" charset="0"/>
                  </a:rPr>
                  <a:t> </a:t>
                </a:r>
                <a:r>
                  <a:rPr lang="en-US" altLang="zh-CN" sz="1200" dirty="0">
                    <a:effectLst/>
                    <a:latin typeface="Times" pitchFamily="2" charset="0"/>
                  </a:rPr>
                  <a:t>proton</a:t>
                </a:r>
                <a:r>
                  <a:rPr lang="zh-CN" altLang="en-US" sz="1200" dirty="0">
                    <a:effectLst/>
                    <a:latin typeface="Times" pitchFamily="2" charset="0"/>
                  </a:rPr>
                  <a:t> </a:t>
                </a:r>
                <a:r>
                  <a:rPr lang="en-US" altLang="zh-CN" sz="1200" dirty="0">
                    <a:effectLst/>
                    <a:latin typeface="Times" pitchFamily="2" charset="0"/>
                  </a:rPr>
                  <a:t>rich</a:t>
                </a:r>
                <a:r>
                  <a:rPr lang="zh-CN" altLang="en-US" sz="1200" dirty="0">
                    <a:effectLst/>
                    <a:latin typeface="Times" pitchFamily="2" charset="0"/>
                  </a:rPr>
                  <a:t> </a:t>
                </a:r>
                <a:r>
                  <a:rPr lang="en-US" altLang="zh-CN" sz="1200" dirty="0">
                    <a:effectLst/>
                    <a:latin typeface="Times" pitchFamily="2" charset="0"/>
                  </a:rPr>
                  <a:t>and</a:t>
                </a:r>
                <a:r>
                  <a:rPr lang="zh-CN" altLang="en-US" sz="1200" dirty="0">
                    <a:effectLst/>
                    <a:latin typeface="Times" pitchFamily="2" charset="0"/>
                  </a:rPr>
                  <a:t> </a:t>
                </a:r>
                <a:r>
                  <a:rPr lang="en-US" altLang="zh-CN" sz="1200" dirty="0">
                    <a:effectLst/>
                    <a:latin typeface="Times" pitchFamily="2" charset="0"/>
                  </a:rPr>
                  <a:t>neutron</a:t>
                </a:r>
                <a:r>
                  <a:rPr lang="zh-CN" altLang="en-US" sz="1200" dirty="0">
                    <a:effectLst/>
                    <a:latin typeface="Times" pitchFamily="2" charset="0"/>
                  </a:rPr>
                  <a:t> </a:t>
                </a:r>
                <a:r>
                  <a:rPr lang="en-US" altLang="zh-CN" sz="1200" dirty="0">
                    <a:effectLst/>
                    <a:latin typeface="Times" pitchFamily="2" charset="0"/>
                  </a:rPr>
                  <a:t>rich</a:t>
                </a:r>
                <a:r>
                  <a:rPr lang="zh-CN" altLang="en-US" sz="1200" dirty="0">
                    <a:effectLst/>
                    <a:latin typeface="Times" pitchFamily="2" charset="0"/>
                  </a:rPr>
                  <a:t> </a:t>
                </a:r>
                <a:r>
                  <a:rPr lang="en-US" altLang="zh-CN" sz="1200" dirty="0">
                    <a:effectLst/>
                    <a:latin typeface="Times" pitchFamily="2" charset="0"/>
                  </a:rPr>
                  <a:t>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Not</a:t>
                </a:r>
                <a:r>
                  <a:rPr lang="zh-CN" altLang="en-US" sz="1200" dirty="0">
                    <a:effectLst/>
                    <a:latin typeface="Times" pitchFamily="2" charset="0"/>
                  </a:rPr>
                  <a:t> </a:t>
                </a:r>
                <a:r>
                  <a:rPr lang="en-US" altLang="zh-CN" sz="1200" dirty="0">
                    <a:effectLst/>
                    <a:latin typeface="Times" pitchFamily="2" charset="0"/>
                  </a:rPr>
                  <a:t>reproduced</a:t>
                </a:r>
                <a:r>
                  <a:rPr lang="zh-CN" altLang="en-US" sz="1200" dirty="0">
                    <a:effectLst/>
                    <a:latin typeface="Times" pitchFamily="2" charset="0"/>
                  </a:rPr>
                  <a:t> </a:t>
                </a:r>
                <a:r>
                  <a:rPr lang="en-US" altLang="zh-CN" sz="1200" dirty="0">
                    <a:effectLst/>
                    <a:latin typeface="Times" pitchFamily="2" charset="0"/>
                  </a:rPr>
                  <a:t>with</a:t>
                </a:r>
                <a:r>
                  <a:rPr lang="zh-CN" altLang="en-US" sz="1200" dirty="0">
                    <a:effectLst/>
                    <a:latin typeface="Times" pitchFamily="2" charset="0"/>
                  </a:rPr>
                  <a:t> </a:t>
                </a:r>
                <a:r>
                  <a:rPr lang="en-US" altLang="zh-CN" sz="1200" dirty="0">
                    <a:effectLst/>
                    <a:latin typeface="Times" pitchFamily="2" charset="0"/>
                  </a:rPr>
                  <a:t>modern</a:t>
                </a:r>
                <a:r>
                  <a:rPr lang="zh-CN" altLang="en-US" sz="1200" dirty="0">
                    <a:effectLst/>
                    <a:latin typeface="Times" pitchFamily="2" charset="0"/>
                  </a:rPr>
                  <a:t> </a:t>
                </a:r>
                <a:r>
                  <a:rPr lang="en-US" altLang="zh-CN" sz="1200" dirty="0">
                    <a:effectLst/>
                    <a:latin typeface="Times" pitchFamily="2" charset="0"/>
                  </a:rPr>
                  <a:t>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Understand</a:t>
                </a:r>
                <a:r>
                  <a:rPr lang="zh-CN" altLang="en-US" sz="1200" dirty="0">
                    <a:effectLst/>
                    <a:latin typeface="Times" pitchFamily="2" charset="0"/>
                  </a:rPr>
                  <a:t> </a:t>
                </a:r>
                <a:r>
                  <a:rPr lang="en-US" altLang="zh-CN" sz="1200" dirty="0">
                    <a:effectLst/>
                    <a:latin typeface="Times" pitchFamily="2" charset="0"/>
                  </a:rPr>
                  <a:t>particularly</a:t>
                </a:r>
                <a:r>
                  <a:rPr lang="zh-CN" altLang="en-US" sz="1200" dirty="0">
                    <a:effectLst/>
                    <a:latin typeface="Times" pitchFamily="2" charset="0"/>
                  </a:rPr>
                  <a:t> </a:t>
                </a:r>
                <a:r>
                  <a:rPr lang="en-US" altLang="zh-CN" sz="1200" dirty="0">
                    <a:effectLst/>
                    <a:latin typeface="Times" pitchFamily="2" charset="0"/>
                  </a:rPr>
                  <a:t>for</a:t>
                </a:r>
                <a:r>
                  <a:rPr lang="zh-CN" altLang="en-US" sz="1200" dirty="0">
                    <a:effectLst/>
                    <a:latin typeface="Times" pitchFamily="2" charset="0"/>
                  </a:rPr>
                  <a:t> </a:t>
                </a:r>
                <a:r>
                  <a:rPr lang="en-US" altLang="zh-CN" sz="1200" dirty="0">
                    <a:effectLst/>
                    <a:latin typeface="Times" pitchFamily="2" charset="0"/>
                  </a:rPr>
                  <a:t>r</a:t>
                </a:r>
                <a:r>
                  <a:rPr lang="zh-CN" altLang="en-US" sz="1200" dirty="0">
                    <a:effectLst/>
                    <a:latin typeface="Times" pitchFamily="2" charset="0"/>
                  </a:rPr>
                  <a:t> </a:t>
                </a:r>
                <a:r>
                  <a:rPr lang="en-US" altLang="zh-CN" sz="1200" dirty="0">
                    <a:effectLst/>
                    <a:latin typeface="Times" pitchFamily="2" charset="0"/>
                  </a:rPr>
                  <a:t>process,</a:t>
                </a:r>
                <a:r>
                  <a:rPr lang="zh-CN" altLang="en-US" sz="1200" dirty="0">
                    <a:effectLst/>
                    <a:latin typeface="Times" pitchFamily="2" charset="0"/>
                  </a:rPr>
                  <a:t> </a:t>
                </a:r>
                <a:r>
                  <a:rPr lang="en-US" altLang="zh-CN" sz="1200" dirty="0">
                    <a:effectLst/>
                    <a:latin typeface="Times" pitchFamily="2" charset="0"/>
                  </a:rPr>
                  <a:t>not</a:t>
                </a:r>
                <a:r>
                  <a:rPr lang="zh-CN" altLang="en-US" sz="1200" dirty="0">
                    <a:effectLst/>
                    <a:latin typeface="Times" pitchFamily="2" charset="0"/>
                  </a:rPr>
                  <a:t> </a:t>
                </a:r>
                <a:r>
                  <a:rPr lang="en-US" altLang="zh-CN" sz="1200" dirty="0">
                    <a:effectLst/>
                    <a:latin typeface="Times" pitchFamily="2" charset="0"/>
                  </a:rPr>
                  <a:t>a</a:t>
                </a:r>
                <a:r>
                  <a:rPr lang="zh-CN" altLang="en-US" sz="1200" dirty="0">
                    <a:effectLst/>
                    <a:latin typeface="Times" pitchFamily="2" charset="0"/>
                  </a:rPr>
                  <a:t> </a:t>
                </a:r>
                <a:r>
                  <a:rPr lang="en-US" altLang="zh-CN" sz="1200" dirty="0">
                    <a:effectLst/>
                    <a:latin typeface="Times" pitchFamily="2" charset="0"/>
                  </a:rPr>
                  <a:t>favored</a:t>
                </a:r>
                <a:r>
                  <a:rPr lang="zh-CN" altLang="en-US" sz="1200" dirty="0">
                    <a:effectLst/>
                    <a:latin typeface="Times" pitchFamily="2" charset="0"/>
                  </a:rPr>
                  <a:t> </a:t>
                </a:r>
                <a:r>
                  <a:rPr lang="en-US" altLang="zh-CN" sz="1200" dirty="0">
                    <a:effectLst/>
                    <a:latin typeface="Times" pitchFamily="2" charset="0"/>
                  </a:rPr>
                  <a:t>site</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p:cNvSpPr>
            <a:spLocks noGrp="1"/>
          </p:cNvSpPr>
          <p:nvPr>
            <p:ph type="sldNum" sz="quarter" idx="5"/>
          </p:nvPr>
        </p:nvSpPr>
        <p:spPr/>
        <p:txBody>
          <a:bodyPr/>
          <a:lstStyle/>
          <a:p>
            <a:fld id="{631D5D22-73E7-DA42-A7FC-02A07DF7926E}" type="slidenum">
              <a:rPr lang="en-US" smtClean="0"/>
              <a:t>7</a:t>
            </a:fld>
            <a:endParaRPr lang="en-US"/>
          </a:p>
        </p:txBody>
      </p:sp>
    </p:spTree>
    <p:extLst>
      <p:ext uri="{BB962C8B-B14F-4D97-AF65-F5344CB8AC3E}">
        <p14:creationId xmlns:p14="http://schemas.microsoft.com/office/powerpoint/2010/main" val="342515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E1728-3AF4-2717-00F1-6C9155D5A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DF068-A3CF-7257-CDEF-6C30EFF38722}"/>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2928C1D6-6361-11DC-A2BB-CBB56393E8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here shows the evolution of the abundance of neutrons in </a:t>
                </a:r>
                <a:r>
                  <a:rPr lang="en-US" sz="1200" kern="1200" dirty="0" err="1">
                    <a:solidFill>
                      <a:schemeClr val="tx1"/>
                    </a:solidFill>
                    <a:effectLst/>
                    <a:latin typeface="+mn-lt"/>
                    <a:ea typeface="+mn-ea"/>
                    <a:cs typeface="+mn-cs"/>
                  </a:rPr>
                  <a:t>dashdot</a:t>
                </a:r>
                <a:r>
                  <a:rPr lang="en-US" sz="1200" kern="1200" dirty="0">
                    <a:solidFill>
                      <a:schemeClr val="tx1"/>
                    </a:solidFill>
                    <a:effectLst/>
                    <a:latin typeface="+mn-lt"/>
                    <a:ea typeface="+mn-ea"/>
                    <a:cs typeface="+mn-cs"/>
                  </a:rPr>
                  <a:t> line and alpha particles in solid line for the two scenario, where we can see find the neutrino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latin typeface="Cambria Math" panose="02040503050406030204" pitchFamily="18" charset="0"/>
                  </a:rPr>
                  <a:t>𝑌_𝑒</a:t>
                </a:r>
                <a:r>
                  <a:rPr lang="en-US" altLang="zh-CN" b="0" i="0">
                    <a:latin typeface="Cambria Math" panose="02040503050406030204" pitchFamily="18" charset="0"/>
                    <a:ea typeface="Cambria Math" panose="02040503050406030204" pitchFamily="18" charset="0"/>
                  </a:rPr>
                  <a:t>≈1/(1+</a:t>
                </a:r>
                <a:r>
                  <a:rPr lang="en-US" altLang="zh-CN" i="0">
                    <a:latin typeface="Cambria Math" panose="02040503050406030204" pitchFamily="18" charset="0"/>
                    <a:ea typeface="Cambria Math" panose="02040503050406030204" pitchFamily="18" charset="0"/>
                  </a:rPr>
                  <a:t>𝜆_(𝜈 ̅_</a:t>
                </a:r>
                <a:r>
                  <a:rPr lang="en-US" altLang="zh-CN" i="0">
                    <a:latin typeface="Cambria Math" panose="02040503050406030204" pitchFamily="18" charset="0"/>
                  </a:rPr>
                  <a:t>𝑒 </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/𝜆_(</a:t>
                </a:r>
                <a:r>
                  <a:rPr lang="en-US" i="0">
                    <a:latin typeface="Cambria Math" panose="02040503050406030204" pitchFamily="18" charset="0"/>
                    <a:ea typeface="Cambria Math" panose="02040503050406030204" pitchFamily="18" charset="0"/>
                  </a:rPr>
                  <a:t>𝜈_</a:t>
                </a:r>
                <a:r>
                  <a:rPr lang="en-US" altLang="zh-CN" i="0">
                    <a:latin typeface="Cambria Math" panose="02040503050406030204" pitchFamily="18" charset="0"/>
                  </a:rPr>
                  <a:t>𝑒 </a:t>
                </a:r>
                <a:r>
                  <a:rPr lang="en-US" altLang="zh-CN" b="0" i="0">
                    <a:latin typeface="Cambria Math" panose="02040503050406030204" pitchFamily="18" charset="0"/>
                    <a:ea typeface="Cambria Math" panose="02040503050406030204" pitchFamily="18" charset="0"/>
                  </a:rPr>
                  <a:t>) )</a:t>
                </a:r>
                <a:r>
                  <a:rPr lang="zh-CN" altLang="en-US" b="0" dirty="0"/>
                  <a:t> </a:t>
                </a:r>
                <a:r>
                  <a:rPr lang="en-US" altLang="zh-CN" b="0" dirty="0"/>
                  <a:t>at</a:t>
                </a:r>
                <a:r>
                  <a:rPr lang="zh-CN" altLang="en-US" b="0" dirty="0"/>
                  <a:t> </a:t>
                </a:r>
                <a:r>
                  <a:rPr lang="en-US" altLang="zh-CN" b="0" i="0">
                    <a:latin typeface="Cambria Math" panose="02040503050406030204" pitchFamily="18" charset="0"/>
                  </a:rPr>
                  <a:t>𝑇</a:t>
                </a:r>
                <a:r>
                  <a:rPr lang="en-US" altLang="zh-CN" b="0" i="0">
                    <a:latin typeface="Cambria Math" panose="02040503050406030204" pitchFamily="18" charset="0"/>
                    <a:ea typeface="Cambria Math" panose="02040503050406030204" pitchFamily="18" charset="0"/>
                  </a:rPr>
                  <a:t>~10𝐺𝐾</a:t>
                </a:r>
                <a:r>
                  <a:rPr lang="en-US" altLang="zh-CN" b="0" dirty="0"/>
                  <a:t>,</a:t>
                </a:r>
                <a:r>
                  <a:rPr lang="zh-CN" altLang="en-US" b="0" dirty="0"/>
                  <a:t> </a:t>
                </a:r>
                <a:r>
                  <a:rPr lang="en-US" altLang="zh-CN" b="0" dirty="0"/>
                  <a:t>when</a:t>
                </a:r>
                <a:r>
                  <a:rPr lang="zh-CN" altLang="en-US" b="0" dirty="0"/>
                  <a:t> </a:t>
                </a:r>
                <a:r>
                  <a:rPr lang="en-US" altLang="zh-CN" b="0" dirty="0"/>
                  <a:t>at</a:t>
                </a:r>
                <a:r>
                  <a:rPr lang="zh-CN" altLang="en-US" b="0" dirty="0"/>
                  <a:t> </a:t>
                </a:r>
                <a:r>
                  <a:rPr lang="en-US" altLang="zh-CN" b="0" dirty="0"/>
                  <a:t>weak</a:t>
                </a:r>
                <a:r>
                  <a:rPr lang="zh-CN" altLang="en-US" b="0" dirty="0"/>
                  <a:t> </a:t>
                </a:r>
                <a:r>
                  <a:rPr lang="en-US" altLang="zh-CN" b="0" dirty="0"/>
                  <a:t>equilibrium</a:t>
                </a:r>
                <a:r>
                  <a:rPr lang="zh-CN" altLang="en-US" b="0" dirty="0"/>
                  <a:t> </a:t>
                </a:r>
                <a:r>
                  <a:rPr lang="en-US" altLang="zh-CN" b="0" dirty="0"/>
                  <a:t>stage</a:t>
                </a:r>
                <a:r>
                  <a:rPr lang="zh-CN" altLang="en-US" b="0" dirty="0"/>
                  <a:t> </a:t>
                </a:r>
                <a:r>
                  <a:rPr lang="en-US" altLang="zh-CN" b="0" dirty="0"/>
                  <a:t>and</a:t>
                </a:r>
                <a:r>
                  <a:rPr lang="zh-CN" altLang="en-US" b="0" dirty="0"/>
                  <a:t> </a:t>
                </a:r>
                <a:r>
                  <a:rPr lang="en-US" altLang="zh-CN" b="0" dirty="0"/>
                  <a:t>undergoes</a:t>
                </a:r>
                <a:r>
                  <a:rPr lang="zh-CN" altLang="en-US" b="0" dirty="0"/>
                  <a:t> </a:t>
                </a:r>
                <a:r>
                  <a:rPr lang="en-US" altLang="zh-CN" dirty="0"/>
                  <a:t>Nuclear</a:t>
                </a:r>
                <a:r>
                  <a:rPr lang="zh-CN" altLang="en-US" dirty="0"/>
                  <a:t> </a:t>
                </a:r>
                <a:r>
                  <a:rPr lang="en-US" altLang="zh-CN" dirty="0"/>
                  <a:t>Statistical</a:t>
                </a:r>
                <a:r>
                  <a:rPr lang="zh-CN" altLang="en-US" dirty="0"/>
                  <a:t> </a:t>
                </a:r>
                <a:r>
                  <a:rPr lang="en-US" altLang="zh-CN" dirty="0"/>
                  <a:t>Equilibrium</a:t>
                </a:r>
                <a:r>
                  <a:rPr lang="zh-CN" altLang="en-US" dirty="0"/>
                  <a:t> </a:t>
                </a:r>
                <a:r>
                  <a:rPr lang="en-US" altLang="zh-CN" dirty="0"/>
                  <a:t>(NSE)</a:t>
                </a:r>
                <a:r>
                  <a:rPr lang="zh-CN" altLang="en-US" b="0" dirty="0"/>
                  <a:t> </a:t>
                </a:r>
                <a:r>
                  <a:rPr lang="en-US" altLang="zh-CN" b="0" dirty="0"/>
                  <a:t>nucleosynthesis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pitchFamily="2" charset="0"/>
                  </a:rPr>
                  <a:t>10^6</a:t>
                </a:r>
                <a:r>
                  <a:rPr lang="zh-CN" altLang="en-US" sz="1200" dirty="0">
                    <a:effectLst/>
                    <a:latin typeface="Times" pitchFamily="2" charset="0"/>
                  </a:rPr>
                  <a:t> </a:t>
                </a:r>
                <a:r>
                  <a:rPr lang="en-US" altLang="zh-CN" sz="1200" dirty="0">
                    <a:effectLst/>
                    <a:latin typeface="Times" pitchFamily="2" charset="0"/>
                  </a:rPr>
                  <a:t>g/cm^3</a:t>
                </a:r>
                <a:r>
                  <a:rPr lang="zh-CN" altLang="en-US" sz="1200" dirty="0">
                    <a:effectLst/>
                    <a:latin typeface="Times" pitchFamily="2" charset="0"/>
                  </a:rPr>
                  <a:t> </a:t>
                </a:r>
                <a:r>
                  <a:rPr lang="en-US" altLang="zh-CN" sz="1200" dirty="0">
                    <a:effectLst/>
                    <a:latin typeface="Times" pitchFamily="2" charset="0"/>
                  </a:rPr>
                  <a:t>at</a:t>
                </a:r>
                <a:r>
                  <a:rPr lang="zh-CN" altLang="en-US" sz="1200" dirty="0">
                    <a:effectLst/>
                    <a:latin typeface="Times" pitchFamily="2" charset="0"/>
                  </a:rPr>
                  <a:t> </a:t>
                </a:r>
                <a:r>
                  <a:rPr lang="en-US" altLang="zh-CN" sz="1200" dirty="0">
                    <a:effectLst/>
                    <a:latin typeface="Times" pitchFamily="2" charset="0"/>
                  </a:rPr>
                  <a:t>T~10GK</a:t>
                </a:r>
                <a:endParaRPr lang="en-US" altLang="zh-CN" dirty="0"/>
              </a:p>
              <a:p>
                <a:r>
                  <a:rPr lang="en-US" altLang="zh-CN" dirty="0"/>
                  <a:t>v-v</a:t>
                </a:r>
                <a:r>
                  <a:rPr lang="zh-CN" altLang="en-US" dirty="0"/>
                  <a:t> </a:t>
                </a:r>
                <a:r>
                  <a:rPr lang="en-US" altLang="zh-CN" dirty="0"/>
                  <a:t>interaction</a:t>
                </a:r>
                <a:r>
                  <a:rPr lang="zh-CN" altLang="en-US" dirty="0"/>
                  <a:t> </a:t>
                </a:r>
                <a:r>
                  <a:rPr lang="en-US" altLang="zh-CN" dirty="0"/>
                  <a:t>strength</a:t>
                </a:r>
              </a:p>
              <a:p>
                <a:r>
                  <a:rPr lang="en-US" b="0" i="0" u="none" strike="noStrike" dirty="0">
                    <a:effectLst/>
                    <a:latin typeface="Arial" panose="020B0604020202020204" pitchFamily="34" charset="0"/>
                  </a:rPr>
                  <a:t>To circumvent this</a:t>
                </a:r>
                <a:br>
                  <a:rPr lang="en-US" dirty="0"/>
                </a:br>
                <a:r>
                  <a:rPr lang="en-US" b="0" i="0" u="none" strike="noStrike" dirty="0">
                    <a:effectLst/>
                    <a:latin typeface="Arial" panose="020B0604020202020204" pitchFamily="34" charset="0"/>
                  </a:rPr>
                  <a:t>difficulty, a frequently adopted approach involves neglecting any nontrivial quantum correlations among the neutrinos,</a:t>
                </a:r>
                <a:br>
                  <a:rPr lang="en-US" dirty="0"/>
                </a:br>
                <a:r>
                  <a:rPr lang="en-US" b="0" i="0" u="none" strike="noStrike" dirty="0">
                    <a:effectLst/>
                    <a:latin typeface="Arial" panose="020B0604020202020204" pitchFamily="34" charset="0"/>
                  </a:rPr>
                  <a:t>thereby enforcing that the neutrino wavefunction forever remain in a product state.</a:t>
                </a:r>
                <a:endParaRPr lang="en-US" dirty="0"/>
              </a:p>
            </p:txBody>
          </p:sp>
        </mc:Fallback>
      </mc:AlternateContent>
      <p:sp>
        <p:nvSpPr>
          <p:cNvPr id="4" name="Slide Number Placeholder 3">
            <a:extLst>
              <a:ext uri="{FF2B5EF4-FFF2-40B4-BE49-F238E27FC236}">
                <a16:creationId xmlns:a16="http://schemas.microsoft.com/office/drawing/2014/main" id="{BFB3DE75-68EB-FAF3-2A2D-BD57AE0A0C80}"/>
              </a:ext>
            </a:extLst>
          </p:cNvPr>
          <p:cNvSpPr>
            <a:spLocks noGrp="1"/>
          </p:cNvSpPr>
          <p:nvPr>
            <p:ph type="sldNum" sz="quarter" idx="5"/>
          </p:nvPr>
        </p:nvSpPr>
        <p:spPr/>
        <p:txBody>
          <a:bodyPr/>
          <a:lstStyle/>
          <a:p>
            <a:fld id="{631D5D22-73E7-DA42-A7FC-02A07DF7926E}" type="slidenum">
              <a:rPr lang="en-US" smtClean="0"/>
              <a:t>8</a:t>
            </a:fld>
            <a:endParaRPr lang="en-US"/>
          </a:p>
        </p:txBody>
      </p:sp>
    </p:spTree>
    <p:extLst>
      <p:ext uri="{BB962C8B-B14F-4D97-AF65-F5344CB8AC3E}">
        <p14:creationId xmlns:p14="http://schemas.microsoft.com/office/powerpoint/2010/main" val="346480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Helvetica" pitchFamily="2" charset="0"/>
              </a:rPr>
              <a:t>Then let’s move to the proton rich side. </a:t>
            </a:r>
            <a:r>
              <a:rPr lang="en-US" sz="1800" dirty="0">
                <a:effectLst/>
                <a:latin typeface="NimbusRomNo9L"/>
              </a:rPr>
              <a:t>The </a:t>
            </a:r>
            <a:r>
              <a:rPr lang="el-GR" sz="1800" dirty="0">
                <a:effectLst/>
                <a:latin typeface="StandardSymL"/>
              </a:rPr>
              <a:t>ν</a:t>
            </a:r>
            <a:r>
              <a:rPr lang="en-US" sz="1800" i="1" dirty="0">
                <a:effectLst/>
                <a:latin typeface="NimbusRomNo9L"/>
              </a:rPr>
              <a:t>p </a:t>
            </a:r>
            <a:r>
              <a:rPr lang="en-US" sz="1800" dirty="0">
                <a:effectLst/>
                <a:latin typeface="NimbusRomNo9L"/>
              </a:rPr>
              <a:t>process is a recently-identified nucleosynthesis process (</a:t>
            </a:r>
            <a:r>
              <a:rPr lang="en-US" sz="1800" dirty="0" err="1">
                <a:effectLst/>
                <a:latin typeface="NimbusRomNo9L"/>
              </a:rPr>
              <a:t>Fro</a:t>
            </a:r>
            <a:r>
              <a:rPr lang="en-US" sz="1800" dirty="0">
                <a:effectLst/>
                <a:latin typeface="NimbusRomNo9L"/>
              </a:rPr>
              <a:t> ̈</a:t>
            </a:r>
            <a:r>
              <a:rPr lang="en-US" sz="1800" dirty="0" err="1">
                <a:effectLst/>
                <a:latin typeface="NimbusRomNo9L"/>
              </a:rPr>
              <a:t>hlich</a:t>
            </a:r>
            <a:r>
              <a:rPr lang="en-US" sz="1800" dirty="0">
                <a:effectLst/>
                <a:latin typeface="NimbusRomNo9L"/>
              </a:rPr>
              <a:t> et al. 2006b; </a:t>
            </a:r>
            <a:r>
              <a:rPr lang="en-US" sz="1800" dirty="0" err="1">
                <a:effectLst/>
                <a:latin typeface="NimbusRomNo9L"/>
              </a:rPr>
              <a:t>Pruet</a:t>
            </a:r>
            <a:r>
              <a:rPr lang="en-US" sz="1800" dirty="0">
                <a:effectLst/>
                <a:latin typeface="NimbusRomNo9L"/>
              </a:rPr>
              <a:t> et al. 2006; </a:t>
            </a:r>
            <a:r>
              <a:rPr lang="en-US" sz="1800" dirty="0" err="1">
                <a:effectLst/>
                <a:latin typeface="NimbusRomNo9L"/>
              </a:rPr>
              <a:t>Wanajo</a:t>
            </a:r>
            <a:r>
              <a:rPr lang="en-US" sz="1800" dirty="0">
                <a:effectLst/>
                <a:latin typeface="NimbusRomNo9L"/>
              </a:rPr>
              <a:t> 2006b), discovered in the analysis of hydrodynamical simulations of CCSN neutrino-driven winds where most or all of the ejecta was found to be proton rich with low to moderate entropies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pitchFamily="2" charset="0"/>
              </a:rPr>
              <a:t>Alpha</a:t>
            </a:r>
            <a:r>
              <a:rPr lang="zh-CN" altLang="en-US" sz="1800" dirty="0">
                <a:effectLst/>
                <a:latin typeface="Times" pitchFamily="2" charset="0"/>
              </a:rPr>
              <a:t> </a:t>
            </a:r>
            <a:r>
              <a:rPr lang="en-US" altLang="zh-CN" sz="1800" dirty="0">
                <a:effectLst/>
                <a:latin typeface="Times" pitchFamily="2" charset="0"/>
              </a:rPr>
              <a:t>production</a:t>
            </a:r>
            <a:r>
              <a:rPr lang="zh-CN" altLang="en-US" sz="1800" dirty="0">
                <a:effectLst/>
                <a:latin typeface="Times" pitchFamily="2" charset="0"/>
              </a:rPr>
              <a:t> </a:t>
            </a:r>
            <a:r>
              <a:rPr lang="en-US" altLang="zh-CN" sz="1800" dirty="0">
                <a:effectLst/>
                <a:latin typeface="Times" pitchFamily="2" charset="0"/>
              </a:rPr>
              <a:t>rate</a:t>
            </a:r>
            <a:r>
              <a:rPr lang="zh-CN" altLang="en-US" sz="1800" dirty="0">
                <a:effectLst/>
                <a:latin typeface="Times" pitchFamily="2" charset="0"/>
              </a:rPr>
              <a:t> </a:t>
            </a:r>
            <a:r>
              <a:rPr lang="en-US" altLang="zh-CN" sz="1800" dirty="0">
                <a:effectLst/>
                <a:latin typeface="Times" pitchFamily="2" charset="0"/>
              </a:rPr>
              <a:t>may</a:t>
            </a:r>
            <a:r>
              <a:rPr lang="zh-CN" altLang="en-US" sz="1800" dirty="0">
                <a:effectLst/>
                <a:latin typeface="Times" pitchFamily="2" charset="0"/>
              </a:rPr>
              <a:t> </a:t>
            </a:r>
            <a:r>
              <a:rPr lang="en-US" altLang="zh-CN" sz="1800" dirty="0">
                <a:effectLst/>
                <a:latin typeface="Times" pitchFamily="2" charset="0"/>
              </a:rPr>
              <a:t>hinder</a:t>
            </a:r>
            <a:r>
              <a:rPr lang="zh-CN" altLang="en-US" sz="1800" dirty="0">
                <a:effectLst/>
                <a:latin typeface="Times" pitchFamily="2" charset="0"/>
              </a:rPr>
              <a:t> </a:t>
            </a:r>
            <a:r>
              <a:rPr lang="en-US" altLang="zh-CN" sz="1800" dirty="0">
                <a:effectLst/>
                <a:latin typeface="Times" pitchFamily="2" charset="0"/>
              </a:rPr>
              <a:t>the</a:t>
            </a:r>
            <a:r>
              <a:rPr lang="zh-CN" altLang="en-US" sz="1800" dirty="0">
                <a:effectLst/>
                <a:latin typeface="Times" pitchFamily="2" charset="0"/>
              </a:rPr>
              <a:t> </a:t>
            </a:r>
            <a:r>
              <a:rPr lang="en-US" altLang="zh-CN" sz="1800" dirty="0" err="1">
                <a:effectLst/>
                <a:latin typeface="Times" pitchFamily="2" charset="0"/>
              </a:rPr>
              <a:t>vp</a:t>
            </a:r>
            <a:r>
              <a:rPr lang="zh-CN" altLang="en-US" sz="1800" dirty="0">
                <a:effectLst/>
                <a:latin typeface="Times" pitchFamily="2" charset="0"/>
              </a:rPr>
              <a:t> </a:t>
            </a:r>
            <a:r>
              <a:rPr lang="en-US" altLang="zh-CN" sz="1800" dirty="0">
                <a:effectLst/>
                <a:latin typeface="Times" pitchFamily="2" charset="0"/>
              </a:rPr>
              <a:t>process</a:t>
            </a:r>
            <a:r>
              <a:rPr lang="zh-CN" altLang="en-US" sz="1800" dirty="0">
                <a:effectLst/>
                <a:latin typeface="Times" pitchFamily="2" charset="0"/>
              </a:rPr>
              <a:t> </a:t>
            </a:r>
            <a:r>
              <a:rPr lang="en-US" altLang="zh-CN" sz="1800" dirty="0">
                <a:effectLst/>
                <a:latin typeface="Times" pitchFamily="2" charset="0"/>
              </a:rPr>
              <a:t>of</a:t>
            </a:r>
            <a:r>
              <a:rPr lang="zh-CN" altLang="en-US" sz="1800" dirty="0">
                <a:effectLst/>
                <a:latin typeface="Times" pitchFamily="2" charset="0"/>
              </a:rPr>
              <a:t> </a:t>
            </a:r>
            <a:r>
              <a:rPr lang="en-US" altLang="zh-CN" sz="1800" dirty="0">
                <a:effectLst/>
                <a:latin typeface="Times" pitchFamily="2" charset="0"/>
              </a:rPr>
              <a:t>heavier</a:t>
            </a:r>
            <a:r>
              <a:rPr lang="zh-CN" altLang="en-US" sz="1800" dirty="0">
                <a:effectLst/>
                <a:latin typeface="Times" pitchFamily="2" charset="0"/>
              </a:rPr>
              <a:t> </a:t>
            </a:r>
            <a:r>
              <a:rPr lang="en-US" altLang="zh-CN" sz="1800" dirty="0">
                <a:effectLst/>
                <a:latin typeface="Times" pitchFamily="2" charset="0"/>
              </a:rPr>
              <a:t>element</a:t>
            </a:r>
            <a:r>
              <a:rPr lang="zh-CN" altLang="en-US" sz="1800" dirty="0">
                <a:effectLst/>
                <a:latin typeface="Times" pitchFamily="2" charset="0"/>
              </a:rPr>
              <a:t> </a:t>
            </a:r>
            <a:r>
              <a:rPr lang="en-US" altLang="zh-CN" sz="1800" dirty="0">
                <a:effectLst/>
                <a:latin typeface="Times" pitchFamily="2" charset="0"/>
              </a:rPr>
              <a:t>synthesis</a:t>
            </a:r>
            <a:r>
              <a:rPr lang="zh-CN" altLang="en-US" sz="1800" dirty="0">
                <a:effectLst/>
                <a:latin typeface="Times" pitchFamily="2" charset="0"/>
              </a:rPr>
              <a:t> </a:t>
            </a:r>
            <a:endParaRPr lang="en-US" altLang="zh-CN" sz="1800"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pitchFamily="2" charset="0"/>
              </a:rPr>
              <a:t>Not</a:t>
            </a:r>
            <a:r>
              <a:rPr lang="zh-CN" altLang="en-US" sz="1800" dirty="0">
                <a:effectLst/>
                <a:latin typeface="Times" pitchFamily="2" charset="0"/>
              </a:rPr>
              <a:t> </a:t>
            </a:r>
            <a:r>
              <a:rPr lang="en-US" altLang="zh-CN" sz="1800" dirty="0">
                <a:effectLst/>
                <a:latin typeface="Times" pitchFamily="2" charset="0"/>
              </a:rPr>
              <a:t>used</a:t>
            </a:r>
            <a:r>
              <a:rPr lang="zh-CN" altLang="en-US" sz="1800" dirty="0">
                <a:effectLst/>
                <a:latin typeface="Times" pitchFamily="2" charset="0"/>
              </a:rPr>
              <a:t> </a:t>
            </a:r>
            <a:r>
              <a:rPr lang="en-US" altLang="zh-CN" sz="1800" dirty="0">
                <a:effectLst/>
                <a:latin typeface="Times" pitchFamily="2" charset="0"/>
              </a:rPr>
              <a:t>the</a:t>
            </a:r>
            <a:r>
              <a:rPr lang="zh-CN" altLang="en-US" sz="1800" dirty="0">
                <a:effectLst/>
                <a:latin typeface="Times" pitchFamily="2" charset="0"/>
              </a:rPr>
              <a:t> </a:t>
            </a:r>
            <a:r>
              <a:rPr lang="en-US" altLang="zh-CN" sz="1800" dirty="0">
                <a:effectLst/>
                <a:latin typeface="Times" pitchFamily="2" charset="0"/>
              </a:rPr>
              <a:t>updated</a:t>
            </a:r>
            <a:r>
              <a:rPr lang="zh-CN" altLang="en-US" sz="1800" dirty="0">
                <a:effectLst/>
                <a:latin typeface="Times" pitchFamily="2" charset="0"/>
              </a:rPr>
              <a:t> </a:t>
            </a:r>
            <a:r>
              <a:rPr lang="en-US" altLang="zh-CN" sz="1800" dirty="0">
                <a:effectLst/>
                <a:latin typeface="Times" pitchFamily="2" charset="0"/>
              </a:rPr>
              <a:t>rate</a:t>
            </a:r>
            <a:endParaRPr lang="en-US" sz="1800"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the electron antineutrino spectrum is hotter than the electron neutrino spectrum,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the rate of electron antineutrino captures will be faster and a composition with more neutrons than protons will be favored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All</a:t>
            </a:r>
            <a:r>
              <a:rPr lang="zh-CN" altLang="en-US" dirty="0"/>
              <a:t> </a:t>
            </a:r>
            <a:r>
              <a:rPr lang="en-US" altLang="zh-CN" dirty="0"/>
              <a:t>of</a:t>
            </a:r>
            <a:r>
              <a:rPr lang="zh-CN" altLang="en-US" dirty="0"/>
              <a:t> </a:t>
            </a:r>
            <a:r>
              <a:rPr lang="en-US" altLang="zh-CN" dirty="0"/>
              <a:t>the</a:t>
            </a:r>
            <a:r>
              <a:rPr lang="zh-CN" altLang="en-US" dirty="0"/>
              <a:t> </a:t>
            </a:r>
            <a:r>
              <a:rPr lang="en-US" altLang="zh-CN" dirty="0"/>
              <a:t>protons</a:t>
            </a:r>
            <a:r>
              <a:rPr lang="zh-CN" altLang="en-US" dirty="0"/>
              <a:t> </a:t>
            </a:r>
            <a:r>
              <a:rPr lang="en-US" altLang="zh-CN" dirty="0"/>
              <a:t>(and</a:t>
            </a:r>
            <a:r>
              <a:rPr lang="zh-CN" altLang="en-US" dirty="0"/>
              <a:t> </a:t>
            </a:r>
            <a:r>
              <a:rPr lang="en-US" altLang="zh-CN" dirty="0"/>
              <a:t>a</a:t>
            </a:r>
            <a:r>
              <a:rPr lang="zh-CN" altLang="en-US" dirty="0"/>
              <a:t> </a:t>
            </a:r>
            <a:r>
              <a:rPr lang="en-US" altLang="zh-CN" dirty="0"/>
              <a:t>corresponding</a:t>
            </a:r>
            <a:r>
              <a:rPr lang="zh-CN" altLang="en-US" dirty="0"/>
              <a:t> </a:t>
            </a:r>
            <a:r>
              <a:rPr lang="en-US" altLang="zh-CN" dirty="0"/>
              <a:t>number</a:t>
            </a:r>
            <a:r>
              <a:rPr lang="zh-CN" altLang="en-US" dirty="0"/>
              <a:t> </a:t>
            </a:r>
            <a:r>
              <a:rPr lang="en-US" altLang="zh-CN" dirty="0"/>
              <a:t>of</a:t>
            </a:r>
            <a:r>
              <a:rPr lang="zh-CN" altLang="en-US" dirty="0"/>
              <a:t> </a:t>
            </a:r>
            <a:r>
              <a:rPr lang="en-US" altLang="zh-CN" dirty="0"/>
              <a:t>neutrons)</a:t>
            </a:r>
            <a:r>
              <a:rPr lang="zh-CN" altLang="en-US" dirty="0"/>
              <a:t> </a:t>
            </a:r>
            <a:r>
              <a:rPr lang="en-US" altLang="zh-CN" dirty="0"/>
              <a:t>become</a:t>
            </a:r>
            <a:r>
              <a:rPr lang="zh-CN" altLang="en-US" dirty="0"/>
              <a:t> </a:t>
            </a:r>
            <a:r>
              <a:rPr lang="en-US" altLang="zh-CN" dirty="0"/>
              <a:t>locked</a:t>
            </a:r>
            <a:r>
              <a:rPr lang="zh-CN" altLang="en-US" dirty="0"/>
              <a:t> </a:t>
            </a:r>
            <a:r>
              <a:rPr lang="en-US" altLang="zh-CN" dirty="0"/>
              <a:t>up</a:t>
            </a:r>
            <a:r>
              <a:rPr lang="zh-CN" altLang="en-US" dirty="0"/>
              <a:t> </a:t>
            </a:r>
            <a:r>
              <a:rPr lang="en-US" altLang="zh-CN" dirty="0"/>
              <a:t>in</a:t>
            </a:r>
            <a:r>
              <a:rPr lang="zh-CN" altLang="en-US" dirty="0"/>
              <a:t> </a:t>
            </a:r>
            <a:r>
              <a:rPr lang="en-US" altLang="zh-CN" dirty="0"/>
              <a:t>alphas,</a:t>
            </a:r>
            <a:r>
              <a:rPr lang="zh-CN" altLang="en-US" dirty="0"/>
              <a:t> </a:t>
            </a:r>
            <a:r>
              <a:rPr lang="en-US" altLang="zh-CN" dirty="0"/>
              <a:t>shutting</a:t>
            </a:r>
            <a:r>
              <a:rPr lang="zh-CN" altLang="en-US" dirty="0"/>
              <a:t> </a:t>
            </a:r>
            <a:r>
              <a:rPr lang="en-US" altLang="zh-CN" dirty="0"/>
              <a:t>off</a:t>
            </a:r>
            <a:r>
              <a:rPr lang="zh-CN" altLang="en-US" dirty="0"/>
              <a:t> </a:t>
            </a:r>
            <a:r>
              <a:rPr lang="en-US" altLang="zh-CN" dirty="0"/>
              <a:t>the</a:t>
            </a:r>
            <a:r>
              <a:rPr lang="zh-CN" altLang="en-US" dirty="0"/>
              <a:t> </a:t>
            </a:r>
            <a:r>
              <a:rPr lang="en-US" altLang="zh-CN" dirty="0"/>
              <a:t>electron</a:t>
            </a:r>
            <a:r>
              <a:rPr lang="zh-CN" altLang="en-US" dirty="0"/>
              <a:t> </a:t>
            </a:r>
            <a:r>
              <a:rPr lang="en-US" altLang="zh-CN" dirty="0"/>
              <a:t>antineutrino</a:t>
            </a:r>
            <a:r>
              <a:rPr lang="zh-CN" altLang="en-US" dirty="0"/>
              <a:t> </a:t>
            </a:r>
            <a:r>
              <a:rPr lang="en-US" altLang="zh-CN" dirty="0"/>
              <a:t>captures</a:t>
            </a:r>
            <a:r>
              <a:rPr lang="zh-CN" altLang="en-US" dirty="0"/>
              <a:t> </a:t>
            </a:r>
            <a:r>
              <a:rPr lang="en-US" altLang="zh-CN" dirty="0"/>
              <a:t>on</a:t>
            </a:r>
            <a:r>
              <a:rPr lang="zh-CN" altLang="en-US" dirty="0"/>
              <a:t> </a:t>
            </a:r>
            <a:r>
              <a:rPr lang="en-US" altLang="zh-CN" dirty="0"/>
              <a:t>protons</a:t>
            </a:r>
            <a:r>
              <a:rPr lang="zh-CN" altLang="en-US" dirty="0"/>
              <a:t> </a:t>
            </a:r>
            <a:r>
              <a:rPr lang="en-US" altLang="zh-CN" dirty="0"/>
              <a:t>to</a:t>
            </a:r>
            <a:r>
              <a:rPr lang="zh-CN" altLang="en-US" dirty="0"/>
              <a:t> </a:t>
            </a:r>
            <a:r>
              <a:rPr lang="en-US" altLang="zh-CN" dirty="0" err="1"/>
              <a:t>creat</a:t>
            </a:r>
            <a:r>
              <a:rPr lang="zh-CN" altLang="en-US" dirty="0"/>
              <a:t> </a:t>
            </a:r>
            <a:r>
              <a:rPr lang="en-US" altLang="zh-CN" dirty="0"/>
              <a:t>neutrons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itchFamily="2" charset="0"/>
              </a:rPr>
              <a:t>traditional hierarchy of neutrino energies is assumed, i.e. </a:t>
            </a:r>
            <a:r>
              <a:rPr lang="en-US" sz="1800" dirty="0">
                <a:effectLst/>
                <a:latin typeface="MTSY"/>
              </a:rPr>
              <a:t>⟨</a:t>
            </a:r>
            <a:r>
              <a:rPr lang="en-US" sz="1800" dirty="0">
                <a:effectLst/>
                <a:latin typeface="MTMI"/>
              </a:rPr>
              <a:t>E</a:t>
            </a:r>
            <a:r>
              <a:rPr lang="en-US" altLang="zh-CN" sz="1800" dirty="0">
                <a:effectLst/>
                <a:latin typeface="MTMI"/>
              </a:rPr>
              <a:t>x</a:t>
            </a:r>
            <a:r>
              <a:rPr lang="el-GR" sz="1800" dirty="0">
                <a:effectLst/>
                <a:latin typeface="MTMI"/>
              </a:rPr>
              <a:t> </a:t>
            </a:r>
            <a:r>
              <a:rPr lang="el-GR" sz="1800" dirty="0">
                <a:effectLst/>
                <a:latin typeface="MTSY"/>
              </a:rPr>
              <a:t>⟩ </a:t>
            </a:r>
            <a:r>
              <a:rPr lang="el-GR" sz="1800" dirty="0">
                <a:effectLst/>
                <a:latin typeface="MTMI"/>
              </a:rPr>
              <a:t>&gt; </a:t>
            </a:r>
            <a:r>
              <a:rPr lang="el-GR" sz="1800" dirty="0">
                <a:effectLst/>
                <a:latin typeface="MTSY"/>
              </a:rPr>
              <a:t>⟨</a:t>
            </a:r>
            <a:r>
              <a:rPr lang="en-US" sz="1800" dirty="0">
                <a:effectLst/>
                <a:latin typeface="MTMI"/>
              </a:rPr>
              <a:t>E</a:t>
            </a:r>
            <a:r>
              <a:rPr lang="el-GR" sz="1800" dirty="0">
                <a:effectLst/>
                <a:latin typeface="MTMI"/>
              </a:rPr>
              <a:t>ν</a:t>
            </a:r>
            <a:r>
              <a:rPr lang="el-GR" sz="1800" dirty="0">
                <a:effectLst/>
                <a:latin typeface="Times" pitchFamily="2" charset="0"/>
              </a:rPr>
              <a:t> ̄</a:t>
            </a:r>
            <a:r>
              <a:rPr lang="en-US" sz="1800" dirty="0">
                <a:effectLst/>
                <a:latin typeface="MTMI"/>
              </a:rPr>
              <a:t>e </a:t>
            </a:r>
            <a:r>
              <a:rPr lang="en-US" sz="1800" dirty="0">
                <a:effectLst/>
                <a:latin typeface="MTSY"/>
              </a:rPr>
              <a:t>⟩ </a:t>
            </a:r>
            <a:r>
              <a:rPr lang="en-US" sz="1800" dirty="0">
                <a:effectLst/>
                <a:latin typeface="MTMI"/>
              </a:rPr>
              <a:t>&gt; </a:t>
            </a:r>
            <a:r>
              <a:rPr lang="en-US" sz="1800" dirty="0">
                <a:effectLst/>
                <a:latin typeface="MTSY"/>
              </a:rPr>
              <a:t>⟨</a:t>
            </a:r>
            <a:r>
              <a:rPr lang="en-US" sz="1800" dirty="0">
                <a:effectLst/>
                <a:latin typeface="MTMI"/>
              </a:rPr>
              <a:t>E</a:t>
            </a:r>
            <a:r>
              <a:rPr lang="el-GR" sz="1800" dirty="0">
                <a:effectLst/>
                <a:latin typeface="MTMI"/>
              </a:rPr>
              <a:t>ν</a:t>
            </a:r>
            <a:r>
              <a:rPr lang="en-US" sz="1800" dirty="0">
                <a:effectLst/>
                <a:latin typeface="MTMI"/>
              </a:rPr>
              <a:t>e </a:t>
            </a:r>
            <a:r>
              <a:rPr lang="en-US" sz="1800" dirty="0">
                <a:effectLst/>
                <a:latin typeface="MTSY"/>
              </a:rPr>
              <a:t>⟩ </a:t>
            </a:r>
            <a:endParaRPr lang="en-US" dirty="0"/>
          </a:p>
          <a:p>
            <a:r>
              <a:rPr lang="en-US" altLang="zh-CN" dirty="0"/>
              <a:t>Oscillation</a:t>
            </a:r>
            <a:r>
              <a:rPr lang="zh-CN" altLang="en-US" dirty="0"/>
              <a:t> </a:t>
            </a:r>
            <a:r>
              <a:rPr lang="en-US" altLang="zh-CN" dirty="0"/>
              <a:t>lead</a:t>
            </a:r>
            <a:r>
              <a:rPr lang="zh-CN" altLang="en-US" dirty="0"/>
              <a:t> </a:t>
            </a:r>
            <a:r>
              <a:rPr lang="en-US" altLang="zh-CN" dirty="0"/>
              <a:t>to</a:t>
            </a:r>
            <a:r>
              <a:rPr lang="zh-CN" altLang="en-US" dirty="0"/>
              <a:t> </a:t>
            </a:r>
            <a:r>
              <a:rPr lang="en-US" altLang="zh-CN" dirty="0"/>
              <a:t>swap</a:t>
            </a:r>
            <a:r>
              <a:rPr lang="zh-CN" altLang="en-US" dirty="0"/>
              <a:t> </a:t>
            </a:r>
            <a:r>
              <a:rPr lang="en-US" altLang="zh-CN" dirty="0"/>
              <a:t>the</a:t>
            </a:r>
            <a:r>
              <a:rPr lang="zh-CN" altLang="en-US" dirty="0"/>
              <a:t> </a:t>
            </a:r>
            <a:r>
              <a:rPr lang="en-US" altLang="zh-CN" dirty="0"/>
              <a:t>entire</a:t>
            </a:r>
            <a:r>
              <a:rPr lang="zh-CN" altLang="en-US" dirty="0"/>
              <a:t> </a:t>
            </a:r>
            <a:r>
              <a:rPr lang="en-US" altLang="zh-CN" dirty="0"/>
              <a:t>spectra</a:t>
            </a:r>
            <a:r>
              <a:rPr lang="zh-CN" altLang="en-US" dirty="0"/>
              <a:t> </a:t>
            </a:r>
            <a:r>
              <a:rPr lang="en-US" altLang="zh-CN" dirty="0"/>
              <a:t>between</a:t>
            </a:r>
            <a:r>
              <a:rPr lang="zh-CN" altLang="en-US" dirty="0"/>
              <a:t> </a:t>
            </a:r>
            <a:r>
              <a:rPr lang="en-US" altLang="zh-CN" dirty="0"/>
              <a:t>flavors</a:t>
            </a:r>
            <a:endParaRPr lang="en-US" dirty="0"/>
          </a:p>
        </p:txBody>
      </p:sp>
      <p:sp>
        <p:nvSpPr>
          <p:cNvPr id="4" name="Slide Number Placeholder 3"/>
          <p:cNvSpPr>
            <a:spLocks noGrp="1"/>
          </p:cNvSpPr>
          <p:nvPr>
            <p:ph type="sldNum" sz="quarter" idx="5"/>
          </p:nvPr>
        </p:nvSpPr>
        <p:spPr/>
        <p:txBody>
          <a:bodyPr/>
          <a:lstStyle/>
          <a:p>
            <a:fld id="{631D5D22-73E7-DA42-A7FC-02A07DF7926E}" type="slidenum">
              <a:rPr lang="en-US" smtClean="0"/>
              <a:t>9</a:t>
            </a:fld>
            <a:endParaRPr lang="en-US"/>
          </a:p>
        </p:txBody>
      </p:sp>
    </p:spTree>
    <p:extLst>
      <p:ext uri="{BB962C8B-B14F-4D97-AF65-F5344CB8AC3E}">
        <p14:creationId xmlns:p14="http://schemas.microsoft.com/office/powerpoint/2010/main" val="301073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9246-F514-EB46-A526-078829F17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4B1EF-70E1-FB4D-93A1-59468B032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3BAAE8-A697-7146-B5E4-88D1435E45BC}"/>
              </a:ext>
            </a:extLst>
          </p:cNvPr>
          <p:cNvSpPr>
            <a:spLocks noGrp="1"/>
          </p:cNvSpPr>
          <p:nvPr>
            <p:ph type="dt" sz="half" idx="10"/>
          </p:nvPr>
        </p:nvSpPr>
        <p:spPr/>
        <p:txBody>
          <a:bodyPr/>
          <a:lstStyle/>
          <a:p>
            <a:fld id="{B2608D09-B86C-C64A-98CB-803533D15562}" type="datetime1">
              <a:rPr lang="en-US" smtClean="0"/>
              <a:t>6/11/25</a:t>
            </a:fld>
            <a:endParaRPr lang="en-US"/>
          </a:p>
        </p:txBody>
      </p:sp>
      <p:sp>
        <p:nvSpPr>
          <p:cNvPr id="5" name="Footer Placeholder 4">
            <a:extLst>
              <a:ext uri="{FF2B5EF4-FFF2-40B4-BE49-F238E27FC236}">
                <a16:creationId xmlns:a16="http://schemas.microsoft.com/office/drawing/2014/main" id="{10E8686F-F70E-144E-A04C-C6F5E084300E}"/>
              </a:ext>
            </a:extLst>
          </p:cNvPr>
          <p:cNvSpPr>
            <a:spLocks noGrp="1"/>
          </p:cNvSpPr>
          <p:nvPr>
            <p:ph type="ftr" sz="quarter" idx="11"/>
          </p:nvPr>
        </p:nvSpPr>
        <p:spPr/>
        <p:txBody>
          <a:bodyPr/>
          <a:lstStyle/>
          <a:p>
            <a:r>
              <a:rPr lang="en-US"/>
              <a:t>sirEN-Xilu Wang</a:t>
            </a:r>
          </a:p>
        </p:txBody>
      </p:sp>
      <p:sp>
        <p:nvSpPr>
          <p:cNvPr id="6" name="Slide Number Placeholder 5">
            <a:extLst>
              <a:ext uri="{FF2B5EF4-FFF2-40B4-BE49-F238E27FC236}">
                <a16:creationId xmlns:a16="http://schemas.microsoft.com/office/drawing/2014/main" id="{843BD625-8D55-AF4A-B47F-67C89ECAED81}"/>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245142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102D-7E35-ED47-B259-EE483F8A2E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3ED98A-EDBC-FF4C-9DD4-0E20C400D1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FA3D2-63D1-2744-AE5F-77C0E220CE00}"/>
              </a:ext>
            </a:extLst>
          </p:cNvPr>
          <p:cNvSpPr>
            <a:spLocks noGrp="1"/>
          </p:cNvSpPr>
          <p:nvPr>
            <p:ph type="dt" sz="half" idx="10"/>
          </p:nvPr>
        </p:nvSpPr>
        <p:spPr/>
        <p:txBody>
          <a:bodyPr/>
          <a:lstStyle/>
          <a:p>
            <a:fld id="{D190A4CF-11FD-2A48-8745-738C6577740E}" type="datetime1">
              <a:rPr lang="en-US" smtClean="0"/>
              <a:t>6/11/25</a:t>
            </a:fld>
            <a:endParaRPr lang="en-US"/>
          </a:p>
        </p:txBody>
      </p:sp>
      <p:sp>
        <p:nvSpPr>
          <p:cNvPr id="5" name="Footer Placeholder 4">
            <a:extLst>
              <a:ext uri="{FF2B5EF4-FFF2-40B4-BE49-F238E27FC236}">
                <a16:creationId xmlns:a16="http://schemas.microsoft.com/office/drawing/2014/main" id="{70EB7204-D99E-2A40-B365-F99CF425CE15}"/>
              </a:ext>
            </a:extLst>
          </p:cNvPr>
          <p:cNvSpPr>
            <a:spLocks noGrp="1"/>
          </p:cNvSpPr>
          <p:nvPr>
            <p:ph type="ftr" sz="quarter" idx="11"/>
          </p:nvPr>
        </p:nvSpPr>
        <p:spPr/>
        <p:txBody>
          <a:bodyPr/>
          <a:lstStyle/>
          <a:p>
            <a:r>
              <a:rPr lang="en-US"/>
              <a:t>sirEN-Xilu Wang</a:t>
            </a:r>
          </a:p>
        </p:txBody>
      </p:sp>
      <p:sp>
        <p:nvSpPr>
          <p:cNvPr id="6" name="Slide Number Placeholder 5">
            <a:extLst>
              <a:ext uri="{FF2B5EF4-FFF2-40B4-BE49-F238E27FC236}">
                <a16:creationId xmlns:a16="http://schemas.microsoft.com/office/drawing/2014/main" id="{896456B2-908C-BB48-A74C-B56C34E7404C}"/>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101581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2ADA4-23E3-6444-87A6-3301F049F7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D98F79-FC92-704C-AD4C-73C6AC90B3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5636B-6298-AE41-BA2B-8C5A82DF44AD}"/>
              </a:ext>
            </a:extLst>
          </p:cNvPr>
          <p:cNvSpPr>
            <a:spLocks noGrp="1"/>
          </p:cNvSpPr>
          <p:nvPr>
            <p:ph type="dt" sz="half" idx="10"/>
          </p:nvPr>
        </p:nvSpPr>
        <p:spPr/>
        <p:txBody>
          <a:bodyPr/>
          <a:lstStyle/>
          <a:p>
            <a:fld id="{8556CCA9-5BD7-1949-9152-21F75D07030C}" type="datetime1">
              <a:rPr lang="en-US" smtClean="0"/>
              <a:t>6/11/25</a:t>
            </a:fld>
            <a:endParaRPr lang="en-US"/>
          </a:p>
        </p:txBody>
      </p:sp>
      <p:sp>
        <p:nvSpPr>
          <p:cNvPr id="5" name="Footer Placeholder 4">
            <a:extLst>
              <a:ext uri="{FF2B5EF4-FFF2-40B4-BE49-F238E27FC236}">
                <a16:creationId xmlns:a16="http://schemas.microsoft.com/office/drawing/2014/main" id="{5FB902B4-48F2-D145-8EE7-5DADA23FACBA}"/>
              </a:ext>
            </a:extLst>
          </p:cNvPr>
          <p:cNvSpPr>
            <a:spLocks noGrp="1"/>
          </p:cNvSpPr>
          <p:nvPr>
            <p:ph type="ftr" sz="quarter" idx="11"/>
          </p:nvPr>
        </p:nvSpPr>
        <p:spPr/>
        <p:txBody>
          <a:bodyPr/>
          <a:lstStyle/>
          <a:p>
            <a:r>
              <a:rPr lang="en-US"/>
              <a:t>sirEN-Xilu Wang</a:t>
            </a:r>
          </a:p>
        </p:txBody>
      </p:sp>
      <p:sp>
        <p:nvSpPr>
          <p:cNvPr id="6" name="Slide Number Placeholder 5">
            <a:extLst>
              <a:ext uri="{FF2B5EF4-FFF2-40B4-BE49-F238E27FC236}">
                <a16:creationId xmlns:a16="http://schemas.microsoft.com/office/drawing/2014/main" id="{4FB8FA52-CF23-1E44-AFBD-2B9F6A2972AB}"/>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723280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68C7-8228-3849-A261-A52F1F0F1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07865-FF21-764C-AB1E-8896946FE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55926-B4A9-DB4C-968D-E29C98D3CC82}"/>
              </a:ext>
            </a:extLst>
          </p:cNvPr>
          <p:cNvSpPr>
            <a:spLocks noGrp="1"/>
          </p:cNvSpPr>
          <p:nvPr>
            <p:ph type="dt" sz="half" idx="10"/>
          </p:nvPr>
        </p:nvSpPr>
        <p:spPr/>
        <p:txBody>
          <a:bodyPr/>
          <a:lstStyle/>
          <a:p>
            <a:fld id="{2895D800-6DAF-5545-9FB5-AEA21B63CBF6}" type="datetime1">
              <a:rPr lang="en-US" smtClean="0"/>
              <a:t>6/11/25</a:t>
            </a:fld>
            <a:endParaRPr lang="en-US"/>
          </a:p>
        </p:txBody>
      </p:sp>
      <p:sp>
        <p:nvSpPr>
          <p:cNvPr id="5" name="Footer Placeholder 4">
            <a:extLst>
              <a:ext uri="{FF2B5EF4-FFF2-40B4-BE49-F238E27FC236}">
                <a16:creationId xmlns:a16="http://schemas.microsoft.com/office/drawing/2014/main" id="{AF8632DF-E3EE-1041-B13C-46ECA8693995}"/>
              </a:ext>
            </a:extLst>
          </p:cNvPr>
          <p:cNvSpPr>
            <a:spLocks noGrp="1"/>
          </p:cNvSpPr>
          <p:nvPr>
            <p:ph type="ftr" sz="quarter" idx="11"/>
          </p:nvPr>
        </p:nvSpPr>
        <p:spPr/>
        <p:txBody>
          <a:bodyPr/>
          <a:lstStyle/>
          <a:p>
            <a:r>
              <a:rPr lang="en-US"/>
              <a:t>sirEN-Xilu Wang</a:t>
            </a:r>
          </a:p>
        </p:txBody>
      </p:sp>
      <p:sp>
        <p:nvSpPr>
          <p:cNvPr id="6" name="Slide Number Placeholder 5">
            <a:extLst>
              <a:ext uri="{FF2B5EF4-FFF2-40B4-BE49-F238E27FC236}">
                <a16:creationId xmlns:a16="http://schemas.microsoft.com/office/drawing/2014/main" id="{7E6A90C2-F887-BF44-BA5D-21A12CFBF9ED}"/>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21293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3501A-C3F6-2246-BDED-AD5F066836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454BB1-E68C-B843-92E4-6349F4482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AC19B-E61A-D34C-BED0-60E9FC9DCFE1}"/>
              </a:ext>
            </a:extLst>
          </p:cNvPr>
          <p:cNvSpPr>
            <a:spLocks noGrp="1"/>
          </p:cNvSpPr>
          <p:nvPr>
            <p:ph type="dt" sz="half" idx="10"/>
          </p:nvPr>
        </p:nvSpPr>
        <p:spPr/>
        <p:txBody>
          <a:bodyPr/>
          <a:lstStyle/>
          <a:p>
            <a:fld id="{90088CD3-4ECC-764F-8381-5F8CB8A9CDC5}" type="datetime1">
              <a:rPr lang="en-US" smtClean="0"/>
              <a:t>6/11/25</a:t>
            </a:fld>
            <a:endParaRPr lang="en-US"/>
          </a:p>
        </p:txBody>
      </p:sp>
      <p:sp>
        <p:nvSpPr>
          <p:cNvPr id="5" name="Footer Placeholder 4">
            <a:extLst>
              <a:ext uri="{FF2B5EF4-FFF2-40B4-BE49-F238E27FC236}">
                <a16:creationId xmlns:a16="http://schemas.microsoft.com/office/drawing/2014/main" id="{B609A90F-C9E2-2146-B5F9-ECA294010D55}"/>
              </a:ext>
            </a:extLst>
          </p:cNvPr>
          <p:cNvSpPr>
            <a:spLocks noGrp="1"/>
          </p:cNvSpPr>
          <p:nvPr>
            <p:ph type="ftr" sz="quarter" idx="11"/>
          </p:nvPr>
        </p:nvSpPr>
        <p:spPr/>
        <p:txBody>
          <a:bodyPr/>
          <a:lstStyle/>
          <a:p>
            <a:r>
              <a:rPr lang="en-US"/>
              <a:t>sirEN-Xilu Wang</a:t>
            </a:r>
          </a:p>
        </p:txBody>
      </p:sp>
      <p:sp>
        <p:nvSpPr>
          <p:cNvPr id="6" name="Slide Number Placeholder 5">
            <a:extLst>
              <a:ext uri="{FF2B5EF4-FFF2-40B4-BE49-F238E27FC236}">
                <a16:creationId xmlns:a16="http://schemas.microsoft.com/office/drawing/2014/main" id="{610EC627-ED44-ED43-9E6D-0405EE1471F8}"/>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2428051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26D7-E662-464F-83F4-12CBFE56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F950D-AB50-2940-B0BC-B8F8A73C1A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9FC47-D5DE-D64F-87B5-75248D56F8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09C3C-6253-7740-89D2-64AC5156022A}"/>
              </a:ext>
            </a:extLst>
          </p:cNvPr>
          <p:cNvSpPr>
            <a:spLocks noGrp="1"/>
          </p:cNvSpPr>
          <p:nvPr>
            <p:ph type="dt" sz="half" idx="10"/>
          </p:nvPr>
        </p:nvSpPr>
        <p:spPr/>
        <p:txBody>
          <a:bodyPr/>
          <a:lstStyle/>
          <a:p>
            <a:fld id="{F187D38B-4B95-2F42-82A2-1045A4690897}" type="datetime1">
              <a:rPr lang="en-US" smtClean="0"/>
              <a:t>6/11/25</a:t>
            </a:fld>
            <a:endParaRPr lang="en-US"/>
          </a:p>
        </p:txBody>
      </p:sp>
      <p:sp>
        <p:nvSpPr>
          <p:cNvPr id="6" name="Footer Placeholder 5">
            <a:extLst>
              <a:ext uri="{FF2B5EF4-FFF2-40B4-BE49-F238E27FC236}">
                <a16:creationId xmlns:a16="http://schemas.microsoft.com/office/drawing/2014/main" id="{C3DE723B-97F7-2645-8094-DAADB13B0903}"/>
              </a:ext>
            </a:extLst>
          </p:cNvPr>
          <p:cNvSpPr>
            <a:spLocks noGrp="1"/>
          </p:cNvSpPr>
          <p:nvPr>
            <p:ph type="ftr" sz="quarter" idx="11"/>
          </p:nvPr>
        </p:nvSpPr>
        <p:spPr/>
        <p:txBody>
          <a:bodyPr/>
          <a:lstStyle/>
          <a:p>
            <a:r>
              <a:rPr lang="en-US"/>
              <a:t>sirEN-Xilu Wang</a:t>
            </a:r>
          </a:p>
        </p:txBody>
      </p:sp>
      <p:sp>
        <p:nvSpPr>
          <p:cNvPr id="7" name="Slide Number Placeholder 6">
            <a:extLst>
              <a:ext uri="{FF2B5EF4-FFF2-40B4-BE49-F238E27FC236}">
                <a16:creationId xmlns:a16="http://schemas.microsoft.com/office/drawing/2014/main" id="{D2F8F173-6537-5E4E-94DC-70C678A935FE}"/>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249028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891A-0AC6-484E-8AD7-B261FCEB84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8130F9-259A-7049-A37A-35434C9DE4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E55D6C-6324-424F-9755-3B2E325067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452C9-ED51-BA4F-B380-71C2F2E803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F195E-33AF-4F49-A3FE-C18E3A4DC5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F4C11B-9E6D-C047-961D-4EF73895F455}"/>
              </a:ext>
            </a:extLst>
          </p:cNvPr>
          <p:cNvSpPr>
            <a:spLocks noGrp="1"/>
          </p:cNvSpPr>
          <p:nvPr>
            <p:ph type="dt" sz="half" idx="10"/>
          </p:nvPr>
        </p:nvSpPr>
        <p:spPr/>
        <p:txBody>
          <a:bodyPr/>
          <a:lstStyle/>
          <a:p>
            <a:fld id="{486704A7-890A-0D4E-BD9A-E1511CC2C5AA}" type="datetime1">
              <a:rPr lang="en-US" smtClean="0"/>
              <a:t>6/11/25</a:t>
            </a:fld>
            <a:endParaRPr lang="en-US"/>
          </a:p>
        </p:txBody>
      </p:sp>
      <p:sp>
        <p:nvSpPr>
          <p:cNvPr id="8" name="Footer Placeholder 7">
            <a:extLst>
              <a:ext uri="{FF2B5EF4-FFF2-40B4-BE49-F238E27FC236}">
                <a16:creationId xmlns:a16="http://schemas.microsoft.com/office/drawing/2014/main" id="{D5A6E0C3-62A7-A848-8125-7FA1958B1802}"/>
              </a:ext>
            </a:extLst>
          </p:cNvPr>
          <p:cNvSpPr>
            <a:spLocks noGrp="1"/>
          </p:cNvSpPr>
          <p:nvPr>
            <p:ph type="ftr" sz="quarter" idx="11"/>
          </p:nvPr>
        </p:nvSpPr>
        <p:spPr/>
        <p:txBody>
          <a:bodyPr/>
          <a:lstStyle/>
          <a:p>
            <a:r>
              <a:rPr lang="en-US"/>
              <a:t>sirEN-Xilu Wang</a:t>
            </a:r>
          </a:p>
        </p:txBody>
      </p:sp>
      <p:sp>
        <p:nvSpPr>
          <p:cNvPr id="9" name="Slide Number Placeholder 8">
            <a:extLst>
              <a:ext uri="{FF2B5EF4-FFF2-40B4-BE49-F238E27FC236}">
                <a16:creationId xmlns:a16="http://schemas.microsoft.com/office/drawing/2014/main" id="{63D2FDE2-A8D3-BA49-92BB-6448A36A51BB}"/>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100420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4206-7FFD-D741-8A58-649CC4D5C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E3165A-8B70-5F43-A556-2867A10DC7C1}"/>
              </a:ext>
            </a:extLst>
          </p:cNvPr>
          <p:cNvSpPr>
            <a:spLocks noGrp="1"/>
          </p:cNvSpPr>
          <p:nvPr>
            <p:ph type="dt" sz="half" idx="10"/>
          </p:nvPr>
        </p:nvSpPr>
        <p:spPr/>
        <p:txBody>
          <a:bodyPr/>
          <a:lstStyle/>
          <a:p>
            <a:fld id="{231E22FC-3F36-A34E-AE2D-83E0D67B2786}" type="datetime1">
              <a:rPr lang="en-US" smtClean="0"/>
              <a:t>6/11/25</a:t>
            </a:fld>
            <a:endParaRPr lang="en-US"/>
          </a:p>
        </p:txBody>
      </p:sp>
      <p:sp>
        <p:nvSpPr>
          <p:cNvPr id="4" name="Footer Placeholder 3">
            <a:extLst>
              <a:ext uri="{FF2B5EF4-FFF2-40B4-BE49-F238E27FC236}">
                <a16:creationId xmlns:a16="http://schemas.microsoft.com/office/drawing/2014/main" id="{2565C879-D759-E34E-BF40-A7C92C55459B}"/>
              </a:ext>
            </a:extLst>
          </p:cNvPr>
          <p:cNvSpPr>
            <a:spLocks noGrp="1"/>
          </p:cNvSpPr>
          <p:nvPr>
            <p:ph type="ftr" sz="quarter" idx="11"/>
          </p:nvPr>
        </p:nvSpPr>
        <p:spPr/>
        <p:txBody>
          <a:bodyPr/>
          <a:lstStyle/>
          <a:p>
            <a:r>
              <a:rPr lang="en-US"/>
              <a:t>sirEN-Xilu Wang</a:t>
            </a:r>
          </a:p>
        </p:txBody>
      </p:sp>
      <p:sp>
        <p:nvSpPr>
          <p:cNvPr id="5" name="Slide Number Placeholder 4">
            <a:extLst>
              <a:ext uri="{FF2B5EF4-FFF2-40B4-BE49-F238E27FC236}">
                <a16:creationId xmlns:a16="http://schemas.microsoft.com/office/drawing/2014/main" id="{854BBD41-3D1E-BD46-BCFA-14BEADAC3DFC}"/>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317874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AFAEB-60A9-FC43-B60B-AB89F73BAA9D}"/>
              </a:ext>
            </a:extLst>
          </p:cNvPr>
          <p:cNvSpPr>
            <a:spLocks noGrp="1"/>
          </p:cNvSpPr>
          <p:nvPr>
            <p:ph type="dt" sz="half" idx="10"/>
          </p:nvPr>
        </p:nvSpPr>
        <p:spPr/>
        <p:txBody>
          <a:bodyPr/>
          <a:lstStyle/>
          <a:p>
            <a:fld id="{E6BFC7E9-88CA-5546-B3A3-785B178392EF}" type="datetime1">
              <a:rPr lang="en-US" smtClean="0"/>
              <a:t>6/11/25</a:t>
            </a:fld>
            <a:endParaRPr lang="en-US"/>
          </a:p>
        </p:txBody>
      </p:sp>
      <p:sp>
        <p:nvSpPr>
          <p:cNvPr id="3" name="Footer Placeholder 2">
            <a:extLst>
              <a:ext uri="{FF2B5EF4-FFF2-40B4-BE49-F238E27FC236}">
                <a16:creationId xmlns:a16="http://schemas.microsoft.com/office/drawing/2014/main" id="{4B02491B-A8AA-EB4F-9C16-C8C8C15BED56}"/>
              </a:ext>
            </a:extLst>
          </p:cNvPr>
          <p:cNvSpPr>
            <a:spLocks noGrp="1"/>
          </p:cNvSpPr>
          <p:nvPr>
            <p:ph type="ftr" sz="quarter" idx="11"/>
          </p:nvPr>
        </p:nvSpPr>
        <p:spPr/>
        <p:txBody>
          <a:bodyPr/>
          <a:lstStyle/>
          <a:p>
            <a:r>
              <a:rPr lang="en-US"/>
              <a:t>sirEN-Xilu Wang</a:t>
            </a:r>
          </a:p>
        </p:txBody>
      </p:sp>
      <p:sp>
        <p:nvSpPr>
          <p:cNvPr id="4" name="Slide Number Placeholder 3">
            <a:extLst>
              <a:ext uri="{FF2B5EF4-FFF2-40B4-BE49-F238E27FC236}">
                <a16:creationId xmlns:a16="http://schemas.microsoft.com/office/drawing/2014/main" id="{F98FB092-681C-A84B-BF4F-E3D39D0F979C}"/>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134437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5B1D-29E5-AA40-A877-7B1BA0AF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757754-80D6-2243-9E46-150DD0273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DFE8D-6637-3E4E-846A-874ADA719C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67B1B-0633-8F44-B9E8-1E04B7132213}"/>
              </a:ext>
            </a:extLst>
          </p:cNvPr>
          <p:cNvSpPr>
            <a:spLocks noGrp="1"/>
          </p:cNvSpPr>
          <p:nvPr>
            <p:ph type="dt" sz="half" idx="10"/>
          </p:nvPr>
        </p:nvSpPr>
        <p:spPr/>
        <p:txBody>
          <a:bodyPr/>
          <a:lstStyle/>
          <a:p>
            <a:fld id="{77E424B1-142F-3F47-B358-83E530A05181}" type="datetime1">
              <a:rPr lang="en-US" smtClean="0"/>
              <a:t>6/11/25</a:t>
            </a:fld>
            <a:endParaRPr lang="en-US"/>
          </a:p>
        </p:txBody>
      </p:sp>
      <p:sp>
        <p:nvSpPr>
          <p:cNvPr id="6" name="Footer Placeholder 5">
            <a:extLst>
              <a:ext uri="{FF2B5EF4-FFF2-40B4-BE49-F238E27FC236}">
                <a16:creationId xmlns:a16="http://schemas.microsoft.com/office/drawing/2014/main" id="{07CBBF73-64C4-C34A-9160-B5ADE1224D21}"/>
              </a:ext>
            </a:extLst>
          </p:cNvPr>
          <p:cNvSpPr>
            <a:spLocks noGrp="1"/>
          </p:cNvSpPr>
          <p:nvPr>
            <p:ph type="ftr" sz="quarter" idx="11"/>
          </p:nvPr>
        </p:nvSpPr>
        <p:spPr/>
        <p:txBody>
          <a:bodyPr/>
          <a:lstStyle/>
          <a:p>
            <a:r>
              <a:rPr lang="en-US"/>
              <a:t>sirEN-Xilu Wang</a:t>
            </a:r>
          </a:p>
        </p:txBody>
      </p:sp>
      <p:sp>
        <p:nvSpPr>
          <p:cNvPr id="7" name="Slide Number Placeholder 6">
            <a:extLst>
              <a:ext uri="{FF2B5EF4-FFF2-40B4-BE49-F238E27FC236}">
                <a16:creationId xmlns:a16="http://schemas.microsoft.com/office/drawing/2014/main" id="{2B5EEFF4-EB2E-E04C-8D15-F62065C8A325}"/>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81597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0CF9-9A80-E848-B157-02890F799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12313-C7D7-FC4C-93BA-276691C77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618ABA-4CA4-7A42-BAAD-4926AB2D4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3778E9-69D7-B64D-AB20-A6C3D1734C05}"/>
              </a:ext>
            </a:extLst>
          </p:cNvPr>
          <p:cNvSpPr>
            <a:spLocks noGrp="1"/>
          </p:cNvSpPr>
          <p:nvPr>
            <p:ph type="dt" sz="half" idx="10"/>
          </p:nvPr>
        </p:nvSpPr>
        <p:spPr/>
        <p:txBody>
          <a:bodyPr/>
          <a:lstStyle/>
          <a:p>
            <a:fld id="{4A11CEFD-784B-E44D-B29B-C814ABE784FD}" type="datetime1">
              <a:rPr lang="en-US" smtClean="0"/>
              <a:t>6/11/25</a:t>
            </a:fld>
            <a:endParaRPr lang="en-US"/>
          </a:p>
        </p:txBody>
      </p:sp>
      <p:sp>
        <p:nvSpPr>
          <p:cNvPr id="6" name="Footer Placeholder 5">
            <a:extLst>
              <a:ext uri="{FF2B5EF4-FFF2-40B4-BE49-F238E27FC236}">
                <a16:creationId xmlns:a16="http://schemas.microsoft.com/office/drawing/2014/main" id="{0C02332A-F6BE-F54B-9860-F4E2932E9287}"/>
              </a:ext>
            </a:extLst>
          </p:cNvPr>
          <p:cNvSpPr>
            <a:spLocks noGrp="1"/>
          </p:cNvSpPr>
          <p:nvPr>
            <p:ph type="ftr" sz="quarter" idx="11"/>
          </p:nvPr>
        </p:nvSpPr>
        <p:spPr/>
        <p:txBody>
          <a:bodyPr/>
          <a:lstStyle/>
          <a:p>
            <a:r>
              <a:rPr lang="en-US"/>
              <a:t>sirEN-Xilu Wang</a:t>
            </a:r>
          </a:p>
        </p:txBody>
      </p:sp>
      <p:sp>
        <p:nvSpPr>
          <p:cNvPr id="7" name="Slide Number Placeholder 6">
            <a:extLst>
              <a:ext uri="{FF2B5EF4-FFF2-40B4-BE49-F238E27FC236}">
                <a16:creationId xmlns:a16="http://schemas.microsoft.com/office/drawing/2014/main" id="{341212EB-C356-0A4B-9874-A0A6AD55D16E}"/>
              </a:ext>
            </a:extLst>
          </p:cNvPr>
          <p:cNvSpPr>
            <a:spLocks noGrp="1"/>
          </p:cNvSpPr>
          <p:nvPr>
            <p:ph type="sldNum" sz="quarter" idx="12"/>
          </p:nvPr>
        </p:nvSpPr>
        <p:spPr/>
        <p:txBody>
          <a:bodyPr/>
          <a:lstStyle/>
          <a:p>
            <a:fld id="{EF69564C-389E-5A40-BAE9-6DBDC65C143D}" type="slidenum">
              <a:rPr lang="en-US" smtClean="0"/>
              <a:t>‹#›</a:t>
            </a:fld>
            <a:endParaRPr lang="en-US"/>
          </a:p>
        </p:txBody>
      </p:sp>
    </p:spTree>
    <p:extLst>
      <p:ext uri="{BB962C8B-B14F-4D97-AF65-F5344CB8AC3E}">
        <p14:creationId xmlns:p14="http://schemas.microsoft.com/office/powerpoint/2010/main" val="42254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45756-D9EB-0F41-847C-F99E6C2E8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C135E5-C1A9-184B-BDC1-BD953B66E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7081F-5012-4B47-A438-16D6CE7FE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264E1-343F-8B49-B5C4-DBA4E858C5D6}" type="datetime1">
              <a:rPr lang="en-US" smtClean="0"/>
              <a:t>6/11/25</a:t>
            </a:fld>
            <a:endParaRPr lang="en-US"/>
          </a:p>
        </p:txBody>
      </p:sp>
      <p:sp>
        <p:nvSpPr>
          <p:cNvPr id="5" name="Footer Placeholder 4">
            <a:extLst>
              <a:ext uri="{FF2B5EF4-FFF2-40B4-BE49-F238E27FC236}">
                <a16:creationId xmlns:a16="http://schemas.microsoft.com/office/drawing/2014/main" id="{1BE612F5-18F2-0442-8BBF-0BA8906BB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sirEN-Xilu Wang</a:t>
            </a:r>
          </a:p>
        </p:txBody>
      </p:sp>
      <p:sp>
        <p:nvSpPr>
          <p:cNvPr id="6" name="Slide Number Placeholder 5">
            <a:extLst>
              <a:ext uri="{FF2B5EF4-FFF2-40B4-BE49-F238E27FC236}">
                <a16:creationId xmlns:a16="http://schemas.microsoft.com/office/drawing/2014/main" id="{F962CD2C-56DE-1648-99AE-2809A7EB6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9564C-389E-5A40-BAE9-6DBDC65C143D}" type="slidenum">
              <a:rPr lang="en-US" smtClean="0"/>
              <a:t>‹#›</a:t>
            </a:fld>
            <a:endParaRPr lang="en-US"/>
          </a:p>
        </p:txBody>
      </p:sp>
    </p:spTree>
    <p:extLst>
      <p:ext uri="{BB962C8B-B14F-4D97-AF65-F5344CB8AC3E}">
        <p14:creationId xmlns:p14="http://schemas.microsoft.com/office/powerpoint/2010/main" val="118594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hyperlink" Target="mailto:wangxl@ihep.ac.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0.png"/><Relationship Id="rId5" Type="http://schemas.openxmlformats.org/officeDocument/2006/relationships/image" Target="../media/image28.png"/><Relationship Id="rId10" Type="http://schemas.openxmlformats.org/officeDocument/2006/relationships/image" Target="../media/image9.jpeg"/><Relationship Id="rId4" Type="http://schemas.openxmlformats.org/officeDocument/2006/relationships/image" Target="../media/image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C74FFD4B-1527-2B4E-A6F0-E504F7C9444F}"/>
              </a:ext>
            </a:extLst>
          </p:cNvPr>
          <p:cNvPicPr>
            <a:picLocks noChangeAspect="1"/>
          </p:cNvPicPr>
          <p:nvPr/>
        </p:nvPicPr>
        <p:blipFill>
          <a:blip r:embed="rId3"/>
          <a:stretch>
            <a:fillRect/>
          </a:stretch>
        </p:blipFill>
        <p:spPr>
          <a:xfrm>
            <a:off x="108776" y="5881608"/>
            <a:ext cx="4839547" cy="914400"/>
          </a:xfrm>
          <a:prstGeom prst="rect">
            <a:avLst/>
          </a:prstGeom>
        </p:spPr>
      </p:pic>
      <p:sp>
        <p:nvSpPr>
          <p:cNvPr id="12" name="Subtitle 2">
            <a:extLst>
              <a:ext uri="{FF2B5EF4-FFF2-40B4-BE49-F238E27FC236}">
                <a16:creationId xmlns:a16="http://schemas.microsoft.com/office/drawing/2014/main" id="{D3D1DD0D-761A-384F-9F72-5B5E6E29C336}"/>
              </a:ext>
            </a:extLst>
          </p:cNvPr>
          <p:cNvSpPr>
            <a:spLocks noGrp="1"/>
          </p:cNvSpPr>
          <p:nvPr>
            <p:ph type="subTitle" idx="1"/>
          </p:nvPr>
        </p:nvSpPr>
        <p:spPr>
          <a:xfrm>
            <a:off x="1503589" y="2827192"/>
            <a:ext cx="9719580" cy="2576017"/>
          </a:xfrm>
        </p:spPr>
        <p:txBody>
          <a:bodyPr>
            <a:normAutofit/>
          </a:bodyPr>
          <a:lstStyle/>
          <a:p>
            <a:pPr>
              <a:defRPr/>
            </a:pPr>
            <a:r>
              <a:rPr lang="en-US" sz="3100" dirty="0" err="1">
                <a:latin typeface="Times New Roman" panose="02020603050405020304" pitchFamily="18" charset="0"/>
                <a:cs typeface="Times New Roman" panose="02020603050405020304" pitchFamily="18" charset="0"/>
              </a:rPr>
              <a:t>Xilu</a:t>
            </a:r>
            <a:r>
              <a:rPr lang="en-US" sz="3100" dirty="0">
                <a:latin typeface="Times New Roman" panose="02020603050405020304" pitchFamily="18" charset="0"/>
                <a:cs typeface="Times New Roman" panose="02020603050405020304" pitchFamily="18" charset="0"/>
              </a:rPr>
              <a:t> Wang</a:t>
            </a:r>
          </a:p>
          <a:p>
            <a:pPr>
              <a:defRPr/>
            </a:pPr>
            <a:r>
              <a:rPr lang="en-US" sz="2600" dirty="0">
                <a:latin typeface="Times New Roman" panose="02020603050405020304" pitchFamily="18" charset="0"/>
                <a:cs typeface="Times New Roman" panose="02020603050405020304" pitchFamily="18" charset="0"/>
                <a:hlinkClick r:id="rId4"/>
              </a:rPr>
              <a:t>wangxl@ihep.ac.cn</a:t>
            </a:r>
            <a:endParaRPr lang="en-US" sz="2600" dirty="0">
              <a:latin typeface="Times New Roman" panose="02020603050405020304" pitchFamily="18" charset="0"/>
              <a:cs typeface="Times New Roman" panose="02020603050405020304" pitchFamily="18" charset="0"/>
            </a:endParaRPr>
          </a:p>
          <a:p>
            <a:pPr>
              <a:defRPr/>
            </a:pPr>
            <a:r>
              <a:rPr lang="en-US" altLang="zh-CN" sz="2600" dirty="0">
                <a:latin typeface="Times New Roman" panose="02020603050405020304" pitchFamily="18" charset="0"/>
                <a:cs typeface="Times New Roman" panose="02020603050405020304" pitchFamily="18" charset="0"/>
              </a:rPr>
              <a:t>I</a:t>
            </a:r>
            <a:r>
              <a:rPr lang="en-US" sz="2600" dirty="0">
                <a:latin typeface="Times New Roman" panose="02020603050405020304" pitchFamily="18" charset="0"/>
                <a:cs typeface="Times New Roman" panose="02020603050405020304" pitchFamily="18" charset="0"/>
              </a:rPr>
              <a:t>nstitute of High Energy Physics, </a:t>
            </a:r>
            <a:r>
              <a:rPr lang="en-US" altLang="zh-CN" sz="2600" dirty="0">
                <a:latin typeface="Times New Roman" panose="02020603050405020304" pitchFamily="18" charset="0"/>
                <a:cs typeface="Times New Roman" panose="02020603050405020304" pitchFamily="18" charset="0"/>
              </a:rPr>
              <a:t>Chinese</a:t>
            </a:r>
            <a:r>
              <a:rPr lang="zh-CN" altLang="en-US"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a:t>
            </a:r>
            <a:r>
              <a:rPr lang="en-US" altLang="zh-CN" sz="2600" dirty="0">
                <a:latin typeface="Times New Roman" panose="02020603050405020304" pitchFamily="18" charset="0"/>
                <a:cs typeface="Times New Roman" panose="02020603050405020304" pitchFamily="18" charset="0"/>
              </a:rPr>
              <a:t>cademy</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of</a:t>
            </a:r>
            <a:r>
              <a:rPr lang="zh-CN" altLang="en-US"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S</a:t>
            </a:r>
            <a:r>
              <a:rPr lang="en-US" altLang="zh-CN" sz="2600" dirty="0">
                <a:latin typeface="Times New Roman" panose="02020603050405020304" pitchFamily="18" charset="0"/>
                <a:cs typeface="Times New Roman" panose="02020603050405020304" pitchFamily="18" charset="0"/>
              </a:rPr>
              <a:t>ciences</a:t>
            </a:r>
            <a:endParaRPr lang="en-US" sz="2600" dirty="0">
              <a:latin typeface="Times New Roman" panose="02020603050405020304" pitchFamily="18" charset="0"/>
              <a:cs typeface="Times New Roman" panose="02020603050405020304" pitchFamily="18" charset="0"/>
            </a:endParaRPr>
          </a:p>
          <a:p>
            <a:pPr>
              <a:defRPr/>
            </a:pPr>
            <a:r>
              <a:rPr lang="en-US" sz="2800" dirty="0">
                <a:solidFill>
                  <a:schemeClr val="bg2">
                    <a:lumMod val="50000"/>
                  </a:schemeClr>
                </a:solidFill>
                <a:latin typeface="Times New Roman" panose="02020603050405020304" pitchFamily="18" charset="0"/>
                <a:cs typeface="Times New Roman" panose="02020603050405020304" pitchFamily="18" charset="0"/>
              </a:rPr>
              <a:t>@s, </a:t>
            </a:r>
            <a:r>
              <a:rPr lang="en-US" sz="2800" dirty="0" err="1">
                <a:solidFill>
                  <a:schemeClr val="bg2">
                    <a:lumMod val="50000"/>
                  </a:schemeClr>
                </a:solidFill>
                <a:latin typeface="Times New Roman" panose="02020603050405020304" pitchFamily="18" charset="0"/>
                <a:cs typeface="Times New Roman" panose="02020603050405020304" pitchFamily="18" charset="0"/>
              </a:rPr>
              <a:t>i</a:t>
            </a:r>
            <a:r>
              <a:rPr lang="en-US" sz="2800" dirty="0">
                <a:solidFill>
                  <a:schemeClr val="bg2">
                    <a:lumMod val="50000"/>
                  </a:schemeClr>
                </a:solidFill>
                <a:latin typeface="Times New Roman" panose="02020603050405020304" pitchFamily="18" charset="0"/>
                <a:cs typeface="Times New Roman" panose="02020603050405020304" pitchFamily="18" charset="0"/>
              </a:rPr>
              <a:t> &amp; r Element Nucleosynthesis (</a:t>
            </a:r>
            <a:r>
              <a:rPr lang="en-US" sz="2800" dirty="0" err="1">
                <a:solidFill>
                  <a:schemeClr val="bg2">
                    <a:lumMod val="50000"/>
                  </a:schemeClr>
                </a:solidFill>
                <a:latin typeface="Times New Roman" panose="02020603050405020304" pitchFamily="18" charset="0"/>
                <a:cs typeface="Times New Roman" panose="02020603050405020304" pitchFamily="18" charset="0"/>
              </a:rPr>
              <a:t>sirEN</a:t>
            </a:r>
            <a:r>
              <a:rPr lang="en-US" sz="2800" dirty="0">
                <a:solidFill>
                  <a:schemeClr val="bg2">
                    <a:lumMod val="50000"/>
                  </a:schemeClr>
                </a:solidFill>
                <a:latin typeface="Times New Roman" panose="02020603050405020304" pitchFamily="18" charset="0"/>
                <a:cs typeface="Times New Roman" panose="02020603050405020304" pitchFamily="18" charset="0"/>
              </a:rPr>
              <a:t>)</a:t>
            </a:r>
            <a:endParaRPr lang="en-US" altLang="zh-CN" sz="2800"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5" name="Picture 4" descr="A close up of a sign&#10;&#10;Description automatically generated">
            <a:extLst>
              <a:ext uri="{FF2B5EF4-FFF2-40B4-BE49-F238E27FC236}">
                <a16:creationId xmlns:a16="http://schemas.microsoft.com/office/drawing/2014/main" id="{BD6FF418-0E7F-604A-90D8-5FF20B53D3F6}"/>
              </a:ext>
            </a:extLst>
          </p:cNvPr>
          <p:cNvPicPr>
            <a:picLocks noChangeAspect="1"/>
          </p:cNvPicPr>
          <p:nvPr/>
        </p:nvPicPr>
        <p:blipFill>
          <a:blip r:embed="rId5"/>
          <a:stretch>
            <a:fillRect/>
          </a:stretch>
        </p:blipFill>
        <p:spPr>
          <a:xfrm>
            <a:off x="7461554" y="5803310"/>
            <a:ext cx="4730446" cy="1054690"/>
          </a:xfrm>
          <a:prstGeom prst="rect">
            <a:avLst/>
          </a:prstGeom>
        </p:spPr>
      </p:pic>
      <p:sp>
        <p:nvSpPr>
          <p:cNvPr id="3" name="Title 1">
            <a:extLst>
              <a:ext uri="{FF2B5EF4-FFF2-40B4-BE49-F238E27FC236}">
                <a16:creationId xmlns:a16="http://schemas.microsoft.com/office/drawing/2014/main" id="{1ED3963A-18E8-CFE6-FE29-8EA1B2AEB89E}"/>
              </a:ext>
            </a:extLst>
          </p:cNvPr>
          <p:cNvSpPr txBox="1">
            <a:spLocks/>
          </p:cNvSpPr>
          <p:nvPr/>
        </p:nvSpPr>
        <p:spPr>
          <a:xfrm>
            <a:off x="1291544" y="475146"/>
            <a:ext cx="10143670" cy="23143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dirty="0">
                <a:latin typeface="Times New Roman" panose="02020603050405020304" pitchFamily="18" charset="0"/>
                <a:cs typeface="Times New Roman" panose="02020603050405020304" pitchFamily="18" charset="0"/>
              </a:rPr>
              <a:t>Proton-rich production of lanthanides: </a:t>
            </a:r>
          </a:p>
          <a:p>
            <a:r>
              <a:rPr lang="en-US" altLang="zh-CN" sz="4400" dirty="0">
                <a:latin typeface="Times New Roman" panose="02020603050405020304" pitchFamily="18" charset="0"/>
                <a:cs typeface="Times New Roman" panose="02020603050405020304" pitchFamily="18" charset="0"/>
              </a:rPr>
              <a:t>the </a:t>
            </a:r>
            <a:r>
              <a:rPr lang="el-GR" altLang="zh-CN" sz="4400" dirty="0">
                <a:latin typeface="Times New Roman" panose="02020603050405020304" pitchFamily="18" charset="0"/>
                <a:cs typeface="Times New Roman" panose="02020603050405020304" pitchFamily="18" charset="0"/>
              </a:rPr>
              <a:t>ν</a:t>
            </a:r>
            <a:r>
              <a:rPr lang="en-US" altLang="zh-CN" sz="4400" dirty="0" err="1">
                <a:latin typeface="Times New Roman" panose="02020603050405020304" pitchFamily="18" charset="0"/>
                <a:cs typeface="Times New Roman" panose="02020603050405020304" pitchFamily="18" charset="0"/>
              </a:rPr>
              <a:t>i</a:t>
            </a:r>
            <a:r>
              <a:rPr lang="en-US" altLang="zh-CN" sz="4400" dirty="0">
                <a:latin typeface="Times New Roman" panose="02020603050405020304" pitchFamily="18" charset="0"/>
                <a:cs typeface="Times New Roman" panose="02020603050405020304" pitchFamily="18" charset="0"/>
              </a:rPr>
              <a:t> process</a:t>
            </a:r>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1569690-C499-733C-004A-8DF4B7DCE16C}"/>
              </a:ext>
            </a:extLst>
          </p:cNvPr>
          <p:cNvPicPr>
            <a:picLocks noChangeAspect="1"/>
          </p:cNvPicPr>
          <p:nvPr/>
        </p:nvPicPr>
        <p:blipFill>
          <a:blip r:embed="rId6"/>
          <a:stretch>
            <a:fillRect/>
          </a:stretch>
        </p:blipFill>
        <p:spPr>
          <a:xfrm>
            <a:off x="9800" y="0"/>
            <a:ext cx="2019788" cy="2011680"/>
          </a:xfrm>
          <a:prstGeom prst="rect">
            <a:avLst/>
          </a:prstGeom>
        </p:spPr>
      </p:pic>
      <p:sp>
        <p:nvSpPr>
          <p:cNvPr id="10" name="TextBox 9">
            <a:extLst>
              <a:ext uri="{FF2B5EF4-FFF2-40B4-BE49-F238E27FC236}">
                <a16:creationId xmlns:a16="http://schemas.microsoft.com/office/drawing/2014/main" id="{0F5DDD8A-A91B-B406-0EFC-CD3137CB71F6}"/>
              </a:ext>
            </a:extLst>
          </p:cNvPr>
          <p:cNvSpPr txBox="1"/>
          <p:nvPr/>
        </p:nvSpPr>
        <p:spPr>
          <a:xfrm>
            <a:off x="1000006" y="5150353"/>
            <a:ext cx="10476376" cy="707886"/>
          </a:xfrm>
          <a:prstGeom prst="rect">
            <a:avLst/>
          </a:prstGeom>
          <a:noFill/>
        </p:spPr>
        <p:txBody>
          <a:bodyPr wrap="square" rtlCol="0">
            <a:spAutoFit/>
          </a:bodyPr>
          <a:lstStyle/>
          <a:p>
            <a:pPr>
              <a:defRPr/>
            </a:pPr>
            <a:r>
              <a:rPr lang="en-US" altLang="zh-CN" sz="2000" i="1" dirty="0">
                <a:solidFill>
                  <a:srgbClr val="0070C0"/>
                </a:solidFill>
              </a:rPr>
              <a:t>In collaboration with Amol Patwardhan, </a:t>
            </a:r>
            <a:r>
              <a:rPr lang="en-US" altLang="zh-CN" sz="2000" i="1" dirty="0" err="1">
                <a:solidFill>
                  <a:srgbClr val="0070C0"/>
                </a:solidFill>
              </a:rPr>
              <a:t>Yangming</a:t>
            </a:r>
            <a:r>
              <a:rPr lang="en-US" altLang="zh-CN" sz="2000" i="1" dirty="0">
                <a:solidFill>
                  <a:srgbClr val="0070C0"/>
                </a:solidFill>
              </a:rPr>
              <a:t> Lin, </a:t>
            </a:r>
            <a:r>
              <a:rPr lang="en-US" altLang="zh-CN" sz="2000" i="1" dirty="0" err="1">
                <a:solidFill>
                  <a:srgbClr val="0070C0"/>
                </a:solidFill>
              </a:rPr>
              <a:t>Junbo</a:t>
            </a:r>
            <a:r>
              <a:rPr lang="en-US" altLang="zh-CN" sz="2000" i="1" dirty="0">
                <a:solidFill>
                  <a:srgbClr val="0070C0"/>
                </a:solidFill>
              </a:rPr>
              <a:t> Zheng, Michael </a:t>
            </a:r>
            <a:r>
              <a:rPr lang="en-US" altLang="zh-CN" sz="2000" i="1" dirty="0" err="1">
                <a:solidFill>
                  <a:srgbClr val="0070C0"/>
                </a:solidFill>
              </a:rPr>
              <a:t>Cervia</a:t>
            </a:r>
            <a:r>
              <a:rPr lang="en-US" altLang="zh-CN" sz="2000" i="1" dirty="0">
                <a:solidFill>
                  <a:srgbClr val="0070C0"/>
                </a:solidFill>
              </a:rPr>
              <a:t>, </a:t>
            </a:r>
            <a:r>
              <a:rPr lang="en-US" altLang="zh-CN" sz="2000" i="1" dirty="0" err="1">
                <a:solidFill>
                  <a:srgbClr val="0070C0"/>
                </a:solidFill>
              </a:rPr>
              <a:t>Yanwen</a:t>
            </a:r>
            <a:r>
              <a:rPr lang="en-US" altLang="zh-CN" sz="2000" i="1" dirty="0">
                <a:solidFill>
                  <a:srgbClr val="0070C0"/>
                </a:solidFill>
              </a:rPr>
              <a:t> Deng,</a:t>
            </a:r>
            <a:r>
              <a:rPr lang="zh-CN" altLang="en-US" sz="2000" i="1" dirty="0">
                <a:solidFill>
                  <a:srgbClr val="0070C0"/>
                </a:solidFill>
              </a:rPr>
              <a:t> </a:t>
            </a:r>
            <a:r>
              <a:rPr lang="en-US" altLang="zh-CN" sz="2000" i="1" dirty="0">
                <a:solidFill>
                  <a:srgbClr val="0070C0"/>
                </a:solidFill>
              </a:rPr>
              <a:t>Baha </a:t>
            </a:r>
            <a:r>
              <a:rPr lang="en-US" altLang="zh-CN" sz="2000" i="1" dirty="0" err="1">
                <a:solidFill>
                  <a:srgbClr val="0070C0"/>
                </a:solidFill>
              </a:rPr>
              <a:t>Balantekin</a:t>
            </a:r>
            <a:r>
              <a:rPr lang="en-US" altLang="zh-CN" sz="2000" i="1" dirty="0">
                <a:solidFill>
                  <a:srgbClr val="0070C0"/>
                </a:solidFill>
              </a:rPr>
              <a:t>,</a:t>
            </a:r>
            <a:r>
              <a:rPr lang="zh-CN" altLang="en-US" sz="2000" i="1" dirty="0">
                <a:solidFill>
                  <a:srgbClr val="0070C0"/>
                </a:solidFill>
              </a:rPr>
              <a:t> </a:t>
            </a:r>
            <a:r>
              <a:rPr lang="en-US" altLang="zh-CN" sz="2000" i="1" dirty="0">
                <a:solidFill>
                  <a:srgbClr val="0070C0"/>
                </a:solidFill>
              </a:rPr>
              <a:t>Erika Holmbeck,</a:t>
            </a:r>
            <a:r>
              <a:rPr lang="zh-CN" altLang="en-US" sz="2000" i="1" dirty="0">
                <a:solidFill>
                  <a:srgbClr val="0070C0"/>
                </a:solidFill>
              </a:rPr>
              <a:t> </a:t>
            </a:r>
            <a:r>
              <a:rPr lang="en-US" altLang="zh-CN" sz="2000" i="1" dirty="0">
                <a:solidFill>
                  <a:srgbClr val="0070C0"/>
                </a:solidFill>
              </a:rPr>
              <a:t>Haining Li,</a:t>
            </a:r>
            <a:r>
              <a:rPr lang="zh-CN" altLang="en-US" sz="2000" i="1" dirty="0">
                <a:solidFill>
                  <a:srgbClr val="0070C0"/>
                </a:solidFill>
              </a:rPr>
              <a:t> </a:t>
            </a:r>
            <a:r>
              <a:rPr lang="en-US" altLang="zh-CN" sz="2000" i="1" dirty="0">
                <a:solidFill>
                  <a:srgbClr val="0070C0"/>
                </a:solidFill>
              </a:rPr>
              <a:t>Ian Roederer and Rebecca Surman</a:t>
            </a:r>
          </a:p>
        </p:txBody>
      </p:sp>
    </p:spTree>
    <p:extLst>
      <p:ext uri="{BB962C8B-B14F-4D97-AF65-F5344CB8AC3E}">
        <p14:creationId xmlns:p14="http://schemas.microsoft.com/office/powerpoint/2010/main" val="145533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721250CC-936D-9248-9994-364F85A90479}"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10</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036643"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r>
              <a:rPr lang="en-US" altLang="zh-CN" sz="4000" dirty="0"/>
              <a:t>𝜈p process</a:t>
            </a:r>
            <a:r>
              <a:rPr lang="zh-CN" altLang="en-US" sz="4000" dirty="0"/>
              <a:t> </a:t>
            </a:r>
            <a:endParaRPr lang="en-US" sz="4000" dirty="0"/>
          </a:p>
        </p:txBody>
      </p:sp>
      <p:sp>
        <p:nvSpPr>
          <p:cNvPr id="10" name="TextBox 9">
            <a:extLst>
              <a:ext uri="{FF2B5EF4-FFF2-40B4-BE49-F238E27FC236}">
                <a16:creationId xmlns:a16="http://schemas.microsoft.com/office/drawing/2014/main" id="{7D6266C0-44FE-294B-AC9C-185CD76446DA}"/>
              </a:ext>
            </a:extLst>
          </p:cNvPr>
          <p:cNvSpPr txBox="1"/>
          <p:nvPr/>
        </p:nvSpPr>
        <p:spPr>
          <a:xfrm>
            <a:off x="6061606" y="1429675"/>
            <a:ext cx="2070320" cy="4524315"/>
          </a:xfrm>
          <a:prstGeom prst="rect">
            <a:avLst/>
          </a:prstGeom>
          <a:noFill/>
        </p:spPr>
        <p:txBody>
          <a:bodyPr wrap="square" rtlCol="0">
            <a:spAutoFit/>
          </a:bodyPr>
          <a:lstStyle/>
          <a:p>
            <a:r>
              <a:rPr lang="en-US" altLang="zh-CN" dirty="0">
                <a:solidFill>
                  <a:srgbClr val="DC30D7"/>
                </a:solidFill>
              </a:rPr>
              <a:t>p</a:t>
            </a:r>
            <a:r>
              <a:rPr lang="en-US" altLang="zh-CN" sz="1800" dirty="0">
                <a:solidFill>
                  <a:srgbClr val="DC30D7"/>
                </a:solidFill>
              </a:rPr>
              <a:t>urple:</a:t>
            </a:r>
            <a:r>
              <a:rPr lang="zh-CN" altLang="en-US" sz="1800" dirty="0">
                <a:solidFill>
                  <a:srgbClr val="DC30D7"/>
                </a:solidFill>
              </a:rPr>
              <a:t> </a:t>
            </a:r>
            <a:r>
              <a:rPr lang="en-US" altLang="zh-CN" dirty="0">
                <a:solidFill>
                  <a:srgbClr val="DC30D7"/>
                </a:solidFill>
              </a:rPr>
              <a:t>n</a:t>
            </a:r>
            <a:r>
              <a:rPr lang="en-US" sz="1800" dirty="0">
                <a:solidFill>
                  <a:srgbClr val="DC30D7"/>
                </a:solidFill>
              </a:rPr>
              <a:t>o </a:t>
            </a:r>
            <a:r>
              <a:rPr lang="en-US" altLang="zh-CN" sz="1800" dirty="0">
                <a:solidFill>
                  <a:srgbClr val="DC30D7"/>
                </a:solidFill>
              </a:rPr>
              <a:t>neutrino</a:t>
            </a:r>
            <a:r>
              <a:rPr lang="zh-CN" altLang="en-US" sz="1800" dirty="0">
                <a:solidFill>
                  <a:srgbClr val="DC30D7"/>
                </a:solidFill>
              </a:rPr>
              <a:t> </a:t>
            </a:r>
            <a:r>
              <a:rPr lang="en-US" altLang="zh-CN" sz="1800" dirty="0">
                <a:solidFill>
                  <a:srgbClr val="DC30D7"/>
                </a:solidFill>
              </a:rPr>
              <a:t>(</a:t>
            </a:r>
            <a:r>
              <a:rPr lang="en-US" altLang="zh-CN" sz="1800" dirty="0" err="1">
                <a:solidFill>
                  <a:srgbClr val="DC30D7"/>
                </a:solidFill>
              </a:rPr>
              <a:t>nn</a:t>
            </a:r>
            <a:r>
              <a:rPr lang="en-US" altLang="zh-CN" sz="1800" dirty="0">
                <a:solidFill>
                  <a:srgbClr val="DC30D7"/>
                </a:solidFill>
              </a:rPr>
              <a:t>)</a:t>
            </a:r>
            <a:endParaRPr lang="en-US" sz="1800" dirty="0">
              <a:solidFill>
                <a:srgbClr val="DC30D7"/>
              </a:solidFill>
            </a:endParaRPr>
          </a:p>
          <a:p>
            <a:r>
              <a:rPr lang="en-US" sz="1800" dirty="0">
                <a:solidFill>
                  <a:srgbClr val="00B0F0"/>
                </a:solidFill>
              </a:rPr>
              <a:t>cyan: </a:t>
            </a:r>
            <a:r>
              <a:rPr lang="en-US" altLang="zh-CN" sz="1800" dirty="0">
                <a:solidFill>
                  <a:srgbClr val="00B0F0"/>
                </a:solidFill>
              </a:rPr>
              <a:t>no</a:t>
            </a:r>
            <a:r>
              <a:rPr lang="zh-CN" altLang="en-US" sz="1800" dirty="0">
                <a:solidFill>
                  <a:srgbClr val="00B0F0"/>
                </a:solidFill>
              </a:rPr>
              <a:t> </a:t>
            </a:r>
            <a:r>
              <a:rPr lang="en-US" altLang="zh-CN" sz="1800" dirty="0">
                <a:solidFill>
                  <a:srgbClr val="00B0F0"/>
                </a:solidFill>
              </a:rPr>
              <a:t>neutrino</a:t>
            </a:r>
            <a:r>
              <a:rPr lang="zh-CN" altLang="en-US" sz="1800" dirty="0">
                <a:solidFill>
                  <a:srgbClr val="00B0F0"/>
                </a:solidFill>
              </a:rPr>
              <a:t> </a:t>
            </a:r>
            <a:r>
              <a:rPr lang="en-US" altLang="zh-CN" sz="1800" dirty="0">
                <a:solidFill>
                  <a:srgbClr val="00B0F0"/>
                </a:solidFill>
              </a:rPr>
              <a:t>oscillation</a:t>
            </a:r>
            <a:r>
              <a:rPr lang="zh-CN" altLang="en-US" sz="1800" dirty="0">
                <a:solidFill>
                  <a:srgbClr val="00B0F0"/>
                </a:solidFill>
              </a:rPr>
              <a:t> </a:t>
            </a:r>
            <a:r>
              <a:rPr lang="en-US" altLang="zh-CN" sz="1800" dirty="0">
                <a:solidFill>
                  <a:srgbClr val="00B0F0"/>
                </a:solidFill>
              </a:rPr>
              <a:t>(</a:t>
            </a:r>
            <a:r>
              <a:rPr lang="en-US" altLang="zh-CN" sz="1800" dirty="0" err="1">
                <a:solidFill>
                  <a:srgbClr val="00B0F0"/>
                </a:solidFill>
              </a:rPr>
              <a:t>nosc</a:t>
            </a:r>
            <a:r>
              <a:rPr lang="en-US" altLang="zh-CN" sz="1800" dirty="0">
                <a:solidFill>
                  <a:srgbClr val="00B0F0"/>
                </a:solidFill>
              </a:rPr>
              <a:t>)</a:t>
            </a:r>
          </a:p>
          <a:p>
            <a:r>
              <a:rPr lang="en-US" sz="1800" dirty="0">
                <a:solidFill>
                  <a:srgbClr val="0070C0"/>
                </a:solidFill>
              </a:rPr>
              <a:t>blue: </a:t>
            </a:r>
            <a:r>
              <a:rPr lang="en-US" altLang="zh-CN" sz="1800" dirty="0">
                <a:solidFill>
                  <a:srgbClr val="0070C0"/>
                </a:solidFill>
              </a:rPr>
              <a:t>many-body</a:t>
            </a:r>
            <a:r>
              <a:rPr lang="zh-CN" altLang="en-US" sz="1800" dirty="0">
                <a:solidFill>
                  <a:srgbClr val="0070C0"/>
                </a:solidFill>
              </a:rPr>
              <a:t> </a:t>
            </a:r>
            <a:r>
              <a:rPr lang="en-US" altLang="zh-CN" sz="1800" dirty="0">
                <a:solidFill>
                  <a:srgbClr val="0070C0"/>
                </a:solidFill>
              </a:rPr>
              <a:t>calculation</a:t>
            </a:r>
            <a:r>
              <a:rPr lang="zh-CN" altLang="en-US" sz="1800" dirty="0">
                <a:solidFill>
                  <a:srgbClr val="0070C0"/>
                </a:solidFill>
              </a:rPr>
              <a:t> </a:t>
            </a:r>
            <a:r>
              <a:rPr lang="en-US" altLang="zh-CN" sz="1800" dirty="0">
                <a:solidFill>
                  <a:srgbClr val="0070C0"/>
                </a:solidFill>
              </a:rPr>
              <a:t>of</a:t>
            </a:r>
            <a:r>
              <a:rPr lang="zh-CN" altLang="en-US" sz="1800" dirty="0">
                <a:solidFill>
                  <a:srgbClr val="0070C0"/>
                </a:solidFill>
              </a:rPr>
              <a:t> </a:t>
            </a:r>
            <a:r>
              <a:rPr lang="en-US" altLang="zh-CN" sz="1800" dirty="0">
                <a:solidFill>
                  <a:srgbClr val="0070C0"/>
                </a:solidFill>
              </a:rPr>
              <a:t>oscillation</a:t>
            </a:r>
            <a:r>
              <a:rPr lang="zh-CN" altLang="en-US" sz="1800" dirty="0">
                <a:solidFill>
                  <a:srgbClr val="0070C0"/>
                </a:solidFill>
              </a:rPr>
              <a:t> </a:t>
            </a:r>
            <a:r>
              <a:rPr lang="en-US" altLang="zh-CN" dirty="0">
                <a:solidFill>
                  <a:srgbClr val="0070C0"/>
                </a:solidFill>
              </a:rPr>
              <a:t>(mb)</a:t>
            </a:r>
            <a:endParaRPr lang="en-US" sz="1800" dirty="0">
              <a:solidFill>
                <a:srgbClr val="00B0F0"/>
              </a:solidFill>
            </a:endParaRPr>
          </a:p>
          <a:p>
            <a:r>
              <a:rPr lang="en-US" altLang="zh-CN" dirty="0">
                <a:solidFill>
                  <a:schemeClr val="accent2"/>
                </a:solidFill>
              </a:rPr>
              <a:t>orange</a:t>
            </a:r>
            <a:r>
              <a:rPr lang="en-US" sz="1800" dirty="0">
                <a:solidFill>
                  <a:schemeClr val="accent2"/>
                </a:solidFill>
              </a:rPr>
              <a:t>: </a:t>
            </a:r>
            <a:r>
              <a:rPr lang="en-US" altLang="zh-CN" sz="1800" dirty="0">
                <a:solidFill>
                  <a:schemeClr val="accent2"/>
                </a:solidFill>
              </a:rPr>
              <a:t>mean-field</a:t>
            </a:r>
            <a:r>
              <a:rPr lang="zh-CN" altLang="en-US" sz="1800" dirty="0">
                <a:solidFill>
                  <a:schemeClr val="accent2"/>
                </a:solidFill>
              </a:rPr>
              <a:t> </a:t>
            </a:r>
            <a:r>
              <a:rPr lang="en-US" altLang="zh-CN" sz="1800" dirty="0">
                <a:solidFill>
                  <a:schemeClr val="accent2"/>
                </a:solidFill>
              </a:rPr>
              <a:t>calculation</a:t>
            </a:r>
            <a:r>
              <a:rPr lang="zh-CN" altLang="en-US" sz="1800" dirty="0">
                <a:solidFill>
                  <a:schemeClr val="accent2"/>
                </a:solidFill>
              </a:rPr>
              <a:t> </a:t>
            </a:r>
            <a:r>
              <a:rPr lang="en-US" altLang="zh-CN" sz="1800" dirty="0">
                <a:solidFill>
                  <a:schemeClr val="accent2"/>
                </a:solidFill>
              </a:rPr>
              <a:t>of</a:t>
            </a:r>
            <a:r>
              <a:rPr lang="zh-CN" altLang="en-US" sz="1800" dirty="0">
                <a:solidFill>
                  <a:schemeClr val="accent2"/>
                </a:solidFill>
              </a:rPr>
              <a:t> </a:t>
            </a:r>
            <a:r>
              <a:rPr lang="en-US" altLang="zh-CN" dirty="0">
                <a:solidFill>
                  <a:schemeClr val="accent2"/>
                </a:solidFill>
              </a:rPr>
              <a:t>oscillation</a:t>
            </a:r>
            <a:r>
              <a:rPr lang="zh-CN" altLang="en-US" dirty="0">
                <a:solidFill>
                  <a:schemeClr val="accent2"/>
                </a:solidFill>
              </a:rPr>
              <a:t> </a:t>
            </a:r>
            <a:r>
              <a:rPr lang="en-US" altLang="zh-CN" dirty="0">
                <a:solidFill>
                  <a:schemeClr val="accent2"/>
                </a:solidFill>
              </a:rPr>
              <a:t>(mf)</a:t>
            </a:r>
          </a:p>
          <a:p>
            <a:r>
              <a:rPr lang="en-US" altLang="zh-CN" dirty="0">
                <a:solidFill>
                  <a:srgbClr val="92D050"/>
                </a:solidFill>
              </a:rPr>
              <a:t>green</a:t>
            </a:r>
            <a:r>
              <a:rPr lang="en-US" sz="1800" dirty="0">
                <a:solidFill>
                  <a:srgbClr val="92D050"/>
                </a:solidFill>
              </a:rPr>
              <a:t>: </a:t>
            </a:r>
            <a:r>
              <a:rPr lang="zh-CN" altLang="en-US" sz="1800" dirty="0">
                <a:solidFill>
                  <a:srgbClr val="92D050"/>
                </a:solidFill>
              </a:rPr>
              <a:t> </a:t>
            </a:r>
            <a:r>
              <a:rPr lang="en-US" altLang="zh-CN" sz="1800" dirty="0">
                <a:solidFill>
                  <a:srgbClr val="92D050"/>
                </a:solidFill>
              </a:rPr>
              <a:t>inverted</a:t>
            </a:r>
            <a:r>
              <a:rPr lang="zh-CN" altLang="en-US" sz="1800" dirty="0">
                <a:solidFill>
                  <a:srgbClr val="92D050"/>
                </a:solidFill>
              </a:rPr>
              <a:t> </a:t>
            </a:r>
            <a:r>
              <a:rPr lang="en-US" altLang="zh-CN" sz="1800" dirty="0">
                <a:solidFill>
                  <a:srgbClr val="92D050"/>
                </a:solidFill>
              </a:rPr>
              <a:t>mass</a:t>
            </a:r>
            <a:r>
              <a:rPr lang="zh-CN" altLang="en-US" sz="1800" dirty="0">
                <a:solidFill>
                  <a:srgbClr val="92D050"/>
                </a:solidFill>
              </a:rPr>
              <a:t> </a:t>
            </a:r>
            <a:r>
              <a:rPr lang="en-US" altLang="zh-CN" sz="1800" dirty="0">
                <a:solidFill>
                  <a:srgbClr val="92D050"/>
                </a:solidFill>
              </a:rPr>
              <a:t>hierarchy</a:t>
            </a:r>
            <a:r>
              <a:rPr lang="zh-CN" altLang="en-US" sz="1800" dirty="0">
                <a:solidFill>
                  <a:srgbClr val="92D050"/>
                </a:solidFill>
              </a:rPr>
              <a:t> </a:t>
            </a:r>
            <a:r>
              <a:rPr lang="en-US" altLang="zh-CN" sz="1800" dirty="0">
                <a:solidFill>
                  <a:srgbClr val="92D050"/>
                </a:solidFill>
              </a:rPr>
              <a:t>with</a:t>
            </a:r>
            <a:r>
              <a:rPr lang="zh-CN" altLang="en-US" dirty="0">
                <a:solidFill>
                  <a:srgbClr val="92D050"/>
                </a:solidFill>
              </a:rPr>
              <a:t> </a:t>
            </a:r>
            <a:r>
              <a:rPr lang="en-US" altLang="zh-CN" dirty="0">
                <a:solidFill>
                  <a:srgbClr val="92D050"/>
                </a:solidFill>
              </a:rPr>
              <a:t>mb</a:t>
            </a:r>
            <a:endParaRPr lang="en-US" sz="1800" dirty="0">
              <a:solidFill>
                <a:srgbClr val="92D050"/>
              </a:solidFill>
            </a:endParaRPr>
          </a:p>
          <a:p>
            <a:r>
              <a:rPr lang="en-US" altLang="zh-CN" sz="1800" dirty="0">
                <a:solidFill>
                  <a:srgbClr val="EA9AC2"/>
                </a:solidFill>
              </a:rPr>
              <a:t>pink</a:t>
            </a:r>
            <a:r>
              <a:rPr lang="en-US" sz="1800" dirty="0">
                <a:solidFill>
                  <a:srgbClr val="EA9AC2"/>
                </a:solidFill>
              </a:rPr>
              <a:t>: </a:t>
            </a:r>
            <a:r>
              <a:rPr lang="en-US" altLang="zh-CN" sz="1800" dirty="0">
                <a:solidFill>
                  <a:srgbClr val="EA9AC2"/>
                </a:solidFill>
              </a:rPr>
              <a:t>inverted mass hierarchy with</a:t>
            </a:r>
            <a:r>
              <a:rPr lang="zh-CN" altLang="en-US" sz="1800" dirty="0">
                <a:solidFill>
                  <a:srgbClr val="EA9AC2"/>
                </a:solidFill>
              </a:rPr>
              <a:t> </a:t>
            </a:r>
            <a:r>
              <a:rPr lang="en-US" altLang="zh-CN" dirty="0">
                <a:solidFill>
                  <a:srgbClr val="EA9AC2"/>
                </a:solidFill>
              </a:rPr>
              <a:t>mf</a:t>
            </a:r>
            <a:endParaRPr lang="en-US" sz="1800" dirty="0">
              <a:solidFill>
                <a:srgbClr val="EA9AC2"/>
              </a:solidFill>
            </a:endParaRPr>
          </a:p>
          <a:p>
            <a:endParaRPr lang="en-US" sz="1800" dirty="0">
              <a:solidFill>
                <a:schemeClr val="accent2"/>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1BDBF6-00E0-ED48-9C33-0748A08FF61F}"/>
                  </a:ext>
                </a:extLst>
              </p:cNvPr>
              <p:cNvSpPr txBox="1"/>
              <p:nvPr/>
            </p:nvSpPr>
            <p:spPr>
              <a:xfrm>
                <a:off x="8331199" y="2106785"/>
                <a:ext cx="3578768" cy="3785652"/>
              </a:xfrm>
              <a:prstGeom prst="rect">
                <a:avLst/>
              </a:prstGeom>
              <a:noFill/>
            </p:spPr>
            <p:txBody>
              <a:bodyPr wrap="square" rtlCol="0">
                <a:spAutoFit/>
              </a:bodyPr>
              <a:lstStyle/>
              <a:p>
                <a14:m>
                  <m:oMath xmlns:m="http://schemas.openxmlformats.org/officeDocument/2006/math">
                    <m:r>
                      <a:rPr lang="zh-CN" altLang="en-US" sz="2000" i="1" smtClean="0">
                        <a:solidFill>
                          <a:schemeClr val="accent1"/>
                        </a:solidFill>
                        <a:latin typeface="Cambria Math" panose="02040503050406030204" pitchFamily="18" charset="0"/>
                        <a:ea typeface="Songti TC" panose="02010600040101010101" pitchFamily="2" charset="-120"/>
                      </a:rPr>
                      <m:t>𝜈</m:t>
                    </m:r>
                    <m:r>
                      <m:rPr>
                        <m:sty m:val="p"/>
                      </m:rPr>
                      <a:rPr lang="en-US" altLang="zh-CN" sz="2000" i="1">
                        <a:solidFill>
                          <a:schemeClr val="accent1"/>
                        </a:solidFill>
                        <a:latin typeface="Cambria Math" panose="02040503050406030204" pitchFamily="18" charset="0"/>
                        <a:ea typeface="Songti TC" panose="02010600040101010101" pitchFamily="2" charset="-120"/>
                      </a:rPr>
                      <m:t>p</m:t>
                    </m:r>
                  </m:oMath>
                </a14:m>
                <a:r>
                  <a:rPr lang="zh-CN" altLang="en-US" sz="2000" dirty="0">
                    <a:solidFill>
                      <a:schemeClr val="accent1"/>
                    </a:solidFill>
                    <a:latin typeface="Times New Roman" panose="02020603050405020304" pitchFamily="18" charset="0"/>
                    <a:cs typeface="Times New Roman" panose="02020603050405020304" pitchFamily="18" charset="0"/>
                  </a:rPr>
                  <a:t> </a:t>
                </a:r>
                <a:r>
                  <a:rPr lang="en-US" altLang="zh-CN" sz="2000" dirty="0">
                    <a:solidFill>
                      <a:schemeClr val="accent1"/>
                    </a:solidFill>
                    <a:latin typeface="Times New Roman" panose="02020603050405020304" pitchFamily="18" charset="0"/>
                    <a:cs typeface="Times New Roman" panose="02020603050405020304" pitchFamily="18" charset="0"/>
                  </a:rPr>
                  <a:t>process:</a:t>
                </a:r>
                <a:r>
                  <a:rPr lang="zh-CN" altLang="en-US" sz="2000" dirty="0">
                    <a:solidFill>
                      <a:schemeClr val="accent1"/>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neutrinos</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boost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synthesis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of</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heavier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nuclei;</a:t>
                </a:r>
              </a:p>
              <a:p>
                <a:pPr marL="342900" indent="-342900">
                  <a:buFont typeface="Wingdings" pitchFamily="2" charset="2"/>
                  <a:buChar char="Ø"/>
                </a:pP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difference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NDW</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treatments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brings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difference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yields:</a:t>
                </a:r>
                <a:r>
                  <a:rPr lang="zh-CN" altLang="en-US"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pPr marL="800100" lvl="1" indent="-342900">
                  <a:buFont typeface="Wingdings" pitchFamily="2" charset="2"/>
                  <a:buChar char="v"/>
                </a:pPr>
                <a:r>
                  <a:rPr lang="en-US" altLang="zh-CN" sz="2000" dirty="0">
                    <a:solidFill>
                      <a:srgbClr val="C00000"/>
                    </a:solidFill>
                    <a:latin typeface="Times New Roman" panose="02020603050405020304" pitchFamily="18" charset="0"/>
                    <a:cs typeface="Times New Roman" panose="02020603050405020304" pitchFamily="18" charset="0"/>
                  </a:rPr>
                  <a:t>many-body</a:t>
                </a:r>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treatment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has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biggest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effect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for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normal</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mass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hierarchy;</a:t>
                </a:r>
              </a:p>
              <a:p>
                <a:pPr marL="800100" lvl="1" indent="-342900">
                  <a:buFont typeface="Wingdings" pitchFamily="2" charset="2"/>
                  <a:buChar char="v"/>
                </a:pPr>
                <a:r>
                  <a:rPr lang="en-US" altLang="zh-CN" sz="2000" dirty="0">
                    <a:solidFill>
                      <a:srgbClr val="0070C0"/>
                    </a:solidFill>
                    <a:latin typeface="Times New Roman" panose="02020603050405020304" pitchFamily="18" charset="0"/>
                    <a:cs typeface="Times New Roman" panose="02020603050405020304" pitchFamily="18" charset="0"/>
                  </a:rPr>
                  <a:t>Inverted</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mass</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hierarchy</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introduces</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bigger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effect</a:t>
                </a:r>
                <a:r>
                  <a:rPr lang="zh-CN" altLang="en-US"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9D1BDBF6-00E0-ED48-9C33-0748A08FF61F}"/>
                  </a:ext>
                </a:extLst>
              </p:cNvPr>
              <p:cNvSpPr txBox="1">
                <a:spLocks noRot="1" noChangeAspect="1" noMove="1" noResize="1" noEditPoints="1" noAdjustHandles="1" noChangeArrowheads="1" noChangeShapeType="1" noTextEdit="1"/>
              </p:cNvSpPr>
              <p:nvPr/>
            </p:nvSpPr>
            <p:spPr>
              <a:xfrm>
                <a:off x="8331199" y="2106785"/>
                <a:ext cx="3578768" cy="3785652"/>
              </a:xfrm>
              <a:prstGeom prst="rect">
                <a:avLst/>
              </a:prstGeom>
              <a:blipFill>
                <a:blip r:embed="rId3"/>
                <a:stretch>
                  <a:fillRect l="-2128" t="-1003" r="-141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4726325D-93F1-684B-8CDA-68DF3D4EC93E}"/>
              </a:ext>
            </a:extLst>
          </p:cNvPr>
          <p:cNvGrpSpPr/>
          <p:nvPr/>
        </p:nvGrpSpPr>
        <p:grpSpPr>
          <a:xfrm>
            <a:off x="386954" y="798802"/>
            <a:ext cx="5564278" cy="6035040"/>
            <a:chOff x="487302" y="728912"/>
            <a:chExt cx="5091636" cy="5632548"/>
          </a:xfrm>
        </p:grpSpPr>
        <p:pic>
          <p:nvPicPr>
            <p:cNvPr id="2" name="Picture 1">
              <a:extLst>
                <a:ext uri="{FF2B5EF4-FFF2-40B4-BE49-F238E27FC236}">
                  <a16:creationId xmlns:a16="http://schemas.microsoft.com/office/drawing/2014/main" id="{BE9286B0-89D1-744E-A969-C0FABE048779}"/>
                </a:ext>
              </a:extLst>
            </p:cNvPr>
            <p:cNvPicPr>
              <a:picLocks noChangeAspect="1"/>
            </p:cNvPicPr>
            <p:nvPr/>
          </p:nvPicPr>
          <p:blipFill>
            <a:blip r:embed="rId4"/>
            <a:stretch>
              <a:fillRect/>
            </a:stretch>
          </p:blipFill>
          <p:spPr>
            <a:xfrm>
              <a:off x="487302" y="728912"/>
              <a:ext cx="5091636" cy="563254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2FAD6F2-08F8-EE42-A35F-52CAE3DCA1A8}"/>
                    </a:ext>
                  </a:extLst>
                </p:cNvPr>
                <p:cNvSpPr txBox="1"/>
                <p:nvPr/>
              </p:nvSpPr>
              <p:spPr>
                <a:xfrm>
                  <a:off x="3502503" y="3136612"/>
                  <a:ext cx="1287162" cy="584775"/>
                </a:xfrm>
                <a:prstGeom prst="rect">
                  <a:avLst/>
                </a:prstGeom>
                <a:noFill/>
              </p:spPr>
              <p:txBody>
                <a:bodyPr wrap="square" rtlCol="0">
                  <a:spAutoFit/>
                </a:bodyPr>
                <a:lstStyle/>
                <a:p>
                  <a14:m>
                    <m:oMath xmlns:m="http://schemas.openxmlformats.org/officeDocument/2006/math">
                      <m:r>
                        <a:rPr lang="zh-CN" altLang="en-US" sz="1600" i="1" smtClean="0">
                          <a:solidFill>
                            <a:schemeClr val="tx1"/>
                          </a:solidFill>
                          <a:latin typeface="Cambria Math" panose="02040503050406030204" pitchFamily="18" charset="0"/>
                          <a:ea typeface="Songti TC" panose="02010600040101010101" pitchFamily="2" charset="-120"/>
                        </a:rPr>
                        <m:t>𝜈</m:t>
                      </m:r>
                      <m:r>
                        <m:rPr>
                          <m:sty m:val="p"/>
                        </m:rPr>
                        <a:rPr lang="en-US" altLang="zh-CN" sz="1600" i="1">
                          <a:solidFill>
                            <a:schemeClr val="tx1"/>
                          </a:solidFill>
                          <a:latin typeface="Cambria Math" panose="02040503050406030204" pitchFamily="18" charset="0"/>
                          <a:ea typeface="Songti TC" panose="02010600040101010101" pitchFamily="2" charset="-120"/>
                        </a:rPr>
                        <m:t>p</m:t>
                      </m:r>
                    </m:oMath>
                  </a14:m>
                  <a:r>
                    <a:rPr lang="zh-CN" altLang="en-US" sz="1600" dirty="0">
                      <a:solidFill>
                        <a:schemeClr val="tx1"/>
                      </a:solidFill>
                    </a:rPr>
                    <a:t> </a:t>
                  </a:r>
                  <a:r>
                    <a:rPr lang="en-US" altLang="zh-CN" sz="1600" dirty="0"/>
                    <a:t>process</a:t>
                  </a:r>
                </a:p>
                <a:p>
                  <a:r>
                    <a:rPr lang="en-US" altLang="zh-CN" sz="1600" dirty="0"/>
                    <a:t>Wanajo2011</a:t>
                  </a:r>
                  <a:endParaRPr lang="en-US" sz="1600" dirty="0"/>
                </a:p>
              </p:txBody>
            </p:sp>
          </mc:Choice>
          <mc:Fallback xmlns="">
            <p:sp>
              <p:nvSpPr>
                <p:cNvPr id="20" name="TextBox 19">
                  <a:extLst>
                    <a:ext uri="{FF2B5EF4-FFF2-40B4-BE49-F238E27FC236}">
                      <a16:creationId xmlns:a16="http://schemas.microsoft.com/office/drawing/2014/main" id="{92FAD6F2-08F8-EE42-A35F-52CAE3DCA1A8}"/>
                    </a:ext>
                  </a:extLst>
                </p:cNvPr>
                <p:cNvSpPr txBox="1">
                  <a:spLocks noRot="1" noChangeAspect="1" noMove="1" noResize="1" noEditPoints="1" noAdjustHandles="1" noChangeArrowheads="1" noChangeShapeType="1" noTextEdit="1"/>
                </p:cNvSpPr>
                <p:nvPr/>
              </p:nvSpPr>
              <p:spPr>
                <a:xfrm>
                  <a:off x="3502503" y="3136612"/>
                  <a:ext cx="1287162" cy="584775"/>
                </a:xfrm>
                <a:prstGeom prst="rect">
                  <a:avLst/>
                </a:prstGeom>
                <a:blipFill>
                  <a:blip r:embed="rId5"/>
                  <a:stretch>
                    <a:fillRect l="-1786" t="-1961" b="-3922"/>
                  </a:stretch>
                </a:blipFill>
              </p:spPr>
              <p:txBody>
                <a:bodyPr/>
                <a:lstStyle/>
                <a:p>
                  <a:r>
                    <a:rPr lang="en-US">
                      <a:noFill/>
                    </a:rPr>
                    <a:t> </a:t>
                  </a:r>
                </a:p>
              </p:txBody>
            </p:sp>
          </mc:Fallback>
        </mc:AlternateContent>
      </p:grpSp>
      <p:sp>
        <p:nvSpPr>
          <p:cNvPr id="3" name="Footer Placeholder 2">
            <a:extLst>
              <a:ext uri="{FF2B5EF4-FFF2-40B4-BE49-F238E27FC236}">
                <a16:creationId xmlns:a16="http://schemas.microsoft.com/office/drawing/2014/main" id="{3E1E09D9-38BC-F241-A5B8-C3101C728B38}"/>
              </a:ext>
            </a:extLst>
          </p:cNvPr>
          <p:cNvSpPr>
            <a:spLocks noGrp="1"/>
          </p:cNvSpPr>
          <p:nvPr>
            <p:ph type="ftr" sz="quarter" idx="11"/>
          </p:nvPr>
        </p:nvSpPr>
        <p:spPr/>
        <p:txBody>
          <a:bodyPr/>
          <a:lstStyle/>
          <a:p>
            <a:r>
              <a:rPr lang="en-US"/>
              <a:t>sirEN-Xilu Wang</a:t>
            </a:r>
          </a:p>
        </p:txBody>
      </p:sp>
      <p:sp>
        <p:nvSpPr>
          <p:cNvPr id="7" name="TextBox 6">
            <a:extLst>
              <a:ext uri="{FF2B5EF4-FFF2-40B4-BE49-F238E27FC236}">
                <a16:creationId xmlns:a16="http://schemas.microsoft.com/office/drawing/2014/main" id="{BD9F938D-264A-D0CD-EBB3-D063F9E6BCB7}"/>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Tree>
    <p:extLst>
      <p:ext uri="{BB962C8B-B14F-4D97-AF65-F5344CB8AC3E}">
        <p14:creationId xmlns:p14="http://schemas.microsoft.com/office/powerpoint/2010/main" val="169030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BDE681A9-B1D3-B64A-B6E6-4392CCBB191E}"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11</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353801"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br>
              <a:rPr lang="en-US" altLang="zh-CN" sz="4000" dirty="0"/>
            </a:br>
            <a:r>
              <a:rPr lang="en-US" altLang="zh-CN" sz="4000" dirty="0"/>
              <a:t>𝜈p process</a:t>
            </a:r>
            <a:r>
              <a:rPr lang="zh-CN" altLang="en-US" sz="4000" dirty="0"/>
              <a:t> </a:t>
            </a:r>
            <a:r>
              <a:rPr lang="en-US" altLang="zh-CN" sz="4000" dirty="0"/>
              <a:t>with</a:t>
            </a:r>
            <a:r>
              <a:rPr lang="zh-CN" altLang="en-US" sz="4000" dirty="0"/>
              <a:t> </a:t>
            </a:r>
            <a:r>
              <a:rPr lang="en-US" altLang="zh-CN" sz="4000" dirty="0"/>
              <a:t>various</a:t>
            </a:r>
            <a:r>
              <a:rPr lang="zh-CN" altLang="en-US" sz="4000" dirty="0"/>
              <a:t> </a:t>
            </a:r>
            <a:r>
              <a:rPr lang="en-US" altLang="zh-CN" sz="4000" dirty="0"/>
              <a:t>entropy</a:t>
            </a:r>
            <a:endParaRPr lang="en-US" sz="40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1BDBF6-00E0-ED48-9C33-0748A08FF61F}"/>
                  </a:ext>
                </a:extLst>
              </p:cNvPr>
              <p:cNvSpPr txBox="1"/>
              <p:nvPr/>
            </p:nvSpPr>
            <p:spPr>
              <a:xfrm>
                <a:off x="405765" y="1263943"/>
                <a:ext cx="11380470" cy="707886"/>
              </a:xfrm>
              <a:prstGeom prst="rect">
                <a:avLst/>
              </a:prstGeom>
              <a:noFill/>
            </p:spPr>
            <p:txBody>
              <a:bodyPr wrap="square" rtlCol="0">
                <a:spAutoFit/>
              </a:bodyPr>
              <a:lstStyle/>
              <a:p>
                <a:pPr marL="342900" indent="-342900">
                  <a:buFont typeface="Wingdings" pitchFamily="2" charset="2"/>
                  <a:buChar char="v"/>
                </a:pP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Initial</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proton-rich</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condition(</a:t>
                </a:r>
                <a14:m>
                  <m:oMath xmlns:m="http://schemas.openxmlformats.org/officeDocument/2006/math">
                    <m:r>
                      <a:rPr lang="zh-CN" altLang="en-US" sz="2000" i="1" smtClean="0">
                        <a:latin typeface="Cambria Math" panose="02040503050406030204" pitchFamily="18" charset="0"/>
                        <a:ea typeface="Songti TC" panose="02010600040101010101" pitchFamily="2" charset="-120"/>
                      </a:rPr>
                      <m:t>𝜈</m:t>
                    </m:r>
                    <m:r>
                      <m:rPr>
                        <m:sty m:val="p"/>
                      </m:rPr>
                      <a:rPr lang="en-US" altLang="zh-CN" sz="2000" i="1">
                        <a:latin typeface="Cambria Math" panose="02040503050406030204" pitchFamily="18" charset="0"/>
                        <a:ea typeface="Songti TC" panose="02010600040101010101" pitchFamily="2" charset="-120"/>
                      </a:rPr>
                      <m:t>p</m:t>
                    </m:r>
                  </m:oMath>
                </a14:m>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process):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with</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increased</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initial</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entropy</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s/k</a:t>
                </a:r>
                <a:r>
                  <a:rPr lang="en-US" altLang="zh-CN" sz="2000" baseline="-25000" dirty="0">
                    <a:latin typeface="Times New Roman" panose="02020603050405020304" pitchFamily="18" charset="0"/>
                    <a:ea typeface="Songti TC" panose="02010600040101010101" pitchFamily="2" charset="-120"/>
                    <a:cs typeface="Times New Roman" panose="02020603050405020304" pitchFamily="18" charset="0"/>
                  </a:rPr>
                  <a:t>B</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=50,</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100,</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150,</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collective</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neutrino</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oscillation</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push</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synthesis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of</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heavier</a:t>
                </a:r>
                <a:r>
                  <a:rPr lang="zh-CN" altLang="en-US"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nuclei</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moving</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towards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neutron-rich</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region</a:t>
                </a:r>
              </a:p>
            </p:txBody>
          </p:sp>
        </mc:Choice>
        <mc:Fallback xmlns="">
          <p:sp>
            <p:nvSpPr>
              <p:cNvPr id="15" name="TextBox 14">
                <a:extLst>
                  <a:ext uri="{FF2B5EF4-FFF2-40B4-BE49-F238E27FC236}">
                    <a16:creationId xmlns:a16="http://schemas.microsoft.com/office/drawing/2014/main" id="{9D1BDBF6-00E0-ED48-9C33-0748A08FF61F}"/>
                  </a:ext>
                </a:extLst>
              </p:cNvPr>
              <p:cNvSpPr txBox="1">
                <a:spLocks noRot="1" noChangeAspect="1" noMove="1" noResize="1" noEditPoints="1" noAdjustHandles="1" noChangeArrowheads="1" noChangeShapeType="1" noTextEdit="1"/>
              </p:cNvSpPr>
              <p:nvPr/>
            </p:nvSpPr>
            <p:spPr>
              <a:xfrm>
                <a:off x="405765" y="1263943"/>
                <a:ext cx="11380470" cy="707886"/>
              </a:xfrm>
              <a:prstGeom prst="rect">
                <a:avLst/>
              </a:prstGeom>
              <a:blipFill>
                <a:blip r:embed="rId3"/>
                <a:stretch>
                  <a:fillRect l="-558" t="-5263" r="-670" b="-1403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178FA3B-8E56-0341-BB8F-79E449E23AF3}"/>
              </a:ext>
            </a:extLst>
          </p:cNvPr>
          <p:cNvPicPr>
            <a:picLocks noChangeAspect="1"/>
          </p:cNvPicPr>
          <p:nvPr/>
        </p:nvPicPr>
        <p:blipFill>
          <a:blip r:embed="rId4"/>
          <a:stretch>
            <a:fillRect/>
          </a:stretch>
        </p:blipFill>
        <p:spPr>
          <a:xfrm>
            <a:off x="1501853" y="1955613"/>
            <a:ext cx="7746897" cy="4765862"/>
          </a:xfrm>
          <a:prstGeom prst="rect">
            <a:avLst/>
          </a:prstGeom>
        </p:spPr>
      </p:pic>
      <p:sp>
        <p:nvSpPr>
          <p:cNvPr id="6" name="TextBox 5">
            <a:extLst>
              <a:ext uri="{FF2B5EF4-FFF2-40B4-BE49-F238E27FC236}">
                <a16:creationId xmlns:a16="http://schemas.microsoft.com/office/drawing/2014/main" id="{EF0879C3-04B2-E94D-9B4D-BDF7A9B03091}"/>
              </a:ext>
            </a:extLst>
          </p:cNvPr>
          <p:cNvSpPr txBox="1"/>
          <p:nvPr/>
        </p:nvSpPr>
        <p:spPr>
          <a:xfrm>
            <a:off x="9686823" y="3211544"/>
            <a:ext cx="2404213" cy="1477328"/>
          </a:xfrm>
          <a:prstGeom prst="rect">
            <a:avLst/>
          </a:prstGeom>
          <a:noFill/>
        </p:spPr>
        <p:txBody>
          <a:bodyPr wrap="square" rtlCol="0">
            <a:spAutoFit/>
          </a:bodyPr>
          <a:lstStyle/>
          <a:p>
            <a:r>
              <a:rPr lang="en-US" altLang="zh-CN" sz="18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Special</a:t>
            </a:r>
            <a:r>
              <a:rPr lang="zh-CN" altLang="en-US" sz="1800" dirty="0">
                <a:solidFill>
                  <a:srgbClr val="0000FF"/>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abundance</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yields</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for</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s/k</a:t>
            </a:r>
            <a:r>
              <a:rPr lang="en-US" altLang="zh-CN" sz="1800" baseline="-25000" dirty="0">
                <a:latin typeface="Times New Roman" panose="02020603050405020304" pitchFamily="18" charset="0"/>
                <a:ea typeface="Songti TC" panose="02010600040101010101" pitchFamily="2" charset="-120"/>
                <a:cs typeface="Times New Roman" panose="02020603050405020304" pitchFamily="18" charset="0"/>
              </a:rPr>
              <a:t>B</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&gt;~150:</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light</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proton-rich</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nuclei</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heavy</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neutron-rich</a:t>
            </a:r>
            <a:r>
              <a:rPr lang="zh-CN" altLang="en-US" sz="18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1800" dirty="0">
                <a:latin typeface="Times New Roman" panose="02020603050405020304" pitchFamily="18" charset="0"/>
                <a:ea typeface="Songti TC" panose="02010600040101010101" pitchFamily="2" charset="-120"/>
                <a:cs typeface="Times New Roman" panose="02020603050405020304" pitchFamily="18" charset="0"/>
              </a:rPr>
              <a:t>nuclei</a:t>
            </a:r>
          </a:p>
        </p:txBody>
      </p:sp>
      <p:sp>
        <p:nvSpPr>
          <p:cNvPr id="2" name="Footer Placeholder 1">
            <a:extLst>
              <a:ext uri="{FF2B5EF4-FFF2-40B4-BE49-F238E27FC236}">
                <a16:creationId xmlns:a16="http://schemas.microsoft.com/office/drawing/2014/main" id="{024567D3-3C6E-A445-B19D-5BDF157F5226}"/>
              </a:ext>
            </a:extLst>
          </p:cNvPr>
          <p:cNvSpPr>
            <a:spLocks noGrp="1"/>
          </p:cNvSpPr>
          <p:nvPr>
            <p:ph type="ftr" sz="quarter" idx="11"/>
          </p:nvPr>
        </p:nvSpPr>
        <p:spPr/>
        <p:txBody>
          <a:bodyPr/>
          <a:lstStyle/>
          <a:p>
            <a:r>
              <a:rPr lang="en-US"/>
              <a:t>sirEN-Xilu Wang</a:t>
            </a:r>
          </a:p>
        </p:txBody>
      </p:sp>
      <p:sp>
        <p:nvSpPr>
          <p:cNvPr id="7" name="TextBox 6">
            <a:extLst>
              <a:ext uri="{FF2B5EF4-FFF2-40B4-BE49-F238E27FC236}">
                <a16:creationId xmlns:a16="http://schemas.microsoft.com/office/drawing/2014/main" id="{D69BA081-F001-E17E-24C0-9D79BB1C6295}"/>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Tree>
    <p:extLst>
      <p:ext uri="{BB962C8B-B14F-4D97-AF65-F5344CB8AC3E}">
        <p14:creationId xmlns:p14="http://schemas.microsoft.com/office/powerpoint/2010/main" val="185651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708C61-6F44-3040-8148-F4851BD1BD4D}"/>
              </a:ext>
            </a:extLst>
          </p:cNvPr>
          <p:cNvPicPr>
            <a:picLocks noChangeAspect="1"/>
          </p:cNvPicPr>
          <p:nvPr/>
        </p:nvPicPr>
        <p:blipFill>
          <a:blip r:embed="rId3"/>
          <a:srcRect l="49484"/>
          <a:stretch>
            <a:fillRect/>
          </a:stretch>
        </p:blipFill>
        <p:spPr>
          <a:xfrm>
            <a:off x="838199" y="1097280"/>
            <a:ext cx="3985976" cy="5760720"/>
          </a:xfrm>
          <a:prstGeom prst="rect">
            <a:avLst/>
          </a:prstGeom>
        </p:spPr>
      </p:pic>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12</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353801"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br>
              <a:rPr lang="en-US" altLang="zh-CN" sz="4000" dirty="0"/>
            </a:br>
            <a:r>
              <a:rPr lang="en-US" altLang="zh-CN" sz="4000" dirty="0"/>
              <a:t>𝜈p process</a:t>
            </a:r>
            <a:r>
              <a:rPr lang="zh-CN" altLang="en-US" sz="4000" dirty="0"/>
              <a:t> </a:t>
            </a:r>
            <a:r>
              <a:rPr lang="en-US" altLang="zh-CN" sz="4000" dirty="0"/>
              <a:t>with</a:t>
            </a:r>
            <a:r>
              <a:rPr lang="zh-CN" altLang="en-US" sz="4000" dirty="0"/>
              <a:t> </a:t>
            </a:r>
            <a:r>
              <a:rPr lang="en-US" altLang="zh-CN" sz="4000" dirty="0"/>
              <a:t>various</a:t>
            </a:r>
            <a:r>
              <a:rPr lang="zh-CN" altLang="en-US" sz="4000" dirty="0"/>
              <a:t> </a:t>
            </a:r>
            <a:r>
              <a:rPr lang="en-US" altLang="zh-CN" sz="4000" dirty="0"/>
              <a:t>entropy</a:t>
            </a:r>
            <a:endParaRPr lang="en-US" sz="4000" dirty="0"/>
          </a:p>
        </p:txBody>
      </p:sp>
      <p:sp>
        <p:nvSpPr>
          <p:cNvPr id="6" name="TextBox 5">
            <a:extLst>
              <a:ext uri="{FF2B5EF4-FFF2-40B4-BE49-F238E27FC236}">
                <a16:creationId xmlns:a16="http://schemas.microsoft.com/office/drawing/2014/main" id="{EF0879C3-04B2-E94D-9B4D-BDF7A9B03091}"/>
              </a:ext>
            </a:extLst>
          </p:cNvPr>
          <p:cNvSpPr txBox="1"/>
          <p:nvPr/>
        </p:nvSpPr>
        <p:spPr>
          <a:xfrm>
            <a:off x="5078406" y="2479433"/>
            <a:ext cx="6732594" cy="3170099"/>
          </a:xfrm>
          <a:prstGeom prst="rect">
            <a:avLst/>
          </a:prstGeom>
          <a:noFill/>
        </p:spPr>
        <p:txBody>
          <a:bodyPr wrap="square" rtlCol="0">
            <a:spAutoFit/>
          </a:bodyPr>
          <a:lstStyle/>
          <a:p>
            <a:r>
              <a:rPr lang="en-US" altLang="zh-CN" sz="2000" dirty="0" err="1">
                <a:solidFill>
                  <a:srgbClr val="DC30D7"/>
                </a:solidFill>
                <a:latin typeface="Times New Roman" panose="02020603050405020304" pitchFamily="18" charset="0"/>
                <a:cs typeface="Times New Roman" panose="02020603050405020304" pitchFamily="18" charset="0"/>
              </a:rPr>
              <a:t>n</a:t>
            </a:r>
            <a:r>
              <a:rPr lang="en-US" altLang="zh-CN" sz="2000" dirty="0" err="1">
                <a:solidFill>
                  <a:srgbClr val="DC30D7"/>
                </a:solidFill>
                <a:effectLst/>
                <a:latin typeface="Times New Roman" panose="02020603050405020304" pitchFamily="18" charset="0"/>
                <a:cs typeface="Times New Roman" panose="02020603050405020304" pitchFamily="18" charset="0"/>
              </a:rPr>
              <a:t>n</a:t>
            </a:r>
            <a:r>
              <a:rPr lang="en-US" altLang="zh-CN" sz="2000" dirty="0">
                <a:solidFill>
                  <a:srgbClr val="DC30D7"/>
                </a:solidFill>
                <a:effectLst/>
                <a:latin typeface="Times New Roman" panose="02020603050405020304" pitchFamily="18" charset="0"/>
                <a:cs typeface="Times New Roman" panose="02020603050405020304" pitchFamily="18" charset="0"/>
              </a:rPr>
              <a:t>:</a:t>
            </a:r>
            <a:r>
              <a:rPr lang="zh-CN" altLang="en-US" sz="2000" dirty="0">
                <a:solidFill>
                  <a:srgbClr val="DC30D7"/>
                </a:solidFill>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iron group nuclei are synthesized and additional proton capture is blocked by the slow </a:t>
            </a:r>
            <a:r>
              <a:rPr lang="el-GR" sz="2000" dirty="0">
                <a:effectLst/>
                <a:latin typeface="Times New Roman" panose="02020603050405020304" pitchFamily="18" charset="0"/>
                <a:cs typeface="Times New Roman" panose="02020603050405020304" pitchFamily="18" charset="0"/>
              </a:rPr>
              <a:t>β </a:t>
            </a:r>
            <a:r>
              <a:rPr lang="en-US" sz="2000" dirty="0">
                <a:effectLst/>
                <a:latin typeface="Times New Roman" panose="02020603050405020304" pitchFamily="18" charset="0"/>
                <a:cs typeface="Times New Roman" panose="02020603050405020304" pitchFamily="18" charset="0"/>
              </a:rPr>
              <a:t>bottlenecks</a:t>
            </a:r>
            <a:r>
              <a:rPr lang="en-US" altLang="zh-CN" sz="2000" dirty="0">
                <a:effectLst/>
                <a:latin typeface="Times New Roman" panose="02020603050405020304" pitchFamily="18" charset="0"/>
                <a:cs typeface="Times New Roman" panose="02020603050405020304" pitchFamily="18" charset="0"/>
              </a:rPr>
              <a:t>;</a:t>
            </a:r>
          </a:p>
          <a:p>
            <a:r>
              <a:rPr lang="en-US" altLang="zh-CN" sz="2000" dirty="0" err="1">
                <a:solidFill>
                  <a:srgbClr val="00B0F0"/>
                </a:solidFill>
                <a:latin typeface="Times New Roman" panose="02020603050405020304" pitchFamily="18" charset="0"/>
                <a:cs typeface="Times New Roman" panose="02020603050405020304" pitchFamily="18" charset="0"/>
              </a:rPr>
              <a:t>n</a:t>
            </a:r>
            <a:r>
              <a:rPr lang="en-US" altLang="zh-CN" sz="2000" dirty="0" err="1">
                <a:solidFill>
                  <a:srgbClr val="00B0F0"/>
                </a:solidFill>
                <a:effectLst/>
                <a:latin typeface="Times New Roman" panose="02020603050405020304" pitchFamily="18" charset="0"/>
                <a:cs typeface="Times New Roman" panose="02020603050405020304" pitchFamily="18" charset="0"/>
              </a:rPr>
              <a:t>osc</a:t>
            </a:r>
            <a:r>
              <a:rPr lang="en-US" altLang="zh-CN" sz="2000" dirty="0">
                <a:solidFill>
                  <a:srgbClr val="00B0F0"/>
                </a:solidFill>
                <a:effectLst/>
                <a:latin typeface="Times New Roman" panose="02020603050405020304" pitchFamily="18" charset="0"/>
                <a:cs typeface="Times New Roman" panose="02020603050405020304" pitchFamily="18" charset="0"/>
              </a:rPr>
              <a:t>:</a:t>
            </a:r>
            <a:r>
              <a:rPr lang="zh-CN" altLang="en-US" sz="2000" dirty="0">
                <a:solidFill>
                  <a:srgbClr val="00B0F0"/>
                </a:solidFill>
                <a:effectLst/>
                <a:latin typeface="Times New Roman" panose="02020603050405020304" pitchFamily="18" charset="0"/>
                <a:cs typeface="Times New Roman" panose="02020603050405020304" pitchFamily="18" charset="0"/>
              </a:rPr>
              <a:t> </a:t>
            </a:r>
            <a:r>
              <a:rPr lang="en-US" altLang="zh-CN" sz="2000" dirty="0">
                <a:effectLst/>
                <a:latin typeface="Times New Roman" panose="02020603050405020304" pitchFamily="18" charset="0"/>
                <a:cs typeface="Times New Roman" panose="02020603050405020304" pitchFamily="18" charset="0"/>
              </a:rPr>
              <a:t>Y(p)</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decrease as the </a:t>
            </a:r>
            <a:r>
              <a:rPr lang="en-US" altLang="zh-CN" sz="2000" dirty="0">
                <a:latin typeface="Times New Roman" panose="02020603050405020304" pitchFamily="18" charset="0"/>
                <a:cs typeface="Times New Roman" panose="02020603050405020304" pitchFamily="18" charset="0"/>
              </a:rPr>
              <a:t>T</a:t>
            </a:r>
            <a:r>
              <a:rPr lang="en-US" sz="2000" dirty="0">
                <a:effectLst/>
                <a:latin typeface="Times New Roman" panose="02020603050405020304" pitchFamily="18" charset="0"/>
                <a:cs typeface="Times New Roman" panose="02020603050405020304" pitchFamily="18" charset="0"/>
              </a:rPr>
              <a:t> drops, due to conversion of protons to neutrons by neutrinos and the resulting increase in </a:t>
            </a:r>
            <a:r>
              <a:rPr lang="en-US" altLang="zh-CN" sz="2000" dirty="0">
                <a:latin typeface="Times New Roman" panose="02020603050405020304" pitchFamily="18" charset="0"/>
                <a:cs typeface="Times New Roman" panose="02020603050405020304" pitchFamily="18" charset="0"/>
              </a:rPr>
              <a:t>neutron</a:t>
            </a:r>
            <a:r>
              <a:rPr lang="en-US" sz="2000" dirty="0">
                <a:effectLst/>
                <a:latin typeface="Times New Roman" panose="02020603050405020304" pitchFamily="18" charset="0"/>
                <a:cs typeface="Times New Roman" panose="02020603050405020304" pitchFamily="18" charset="0"/>
              </a:rPr>
              <a:t> captures to higher A</a:t>
            </a:r>
            <a:r>
              <a:rPr lang="en-US" altLang="zh-CN" sz="2000" dirty="0">
                <a:effectLst/>
                <a:latin typeface="Times New Roman" panose="02020603050405020304" pitchFamily="18" charset="0"/>
                <a:cs typeface="Times New Roman" panose="02020603050405020304" pitchFamily="18" charset="0"/>
              </a:rPr>
              <a:t>;</a:t>
            </a:r>
          </a:p>
          <a:p>
            <a:r>
              <a:rPr lang="en-US" altLang="zh-CN" sz="2000" dirty="0">
                <a:solidFill>
                  <a:schemeClr val="accent2"/>
                </a:solidFill>
                <a:latin typeface="Times New Roman" panose="02020603050405020304" pitchFamily="18" charset="0"/>
                <a:cs typeface="Times New Roman" panose="02020603050405020304" pitchFamily="18" charset="0"/>
              </a:rPr>
              <a:t>m</a:t>
            </a:r>
            <a:r>
              <a:rPr lang="en-US" altLang="zh-CN" sz="2000" dirty="0">
                <a:solidFill>
                  <a:schemeClr val="accent2"/>
                </a:solidFill>
                <a:effectLst/>
                <a:latin typeface="Times New Roman" panose="02020603050405020304" pitchFamily="18" charset="0"/>
                <a:cs typeface="Times New Roman" panose="02020603050405020304" pitchFamily="18" charset="0"/>
              </a:rPr>
              <a:t>f</a:t>
            </a:r>
            <a:r>
              <a:rPr lang="zh-CN" altLang="en-US" sz="2000" dirty="0">
                <a:solidFill>
                  <a:schemeClr val="accent2"/>
                </a:solidFill>
                <a:effectLst/>
                <a:latin typeface="Times New Roman" panose="02020603050405020304" pitchFamily="18" charset="0"/>
                <a:cs typeface="Times New Roman" panose="02020603050405020304" pitchFamily="18" charset="0"/>
              </a:rPr>
              <a:t> </a:t>
            </a:r>
            <a:r>
              <a:rPr lang="en-US" altLang="zh-CN" sz="2000" dirty="0">
                <a:effectLst/>
                <a:latin typeface="Times New Roman" panose="02020603050405020304" pitchFamily="18" charset="0"/>
                <a:cs typeface="Times New Roman" panose="02020603050405020304" pitchFamily="18" charset="0"/>
              </a:rPr>
              <a:t>&amp;</a:t>
            </a:r>
            <a:r>
              <a:rPr lang="zh-CN" altLang="en-US" sz="2000" dirty="0">
                <a:effectLst/>
                <a:latin typeface="Times New Roman" panose="02020603050405020304" pitchFamily="18" charset="0"/>
                <a:cs typeface="Times New Roman" panose="02020603050405020304" pitchFamily="18" charset="0"/>
              </a:rPr>
              <a:t> </a:t>
            </a:r>
            <a:r>
              <a:rPr lang="en-US" altLang="zh-CN" sz="2000" dirty="0">
                <a:solidFill>
                  <a:srgbClr val="0070C0"/>
                </a:solidFill>
                <a:effectLst/>
                <a:latin typeface="Times New Roman" panose="02020603050405020304" pitchFamily="18" charset="0"/>
                <a:cs typeface="Times New Roman" panose="02020603050405020304" pitchFamily="18" charset="0"/>
              </a:rPr>
              <a:t>mb</a:t>
            </a:r>
            <a:r>
              <a:rPr lang="en-US" altLang="zh-CN" sz="2000" dirty="0">
                <a:effectLst/>
                <a:latin typeface="Times New Roman" panose="02020603050405020304" pitchFamily="18" charset="0"/>
                <a:cs typeface="Times New Roman" panose="02020603050405020304" pitchFamily="18" charset="0"/>
              </a:rPr>
              <a:t>:</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Both effects are enhanced by neutrino oscillations, with the </a:t>
            </a:r>
            <a:r>
              <a:rPr lang="en-US" sz="2000" dirty="0" err="1">
                <a:effectLst/>
                <a:latin typeface="Times New Roman" panose="02020603050405020304" pitchFamily="18" charset="0"/>
                <a:cs typeface="Times New Roman" panose="02020603050405020304" pitchFamily="18" charset="0"/>
              </a:rPr>
              <a:t>sym</a:t>
            </a:r>
            <a:r>
              <a:rPr lang="en-US" sz="2000" dirty="0">
                <a:effectLst/>
                <a:latin typeface="Times New Roman" panose="02020603050405020304" pitchFamily="18" charset="0"/>
                <a:cs typeface="Times New Roman" panose="02020603050405020304" pitchFamily="18" charset="0"/>
              </a:rPr>
              <a:t>-</a:t>
            </a:r>
            <a:r>
              <a:rPr lang="en-US" sz="2000" dirty="0">
                <a:solidFill>
                  <a:srgbClr val="0070C0"/>
                </a:solidFill>
                <a:effectLst/>
                <a:latin typeface="Times New Roman" panose="02020603050405020304" pitchFamily="18" charset="0"/>
                <a:cs typeface="Times New Roman" panose="02020603050405020304" pitchFamily="18" charset="0"/>
              </a:rPr>
              <a:t>mb</a:t>
            </a:r>
            <a:r>
              <a:rPr lang="en-US" sz="2000" dirty="0">
                <a:effectLst/>
                <a:latin typeface="Times New Roman" panose="02020603050405020304" pitchFamily="18" charset="0"/>
                <a:cs typeface="Times New Roman" panose="02020603050405020304" pitchFamily="18" charset="0"/>
              </a:rPr>
              <a:t> case showing a </a:t>
            </a:r>
            <a:r>
              <a:rPr lang="en-US" sz="2000" dirty="0">
                <a:solidFill>
                  <a:srgbClr val="0070C0"/>
                </a:solidFill>
                <a:effectLst/>
                <a:latin typeface="Times New Roman" panose="02020603050405020304" pitchFamily="18" charset="0"/>
                <a:cs typeface="Times New Roman" panose="02020603050405020304" pitchFamily="18" charset="0"/>
              </a:rPr>
              <a:t>larger</a:t>
            </a:r>
            <a:r>
              <a:rPr lang="en-US" sz="2000" dirty="0">
                <a:effectLst/>
                <a:latin typeface="Times New Roman" panose="02020603050405020304" pitchFamily="18" charset="0"/>
                <a:cs typeface="Times New Roman" panose="02020603050405020304" pitchFamily="18" charset="0"/>
              </a:rPr>
              <a:t> effect than </a:t>
            </a:r>
            <a:r>
              <a:rPr lang="en-US" sz="2000" dirty="0" err="1">
                <a:effectLst/>
                <a:latin typeface="Times New Roman" panose="02020603050405020304" pitchFamily="18" charset="0"/>
                <a:cs typeface="Times New Roman" panose="02020603050405020304" pitchFamily="18" charset="0"/>
              </a:rPr>
              <a:t>sym</a:t>
            </a:r>
            <a:r>
              <a:rPr lang="en-US" sz="2000" dirty="0">
                <a:effectLst/>
                <a:latin typeface="Times New Roman" panose="02020603050405020304" pitchFamily="18" charset="0"/>
                <a:cs typeface="Times New Roman" panose="02020603050405020304" pitchFamily="18" charset="0"/>
              </a:rPr>
              <a:t>-mf. </a:t>
            </a:r>
          </a:p>
          <a:p>
            <a:r>
              <a:rPr lang="en-US" altLang="zh-CN" sz="2000" dirty="0">
                <a:latin typeface="Times New Roman" panose="02020603050405020304" pitchFamily="18" charset="0"/>
                <a:cs typeface="Times New Roman" panose="02020603050405020304" pitchFamily="18" charset="0"/>
                <a:sym typeface="Wingdings" pitchFamily="2" charset="2"/>
              </a:rPr>
              <a:t></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effect allows late time, low (T &lt; 1.5 GK) temperature capture of neutrons and reaction flow to heavier, neutron-rich nuclei. </a:t>
            </a:r>
            <a:endParaRPr lang="en-US" sz="2000" dirty="0">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C49C0A1-578E-0056-122B-60C985593EF6}"/>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
        <p:nvSpPr>
          <p:cNvPr id="2" name="Date Placeholder 1">
            <a:extLst>
              <a:ext uri="{FF2B5EF4-FFF2-40B4-BE49-F238E27FC236}">
                <a16:creationId xmlns:a16="http://schemas.microsoft.com/office/drawing/2014/main" id="{01DBA874-2457-6379-7708-7CDE0D4012E9}"/>
              </a:ext>
            </a:extLst>
          </p:cNvPr>
          <p:cNvSpPr>
            <a:spLocks noGrp="1"/>
          </p:cNvSpPr>
          <p:nvPr>
            <p:ph type="dt" sz="half" idx="10"/>
          </p:nvPr>
        </p:nvSpPr>
        <p:spPr/>
        <p:txBody>
          <a:bodyPr/>
          <a:lstStyle/>
          <a:p>
            <a:fld id="{A4F4D4F3-57A6-954E-85B8-F8EB2B86D383}" type="datetime1">
              <a:rPr lang="en-US" smtClean="0"/>
              <a:t>6/11/25</a:t>
            </a:fld>
            <a:endParaRPr lang="en-US"/>
          </a:p>
        </p:txBody>
      </p:sp>
      <p:sp>
        <p:nvSpPr>
          <p:cNvPr id="4" name="Footer Placeholder 3">
            <a:extLst>
              <a:ext uri="{FF2B5EF4-FFF2-40B4-BE49-F238E27FC236}">
                <a16:creationId xmlns:a16="http://schemas.microsoft.com/office/drawing/2014/main" id="{230E28AD-844D-149F-AF8F-12D9FF8CBB11}"/>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115127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01EB1-D314-6931-C198-B18426534E4A}"/>
              </a:ext>
            </a:extLst>
          </p:cNvPr>
          <p:cNvSpPr>
            <a:spLocks noGrp="1"/>
          </p:cNvSpPr>
          <p:nvPr>
            <p:ph idx="1"/>
          </p:nvPr>
        </p:nvSpPr>
        <p:spPr>
          <a:xfrm>
            <a:off x="838199" y="1205946"/>
            <a:ext cx="10744201" cy="5542033"/>
          </a:xfrm>
        </p:spPr>
        <p:txBody>
          <a:bodyPr>
            <a:normAutofit/>
          </a:bodyPr>
          <a:lstStyle/>
          <a:p>
            <a:r>
              <a:rPr lang="en-US" altLang="zh-CN" sz="2200" dirty="0">
                <a:latin typeface="Times New Roman" panose="02020603050405020304" pitchFamily="18" charset="0"/>
                <a:cs typeface="Times New Roman" panose="02020603050405020304" pitchFamily="18" charset="0"/>
              </a:rPr>
              <a:t>First</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pointed</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out:</a:t>
            </a:r>
            <a:r>
              <a:rPr lang="zh-CN" alt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Wanajo</a:t>
            </a:r>
            <a:r>
              <a:rPr lang="en-US" sz="2200" dirty="0">
                <a:latin typeface="Times New Roman" panose="02020603050405020304" pitchFamily="18" charset="0"/>
                <a:cs typeface="Times New Roman" panose="02020603050405020304" pitchFamily="18" charset="0"/>
              </a:rPr>
              <a:t> et al. (2011), </a:t>
            </a:r>
            <a:r>
              <a:rPr lang="en-US" sz="2200" dirty="0" err="1">
                <a:latin typeface="Times New Roman" panose="02020603050405020304" pitchFamily="18" charset="0"/>
                <a:cs typeface="Times New Roman" panose="02020603050405020304" pitchFamily="18" charset="0"/>
              </a:rPr>
              <a:t>Arcones</a:t>
            </a:r>
            <a:r>
              <a:rPr lang="en-US" sz="2200" dirty="0">
                <a:latin typeface="Times New Roman" panose="02020603050405020304" pitchFamily="18" charset="0"/>
                <a:cs typeface="Times New Roman" panose="02020603050405020304" pitchFamily="18" charset="0"/>
              </a:rPr>
              <a:t> et al. (2012), Nishimura</a:t>
            </a:r>
            <a:r>
              <a:rPr lang="zh-CN" alt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et al. (2019)</a:t>
            </a:r>
          </a:p>
          <a:p>
            <a:r>
              <a:rPr lang="en-US" altLang="zh-CN" sz="2200" dirty="0">
                <a:latin typeface="Times New Roman" panose="02020603050405020304" pitchFamily="18" charset="0"/>
                <a:cs typeface="Times New Roman" panose="02020603050405020304" pitchFamily="18" charset="0"/>
              </a:rPr>
              <a:t>Observed</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in a hypernova neutrino-driven wind with higher</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(~10x)</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L</a:t>
            </a:r>
            <a:r>
              <a:rPr lang="el-GR" altLang="zh-CN" sz="2200" dirty="0">
                <a:latin typeface="Times New Roman" panose="02020603050405020304" pitchFamily="18" charset="0"/>
                <a:cs typeface="Times New Roman" panose="02020603050405020304" pitchFamily="18" charset="0"/>
              </a:rPr>
              <a:t>ν</a:t>
            </a:r>
            <a:r>
              <a:rPr lang="en-US" altLang="zh-CN" sz="2200" dirty="0">
                <a:latin typeface="Times New Roman" panose="02020603050405020304" pitchFamily="18" charset="0"/>
                <a:cs typeface="Times New Roman" panose="02020603050405020304" pitchFamily="18" charset="0"/>
              </a:rPr>
              <a:t>e</a:t>
            </a:r>
            <a:r>
              <a:rPr lang="el-GR" altLang="zh-CN"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1.65x</a:t>
            </a:r>
            <a:r>
              <a:rPr lang="el-GR" altLang="zh-CN" sz="2200" dirty="0">
                <a:latin typeface="Times New Roman" panose="02020603050405020304" pitchFamily="18" charset="0"/>
                <a:cs typeface="Times New Roman" panose="02020603050405020304" pitchFamily="18" charset="0"/>
              </a:rPr>
              <a:t>10</a:t>
            </a:r>
            <a:r>
              <a:rPr lang="el-GR" altLang="zh-CN" sz="2200" baseline="30000" dirty="0">
                <a:latin typeface="Times New Roman" panose="02020603050405020304" pitchFamily="18" charset="0"/>
                <a:cs typeface="Times New Roman" panose="02020603050405020304" pitchFamily="18" charset="0"/>
              </a:rPr>
              <a:t>53</a:t>
            </a:r>
            <a:r>
              <a:rPr lang="en-US" altLang="zh-CN" sz="2200" dirty="0">
                <a:latin typeface="Times New Roman" panose="02020603050405020304" pitchFamily="18" charset="0"/>
                <a:cs typeface="Times New Roman" panose="02020603050405020304" pitchFamily="18" charset="0"/>
              </a:rPr>
              <a:t>erg s</a:t>
            </a:r>
            <a:r>
              <a:rPr lang="en-US" altLang="zh-CN" sz="2200" baseline="30000" dirty="0">
                <a:latin typeface="Times New Roman" panose="02020603050405020304" pitchFamily="18" charset="0"/>
                <a:cs typeface="Times New Roman" panose="02020603050405020304" pitchFamily="18" charset="0"/>
              </a:rPr>
              <a:t>−1  </a:t>
            </a:r>
            <a:r>
              <a:rPr lang="en-US" altLang="zh-CN" sz="2200" dirty="0">
                <a:latin typeface="Times New Roman" panose="02020603050405020304" pitchFamily="18" charset="0"/>
                <a:cs typeface="Times New Roman" panose="02020603050405020304" pitchFamily="18" charset="0"/>
              </a:rPr>
              <a:t>(Fujibayashi et al.</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2015):</a:t>
            </a: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pPr marL="0" indent="0">
              <a:buNone/>
            </a:pPr>
            <a:endParaRPr lang="en-US" altLang="zh-CN" sz="2400" dirty="0">
              <a:latin typeface="Times New Roman" panose="02020603050405020304" pitchFamily="18" charset="0"/>
              <a:cs typeface="Times New Roman" panose="02020603050405020304" pitchFamily="18" charset="0"/>
            </a:endParaRPr>
          </a:p>
          <a:p>
            <a:pPr marL="0" indent="0">
              <a:buNone/>
            </a:pPr>
            <a:endParaRPr lang="en-US" altLang="zh-CN" sz="2400" dirty="0">
              <a:latin typeface="Times New Roman" panose="02020603050405020304" pitchFamily="18" charset="0"/>
              <a:cs typeface="Times New Roman" panose="02020603050405020304" pitchFamily="18" charset="0"/>
            </a:endParaRPr>
          </a:p>
          <a:p>
            <a:r>
              <a:rPr lang="en-US" altLang="zh-CN" sz="2200" dirty="0">
                <a:latin typeface="Times New Roman" panose="02020603050405020304" pitchFamily="18" charset="0"/>
                <a:cs typeface="Times New Roman" panose="02020603050405020304" pitchFamily="18" charset="0"/>
              </a:rPr>
              <a:t>We find neutrino oscillations </a:t>
            </a:r>
            <a:r>
              <a:rPr lang="en-US" altLang="zh-CN" sz="2200" b="1" dirty="0">
                <a:latin typeface="Times New Roman" panose="02020603050405020304" pitchFamily="18" charset="0"/>
                <a:cs typeface="Times New Roman" panose="02020603050405020304" pitchFamily="18" charset="0"/>
              </a:rPr>
              <a:t>amplify</a:t>
            </a:r>
            <a:r>
              <a:rPr lang="en-US" altLang="zh-CN" sz="2200" dirty="0">
                <a:latin typeface="Times New Roman" panose="02020603050405020304" pitchFamily="18" charset="0"/>
                <a:cs typeface="Times New Roman" panose="02020603050405020304" pitchFamily="18" charset="0"/>
              </a:rPr>
              <a:t> the shift from</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proton-rich to neutron-rich nucleosynthesis</a:t>
            </a:r>
          </a:p>
          <a:p>
            <a:endParaRPr lang="en-US" altLang="zh-CN" sz="2400" baseline="30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92174C6-5643-AC55-7737-077D2980E596}"/>
              </a:ext>
            </a:extLst>
          </p:cNvPr>
          <p:cNvSpPr>
            <a:spLocks noGrp="1"/>
          </p:cNvSpPr>
          <p:nvPr>
            <p:ph type="dt" sz="half" idx="10"/>
          </p:nvPr>
        </p:nvSpPr>
        <p:spPr/>
        <p:txBody>
          <a:bodyPr/>
          <a:lstStyle/>
          <a:p>
            <a:fld id="{8F3A5A14-0053-F048-AD92-8228F224496A}" type="datetime1">
              <a:rPr lang="en-US" smtClean="0"/>
              <a:t>6/11/25</a:t>
            </a:fld>
            <a:endParaRPr lang="en-US"/>
          </a:p>
        </p:txBody>
      </p:sp>
      <p:sp>
        <p:nvSpPr>
          <p:cNvPr id="5" name="Footer Placeholder 4">
            <a:extLst>
              <a:ext uri="{FF2B5EF4-FFF2-40B4-BE49-F238E27FC236}">
                <a16:creationId xmlns:a16="http://schemas.microsoft.com/office/drawing/2014/main" id="{AEB64691-E73B-197F-A500-D397D39A5AA2}"/>
              </a:ext>
            </a:extLst>
          </p:cNvPr>
          <p:cNvSpPr>
            <a:spLocks noGrp="1"/>
          </p:cNvSpPr>
          <p:nvPr>
            <p:ph type="ftr" sz="quarter" idx="11"/>
          </p:nvPr>
        </p:nvSpPr>
        <p:spPr/>
        <p:txBody>
          <a:bodyPr/>
          <a:lstStyle/>
          <a:p>
            <a:r>
              <a:rPr lang="en-US"/>
              <a:t>sirEN-Xilu Wang</a:t>
            </a:r>
          </a:p>
        </p:txBody>
      </p:sp>
      <p:sp>
        <p:nvSpPr>
          <p:cNvPr id="6" name="Slide Number Placeholder 5">
            <a:extLst>
              <a:ext uri="{FF2B5EF4-FFF2-40B4-BE49-F238E27FC236}">
                <a16:creationId xmlns:a16="http://schemas.microsoft.com/office/drawing/2014/main" id="{680B61F0-4D23-BDAF-CEA6-B45BC6F3AD0B}"/>
              </a:ext>
            </a:extLst>
          </p:cNvPr>
          <p:cNvSpPr>
            <a:spLocks noGrp="1"/>
          </p:cNvSpPr>
          <p:nvPr>
            <p:ph type="sldNum" sz="quarter" idx="12"/>
          </p:nvPr>
        </p:nvSpPr>
        <p:spPr/>
        <p:txBody>
          <a:bodyPr/>
          <a:lstStyle/>
          <a:p>
            <a:fld id="{EF69564C-389E-5A40-BAE9-6DBDC65C143D}" type="slidenum">
              <a:rPr lang="en-US" smtClean="0"/>
              <a:t>13</a:t>
            </a:fld>
            <a:endParaRPr lang="en-US"/>
          </a:p>
        </p:txBody>
      </p:sp>
      <p:sp>
        <p:nvSpPr>
          <p:cNvPr id="7" name="Title 1">
            <a:extLst>
              <a:ext uri="{FF2B5EF4-FFF2-40B4-BE49-F238E27FC236}">
                <a16:creationId xmlns:a16="http://schemas.microsoft.com/office/drawing/2014/main" id="{94019E60-B333-ABA1-EA67-8373D46B4FE4}"/>
              </a:ext>
            </a:extLst>
          </p:cNvPr>
          <p:cNvSpPr>
            <a:spLocks noGrp="1"/>
          </p:cNvSpPr>
          <p:nvPr>
            <p:ph type="title"/>
          </p:nvPr>
        </p:nvSpPr>
        <p:spPr>
          <a:xfrm>
            <a:off x="838199" y="-6200"/>
            <a:ext cx="11036643" cy="1325563"/>
          </a:xfrm>
        </p:spPr>
        <p:txBody>
          <a:bodyPr>
            <a:normAutofit/>
          </a:bodyPr>
          <a:lstStyle/>
          <a:p>
            <a:r>
              <a:rPr lang="en-US" altLang="zh-CN" sz="4000" dirty="0"/>
              <a:t>A</a:t>
            </a:r>
            <a:r>
              <a:rPr lang="zh-CN" altLang="en-US" sz="4000" dirty="0"/>
              <a:t> </a:t>
            </a:r>
            <a:r>
              <a:rPr lang="en-US" altLang="zh-CN" sz="4000" dirty="0"/>
              <a:t>robust</a:t>
            </a:r>
            <a:r>
              <a:rPr lang="zh-CN" altLang="en-US" sz="4000" dirty="0"/>
              <a:t> </a:t>
            </a:r>
            <a:r>
              <a:rPr lang="en-US" altLang="zh-CN" sz="4000" dirty="0"/>
              <a:t>𝜈p process</a:t>
            </a:r>
            <a:r>
              <a:rPr lang="zh-CN" altLang="en-US" sz="4000" dirty="0"/>
              <a:t> </a:t>
            </a:r>
            <a:r>
              <a:rPr lang="en-US" altLang="zh-CN" sz="4000" dirty="0">
                <a:sym typeface="Wingdings" pitchFamily="2" charset="2"/>
              </a:rPr>
              <a:t></a:t>
            </a:r>
            <a:r>
              <a:rPr lang="zh-CN" altLang="en-US" sz="4000" dirty="0"/>
              <a:t> </a:t>
            </a:r>
            <a:r>
              <a:rPr lang="en-US" altLang="zh-CN" sz="4000" dirty="0"/>
              <a:t>neutron</a:t>
            </a:r>
            <a:r>
              <a:rPr lang="zh-CN" altLang="en-US" sz="4000" dirty="0"/>
              <a:t> </a:t>
            </a:r>
            <a:r>
              <a:rPr lang="en-US" altLang="zh-CN" sz="4000" dirty="0"/>
              <a:t>rich</a:t>
            </a:r>
            <a:r>
              <a:rPr lang="zh-CN" altLang="en-US" sz="4000" dirty="0"/>
              <a:t> </a:t>
            </a:r>
            <a:r>
              <a:rPr lang="en-US" altLang="zh-CN" sz="4000" dirty="0"/>
              <a:t>at</a:t>
            </a:r>
            <a:r>
              <a:rPr lang="zh-CN" altLang="en-US" sz="4000" dirty="0"/>
              <a:t> </a:t>
            </a:r>
            <a:r>
              <a:rPr lang="en-US" altLang="zh-CN" sz="4000" dirty="0"/>
              <a:t>late</a:t>
            </a:r>
            <a:r>
              <a:rPr lang="zh-CN" altLang="en-US" sz="4000" dirty="0"/>
              <a:t> </a:t>
            </a:r>
            <a:r>
              <a:rPr lang="en-US" altLang="zh-CN" sz="4000" dirty="0"/>
              <a:t>time</a:t>
            </a:r>
            <a:endParaRPr lang="en-US" sz="4000" dirty="0"/>
          </a:p>
        </p:txBody>
      </p:sp>
      <p:grpSp>
        <p:nvGrpSpPr>
          <p:cNvPr id="11" name="Group 10">
            <a:extLst>
              <a:ext uri="{FF2B5EF4-FFF2-40B4-BE49-F238E27FC236}">
                <a16:creationId xmlns:a16="http://schemas.microsoft.com/office/drawing/2014/main" id="{51DE9B0B-6EBB-9F09-B2EB-D9A34EF47375}"/>
              </a:ext>
            </a:extLst>
          </p:cNvPr>
          <p:cNvGrpSpPr/>
          <p:nvPr/>
        </p:nvGrpSpPr>
        <p:grpSpPr>
          <a:xfrm>
            <a:off x="1291323" y="2192520"/>
            <a:ext cx="9545220" cy="3474720"/>
            <a:chOff x="1291323" y="2378046"/>
            <a:chExt cx="9545220" cy="3474720"/>
          </a:xfrm>
        </p:grpSpPr>
        <p:pic>
          <p:nvPicPr>
            <p:cNvPr id="8" name="Picture 7">
              <a:extLst>
                <a:ext uri="{FF2B5EF4-FFF2-40B4-BE49-F238E27FC236}">
                  <a16:creationId xmlns:a16="http://schemas.microsoft.com/office/drawing/2014/main" id="{563ACCD9-832E-A9EC-6B24-A911A1C9E9E3}"/>
                </a:ext>
              </a:extLst>
            </p:cNvPr>
            <p:cNvPicPr>
              <a:picLocks noChangeAspect="1"/>
            </p:cNvPicPr>
            <p:nvPr/>
          </p:nvPicPr>
          <p:blipFill>
            <a:blip r:embed="rId3"/>
            <a:stretch>
              <a:fillRect/>
            </a:stretch>
          </p:blipFill>
          <p:spPr>
            <a:xfrm>
              <a:off x="1291323" y="2576828"/>
              <a:ext cx="4660900" cy="2032000"/>
            </a:xfrm>
            <a:prstGeom prst="rect">
              <a:avLst/>
            </a:prstGeom>
          </p:spPr>
        </p:pic>
        <p:pic>
          <p:nvPicPr>
            <p:cNvPr id="9" name="Picture 8">
              <a:extLst>
                <a:ext uri="{FF2B5EF4-FFF2-40B4-BE49-F238E27FC236}">
                  <a16:creationId xmlns:a16="http://schemas.microsoft.com/office/drawing/2014/main" id="{49627A80-0A23-65EA-C535-2BF90FF9933D}"/>
                </a:ext>
              </a:extLst>
            </p:cNvPr>
            <p:cNvPicPr>
              <a:picLocks noChangeAspect="1"/>
            </p:cNvPicPr>
            <p:nvPr/>
          </p:nvPicPr>
          <p:blipFill>
            <a:blip r:embed="rId4"/>
            <a:stretch>
              <a:fillRect/>
            </a:stretch>
          </p:blipFill>
          <p:spPr>
            <a:xfrm>
              <a:off x="6239778" y="2378046"/>
              <a:ext cx="4596765" cy="3474720"/>
            </a:xfrm>
            <a:prstGeom prst="rect">
              <a:avLst/>
            </a:prstGeom>
          </p:spPr>
        </p:pic>
        <p:sp>
          <p:nvSpPr>
            <p:cNvPr id="10" name="TextBox 9">
              <a:extLst>
                <a:ext uri="{FF2B5EF4-FFF2-40B4-BE49-F238E27FC236}">
                  <a16:creationId xmlns:a16="http://schemas.microsoft.com/office/drawing/2014/main" id="{DD68A29D-8443-1FC0-7EA7-3F58D60C7732}"/>
                </a:ext>
              </a:extLst>
            </p:cNvPr>
            <p:cNvSpPr txBox="1"/>
            <p:nvPr/>
          </p:nvSpPr>
          <p:spPr>
            <a:xfrm>
              <a:off x="1577009" y="4642430"/>
              <a:ext cx="4518991"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Hypernova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wind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condition:</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M</a:t>
              </a:r>
              <a:r>
                <a:rPr lang="en-US" altLang="zh-CN" baseline="-25000" dirty="0" err="1">
                  <a:latin typeface="Times New Roman" panose="02020603050405020304" pitchFamily="18" charset="0"/>
                  <a:cs typeface="Times New Roman" panose="02020603050405020304" pitchFamily="18" charset="0"/>
                </a:rPr>
                <a:t>pns</a:t>
              </a:r>
              <a:r>
                <a:rPr lang="en-US" altLang="zh-CN" dirty="0">
                  <a:latin typeface="Times New Roman" panose="02020603050405020304" pitchFamily="18" charset="0"/>
                  <a:cs typeface="Times New Roman" panose="02020603050405020304" pitchFamily="18" charset="0"/>
                </a:rPr>
                <a:t>=3M</a:t>
              </a:r>
              <a:r>
                <a:rPr lang="en-US" altLang="zh-CN" baseline="-25000" dirty="0">
                  <a:latin typeface="Times New Roman" panose="02020603050405020304" pitchFamily="18" charset="0"/>
                  <a:cs typeface="Times New Roman" panose="02020603050405020304" pitchFamily="18" charset="0"/>
                </a:rPr>
                <a:t>sol</a:t>
              </a:r>
              <a:r>
                <a:rPr lang="zh-CN" altLang="en-US"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a:t>
              </a:r>
              <a:r>
                <a:rPr lang="en-US" altLang="zh-CN" baseline="-25000" dirty="0"/>
                <a:t>𝜈e</a:t>
              </a:r>
              <a:r>
                <a:rPr lang="en-US" altLang="zh-CN" dirty="0">
                  <a:latin typeface="Times New Roman" panose="02020603050405020304" pitchFamily="18" charset="0"/>
                  <a:cs typeface="Times New Roman" panose="02020603050405020304" pitchFamily="18" charset="0"/>
                </a:rPr>
                <a:t>=11.0</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MeV,</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Y</a:t>
              </a:r>
              <a:r>
                <a:rPr lang="en-US" altLang="zh-CN" baseline="-25000" dirty="0">
                  <a:latin typeface="Times New Roman" panose="02020603050405020304" pitchFamily="18" charset="0"/>
                  <a:cs typeface="Times New Roman" panose="02020603050405020304" pitchFamily="18" charset="0"/>
                </a:rPr>
                <a:t>e</a:t>
              </a:r>
              <a:r>
                <a:rPr lang="en-US" altLang="zh-CN" dirty="0">
                  <a:latin typeface="Times New Roman" panose="02020603050405020304" pitchFamily="18" charset="0"/>
                  <a:cs typeface="Times New Roman" panose="02020603050405020304" pitchFamily="18" charset="0"/>
                </a:rPr>
                <a:t>=0.587,</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s/k</a:t>
              </a:r>
              <a:r>
                <a:rPr lang="en-US" altLang="zh-CN" baseline="-25000"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=141(Fujibayashi et al.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2015)</a:t>
              </a:r>
              <a:endParaRPr lang="en-US" dirty="0"/>
            </a:p>
          </p:txBody>
        </p:sp>
      </p:grpSp>
    </p:spTree>
    <p:extLst>
      <p:ext uri="{BB962C8B-B14F-4D97-AF65-F5344CB8AC3E}">
        <p14:creationId xmlns:p14="http://schemas.microsoft.com/office/powerpoint/2010/main" val="63199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CE89C7D1-CCB8-B646-AE55-5A8DD951766E}"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14</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036643"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r>
              <a:rPr lang="en-US" altLang="zh-CN" sz="4000" dirty="0"/>
              <a:t>𝜈</a:t>
            </a:r>
            <a:r>
              <a:rPr lang="en-US" altLang="zh-CN" sz="4000" dirty="0" err="1"/>
              <a:t>i</a:t>
            </a:r>
            <a:r>
              <a:rPr lang="en-US" altLang="zh-CN" sz="4000" dirty="0"/>
              <a:t> process</a:t>
            </a:r>
            <a:endParaRPr lang="en-US" sz="40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1BDBF6-00E0-ED48-9C33-0748A08FF61F}"/>
                  </a:ext>
                </a:extLst>
              </p:cNvPr>
              <p:cNvSpPr txBox="1"/>
              <p:nvPr/>
            </p:nvSpPr>
            <p:spPr>
              <a:xfrm>
                <a:off x="6380142" y="3883921"/>
                <a:ext cx="5362419" cy="2554545"/>
              </a:xfrm>
              <a:prstGeom prst="rect">
                <a:avLst/>
              </a:prstGeom>
              <a:noFill/>
            </p:spPr>
            <p:txBody>
              <a:bodyPr wrap="square" rtlCol="0">
                <a:spAutoFit/>
              </a:bodyPr>
              <a:lstStyle/>
              <a:p>
                <a14:m>
                  <m:oMath xmlns:m="http://schemas.openxmlformats.org/officeDocument/2006/math">
                    <m:r>
                      <a:rPr lang="zh-CN" altLang="en-US" sz="2000">
                        <a:solidFill>
                          <a:srgbClr val="0000FF"/>
                        </a:solidFill>
                        <a:latin typeface="Cambria Math" panose="02040503050406030204" pitchFamily="18" charset="0"/>
                        <a:ea typeface="Songti TC" panose="02010600040101010101" pitchFamily="2" charset="-120"/>
                        <a:cs typeface="Times New Roman" panose="02020603050405020304" pitchFamily="18" charset="0"/>
                      </a:rPr>
                      <m:t>𝜈</m:t>
                    </m:r>
                    <m:r>
                      <a:rPr lang="en-US" altLang="zh-CN" sz="2000">
                        <a:solidFill>
                          <a:srgbClr val="0000FF"/>
                        </a:solidFill>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sz="2000" dirty="0">
                    <a:solidFill>
                      <a:srgbClr val="0000FF"/>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0000FF"/>
                    </a:solidFill>
                    <a:latin typeface="Times" pitchFamily="2" charset="0"/>
                    <a:ea typeface="Songti TC" panose="02010600040101010101" pitchFamily="2" charset="-120"/>
                    <a:cs typeface="Times New Roman" panose="02020603050405020304" pitchFamily="18" charset="0"/>
                  </a:rPr>
                  <a:t>process</a:t>
                </a:r>
                <a:r>
                  <a:rPr lang="en-US" altLang="zh-CN" sz="2000" dirty="0">
                    <a:latin typeface="Times" pitchFamily="2" charset="0"/>
                    <a:ea typeface="Songti TC" panose="02010600040101010101" pitchFamily="2" charset="-120"/>
                  </a:rPr>
                  <a:t>:</a:t>
                </a:r>
                <a:r>
                  <a:rPr lang="zh-CN" altLang="en-US" sz="2000" dirty="0">
                    <a:latin typeface="Times" pitchFamily="2" charset="0"/>
                    <a:ea typeface="Songti TC" panose="02010600040101010101" pitchFamily="2" charset="-120"/>
                  </a:rPr>
                  <a:t> </a:t>
                </a:r>
                <a:r>
                  <a:rPr lang="en-US" altLang="zh-CN" sz="2000" dirty="0">
                    <a:solidFill>
                      <a:srgbClr val="0000FF"/>
                    </a:solidFill>
                    <a:latin typeface="Times" pitchFamily="2" charset="0"/>
                    <a:ea typeface="Songti TC" panose="02010600040101010101" pitchFamily="2" charset="-120"/>
                    <a:cs typeface="Times New Roman" panose="02020603050405020304" pitchFamily="18" charset="0"/>
                  </a:rPr>
                  <a:t>new</a:t>
                </a:r>
                <a:r>
                  <a:rPr lang="zh-CN" altLang="en-US" sz="2000" dirty="0">
                    <a:solidFill>
                      <a:srgbClr val="0000FF"/>
                    </a:solidFill>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nucleosynthesis</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process</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and</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path</a:t>
                </a:r>
              </a:p>
              <a:p>
                <a:pPr marL="342900" indent="-342900">
                  <a:buFont typeface="Wingdings" pitchFamily="2" charset="2"/>
                  <a:buChar char="v"/>
                </a:pPr>
                <a:r>
                  <a:rPr lang="en-US" altLang="zh-CN" sz="2000" dirty="0">
                    <a:latin typeface="Times" pitchFamily="2" charset="0"/>
                    <a:ea typeface="Songti TC" panose="02010600040101010101" pitchFamily="2" charset="-120"/>
                    <a:cs typeface="Times New Roman" panose="02020603050405020304" pitchFamily="18" charset="0"/>
                  </a:rPr>
                  <a:t>Occur</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in</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a</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solidFill>
                      <a:srgbClr val="FF0000"/>
                    </a:solidFill>
                    <a:latin typeface="Times" pitchFamily="2" charset="0"/>
                    <a:ea typeface="Songti TC" panose="02010600040101010101" pitchFamily="2" charset="-120"/>
                    <a:cs typeface="Times New Roman" panose="02020603050405020304" pitchFamily="18" charset="0"/>
                  </a:rPr>
                  <a:t>high</a:t>
                </a:r>
                <a:r>
                  <a:rPr lang="zh-CN" altLang="en-US" sz="2000" dirty="0">
                    <a:solidFill>
                      <a:srgbClr val="FF0000"/>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FF0000"/>
                    </a:solidFill>
                    <a:latin typeface="Times" pitchFamily="2" charset="0"/>
                    <a:ea typeface="Songti TC" panose="02010600040101010101" pitchFamily="2" charset="-120"/>
                    <a:cs typeface="Times New Roman" panose="02020603050405020304" pitchFamily="18" charset="0"/>
                  </a:rPr>
                  <a:t>entropy</a:t>
                </a:r>
                <a:r>
                  <a:rPr lang="zh-CN" altLang="en-US" sz="2000" dirty="0">
                    <a:solidFill>
                      <a:srgbClr val="FF0000"/>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FF0000"/>
                    </a:solidFill>
                    <a:latin typeface="Times" pitchFamily="2" charset="0"/>
                    <a:ea typeface="Songti TC" panose="02010600040101010101" pitchFamily="2" charset="-120"/>
                    <a:cs typeface="Times New Roman" panose="02020603050405020304" pitchFamily="18" charset="0"/>
                  </a:rPr>
                  <a:t>proton-rich</a:t>
                </a:r>
                <a:r>
                  <a:rPr lang="zh-CN" altLang="en-US" sz="2000" dirty="0">
                    <a:solidFill>
                      <a:srgbClr val="FF0000"/>
                    </a:solidFill>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environment</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with</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abundant</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solidFill>
                      <a:srgbClr val="FF0000"/>
                    </a:solidFill>
                    <a:latin typeface="Times" pitchFamily="2" charset="0"/>
                    <a:ea typeface="Songti TC" panose="02010600040101010101" pitchFamily="2" charset="-120"/>
                    <a:cs typeface="Times New Roman" panose="02020603050405020304" pitchFamily="18" charset="0"/>
                  </a:rPr>
                  <a:t>neutrinos</a:t>
                </a:r>
                <a:r>
                  <a:rPr lang="en-US" altLang="zh-CN" sz="2000" dirty="0">
                    <a:latin typeface="Times" pitchFamily="2" charset="0"/>
                    <a:ea typeface="Songti TC" panose="02010600040101010101" pitchFamily="2" charset="-120"/>
                    <a:cs typeface="Times New Roman" panose="02020603050405020304" pitchFamily="18" charset="0"/>
                  </a:rPr>
                  <a:t>:</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supernovae,</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err="1">
                    <a:latin typeface="Times" pitchFamily="2" charset="0"/>
                    <a:ea typeface="Songti TC" panose="02010600040101010101" pitchFamily="2" charset="-120"/>
                    <a:cs typeface="Times New Roman" panose="02020603050405020304" pitchFamily="18" charset="0"/>
                  </a:rPr>
                  <a:t>hypernovae</a:t>
                </a:r>
                <a:endParaRPr lang="en-US" altLang="zh-CN" sz="2000" dirty="0">
                  <a:solidFill>
                    <a:srgbClr val="FF0000"/>
                  </a:solidFill>
                  <a:latin typeface="Times" pitchFamily="2" charset="0"/>
                  <a:ea typeface="Songti TC" panose="02010600040101010101" pitchFamily="2" charset="-120"/>
                  <a:cs typeface="Times New Roman" panose="02020603050405020304" pitchFamily="18" charset="0"/>
                </a:endParaRPr>
              </a:p>
              <a:p>
                <a:pPr marL="342900" indent="-342900">
                  <a:buFont typeface="Wingdings" pitchFamily="2" charset="2"/>
                  <a:buChar char="v"/>
                </a:pPr>
                <a:r>
                  <a:rPr lang="en-US" altLang="zh-CN" sz="2000" dirty="0">
                    <a:latin typeface="Times" pitchFamily="2" charset="0"/>
                    <a:ea typeface="Songti TC" panose="02010600040101010101" pitchFamily="2" charset="-120"/>
                  </a:rPr>
                  <a:t>Abundance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yields: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a:t>
                </a:r>
                <a:r>
                  <a:rPr lang="zh-CN" altLang="en-US" sz="2000" dirty="0">
                    <a:latin typeface="Times" pitchFamily="2" charset="0"/>
                    <a:ea typeface="Songti TC" panose="02010600040101010101" pitchFamily="2" charset="-120"/>
                  </a:rPr>
                  <a:t> </a:t>
                </a:r>
                <a:r>
                  <a:rPr lang="en-US" altLang="zh-CN" sz="2000" dirty="0">
                    <a:solidFill>
                      <a:srgbClr val="FF0000"/>
                    </a:solidFill>
                    <a:latin typeface="Times" pitchFamily="2" charset="0"/>
                    <a:ea typeface="Songti TC" panose="02010600040101010101" pitchFamily="2" charset="-120"/>
                  </a:rPr>
                  <a:t>mixture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of</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lighter</a:t>
                </a:r>
                <a:r>
                  <a:rPr lang="zh-CN" altLang="en-US" sz="2000" dirty="0">
                    <a:latin typeface="Times" pitchFamily="2" charset="0"/>
                    <a:ea typeface="Songti TC" panose="02010600040101010101" pitchFamily="2" charset="-120"/>
                  </a:rPr>
                  <a:t> 𝜈</a:t>
                </a:r>
                <a:r>
                  <a:rPr lang="en-US" altLang="zh-CN" sz="2000" dirty="0">
                    <a:latin typeface="Times" pitchFamily="2" charset="0"/>
                    <a:ea typeface="Songti TC" panose="02010600040101010101" pitchFamily="2" charset="-120"/>
                  </a:rPr>
                  <a:t>p-process-type pattern and heavier </a:t>
                </a:r>
                <a:r>
                  <a:rPr lang="en-US" altLang="zh-CN" sz="2000" dirty="0" err="1">
                    <a:latin typeface="Times" pitchFamily="2" charset="0"/>
                    <a:ea typeface="Songti TC" panose="02010600040101010101" pitchFamily="2" charset="-120"/>
                  </a:rPr>
                  <a:t>i</a:t>
                </a:r>
                <a:r>
                  <a:rPr lang="en-US" altLang="zh-CN" sz="2000" dirty="0">
                    <a:latin typeface="Times" pitchFamily="2" charset="0"/>
                    <a:ea typeface="Songti TC" panose="02010600040101010101" pitchFamily="2" charset="-120"/>
                  </a:rPr>
                  <a:t>-process-like pattern, or a fully </a:t>
                </a:r>
                <a:r>
                  <a:rPr lang="en-US" altLang="zh-CN" sz="2000" dirty="0" err="1">
                    <a:latin typeface="Times" pitchFamily="2" charset="0"/>
                    <a:ea typeface="Songti TC" panose="02010600040101010101" pitchFamily="2" charset="-120"/>
                  </a:rPr>
                  <a:t>i</a:t>
                </a:r>
                <a:r>
                  <a:rPr lang="en-US" altLang="zh-CN" sz="2000" dirty="0">
                    <a:latin typeface="Times" pitchFamily="2" charset="0"/>
                    <a:ea typeface="Songti TC" panose="02010600040101010101" pitchFamily="2" charset="-120"/>
                  </a:rPr>
                  <a:t>-process-like pattern at the highest entropies.</a:t>
                </a:r>
              </a:p>
            </p:txBody>
          </p:sp>
        </mc:Choice>
        <mc:Fallback xmlns="">
          <p:sp>
            <p:nvSpPr>
              <p:cNvPr id="15" name="TextBox 14">
                <a:extLst>
                  <a:ext uri="{FF2B5EF4-FFF2-40B4-BE49-F238E27FC236}">
                    <a16:creationId xmlns:a16="http://schemas.microsoft.com/office/drawing/2014/main" id="{9D1BDBF6-00E0-ED48-9C33-0748A08FF61F}"/>
                  </a:ext>
                </a:extLst>
              </p:cNvPr>
              <p:cNvSpPr txBox="1">
                <a:spLocks noRot="1" noChangeAspect="1" noMove="1" noResize="1" noEditPoints="1" noAdjustHandles="1" noChangeArrowheads="1" noChangeShapeType="1" noTextEdit="1"/>
              </p:cNvSpPr>
              <p:nvPr/>
            </p:nvSpPr>
            <p:spPr>
              <a:xfrm>
                <a:off x="6380142" y="3883921"/>
                <a:ext cx="5362419" cy="2554545"/>
              </a:xfrm>
              <a:prstGeom prst="rect">
                <a:avLst/>
              </a:prstGeom>
              <a:blipFill>
                <a:blip r:embed="rId3"/>
                <a:stretch>
                  <a:fillRect l="-946" t="-990" r="-473" b="-346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AD862A2E-1957-7F40-B225-64B6CCB6E7A3}"/>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pic>
        <p:nvPicPr>
          <p:cNvPr id="14" name="Picture 13">
            <a:extLst>
              <a:ext uri="{FF2B5EF4-FFF2-40B4-BE49-F238E27FC236}">
                <a16:creationId xmlns:a16="http://schemas.microsoft.com/office/drawing/2014/main" id="{9E870E32-04F6-BC4A-9545-ED193D72B98A}"/>
              </a:ext>
            </a:extLst>
          </p:cNvPr>
          <p:cNvPicPr>
            <a:picLocks noChangeAspect="1"/>
          </p:cNvPicPr>
          <p:nvPr/>
        </p:nvPicPr>
        <p:blipFill rotWithShape="1">
          <a:blip r:embed="rId4"/>
          <a:srcRect b="38663"/>
          <a:stretch/>
        </p:blipFill>
        <p:spPr>
          <a:xfrm>
            <a:off x="350860" y="4209255"/>
            <a:ext cx="5461000" cy="2512220"/>
          </a:xfrm>
          <a:prstGeom prst="rect">
            <a:avLst/>
          </a:prstGeom>
        </p:spPr>
      </p:pic>
      <p:pic>
        <p:nvPicPr>
          <p:cNvPr id="3" name="Picture 2">
            <a:extLst>
              <a:ext uri="{FF2B5EF4-FFF2-40B4-BE49-F238E27FC236}">
                <a16:creationId xmlns:a16="http://schemas.microsoft.com/office/drawing/2014/main" id="{F380510A-1BAC-FD46-9CD7-B1E6D53AA3A8}"/>
              </a:ext>
            </a:extLst>
          </p:cNvPr>
          <p:cNvPicPr>
            <a:picLocks noChangeAspect="1"/>
          </p:cNvPicPr>
          <p:nvPr/>
        </p:nvPicPr>
        <p:blipFill>
          <a:blip r:embed="rId5"/>
          <a:stretch>
            <a:fillRect/>
          </a:stretch>
        </p:blipFill>
        <p:spPr>
          <a:xfrm>
            <a:off x="6109783" y="1145107"/>
            <a:ext cx="5632778" cy="2711104"/>
          </a:xfrm>
          <a:prstGeom prst="rect">
            <a:avLst/>
          </a:prstGeom>
        </p:spPr>
      </p:pic>
      <p:grpSp>
        <p:nvGrpSpPr>
          <p:cNvPr id="2" name="Group 1">
            <a:extLst>
              <a:ext uri="{FF2B5EF4-FFF2-40B4-BE49-F238E27FC236}">
                <a16:creationId xmlns:a16="http://schemas.microsoft.com/office/drawing/2014/main" id="{D453B700-09F3-4842-A5DE-089D50939455}"/>
              </a:ext>
            </a:extLst>
          </p:cNvPr>
          <p:cNvGrpSpPr/>
          <p:nvPr/>
        </p:nvGrpSpPr>
        <p:grpSpPr>
          <a:xfrm>
            <a:off x="764349" y="493069"/>
            <a:ext cx="5047511" cy="3788371"/>
            <a:chOff x="764349" y="493069"/>
            <a:chExt cx="5047511" cy="3788371"/>
          </a:xfrm>
        </p:grpSpPr>
        <p:pic>
          <p:nvPicPr>
            <p:cNvPr id="18" name="Picture 17">
              <a:extLst>
                <a:ext uri="{FF2B5EF4-FFF2-40B4-BE49-F238E27FC236}">
                  <a16:creationId xmlns:a16="http://schemas.microsoft.com/office/drawing/2014/main" id="{5C2C121D-3471-F643-8743-1FE6F0D37793}"/>
                </a:ext>
              </a:extLst>
            </p:cNvPr>
            <p:cNvPicPr>
              <a:picLocks noChangeAspect="1"/>
            </p:cNvPicPr>
            <p:nvPr/>
          </p:nvPicPr>
          <p:blipFill>
            <a:blip r:embed="rId6"/>
            <a:stretch>
              <a:fillRect/>
            </a:stretch>
          </p:blipFill>
          <p:spPr>
            <a:xfrm>
              <a:off x="764349" y="493069"/>
              <a:ext cx="5047511" cy="3788371"/>
            </a:xfrm>
            <a:prstGeom prst="rect">
              <a:avLst/>
            </a:prstGeom>
          </p:spPr>
        </p:pic>
        <p:sp>
          <p:nvSpPr>
            <p:cNvPr id="19" name="TextBox 18">
              <a:extLst>
                <a:ext uri="{FF2B5EF4-FFF2-40B4-BE49-F238E27FC236}">
                  <a16:creationId xmlns:a16="http://schemas.microsoft.com/office/drawing/2014/main" id="{B7FCCDCA-E029-5D49-8EAC-0CD1715DF048}"/>
                </a:ext>
              </a:extLst>
            </p:cNvPr>
            <p:cNvSpPr txBox="1"/>
            <p:nvPr/>
          </p:nvSpPr>
          <p:spPr>
            <a:xfrm>
              <a:off x="4033045" y="989800"/>
              <a:ext cx="1406646" cy="830997"/>
            </a:xfrm>
            <a:prstGeom prst="rect">
              <a:avLst/>
            </a:prstGeom>
            <a:noFill/>
          </p:spPr>
          <p:txBody>
            <a:bodyPr wrap="square" rtlCol="0">
              <a:spAutoFit/>
            </a:bodyPr>
            <a:lstStyle/>
            <a:p>
              <a:r>
                <a:rPr lang="en-US" altLang="zh-CN" sz="1600" dirty="0"/>
                <a:t>Duan2011</a:t>
              </a:r>
            </a:p>
            <a:p>
              <a:r>
                <a:rPr lang="en-US" altLang="zh-CN" sz="1600" dirty="0">
                  <a:latin typeface="Times New Roman" panose="02020603050405020304" pitchFamily="18" charset="0"/>
                  <a:cs typeface="Times New Roman" panose="02020603050405020304" pitchFamily="18" charset="0"/>
                </a:rPr>
                <a:t>s/k~200</a:t>
              </a:r>
              <a:endParaRPr lang="en-US" sz="1600" dirty="0">
                <a:latin typeface="Times New Roman" panose="02020603050405020304" pitchFamily="18" charset="0"/>
                <a:cs typeface="Times New Roman" panose="02020603050405020304" pitchFamily="18" charset="0"/>
              </a:endParaRPr>
            </a:p>
            <a:p>
              <a:endParaRPr lang="en-US" sz="1600" dirty="0"/>
            </a:p>
          </p:txBody>
        </p:sp>
      </p:grpSp>
      <p:sp>
        <p:nvSpPr>
          <p:cNvPr id="6" name="Footer Placeholder 5">
            <a:extLst>
              <a:ext uri="{FF2B5EF4-FFF2-40B4-BE49-F238E27FC236}">
                <a16:creationId xmlns:a16="http://schemas.microsoft.com/office/drawing/2014/main" id="{903129DB-6A58-5241-B666-1A500A3AEB91}"/>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2286375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4844-AC9B-22AE-BF46-F8F44884F45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6E8109D-B144-177E-BAC5-8910613CBA62}"/>
              </a:ext>
            </a:extLst>
          </p:cNvPr>
          <p:cNvSpPr>
            <a:spLocks noGrp="1"/>
          </p:cNvSpPr>
          <p:nvPr>
            <p:ph type="dt" sz="half" idx="10"/>
          </p:nvPr>
        </p:nvSpPr>
        <p:spPr/>
        <p:txBody>
          <a:bodyPr/>
          <a:lstStyle/>
          <a:p>
            <a:fld id="{709D2C38-4FF8-6C44-844B-9D3236DFC8B9}" type="datetime1">
              <a:rPr lang="en-US" smtClean="0"/>
              <a:t>6/11/25</a:t>
            </a:fld>
            <a:endParaRPr lang="en-US"/>
          </a:p>
        </p:txBody>
      </p:sp>
      <p:sp>
        <p:nvSpPr>
          <p:cNvPr id="5" name="Slide Number Placeholder 4">
            <a:extLst>
              <a:ext uri="{FF2B5EF4-FFF2-40B4-BE49-F238E27FC236}">
                <a16:creationId xmlns:a16="http://schemas.microsoft.com/office/drawing/2014/main" id="{083D3810-2741-669C-E1E9-91370973373B}"/>
              </a:ext>
            </a:extLst>
          </p:cNvPr>
          <p:cNvSpPr>
            <a:spLocks noGrp="1"/>
          </p:cNvSpPr>
          <p:nvPr>
            <p:ph type="sldNum" sz="quarter" idx="12"/>
          </p:nvPr>
        </p:nvSpPr>
        <p:spPr/>
        <p:txBody>
          <a:bodyPr/>
          <a:lstStyle/>
          <a:p>
            <a:fld id="{EF69564C-389E-5A40-BAE9-6DBDC65C143D}" type="slidenum">
              <a:rPr lang="en-US" smtClean="0"/>
              <a:t>15</a:t>
            </a:fld>
            <a:endParaRPr lang="en-US"/>
          </a:p>
        </p:txBody>
      </p:sp>
      <p:sp>
        <p:nvSpPr>
          <p:cNvPr id="13" name="Title 1">
            <a:extLst>
              <a:ext uri="{FF2B5EF4-FFF2-40B4-BE49-F238E27FC236}">
                <a16:creationId xmlns:a16="http://schemas.microsoft.com/office/drawing/2014/main" id="{C61DEBE3-D8CF-D4EB-65DD-B3B383DAEF85}"/>
              </a:ext>
            </a:extLst>
          </p:cNvPr>
          <p:cNvSpPr>
            <a:spLocks noGrp="1"/>
          </p:cNvSpPr>
          <p:nvPr>
            <p:ph type="title"/>
          </p:nvPr>
        </p:nvSpPr>
        <p:spPr>
          <a:xfrm>
            <a:off x="838199" y="-6200"/>
            <a:ext cx="11036643" cy="1325563"/>
          </a:xfrm>
        </p:spPr>
        <p:txBody>
          <a:bodyPr>
            <a:normAutofit/>
          </a:bodyPr>
          <a:lstStyle/>
          <a:p>
            <a:r>
              <a:rPr lang="en-US" altLang="zh-CN" sz="4000" dirty="0"/>
              <a:t>𝜈</a:t>
            </a:r>
            <a:r>
              <a:rPr lang="en-US" altLang="zh-CN" sz="4000" dirty="0" err="1"/>
              <a:t>i</a:t>
            </a:r>
            <a:r>
              <a:rPr lang="en-US" altLang="zh-CN" sz="4000" dirty="0"/>
              <a:t> process</a:t>
            </a:r>
            <a:r>
              <a:rPr lang="zh-CN" altLang="en-US" sz="4000" dirty="0"/>
              <a:t> </a:t>
            </a:r>
            <a:r>
              <a:rPr lang="en-US" altLang="zh-CN" sz="4000" dirty="0"/>
              <a:t>nucleosynthesis</a:t>
            </a:r>
            <a:endParaRPr lang="en-US" sz="4000" dirty="0"/>
          </a:p>
        </p:txBody>
      </p:sp>
      <p:pic>
        <p:nvPicPr>
          <p:cNvPr id="3" name="Picture 2">
            <a:extLst>
              <a:ext uri="{FF2B5EF4-FFF2-40B4-BE49-F238E27FC236}">
                <a16:creationId xmlns:a16="http://schemas.microsoft.com/office/drawing/2014/main" id="{77094061-6270-D778-B99F-DC78937A341F}"/>
              </a:ext>
            </a:extLst>
          </p:cNvPr>
          <p:cNvPicPr>
            <a:picLocks noChangeAspect="1"/>
          </p:cNvPicPr>
          <p:nvPr/>
        </p:nvPicPr>
        <p:blipFill>
          <a:blip r:embed="rId3"/>
          <a:stretch>
            <a:fillRect/>
          </a:stretch>
        </p:blipFill>
        <p:spPr>
          <a:xfrm>
            <a:off x="-41412" y="1355099"/>
            <a:ext cx="6705600" cy="5029200"/>
          </a:xfrm>
          <a:prstGeom prst="rect">
            <a:avLst/>
          </a:prstGeom>
        </p:spPr>
      </p:pic>
      <p:sp>
        <p:nvSpPr>
          <p:cNvPr id="6" name="TextBox 5">
            <a:extLst>
              <a:ext uri="{FF2B5EF4-FFF2-40B4-BE49-F238E27FC236}">
                <a16:creationId xmlns:a16="http://schemas.microsoft.com/office/drawing/2014/main" id="{D751DBB9-1DF1-8160-FB17-8A6CF0E9136B}"/>
              </a:ext>
            </a:extLst>
          </p:cNvPr>
          <p:cNvSpPr txBox="1"/>
          <p:nvPr/>
        </p:nvSpPr>
        <p:spPr>
          <a:xfrm>
            <a:off x="6533179" y="1376483"/>
            <a:ext cx="2273071" cy="4770537"/>
          </a:xfrm>
          <a:prstGeom prst="rect">
            <a:avLst/>
          </a:prstGeom>
          <a:noFill/>
        </p:spPr>
        <p:txBody>
          <a:bodyPr wrap="square" rtlCol="0">
            <a:spAutoFit/>
          </a:bodyPr>
          <a:lstStyle/>
          <a:p>
            <a:r>
              <a:rPr lang="en-US" altLang="zh-CN" sz="1600" dirty="0">
                <a:solidFill>
                  <a:schemeClr val="accent6"/>
                </a:solidFill>
              </a:rPr>
              <a:t>green</a:t>
            </a:r>
            <a:r>
              <a:rPr lang="en-US" sz="1600" dirty="0">
                <a:solidFill>
                  <a:schemeClr val="accent6"/>
                </a:solidFill>
              </a:rPr>
              <a:t>:</a:t>
            </a:r>
            <a:r>
              <a:rPr lang="zh-CN" altLang="en-US" sz="1600" dirty="0">
                <a:solidFill>
                  <a:schemeClr val="accent6"/>
                </a:solidFill>
              </a:rPr>
              <a:t> </a:t>
            </a:r>
            <a:r>
              <a:rPr lang="en-US" altLang="zh-CN" sz="1600" dirty="0">
                <a:solidFill>
                  <a:schemeClr val="accent6"/>
                </a:solidFill>
              </a:rPr>
              <a:t>duan2011</a:t>
            </a:r>
            <a:r>
              <a:rPr lang="zh-CN" altLang="en-US" sz="1600" dirty="0">
                <a:solidFill>
                  <a:schemeClr val="accent6"/>
                </a:solidFill>
              </a:rPr>
              <a:t> </a:t>
            </a:r>
            <a:r>
              <a:rPr lang="en-US" altLang="zh-CN" sz="1600" dirty="0">
                <a:solidFill>
                  <a:schemeClr val="accent6"/>
                </a:solidFill>
              </a:rPr>
              <a:t>with</a:t>
            </a:r>
            <a:r>
              <a:rPr lang="zh-CN" altLang="en-US" sz="1600" dirty="0">
                <a:solidFill>
                  <a:schemeClr val="accent6"/>
                </a:solidFill>
              </a:rPr>
              <a:t> </a:t>
            </a:r>
            <a:r>
              <a:rPr lang="en-US" altLang="zh-CN" sz="1600" dirty="0">
                <a:solidFill>
                  <a:schemeClr val="accent6"/>
                </a:solidFill>
              </a:rPr>
              <a:t>neutrinos</a:t>
            </a:r>
            <a:r>
              <a:rPr lang="zh-CN" altLang="en-US" sz="1600" dirty="0">
                <a:solidFill>
                  <a:schemeClr val="accent6"/>
                </a:solidFill>
              </a:rPr>
              <a:t> </a:t>
            </a:r>
            <a:r>
              <a:rPr lang="en-US" altLang="zh-CN" sz="1600" dirty="0">
                <a:solidFill>
                  <a:schemeClr val="accent6"/>
                </a:solidFill>
              </a:rPr>
              <a:t>of</a:t>
            </a:r>
            <a:r>
              <a:rPr lang="zh-CN" altLang="en-US" sz="1600" dirty="0">
                <a:solidFill>
                  <a:schemeClr val="accent6"/>
                </a:solidFill>
              </a:rPr>
              <a:t> </a:t>
            </a:r>
            <a:r>
              <a:rPr lang="en-US" altLang="zh-CN" sz="1600" dirty="0">
                <a:solidFill>
                  <a:schemeClr val="accent6"/>
                </a:solidFill>
              </a:rPr>
              <a:t>many-body</a:t>
            </a:r>
            <a:r>
              <a:rPr lang="zh-CN" altLang="en-US" sz="1600" dirty="0">
                <a:solidFill>
                  <a:schemeClr val="accent6"/>
                </a:solidFill>
              </a:rPr>
              <a:t> </a:t>
            </a:r>
            <a:r>
              <a:rPr lang="en-US" altLang="zh-CN" sz="1600" dirty="0">
                <a:solidFill>
                  <a:schemeClr val="accent6"/>
                </a:solidFill>
              </a:rPr>
              <a:t>(mb)</a:t>
            </a:r>
            <a:r>
              <a:rPr lang="zh-CN" altLang="en-US" sz="1600" dirty="0">
                <a:solidFill>
                  <a:schemeClr val="accent6"/>
                </a:solidFill>
              </a:rPr>
              <a:t> </a:t>
            </a:r>
            <a:r>
              <a:rPr lang="en-US" altLang="zh-CN" sz="1600" dirty="0">
                <a:solidFill>
                  <a:schemeClr val="accent6"/>
                </a:solidFill>
              </a:rPr>
              <a:t>oscillation</a:t>
            </a:r>
            <a:r>
              <a:rPr lang="zh-CN" altLang="en-US" sz="1600" dirty="0">
                <a:solidFill>
                  <a:schemeClr val="accent6"/>
                </a:solidFill>
              </a:rPr>
              <a:t> </a:t>
            </a:r>
            <a:r>
              <a:rPr lang="en-US" altLang="zh-CN" sz="1600" dirty="0">
                <a:solidFill>
                  <a:schemeClr val="accent6"/>
                </a:solidFill>
              </a:rPr>
              <a:t>calculations</a:t>
            </a:r>
          </a:p>
          <a:p>
            <a:r>
              <a:rPr lang="en-US" sz="1600" b="1" dirty="0">
                <a:solidFill>
                  <a:srgbClr val="00B0F0"/>
                </a:solidFill>
              </a:rPr>
              <a:t>cyan: </a:t>
            </a:r>
            <a:r>
              <a:rPr lang="en-US" altLang="zh-CN" sz="1600" b="1" dirty="0">
                <a:solidFill>
                  <a:srgbClr val="00B0F0"/>
                </a:solidFill>
              </a:rPr>
              <a:t>duan2011</a:t>
            </a:r>
            <a:r>
              <a:rPr lang="zh-CN" altLang="en-US" sz="1600" b="1" dirty="0">
                <a:solidFill>
                  <a:srgbClr val="00B0F0"/>
                </a:solidFill>
              </a:rPr>
              <a:t> </a:t>
            </a:r>
            <a:r>
              <a:rPr lang="en-US" altLang="zh-CN" sz="1600" b="1" dirty="0">
                <a:solidFill>
                  <a:srgbClr val="00B0F0"/>
                </a:solidFill>
              </a:rPr>
              <a:t>with</a:t>
            </a:r>
            <a:r>
              <a:rPr lang="zh-CN" altLang="en-US" sz="1600" b="1" dirty="0">
                <a:solidFill>
                  <a:srgbClr val="00B0F0"/>
                </a:solidFill>
              </a:rPr>
              <a:t> </a:t>
            </a:r>
            <a:r>
              <a:rPr lang="en-US" altLang="zh-CN" sz="1600" b="1" dirty="0">
                <a:solidFill>
                  <a:srgbClr val="00B0F0"/>
                </a:solidFill>
              </a:rPr>
              <a:t>neutrinos</a:t>
            </a:r>
            <a:r>
              <a:rPr lang="zh-CN" altLang="en-US" sz="1600" b="1" dirty="0">
                <a:solidFill>
                  <a:srgbClr val="00B0F0"/>
                </a:solidFill>
              </a:rPr>
              <a:t> </a:t>
            </a:r>
            <a:r>
              <a:rPr lang="en-US" altLang="zh-CN" sz="1600" b="1" dirty="0">
                <a:solidFill>
                  <a:srgbClr val="00B0F0"/>
                </a:solidFill>
              </a:rPr>
              <a:t>of</a:t>
            </a:r>
            <a:r>
              <a:rPr lang="zh-CN" altLang="en-US" sz="1600" b="1" dirty="0">
                <a:solidFill>
                  <a:srgbClr val="00B0F0"/>
                </a:solidFill>
              </a:rPr>
              <a:t> </a:t>
            </a:r>
            <a:r>
              <a:rPr lang="en-US" altLang="zh-CN" sz="1600" b="1" dirty="0">
                <a:solidFill>
                  <a:srgbClr val="00B0F0"/>
                </a:solidFill>
              </a:rPr>
              <a:t>&lt;E</a:t>
            </a:r>
            <a:r>
              <a:rPr lang="en-US" altLang="zh-CN" sz="1600" b="1" baseline="-25000" dirty="0">
                <a:solidFill>
                  <a:srgbClr val="00B0F0"/>
                </a:solidFill>
              </a:rPr>
              <a:t>v</a:t>
            </a:r>
            <a:r>
              <a:rPr lang="en-US" altLang="zh-CN" sz="1600" b="1" dirty="0">
                <a:solidFill>
                  <a:srgbClr val="00B0F0"/>
                </a:solidFill>
              </a:rPr>
              <a:t>&gt;=9MeV,</a:t>
            </a:r>
            <a:r>
              <a:rPr lang="zh-CN" altLang="en-US" sz="1600" b="1" dirty="0">
                <a:solidFill>
                  <a:srgbClr val="00B0F0"/>
                </a:solidFill>
              </a:rPr>
              <a:t> </a:t>
            </a:r>
            <a:r>
              <a:rPr lang="en-US" altLang="zh-CN" sz="1600" b="1" dirty="0" err="1">
                <a:solidFill>
                  <a:srgbClr val="00B0F0"/>
                </a:solidFill>
              </a:rPr>
              <a:t>L</a:t>
            </a:r>
            <a:r>
              <a:rPr lang="en-US" altLang="zh-CN" sz="1600" b="1" baseline="-25000" dirty="0" err="1">
                <a:solidFill>
                  <a:srgbClr val="00B0F0"/>
                </a:solidFill>
              </a:rPr>
              <a:t>v</a:t>
            </a:r>
            <a:r>
              <a:rPr lang="en-US" altLang="zh-CN" sz="1600" b="1" dirty="0">
                <a:solidFill>
                  <a:srgbClr val="00B0F0"/>
                </a:solidFill>
              </a:rPr>
              <a:t>=5xL</a:t>
            </a:r>
            <a:r>
              <a:rPr lang="en-US" altLang="zh-CN" sz="1600" b="1" baseline="-25000" dirty="0">
                <a:solidFill>
                  <a:srgbClr val="00B0F0"/>
                </a:solidFill>
              </a:rPr>
              <a:t>v,0</a:t>
            </a:r>
            <a:r>
              <a:rPr lang="en-US" altLang="zh-CN" sz="1600" b="1" dirty="0">
                <a:solidFill>
                  <a:srgbClr val="00B0F0"/>
                </a:solidFill>
              </a:rPr>
              <a:t>=5x9x10</a:t>
            </a:r>
            <a:r>
              <a:rPr lang="en-US" altLang="zh-CN" sz="1600" b="1" baseline="30000" dirty="0">
                <a:solidFill>
                  <a:srgbClr val="00B0F0"/>
                </a:solidFill>
              </a:rPr>
              <a:t>51</a:t>
            </a:r>
            <a:r>
              <a:rPr lang="en-US" altLang="zh-CN" sz="1600" b="1" dirty="0">
                <a:solidFill>
                  <a:srgbClr val="00B0F0"/>
                </a:solidFill>
              </a:rPr>
              <a:t>erg/s</a:t>
            </a:r>
            <a:endParaRPr lang="en-US" altLang="zh-CN" sz="1600" b="1" baseline="30000" dirty="0">
              <a:solidFill>
                <a:srgbClr val="00B0F0"/>
              </a:solidFill>
            </a:endParaRPr>
          </a:p>
          <a:p>
            <a:r>
              <a:rPr lang="en-US" sz="1600" dirty="0">
                <a:solidFill>
                  <a:srgbClr val="0070C0"/>
                </a:solidFill>
              </a:rPr>
              <a:t>blue: </a:t>
            </a:r>
            <a:r>
              <a:rPr lang="en-US" altLang="zh-CN" sz="1600" dirty="0">
                <a:solidFill>
                  <a:schemeClr val="accent1"/>
                </a:solidFill>
              </a:rPr>
              <a:t>duan2011</a:t>
            </a:r>
            <a:r>
              <a:rPr lang="zh-CN" altLang="en-US" sz="1600" dirty="0">
                <a:solidFill>
                  <a:schemeClr val="accent1"/>
                </a:solidFill>
              </a:rPr>
              <a:t> </a:t>
            </a:r>
            <a:r>
              <a:rPr lang="en-US" altLang="zh-CN" sz="1600" dirty="0">
                <a:solidFill>
                  <a:schemeClr val="accent1"/>
                </a:solidFill>
              </a:rPr>
              <a:t>with</a:t>
            </a:r>
            <a:r>
              <a:rPr lang="zh-CN" altLang="en-US" sz="1600" dirty="0">
                <a:solidFill>
                  <a:schemeClr val="accent1"/>
                </a:solidFill>
              </a:rPr>
              <a:t> </a:t>
            </a:r>
            <a:r>
              <a:rPr lang="en-US" altLang="zh-CN" sz="1600" dirty="0">
                <a:solidFill>
                  <a:schemeClr val="accent1"/>
                </a:solidFill>
              </a:rPr>
              <a:t>neutrinos</a:t>
            </a:r>
            <a:r>
              <a:rPr lang="zh-CN" altLang="en-US" sz="1600" dirty="0">
                <a:solidFill>
                  <a:schemeClr val="accent1"/>
                </a:solidFill>
              </a:rPr>
              <a:t> </a:t>
            </a:r>
            <a:r>
              <a:rPr lang="en-US" altLang="zh-CN" sz="1600" dirty="0">
                <a:solidFill>
                  <a:schemeClr val="accent1"/>
                </a:solidFill>
              </a:rPr>
              <a:t>of</a:t>
            </a:r>
            <a:r>
              <a:rPr lang="zh-CN" altLang="en-US" sz="1600" dirty="0">
                <a:solidFill>
                  <a:schemeClr val="accent1"/>
                </a:solidFill>
              </a:rPr>
              <a:t> </a:t>
            </a:r>
            <a:r>
              <a:rPr lang="en-US" altLang="zh-CN" sz="1600" dirty="0">
                <a:solidFill>
                  <a:schemeClr val="accent1"/>
                </a:solidFill>
              </a:rPr>
              <a:t>&lt;E</a:t>
            </a:r>
            <a:r>
              <a:rPr lang="en-US" altLang="zh-CN" sz="1600" baseline="-25000" dirty="0">
                <a:solidFill>
                  <a:schemeClr val="accent1"/>
                </a:solidFill>
              </a:rPr>
              <a:t>v</a:t>
            </a:r>
            <a:r>
              <a:rPr lang="en-US" altLang="zh-CN" sz="1600" dirty="0">
                <a:solidFill>
                  <a:schemeClr val="accent1"/>
                </a:solidFill>
              </a:rPr>
              <a:t>&gt;=13MeV,</a:t>
            </a:r>
            <a:r>
              <a:rPr lang="zh-CN" altLang="en-US" sz="1600" dirty="0">
                <a:solidFill>
                  <a:schemeClr val="accent1"/>
                </a:solidFill>
              </a:rPr>
              <a:t> </a:t>
            </a:r>
            <a:r>
              <a:rPr lang="en-US" altLang="zh-CN" sz="1600" dirty="0" err="1">
                <a:solidFill>
                  <a:schemeClr val="accent1"/>
                </a:solidFill>
              </a:rPr>
              <a:t>L</a:t>
            </a:r>
            <a:r>
              <a:rPr lang="en-US" altLang="zh-CN" sz="1600" baseline="-25000" dirty="0" err="1">
                <a:solidFill>
                  <a:schemeClr val="accent1"/>
                </a:solidFill>
              </a:rPr>
              <a:t>v</a:t>
            </a:r>
            <a:r>
              <a:rPr lang="en-US" altLang="zh-CN" sz="1600" dirty="0">
                <a:solidFill>
                  <a:schemeClr val="accent1"/>
                </a:solidFill>
              </a:rPr>
              <a:t>=3xL</a:t>
            </a:r>
            <a:r>
              <a:rPr lang="en-US" altLang="zh-CN" sz="1600" baseline="-25000" dirty="0">
                <a:solidFill>
                  <a:schemeClr val="accent1"/>
                </a:solidFill>
              </a:rPr>
              <a:t>v,0</a:t>
            </a:r>
            <a:r>
              <a:rPr lang="zh-CN" altLang="en-US" sz="1600" baseline="-25000" dirty="0">
                <a:solidFill>
                  <a:schemeClr val="accent1"/>
                </a:solidFill>
              </a:rPr>
              <a:t> </a:t>
            </a:r>
            <a:endParaRPr lang="en-US" altLang="zh-CN" sz="1600" baseline="-25000" dirty="0">
              <a:solidFill>
                <a:schemeClr val="accent1"/>
              </a:solidFill>
            </a:endParaRPr>
          </a:p>
          <a:p>
            <a:r>
              <a:rPr lang="en-US" altLang="zh-CN" sz="1600" dirty="0">
                <a:solidFill>
                  <a:srgbClr val="7030A0"/>
                </a:solidFill>
              </a:rPr>
              <a:t>purple:</a:t>
            </a:r>
            <a:r>
              <a:rPr lang="zh-CN" altLang="en-US" sz="1600" dirty="0">
                <a:solidFill>
                  <a:srgbClr val="7030A0"/>
                </a:solidFill>
              </a:rPr>
              <a:t> </a:t>
            </a:r>
            <a:r>
              <a:rPr lang="en-US" altLang="zh-CN" sz="1600" dirty="0">
                <a:solidFill>
                  <a:srgbClr val="7030A0"/>
                </a:solidFill>
              </a:rPr>
              <a:t>wanajo-s150</a:t>
            </a:r>
            <a:r>
              <a:rPr lang="zh-CN" altLang="en-US" sz="1600" dirty="0">
                <a:solidFill>
                  <a:srgbClr val="7030A0"/>
                </a:solidFill>
              </a:rPr>
              <a:t> </a:t>
            </a:r>
            <a:r>
              <a:rPr lang="en-US" altLang="zh-CN" sz="1600" dirty="0">
                <a:solidFill>
                  <a:srgbClr val="7030A0"/>
                </a:solidFill>
              </a:rPr>
              <a:t>with</a:t>
            </a:r>
            <a:r>
              <a:rPr lang="zh-CN" altLang="en-US" sz="1600" dirty="0">
                <a:solidFill>
                  <a:srgbClr val="7030A0"/>
                </a:solidFill>
              </a:rPr>
              <a:t> </a:t>
            </a:r>
            <a:r>
              <a:rPr lang="en-US" altLang="zh-CN" sz="1600" dirty="0">
                <a:solidFill>
                  <a:srgbClr val="7030A0"/>
                </a:solidFill>
              </a:rPr>
              <a:t>neutrinos</a:t>
            </a:r>
            <a:r>
              <a:rPr lang="zh-CN" altLang="en-US" sz="1600" dirty="0">
                <a:solidFill>
                  <a:srgbClr val="7030A0"/>
                </a:solidFill>
              </a:rPr>
              <a:t> </a:t>
            </a:r>
            <a:r>
              <a:rPr lang="en-US" altLang="zh-CN" sz="1600" dirty="0">
                <a:solidFill>
                  <a:srgbClr val="7030A0"/>
                </a:solidFill>
              </a:rPr>
              <a:t>of</a:t>
            </a:r>
            <a:r>
              <a:rPr lang="zh-CN" altLang="en-US" sz="1600" dirty="0">
                <a:solidFill>
                  <a:srgbClr val="7030A0"/>
                </a:solidFill>
              </a:rPr>
              <a:t> </a:t>
            </a:r>
            <a:r>
              <a:rPr lang="en-US" altLang="zh-CN" sz="1600" dirty="0">
                <a:solidFill>
                  <a:srgbClr val="7030A0"/>
                </a:solidFill>
              </a:rPr>
              <a:t>&lt;E</a:t>
            </a:r>
            <a:r>
              <a:rPr lang="en-US" altLang="zh-CN" sz="1600" baseline="-25000" dirty="0">
                <a:solidFill>
                  <a:srgbClr val="7030A0"/>
                </a:solidFill>
              </a:rPr>
              <a:t>v</a:t>
            </a:r>
            <a:r>
              <a:rPr lang="en-US" altLang="zh-CN" sz="1600" dirty="0">
                <a:solidFill>
                  <a:srgbClr val="7030A0"/>
                </a:solidFill>
              </a:rPr>
              <a:t>&gt;=9MeV,</a:t>
            </a:r>
            <a:r>
              <a:rPr lang="zh-CN" altLang="en-US" sz="1600" dirty="0">
                <a:solidFill>
                  <a:srgbClr val="7030A0"/>
                </a:solidFill>
              </a:rPr>
              <a:t> </a:t>
            </a:r>
            <a:r>
              <a:rPr lang="en-US" altLang="zh-CN" sz="1600" dirty="0">
                <a:solidFill>
                  <a:srgbClr val="7030A0"/>
                </a:solidFill>
              </a:rPr>
              <a:t>L</a:t>
            </a:r>
            <a:r>
              <a:rPr lang="en-US" altLang="zh-CN" sz="1600" baseline="-25000" dirty="0">
                <a:solidFill>
                  <a:srgbClr val="7030A0"/>
                </a:solidFill>
              </a:rPr>
              <a:t>v,0</a:t>
            </a:r>
            <a:r>
              <a:rPr lang="en-US" altLang="zh-CN" sz="1600" dirty="0">
                <a:solidFill>
                  <a:srgbClr val="7030A0"/>
                </a:solidFill>
              </a:rPr>
              <a:t>=5xL</a:t>
            </a:r>
            <a:r>
              <a:rPr lang="en-US" altLang="zh-CN" sz="1600" baseline="-25000" dirty="0">
                <a:solidFill>
                  <a:srgbClr val="7030A0"/>
                </a:solidFill>
              </a:rPr>
              <a:t>v,0</a:t>
            </a:r>
            <a:r>
              <a:rPr lang="zh-CN" altLang="en-US" sz="1600" baseline="-25000" dirty="0">
                <a:solidFill>
                  <a:srgbClr val="7030A0"/>
                </a:solidFill>
              </a:rPr>
              <a:t> </a:t>
            </a:r>
            <a:endParaRPr lang="en-US" altLang="zh-CN" sz="1600" baseline="-25000" dirty="0">
              <a:solidFill>
                <a:srgbClr val="7030A0"/>
              </a:solidFill>
            </a:endParaRPr>
          </a:p>
          <a:p>
            <a:r>
              <a:rPr lang="en-US" altLang="zh-CN" sz="1600" b="1" dirty="0">
                <a:solidFill>
                  <a:srgbClr val="EA9AC2"/>
                </a:solidFill>
              </a:rPr>
              <a:t>pink</a:t>
            </a:r>
            <a:r>
              <a:rPr lang="en-US" sz="1600" b="1" dirty="0">
                <a:solidFill>
                  <a:srgbClr val="EA9AC2"/>
                </a:solidFill>
              </a:rPr>
              <a:t>: wanajo-s150 with neutrinos of &lt;E</a:t>
            </a:r>
            <a:r>
              <a:rPr lang="en-US" sz="1600" b="1" baseline="-25000" dirty="0">
                <a:solidFill>
                  <a:srgbClr val="EA9AC2"/>
                </a:solidFill>
              </a:rPr>
              <a:t>v</a:t>
            </a:r>
            <a:r>
              <a:rPr lang="en-US" sz="1600" b="1" dirty="0">
                <a:solidFill>
                  <a:srgbClr val="EA9AC2"/>
                </a:solidFill>
              </a:rPr>
              <a:t>&gt;=</a:t>
            </a:r>
            <a:r>
              <a:rPr lang="en-US" altLang="zh-CN" sz="1600" b="1" dirty="0">
                <a:solidFill>
                  <a:srgbClr val="EA9AC2"/>
                </a:solidFill>
              </a:rPr>
              <a:t>13</a:t>
            </a:r>
            <a:r>
              <a:rPr lang="en-US" sz="1600" b="1" dirty="0">
                <a:solidFill>
                  <a:srgbClr val="EA9AC2"/>
                </a:solidFill>
              </a:rPr>
              <a:t>MeV, L</a:t>
            </a:r>
            <a:r>
              <a:rPr lang="en-US" sz="1600" b="1" baseline="-25000" dirty="0">
                <a:solidFill>
                  <a:srgbClr val="EA9AC2"/>
                </a:solidFill>
              </a:rPr>
              <a:t>v</a:t>
            </a:r>
            <a:r>
              <a:rPr lang="en-US" altLang="zh-CN" sz="1600" b="1" baseline="-25000" dirty="0">
                <a:solidFill>
                  <a:srgbClr val="EA9AC2"/>
                </a:solidFill>
              </a:rPr>
              <a:t>,0</a:t>
            </a:r>
            <a:r>
              <a:rPr lang="en-US" sz="1600" b="1" dirty="0">
                <a:solidFill>
                  <a:srgbClr val="EA9AC2"/>
                </a:solidFill>
              </a:rPr>
              <a:t>=</a:t>
            </a:r>
            <a:r>
              <a:rPr lang="en-US" altLang="zh-CN" sz="1600" b="1" dirty="0">
                <a:solidFill>
                  <a:srgbClr val="EA9AC2"/>
                </a:solidFill>
              </a:rPr>
              <a:t>3</a:t>
            </a:r>
            <a:r>
              <a:rPr lang="en-US" sz="1600" b="1" dirty="0">
                <a:solidFill>
                  <a:srgbClr val="EA9AC2"/>
                </a:solidFill>
              </a:rPr>
              <a:t>xL</a:t>
            </a:r>
            <a:r>
              <a:rPr lang="en-US" sz="1600" b="1" baseline="-25000" dirty="0">
                <a:solidFill>
                  <a:srgbClr val="EA9AC2"/>
                </a:solidFill>
              </a:rPr>
              <a:t>v,0 </a:t>
            </a:r>
          </a:p>
          <a:p>
            <a:r>
              <a:rPr lang="en-US" altLang="zh-CN" sz="1600" dirty="0">
                <a:solidFill>
                  <a:srgbClr val="FF0000"/>
                </a:solidFill>
              </a:rPr>
              <a:t>red</a:t>
            </a:r>
            <a:r>
              <a:rPr lang="en-US" sz="1600" dirty="0">
                <a:solidFill>
                  <a:srgbClr val="FF0000"/>
                </a:solidFill>
              </a:rPr>
              <a:t>: wanajo-s150 with </a:t>
            </a:r>
            <a:r>
              <a:rPr lang="en-US" altLang="zh-CN" sz="1600" dirty="0">
                <a:solidFill>
                  <a:srgbClr val="FF0000"/>
                </a:solidFill>
              </a:rPr>
              <a:t>neutrinos of mb oscillation calculations</a:t>
            </a:r>
            <a:endParaRPr lang="en-US" sz="1600" dirty="0">
              <a:solidFill>
                <a:srgbClr val="EA9AC2"/>
              </a:solidFill>
            </a:endParaRPr>
          </a:p>
        </p:txBody>
      </p:sp>
      <p:sp>
        <p:nvSpPr>
          <p:cNvPr id="7" name="内容占位符 10">
            <a:extLst>
              <a:ext uri="{FF2B5EF4-FFF2-40B4-BE49-F238E27FC236}">
                <a16:creationId xmlns:a16="http://schemas.microsoft.com/office/drawing/2014/main" id="{A5BA428C-DC13-7492-10AE-547C7FA8B40B}"/>
              </a:ext>
            </a:extLst>
          </p:cNvPr>
          <p:cNvSpPr txBox="1">
            <a:spLocks/>
          </p:cNvSpPr>
          <p:nvPr/>
        </p:nvSpPr>
        <p:spPr>
          <a:xfrm>
            <a:off x="9002198" y="6181781"/>
            <a:ext cx="3469202" cy="405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600" dirty="0"/>
              <a:t>Wang,</a:t>
            </a:r>
            <a:r>
              <a:rPr lang="zh-CN" altLang="en-US" sz="1600" dirty="0"/>
              <a:t> </a:t>
            </a:r>
            <a:r>
              <a:rPr lang="en-US" altLang="zh-CN" sz="1600" dirty="0"/>
              <a:t>X.,</a:t>
            </a:r>
            <a:r>
              <a:rPr lang="zh-CN" altLang="en-US" sz="1600" dirty="0"/>
              <a:t> </a:t>
            </a:r>
            <a:r>
              <a:rPr lang="en-US" altLang="zh-CN" sz="1600" dirty="0"/>
              <a:t>et al., 2025,</a:t>
            </a:r>
            <a:r>
              <a:rPr lang="zh-CN" altLang="en-US" sz="1600" dirty="0"/>
              <a:t> </a:t>
            </a:r>
            <a:r>
              <a:rPr lang="en-US" altLang="zh-CN" sz="1600" i="1" dirty="0"/>
              <a:t>in preparation</a:t>
            </a:r>
            <a:endParaRPr lang="zh-CN" altLang="en-US" sz="1600" i="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F2BEF41-370F-115C-009F-3D6F736EC7DC}"/>
                  </a:ext>
                </a:extLst>
              </p:cNvPr>
              <p:cNvSpPr txBox="1"/>
              <p:nvPr/>
            </p:nvSpPr>
            <p:spPr>
              <a:xfrm>
                <a:off x="8700876" y="1204934"/>
                <a:ext cx="3320504" cy="5016758"/>
              </a:xfrm>
              <a:prstGeom prst="rect">
                <a:avLst/>
              </a:prstGeom>
              <a:noFill/>
            </p:spPr>
            <p:txBody>
              <a:bodyPr wrap="square" rtlCol="0">
                <a:spAutoFit/>
              </a:bodyPr>
              <a:lstStyle/>
              <a:p>
                <a14:m>
                  <m:oMath xmlns:m="http://schemas.openxmlformats.org/officeDocument/2006/math">
                    <m:r>
                      <a:rPr lang="zh-CN" altLang="en-US" sz="2000" smtClean="0">
                        <a:solidFill>
                          <a:srgbClr val="0070C0"/>
                        </a:solidFill>
                        <a:latin typeface="Cambria Math" panose="02040503050406030204" pitchFamily="18" charset="0"/>
                        <a:ea typeface="Songti TC" panose="02010600040101010101" pitchFamily="2" charset="-120"/>
                        <a:cs typeface="Times New Roman" panose="02020603050405020304" pitchFamily="18" charset="0"/>
                      </a:rPr>
                      <m:t>𝜈</m:t>
                    </m:r>
                    <m:r>
                      <a:rPr lang="en-US" altLang="zh-CN" sz="2000">
                        <a:solidFill>
                          <a:srgbClr val="0070C0"/>
                        </a:solidFill>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sz="2000" dirty="0">
                    <a:solidFill>
                      <a:srgbClr val="0070C0"/>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pitchFamily="2" charset="0"/>
                    <a:ea typeface="Songti TC" panose="02010600040101010101" pitchFamily="2" charset="-120"/>
                    <a:cs typeface="Times New Roman" panose="02020603050405020304" pitchFamily="18" charset="0"/>
                  </a:rPr>
                  <a:t>process</a:t>
                </a:r>
                <a:r>
                  <a:rPr lang="en-US" altLang="zh-CN" sz="2000" dirty="0">
                    <a:solidFill>
                      <a:srgbClr val="0070C0"/>
                    </a:solidFill>
                    <a:latin typeface="Times" pitchFamily="2" charset="0"/>
                    <a:ea typeface="Songti TC" panose="02010600040101010101" pitchFamily="2" charset="-120"/>
                  </a:rPr>
                  <a:t>:</a:t>
                </a:r>
              </a:p>
              <a:p>
                <a:r>
                  <a:rPr lang="en-US" altLang="zh-CN" sz="2000" dirty="0">
                    <a:latin typeface="Times" pitchFamily="2" charset="0"/>
                    <a:ea typeface="Songti TC" panose="02010600040101010101" pitchFamily="2" charset="-120"/>
                    <a:cs typeface="Times New Roman" panose="02020603050405020304" pitchFamily="18" charset="0"/>
                  </a:rPr>
                  <a:t>Occur</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in</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a</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high</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entropy</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proton-rich</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environment</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with</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solidFill>
                      <a:srgbClr val="FF0000"/>
                    </a:solidFill>
                    <a:latin typeface="Times" pitchFamily="2" charset="0"/>
                    <a:ea typeface="Songti TC" panose="02010600040101010101" pitchFamily="2" charset="-120"/>
                    <a:cs typeface="Times New Roman" panose="02020603050405020304" pitchFamily="18" charset="0"/>
                  </a:rPr>
                  <a:t>abundant</a:t>
                </a:r>
                <a:r>
                  <a:rPr lang="zh-CN" altLang="en-US" sz="2000" dirty="0">
                    <a:solidFill>
                      <a:srgbClr val="FF0000"/>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FF0000"/>
                    </a:solidFill>
                    <a:latin typeface="Times" pitchFamily="2" charset="0"/>
                    <a:ea typeface="Songti TC" panose="02010600040101010101" pitchFamily="2" charset="-120"/>
                    <a:cs typeface="Times New Roman" panose="02020603050405020304" pitchFamily="18" charset="0"/>
                  </a:rPr>
                  <a:t>neutrinos</a:t>
                </a:r>
                <a:r>
                  <a:rPr lang="en-US" altLang="zh-CN" sz="2000" dirty="0">
                    <a:latin typeface="Times" pitchFamily="2" charset="0"/>
                    <a:ea typeface="Songti TC" panose="02010600040101010101" pitchFamily="2" charset="-120"/>
                    <a:cs typeface="Times New Roman" panose="02020603050405020304" pitchFamily="18" charset="0"/>
                  </a:rPr>
                  <a:t>:</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cs typeface="Times New Roman" panose="02020603050405020304" pitchFamily="18" charset="0"/>
                  </a:rPr>
                  <a:t>supernovae,</a:t>
                </a:r>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err="1">
                    <a:latin typeface="Times" pitchFamily="2" charset="0"/>
                    <a:ea typeface="Songti TC" panose="02010600040101010101" pitchFamily="2" charset="-120"/>
                    <a:cs typeface="Times New Roman" panose="02020603050405020304" pitchFamily="18" charset="0"/>
                  </a:rPr>
                  <a:t>hypernovae</a:t>
                </a:r>
                <a:endParaRPr lang="en-US" altLang="zh-CN" sz="2000" dirty="0">
                  <a:solidFill>
                    <a:srgbClr val="FF0000"/>
                  </a:solidFill>
                  <a:latin typeface="Times" pitchFamily="2" charset="0"/>
                  <a:ea typeface="Songti TC" panose="02010600040101010101" pitchFamily="2" charset="-120"/>
                  <a:cs typeface="Times New Roman" panose="02020603050405020304" pitchFamily="18" charset="0"/>
                </a:endParaRPr>
              </a:p>
              <a:p>
                <a:pPr marL="342900" indent="-342900">
                  <a:buFont typeface="Wingdings" pitchFamily="2" charset="2"/>
                  <a:buChar char="v"/>
                </a:pPr>
                <a:r>
                  <a:rPr lang="en-US" altLang="zh-CN" sz="2000" dirty="0">
                    <a:solidFill>
                      <a:srgbClr val="0070C0"/>
                    </a:solidFill>
                    <a:latin typeface="Times" pitchFamily="2" charset="0"/>
                    <a:ea typeface="Songti TC" panose="02010600040101010101" pitchFamily="2" charset="-120"/>
                  </a:rPr>
                  <a:t>Neutrino</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oscillations</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facilitate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𝜈𝑖 process,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a:t>
                </a:r>
                <a:r>
                  <a:rPr lang="zh-CN" altLang="en-US" sz="2000" dirty="0">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larger</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amount</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of</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neutrinos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(3-5x</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higher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luminosity)</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is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needed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to</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result</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in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𝜈𝑖 process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from</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initial</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robust</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𝜈p</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process</a:t>
                </a:r>
              </a:p>
              <a:p>
                <a:pPr marL="342900" indent="-342900">
                  <a:buFont typeface="Wingdings" pitchFamily="2" charset="2"/>
                  <a:buChar char="v"/>
                </a:pPr>
                <a:r>
                  <a:rPr lang="en-US" altLang="zh-CN" sz="2000" dirty="0">
                    <a:latin typeface="Times" pitchFamily="2" charset="0"/>
                    <a:ea typeface="Songti TC" panose="02010600040101010101" pitchFamily="2" charset="-120"/>
                  </a:rPr>
                  <a:t>New</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astrophysical</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sources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for</a:t>
                </a:r>
                <a:r>
                  <a:rPr lang="zh-CN" altLang="en-US" sz="2000" dirty="0">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lanthanides</a:t>
                </a:r>
              </a:p>
              <a:p>
                <a:pPr marL="342900" indent="-342900">
                  <a:buFont typeface="Wingdings" pitchFamily="2" charset="2"/>
                  <a:buChar char="v"/>
                </a:pPr>
                <a:endParaRPr lang="en-US" altLang="zh-CN" sz="2000" dirty="0">
                  <a:latin typeface="Times" pitchFamily="2" charset="0"/>
                  <a:ea typeface="Songti TC" panose="02010600040101010101" pitchFamily="2" charset="-120"/>
                </a:endParaRPr>
              </a:p>
            </p:txBody>
          </p:sp>
        </mc:Choice>
        <mc:Fallback xmlns="">
          <p:sp>
            <p:nvSpPr>
              <p:cNvPr id="8" name="TextBox 7">
                <a:extLst>
                  <a:ext uri="{FF2B5EF4-FFF2-40B4-BE49-F238E27FC236}">
                    <a16:creationId xmlns:a16="http://schemas.microsoft.com/office/drawing/2014/main" id="{1F2BEF41-370F-115C-009F-3D6F736EC7DC}"/>
                  </a:ext>
                </a:extLst>
              </p:cNvPr>
              <p:cNvSpPr txBox="1">
                <a:spLocks noRot="1" noChangeAspect="1" noMove="1" noResize="1" noEditPoints="1" noAdjustHandles="1" noChangeArrowheads="1" noChangeShapeType="1" noTextEdit="1"/>
              </p:cNvSpPr>
              <p:nvPr/>
            </p:nvSpPr>
            <p:spPr>
              <a:xfrm>
                <a:off x="8700876" y="1204934"/>
                <a:ext cx="3320504" cy="5016758"/>
              </a:xfrm>
              <a:prstGeom prst="rect">
                <a:avLst/>
              </a:prstGeom>
              <a:blipFill>
                <a:blip r:embed="rId4"/>
                <a:stretch>
                  <a:fillRect l="-1521" t="-758"/>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2BDA02BD-91E1-B36D-E62B-9F8BAD06E4E6}"/>
              </a:ext>
            </a:extLst>
          </p:cNvPr>
          <p:cNvGrpSpPr/>
          <p:nvPr/>
        </p:nvGrpSpPr>
        <p:grpSpPr>
          <a:xfrm>
            <a:off x="3716694" y="1050577"/>
            <a:ext cx="1223605" cy="1673518"/>
            <a:chOff x="3716694" y="1050577"/>
            <a:chExt cx="1223605" cy="1673518"/>
          </a:xfrm>
        </p:grpSpPr>
        <p:sp>
          <p:nvSpPr>
            <p:cNvPr id="9" name="Rectangle 8">
              <a:extLst>
                <a:ext uri="{FF2B5EF4-FFF2-40B4-BE49-F238E27FC236}">
                  <a16:creationId xmlns:a16="http://schemas.microsoft.com/office/drawing/2014/main" id="{93E4392A-C22C-4B5D-616C-70557B8E2BFD}"/>
                </a:ext>
              </a:extLst>
            </p:cNvPr>
            <p:cNvSpPr/>
            <p:nvPr/>
          </p:nvSpPr>
          <p:spPr>
            <a:xfrm>
              <a:off x="3716694" y="1544519"/>
              <a:ext cx="1223605" cy="1179576"/>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TextBox 9">
              <a:extLst>
                <a:ext uri="{FF2B5EF4-FFF2-40B4-BE49-F238E27FC236}">
                  <a16:creationId xmlns:a16="http://schemas.microsoft.com/office/drawing/2014/main" id="{8A3E3945-9780-2C04-9582-6B73B0453FB8}"/>
                </a:ext>
              </a:extLst>
            </p:cNvPr>
            <p:cNvSpPr txBox="1"/>
            <p:nvPr/>
          </p:nvSpPr>
          <p:spPr>
            <a:xfrm>
              <a:off x="3761704" y="1050577"/>
              <a:ext cx="1133584" cy="537572"/>
            </a:xfrm>
            <a:prstGeom prst="rect">
              <a:avLst/>
            </a:prstGeom>
            <a:noFill/>
          </p:spPr>
          <p:txBody>
            <a:bodyPr wrap="square" rtlCol="0">
              <a:spAutoFit/>
            </a:bodyPr>
            <a:lstStyle/>
            <a:p>
              <a:pPr algn="ctr"/>
              <a:r>
                <a:rPr lang="en-US" sz="1400" dirty="0">
                  <a:solidFill>
                    <a:srgbClr val="0070C0"/>
                  </a:solidFill>
                </a:rPr>
                <a:t>lanthanide</a:t>
              </a:r>
              <a:r>
                <a:rPr lang="en-US" altLang="zh-CN" sz="1400" dirty="0">
                  <a:solidFill>
                    <a:srgbClr val="0070C0"/>
                  </a:solidFill>
                </a:rPr>
                <a:t>s</a:t>
              </a:r>
              <a:r>
                <a:rPr lang="en-US" sz="1400" dirty="0">
                  <a:solidFill>
                    <a:srgbClr val="0070C0"/>
                  </a:solidFill>
                </a:rPr>
                <a:t> </a:t>
              </a:r>
            </a:p>
            <a:p>
              <a:r>
                <a:rPr lang="en-US" sz="1400" dirty="0">
                  <a:solidFill>
                    <a:srgbClr val="0070C0"/>
                  </a:solidFill>
                </a:rPr>
                <a:t>(138&lt;A&lt;179)</a:t>
              </a:r>
            </a:p>
          </p:txBody>
        </p:sp>
      </p:grpSp>
      <p:grpSp>
        <p:nvGrpSpPr>
          <p:cNvPr id="22" name="Group 21">
            <a:extLst>
              <a:ext uri="{FF2B5EF4-FFF2-40B4-BE49-F238E27FC236}">
                <a16:creationId xmlns:a16="http://schemas.microsoft.com/office/drawing/2014/main" id="{912E4CA9-DEEC-0F8C-A7FE-0D1BA1CBE327}"/>
              </a:ext>
            </a:extLst>
          </p:cNvPr>
          <p:cNvGrpSpPr/>
          <p:nvPr/>
        </p:nvGrpSpPr>
        <p:grpSpPr>
          <a:xfrm>
            <a:off x="780963" y="3910933"/>
            <a:ext cx="4864608" cy="558285"/>
            <a:chOff x="780963" y="3910933"/>
            <a:chExt cx="4864608" cy="558285"/>
          </a:xfrm>
        </p:grpSpPr>
        <p:sp>
          <p:nvSpPr>
            <p:cNvPr id="16" name="Rectangle 15">
              <a:extLst>
                <a:ext uri="{FF2B5EF4-FFF2-40B4-BE49-F238E27FC236}">
                  <a16:creationId xmlns:a16="http://schemas.microsoft.com/office/drawing/2014/main" id="{328AC305-29BD-58F0-300F-B042CBD24D8A}"/>
                </a:ext>
              </a:extLst>
            </p:cNvPr>
            <p:cNvSpPr/>
            <p:nvPr/>
          </p:nvSpPr>
          <p:spPr>
            <a:xfrm>
              <a:off x="780963" y="3910933"/>
              <a:ext cx="4864608" cy="520995"/>
            </a:xfrm>
            <a:prstGeom prst="rect">
              <a:avLst/>
            </a:prstGeom>
            <a:solidFill>
              <a:schemeClr val="accent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A748F55-6B2E-C1B1-4511-E02E3B93C4C8}"/>
                </a:ext>
              </a:extLst>
            </p:cNvPr>
            <p:cNvSpPr txBox="1"/>
            <p:nvPr/>
          </p:nvSpPr>
          <p:spPr>
            <a:xfrm>
              <a:off x="2145508" y="3931646"/>
              <a:ext cx="1133584" cy="537572"/>
            </a:xfrm>
            <a:prstGeom prst="rect">
              <a:avLst/>
            </a:prstGeom>
            <a:noFill/>
          </p:spPr>
          <p:txBody>
            <a:bodyPr wrap="square" rtlCol="0">
              <a:spAutoFit/>
            </a:bodyPr>
            <a:lstStyle/>
            <a:p>
              <a:pPr algn="ctr"/>
              <a:r>
                <a:rPr lang="en-US" sz="1400" dirty="0">
                  <a:solidFill>
                    <a:srgbClr val="0070C0"/>
                  </a:solidFill>
                </a:rPr>
                <a:t>lanthanide</a:t>
              </a:r>
              <a:r>
                <a:rPr lang="en-US" altLang="zh-CN" sz="1400" dirty="0">
                  <a:solidFill>
                    <a:srgbClr val="0070C0"/>
                  </a:solidFill>
                </a:rPr>
                <a:t>s</a:t>
              </a:r>
              <a:r>
                <a:rPr lang="en-US" sz="1400" dirty="0">
                  <a:solidFill>
                    <a:srgbClr val="0070C0"/>
                  </a:solidFill>
                </a:rPr>
                <a:t> </a:t>
              </a:r>
            </a:p>
            <a:p>
              <a:r>
                <a:rPr lang="en-US" sz="1400" dirty="0">
                  <a:solidFill>
                    <a:srgbClr val="0070C0"/>
                  </a:solidFill>
                </a:rPr>
                <a:t>(56&lt;Z&lt;72)</a:t>
              </a:r>
            </a:p>
          </p:txBody>
        </p:sp>
      </p:grpSp>
      <p:sp>
        <p:nvSpPr>
          <p:cNvPr id="2" name="Footer Placeholder 1">
            <a:extLst>
              <a:ext uri="{FF2B5EF4-FFF2-40B4-BE49-F238E27FC236}">
                <a16:creationId xmlns:a16="http://schemas.microsoft.com/office/drawing/2014/main" id="{8C12313D-3A23-60B3-30D3-F75535AD04B1}"/>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153976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DA6AC6BE-AA0B-5940-AEE8-9E182101E787}"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16</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353801" cy="1325563"/>
          </a:xfrm>
        </p:spPr>
        <p:txBody>
          <a:bodyPr>
            <a:normAutofit/>
          </a:bodyPr>
          <a:lstStyle/>
          <a:p>
            <a:r>
              <a:rPr lang="en-US" altLang="zh-CN" sz="4000" dirty="0"/>
              <a:t>𝜈</a:t>
            </a:r>
            <a:r>
              <a:rPr lang="en-US" altLang="zh-CN" sz="4000" dirty="0" err="1"/>
              <a:t>i</a:t>
            </a:r>
            <a:r>
              <a:rPr lang="en-US" altLang="zh-CN" sz="4000" dirty="0"/>
              <a:t> process</a:t>
            </a:r>
            <a:r>
              <a:rPr lang="zh-CN" altLang="en-US" sz="4000" dirty="0"/>
              <a:t> </a:t>
            </a:r>
            <a:r>
              <a:rPr lang="en-US" altLang="zh-CN" sz="4000" dirty="0"/>
              <a:t>elemental</a:t>
            </a:r>
            <a:r>
              <a:rPr lang="zh-CN" altLang="en-US" sz="4000" dirty="0"/>
              <a:t> </a:t>
            </a:r>
            <a:r>
              <a:rPr lang="en-US" altLang="zh-CN" sz="4000" dirty="0"/>
              <a:t>patterns</a:t>
            </a:r>
            <a:r>
              <a:rPr lang="zh-CN" altLang="en-US" sz="4000" dirty="0"/>
              <a:t> </a:t>
            </a:r>
            <a:r>
              <a:rPr lang="en-US" altLang="zh-CN" sz="4000" dirty="0"/>
              <a:t>and</a:t>
            </a:r>
            <a:r>
              <a:rPr lang="zh-CN" altLang="en-US" sz="4000" dirty="0"/>
              <a:t> </a:t>
            </a:r>
            <a:r>
              <a:rPr lang="en-US" altLang="zh-CN" sz="4000" dirty="0"/>
              <a:t>stellar</a:t>
            </a:r>
            <a:r>
              <a:rPr lang="zh-CN" altLang="en-US" sz="4000" dirty="0"/>
              <a:t> </a:t>
            </a:r>
            <a:r>
              <a:rPr lang="en-US" altLang="zh-CN" sz="4000" dirty="0"/>
              <a:t>observations</a:t>
            </a:r>
            <a:endParaRPr lang="en-US" sz="40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1BDBF6-00E0-ED48-9C33-0748A08FF61F}"/>
                  </a:ext>
                </a:extLst>
              </p:cNvPr>
              <p:cNvSpPr txBox="1"/>
              <p:nvPr/>
            </p:nvSpPr>
            <p:spPr>
              <a:xfrm>
                <a:off x="692643" y="4994978"/>
                <a:ext cx="11353801" cy="1323439"/>
              </a:xfrm>
              <a:prstGeom prst="rect">
                <a:avLst/>
              </a:prstGeom>
              <a:noFill/>
            </p:spPr>
            <p:txBody>
              <a:bodyPr wrap="square" rtlCol="0">
                <a:spAutoFit/>
              </a:bodyPr>
              <a:lstStyle/>
              <a:p>
                <a:pPr marL="285750" indent="-285750">
                  <a:buFont typeface="Wingdings" pitchFamily="2" charset="2"/>
                  <a:buChar char="Ø"/>
                </a:pP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14:m>
                  <m:oMath xmlns:m="http://schemas.openxmlformats.org/officeDocument/2006/math">
                    <m:r>
                      <a:rPr lang="zh-CN" altLang="en-US" sz="2000">
                        <a:latin typeface="Cambria Math" panose="02040503050406030204" pitchFamily="18" charset="0"/>
                        <a:ea typeface="Songti TC" panose="02010600040101010101" pitchFamily="2" charset="-120"/>
                        <a:cs typeface="Times New Roman" panose="02020603050405020304" pitchFamily="18" charset="0"/>
                      </a:rPr>
                      <m:t>𝜈</m:t>
                    </m:r>
                    <m:r>
                      <a:rPr lang="en-US" altLang="zh-CN" sz="2000">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rPr>
                  <a:t>process abundances are </a:t>
                </a:r>
                <a:r>
                  <a:rPr lang="en-US" altLang="zh-CN" sz="2000" dirty="0">
                    <a:solidFill>
                      <a:srgbClr val="C00000"/>
                    </a:solidFill>
                    <a:latin typeface="Times" pitchFamily="2" charset="0"/>
                    <a:ea typeface="Songti TC" panose="02010600040101010101" pitchFamily="2" charset="-120"/>
                  </a:rPr>
                  <a:t>distinct</a:t>
                </a:r>
                <a:r>
                  <a:rPr lang="en-US" altLang="zh-CN" sz="2000" dirty="0">
                    <a:latin typeface="Times" pitchFamily="2" charset="0"/>
                    <a:ea typeface="Songti TC" panose="02010600040101010101" pitchFamily="2" charset="-120"/>
                  </a:rPr>
                  <a:t> from those of both the solar r process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and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AGB</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 process, showing a</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flatter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pattern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with</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no</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lead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production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and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lower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abundance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of</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Y</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and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Zr.</a:t>
                </a:r>
              </a:p>
              <a:p>
                <a:pPr marL="285750" indent="-285750">
                  <a:buFont typeface="Wingdings" pitchFamily="2" charset="2"/>
                  <a:buChar char="Ø"/>
                </a:pP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14:m>
                  <m:oMath xmlns:m="http://schemas.openxmlformats.org/officeDocument/2006/math">
                    <m:r>
                      <a:rPr lang="zh-CN" altLang="en-US" sz="2000" smtClean="0">
                        <a:solidFill>
                          <a:srgbClr val="0070C0"/>
                        </a:solidFill>
                        <a:latin typeface="Cambria Math" panose="02040503050406030204" pitchFamily="18" charset="0"/>
                        <a:ea typeface="Songti TC" panose="02010600040101010101" pitchFamily="2" charset="-120"/>
                        <a:cs typeface="Times New Roman" panose="02020603050405020304" pitchFamily="18" charset="0"/>
                      </a:rPr>
                      <m:t>𝜈</m:t>
                    </m:r>
                    <m:r>
                      <a:rPr lang="en-US" altLang="zh-CN" sz="2000">
                        <a:solidFill>
                          <a:srgbClr val="0070C0"/>
                        </a:solidFill>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sz="2000" dirty="0">
                    <a:solidFill>
                      <a:srgbClr val="0070C0"/>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pitchFamily="2" charset="0"/>
                    <a:ea typeface="Songti TC" panose="02010600040101010101" pitchFamily="2" charset="-120"/>
                  </a:rPr>
                  <a:t>process</a:t>
                </a:r>
                <a:r>
                  <a:rPr lang="en-US" altLang="zh-CN" sz="2000" dirty="0">
                    <a:latin typeface="Times" pitchFamily="2" charset="0"/>
                    <a:ea typeface="Songti TC" panose="02010600040101010101" pitchFamily="2" charset="-120"/>
                  </a:rPr>
                  <a:t> can provide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a:t>
                </a:r>
                <a:r>
                  <a:rPr lang="zh-CN" altLang="en-US" sz="2000" dirty="0">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equally</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good</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fit</a:t>
                </a:r>
                <a:r>
                  <a:rPr lang="zh-CN" altLang="en-US" sz="2000" dirty="0">
                    <a:solidFill>
                      <a:srgbClr val="0070C0"/>
                    </a:solidFill>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to</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elemental</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pattern</a:t>
                </a:r>
                <a:r>
                  <a:rPr lang="zh-CN" altLang="en-US" sz="2000" dirty="0">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CEMP-r</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star</a:t>
                </a:r>
                <a:r>
                  <a:rPr lang="zh-CN" altLang="en-US" sz="2000" dirty="0">
                    <a:solidFill>
                      <a:srgbClr val="0070C0"/>
                    </a:solidFill>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J2036-0714</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in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lanthanide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region,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compared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with</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solar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process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AGB</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process.</a:t>
                </a:r>
              </a:p>
            </p:txBody>
          </p:sp>
        </mc:Choice>
        <mc:Fallback xmlns="">
          <p:sp>
            <p:nvSpPr>
              <p:cNvPr id="15" name="TextBox 14">
                <a:extLst>
                  <a:ext uri="{FF2B5EF4-FFF2-40B4-BE49-F238E27FC236}">
                    <a16:creationId xmlns:a16="http://schemas.microsoft.com/office/drawing/2014/main" id="{9D1BDBF6-00E0-ED48-9C33-0748A08FF61F}"/>
                  </a:ext>
                </a:extLst>
              </p:cNvPr>
              <p:cNvSpPr txBox="1">
                <a:spLocks noRot="1" noChangeAspect="1" noMove="1" noResize="1" noEditPoints="1" noAdjustHandles="1" noChangeArrowheads="1" noChangeShapeType="1" noTextEdit="1"/>
              </p:cNvSpPr>
              <p:nvPr/>
            </p:nvSpPr>
            <p:spPr>
              <a:xfrm>
                <a:off x="692643" y="4994978"/>
                <a:ext cx="11353801" cy="1323439"/>
              </a:xfrm>
              <a:prstGeom prst="rect">
                <a:avLst/>
              </a:prstGeom>
              <a:blipFill>
                <a:blip r:embed="rId3"/>
                <a:stretch>
                  <a:fillRect l="-447" t="-2857" b="-666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43A3FFCA-F0F7-4BD5-CD87-15345ED6DC68}"/>
              </a:ext>
            </a:extLst>
          </p:cNvPr>
          <p:cNvGrpSpPr/>
          <p:nvPr/>
        </p:nvGrpSpPr>
        <p:grpSpPr>
          <a:xfrm>
            <a:off x="2149010" y="1040103"/>
            <a:ext cx="5787792" cy="3749040"/>
            <a:chOff x="962759" y="1052862"/>
            <a:chExt cx="5787792" cy="3749040"/>
          </a:xfrm>
        </p:grpSpPr>
        <p:pic>
          <p:nvPicPr>
            <p:cNvPr id="8" name="Picture 7">
              <a:extLst>
                <a:ext uri="{FF2B5EF4-FFF2-40B4-BE49-F238E27FC236}">
                  <a16:creationId xmlns:a16="http://schemas.microsoft.com/office/drawing/2014/main" id="{04072089-D997-5014-CD6E-26FCB76784D0}"/>
                </a:ext>
              </a:extLst>
            </p:cNvPr>
            <p:cNvPicPr>
              <a:picLocks noChangeAspect="1"/>
            </p:cNvPicPr>
            <p:nvPr/>
          </p:nvPicPr>
          <p:blipFill>
            <a:blip r:embed="rId4"/>
            <a:stretch>
              <a:fillRect/>
            </a:stretch>
          </p:blipFill>
          <p:spPr>
            <a:xfrm>
              <a:off x="962759" y="1052862"/>
              <a:ext cx="5787792" cy="3749040"/>
            </a:xfrm>
            <a:prstGeom prst="rect">
              <a:avLst/>
            </a:prstGeom>
          </p:spPr>
        </p:pic>
        <p:sp>
          <p:nvSpPr>
            <p:cNvPr id="20" name="Rectangle 7">
              <a:extLst>
                <a:ext uri="{FF2B5EF4-FFF2-40B4-BE49-F238E27FC236}">
                  <a16:creationId xmlns:a16="http://schemas.microsoft.com/office/drawing/2014/main" id="{CCC5018C-2A77-9A42-B52A-F06235C8973B}"/>
                </a:ext>
              </a:extLst>
            </p:cNvPr>
            <p:cNvSpPr>
              <a:spLocks noChangeAspect="1"/>
            </p:cNvSpPr>
            <p:nvPr/>
          </p:nvSpPr>
          <p:spPr>
            <a:xfrm rot="20141938">
              <a:off x="2372691" y="2953732"/>
              <a:ext cx="3282091" cy="597505"/>
            </a:xfrm>
            <a:prstGeom prst="rect">
              <a:avLst/>
            </a:prstGeom>
            <a:noFill/>
          </p:spPr>
          <p:txBody>
            <a:bodyPr wrap="square" lIns="91440" tIns="45720" rIns="91440" bIns="45720">
              <a:normAutofit fontScale="68148" lnSpcReduction="20000"/>
            </a:bodyPr>
            <a:lstStyle/>
            <a:p>
              <a:pPr algn="ctr"/>
              <a:r>
                <a:rPr lang="en-US" sz="5400" b="1" spc="50" dirty="0">
                  <a:ln w="0"/>
                  <a:solidFill>
                    <a:schemeClr val="bg2">
                      <a:lumMod val="75000"/>
                      <a:alpha val="41000"/>
                    </a:schemeClr>
                  </a:solidFill>
                </a:rPr>
                <a:t>PRELIMINARY</a:t>
              </a:r>
            </a:p>
          </p:txBody>
        </p:sp>
      </p:grpSp>
      <p:pic>
        <p:nvPicPr>
          <p:cNvPr id="3" name="Picture 2">
            <a:extLst>
              <a:ext uri="{FF2B5EF4-FFF2-40B4-BE49-F238E27FC236}">
                <a16:creationId xmlns:a16="http://schemas.microsoft.com/office/drawing/2014/main" id="{2E1D94FD-183D-06E4-9DD3-B3BB89CF07FC}"/>
              </a:ext>
            </a:extLst>
          </p:cNvPr>
          <p:cNvPicPr>
            <a:picLocks noChangeAspect="1"/>
          </p:cNvPicPr>
          <p:nvPr/>
        </p:nvPicPr>
        <p:blipFill>
          <a:blip r:embed="rId5"/>
          <a:stretch>
            <a:fillRect/>
          </a:stretch>
        </p:blipFill>
        <p:spPr>
          <a:xfrm>
            <a:off x="9247612" y="913714"/>
            <a:ext cx="2682765" cy="2743200"/>
          </a:xfrm>
          <a:prstGeom prst="rect">
            <a:avLst/>
          </a:prstGeom>
        </p:spPr>
      </p:pic>
      <p:sp>
        <p:nvSpPr>
          <p:cNvPr id="7" name="TextBox 6">
            <a:extLst>
              <a:ext uri="{FF2B5EF4-FFF2-40B4-BE49-F238E27FC236}">
                <a16:creationId xmlns:a16="http://schemas.microsoft.com/office/drawing/2014/main" id="{E55C80F3-AFB8-A173-D425-8E96ECA89463}"/>
              </a:ext>
            </a:extLst>
          </p:cNvPr>
          <p:cNvSpPr txBox="1"/>
          <p:nvPr/>
        </p:nvSpPr>
        <p:spPr>
          <a:xfrm>
            <a:off x="10042990" y="3581563"/>
            <a:ext cx="1772586" cy="369332"/>
          </a:xfrm>
          <a:prstGeom prst="rect">
            <a:avLst/>
          </a:prstGeom>
          <a:noFill/>
        </p:spPr>
        <p:txBody>
          <a:bodyPr wrap="square" rtlCol="0">
            <a:spAutoFit/>
          </a:bodyPr>
          <a:lstStyle/>
          <a:p>
            <a:r>
              <a:rPr lang="en-US" dirty="0" err="1"/>
              <a:t>Yangming</a:t>
            </a:r>
            <a:r>
              <a:rPr lang="zh-CN" altLang="en-US" dirty="0"/>
              <a:t> </a:t>
            </a:r>
            <a:r>
              <a:rPr lang="en-US" altLang="zh-CN" dirty="0"/>
              <a:t>Lin</a:t>
            </a:r>
            <a:endParaRPr lang="en-US" dirty="0"/>
          </a:p>
        </p:txBody>
      </p:sp>
      <p:pic>
        <p:nvPicPr>
          <p:cNvPr id="9" name="Picture 8">
            <a:extLst>
              <a:ext uri="{FF2B5EF4-FFF2-40B4-BE49-F238E27FC236}">
                <a16:creationId xmlns:a16="http://schemas.microsoft.com/office/drawing/2014/main" id="{BDD22B74-963A-4992-46DE-0B68B20CE762}"/>
              </a:ext>
            </a:extLst>
          </p:cNvPr>
          <p:cNvPicPr>
            <a:picLocks noChangeAspect="1"/>
          </p:cNvPicPr>
          <p:nvPr/>
        </p:nvPicPr>
        <p:blipFill>
          <a:blip r:embed="rId6"/>
          <a:stretch>
            <a:fillRect/>
          </a:stretch>
        </p:blipFill>
        <p:spPr>
          <a:xfrm>
            <a:off x="9886120" y="3903885"/>
            <a:ext cx="1697768" cy="283464"/>
          </a:xfrm>
          <a:prstGeom prst="rect">
            <a:avLst/>
          </a:prstGeom>
        </p:spPr>
      </p:pic>
      <p:sp>
        <p:nvSpPr>
          <p:cNvPr id="11" name="内容占位符 10">
            <a:extLst>
              <a:ext uri="{FF2B5EF4-FFF2-40B4-BE49-F238E27FC236}">
                <a16:creationId xmlns:a16="http://schemas.microsoft.com/office/drawing/2014/main" id="{6474B36C-B6A7-146A-7A60-2CF7FC4C2DC4}"/>
              </a:ext>
            </a:extLst>
          </p:cNvPr>
          <p:cNvSpPr txBox="1">
            <a:spLocks/>
          </p:cNvSpPr>
          <p:nvPr/>
        </p:nvSpPr>
        <p:spPr>
          <a:xfrm>
            <a:off x="9014898" y="6511981"/>
            <a:ext cx="3469202" cy="405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600" dirty="0"/>
              <a:t>Wang,</a:t>
            </a:r>
            <a:r>
              <a:rPr lang="zh-CN" altLang="en-US" sz="1600" dirty="0"/>
              <a:t> </a:t>
            </a:r>
            <a:r>
              <a:rPr lang="en-US" altLang="zh-CN" sz="1600" dirty="0"/>
              <a:t>X.,</a:t>
            </a:r>
            <a:r>
              <a:rPr lang="zh-CN" altLang="en-US" sz="1600" dirty="0"/>
              <a:t> </a:t>
            </a:r>
            <a:r>
              <a:rPr lang="en-US" altLang="zh-CN" sz="1600" dirty="0"/>
              <a:t>et al., 2025,</a:t>
            </a:r>
            <a:r>
              <a:rPr lang="zh-CN" altLang="en-US" sz="1600" dirty="0"/>
              <a:t> </a:t>
            </a:r>
            <a:r>
              <a:rPr lang="en-US" altLang="zh-CN" sz="1600" i="1" dirty="0"/>
              <a:t>in preparation</a:t>
            </a:r>
            <a:endParaRPr lang="zh-CN" altLang="en-US" sz="1600" i="1" dirty="0"/>
          </a:p>
        </p:txBody>
      </p:sp>
      <p:sp>
        <p:nvSpPr>
          <p:cNvPr id="2" name="Footer Placeholder 1">
            <a:extLst>
              <a:ext uri="{FF2B5EF4-FFF2-40B4-BE49-F238E27FC236}">
                <a16:creationId xmlns:a16="http://schemas.microsoft.com/office/drawing/2014/main" id="{7FB1800F-0508-C1C3-53E7-ACAB075F0387}"/>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4021718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C1D62-AE39-2856-DFBB-4C8D989A168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710C89C-E284-F703-5439-1D8D69A374FF}"/>
              </a:ext>
            </a:extLst>
          </p:cNvPr>
          <p:cNvSpPr>
            <a:spLocks noGrp="1"/>
          </p:cNvSpPr>
          <p:nvPr>
            <p:ph type="dt" sz="half" idx="10"/>
          </p:nvPr>
        </p:nvSpPr>
        <p:spPr/>
        <p:txBody>
          <a:bodyPr/>
          <a:lstStyle/>
          <a:p>
            <a:fld id="{48869D77-50EA-F741-ACC6-7AC03BD297FC}" type="datetime1">
              <a:rPr lang="en-US" smtClean="0"/>
              <a:t>6/11/25</a:t>
            </a:fld>
            <a:endParaRPr lang="en-US"/>
          </a:p>
        </p:txBody>
      </p:sp>
      <p:sp>
        <p:nvSpPr>
          <p:cNvPr id="5" name="Slide Number Placeholder 4">
            <a:extLst>
              <a:ext uri="{FF2B5EF4-FFF2-40B4-BE49-F238E27FC236}">
                <a16:creationId xmlns:a16="http://schemas.microsoft.com/office/drawing/2014/main" id="{A1F25002-BCB8-D70F-0678-1005E6C397FE}"/>
              </a:ext>
            </a:extLst>
          </p:cNvPr>
          <p:cNvSpPr>
            <a:spLocks noGrp="1"/>
          </p:cNvSpPr>
          <p:nvPr>
            <p:ph type="sldNum" sz="quarter" idx="12"/>
          </p:nvPr>
        </p:nvSpPr>
        <p:spPr/>
        <p:txBody>
          <a:bodyPr/>
          <a:lstStyle/>
          <a:p>
            <a:fld id="{EF69564C-389E-5A40-BAE9-6DBDC65C143D}" type="slidenum">
              <a:rPr lang="en-US" smtClean="0"/>
              <a:t>17</a:t>
            </a:fld>
            <a:endParaRPr lang="en-US"/>
          </a:p>
        </p:txBody>
      </p:sp>
      <p:sp>
        <p:nvSpPr>
          <p:cNvPr id="13" name="Title 1">
            <a:extLst>
              <a:ext uri="{FF2B5EF4-FFF2-40B4-BE49-F238E27FC236}">
                <a16:creationId xmlns:a16="http://schemas.microsoft.com/office/drawing/2014/main" id="{EF964493-95BD-41B7-0774-950115FEC0A5}"/>
              </a:ext>
            </a:extLst>
          </p:cNvPr>
          <p:cNvSpPr>
            <a:spLocks noGrp="1"/>
          </p:cNvSpPr>
          <p:nvPr>
            <p:ph type="title"/>
          </p:nvPr>
        </p:nvSpPr>
        <p:spPr>
          <a:xfrm>
            <a:off x="838199" y="-6200"/>
            <a:ext cx="11036643" cy="1325563"/>
          </a:xfrm>
        </p:spPr>
        <p:txBody>
          <a:bodyPr>
            <a:normAutofit/>
          </a:bodyPr>
          <a:lstStyle/>
          <a:p>
            <a:r>
              <a:rPr lang="en-US" altLang="zh-CN" sz="4000" dirty="0"/>
              <a:t>𝜈</a:t>
            </a:r>
            <a:r>
              <a:rPr lang="en-US" altLang="zh-CN" sz="4000" dirty="0" err="1"/>
              <a:t>i</a:t>
            </a:r>
            <a:r>
              <a:rPr lang="en-US" altLang="zh-CN" sz="4000" dirty="0"/>
              <a:t> process</a:t>
            </a:r>
            <a:r>
              <a:rPr lang="zh-CN" altLang="en-US" sz="4000" dirty="0"/>
              <a:t> </a:t>
            </a:r>
            <a:r>
              <a:rPr lang="en-US" altLang="zh-CN" sz="4000" dirty="0"/>
              <a:t>elemental</a:t>
            </a:r>
            <a:r>
              <a:rPr lang="zh-CN" altLang="en-US" sz="4000" dirty="0"/>
              <a:t> </a:t>
            </a:r>
            <a:r>
              <a:rPr lang="en-US" altLang="zh-CN" sz="4000" dirty="0"/>
              <a:t>patterns</a:t>
            </a:r>
            <a:r>
              <a:rPr lang="zh-CN" altLang="en-US" sz="4000" dirty="0"/>
              <a:t> </a:t>
            </a:r>
            <a:r>
              <a:rPr lang="en-US" altLang="zh-CN" sz="4000" dirty="0"/>
              <a:t>and</a:t>
            </a:r>
            <a:r>
              <a:rPr lang="zh-CN" altLang="en-US" sz="4000" dirty="0"/>
              <a:t> </a:t>
            </a:r>
            <a:r>
              <a:rPr lang="en-US" altLang="zh-CN" sz="4000" dirty="0"/>
              <a:t>stellar</a:t>
            </a:r>
            <a:r>
              <a:rPr lang="zh-CN" altLang="en-US" sz="4000" dirty="0"/>
              <a:t> </a:t>
            </a:r>
            <a:r>
              <a:rPr lang="en-US" altLang="zh-CN" sz="4000" dirty="0"/>
              <a:t>observations</a:t>
            </a:r>
            <a:endParaRPr lang="en-US" sz="40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79EE9C-ECA0-D0CC-2A77-460EDD9C76D0}"/>
                  </a:ext>
                </a:extLst>
              </p:cNvPr>
              <p:cNvSpPr txBox="1"/>
              <p:nvPr/>
            </p:nvSpPr>
            <p:spPr>
              <a:xfrm>
                <a:off x="838199" y="4744364"/>
                <a:ext cx="11036643" cy="1631216"/>
              </a:xfrm>
              <a:prstGeom prst="rect">
                <a:avLst/>
              </a:prstGeom>
              <a:noFill/>
            </p:spPr>
            <p:txBody>
              <a:bodyPr wrap="square" rtlCol="0">
                <a:spAutoFit/>
              </a:bodyPr>
              <a:lstStyle/>
              <a:p>
                <a:pPr marL="285750" indent="-285750">
                  <a:buFont typeface="Wingdings" pitchFamily="2" charset="2"/>
                  <a:buChar char="Ø"/>
                </a:pPr>
                <a:r>
                  <a:rPr lang="en-US" altLang="zh-CN" sz="2000" dirty="0">
                    <a:latin typeface="Times" pitchFamily="2" charset="0"/>
                    <a:ea typeface="Songti TC" panose="02010600040101010101" pitchFamily="2" charset="-120"/>
                  </a:rPr>
                  <a:t>For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some</a:t>
                </a:r>
                <a:r>
                  <a:rPr lang="zh-CN" altLang="en-US" sz="2000" dirty="0">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CEMP</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r/s</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stars</a:t>
                </a:r>
                <a:r>
                  <a:rPr lang="en-US" altLang="zh-CN" sz="2000" dirty="0">
                    <a:latin typeface="Times" pitchFamily="2" charset="0"/>
                    <a:ea typeface="Songti TC" panose="02010600040101010101" pitchFamily="2" charset="-120"/>
                  </a:rPr>
                  <a:t>,</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like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HE2208-1239</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and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HE0243-3044,</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combination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of</a:t>
                </a:r>
                <a:r>
                  <a:rPr lang="zh-CN" altLang="en-US" sz="2000" dirty="0">
                    <a:latin typeface="Times" pitchFamily="2" charset="0"/>
                    <a:ea typeface="Songti TC" panose="02010600040101010101" pitchFamily="2" charset="-120"/>
                  </a:rPr>
                  <a:t> </a:t>
                </a:r>
                <a14:m>
                  <m:oMath xmlns:m="http://schemas.openxmlformats.org/officeDocument/2006/math">
                    <m:r>
                      <a:rPr lang="zh-CN" altLang="en-US" sz="2000" smtClean="0">
                        <a:solidFill>
                          <a:srgbClr val="0070C0"/>
                        </a:solidFill>
                        <a:latin typeface="Cambria Math" panose="02040503050406030204" pitchFamily="18" charset="0"/>
                        <a:ea typeface="Songti TC" panose="02010600040101010101" pitchFamily="2" charset="-120"/>
                        <a:cs typeface="Times New Roman" panose="02020603050405020304" pitchFamily="18" charset="0"/>
                      </a:rPr>
                      <m:t>𝜈</m:t>
                    </m:r>
                    <m:r>
                      <a:rPr lang="en-US" altLang="zh-CN" sz="2000">
                        <a:solidFill>
                          <a:srgbClr val="0070C0"/>
                        </a:solidFill>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sz="2000" dirty="0">
                    <a:solidFill>
                      <a:srgbClr val="0070C0"/>
                    </a:solidFill>
                    <a:latin typeface="Times" pitchFamily="2"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pitchFamily="2" charset="0"/>
                    <a:ea typeface="Songti TC" panose="02010600040101010101" pitchFamily="2" charset="-120"/>
                  </a:rPr>
                  <a:t>process</a:t>
                </a:r>
                <a:r>
                  <a:rPr lang="en-US" altLang="zh-CN" sz="2000" dirty="0">
                    <a:latin typeface="Times" pitchFamily="2" charset="0"/>
                    <a:ea typeface="Songti TC" panose="02010600040101010101" pitchFamily="2" charset="-120"/>
                  </a:rPr>
                  <a:t> and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AGB</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process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can provide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a:t>
                </a:r>
                <a:r>
                  <a:rPr lang="zh-CN" altLang="en-US" sz="2000" dirty="0">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equally</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good</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or</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even</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slightly</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better</a:t>
                </a:r>
                <a:r>
                  <a:rPr lang="zh-CN" altLang="en-US" sz="2000" dirty="0">
                    <a:solidFill>
                      <a:srgbClr val="0070C0"/>
                    </a:solidFill>
                    <a:latin typeface="Times" pitchFamily="2" charset="0"/>
                    <a:ea typeface="Songti TC" panose="02010600040101010101" pitchFamily="2" charset="-120"/>
                  </a:rPr>
                  <a:t> </a:t>
                </a:r>
                <a:r>
                  <a:rPr lang="en-US" altLang="zh-CN" sz="2000" dirty="0">
                    <a:solidFill>
                      <a:srgbClr val="0070C0"/>
                    </a:solidFill>
                    <a:latin typeface="Times" pitchFamily="2" charset="0"/>
                    <a:ea typeface="Songti TC" panose="02010600040101010101" pitchFamily="2" charset="-120"/>
                  </a:rPr>
                  <a:t>fit</a:t>
                </a:r>
                <a:r>
                  <a:rPr lang="zh-CN" altLang="en-US" sz="2000" dirty="0">
                    <a:solidFill>
                      <a:srgbClr val="0070C0"/>
                    </a:solidFill>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to</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elemental</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patterns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in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general,</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compared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with</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solar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AGB</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process.</a:t>
                </a:r>
              </a:p>
              <a:p>
                <a:pPr marL="285750" indent="-285750">
                  <a:buFont typeface="Wingdings" pitchFamily="2" charset="2"/>
                  <a:buChar char="Ø"/>
                </a:pP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14:m>
                  <m:oMath xmlns:m="http://schemas.openxmlformats.org/officeDocument/2006/math">
                    <m:r>
                      <a:rPr lang="zh-CN" altLang="en-US" sz="2000">
                        <a:latin typeface="Cambria Math" panose="02040503050406030204" pitchFamily="18" charset="0"/>
                        <a:ea typeface="Songti TC" panose="02010600040101010101" pitchFamily="2" charset="-120"/>
                        <a:cs typeface="Times New Roman" panose="02020603050405020304" pitchFamily="18" charset="0"/>
                      </a:rPr>
                      <m:t>𝜈</m:t>
                    </m:r>
                    <m:r>
                      <a:rPr lang="en-US" altLang="zh-CN" sz="2000">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sz="2000" dirty="0">
                    <a:latin typeface="Times" pitchFamily="2" charset="0"/>
                    <a:ea typeface="Songti TC" panose="02010600040101010101" pitchFamily="2" charset="-120"/>
                    <a:cs typeface="Times New Roman" panose="02020603050405020304" pitchFamily="18" charset="0"/>
                  </a:rPr>
                  <a:t> </a:t>
                </a:r>
                <a:r>
                  <a:rPr lang="en-US" altLang="zh-CN" sz="2000" dirty="0">
                    <a:latin typeface="Times" pitchFamily="2" charset="0"/>
                    <a:ea typeface="Songti TC" panose="02010600040101010101" pitchFamily="2" charset="-120"/>
                  </a:rPr>
                  <a:t>process in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supernova</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neutrino</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driven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wind</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can</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be </a:t>
                </a:r>
                <a:r>
                  <a:rPr lang="en-US" altLang="zh-CN" sz="2000" dirty="0">
                    <a:solidFill>
                      <a:srgbClr val="C00000"/>
                    </a:solidFill>
                    <a:latin typeface="Times" pitchFamily="2" charset="0"/>
                    <a:ea typeface="Songti TC" panose="02010600040101010101" pitchFamily="2" charset="-120"/>
                  </a:rPr>
                  <a:t>an alternative explanation </a:t>
                </a:r>
                <a:r>
                  <a:rPr lang="en-US" altLang="zh-CN" sz="2000" dirty="0">
                    <a:latin typeface="Times" pitchFamily="2" charset="0"/>
                    <a:ea typeface="Songti TC" panose="02010600040101010101" pitchFamily="2" charset="-120"/>
                  </a:rPr>
                  <a:t>for CEMP</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r</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or r/s stars observations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to</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study</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the</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astrophysical</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sites</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of</a:t>
                </a:r>
                <a:r>
                  <a:rPr lang="zh-CN" altLang="en-US" sz="2000" dirty="0">
                    <a:latin typeface="Times" pitchFamily="2" charset="0"/>
                    <a:ea typeface="Songti TC" panose="02010600040101010101" pitchFamily="2" charset="-120"/>
                  </a:rPr>
                  <a:t> </a:t>
                </a:r>
                <a:r>
                  <a:rPr lang="en-US" altLang="zh-CN" sz="2000" dirty="0">
                    <a:latin typeface="Times" pitchFamily="2" charset="0"/>
                    <a:ea typeface="Songti TC" panose="02010600040101010101" pitchFamily="2" charset="-120"/>
                  </a:rPr>
                  <a:t>lanthanides.</a:t>
                </a:r>
              </a:p>
            </p:txBody>
          </p:sp>
        </mc:Choice>
        <mc:Fallback xmlns="">
          <p:sp>
            <p:nvSpPr>
              <p:cNvPr id="15" name="TextBox 14">
                <a:extLst>
                  <a:ext uri="{FF2B5EF4-FFF2-40B4-BE49-F238E27FC236}">
                    <a16:creationId xmlns:a16="http://schemas.microsoft.com/office/drawing/2014/main" id="{1B79EE9C-ECA0-D0CC-2A77-460EDD9C76D0}"/>
                  </a:ext>
                </a:extLst>
              </p:cNvPr>
              <p:cNvSpPr txBox="1">
                <a:spLocks noRot="1" noChangeAspect="1" noMove="1" noResize="1" noEditPoints="1" noAdjustHandles="1" noChangeArrowheads="1" noChangeShapeType="1" noTextEdit="1"/>
              </p:cNvSpPr>
              <p:nvPr/>
            </p:nvSpPr>
            <p:spPr>
              <a:xfrm>
                <a:off x="838199" y="4744364"/>
                <a:ext cx="11036643" cy="1631216"/>
              </a:xfrm>
              <a:prstGeom prst="rect">
                <a:avLst/>
              </a:prstGeom>
              <a:blipFill>
                <a:blip r:embed="rId3"/>
                <a:stretch>
                  <a:fillRect l="-459" t="-1538" b="-5385"/>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2FC4F6-2CF8-CD33-2037-BAB51199A9DF}"/>
              </a:ext>
            </a:extLst>
          </p:cNvPr>
          <p:cNvGrpSpPr/>
          <p:nvPr/>
        </p:nvGrpSpPr>
        <p:grpSpPr>
          <a:xfrm>
            <a:off x="1292594" y="1451583"/>
            <a:ext cx="5001239" cy="3200400"/>
            <a:chOff x="6877333" y="677300"/>
            <a:chExt cx="5001239" cy="3200400"/>
          </a:xfrm>
        </p:grpSpPr>
        <p:pic>
          <p:nvPicPr>
            <p:cNvPr id="10" name="Picture 9">
              <a:extLst>
                <a:ext uri="{FF2B5EF4-FFF2-40B4-BE49-F238E27FC236}">
                  <a16:creationId xmlns:a16="http://schemas.microsoft.com/office/drawing/2014/main" id="{41F99573-6870-433D-FE21-79D90F28A095}"/>
                </a:ext>
              </a:extLst>
            </p:cNvPr>
            <p:cNvPicPr>
              <a:picLocks noChangeAspect="1"/>
            </p:cNvPicPr>
            <p:nvPr/>
          </p:nvPicPr>
          <p:blipFill>
            <a:blip r:embed="rId4"/>
            <a:stretch>
              <a:fillRect/>
            </a:stretch>
          </p:blipFill>
          <p:spPr>
            <a:xfrm>
              <a:off x="6877333" y="677300"/>
              <a:ext cx="5001239" cy="3200400"/>
            </a:xfrm>
            <a:prstGeom prst="rect">
              <a:avLst/>
            </a:prstGeom>
          </p:spPr>
        </p:pic>
        <p:sp>
          <p:nvSpPr>
            <p:cNvPr id="17" name="Rectangle 7">
              <a:extLst>
                <a:ext uri="{FF2B5EF4-FFF2-40B4-BE49-F238E27FC236}">
                  <a16:creationId xmlns:a16="http://schemas.microsoft.com/office/drawing/2014/main" id="{7B89726D-EC41-56B9-B2CC-1DF620E66793}"/>
                </a:ext>
              </a:extLst>
            </p:cNvPr>
            <p:cNvSpPr>
              <a:spLocks noChangeAspect="1"/>
            </p:cNvSpPr>
            <p:nvPr/>
          </p:nvSpPr>
          <p:spPr>
            <a:xfrm rot="20141938">
              <a:off x="8162977" y="2342231"/>
              <a:ext cx="2604470" cy="474144"/>
            </a:xfrm>
            <a:prstGeom prst="rect">
              <a:avLst/>
            </a:prstGeom>
            <a:noFill/>
          </p:spPr>
          <p:txBody>
            <a:bodyPr wrap="square" lIns="91440" tIns="45720" rIns="91440" bIns="45720">
              <a:normAutofit fontScale="53148" lnSpcReduction="20000"/>
            </a:bodyPr>
            <a:lstStyle/>
            <a:p>
              <a:pPr algn="ctr"/>
              <a:r>
                <a:rPr lang="en-US" sz="5400" b="1" spc="50" dirty="0">
                  <a:ln w="0"/>
                  <a:solidFill>
                    <a:schemeClr val="bg2">
                      <a:lumMod val="75000"/>
                      <a:alpha val="41000"/>
                    </a:schemeClr>
                  </a:solidFill>
                </a:rPr>
                <a:t>PRELIMINARY</a:t>
              </a:r>
            </a:p>
          </p:txBody>
        </p:sp>
      </p:grpSp>
      <p:grpSp>
        <p:nvGrpSpPr>
          <p:cNvPr id="6" name="Group 5">
            <a:extLst>
              <a:ext uri="{FF2B5EF4-FFF2-40B4-BE49-F238E27FC236}">
                <a16:creationId xmlns:a16="http://schemas.microsoft.com/office/drawing/2014/main" id="{152F9252-B114-C42F-879B-A07972D3171F}"/>
              </a:ext>
            </a:extLst>
          </p:cNvPr>
          <p:cNvGrpSpPr/>
          <p:nvPr/>
        </p:nvGrpSpPr>
        <p:grpSpPr>
          <a:xfrm>
            <a:off x="6843075" y="1451583"/>
            <a:ext cx="5001239" cy="3200400"/>
            <a:chOff x="6962343" y="3563430"/>
            <a:chExt cx="5001239" cy="3200400"/>
          </a:xfrm>
        </p:grpSpPr>
        <p:pic>
          <p:nvPicPr>
            <p:cNvPr id="12" name="Picture 11">
              <a:extLst>
                <a:ext uri="{FF2B5EF4-FFF2-40B4-BE49-F238E27FC236}">
                  <a16:creationId xmlns:a16="http://schemas.microsoft.com/office/drawing/2014/main" id="{74172F75-63E9-71DA-80F1-967E1F3C7BA8}"/>
                </a:ext>
              </a:extLst>
            </p:cNvPr>
            <p:cNvPicPr>
              <a:picLocks noChangeAspect="1"/>
            </p:cNvPicPr>
            <p:nvPr/>
          </p:nvPicPr>
          <p:blipFill>
            <a:blip r:embed="rId5"/>
            <a:stretch>
              <a:fillRect/>
            </a:stretch>
          </p:blipFill>
          <p:spPr>
            <a:xfrm>
              <a:off x="6962343" y="3563430"/>
              <a:ext cx="5001239" cy="3200400"/>
            </a:xfrm>
            <a:prstGeom prst="rect">
              <a:avLst/>
            </a:prstGeom>
          </p:spPr>
        </p:pic>
        <p:sp>
          <p:nvSpPr>
            <p:cNvPr id="2" name="Rectangle 7">
              <a:extLst>
                <a:ext uri="{FF2B5EF4-FFF2-40B4-BE49-F238E27FC236}">
                  <a16:creationId xmlns:a16="http://schemas.microsoft.com/office/drawing/2014/main" id="{90EAEF58-AEA6-2A65-7094-120F22C9BC46}"/>
                </a:ext>
              </a:extLst>
            </p:cNvPr>
            <p:cNvSpPr>
              <a:spLocks noChangeAspect="1"/>
            </p:cNvSpPr>
            <p:nvPr/>
          </p:nvSpPr>
          <p:spPr>
            <a:xfrm rot="20141938">
              <a:off x="8389315" y="5206237"/>
              <a:ext cx="2362991" cy="430183"/>
            </a:xfrm>
            <a:prstGeom prst="rect">
              <a:avLst/>
            </a:prstGeom>
            <a:noFill/>
          </p:spPr>
          <p:txBody>
            <a:bodyPr wrap="square" lIns="91440" tIns="45720" rIns="91440" bIns="45720">
              <a:normAutofit fontScale="45648" lnSpcReduction="20000"/>
            </a:bodyPr>
            <a:lstStyle/>
            <a:p>
              <a:pPr algn="ctr"/>
              <a:r>
                <a:rPr lang="en-US" sz="5400" b="1" spc="50" dirty="0">
                  <a:ln w="0"/>
                  <a:solidFill>
                    <a:schemeClr val="bg2">
                      <a:lumMod val="75000"/>
                      <a:alpha val="41000"/>
                    </a:schemeClr>
                  </a:solidFill>
                </a:rPr>
                <a:t>PRELIMINARY</a:t>
              </a:r>
            </a:p>
          </p:txBody>
        </p:sp>
      </p:grpSp>
      <p:sp>
        <p:nvSpPr>
          <p:cNvPr id="7" name="内容占位符 10">
            <a:extLst>
              <a:ext uri="{FF2B5EF4-FFF2-40B4-BE49-F238E27FC236}">
                <a16:creationId xmlns:a16="http://schemas.microsoft.com/office/drawing/2014/main" id="{941CC445-2885-4F47-5204-30ECC56C08EC}"/>
              </a:ext>
            </a:extLst>
          </p:cNvPr>
          <p:cNvSpPr txBox="1">
            <a:spLocks/>
          </p:cNvSpPr>
          <p:nvPr/>
        </p:nvSpPr>
        <p:spPr>
          <a:xfrm>
            <a:off x="9002198" y="6550081"/>
            <a:ext cx="3469202" cy="405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600" dirty="0"/>
              <a:t>Wang,</a:t>
            </a:r>
            <a:r>
              <a:rPr lang="zh-CN" altLang="en-US" sz="1600" dirty="0"/>
              <a:t> </a:t>
            </a:r>
            <a:r>
              <a:rPr lang="en-US" altLang="zh-CN" sz="1600" dirty="0"/>
              <a:t>X.,</a:t>
            </a:r>
            <a:r>
              <a:rPr lang="zh-CN" altLang="en-US" sz="1600" dirty="0"/>
              <a:t> </a:t>
            </a:r>
            <a:r>
              <a:rPr lang="en-US" altLang="zh-CN" sz="1600" dirty="0"/>
              <a:t>et al., 2025,</a:t>
            </a:r>
            <a:r>
              <a:rPr lang="zh-CN" altLang="en-US" sz="1600" dirty="0"/>
              <a:t> </a:t>
            </a:r>
            <a:r>
              <a:rPr lang="en-US" altLang="zh-CN" sz="1600" i="1" dirty="0"/>
              <a:t>in preparation</a:t>
            </a:r>
            <a:endParaRPr lang="zh-CN" altLang="en-US" sz="1600" i="1" dirty="0"/>
          </a:p>
        </p:txBody>
      </p:sp>
      <p:sp>
        <p:nvSpPr>
          <p:cNvPr id="8" name="Footer Placeholder 7">
            <a:extLst>
              <a:ext uri="{FF2B5EF4-FFF2-40B4-BE49-F238E27FC236}">
                <a16:creationId xmlns:a16="http://schemas.microsoft.com/office/drawing/2014/main" id="{7176B52D-72ED-C078-D122-535F3B492C4E}"/>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299344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2EF92-C16F-5649-B8D2-8264F70D30CA}"/>
              </a:ext>
            </a:extLst>
          </p:cNvPr>
          <p:cNvSpPr>
            <a:spLocks noGrp="1"/>
          </p:cNvSpPr>
          <p:nvPr>
            <p:ph idx="1"/>
          </p:nvPr>
        </p:nvSpPr>
        <p:spPr>
          <a:xfrm>
            <a:off x="838200" y="979601"/>
            <a:ext cx="10515600" cy="4991100"/>
          </a:xfrm>
        </p:spPr>
        <p:txBody>
          <a:bodyPr>
            <a:normAutofit/>
          </a:bodyPr>
          <a:lstStyle/>
          <a:p>
            <a:pPr marL="0" indent="0">
              <a:buNone/>
            </a:pPr>
            <a:endParaRPr lang="en-US" altLang="zh-CN" sz="2000" dirty="0">
              <a:latin typeface="Times New Roman" panose="02020603050405020304" pitchFamily="18" charset="0"/>
              <a:ea typeface="Songti TC" panose="02010600040101010101" pitchFamily="2" charset="-120"/>
              <a:cs typeface="Times New Roman" panose="02020603050405020304" pitchFamily="18" charset="0"/>
            </a:endParaRPr>
          </a:p>
          <a:p>
            <a:pPr>
              <a:spcAft>
                <a:spcPts val="600"/>
              </a:spcAft>
            </a:pP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Neutrinos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sz="2000" dirty="0">
                <a:latin typeface="Times New Roman" panose="02020603050405020304" pitchFamily="18" charset="0"/>
                <a:ea typeface="Songti TC" panose="02010600040101010101" pitchFamily="2" charset="-120"/>
                <a:cs typeface="Times New Roman" panose="02020603050405020304" pitchFamily="18" charset="0"/>
              </a:rPr>
              <a:t>play</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key</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role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in</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heavy-element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nucleosynthesis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in</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supernovae.</a:t>
            </a:r>
            <a:endParaRPr lang="en-US" sz="2000" dirty="0">
              <a:latin typeface="Times New Roman" panose="02020603050405020304" pitchFamily="18" charset="0"/>
              <a:ea typeface="Songti TC" panose="02010600040101010101" pitchFamily="2" charset="-120"/>
              <a:cs typeface="Times New Roman" panose="02020603050405020304" pitchFamily="18" charset="0"/>
            </a:endParaRPr>
          </a:p>
          <a:p>
            <a:pPr>
              <a:spcAft>
                <a:spcPts val="600"/>
              </a:spcAft>
            </a:pP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However,</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neutrino</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physics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in</a:t>
            </a:r>
            <a:r>
              <a:rPr lang="en-US" sz="2000" dirty="0">
                <a:latin typeface="Times New Roman" panose="02020603050405020304" pitchFamily="18" charset="0"/>
                <a:ea typeface="Songti TC" panose="02010600040101010101" pitchFamily="2" charset="-120"/>
                <a:cs typeface="Times New Roman" panose="02020603050405020304" pitchFamily="18" charset="0"/>
              </a:rPr>
              <a:t> candidate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heavy-element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nucleosynthesis</a:t>
            </a:r>
            <a:r>
              <a:rPr lang="en-US" sz="2000" dirty="0">
                <a:latin typeface="Times New Roman" panose="02020603050405020304" pitchFamily="18" charset="0"/>
                <a:ea typeface="Songti TC" panose="02010600040101010101" pitchFamily="2" charset="-120"/>
                <a:cs typeface="Times New Roman" panose="02020603050405020304" pitchFamily="18" charset="0"/>
              </a:rPr>
              <a:t> events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sz="2000" dirty="0">
                <a:latin typeface="Times New Roman" panose="02020603050405020304" pitchFamily="18" charset="0"/>
                <a:ea typeface="Songti TC" panose="02010600040101010101" pitchFamily="2" charset="-120"/>
                <a:cs typeface="Times New Roman" panose="02020603050405020304" pitchFamily="18" charset="0"/>
              </a:rPr>
              <a:t>remains poorly understood.</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Different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treatments</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of</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collective</a:t>
            </a:r>
            <a:r>
              <a:rPr lang="zh-CN" altLang="en-US"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neutrino</a:t>
            </a:r>
            <a:r>
              <a:rPr lang="zh-CN" altLang="en-US"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oscillations</a:t>
            </a:r>
            <a:r>
              <a:rPr lang="zh-CN" altLang="en-US"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can</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have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non-negligible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impact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on</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the operation of the </a:t>
            </a:r>
            <a:r>
              <a:rPr lang="el-GR" altLang="zh-CN"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ν</a:t>
            </a:r>
            <a:r>
              <a:rPr lang="en-US" altLang="zh-CN"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p-process and r-process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nucleosynthesis in supernovae.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endParaRPr lang="en-US" sz="2000" dirty="0">
              <a:latin typeface="Times New Roman" panose="02020603050405020304" pitchFamily="18" charset="0"/>
              <a:ea typeface="Songti TC" panose="02010600040101010101" pitchFamily="2" charset="-120"/>
              <a:cs typeface="Times New Roman" panose="02020603050405020304" pitchFamily="18" charset="0"/>
            </a:endParaRPr>
          </a:p>
          <a:p>
            <a:pPr>
              <a:spcAft>
                <a:spcPts val="600"/>
              </a:spcAft>
            </a:pPr>
            <a:r>
              <a:rPr lang="en-US" sz="2000" dirty="0">
                <a:latin typeface="Times New Roman" panose="02020603050405020304" pitchFamily="18" charset="0"/>
                <a:ea typeface="Songti TC" panose="02010600040101010101" pitchFamily="2" charset="-120"/>
                <a:cs typeface="Times New Roman" panose="02020603050405020304" pitchFamily="18" charset="0"/>
              </a:rPr>
              <a:t>We found that</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sz="2000" dirty="0">
                <a:latin typeface="Times New Roman" panose="02020603050405020304" pitchFamily="18" charset="0"/>
                <a:ea typeface="Songti TC" panose="02010600040101010101" pitchFamily="2" charset="-120"/>
                <a:cs typeface="Times New Roman" panose="02020603050405020304" pitchFamily="18" charset="0"/>
              </a:rPr>
              <a:t>neutrino interactions</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 especially when </a:t>
            </a:r>
            <a:r>
              <a:rPr lang="en-US" altLang="zh-CN"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neutrino oscillations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are included</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or</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larger</a:t>
            </a:r>
            <a:r>
              <a:rPr lang="zh-CN" alt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amount</a:t>
            </a:r>
            <a:r>
              <a:rPr lang="zh-CN" alt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of</a:t>
            </a:r>
            <a:r>
              <a:rPr lang="zh-CN" alt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neutrinos</a:t>
            </a:r>
            <a:r>
              <a:rPr lang="zh-CN" alt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are</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emitted,</a:t>
            </a:r>
            <a:r>
              <a:rPr lang="en-US" sz="2000" dirty="0">
                <a:latin typeface="Times New Roman" panose="02020603050405020304" pitchFamily="18" charset="0"/>
                <a:ea typeface="Songti TC" panose="02010600040101010101" pitchFamily="2" charset="-120"/>
                <a:cs typeface="Times New Roman" panose="02020603050405020304" pitchFamily="18" charset="0"/>
              </a:rPr>
              <a:t> can </a:t>
            </a:r>
            <a:r>
              <a:rPr 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nudge an initial </a:t>
            </a:r>
            <a:r>
              <a:rPr lang="el-GR"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ν</a:t>
            </a:r>
            <a:r>
              <a:rPr 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p process neutron rich</a:t>
            </a:r>
            <a:r>
              <a:rPr lang="en-US" sz="2000" dirty="0">
                <a:latin typeface="Times New Roman" panose="02020603050405020304" pitchFamily="18" charset="0"/>
                <a:ea typeface="Songti TC" panose="02010600040101010101" pitchFamily="2" charset="-120"/>
                <a:cs typeface="Times New Roman" panose="02020603050405020304" pitchFamily="18" charset="0"/>
              </a:rPr>
              <a:t>, resulting in a unique combination of proton-rich low-mass nuclei as well as neutron-rich high-mass nuclei. We describe this </a:t>
            </a:r>
            <a:r>
              <a:rPr lang="en-US" altLang="zh-CN" sz="2000" dirty="0">
                <a:latin typeface="Times New Roman" panose="02020603050405020304" pitchFamily="18" charset="0"/>
                <a:ea typeface="Songti TC" panose="02010600040101010101" pitchFamily="2" charset="-120"/>
                <a:cs typeface="Times New Roman" panose="02020603050405020304" pitchFamily="18" charset="0"/>
              </a:rPr>
              <a:t>novel</a:t>
            </a:r>
            <a:r>
              <a:rPr lang="zh-CN" altLang="en-US" sz="2000" dirty="0">
                <a:latin typeface="Times New Roman" panose="02020603050405020304" pitchFamily="18" charset="0"/>
                <a:ea typeface="Songti TC" panose="02010600040101010101" pitchFamily="2" charset="-120"/>
                <a:cs typeface="Times New Roman" panose="02020603050405020304" pitchFamily="18" charset="0"/>
              </a:rPr>
              <a:t> </a:t>
            </a:r>
            <a:r>
              <a:rPr lang="en-US" sz="2000" dirty="0">
                <a:latin typeface="Times New Roman" panose="02020603050405020304" pitchFamily="18" charset="0"/>
                <a:ea typeface="Songti TC" panose="02010600040101010101" pitchFamily="2" charset="-120"/>
                <a:cs typeface="Times New Roman" panose="02020603050405020304" pitchFamily="18" charset="0"/>
              </a:rPr>
              <a:t>neutrino-induced neutron capture process as the </a:t>
            </a:r>
            <a:r>
              <a:rPr lang="en-US" sz="2000" dirty="0">
                <a:solidFill>
                  <a:srgbClr val="0070C0"/>
                </a:solidFill>
                <a:latin typeface="Times New Roman" panose="02020603050405020304" pitchFamily="18" charset="0"/>
                <a:ea typeface="Songti TC" panose="02010600040101010101" pitchFamily="2" charset="-120"/>
                <a:cs typeface="Times New Roman" panose="02020603050405020304" pitchFamily="18" charset="0"/>
              </a:rPr>
              <a:t>“</a:t>
            </a:r>
            <a:r>
              <a:rPr lang="el-GR"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ν</a:t>
            </a:r>
            <a:r>
              <a:rPr lang="en-US" sz="2000" dirty="0" err="1">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i</a:t>
            </a:r>
            <a:r>
              <a:rPr lang="en-US" sz="2000" dirty="0">
                <a:solidFill>
                  <a:srgbClr val="C00000"/>
                </a:solidFill>
                <a:latin typeface="Times New Roman" panose="02020603050405020304" pitchFamily="18" charset="0"/>
                <a:ea typeface="Songti TC" panose="02010600040101010101" pitchFamily="2" charset="-120"/>
                <a:cs typeface="Times New Roman" panose="02020603050405020304" pitchFamily="18" charset="0"/>
              </a:rPr>
              <a:t> process</a:t>
            </a:r>
            <a:r>
              <a:rPr lang="en-US" sz="2000" dirty="0">
                <a:latin typeface="Times New Roman" panose="02020603050405020304" pitchFamily="18" charset="0"/>
                <a:ea typeface="Songti TC" panose="02010600040101010101" pitchFamily="2" charset="-120"/>
                <a:cs typeface="Times New Roman" panose="02020603050405020304" pitchFamily="18" charset="0"/>
              </a:rPr>
              <a:t>”. </a:t>
            </a:r>
          </a:p>
          <a:p>
            <a:pPr>
              <a:spcAft>
                <a:spcPts val="600"/>
              </a:spcAft>
            </a:pPr>
            <a:r>
              <a:rPr lang="en-US" altLang="zh-CN" sz="2000" dirty="0">
                <a:latin typeface="Times New Roman" panose="02020603050405020304" pitchFamily="18" charset="0"/>
                <a:cs typeface="Times New Roman" panose="02020603050405020304" pitchFamily="18" charset="0"/>
              </a:rPr>
              <a:t>We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also</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investigate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potential</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astrophysical</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observables</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of</a:t>
            </a:r>
            <a:r>
              <a:rPr lang="zh-CN" altLang="en-US" sz="2000" dirty="0">
                <a:latin typeface="Times New Roman" panose="02020603050405020304" pitchFamily="18" charset="0"/>
                <a:cs typeface="Times New Roman" panose="02020603050405020304" pitchFamily="18" charset="0"/>
              </a:rPr>
              <a:t> </a:t>
            </a:r>
            <a:r>
              <a:rPr lang="el-GR" altLang="zh-CN" sz="2000" dirty="0">
                <a:latin typeface="Times New Roman" panose="02020603050405020304" pitchFamily="18" charset="0"/>
                <a:cs typeface="Times New Roman" panose="02020603050405020304" pitchFamily="18" charset="0"/>
              </a:rPr>
              <a:t>ν</a:t>
            </a:r>
            <a:r>
              <a:rPr lang="en-US" altLang="zh-CN" sz="2000" dirty="0" err="1">
                <a:latin typeface="Times New Roman" panose="02020603050405020304" pitchFamily="18" charset="0"/>
                <a:cs typeface="Times New Roman" panose="02020603050405020304" pitchFamily="18" charset="0"/>
              </a:rPr>
              <a:t>i</a:t>
            </a:r>
            <a:r>
              <a:rPr lang="en-US" altLang="zh-CN" sz="2000" dirty="0">
                <a:latin typeface="Times New Roman" panose="02020603050405020304" pitchFamily="18" charset="0"/>
                <a:cs typeface="Times New Roman" panose="02020603050405020304" pitchFamily="18" charset="0"/>
              </a:rPr>
              <a:t> process and find that </a:t>
            </a:r>
            <a:r>
              <a:rPr lang="el-GR" altLang="zh-CN" sz="2000" dirty="0">
                <a:latin typeface="Times New Roman" panose="02020603050405020304" pitchFamily="18" charset="0"/>
                <a:cs typeface="Times New Roman" panose="02020603050405020304" pitchFamily="18" charset="0"/>
              </a:rPr>
              <a:t>ν</a:t>
            </a:r>
            <a:r>
              <a:rPr lang="en-US" altLang="zh-CN" sz="2000" dirty="0" err="1">
                <a:latin typeface="Times New Roman" panose="02020603050405020304" pitchFamily="18" charset="0"/>
                <a:cs typeface="Times New Roman" panose="02020603050405020304" pitchFamily="18" charset="0"/>
              </a:rPr>
              <a:t>i</a:t>
            </a:r>
            <a:r>
              <a:rPr lang="en-US" altLang="zh-CN" sz="2000" dirty="0">
                <a:latin typeface="Times New Roman" panose="02020603050405020304" pitchFamily="18" charset="0"/>
                <a:cs typeface="Times New Roman" panose="02020603050405020304" pitchFamily="18" charset="0"/>
              </a:rPr>
              <a:t> process can be a possible proton-rich astrophysical site of lanthanides production in the Universe.</a:t>
            </a:r>
          </a:p>
          <a:p>
            <a:pPr lvl="1">
              <a:spcAft>
                <a:spcPts val="600"/>
              </a:spcAft>
              <a:buFont typeface="Wingdings" pitchFamily="2" charset="2"/>
              <a:buChar char="ü"/>
            </a:pPr>
            <a:r>
              <a:rPr lang="el-GR" altLang="zh-CN" sz="1900" dirty="0">
                <a:latin typeface="Times New Roman" panose="02020603050405020304" pitchFamily="18" charset="0"/>
                <a:cs typeface="Times New Roman" panose="02020603050405020304" pitchFamily="18" charset="0"/>
              </a:rPr>
              <a:t>ν</a:t>
            </a:r>
            <a:r>
              <a:rPr lang="en-US" altLang="zh-CN" sz="1900" dirty="0" err="1">
                <a:latin typeface="Times New Roman" panose="02020603050405020304" pitchFamily="18" charset="0"/>
                <a:cs typeface="Times New Roman" panose="02020603050405020304" pitchFamily="18" charset="0"/>
              </a:rPr>
              <a:t>i</a:t>
            </a:r>
            <a:r>
              <a:rPr lang="en-US" altLang="zh-CN" sz="1900" dirty="0">
                <a:latin typeface="Times New Roman" panose="02020603050405020304" pitchFamily="18" charset="0"/>
                <a:cs typeface="Times New Roman" panose="02020603050405020304" pitchFamily="18" charset="0"/>
              </a:rPr>
              <a:t> process can</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provide</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an</a:t>
            </a:r>
            <a:r>
              <a:rPr lang="zh-CN" altLang="en-US" sz="1900" dirty="0">
                <a:latin typeface="Times New Roman" panose="02020603050405020304" pitchFamily="18" charset="0"/>
                <a:cs typeface="Times New Roman" panose="02020603050405020304" pitchFamily="18" charset="0"/>
              </a:rPr>
              <a:t> </a:t>
            </a:r>
            <a:r>
              <a:rPr lang="en-US" altLang="zh-CN" sz="1900" dirty="0">
                <a:solidFill>
                  <a:srgbClr val="C00000"/>
                </a:solidFill>
                <a:latin typeface="Times New Roman" panose="02020603050405020304" pitchFamily="18" charset="0"/>
                <a:cs typeface="Times New Roman" panose="02020603050405020304" pitchFamily="18" charset="0"/>
              </a:rPr>
              <a:t>alternative</a:t>
            </a:r>
            <a:r>
              <a:rPr lang="zh-CN" altLang="en-US" sz="1900" dirty="0">
                <a:solidFill>
                  <a:srgbClr val="C00000"/>
                </a:solidFill>
                <a:latin typeface="Times New Roman" panose="02020603050405020304" pitchFamily="18" charset="0"/>
                <a:cs typeface="Times New Roman" panose="02020603050405020304" pitchFamily="18" charset="0"/>
              </a:rPr>
              <a:t> </a:t>
            </a:r>
            <a:r>
              <a:rPr lang="en-US" altLang="zh-CN" sz="1900" dirty="0">
                <a:solidFill>
                  <a:srgbClr val="C00000"/>
                </a:solidFill>
                <a:latin typeface="Times New Roman" panose="02020603050405020304" pitchFamily="18" charset="0"/>
                <a:cs typeface="Times New Roman" panose="02020603050405020304" pitchFamily="18" charset="0"/>
              </a:rPr>
              <a:t>explanation</a:t>
            </a:r>
            <a:r>
              <a:rPr lang="zh-CN" altLang="en-US" sz="1900" dirty="0">
                <a:solidFill>
                  <a:srgbClr val="C00000"/>
                </a:solidFill>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for</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the</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stellar</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observations</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of</a:t>
            </a:r>
            <a:r>
              <a:rPr lang="zh-CN" altLang="en-US" sz="1900" dirty="0">
                <a:latin typeface="Times New Roman" panose="02020603050405020304" pitchFamily="18" charset="0"/>
                <a:cs typeface="Times New Roman" panose="02020603050405020304" pitchFamily="18" charset="0"/>
              </a:rPr>
              <a:t> </a:t>
            </a:r>
            <a:r>
              <a:rPr lang="en-US" altLang="zh-CN" sz="1900" dirty="0">
                <a:latin typeface="Times New Roman" panose="02020603050405020304" pitchFamily="18" charset="0"/>
                <a:cs typeface="Times New Roman" panose="02020603050405020304" pitchFamily="18" charset="0"/>
              </a:rPr>
              <a:t>some</a:t>
            </a:r>
            <a:r>
              <a:rPr lang="zh-CN" altLang="en-US" sz="1900" dirty="0">
                <a:latin typeface="Times New Roman" panose="02020603050405020304" pitchFamily="18" charset="0"/>
                <a:cs typeface="Times New Roman" panose="02020603050405020304" pitchFamily="18" charset="0"/>
              </a:rPr>
              <a:t> </a:t>
            </a:r>
            <a:r>
              <a:rPr lang="en-US" altLang="zh-CN" sz="1900" dirty="0">
                <a:solidFill>
                  <a:srgbClr val="C00000"/>
                </a:solidFill>
                <a:latin typeface="Times New Roman" panose="02020603050405020304" pitchFamily="18" charset="0"/>
                <a:cs typeface="Times New Roman" panose="02020603050405020304" pitchFamily="18" charset="0"/>
              </a:rPr>
              <a:t>CEMP</a:t>
            </a:r>
            <a:r>
              <a:rPr lang="zh-CN" altLang="en-US" sz="1900" dirty="0">
                <a:solidFill>
                  <a:srgbClr val="C00000"/>
                </a:solidFill>
                <a:latin typeface="Times New Roman" panose="02020603050405020304" pitchFamily="18" charset="0"/>
                <a:cs typeface="Times New Roman" panose="02020603050405020304" pitchFamily="18" charset="0"/>
              </a:rPr>
              <a:t> </a:t>
            </a:r>
            <a:r>
              <a:rPr lang="en-US" altLang="zh-CN" sz="1900" dirty="0">
                <a:solidFill>
                  <a:srgbClr val="C00000"/>
                </a:solidFill>
                <a:latin typeface="Times New Roman" panose="02020603050405020304" pitchFamily="18" charset="0"/>
                <a:cs typeface="Times New Roman" panose="02020603050405020304" pitchFamily="18" charset="0"/>
              </a:rPr>
              <a:t>stars</a:t>
            </a:r>
            <a:endParaRPr lang="en-US" altLang="zh-CN" sz="19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E38E488A-72FB-5343-A5BD-8B795CB5049A}"/>
              </a:ext>
            </a:extLst>
          </p:cNvPr>
          <p:cNvSpPr>
            <a:spLocks noGrp="1"/>
          </p:cNvSpPr>
          <p:nvPr>
            <p:ph type="dt" sz="half" idx="10"/>
          </p:nvPr>
        </p:nvSpPr>
        <p:spPr/>
        <p:txBody>
          <a:bodyPr/>
          <a:lstStyle/>
          <a:p>
            <a:fld id="{D817EECE-4EB9-F647-BC51-432F0A88A4D8}" type="datetime1">
              <a:rPr lang="en-US" smtClean="0"/>
              <a:t>6/11/25</a:t>
            </a:fld>
            <a:endParaRPr lang="en-US"/>
          </a:p>
        </p:txBody>
      </p:sp>
      <p:sp>
        <p:nvSpPr>
          <p:cNvPr id="5" name="Slide Number Placeholder 4">
            <a:extLst>
              <a:ext uri="{FF2B5EF4-FFF2-40B4-BE49-F238E27FC236}">
                <a16:creationId xmlns:a16="http://schemas.microsoft.com/office/drawing/2014/main" id="{5E91AA58-7AE1-C247-9EEC-958E2B0E185B}"/>
              </a:ext>
            </a:extLst>
          </p:cNvPr>
          <p:cNvSpPr>
            <a:spLocks noGrp="1"/>
          </p:cNvSpPr>
          <p:nvPr>
            <p:ph type="sldNum" sz="quarter" idx="12"/>
          </p:nvPr>
        </p:nvSpPr>
        <p:spPr/>
        <p:txBody>
          <a:bodyPr/>
          <a:lstStyle/>
          <a:p>
            <a:fld id="{EF69564C-389E-5A40-BAE9-6DBDC65C143D}" type="slidenum">
              <a:rPr lang="en-US" smtClean="0"/>
              <a:t>18</a:t>
            </a:fld>
            <a:endParaRPr lang="en-US" dirty="0"/>
          </a:p>
        </p:txBody>
      </p:sp>
      <p:sp>
        <p:nvSpPr>
          <p:cNvPr id="6" name="Title 1">
            <a:extLst>
              <a:ext uri="{FF2B5EF4-FFF2-40B4-BE49-F238E27FC236}">
                <a16:creationId xmlns:a16="http://schemas.microsoft.com/office/drawing/2014/main" id="{27796A12-A912-404A-A64E-388E70A40BBF}"/>
              </a:ext>
            </a:extLst>
          </p:cNvPr>
          <p:cNvSpPr>
            <a:spLocks noGrp="1"/>
          </p:cNvSpPr>
          <p:nvPr>
            <p:ph type="title"/>
          </p:nvPr>
        </p:nvSpPr>
        <p:spPr>
          <a:xfrm>
            <a:off x="838200" y="-6200"/>
            <a:ext cx="10515600" cy="1325563"/>
          </a:xfrm>
        </p:spPr>
        <p:txBody>
          <a:bodyPr>
            <a:normAutofit/>
          </a:bodyPr>
          <a:lstStyle/>
          <a:p>
            <a:r>
              <a:rPr lang="en-US" altLang="zh-CN" sz="4000" dirty="0"/>
              <a:t>Summary</a:t>
            </a:r>
            <a:endParaRPr lang="en-US" sz="4000" dirty="0"/>
          </a:p>
        </p:txBody>
      </p:sp>
      <p:sp>
        <p:nvSpPr>
          <p:cNvPr id="2" name="TextBox 1">
            <a:extLst>
              <a:ext uri="{FF2B5EF4-FFF2-40B4-BE49-F238E27FC236}">
                <a16:creationId xmlns:a16="http://schemas.microsoft.com/office/drawing/2014/main" id="{2016F05F-053A-07D6-7691-14208F01AC50}"/>
              </a:ext>
            </a:extLst>
          </p:cNvPr>
          <p:cNvSpPr txBox="1"/>
          <p:nvPr/>
        </p:nvSpPr>
        <p:spPr>
          <a:xfrm>
            <a:off x="838200" y="5759131"/>
            <a:ext cx="10515600" cy="707886"/>
          </a:xfrm>
          <a:prstGeom prst="rect">
            <a:avLst/>
          </a:prstGeom>
          <a:noFill/>
        </p:spPr>
        <p:txBody>
          <a:bodyPr wrap="square" rtlCol="0">
            <a:spAutoFit/>
          </a:bodyPr>
          <a:lstStyle/>
          <a:p>
            <a:pPr>
              <a:defRPr/>
            </a:pPr>
            <a:r>
              <a:rPr lang="en-US" altLang="zh-CN" sz="2000" i="1" dirty="0">
                <a:solidFill>
                  <a:srgbClr val="0070C0"/>
                </a:solidFill>
              </a:rPr>
              <a:t>In collaboration with Amol Patwardhan, </a:t>
            </a:r>
            <a:r>
              <a:rPr lang="en-US" altLang="zh-CN" sz="2000" i="1" dirty="0" err="1">
                <a:solidFill>
                  <a:srgbClr val="0070C0"/>
                </a:solidFill>
              </a:rPr>
              <a:t>Yangming</a:t>
            </a:r>
            <a:r>
              <a:rPr lang="en-US" altLang="zh-CN" sz="2000" i="1" dirty="0">
                <a:solidFill>
                  <a:srgbClr val="0070C0"/>
                </a:solidFill>
              </a:rPr>
              <a:t> Lin, </a:t>
            </a:r>
            <a:r>
              <a:rPr lang="en-US" altLang="zh-CN" sz="2000" i="1" dirty="0" err="1">
                <a:solidFill>
                  <a:srgbClr val="0070C0"/>
                </a:solidFill>
              </a:rPr>
              <a:t>Junbo</a:t>
            </a:r>
            <a:r>
              <a:rPr lang="en-US" altLang="zh-CN" sz="2000" i="1" dirty="0">
                <a:solidFill>
                  <a:srgbClr val="0070C0"/>
                </a:solidFill>
              </a:rPr>
              <a:t> Zheng, Michael </a:t>
            </a:r>
            <a:r>
              <a:rPr lang="en-US" altLang="zh-CN" sz="2000" i="1" dirty="0" err="1">
                <a:solidFill>
                  <a:srgbClr val="0070C0"/>
                </a:solidFill>
              </a:rPr>
              <a:t>Cervia</a:t>
            </a:r>
            <a:r>
              <a:rPr lang="en-US" altLang="zh-CN" sz="2000" i="1" dirty="0">
                <a:solidFill>
                  <a:srgbClr val="0070C0"/>
                </a:solidFill>
              </a:rPr>
              <a:t>, </a:t>
            </a:r>
            <a:r>
              <a:rPr lang="en-US" altLang="zh-CN" sz="2000" i="1" dirty="0" err="1">
                <a:solidFill>
                  <a:srgbClr val="0070C0"/>
                </a:solidFill>
              </a:rPr>
              <a:t>Yanwen</a:t>
            </a:r>
            <a:r>
              <a:rPr lang="en-US" altLang="zh-CN" sz="2000" i="1" dirty="0">
                <a:solidFill>
                  <a:srgbClr val="0070C0"/>
                </a:solidFill>
              </a:rPr>
              <a:t> Deng,</a:t>
            </a:r>
            <a:r>
              <a:rPr lang="zh-CN" altLang="en-US" sz="2000" i="1" dirty="0">
                <a:solidFill>
                  <a:srgbClr val="0070C0"/>
                </a:solidFill>
              </a:rPr>
              <a:t> </a:t>
            </a:r>
            <a:r>
              <a:rPr lang="en-US" altLang="zh-CN" sz="2000" i="1" dirty="0">
                <a:solidFill>
                  <a:srgbClr val="0070C0"/>
                </a:solidFill>
              </a:rPr>
              <a:t>Baha </a:t>
            </a:r>
            <a:r>
              <a:rPr lang="en-US" altLang="zh-CN" sz="2000" i="1" dirty="0" err="1">
                <a:solidFill>
                  <a:srgbClr val="0070C0"/>
                </a:solidFill>
              </a:rPr>
              <a:t>Balantekin</a:t>
            </a:r>
            <a:r>
              <a:rPr lang="en-US" altLang="zh-CN" sz="2000" i="1" dirty="0">
                <a:solidFill>
                  <a:srgbClr val="0070C0"/>
                </a:solidFill>
              </a:rPr>
              <a:t>,</a:t>
            </a:r>
            <a:r>
              <a:rPr lang="zh-CN" altLang="en-US" sz="2000" i="1" dirty="0">
                <a:solidFill>
                  <a:srgbClr val="0070C0"/>
                </a:solidFill>
              </a:rPr>
              <a:t> </a:t>
            </a:r>
            <a:r>
              <a:rPr lang="en-US" altLang="zh-CN" sz="2000" i="1" dirty="0">
                <a:solidFill>
                  <a:srgbClr val="0070C0"/>
                </a:solidFill>
              </a:rPr>
              <a:t>Erika Holmbeck,</a:t>
            </a:r>
            <a:r>
              <a:rPr lang="zh-CN" altLang="en-US" sz="2000" i="1" dirty="0">
                <a:solidFill>
                  <a:srgbClr val="0070C0"/>
                </a:solidFill>
              </a:rPr>
              <a:t> </a:t>
            </a:r>
            <a:r>
              <a:rPr lang="en-US" altLang="zh-CN" sz="2000" i="1" dirty="0">
                <a:solidFill>
                  <a:srgbClr val="0070C0"/>
                </a:solidFill>
              </a:rPr>
              <a:t>Haining Li,</a:t>
            </a:r>
            <a:r>
              <a:rPr lang="zh-CN" altLang="en-US" sz="2000" i="1" dirty="0">
                <a:solidFill>
                  <a:srgbClr val="0070C0"/>
                </a:solidFill>
              </a:rPr>
              <a:t> </a:t>
            </a:r>
            <a:r>
              <a:rPr lang="en-US" altLang="zh-CN" sz="2000" i="1" dirty="0">
                <a:solidFill>
                  <a:srgbClr val="0070C0"/>
                </a:solidFill>
              </a:rPr>
              <a:t>Ian Roederer and Rebecca Surman</a:t>
            </a:r>
          </a:p>
        </p:txBody>
      </p:sp>
      <p:sp>
        <p:nvSpPr>
          <p:cNvPr id="7" name="Footer Placeholder 6">
            <a:extLst>
              <a:ext uri="{FF2B5EF4-FFF2-40B4-BE49-F238E27FC236}">
                <a16:creationId xmlns:a16="http://schemas.microsoft.com/office/drawing/2014/main" id="{8FBE7796-013C-639B-6D16-35523AB27489}"/>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1478632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572C-E124-B342-A642-AC6CD6313FF9}"/>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BE9B4B9E-6607-E341-BA0B-4AA82260F47E}"/>
              </a:ext>
            </a:extLst>
          </p:cNvPr>
          <p:cNvSpPr>
            <a:spLocks noGrp="1"/>
          </p:cNvSpPr>
          <p:nvPr>
            <p:ph type="dt" sz="half" idx="10"/>
          </p:nvPr>
        </p:nvSpPr>
        <p:spPr/>
        <p:txBody>
          <a:bodyPr/>
          <a:lstStyle/>
          <a:p>
            <a:fld id="{C913C8E5-6025-D84A-BA08-F1F1D7808732}" type="datetime1">
              <a:rPr lang="en-US" smtClean="0"/>
              <a:t>6/11/25</a:t>
            </a:fld>
            <a:endParaRPr lang="en-US"/>
          </a:p>
        </p:txBody>
      </p:sp>
      <p:sp>
        <p:nvSpPr>
          <p:cNvPr id="5" name="Slide Number Placeholder 4">
            <a:extLst>
              <a:ext uri="{FF2B5EF4-FFF2-40B4-BE49-F238E27FC236}">
                <a16:creationId xmlns:a16="http://schemas.microsoft.com/office/drawing/2014/main" id="{1BE872AE-FAA2-2B4A-A122-531B3A672D85}"/>
              </a:ext>
            </a:extLst>
          </p:cNvPr>
          <p:cNvSpPr>
            <a:spLocks noGrp="1"/>
          </p:cNvSpPr>
          <p:nvPr>
            <p:ph type="sldNum" sz="quarter" idx="12"/>
          </p:nvPr>
        </p:nvSpPr>
        <p:spPr/>
        <p:txBody>
          <a:bodyPr/>
          <a:lstStyle/>
          <a:p>
            <a:fld id="{EF69564C-389E-5A40-BAE9-6DBDC65C143D}" type="slidenum">
              <a:rPr lang="en-US" smtClean="0"/>
              <a:t>19</a:t>
            </a:fld>
            <a:endParaRPr lang="en-US"/>
          </a:p>
        </p:txBody>
      </p:sp>
      <p:sp>
        <p:nvSpPr>
          <p:cNvPr id="6" name="Content Placeholder 2">
            <a:extLst>
              <a:ext uri="{FF2B5EF4-FFF2-40B4-BE49-F238E27FC236}">
                <a16:creationId xmlns:a16="http://schemas.microsoft.com/office/drawing/2014/main" id="{1182CC5D-4611-2845-855D-7430A1ABDD14}"/>
              </a:ext>
            </a:extLst>
          </p:cNvPr>
          <p:cNvSpPr>
            <a:spLocks noGrp="1"/>
          </p:cNvSpPr>
          <p:nvPr>
            <p:ph idx="1"/>
          </p:nvPr>
        </p:nvSpPr>
        <p:spPr/>
        <p:txBody>
          <a:bodyPr>
            <a:normAutofit/>
          </a:bodyPr>
          <a:lstStyle/>
          <a:p>
            <a:r>
              <a:rPr lang="en-US" sz="4000" dirty="0"/>
              <a:t>Thanks for your attention. Questions?</a:t>
            </a:r>
          </a:p>
        </p:txBody>
      </p:sp>
      <p:sp>
        <p:nvSpPr>
          <p:cNvPr id="3" name="Footer Placeholder 2">
            <a:extLst>
              <a:ext uri="{FF2B5EF4-FFF2-40B4-BE49-F238E27FC236}">
                <a16:creationId xmlns:a16="http://schemas.microsoft.com/office/drawing/2014/main" id="{A8376F1A-B80B-F947-9B9C-747A85294B2C}"/>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226025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C6A5436-3984-994A-B2D1-2CAFD684CD52}"/>
                  </a:ext>
                </a:extLst>
              </p:cNvPr>
              <p:cNvSpPr>
                <a:spLocks noGrp="1"/>
              </p:cNvSpPr>
              <p:nvPr>
                <p:ph idx="1"/>
              </p:nvPr>
            </p:nvSpPr>
            <p:spPr>
              <a:xfrm>
                <a:off x="851694" y="1460500"/>
                <a:ext cx="6508050" cy="5054450"/>
              </a:xfrm>
            </p:spPr>
            <p:txBody>
              <a:bodyPr>
                <a:noAutofit/>
              </a:bodyPr>
              <a:lstStyle/>
              <a:p>
                <a:r>
                  <a:rPr lang="en-US" altLang="zh-CN" sz="2200" dirty="0">
                    <a:latin typeface="Times New Roman" panose="02020603050405020304" pitchFamily="18" charset="0"/>
                    <a:cs typeface="Times New Roman" panose="02020603050405020304" pitchFamily="18" charset="0"/>
                  </a:rPr>
                  <a:t>Neutron-rich</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side:</a:t>
                </a:r>
                <a:r>
                  <a:rPr lang="zh-CN" altLang="en-US" sz="2200" dirty="0">
                    <a:latin typeface="Times New Roman" panose="02020603050405020304" pitchFamily="18" charset="0"/>
                    <a:cs typeface="Times New Roman" panose="02020603050405020304" pitchFamily="18" charset="0"/>
                  </a:rPr>
                  <a:t> </a:t>
                </a:r>
                <a:r>
                  <a:rPr lang="en-US" altLang="zh-CN" sz="2200" dirty="0">
                    <a:solidFill>
                      <a:srgbClr val="FF0000"/>
                    </a:solidFill>
                    <a:latin typeface="Times New Roman" panose="02020603050405020304" pitchFamily="18" charset="0"/>
                    <a:cs typeface="Times New Roman" panose="02020603050405020304" pitchFamily="18" charset="0"/>
                  </a:rPr>
                  <a:t>r</a:t>
                </a:r>
                <a:r>
                  <a:rPr lang="zh-CN" altLang="en-US" sz="2200" dirty="0">
                    <a:solidFill>
                      <a:srgbClr val="FF0000"/>
                    </a:solidFill>
                    <a:latin typeface="Times New Roman" panose="02020603050405020304" pitchFamily="18" charset="0"/>
                    <a:cs typeface="Times New Roman" panose="02020603050405020304" pitchFamily="18" charset="0"/>
                  </a:rPr>
                  <a:t> </a:t>
                </a:r>
                <a:r>
                  <a:rPr lang="en-US" altLang="zh-CN" sz="2200" dirty="0">
                    <a:solidFill>
                      <a:srgbClr val="FF0000"/>
                    </a:solidFill>
                    <a:latin typeface="Times New Roman" panose="02020603050405020304" pitchFamily="18" charset="0"/>
                    <a:cs typeface="Times New Roman" panose="02020603050405020304" pitchFamily="18" charset="0"/>
                  </a:rPr>
                  <a:t>process</a:t>
                </a:r>
                <a:endParaRPr lang="en-US" sz="2200" dirty="0">
                  <a:latin typeface="Times New Roman" panose="02020603050405020304" pitchFamily="18" charset="0"/>
                  <a:cs typeface="Times New Roman" panose="02020603050405020304" pitchFamily="18" charset="0"/>
                </a:endParaRPr>
              </a:p>
              <a:p>
                <a:r>
                  <a:rPr lang="en-US" altLang="zh-CN" sz="2200" dirty="0">
                    <a:latin typeface="Times New Roman" panose="02020603050405020304" pitchFamily="18" charset="0"/>
                    <a:cs typeface="Times New Roman" panose="02020603050405020304" pitchFamily="18" charset="0"/>
                  </a:rPr>
                  <a:t>Proton-rich</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side:</a:t>
                </a:r>
                <a:r>
                  <a:rPr lang="zh-CN" altLang="en-US" sz="2200" dirty="0">
                    <a:latin typeface="Times New Roman" panose="02020603050405020304" pitchFamily="18" charset="0"/>
                    <a:cs typeface="Times New Roman" panose="02020603050405020304" pitchFamily="18" charset="0"/>
                  </a:rPr>
                  <a:t> 𝜈 </a:t>
                </a:r>
                <a:r>
                  <a:rPr lang="en-US" altLang="zh-CN" sz="2200" dirty="0">
                    <a:latin typeface="Times New Roman" panose="02020603050405020304" pitchFamily="18" charset="0"/>
                    <a:cs typeface="Times New Roman" panose="02020603050405020304" pitchFamily="18" charset="0"/>
                  </a:rPr>
                  <a:t>process</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and</a:t>
                </a:r>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𝜈</a:t>
                </a:r>
                <a:r>
                  <a:rPr lang="en-US" altLang="zh-CN" sz="2200" dirty="0">
                    <a:solidFill>
                      <a:srgbClr val="0070C0"/>
                    </a:solidFill>
                    <a:latin typeface="Times New Roman" panose="02020603050405020304" pitchFamily="18" charset="0"/>
                    <a:cs typeface="Times New Roman" panose="02020603050405020304" pitchFamily="18" charset="0"/>
                  </a:rPr>
                  <a:t>p</a:t>
                </a:r>
                <a:r>
                  <a:rPr lang="zh-CN" altLang="en-US" sz="2200" dirty="0">
                    <a:solidFill>
                      <a:srgbClr val="0070C0"/>
                    </a:solidFill>
                    <a:latin typeface="Times New Roman" panose="02020603050405020304" pitchFamily="18" charset="0"/>
                    <a:cs typeface="Times New Roman" panose="02020603050405020304" pitchFamily="18" charset="0"/>
                  </a:rPr>
                  <a:t> </a:t>
                </a:r>
                <a:r>
                  <a:rPr lang="en-US" altLang="zh-CN" sz="2200" dirty="0">
                    <a:solidFill>
                      <a:srgbClr val="0070C0"/>
                    </a:solidFill>
                    <a:latin typeface="Times New Roman" panose="02020603050405020304" pitchFamily="18" charset="0"/>
                    <a:cs typeface="Times New Roman" panose="02020603050405020304" pitchFamily="18" charset="0"/>
                  </a:rPr>
                  <a:t>process</a:t>
                </a:r>
                <a:endParaRPr lang="en-US" sz="2200" dirty="0">
                  <a:solidFill>
                    <a:srgbClr val="0070C0"/>
                  </a:solidFill>
                  <a:latin typeface="Times New Roman" panose="02020603050405020304" pitchFamily="18" charset="0"/>
                  <a:cs typeface="Times New Roman" panose="02020603050405020304" pitchFamily="18" charset="0"/>
                </a:endParaRPr>
              </a:p>
              <a:p>
                <a:r>
                  <a:rPr lang="en-US" altLang="zh-CN" sz="2200" dirty="0">
                    <a:latin typeface="Times New Roman" panose="02020603050405020304" pitchFamily="18" charset="0"/>
                    <a:cs typeface="Times New Roman" panose="02020603050405020304" pitchFamily="18" charset="0"/>
                  </a:rPr>
                  <a:t>Supernova</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neutrino</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driven</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wind</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(NDW):</a:t>
                </a:r>
                <a:r>
                  <a:rPr lang="zh-CN" altLang="en-US" sz="2200" dirty="0">
                    <a:latin typeface="Times New Roman" panose="02020603050405020304" pitchFamily="18" charset="0"/>
                    <a:cs typeface="Times New Roman" panose="02020603050405020304" pitchFamily="18" charset="0"/>
                  </a:rPr>
                  <a:t> </a:t>
                </a:r>
                <a:endParaRPr lang="en-US" altLang="zh-CN" sz="2200" dirty="0">
                  <a:latin typeface="Times New Roman" panose="02020603050405020304" pitchFamily="18" charset="0"/>
                  <a:cs typeface="Times New Roman" panose="02020603050405020304" pitchFamily="18" charset="0"/>
                </a:endParaRPr>
              </a:p>
              <a:p>
                <a:pPr lvl="1"/>
                <a:r>
                  <a:rPr lang="en-US" altLang="zh-CN" sz="2200" dirty="0">
                    <a:latin typeface="Times New Roman" panose="02020603050405020304" pitchFamily="18" charset="0"/>
                    <a:cs typeface="Times New Roman" panose="02020603050405020304" pitchFamily="18" charset="0"/>
                  </a:rPr>
                  <a:t>fast,</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hot</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matter</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outflow</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from</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the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PNS</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surface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few</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10</a:t>
                </a:r>
                <a:r>
                  <a:rPr lang="en-US" altLang="zh-CN" sz="2200" baseline="30000" dirty="0">
                    <a:latin typeface="Times New Roman" panose="02020603050405020304" pitchFamily="18" charset="0"/>
                    <a:cs typeface="Times New Roman" panose="02020603050405020304" pitchFamily="18" charset="0"/>
                  </a:rPr>
                  <a:t>-5 </a:t>
                </a:r>
                <a:r>
                  <a:rPr lang="en-US" altLang="zh-CN" sz="2200" dirty="0">
                    <a:latin typeface="Times New Roman" panose="02020603050405020304" pitchFamily="18" charset="0"/>
                    <a:cs typeface="Times New Roman" panose="02020603050405020304" pitchFamily="18" charset="0"/>
                  </a:rPr>
                  <a:t>-10</a:t>
                </a:r>
                <a:r>
                  <a:rPr lang="en-US" altLang="zh-CN" sz="2200" baseline="30000" dirty="0">
                    <a:latin typeface="Times New Roman" panose="02020603050405020304" pitchFamily="18" charset="0"/>
                    <a:cs typeface="Times New Roman" panose="02020603050405020304" pitchFamily="18" charset="0"/>
                  </a:rPr>
                  <a:t>-2</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solar</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mass</a:t>
                </a:r>
                <a:r>
                  <a:rPr lang="zh-CN" altLang="en-US" sz="2200" dirty="0">
                    <a:latin typeface="Times New Roman" panose="02020603050405020304" pitchFamily="18" charset="0"/>
                    <a:cs typeface="Times New Roman" panose="02020603050405020304" pitchFamily="18" charset="0"/>
                  </a:rPr>
                  <a:t>  </a:t>
                </a:r>
                <a:endParaRPr lang="en-US" altLang="zh-CN" sz="2200" dirty="0">
                  <a:latin typeface="Times New Roman" panose="02020603050405020304" pitchFamily="18" charset="0"/>
                  <a:cs typeface="Times New Roman" panose="02020603050405020304" pitchFamily="18" charset="0"/>
                </a:endParaRPr>
              </a:p>
              <a:p>
                <a:pPr lvl="1"/>
                <a:r>
                  <a:rPr lang="en-US" altLang="zh-CN" sz="2200" dirty="0">
                    <a:latin typeface="Times New Roman" panose="02020603050405020304" pitchFamily="18" charset="0"/>
                    <a:cs typeface="Times New Roman" panose="02020603050405020304" pitchFamily="18" charset="0"/>
                  </a:rPr>
                  <a:t>NDW</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is</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determined</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by</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long-term</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neutrino</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cooling</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of</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the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PNS</a:t>
                </a:r>
              </a:p>
              <a:p>
                <a:pPr lvl="1"/>
                <a:r>
                  <a:rPr lang="en-US" altLang="zh-CN" sz="2200" dirty="0">
                    <a:latin typeface="Times New Roman" panose="02020603050405020304" pitchFamily="18" charset="0"/>
                    <a:cs typeface="Times New Roman" panose="02020603050405020304" pitchFamily="18" charset="0"/>
                  </a:rPr>
                  <a:t>Neutrinos</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determine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Y</a:t>
                </a:r>
                <a:r>
                  <a:rPr lang="en-US" altLang="zh-CN" sz="2200" baseline="-25000" dirty="0">
                    <a:latin typeface="Times New Roman" panose="02020603050405020304" pitchFamily="18" charset="0"/>
                    <a:cs typeface="Times New Roman" panose="02020603050405020304" pitchFamily="18" charset="0"/>
                  </a:rPr>
                  <a:t>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of</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the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ejecta</a:t>
                </a:r>
                <a:endParaRPr lang="en-US" sz="2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𝜈</m:t>
                          </m:r>
                        </m:e>
                        <m:sub>
                          <m:r>
                            <a:rPr lang="en-US" altLang="zh-CN" sz="2200" b="0" i="1" smtClean="0">
                              <a:latin typeface="Cambria Math" panose="02040503050406030204" pitchFamily="18" charset="0"/>
                            </a:rPr>
                            <m:t>𝑒</m:t>
                          </m:r>
                        </m:sub>
                      </m:sSub>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𝑛</m:t>
                      </m:r>
                      <m:r>
                        <a:rPr lang="en-US" altLang="zh-CN" sz="2200" b="0" i="1" smtClean="0">
                          <a:latin typeface="Cambria Math" panose="02040503050406030204" pitchFamily="18" charset="0"/>
                          <a:ea typeface="Cambria Math" panose="02040503050406030204" pitchFamily="18" charset="0"/>
                        </a:rPr>
                        <m:t>⇌</m:t>
                      </m:r>
                      <m:r>
                        <a:rPr lang="en-US" altLang="zh-CN" sz="2200" b="0" i="1" smtClean="0">
                          <a:latin typeface="Cambria Math" panose="02040503050406030204" pitchFamily="18" charset="0"/>
                          <a:ea typeface="Cambria Math" panose="02040503050406030204" pitchFamily="18" charset="0"/>
                        </a:rPr>
                        <m:t>𝑝</m:t>
                      </m:r>
                      <m:r>
                        <a:rPr lang="en-US" altLang="zh-CN" sz="2200" b="0" i="1" smtClean="0">
                          <a:latin typeface="Cambria Math" panose="02040503050406030204" pitchFamily="18" charset="0"/>
                          <a:ea typeface="Cambria Math" panose="02040503050406030204" pitchFamily="18" charset="0"/>
                        </a:rPr>
                        <m:t>+</m:t>
                      </m:r>
                      <m:sSup>
                        <m:sSupPr>
                          <m:ctrlPr>
                            <a:rPr lang="en-US" altLang="zh-CN" sz="2200" b="0" i="1" smtClean="0">
                              <a:latin typeface="Cambria Math" panose="02040503050406030204" pitchFamily="18" charset="0"/>
                              <a:ea typeface="Cambria Math" panose="02040503050406030204" pitchFamily="18" charset="0"/>
                            </a:rPr>
                          </m:ctrlPr>
                        </m:sSupPr>
                        <m:e>
                          <m:r>
                            <a:rPr lang="en-US" altLang="zh-CN" sz="2200" b="0" i="1" smtClean="0">
                              <a:latin typeface="Cambria Math" panose="02040503050406030204" pitchFamily="18" charset="0"/>
                              <a:ea typeface="Cambria Math" panose="02040503050406030204" pitchFamily="18" charset="0"/>
                            </a:rPr>
                            <m:t>𝑒</m:t>
                          </m:r>
                        </m:e>
                        <m:sup>
                          <m:r>
                            <a:rPr lang="en-US" altLang="zh-CN" sz="2200" b="0" i="1" smtClean="0">
                              <a:latin typeface="Cambria Math" panose="02040503050406030204" pitchFamily="18" charset="0"/>
                              <a:ea typeface="Cambria Math" panose="02040503050406030204" pitchFamily="18" charset="0"/>
                            </a:rPr>
                            <m:t>−</m:t>
                          </m:r>
                        </m:sup>
                      </m:sSup>
                    </m:oMath>
                  </m:oMathPara>
                </a14:m>
                <a:endParaRPr lang="en-US" altLang="zh-CN" sz="2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
                    </m:oMathParaPr>
                    <m:oMath xmlns:m="http://schemas.openxmlformats.org/officeDocument/2006/math">
                      <m:sSub>
                        <m:sSubPr>
                          <m:ctrlPr>
                            <a:rPr lang="en-US" altLang="zh-CN" sz="2200" b="0" i="1" smtClean="0">
                              <a:latin typeface="Cambria Math" panose="02040503050406030204" pitchFamily="18" charset="0"/>
                            </a:rPr>
                          </m:ctrlPr>
                        </m:sSubPr>
                        <m:e>
                          <m:acc>
                            <m:accPr>
                              <m:chr m:val="̅"/>
                              <m:ctrlPr>
                                <a:rPr lang="en-US" altLang="zh-CN" sz="2200" b="0" i="1" smtClean="0">
                                  <a:latin typeface="Cambria Math" panose="02040503050406030204" pitchFamily="18" charset="0"/>
                                </a:rPr>
                              </m:ctrlPr>
                            </m:accPr>
                            <m:e>
                              <m:r>
                                <a:rPr lang="en-US" altLang="zh-CN" sz="2200" b="0" i="1" smtClean="0">
                                  <a:latin typeface="Cambria Math" panose="02040503050406030204" pitchFamily="18" charset="0"/>
                                  <a:ea typeface="Cambria Math" panose="02040503050406030204" pitchFamily="18" charset="0"/>
                                </a:rPr>
                                <m:t>𝜈</m:t>
                              </m:r>
                            </m:e>
                          </m:acc>
                        </m:e>
                        <m:sub>
                          <m:r>
                            <a:rPr lang="en-US" altLang="zh-CN" sz="2200" b="0" i="1" smtClean="0">
                              <a:latin typeface="Cambria Math" panose="02040503050406030204" pitchFamily="18" charset="0"/>
                            </a:rPr>
                            <m:t>𝑒</m:t>
                          </m:r>
                        </m:sub>
                      </m:sSub>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𝑝</m:t>
                      </m:r>
                      <m:r>
                        <a:rPr lang="en-US" altLang="zh-CN" sz="2200" b="0" i="1" smtClean="0">
                          <a:latin typeface="Cambria Math" panose="02040503050406030204" pitchFamily="18" charset="0"/>
                          <a:ea typeface="Cambria Math" panose="02040503050406030204" pitchFamily="18" charset="0"/>
                        </a:rPr>
                        <m:t>⇌</m:t>
                      </m:r>
                      <m:r>
                        <a:rPr lang="en-US" altLang="zh-CN" sz="2200" b="0" i="1" smtClean="0">
                          <a:latin typeface="Cambria Math" panose="02040503050406030204" pitchFamily="18" charset="0"/>
                          <a:ea typeface="Cambria Math" panose="02040503050406030204" pitchFamily="18" charset="0"/>
                        </a:rPr>
                        <m:t>𝑛</m:t>
                      </m:r>
                      <m:r>
                        <a:rPr lang="en-US" altLang="zh-CN" sz="2200" b="0" i="1" smtClean="0">
                          <a:latin typeface="Cambria Math" panose="02040503050406030204" pitchFamily="18" charset="0"/>
                          <a:ea typeface="Cambria Math" panose="02040503050406030204" pitchFamily="18" charset="0"/>
                        </a:rPr>
                        <m:t>+</m:t>
                      </m:r>
                      <m:sSup>
                        <m:sSupPr>
                          <m:ctrlPr>
                            <a:rPr lang="en-US" altLang="zh-CN" sz="2200" b="0" i="1" smtClean="0">
                              <a:latin typeface="Cambria Math" panose="02040503050406030204" pitchFamily="18" charset="0"/>
                              <a:ea typeface="Cambria Math" panose="02040503050406030204" pitchFamily="18" charset="0"/>
                            </a:rPr>
                          </m:ctrlPr>
                        </m:sSupPr>
                        <m:e>
                          <m:r>
                            <a:rPr lang="en-US" altLang="zh-CN" sz="2200" b="0" i="1" smtClean="0">
                              <a:latin typeface="Cambria Math" panose="02040503050406030204" pitchFamily="18" charset="0"/>
                              <a:ea typeface="Cambria Math" panose="02040503050406030204" pitchFamily="18" charset="0"/>
                            </a:rPr>
                            <m:t>𝑒</m:t>
                          </m:r>
                        </m:e>
                        <m:sup>
                          <m:r>
                            <a:rPr lang="en-US" altLang="zh-CN" sz="2200" b="0" i="1" smtClean="0">
                              <a:latin typeface="Cambria Math" panose="02040503050406030204" pitchFamily="18" charset="0"/>
                              <a:ea typeface="Cambria Math" panose="02040503050406030204" pitchFamily="18" charset="0"/>
                            </a:rPr>
                            <m:t>+</m:t>
                          </m:r>
                        </m:sup>
                      </m:sSup>
                    </m:oMath>
                  </m:oMathPara>
                </a14:m>
                <a:endParaRPr lang="en-US" altLang="zh-CN" sz="2200" dirty="0">
                  <a:latin typeface="Times New Roman" panose="02020603050405020304" pitchFamily="18" charset="0"/>
                  <a:cs typeface="Times New Roman" panose="02020603050405020304" pitchFamily="18" charset="0"/>
                </a:endParaRPr>
              </a:p>
              <a:p>
                <a:pPr marL="0" indent="0">
                  <a:buNone/>
                </a:pPr>
                <a:r>
                  <a:rPr lang="en-US" altLang="zh-CN" sz="2200" dirty="0">
                    <a:solidFill>
                      <a:srgbClr val="FF0000"/>
                    </a:solidFill>
                    <a:latin typeface="Times New Roman" panose="02020603050405020304" pitchFamily="18" charset="0"/>
                    <a:cs typeface="Times New Roman" panose="02020603050405020304" pitchFamily="18" charset="0"/>
                  </a:rPr>
                  <a:t>electron</a:t>
                </a:r>
                <a:r>
                  <a:rPr lang="zh-CN" altLang="en-US" sz="2200" dirty="0">
                    <a:solidFill>
                      <a:srgbClr val="FF0000"/>
                    </a:solidFill>
                    <a:latin typeface="Times New Roman" panose="02020603050405020304" pitchFamily="18" charset="0"/>
                    <a:cs typeface="Times New Roman" panose="02020603050405020304" pitchFamily="18" charset="0"/>
                  </a:rPr>
                  <a:t> </a:t>
                </a:r>
                <a:r>
                  <a:rPr lang="en-US" altLang="zh-CN" sz="2200" dirty="0">
                    <a:solidFill>
                      <a:srgbClr val="FF0000"/>
                    </a:solidFill>
                    <a:latin typeface="Times New Roman" panose="02020603050405020304" pitchFamily="18" charset="0"/>
                    <a:cs typeface="Times New Roman" panose="02020603050405020304" pitchFamily="18" charset="0"/>
                  </a:rPr>
                  <a:t>fraction</a:t>
                </a:r>
                <a:r>
                  <a:rPr lang="zh-CN" altLang="en-US" sz="2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smtClean="0">
                            <a:latin typeface="Cambria Math" panose="02040503050406030204" pitchFamily="18" charset="0"/>
                          </a:rPr>
                        </m:ctrlPr>
                      </m:sSubPr>
                      <m:e>
                        <m:r>
                          <a:rPr lang="en-US" altLang="zh-CN" sz="2200" b="0" i="1" smtClean="0">
                            <a:latin typeface="Cambria Math" panose="02040503050406030204" pitchFamily="18" charset="0"/>
                          </a:rPr>
                          <m:t>𝑌</m:t>
                        </m:r>
                      </m:e>
                      <m:sub>
                        <m:r>
                          <a:rPr lang="en-US" altLang="zh-CN" sz="2200" b="0" i="1" smtClean="0">
                            <a:latin typeface="Cambria Math" panose="02040503050406030204" pitchFamily="18" charset="0"/>
                          </a:rPr>
                          <m:t>𝑒</m:t>
                        </m:r>
                      </m:sub>
                    </m:sSub>
                    <m:r>
                      <a:rPr lang="en-US" altLang="zh-CN" sz="2200" b="0" i="1" smtClean="0">
                        <a:latin typeface="Cambria Math" panose="02040503050406030204" pitchFamily="18" charset="0"/>
                      </a:rPr>
                      <m:t>=</m:t>
                    </m:r>
                    <m:f>
                      <m:fPr>
                        <m:ctrlPr>
                          <a:rPr lang="en-US" altLang="zh-CN" sz="2200" b="0" i="1" smtClean="0">
                            <a:latin typeface="Cambria Math" panose="02040503050406030204" pitchFamily="18" charset="0"/>
                          </a:rPr>
                        </m:ctrlPr>
                      </m:fPr>
                      <m:num>
                        <m:r>
                          <a:rPr lang="en-US" altLang="zh-CN" sz="2200" b="0" i="1" smtClean="0">
                            <a:latin typeface="Cambria Math" panose="02040503050406030204" pitchFamily="18" charset="0"/>
                          </a:rPr>
                          <m:t>1</m:t>
                        </m:r>
                      </m:num>
                      <m:den>
                        <m:r>
                          <a:rPr lang="en-US" altLang="zh-CN" sz="2200" b="0" i="1" smtClean="0">
                            <a:latin typeface="Cambria Math" panose="02040503050406030204" pitchFamily="18" charset="0"/>
                          </a:rPr>
                          <m:t>1+</m:t>
                        </m:r>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𝑛</m:t>
                            </m:r>
                          </m:e>
                          <m:sub>
                            <m:r>
                              <a:rPr lang="en-US" altLang="zh-CN" sz="2200" b="0" i="1" smtClean="0">
                                <a:latin typeface="Cambria Math" panose="02040503050406030204" pitchFamily="18" charset="0"/>
                              </a:rPr>
                              <m:t>𝑛</m:t>
                            </m:r>
                          </m:sub>
                        </m:sSub>
                        <m:r>
                          <a:rPr lang="en-US" altLang="zh-CN" sz="2200" b="0" i="1" smtClean="0">
                            <a:latin typeface="Cambria Math" panose="02040503050406030204" pitchFamily="18" charset="0"/>
                          </a:rPr>
                          <m:t>/</m:t>
                        </m:r>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𝑛</m:t>
                            </m:r>
                          </m:e>
                          <m:sub>
                            <m:r>
                              <a:rPr lang="en-US" altLang="zh-CN" sz="2200" b="0" i="1" smtClean="0">
                                <a:latin typeface="Cambria Math" panose="02040503050406030204" pitchFamily="18" charset="0"/>
                              </a:rPr>
                              <m:t>𝑝</m:t>
                            </m:r>
                          </m:sub>
                        </m:sSub>
                      </m:den>
                    </m:f>
                  </m:oMath>
                </a14:m>
                <a:r>
                  <a:rPr lang="zh-CN" altLang="en-US" sz="2200" b="0" dirty="0">
                    <a:latin typeface="Times New Roman" panose="02020603050405020304" pitchFamily="18" charset="0"/>
                    <a:cs typeface="Times New Roman" panose="02020603050405020304" pitchFamily="18" charset="0"/>
                  </a:rPr>
                  <a:t> </a:t>
                </a:r>
                <a:r>
                  <a:rPr lang="en-US" altLang="zh-CN" sz="2200" b="0" dirty="0">
                    <a:latin typeface="Times New Roman" panose="02020603050405020304" pitchFamily="18" charset="0"/>
                    <a:cs typeface="Times New Roman" panose="02020603050405020304" pitchFamily="18" charset="0"/>
                  </a:rPr>
                  <a:t>:</a:t>
                </a:r>
                <a:r>
                  <a:rPr lang="zh-CN" altLang="en-US" sz="2200" b="0" dirty="0">
                    <a:latin typeface="Times New Roman" panose="02020603050405020304" pitchFamily="18" charset="0"/>
                    <a:cs typeface="Times New Roman" panose="02020603050405020304" pitchFamily="18" charset="0"/>
                  </a:rPr>
                  <a:t> </a:t>
                </a:r>
                <a:endParaRPr lang="en-US" altLang="zh-CN" sz="2200" b="0" dirty="0">
                  <a:latin typeface="Times New Roman" panose="02020603050405020304" pitchFamily="18" charset="0"/>
                  <a:cs typeface="Times New Roman" panose="02020603050405020304" pitchFamily="18" charset="0"/>
                </a:endParaRPr>
              </a:p>
              <a:p>
                <a:pPr marL="0" indent="0">
                  <a:buNone/>
                </a:pPr>
                <a:r>
                  <a:rPr lang="en-US" altLang="zh-CN" sz="2200" b="0" dirty="0">
                    <a:latin typeface="Times New Roman" panose="02020603050405020304" pitchFamily="18" charset="0"/>
                    <a:cs typeface="Times New Roman" panose="02020603050405020304" pitchFamily="18" charset="0"/>
                  </a:rPr>
                  <a:t>Smaller</a:t>
                </a:r>
                <a:r>
                  <a:rPr lang="zh-CN" altLang="en-US" sz="2200" dirty="0">
                    <a:latin typeface="Times New Roman" panose="02020603050405020304" pitchFamily="18" charset="0"/>
                    <a:cs typeface="Times New Roman" panose="02020603050405020304" pitchFamily="18" charset="0"/>
                  </a:rPr>
                  <a:t> </a:t>
                </a:r>
                <a:r>
                  <a:rPr lang="en-US" altLang="zh-CN" sz="2200" b="0" dirty="0">
                    <a:latin typeface="Times New Roman" panose="02020603050405020304" pitchFamily="18" charset="0"/>
                    <a:cs typeface="Times New Roman" panose="02020603050405020304" pitchFamily="18" charset="0"/>
                  </a:rPr>
                  <a:t>Y</a:t>
                </a:r>
                <a:r>
                  <a:rPr lang="en-US" altLang="zh-CN" sz="2200" b="0" baseline="-25000" dirty="0">
                    <a:latin typeface="Times New Roman" panose="02020603050405020304" pitchFamily="18" charset="0"/>
                    <a:cs typeface="Times New Roman" panose="02020603050405020304" pitchFamily="18" charset="0"/>
                  </a:rPr>
                  <a:t>e</a:t>
                </a:r>
                <a:r>
                  <a:rPr lang="en-US" altLang="zh-CN" sz="2200" b="0" dirty="0">
                    <a:latin typeface="Times New Roman" panose="02020603050405020304" pitchFamily="18" charset="0"/>
                    <a:cs typeface="Times New Roman" panose="02020603050405020304" pitchFamily="18" charset="0"/>
                  </a:rPr>
                  <a:t>,</a:t>
                </a:r>
                <a:r>
                  <a:rPr lang="zh-CN" altLang="en-US" sz="2200" b="0" dirty="0">
                    <a:latin typeface="Times New Roman" panose="02020603050405020304" pitchFamily="18" charset="0"/>
                    <a:cs typeface="Times New Roman" panose="02020603050405020304" pitchFamily="18" charset="0"/>
                  </a:rPr>
                  <a:t> </a:t>
                </a:r>
                <a:r>
                  <a:rPr lang="en-US" altLang="zh-CN" sz="2200" b="0" dirty="0">
                    <a:latin typeface="Times New Roman" panose="02020603050405020304" pitchFamily="18" charset="0"/>
                    <a:cs typeface="Times New Roman" panose="02020603050405020304" pitchFamily="18" charset="0"/>
                  </a:rPr>
                  <a:t>more</a:t>
                </a:r>
                <a:r>
                  <a:rPr lang="zh-CN" altLang="en-US" sz="2200" b="0" dirty="0">
                    <a:latin typeface="Times New Roman" panose="02020603050405020304" pitchFamily="18" charset="0"/>
                    <a:cs typeface="Times New Roman" panose="02020603050405020304" pitchFamily="18" charset="0"/>
                  </a:rPr>
                  <a:t> </a:t>
                </a:r>
                <a:r>
                  <a:rPr lang="en-US" altLang="zh-CN" sz="2200" b="0" dirty="0">
                    <a:latin typeface="Times New Roman" panose="02020603050405020304" pitchFamily="18" charset="0"/>
                    <a:cs typeface="Times New Roman" panose="02020603050405020304" pitchFamily="18" charset="0"/>
                  </a:rPr>
                  <a:t>neutron</a:t>
                </a:r>
                <a:r>
                  <a:rPr lang="zh-CN" altLang="en-US" sz="2200" b="0" dirty="0">
                    <a:latin typeface="Times New Roman" panose="02020603050405020304" pitchFamily="18" charset="0"/>
                    <a:cs typeface="Times New Roman" panose="02020603050405020304" pitchFamily="18" charset="0"/>
                  </a:rPr>
                  <a:t> </a:t>
                </a:r>
                <a:r>
                  <a:rPr lang="en-US" altLang="zh-CN" sz="2200" b="0" dirty="0">
                    <a:latin typeface="Times New Roman" panose="02020603050405020304" pitchFamily="18" charset="0"/>
                    <a:cs typeface="Times New Roman" panose="02020603050405020304" pitchFamily="18" charset="0"/>
                  </a:rPr>
                  <a:t>richness</a:t>
                </a:r>
              </a:p>
            </p:txBody>
          </p:sp>
        </mc:Choice>
        <mc:Fallback xmlns="">
          <p:sp>
            <p:nvSpPr>
              <p:cNvPr id="3" name="Content Placeholder 2">
                <a:extLst>
                  <a:ext uri="{FF2B5EF4-FFF2-40B4-BE49-F238E27FC236}">
                    <a16:creationId xmlns:a16="http://schemas.microsoft.com/office/drawing/2014/main" id="{2C6A5436-3984-994A-B2D1-2CAFD684CD52}"/>
                  </a:ext>
                </a:extLst>
              </p:cNvPr>
              <p:cNvSpPr>
                <a:spLocks noGrp="1" noRot="1" noChangeAspect="1" noMove="1" noResize="1" noEditPoints="1" noAdjustHandles="1" noChangeArrowheads="1" noChangeShapeType="1" noTextEdit="1"/>
              </p:cNvSpPr>
              <p:nvPr>
                <p:ph idx="1"/>
              </p:nvPr>
            </p:nvSpPr>
            <p:spPr>
              <a:xfrm>
                <a:off x="851694" y="1460500"/>
                <a:ext cx="6508050" cy="5054450"/>
              </a:xfrm>
              <a:blipFill>
                <a:blip r:embed="rId3"/>
                <a:stretch>
                  <a:fillRect l="-1365" t="-150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0AACA8C-DDE6-8246-B5B0-54B9975C6044}"/>
              </a:ext>
            </a:extLst>
          </p:cNvPr>
          <p:cNvSpPr>
            <a:spLocks noGrp="1"/>
          </p:cNvSpPr>
          <p:nvPr>
            <p:ph type="dt" sz="half" idx="10"/>
          </p:nvPr>
        </p:nvSpPr>
        <p:spPr/>
        <p:txBody>
          <a:bodyPr/>
          <a:lstStyle/>
          <a:p>
            <a:fld id="{20678C1A-FDAA-C84F-B773-E33951223919}" type="datetime1">
              <a:rPr lang="en-US" smtClean="0"/>
              <a:t>6/11/25</a:t>
            </a:fld>
            <a:endParaRPr lang="en-US"/>
          </a:p>
        </p:txBody>
      </p:sp>
      <p:sp>
        <p:nvSpPr>
          <p:cNvPr id="5" name="Slide Number Placeholder 4">
            <a:extLst>
              <a:ext uri="{FF2B5EF4-FFF2-40B4-BE49-F238E27FC236}">
                <a16:creationId xmlns:a16="http://schemas.microsoft.com/office/drawing/2014/main" id="{EC1FC9FE-B45D-4F47-AD57-9DA8483B552E}"/>
              </a:ext>
            </a:extLst>
          </p:cNvPr>
          <p:cNvSpPr>
            <a:spLocks noGrp="1"/>
          </p:cNvSpPr>
          <p:nvPr>
            <p:ph type="sldNum" sz="quarter" idx="12"/>
          </p:nvPr>
        </p:nvSpPr>
        <p:spPr/>
        <p:txBody>
          <a:bodyPr/>
          <a:lstStyle/>
          <a:p>
            <a:fld id="{EF69564C-389E-5A40-BAE9-6DBDC65C143D}" type="slidenum">
              <a:rPr lang="en-US" smtClean="0"/>
              <a:t>2</a:t>
            </a:fld>
            <a:endParaRPr lang="en-US" dirty="0"/>
          </a:p>
        </p:txBody>
      </p:sp>
      <p:sp>
        <p:nvSpPr>
          <p:cNvPr id="6" name="Title 1">
            <a:extLst>
              <a:ext uri="{FF2B5EF4-FFF2-40B4-BE49-F238E27FC236}">
                <a16:creationId xmlns:a16="http://schemas.microsoft.com/office/drawing/2014/main" id="{377E8141-579C-4F4D-ACA2-52C45D6BB3AF}"/>
              </a:ext>
            </a:extLst>
          </p:cNvPr>
          <p:cNvSpPr>
            <a:spLocks noGrp="1"/>
          </p:cNvSpPr>
          <p:nvPr>
            <p:ph type="title"/>
          </p:nvPr>
        </p:nvSpPr>
        <p:spPr>
          <a:xfrm>
            <a:off x="520148" y="-14598"/>
            <a:ext cx="11671852" cy="1325563"/>
          </a:xfrm>
        </p:spPr>
        <p:txBody>
          <a:bodyPr>
            <a:normAutofit/>
          </a:bodyPr>
          <a:lstStyle/>
          <a:p>
            <a:r>
              <a:rPr lang="en-US" altLang="zh-CN" sz="4000" dirty="0"/>
              <a:t>H</a:t>
            </a:r>
            <a:r>
              <a:rPr lang="en-US" sz="4000" dirty="0"/>
              <a:t>eavy</a:t>
            </a:r>
            <a:r>
              <a:rPr lang="en-US" altLang="zh-CN" sz="4000" dirty="0"/>
              <a:t>-</a:t>
            </a:r>
            <a:r>
              <a:rPr lang="en-US" sz="4000" dirty="0"/>
              <a:t>element</a:t>
            </a:r>
            <a:r>
              <a:rPr lang="zh-CN" altLang="en-US" sz="4000" dirty="0"/>
              <a:t> </a:t>
            </a:r>
            <a:r>
              <a:rPr lang="en-US" altLang="zh-CN" sz="4000" dirty="0"/>
              <a:t>n</a:t>
            </a:r>
            <a:r>
              <a:rPr lang="en-US" sz="4000" dirty="0"/>
              <a:t>ucleosynthesis</a:t>
            </a:r>
            <a:r>
              <a:rPr lang="zh-CN" altLang="en-US" sz="4000" dirty="0"/>
              <a:t> </a:t>
            </a:r>
            <a:r>
              <a:rPr lang="en-US" altLang="zh-CN" sz="4000" dirty="0"/>
              <a:t>affected</a:t>
            </a:r>
            <a:r>
              <a:rPr lang="zh-CN" altLang="en-US" sz="4000" dirty="0"/>
              <a:t> </a:t>
            </a:r>
            <a:r>
              <a:rPr lang="en-US" altLang="zh-CN" sz="4000" dirty="0"/>
              <a:t>by</a:t>
            </a:r>
            <a:r>
              <a:rPr lang="zh-CN" altLang="en-US" sz="4000" dirty="0"/>
              <a:t> </a:t>
            </a:r>
            <a:r>
              <a:rPr lang="en-US" altLang="zh-CN" sz="4000" dirty="0"/>
              <a:t>neutrinos</a:t>
            </a:r>
            <a:endParaRPr lang="en-US" sz="4000" dirty="0"/>
          </a:p>
        </p:txBody>
      </p:sp>
      <p:sp>
        <p:nvSpPr>
          <p:cNvPr id="2" name="Footer Placeholder 1">
            <a:extLst>
              <a:ext uri="{FF2B5EF4-FFF2-40B4-BE49-F238E27FC236}">
                <a16:creationId xmlns:a16="http://schemas.microsoft.com/office/drawing/2014/main" id="{04CFFAC1-93D2-CE40-8811-78BABBDE7201}"/>
              </a:ext>
            </a:extLst>
          </p:cNvPr>
          <p:cNvSpPr>
            <a:spLocks noGrp="1"/>
          </p:cNvSpPr>
          <p:nvPr>
            <p:ph type="ftr" sz="quarter" idx="11"/>
          </p:nvPr>
        </p:nvSpPr>
        <p:spPr/>
        <p:txBody>
          <a:bodyPr/>
          <a:lstStyle/>
          <a:p>
            <a:r>
              <a:rPr lang="en-US"/>
              <a:t>sirEN-Xilu Wang</a:t>
            </a:r>
          </a:p>
        </p:txBody>
      </p:sp>
      <p:pic>
        <p:nvPicPr>
          <p:cNvPr id="7" name="Picture 6">
            <a:extLst>
              <a:ext uri="{FF2B5EF4-FFF2-40B4-BE49-F238E27FC236}">
                <a16:creationId xmlns:a16="http://schemas.microsoft.com/office/drawing/2014/main" id="{FDA68203-BE7A-2834-059B-796D7703A4AB}"/>
              </a:ext>
            </a:extLst>
          </p:cNvPr>
          <p:cNvPicPr>
            <a:picLocks noChangeAspect="1"/>
          </p:cNvPicPr>
          <p:nvPr/>
        </p:nvPicPr>
        <p:blipFill>
          <a:blip r:embed="rId4"/>
          <a:stretch>
            <a:fillRect/>
          </a:stretch>
        </p:blipFill>
        <p:spPr>
          <a:xfrm>
            <a:off x="7359744" y="1196975"/>
            <a:ext cx="4765995" cy="4114800"/>
          </a:xfrm>
          <a:prstGeom prst="rect">
            <a:avLst/>
          </a:prstGeom>
        </p:spPr>
      </p:pic>
      <p:sp>
        <p:nvSpPr>
          <p:cNvPr id="10" name="TextBox 9">
            <a:extLst>
              <a:ext uri="{FF2B5EF4-FFF2-40B4-BE49-F238E27FC236}">
                <a16:creationId xmlns:a16="http://schemas.microsoft.com/office/drawing/2014/main" id="{7B5D61B3-0044-9353-0475-BA674A53A11D}"/>
              </a:ext>
            </a:extLst>
          </p:cNvPr>
          <p:cNvSpPr txBox="1"/>
          <p:nvPr/>
        </p:nvSpPr>
        <p:spPr>
          <a:xfrm>
            <a:off x="9891824" y="5322471"/>
            <a:ext cx="2507941" cy="338554"/>
          </a:xfrm>
          <a:prstGeom prst="rect">
            <a:avLst/>
          </a:prstGeom>
          <a:noFill/>
        </p:spPr>
        <p:txBody>
          <a:bodyPr wrap="square" rtlCol="0">
            <a:spAutoFit/>
          </a:bodyPr>
          <a:lstStyle/>
          <a:p>
            <a:r>
              <a:rPr lang="en-US" altLang="zh-CN" sz="1600" dirty="0" err="1"/>
              <a:t>Woosley</a:t>
            </a:r>
            <a:r>
              <a:rPr lang="en-US" altLang="zh-CN" sz="1600" dirty="0"/>
              <a:t>,</a:t>
            </a:r>
            <a:r>
              <a:rPr lang="zh-CN" altLang="en-US" sz="1600" dirty="0"/>
              <a:t> </a:t>
            </a:r>
            <a:r>
              <a:rPr lang="en-US" altLang="zh-CN" sz="1600" dirty="0" err="1"/>
              <a:t>Janka</a:t>
            </a:r>
            <a:r>
              <a:rPr lang="zh-CN" altLang="en-US" sz="1600" dirty="0"/>
              <a:t> </a:t>
            </a:r>
            <a:r>
              <a:rPr lang="en-US" altLang="zh-CN" sz="1600" dirty="0"/>
              <a:t>2005</a:t>
            </a:r>
            <a:endParaRPr lang="en-US" sz="1600" dirty="0"/>
          </a:p>
        </p:txBody>
      </p:sp>
    </p:spTree>
    <p:extLst>
      <p:ext uri="{BB962C8B-B14F-4D97-AF65-F5344CB8AC3E}">
        <p14:creationId xmlns:p14="http://schemas.microsoft.com/office/powerpoint/2010/main" val="204634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507B13-3ADF-8D41-BC0F-78F97E43B9D5}"/>
              </a:ext>
            </a:extLst>
          </p:cNvPr>
          <p:cNvSpPr>
            <a:spLocks noGrp="1"/>
          </p:cNvSpPr>
          <p:nvPr>
            <p:ph type="dt" sz="half" idx="10"/>
          </p:nvPr>
        </p:nvSpPr>
        <p:spPr/>
        <p:txBody>
          <a:bodyPr/>
          <a:lstStyle/>
          <a:p>
            <a:fld id="{0F9DE1F4-D949-E644-87B4-2EC93583AF50}" type="datetime1">
              <a:rPr lang="en-US" smtClean="0"/>
              <a:t>6/11/25</a:t>
            </a:fld>
            <a:endParaRPr lang="en-US"/>
          </a:p>
        </p:txBody>
      </p:sp>
      <p:sp>
        <p:nvSpPr>
          <p:cNvPr id="5" name="Slide Number Placeholder 4">
            <a:extLst>
              <a:ext uri="{FF2B5EF4-FFF2-40B4-BE49-F238E27FC236}">
                <a16:creationId xmlns:a16="http://schemas.microsoft.com/office/drawing/2014/main" id="{B9B1C335-67E3-314A-9763-B63F8CD14DA6}"/>
              </a:ext>
            </a:extLst>
          </p:cNvPr>
          <p:cNvSpPr>
            <a:spLocks noGrp="1"/>
          </p:cNvSpPr>
          <p:nvPr>
            <p:ph type="sldNum" sz="quarter" idx="12"/>
          </p:nvPr>
        </p:nvSpPr>
        <p:spPr/>
        <p:txBody>
          <a:bodyPr/>
          <a:lstStyle/>
          <a:p>
            <a:fld id="{EF69564C-389E-5A40-BAE9-6DBDC65C143D}" type="slidenum">
              <a:rPr lang="en-US" smtClean="0"/>
              <a:t>20</a:t>
            </a:fld>
            <a:endParaRPr lang="en-US"/>
          </a:p>
        </p:txBody>
      </p:sp>
      <p:pic>
        <p:nvPicPr>
          <p:cNvPr id="7" name="Picture 6">
            <a:extLst>
              <a:ext uri="{FF2B5EF4-FFF2-40B4-BE49-F238E27FC236}">
                <a16:creationId xmlns:a16="http://schemas.microsoft.com/office/drawing/2014/main" id="{E7FB09EC-150C-3E43-8BBA-BA2DB54FA439}"/>
              </a:ext>
            </a:extLst>
          </p:cNvPr>
          <p:cNvPicPr>
            <a:picLocks noChangeAspect="1"/>
          </p:cNvPicPr>
          <p:nvPr/>
        </p:nvPicPr>
        <p:blipFill>
          <a:blip r:embed="rId3"/>
          <a:stretch>
            <a:fillRect/>
          </a:stretch>
        </p:blipFill>
        <p:spPr>
          <a:xfrm>
            <a:off x="5821921" y="1351113"/>
            <a:ext cx="6069948" cy="5005237"/>
          </a:xfrm>
          <a:prstGeom prst="rect">
            <a:avLst/>
          </a:prstGeom>
        </p:spPr>
      </p:pic>
      <p:pic>
        <p:nvPicPr>
          <p:cNvPr id="9" name="Picture 8">
            <a:extLst>
              <a:ext uri="{FF2B5EF4-FFF2-40B4-BE49-F238E27FC236}">
                <a16:creationId xmlns:a16="http://schemas.microsoft.com/office/drawing/2014/main" id="{4435F9D2-BED2-054C-8F6C-72960965ED1E}"/>
              </a:ext>
            </a:extLst>
          </p:cNvPr>
          <p:cNvPicPr>
            <a:picLocks noChangeAspect="1"/>
          </p:cNvPicPr>
          <p:nvPr/>
        </p:nvPicPr>
        <p:blipFill>
          <a:blip r:embed="rId4"/>
          <a:stretch>
            <a:fillRect/>
          </a:stretch>
        </p:blipFill>
        <p:spPr>
          <a:xfrm>
            <a:off x="646120" y="1371600"/>
            <a:ext cx="4765995" cy="4114800"/>
          </a:xfrm>
          <a:prstGeom prst="rect">
            <a:avLst/>
          </a:prstGeom>
        </p:spPr>
      </p:pic>
      <p:sp>
        <p:nvSpPr>
          <p:cNvPr id="10" name="TextBox 9">
            <a:extLst>
              <a:ext uri="{FF2B5EF4-FFF2-40B4-BE49-F238E27FC236}">
                <a16:creationId xmlns:a16="http://schemas.microsoft.com/office/drawing/2014/main" id="{F2824A9C-E6EB-2346-ABB4-AC9207FB8AC0}"/>
              </a:ext>
            </a:extLst>
          </p:cNvPr>
          <p:cNvSpPr txBox="1"/>
          <p:nvPr/>
        </p:nvSpPr>
        <p:spPr>
          <a:xfrm>
            <a:off x="3581400" y="5582821"/>
            <a:ext cx="2507941" cy="338554"/>
          </a:xfrm>
          <a:prstGeom prst="rect">
            <a:avLst/>
          </a:prstGeom>
          <a:noFill/>
        </p:spPr>
        <p:txBody>
          <a:bodyPr wrap="square" rtlCol="0">
            <a:spAutoFit/>
          </a:bodyPr>
          <a:lstStyle/>
          <a:p>
            <a:r>
              <a:rPr lang="en-US" altLang="zh-CN" sz="1600" dirty="0" err="1"/>
              <a:t>Woosley</a:t>
            </a:r>
            <a:r>
              <a:rPr lang="en-US" altLang="zh-CN" sz="1600" dirty="0"/>
              <a:t>,</a:t>
            </a:r>
            <a:r>
              <a:rPr lang="zh-CN" altLang="en-US" sz="1600" dirty="0"/>
              <a:t> </a:t>
            </a:r>
            <a:r>
              <a:rPr lang="en-US" altLang="zh-CN" sz="1600" dirty="0" err="1"/>
              <a:t>Janka</a:t>
            </a:r>
            <a:r>
              <a:rPr lang="zh-CN" altLang="en-US" sz="1600" dirty="0"/>
              <a:t> </a:t>
            </a:r>
            <a:r>
              <a:rPr lang="en-US" altLang="zh-CN" sz="1600" dirty="0"/>
              <a:t>2005</a:t>
            </a:r>
            <a:endParaRPr lang="en-US" sz="1600" dirty="0"/>
          </a:p>
        </p:txBody>
      </p:sp>
      <p:sp>
        <p:nvSpPr>
          <p:cNvPr id="11" name="Title 1">
            <a:extLst>
              <a:ext uri="{FF2B5EF4-FFF2-40B4-BE49-F238E27FC236}">
                <a16:creationId xmlns:a16="http://schemas.microsoft.com/office/drawing/2014/main" id="{3C3B5F27-7CA5-3C41-A962-2F203DA63011}"/>
              </a:ext>
            </a:extLst>
          </p:cNvPr>
          <p:cNvSpPr>
            <a:spLocks noGrp="1"/>
          </p:cNvSpPr>
          <p:nvPr>
            <p:ph type="title"/>
          </p:nvPr>
        </p:nvSpPr>
        <p:spPr>
          <a:xfrm>
            <a:off x="838200" y="-6200"/>
            <a:ext cx="10515600" cy="1325563"/>
          </a:xfrm>
        </p:spPr>
        <p:txBody>
          <a:bodyPr>
            <a:normAutofit/>
          </a:bodyPr>
          <a:lstStyle/>
          <a:p>
            <a:r>
              <a:rPr lang="en-US" altLang="zh-CN" sz="4000" dirty="0"/>
              <a:t>Neutrinos and</a:t>
            </a:r>
            <a:r>
              <a:rPr lang="zh-CN" altLang="en-US" sz="4000" dirty="0"/>
              <a:t> </a:t>
            </a:r>
            <a:r>
              <a:rPr lang="en-US" altLang="zh-CN" sz="4000" dirty="0"/>
              <a:t>heavy-element</a:t>
            </a:r>
            <a:r>
              <a:rPr lang="zh-CN" altLang="en-US" sz="4000" dirty="0"/>
              <a:t> </a:t>
            </a:r>
            <a:r>
              <a:rPr lang="en-US" altLang="zh-CN" sz="4000" dirty="0"/>
              <a:t>nucleosynthesis</a:t>
            </a:r>
            <a:r>
              <a:rPr lang="zh-CN" altLang="en-US" sz="4000" dirty="0"/>
              <a:t> </a:t>
            </a:r>
            <a:r>
              <a:rPr lang="en-US" altLang="zh-CN" sz="4000" dirty="0"/>
              <a:t>in</a:t>
            </a:r>
            <a:r>
              <a:rPr lang="zh-CN" altLang="en-US" sz="4000" dirty="0"/>
              <a:t> </a:t>
            </a:r>
            <a:r>
              <a:rPr lang="en-US" sz="4000" dirty="0"/>
              <a:t>supernovae</a:t>
            </a:r>
          </a:p>
        </p:txBody>
      </p:sp>
      <p:sp>
        <p:nvSpPr>
          <p:cNvPr id="2" name="Footer Placeholder 1">
            <a:extLst>
              <a:ext uri="{FF2B5EF4-FFF2-40B4-BE49-F238E27FC236}">
                <a16:creationId xmlns:a16="http://schemas.microsoft.com/office/drawing/2014/main" id="{8C3A1BCA-3E0B-8D48-9BA7-72C5CD2EBCCC}"/>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27895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7AD9D9-36A6-7D4D-BBE5-40F932D40431}"/>
              </a:ext>
            </a:extLst>
          </p:cNvPr>
          <p:cNvSpPr>
            <a:spLocks noGrp="1"/>
          </p:cNvSpPr>
          <p:nvPr>
            <p:ph type="dt" sz="half" idx="10"/>
          </p:nvPr>
        </p:nvSpPr>
        <p:spPr/>
        <p:txBody>
          <a:bodyPr/>
          <a:lstStyle/>
          <a:p>
            <a:fld id="{A9A0A130-016E-C941-88AA-E3B4FF787246}" type="datetime1">
              <a:rPr lang="en-US" smtClean="0"/>
              <a:t>6/11/25</a:t>
            </a:fld>
            <a:endParaRPr lang="en-US"/>
          </a:p>
        </p:txBody>
      </p:sp>
      <p:sp>
        <p:nvSpPr>
          <p:cNvPr id="6" name="Slide Number Placeholder 5">
            <a:extLst>
              <a:ext uri="{FF2B5EF4-FFF2-40B4-BE49-F238E27FC236}">
                <a16:creationId xmlns:a16="http://schemas.microsoft.com/office/drawing/2014/main" id="{0A280E70-B4D0-0045-8E8B-3AE8AF69F88F}"/>
              </a:ext>
            </a:extLst>
          </p:cNvPr>
          <p:cNvSpPr>
            <a:spLocks noGrp="1"/>
          </p:cNvSpPr>
          <p:nvPr>
            <p:ph type="sldNum" sz="quarter" idx="12"/>
          </p:nvPr>
        </p:nvSpPr>
        <p:spPr/>
        <p:txBody>
          <a:bodyPr/>
          <a:lstStyle/>
          <a:p>
            <a:fld id="{EF69564C-389E-5A40-BAE9-6DBDC65C143D}" type="slidenum">
              <a:rPr lang="en-US" smtClean="0"/>
              <a:t>21</a:t>
            </a:fld>
            <a:endParaRPr lang="en-US"/>
          </a:p>
        </p:txBody>
      </p:sp>
      <p:sp>
        <p:nvSpPr>
          <p:cNvPr id="11" name="Title 1">
            <a:extLst>
              <a:ext uri="{FF2B5EF4-FFF2-40B4-BE49-F238E27FC236}">
                <a16:creationId xmlns:a16="http://schemas.microsoft.com/office/drawing/2014/main" id="{5F5DEB19-2C5B-964F-AE51-398E1F81A7ED}"/>
              </a:ext>
            </a:extLst>
          </p:cNvPr>
          <p:cNvSpPr>
            <a:spLocks noGrp="1"/>
          </p:cNvSpPr>
          <p:nvPr>
            <p:ph type="title"/>
          </p:nvPr>
        </p:nvSpPr>
        <p:spPr>
          <a:xfrm>
            <a:off x="838200" y="-6200"/>
            <a:ext cx="10515600"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sz="4000" dirty="0"/>
              <a:t>in supernovae</a:t>
            </a:r>
          </a:p>
        </p:txBody>
      </p:sp>
      <p:pic>
        <p:nvPicPr>
          <p:cNvPr id="2" name="Picture 1">
            <a:extLst>
              <a:ext uri="{FF2B5EF4-FFF2-40B4-BE49-F238E27FC236}">
                <a16:creationId xmlns:a16="http://schemas.microsoft.com/office/drawing/2014/main" id="{7700B558-FC7D-544C-8C49-1E7980966BBF}"/>
              </a:ext>
            </a:extLst>
          </p:cNvPr>
          <p:cNvPicPr>
            <a:picLocks noChangeAspect="1"/>
          </p:cNvPicPr>
          <p:nvPr/>
        </p:nvPicPr>
        <p:blipFill>
          <a:blip r:embed="rId3"/>
          <a:stretch>
            <a:fillRect/>
          </a:stretch>
        </p:blipFill>
        <p:spPr>
          <a:xfrm>
            <a:off x="2677570" y="852616"/>
            <a:ext cx="5933030" cy="6005384"/>
          </a:xfrm>
          <a:prstGeom prst="rect">
            <a:avLst/>
          </a:prstGeom>
        </p:spPr>
      </p:pic>
      <p:sp>
        <p:nvSpPr>
          <p:cNvPr id="7" name="TextBox 6">
            <a:extLst>
              <a:ext uri="{FF2B5EF4-FFF2-40B4-BE49-F238E27FC236}">
                <a16:creationId xmlns:a16="http://schemas.microsoft.com/office/drawing/2014/main" id="{BF88CF3F-7633-794F-9469-38BE16D90B48}"/>
              </a:ext>
            </a:extLst>
          </p:cNvPr>
          <p:cNvSpPr txBox="1"/>
          <p:nvPr/>
        </p:nvSpPr>
        <p:spPr>
          <a:xfrm>
            <a:off x="9251730" y="6136700"/>
            <a:ext cx="3085807" cy="584775"/>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p>
          <a:p>
            <a:r>
              <a:rPr lang="en-US" sz="1600" dirty="0" err="1"/>
              <a:t>ApJ</a:t>
            </a:r>
            <a:r>
              <a:rPr lang="en-US" sz="1600" dirty="0"/>
              <a:t> 967, 146</a:t>
            </a:r>
            <a:r>
              <a:rPr lang="en-US" altLang="zh-CN" sz="1600" i="1" dirty="0"/>
              <a:t>,</a:t>
            </a:r>
            <a:r>
              <a:rPr lang="zh-CN" altLang="en-US" sz="1600" dirty="0"/>
              <a:t> </a:t>
            </a:r>
            <a:r>
              <a:rPr lang="en-US" altLang="zh-CN" sz="1600" dirty="0" err="1"/>
              <a:t>arXiv</a:t>
            </a:r>
            <a:r>
              <a:rPr lang="en-US" altLang="zh-CN" sz="1600" dirty="0"/>
              <a:t>:</a:t>
            </a:r>
            <a:r>
              <a:rPr lang="zh-CN" altLang="en-US" sz="1600" dirty="0"/>
              <a:t> </a:t>
            </a:r>
            <a:r>
              <a:rPr lang="en-US" altLang="zh-CN" sz="1600" dirty="0"/>
              <a:t>2311.02562</a:t>
            </a:r>
            <a:endParaRPr lang="en-US" sz="1600" i="1" dirty="0"/>
          </a:p>
        </p:txBody>
      </p:sp>
      <p:sp>
        <p:nvSpPr>
          <p:cNvPr id="3" name="Footer Placeholder 2">
            <a:extLst>
              <a:ext uri="{FF2B5EF4-FFF2-40B4-BE49-F238E27FC236}">
                <a16:creationId xmlns:a16="http://schemas.microsoft.com/office/drawing/2014/main" id="{C7C2CE39-5FA8-C009-BE4E-168CF130268A}"/>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2043269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F4AAFF76-6640-8244-B5A9-2DC50FA5FF33}"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22</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353801"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br>
              <a:rPr lang="en-US" altLang="zh-CN" sz="4000" dirty="0"/>
            </a:br>
            <a:r>
              <a:rPr lang="en-US" altLang="zh-CN" sz="4000" dirty="0"/>
              <a:t>𝜈p process</a:t>
            </a:r>
            <a:r>
              <a:rPr lang="zh-CN" altLang="en-US" sz="4000" dirty="0"/>
              <a:t> </a:t>
            </a:r>
            <a:r>
              <a:rPr lang="en-US" altLang="zh-CN" sz="4000" dirty="0"/>
              <a:t>with</a:t>
            </a:r>
            <a:r>
              <a:rPr lang="zh-CN" altLang="en-US" sz="4000" dirty="0"/>
              <a:t> </a:t>
            </a:r>
            <a:r>
              <a:rPr lang="en-US" altLang="zh-CN" sz="4000" dirty="0"/>
              <a:t>various</a:t>
            </a:r>
            <a:r>
              <a:rPr lang="zh-CN" altLang="en-US" sz="4000" dirty="0"/>
              <a:t> </a:t>
            </a:r>
            <a:r>
              <a:rPr lang="en-US" altLang="zh-CN" sz="4000" dirty="0"/>
              <a:t>entropy</a:t>
            </a:r>
            <a:endParaRPr lang="en-US" sz="4000" dirty="0"/>
          </a:p>
        </p:txBody>
      </p:sp>
      <p:sp>
        <p:nvSpPr>
          <p:cNvPr id="6" name="TextBox 5">
            <a:extLst>
              <a:ext uri="{FF2B5EF4-FFF2-40B4-BE49-F238E27FC236}">
                <a16:creationId xmlns:a16="http://schemas.microsoft.com/office/drawing/2014/main" id="{EF0879C3-04B2-E94D-9B4D-BDF7A9B03091}"/>
              </a:ext>
            </a:extLst>
          </p:cNvPr>
          <p:cNvSpPr txBox="1"/>
          <p:nvPr/>
        </p:nvSpPr>
        <p:spPr>
          <a:xfrm>
            <a:off x="9488040" y="3211544"/>
            <a:ext cx="2404213" cy="1754326"/>
          </a:xfrm>
          <a:prstGeom prst="rect">
            <a:avLst/>
          </a:prstGeom>
          <a:noFill/>
        </p:spPr>
        <p:txBody>
          <a:bodyPr wrap="square" rtlCol="0">
            <a:spAutoFit/>
          </a:bodyPr>
          <a:lstStyle/>
          <a:p>
            <a:r>
              <a:rPr lang="en-US" altLang="zh-CN" sz="1800" dirty="0">
                <a:solidFill>
                  <a:srgbClr val="0000FF"/>
                </a:solidFill>
                <a:latin typeface="Songti TC" panose="02010600040101010101" pitchFamily="2" charset="-120"/>
                <a:ea typeface="Songti TC" panose="02010600040101010101" pitchFamily="2" charset="-120"/>
                <a:cs typeface="Times New Roman" panose="02020603050405020304" pitchFamily="18" charset="0"/>
              </a:rPr>
              <a:t>Special</a:t>
            </a:r>
            <a:r>
              <a:rPr lang="zh-CN" altLang="en-US" sz="1800" dirty="0">
                <a:solidFill>
                  <a:srgbClr val="0000FF"/>
                </a:solidFill>
                <a:latin typeface="Songti TC" panose="02010600040101010101" pitchFamily="2" charset="-120"/>
                <a:ea typeface="Songti TC" panose="02010600040101010101" pitchFamily="2" charset="-120"/>
                <a:cs typeface="Times New Roman" panose="02020603050405020304" pitchFamily="18" charset="0"/>
              </a:rPr>
              <a:t> </a:t>
            </a:r>
            <a:r>
              <a:rPr lang="en-US" altLang="zh-CN" sz="1800" dirty="0">
                <a:latin typeface="Songti TC" panose="02010600040101010101" pitchFamily="2" charset="-120"/>
                <a:ea typeface="Songti TC" panose="02010600040101010101" pitchFamily="2" charset="-120"/>
              </a:rPr>
              <a:t>abundance</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yields</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for</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s/k</a:t>
            </a:r>
            <a:r>
              <a:rPr lang="en-US" altLang="zh-CN" sz="1800" baseline="-25000" dirty="0">
                <a:latin typeface="Songti TC" panose="02010600040101010101" pitchFamily="2" charset="-120"/>
                <a:ea typeface="Songti TC" panose="02010600040101010101" pitchFamily="2" charset="-120"/>
              </a:rPr>
              <a:t>B</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&gt;~150:</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light</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proton-rich</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nuclei</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heavy</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neutron-rich</a:t>
            </a:r>
            <a:r>
              <a:rPr lang="zh-CN" altLang="en-US" sz="1800" dirty="0">
                <a:latin typeface="Songti TC" panose="02010600040101010101" pitchFamily="2" charset="-120"/>
                <a:ea typeface="Songti TC" panose="02010600040101010101" pitchFamily="2" charset="-120"/>
              </a:rPr>
              <a:t> </a:t>
            </a:r>
            <a:r>
              <a:rPr lang="en-US" altLang="zh-CN" sz="1800" dirty="0">
                <a:latin typeface="Songti TC" panose="02010600040101010101" pitchFamily="2" charset="-120"/>
                <a:ea typeface="Songti TC" panose="02010600040101010101" pitchFamily="2" charset="-120"/>
              </a:rPr>
              <a:t>nuclei</a:t>
            </a:r>
          </a:p>
          <a:p>
            <a:endParaRPr lang="en-US" dirty="0"/>
          </a:p>
        </p:txBody>
      </p:sp>
      <p:grpSp>
        <p:nvGrpSpPr>
          <p:cNvPr id="7" name="Group 6">
            <a:extLst>
              <a:ext uri="{FF2B5EF4-FFF2-40B4-BE49-F238E27FC236}">
                <a16:creationId xmlns:a16="http://schemas.microsoft.com/office/drawing/2014/main" id="{19B1C129-FAE5-4843-8B5B-58787E1BB5BC}"/>
              </a:ext>
            </a:extLst>
          </p:cNvPr>
          <p:cNvGrpSpPr/>
          <p:nvPr/>
        </p:nvGrpSpPr>
        <p:grpSpPr>
          <a:xfrm>
            <a:off x="669352" y="1123085"/>
            <a:ext cx="7990676" cy="5931243"/>
            <a:chOff x="583943" y="1319363"/>
            <a:chExt cx="7533617" cy="5650213"/>
          </a:xfrm>
        </p:grpSpPr>
        <p:pic>
          <p:nvPicPr>
            <p:cNvPr id="2" name="ab_wanajo_s150_sym_mb_new" descr="ab_wanajo_s150_sym_mb_new">
              <a:hlinkClick r:id="" action="ppaction://media"/>
              <a:extLst>
                <a:ext uri="{FF2B5EF4-FFF2-40B4-BE49-F238E27FC236}">
                  <a16:creationId xmlns:a16="http://schemas.microsoft.com/office/drawing/2014/main" id="{0291EED3-2CB4-824C-8CF6-97645B666F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3943" y="1319363"/>
              <a:ext cx="7533617" cy="5650213"/>
            </a:xfrm>
            <a:prstGeom prst="rect">
              <a:avLst/>
            </a:prstGeom>
          </p:spPr>
        </p:pic>
        <p:sp>
          <p:nvSpPr>
            <p:cNvPr id="10" name="TextBox 9">
              <a:extLst>
                <a:ext uri="{FF2B5EF4-FFF2-40B4-BE49-F238E27FC236}">
                  <a16:creationId xmlns:a16="http://schemas.microsoft.com/office/drawing/2014/main" id="{C1171884-A86B-7049-B0D2-406554E5E9EB}"/>
                </a:ext>
              </a:extLst>
            </p:cNvPr>
            <p:cNvSpPr txBox="1"/>
            <p:nvPr/>
          </p:nvSpPr>
          <p:spPr>
            <a:xfrm>
              <a:off x="4837651" y="3805915"/>
              <a:ext cx="1406646" cy="338554"/>
            </a:xfrm>
            <a:prstGeom prst="rect">
              <a:avLst/>
            </a:prstGeom>
            <a:noFill/>
          </p:spPr>
          <p:txBody>
            <a:bodyPr wrap="square" rtlCol="0">
              <a:spAutoFit/>
            </a:bodyPr>
            <a:lstStyle/>
            <a:p>
              <a:r>
                <a:rPr lang="en-US" altLang="zh-CN" sz="1600" dirty="0"/>
                <a:t>Wanajo2011</a:t>
              </a:r>
              <a:endParaRPr lang="en-US" sz="1600" dirty="0"/>
            </a:p>
          </p:txBody>
        </p:sp>
        <p:sp>
          <p:nvSpPr>
            <p:cNvPr id="11" name="TextBox 10">
              <a:extLst>
                <a:ext uri="{FF2B5EF4-FFF2-40B4-BE49-F238E27FC236}">
                  <a16:creationId xmlns:a16="http://schemas.microsoft.com/office/drawing/2014/main" id="{73532D15-4D44-C144-95CF-F0B25E1EBFDE}"/>
                </a:ext>
              </a:extLst>
            </p:cNvPr>
            <p:cNvSpPr txBox="1"/>
            <p:nvPr/>
          </p:nvSpPr>
          <p:spPr>
            <a:xfrm>
              <a:off x="5446589" y="3098749"/>
              <a:ext cx="1297459" cy="338554"/>
            </a:xfrm>
            <a:prstGeom prst="rect">
              <a:avLst/>
            </a:prstGeom>
            <a:noFill/>
          </p:spPr>
          <p:txBody>
            <a:bodyPr wrap="square" rtlCol="0">
              <a:spAutoFit/>
            </a:bodyPr>
            <a:lstStyle/>
            <a:p>
              <a:r>
                <a:rPr lang="en-US" altLang="zh-CN" sz="1600" dirty="0" err="1"/>
                <a:t>Sym</a:t>
              </a:r>
              <a:r>
                <a:rPr lang="en-US" altLang="zh-CN" sz="1600" dirty="0"/>
                <a:t>-mb</a:t>
              </a:r>
              <a:endParaRPr lang="en-US" sz="1600" dirty="0"/>
            </a:p>
          </p:txBody>
        </p:sp>
      </p:grpSp>
      <p:sp>
        <p:nvSpPr>
          <p:cNvPr id="3" name="Footer Placeholder 2">
            <a:extLst>
              <a:ext uri="{FF2B5EF4-FFF2-40B4-BE49-F238E27FC236}">
                <a16:creationId xmlns:a16="http://schemas.microsoft.com/office/drawing/2014/main" id="{72160664-C26E-F84F-B315-2440E6D9B447}"/>
              </a:ext>
            </a:extLst>
          </p:cNvPr>
          <p:cNvSpPr>
            <a:spLocks noGrp="1"/>
          </p:cNvSpPr>
          <p:nvPr>
            <p:ph type="ftr" sz="quarter" idx="11"/>
          </p:nvPr>
        </p:nvSpPr>
        <p:spPr/>
        <p:txBody>
          <a:bodyPr/>
          <a:lstStyle/>
          <a:p>
            <a:r>
              <a:rPr lang="en-US" altLang="ja-JP"/>
              <a:t>sirEN-Xilu Wang</a:t>
            </a:r>
            <a:endParaRPr lang="en-US"/>
          </a:p>
        </p:txBody>
      </p:sp>
      <p:sp>
        <p:nvSpPr>
          <p:cNvPr id="12" name="TextBox 11">
            <a:extLst>
              <a:ext uri="{FF2B5EF4-FFF2-40B4-BE49-F238E27FC236}">
                <a16:creationId xmlns:a16="http://schemas.microsoft.com/office/drawing/2014/main" id="{C377F8E4-31F1-E446-AD13-E73828FC6D3A}"/>
              </a:ext>
            </a:extLst>
          </p:cNvPr>
          <p:cNvSpPr txBox="1"/>
          <p:nvPr/>
        </p:nvSpPr>
        <p:spPr>
          <a:xfrm>
            <a:off x="9248750" y="5842389"/>
            <a:ext cx="3022600" cy="584775"/>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b="1" dirty="0"/>
              <a:t>Wang,</a:t>
            </a:r>
            <a:r>
              <a:rPr lang="zh-CN" altLang="en-US" sz="1600" b="1" dirty="0"/>
              <a:t> </a:t>
            </a:r>
            <a:r>
              <a:rPr lang="en-US" altLang="zh-CN" sz="1600" b="1" dirty="0"/>
              <a:t>X</a:t>
            </a:r>
            <a:r>
              <a:rPr lang="en-US" sz="1600" b="1" dirty="0"/>
              <a:t>., </a:t>
            </a:r>
            <a:r>
              <a:rPr lang="en-US" sz="1600" dirty="0"/>
              <a:t>202</a:t>
            </a:r>
            <a:r>
              <a:rPr lang="en-US" altLang="zh-CN" sz="1600" dirty="0"/>
              <a:t>4</a:t>
            </a:r>
            <a:r>
              <a:rPr lang="en-US" sz="1600" i="1" dirty="0"/>
              <a:t>, </a:t>
            </a:r>
          </a:p>
          <a:p>
            <a:r>
              <a:rPr lang="en-US" sz="1600" dirty="0" err="1"/>
              <a:t>ApJ</a:t>
            </a:r>
            <a:r>
              <a:rPr lang="zh-CN" altLang="en-US" sz="1600" dirty="0"/>
              <a:t> </a:t>
            </a:r>
            <a:r>
              <a:rPr lang="en-US" sz="1600" dirty="0"/>
              <a:t>967, 146</a:t>
            </a:r>
            <a:r>
              <a:rPr lang="en-US" altLang="zh-CN" sz="1600" i="1" dirty="0"/>
              <a:t>,</a:t>
            </a:r>
            <a:r>
              <a:rPr lang="zh-CN" altLang="en-US" sz="1600" dirty="0"/>
              <a:t> </a:t>
            </a:r>
            <a:r>
              <a:rPr lang="en-US" altLang="zh-CN" sz="1600" dirty="0" err="1"/>
              <a:t>arXiv</a:t>
            </a:r>
            <a:r>
              <a:rPr lang="en-US" altLang="zh-CN" sz="1600" dirty="0"/>
              <a:t>:</a:t>
            </a:r>
            <a:r>
              <a:rPr lang="zh-CN" altLang="en-US" sz="1600" dirty="0"/>
              <a:t> </a:t>
            </a:r>
            <a:r>
              <a:rPr lang="en-US" altLang="zh-CN" sz="1600" dirty="0"/>
              <a:t>2311.02562</a:t>
            </a:r>
            <a:endParaRPr lang="en-US" sz="1600" i="1" dirty="0"/>
          </a:p>
        </p:txBody>
      </p:sp>
    </p:spTree>
    <p:extLst>
      <p:ext uri="{BB962C8B-B14F-4D97-AF65-F5344CB8AC3E}">
        <p14:creationId xmlns:p14="http://schemas.microsoft.com/office/powerpoint/2010/main" val="262446856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AF56-9CD7-2677-28B4-00A81366044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A155246-764D-9236-F1BE-87E8C1B23E1E}"/>
              </a:ext>
            </a:extLst>
          </p:cNvPr>
          <p:cNvSpPr>
            <a:spLocks noGrp="1"/>
          </p:cNvSpPr>
          <p:nvPr>
            <p:ph type="dt" sz="half" idx="10"/>
          </p:nvPr>
        </p:nvSpPr>
        <p:spPr/>
        <p:txBody>
          <a:bodyPr/>
          <a:lstStyle/>
          <a:p>
            <a:fld id="{5A817CDA-D38F-E34E-AD97-4B02BBDB48FC}" type="datetime1">
              <a:rPr lang="en-US" smtClean="0"/>
              <a:t>6/11/25</a:t>
            </a:fld>
            <a:endParaRPr lang="en-US"/>
          </a:p>
        </p:txBody>
      </p:sp>
      <p:sp>
        <p:nvSpPr>
          <p:cNvPr id="5" name="Slide Number Placeholder 4">
            <a:extLst>
              <a:ext uri="{FF2B5EF4-FFF2-40B4-BE49-F238E27FC236}">
                <a16:creationId xmlns:a16="http://schemas.microsoft.com/office/drawing/2014/main" id="{3560105F-E0B3-7B7F-D323-50FA21EFC990}"/>
              </a:ext>
            </a:extLst>
          </p:cNvPr>
          <p:cNvSpPr>
            <a:spLocks noGrp="1"/>
          </p:cNvSpPr>
          <p:nvPr>
            <p:ph type="sldNum" sz="quarter" idx="12"/>
          </p:nvPr>
        </p:nvSpPr>
        <p:spPr/>
        <p:txBody>
          <a:bodyPr/>
          <a:lstStyle/>
          <a:p>
            <a:fld id="{EF69564C-389E-5A40-BAE9-6DBDC65C143D}" type="slidenum">
              <a:rPr lang="en-US" smtClean="0"/>
              <a:t>23</a:t>
            </a:fld>
            <a:endParaRPr lang="en-US"/>
          </a:p>
        </p:txBody>
      </p:sp>
      <p:sp>
        <p:nvSpPr>
          <p:cNvPr id="13" name="Title 1">
            <a:extLst>
              <a:ext uri="{FF2B5EF4-FFF2-40B4-BE49-F238E27FC236}">
                <a16:creationId xmlns:a16="http://schemas.microsoft.com/office/drawing/2014/main" id="{44F19001-0115-7D7A-9FE3-5B2BDDCDCB9D}"/>
              </a:ext>
            </a:extLst>
          </p:cNvPr>
          <p:cNvSpPr>
            <a:spLocks noGrp="1"/>
          </p:cNvSpPr>
          <p:nvPr>
            <p:ph type="title"/>
          </p:nvPr>
        </p:nvSpPr>
        <p:spPr>
          <a:xfrm>
            <a:off x="838199" y="-6200"/>
            <a:ext cx="11353801"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br>
              <a:rPr lang="en-US" altLang="zh-CN" sz="4000" dirty="0"/>
            </a:br>
            <a:r>
              <a:rPr lang="en-US" altLang="zh-CN" sz="4000" dirty="0"/>
              <a:t>𝜈p process</a:t>
            </a:r>
            <a:r>
              <a:rPr lang="zh-CN" altLang="en-US" sz="4000" dirty="0"/>
              <a:t> </a:t>
            </a:r>
            <a:r>
              <a:rPr lang="en-US" altLang="zh-CN" sz="4000" dirty="0"/>
              <a:t>with</a:t>
            </a:r>
            <a:r>
              <a:rPr lang="zh-CN" altLang="en-US" sz="4000" dirty="0"/>
              <a:t> </a:t>
            </a:r>
            <a:r>
              <a:rPr lang="en-US" altLang="zh-CN" sz="4000" dirty="0"/>
              <a:t>various</a:t>
            </a:r>
            <a:r>
              <a:rPr lang="zh-CN" altLang="en-US" sz="4000" dirty="0"/>
              <a:t> </a:t>
            </a:r>
            <a:r>
              <a:rPr lang="en-US" altLang="zh-CN" sz="4000" dirty="0"/>
              <a:t>entropy</a:t>
            </a:r>
            <a:endParaRPr lang="en-US" sz="4000" dirty="0"/>
          </a:p>
        </p:txBody>
      </p:sp>
      <p:sp>
        <p:nvSpPr>
          <p:cNvPr id="6" name="TextBox 5">
            <a:extLst>
              <a:ext uri="{FF2B5EF4-FFF2-40B4-BE49-F238E27FC236}">
                <a16:creationId xmlns:a16="http://schemas.microsoft.com/office/drawing/2014/main" id="{61D5049A-B117-DE31-B962-E191BC10633E}"/>
              </a:ext>
            </a:extLst>
          </p:cNvPr>
          <p:cNvSpPr txBox="1"/>
          <p:nvPr/>
        </p:nvSpPr>
        <p:spPr>
          <a:xfrm>
            <a:off x="7778188" y="2283585"/>
            <a:ext cx="4052720" cy="3108543"/>
          </a:xfrm>
          <a:prstGeom prst="rect">
            <a:avLst/>
          </a:prstGeom>
          <a:noFill/>
        </p:spPr>
        <p:txBody>
          <a:bodyPr wrap="square" rtlCol="0">
            <a:spAutoFit/>
          </a:bodyPr>
          <a:lstStyle/>
          <a:p>
            <a:r>
              <a:rPr lang="en-US" altLang="zh-CN" dirty="0" err="1">
                <a:solidFill>
                  <a:srgbClr val="DC30D7"/>
                </a:solidFill>
                <a:latin typeface="CMR10"/>
              </a:rPr>
              <a:t>n</a:t>
            </a:r>
            <a:r>
              <a:rPr lang="en-US" altLang="zh-CN" dirty="0" err="1">
                <a:solidFill>
                  <a:srgbClr val="DC30D7"/>
                </a:solidFill>
                <a:effectLst/>
                <a:latin typeface="CMR10"/>
              </a:rPr>
              <a:t>n</a:t>
            </a:r>
            <a:r>
              <a:rPr lang="en-US" altLang="zh-CN" dirty="0">
                <a:solidFill>
                  <a:srgbClr val="DC30D7"/>
                </a:solidFill>
                <a:effectLst/>
                <a:latin typeface="CMR10"/>
              </a:rPr>
              <a:t>:</a:t>
            </a:r>
            <a:r>
              <a:rPr lang="zh-CN" altLang="en-US" dirty="0">
                <a:solidFill>
                  <a:srgbClr val="DC30D7"/>
                </a:solidFill>
                <a:effectLst/>
                <a:latin typeface="CMR10"/>
              </a:rPr>
              <a:t> </a:t>
            </a:r>
            <a:r>
              <a:rPr lang="en-US" dirty="0">
                <a:effectLst/>
                <a:latin typeface="CMR10"/>
              </a:rPr>
              <a:t>iron group nuclei are synthesized and additional proton capture is blocked by the slow </a:t>
            </a:r>
            <a:r>
              <a:rPr lang="el-GR" dirty="0">
                <a:effectLst/>
                <a:latin typeface="CMMI10"/>
              </a:rPr>
              <a:t>β </a:t>
            </a:r>
            <a:r>
              <a:rPr lang="en-US" dirty="0">
                <a:effectLst/>
                <a:latin typeface="CMR10"/>
              </a:rPr>
              <a:t>bottlenecks</a:t>
            </a:r>
            <a:r>
              <a:rPr lang="en-US" altLang="zh-CN" dirty="0">
                <a:effectLst/>
                <a:latin typeface="CMR10"/>
              </a:rPr>
              <a:t>;</a:t>
            </a:r>
          </a:p>
          <a:p>
            <a:r>
              <a:rPr lang="en-US" altLang="zh-CN" dirty="0" err="1">
                <a:solidFill>
                  <a:srgbClr val="00B0F0"/>
                </a:solidFill>
                <a:latin typeface="CMR10"/>
              </a:rPr>
              <a:t>n</a:t>
            </a:r>
            <a:r>
              <a:rPr lang="en-US" altLang="zh-CN" dirty="0" err="1">
                <a:solidFill>
                  <a:srgbClr val="00B0F0"/>
                </a:solidFill>
                <a:effectLst/>
                <a:latin typeface="CMR10"/>
              </a:rPr>
              <a:t>osc</a:t>
            </a:r>
            <a:r>
              <a:rPr lang="en-US" altLang="zh-CN" dirty="0">
                <a:solidFill>
                  <a:srgbClr val="00B0F0"/>
                </a:solidFill>
                <a:effectLst/>
                <a:latin typeface="CMR10"/>
              </a:rPr>
              <a:t>:</a:t>
            </a:r>
            <a:r>
              <a:rPr lang="zh-CN" altLang="en-US" dirty="0">
                <a:solidFill>
                  <a:srgbClr val="00B0F0"/>
                </a:solidFill>
                <a:effectLst/>
                <a:latin typeface="CMR10"/>
              </a:rPr>
              <a:t> </a:t>
            </a:r>
            <a:r>
              <a:rPr lang="en-US" altLang="zh-CN" dirty="0">
                <a:effectLst/>
                <a:latin typeface="CMR10"/>
              </a:rPr>
              <a:t>Y(p)</a:t>
            </a:r>
            <a:r>
              <a:rPr lang="zh-CN" altLang="en-US" dirty="0">
                <a:effectLst/>
                <a:latin typeface="CMR10"/>
              </a:rPr>
              <a:t> </a:t>
            </a:r>
            <a:r>
              <a:rPr lang="en-US" dirty="0">
                <a:effectLst/>
                <a:latin typeface="CMR10"/>
              </a:rPr>
              <a:t>decrease as the</a:t>
            </a:r>
            <a:r>
              <a:rPr lang="en-US" dirty="0">
                <a:effectLst/>
                <a:latin typeface="CMSS8"/>
              </a:rPr>
              <a:t> </a:t>
            </a:r>
            <a:r>
              <a:rPr lang="en-US" altLang="zh-CN" dirty="0">
                <a:latin typeface="CMR10"/>
              </a:rPr>
              <a:t>T</a:t>
            </a:r>
            <a:r>
              <a:rPr lang="en-US" dirty="0">
                <a:effectLst/>
                <a:latin typeface="CMR10"/>
              </a:rPr>
              <a:t> drops, due to conversion of protons to neutrons by neutrinos and the resulting increase in </a:t>
            </a:r>
            <a:r>
              <a:rPr lang="en-US" altLang="zh-CN" dirty="0" err="1">
                <a:latin typeface="CMR10"/>
              </a:rPr>
              <a:t>neutroon</a:t>
            </a:r>
            <a:r>
              <a:rPr lang="en-US" dirty="0">
                <a:effectLst/>
                <a:latin typeface="CMR10"/>
              </a:rPr>
              <a:t> captures</a:t>
            </a:r>
            <a:r>
              <a:rPr lang="en-US" dirty="0">
                <a:effectLst/>
                <a:latin typeface="CMSS8"/>
              </a:rPr>
              <a:t> </a:t>
            </a:r>
            <a:r>
              <a:rPr lang="en-US" dirty="0">
                <a:effectLst/>
                <a:latin typeface="CMR10"/>
              </a:rPr>
              <a:t>to higher </a:t>
            </a:r>
            <a:r>
              <a:rPr lang="en-US" dirty="0">
                <a:effectLst/>
                <a:latin typeface="CMMI10"/>
              </a:rPr>
              <a:t>A</a:t>
            </a:r>
            <a:r>
              <a:rPr lang="en-US" altLang="zh-CN" dirty="0">
                <a:effectLst/>
                <a:latin typeface="CMR10"/>
              </a:rPr>
              <a:t>;</a:t>
            </a:r>
          </a:p>
          <a:p>
            <a:r>
              <a:rPr lang="en-US" altLang="zh-CN" dirty="0">
                <a:solidFill>
                  <a:schemeClr val="accent2">
                    <a:lumMod val="60000"/>
                    <a:lumOff val="40000"/>
                  </a:schemeClr>
                </a:solidFill>
                <a:latin typeface="CMR10"/>
              </a:rPr>
              <a:t>m</a:t>
            </a:r>
            <a:r>
              <a:rPr lang="en-US" altLang="zh-CN" dirty="0">
                <a:solidFill>
                  <a:schemeClr val="accent2">
                    <a:lumMod val="60000"/>
                    <a:lumOff val="40000"/>
                  </a:schemeClr>
                </a:solidFill>
                <a:effectLst/>
                <a:latin typeface="CMR10"/>
              </a:rPr>
              <a:t>f</a:t>
            </a:r>
            <a:r>
              <a:rPr lang="zh-CN" altLang="en-US" dirty="0">
                <a:effectLst/>
                <a:latin typeface="CMR10"/>
              </a:rPr>
              <a:t> </a:t>
            </a:r>
            <a:r>
              <a:rPr lang="en-US" altLang="zh-CN" dirty="0">
                <a:effectLst/>
                <a:latin typeface="CMR10"/>
              </a:rPr>
              <a:t>&amp;</a:t>
            </a:r>
            <a:r>
              <a:rPr lang="zh-CN" altLang="en-US" dirty="0">
                <a:effectLst/>
                <a:latin typeface="CMR10"/>
              </a:rPr>
              <a:t> </a:t>
            </a:r>
            <a:r>
              <a:rPr lang="en-US" altLang="zh-CN" dirty="0">
                <a:solidFill>
                  <a:srgbClr val="0070C0"/>
                </a:solidFill>
                <a:effectLst/>
                <a:latin typeface="CMR10"/>
              </a:rPr>
              <a:t>mb</a:t>
            </a:r>
            <a:r>
              <a:rPr lang="en-US" altLang="zh-CN" dirty="0">
                <a:effectLst/>
                <a:latin typeface="CMR10"/>
              </a:rPr>
              <a:t>:</a:t>
            </a:r>
            <a:r>
              <a:rPr lang="zh-CN" altLang="en-US" dirty="0">
                <a:effectLst/>
                <a:latin typeface="CMR10"/>
              </a:rPr>
              <a:t> </a:t>
            </a:r>
            <a:r>
              <a:rPr lang="en-US" dirty="0">
                <a:effectLst/>
                <a:latin typeface="CMR10"/>
              </a:rPr>
              <a:t>Both effects are enhanced by neutrino oscillations, with the </a:t>
            </a:r>
            <a:r>
              <a:rPr lang="en-US" dirty="0" err="1">
                <a:effectLst/>
                <a:latin typeface="CMR10"/>
              </a:rPr>
              <a:t>sym</a:t>
            </a:r>
            <a:r>
              <a:rPr lang="en-US" dirty="0">
                <a:effectLst/>
                <a:latin typeface="CMR10"/>
              </a:rPr>
              <a:t>-</a:t>
            </a:r>
            <a:r>
              <a:rPr lang="en-US" dirty="0">
                <a:solidFill>
                  <a:srgbClr val="0070C0"/>
                </a:solidFill>
                <a:effectLst/>
                <a:latin typeface="CMR10"/>
              </a:rPr>
              <a:t>mb</a:t>
            </a:r>
            <a:r>
              <a:rPr lang="en-US" dirty="0">
                <a:effectLst/>
                <a:latin typeface="CMR10"/>
              </a:rPr>
              <a:t> case showing a </a:t>
            </a:r>
            <a:r>
              <a:rPr lang="en-US" dirty="0">
                <a:solidFill>
                  <a:srgbClr val="0070C0"/>
                </a:solidFill>
                <a:effectLst/>
                <a:latin typeface="CMR10"/>
              </a:rPr>
              <a:t>larger</a:t>
            </a:r>
            <a:r>
              <a:rPr lang="en-US" dirty="0">
                <a:effectLst/>
                <a:latin typeface="CMR10"/>
              </a:rPr>
              <a:t> effect than </a:t>
            </a:r>
            <a:r>
              <a:rPr lang="en-US" dirty="0" err="1">
                <a:effectLst/>
                <a:latin typeface="CMR10"/>
              </a:rPr>
              <a:t>sym</a:t>
            </a:r>
            <a:r>
              <a:rPr lang="en-US" dirty="0">
                <a:effectLst/>
                <a:latin typeface="CMR10"/>
              </a:rPr>
              <a:t>-mf. </a:t>
            </a:r>
          </a:p>
          <a:p>
            <a:endParaRPr lang="en-US" sz="1600" dirty="0">
              <a:latin typeface="CMR10"/>
            </a:endParaRPr>
          </a:p>
        </p:txBody>
      </p:sp>
      <p:pic>
        <p:nvPicPr>
          <p:cNvPr id="7" name="Picture 6">
            <a:extLst>
              <a:ext uri="{FF2B5EF4-FFF2-40B4-BE49-F238E27FC236}">
                <a16:creationId xmlns:a16="http://schemas.microsoft.com/office/drawing/2014/main" id="{E01D610E-73EB-9255-35FE-524157D6984D}"/>
              </a:ext>
            </a:extLst>
          </p:cNvPr>
          <p:cNvPicPr>
            <a:picLocks noChangeAspect="1"/>
          </p:cNvPicPr>
          <p:nvPr/>
        </p:nvPicPr>
        <p:blipFill>
          <a:blip r:embed="rId3"/>
          <a:stretch>
            <a:fillRect/>
          </a:stretch>
        </p:blipFill>
        <p:spPr>
          <a:xfrm>
            <a:off x="107090" y="1169090"/>
            <a:ext cx="7765316" cy="5669280"/>
          </a:xfrm>
          <a:prstGeom prst="rect">
            <a:avLst/>
          </a:prstGeom>
        </p:spPr>
      </p:pic>
      <p:sp>
        <p:nvSpPr>
          <p:cNvPr id="3" name="TextBox 2">
            <a:extLst>
              <a:ext uri="{FF2B5EF4-FFF2-40B4-BE49-F238E27FC236}">
                <a16:creationId xmlns:a16="http://schemas.microsoft.com/office/drawing/2014/main" id="{1F5D05F8-A4DE-4B57-F1F4-B0958493F944}"/>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
        <p:nvSpPr>
          <p:cNvPr id="2" name="Footer Placeholder 1">
            <a:extLst>
              <a:ext uri="{FF2B5EF4-FFF2-40B4-BE49-F238E27FC236}">
                <a16:creationId xmlns:a16="http://schemas.microsoft.com/office/drawing/2014/main" id="{32804EB1-C843-2ACF-8FC9-AB4B7F54A19F}"/>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1775688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FCA8F268-9ACD-614F-9255-190273325EE6}"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24</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036643"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r>
              <a:rPr lang="en-US" altLang="zh-CN" sz="4000" dirty="0"/>
              <a:t>𝜈</a:t>
            </a:r>
            <a:r>
              <a:rPr lang="en-US" altLang="zh-CN" sz="4000" dirty="0" err="1"/>
              <a:t>i</a:t>
            </a:r>
            <a:r>
              <a:rPr lang="en-US" altLang="zh-CN" sz="4000" dirty="0"/>
              <a:t> process</a:t>
            </a:r>
            <a:endParaRPr lang="en-US" sz="40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1BDBF6-00E0-ED48-9C33-0748A08FF61F}"/>
                  </a:ext>
                </a:extLst>
              </p:cNvPr>
              <p:cNvSpPr txBox="1"/>
              <p:nvPr/>
            </p:nvSpPr>
            <p:spPr>
              <a:xfrm>
                <a:off x="6525740" y="4641896"/>
                <a:ext cx="5735596" cy="1477328"/>
              </a:xfrm>
              <a:prstGeom prst="rect">
                <a:avLst/>
              </a:prstGeom>
              <a:noFill/>
            </p:spPr>
            <p:txBody>
              <a:bodyPr wrap="square" rtlCol="0">
                <a:spAutoFit/>
              </a:bodyPr>
              <a:lstStyle/>
              <a:p>
                <a:pPr marL="285750" indent="-285750">
                  <a:buFont typeface="Wingdings" pitchFamily="2" charset="2"/>
                  <a:buChar char="Ø"/>
                </a:pPr>
                <a:r>
                  <a:rPr lang="en-US" altLang="zh-CN" dirty="0">
                    <a:latin typeface="Times" pitchFamily="2" charset="0"/>
                    <a:ea typeface="Songti TC" panose="02010600040101010101" pitchFamily="2" charset="-120"/>
                  </a:rPr>
                  <a:t>the</a:t>
                </a:r>
                <a:r>
                  <a:rPr lang="zh-CN" altLang="en-US" dirty="0">
                    <a:latin typeface="Times" pitchFamily="2" charset="0"/>
                    <a:ea typeface="Songti TC" panose="02010600040101010101" pitchFamily="2" charset="-120"/>
                  </a:rPr>
                  <a:t> </a:t>
                </a:r>
                <a14:m>
                  <m:oMath xmlns:m="http://schemas.openxmlformats.org/officeDocument/2006/math">
                    <m:r>
                      <a:rPr lang="zh-CN" altLang="en-US" smtClean="0">
                        <a:solidFill>
                          <a:schemeClr val="tx1"/>
                        </a:solidFill>
                        <a:latin typeface="Cambria Math" panose="02040503050406030204" pitchFamily="18" charset="0"/>
                        <a:ea typeface="Songti TC" panose="02010600040101010101" pitchFamily="2" charset="-120"/>
                        <a:cs typeface="Times New Roman" panose="02020603050405020304" pitchFamily="18" charset="0"/>
                      </a:rPr>
                      <m:t>𝜈</m:t>
                    </m:r>
                    <m:r>
                      <a:rPr lang="en-US" altLang="zh-CN">
                        <a:solidFill>
                          <a:schemeClr val="tx1"/>
                        </a:solidFill>
                        <a:latin typeface="Cambria Math" panose="02040503050406030204" pitchFamily="18" charset="0"/>
                        <a:ea typeface="Songti TC" panose="02010600040101010101" pitchFamily="2" charset="-120"/>
                        <a:cs typeface="Times New Roman" panose="02020603050405020304" pitchFamily="18" charset="0"/>
                      </a:rPr>
                      <m:t>𝑖</m:t>
                    </m:r>
                  </m:oMath>
                </a14:m>
                <a:r>
                  <a:rPr lang="zh-CN" altLang="en-US" dirty="0">
                    <a:solidFill>
                      <a:schemeClr val="tx1"/>
                    </a:solidFill>
                    <a:latin typeface="Times" pitchFamily="2" charset="0"/>
                    <a:ea typeface="Songti TC" panose="02010600040101010101" pitchFamily="2" charset="-120"/>
                    <a:cs typeface="Times New Roman" panose="02020603050405020304" pitchFamily="18" charset="0"/>
                  </a:rPr>
                  <a:t> </a:t>
                </a:r>
                <a:r>
                  <a:rPr lang="en-US" altLang="zh-CN" dirty="0">
                    <a:latin typeface="Times" pitchFamily="2" charset="0"/>
                    <a:ea typeface="Songti TC" panose="02010600040101010101" pitchFamily="2" charset="-120"/>
                  </a:rPr>
                  <a:t>process abundances are </a:t>
                </a:r>
                <a:r>
                  <a:rPr lang="en-US" altLang="zh-CN" dirty="0">
                    <a:solidFill>
                      <a:srgbClr val="0070C0"/>
                    </a:solidFill>
                    <a:latin typeface="Times" pitchFamily="2" charset="0"/>
                    <a:ea typeface="Songti TC" panose="02010600040101010101" pitchFamily="2" charset="-120"/>
                  </a:rPr>
                  <a:t>distinct</a:t>
                </a:r>
                <a:r>
                  <a:rPr lang="en-US" altLang="zh-CN" dirty="0">
                    <a:latin typeface="Times" pitchFamily="2" charset="0"/>
                    <a:ea typeface="Songti TC" panose="02010600040101010101" pitchFamily="2" charset="-120"/>
                  </a:rPr>
                  <a:t> from those of both the solar s process</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and r process, showing a</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flatter</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pattern</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and a distinctly higher lanthanide production than the s</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process.---New</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astrophysical</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sources</a:t>
                </a:r>
                <a:r>
                  <a:rPr lang="zh-CN" altLang="en-US" dirty="0">
                    <a:latin typeface="Times" pitchFamily="2" charset="0"/>
                    <a:ea typeface="Songti TC" panose="02010600040101010101" pitchFamily="2" charset="-120"/>
                  </a:rPr>
                  <a:t> </a:t>
                </a:r>
                <a:r>
                  <a:rPr lang="en-US" altLang="zh-CN" dirty="0">
                    <a:latin typeface="Times" pitchFamily="2" charset="0"/>
                    <a:ea typeface="Songti TC" panose="02010600040101010101" pitchFamily="2" charset="-120"/>
                  </a:rPr>
                  <a:t>for</a:t>
                </a:r>
                <a:r>
                  <a:rPr lang="zh-CN" altLang="en-US" dirty="0">
                    <a:latin typeface="Times" pitchFamily="2" charset="0"/>
                    <a:ea typeface="Songti TC" panose="02010600040101010101" pitchFamily="2" charset="-120"/>
                  </a:rPr>
                  <a:t> </a:t>
                </a:r>
                <a:r>
                  <a:rPr lang="en-US" altLang="zh-CN" dirty="0">
                    <a:solidFill>
                      <a:srgbClr val="FF0000"/>
                    </a:solidFill>
                    <a:latin typeface="Times" pitchFamily="2" charset="0"/>
                    <a:ea typeface="Songti TC" panose="02010600040101010101" pitchFamily="2" charset="-120"/>
                  </a:rPr>
                  <a:t>lanthanides</a:t>
                </a:r>
              </a:p>
              <a:p>
                <a:pPr marL="342900" indent="-342900">
                  <a:buFont typeface="Wingdings" pitchFamily="2" charset="2"/>
                  <a:buChar char="v"/>
                </a:pPr>
                <a:endParaRPr lang="en-US" altLang="zh-CN" dirty="0">
                  <a:latin typeface="Times" pitchFamily="2" charset="0"/>
                  <a:ea typeface="Songti TC" panose="02010600040101010101" pitchFamily="2" charset="-120"/>
                </a:endParaRPr>
              </a:p>
            </p:txBody>
          </p:sp>
        </mc:Choice>
        <mc:Fallback xmlns="">
          <p:sp>
            <p:nvSpPr>
              <p:cNvPr id="15" name="TextBox 14">
                <a:extLst>
                  <a:ext uri="{FF2B5EF4-FFF2-40B4-BE49-F238E27FC236}">
                    <a16:creationId xmlns:a16="http://schemas.microsoft.com/office/drawing/2014/main" id="{9D1BDBF6-00E0-ED48-9C33-0748A08FF61F}"/>
                  </a:ext>
                </a:extLst>
              </p:cNvPr>
              <p:cNvSpPr txBox="1">
                <a:spLocks noRot="1" noChangeAspect="1" noMove="1" noResize="1" noEditPoints="1" noAdjustHandles="1" noChangeArrowheads="1" noChangeShapeType="1" noTextEdit="1"/>
              </p:cNvSpPr>
              <p:nvPr/>
            </p:nvSpPr>
            <p:spPr>
              <a:xfrm>
                <a:off x="6525740" y="4641896"/>
                <a:ext cx="5735596" cy="1477328"/>
              </a:xfrm>
              <a:prstGeom prst="rect">
                <a:avLst/>
              </a:prstGeom>
              <a:blipFill>
                <a:blip r:embed="rId3"/>
                <a:stretch>
                  <a:fillRect l="-662" t="-1709" r="-176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AD862A2E-1957-7F40-B225-64B6CCB6E7A3}"/>
              </a:ext>
            </a:extLst>
          </p:cNvPr>
          <p:cNvSpPr txBox="1"/>
          <p:nvPr/>
        </p:nvSpPr>
        <p:spPr>
          <a:xfrm>
            <a:off x="7850634" y="6185241"/>
            <a:ext cx="3085807" cy="584775"/>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p>
          <a:p>
            <a:r>
              <a:rPr lang="en-US" sz="1600" dirty="0" err="1"/>
              <a:t>ApJ</a:t>
            </a:r>
            <a:r>
              <a:rPr lang="en-US" sz="1600" dirty="0"/>
              <a:t> 967, 146</a:t>
            </a:r>
            <a:r>
              <a:rPr lang="en-US" altLang="zh-CN" sz="1600" i="1" dirty="0"/>
              <a:t>,</a:t>
            </a:r>
            <a:r>
              <a:rPr lang="zh-CN" altLang="en-US" sz="1600" dirty="0"/>
              <a:t> </a:t>
            </a:r>
            <a:r>
              <a:rPr lang="en-US" altLang="zh-CN" sz="1600" dirty="0" err="1"/>
              <a:t>arXiv</a:t>
            </a:r>
            <a:r>
              <a:rPr lang="en-US" altLang="zh-CN" sz="1600" dirty="0"/>
              <a:t>:</a:t>
            </a:r>
            <a:r>
              <a:rPr lang="zh-CN" altLang="en-US" sz="1600" dirty="0"/>
              <a:t> </a:t>
            </a:r>
            <a:r>
              <a:rPr lang="en-US" altLang="zh-CN" sz="1600" dirty="0"/>
              <a:t>2311.02562</a:t>
            </a:r>
            <a:endParaRPr lang="en-US" sz="1600" i="1" dirty="0"/>
          </a:p>
        </p:txBody>
      </p:sp>
      <p:pic>
        <p:nvPicPr>
          <p:cNvPr id="11" name="Picture 10">
            <a:extLst>
              <a:ext uri="{FF2B5EF4-FFF2-40B4-BE49-F238E27FC236}">
                <a16:creationId xmlns:a16="http://schemas.microsoft.com/office/drawing/2014/main" id="{6CBA1A9A-3586-AE4D-9EC7-6CC80527C47D}"/>
              </a:ext>
            </a:extLst>
          </p:cNvPr>
          <p:cNvPicPr>
            <a:picLocks noChangeAspect="1"/>
          </p:cNvPicPr>
          <p:nvPr/>
        </p:nvPicPr>
        <p:blipFill>
          <a:blip r:embed="rId4"/>
          <a:stretch>
            <a:fillRect/>
          </a:stretch>
        </p:blipFill>
        <p:spPr>
          <a:xfrm>
            <a:off x="6765235" y="576082"/>
            <a:ext cx="5461000" cy="4098711"/>
          </a:xfrm>
          <a:prstGeom prst="rect">
            <a:avLst/>
          </a:prstGeom>
        </p:spPr>
      </p:pic>
      <p:pic>
        <p:nvPicPr>
          <p:cNvPr id="18" name="Picture 17">
            <a:extLst>
              <a:ext uri="{FF2B5EF4-FFF2-40B4-BE49-F238E27FC236}">
                <a16:creationId xmlns:a16="http://schemas.microsoft.com/office/drawing/2014/main" id="{0FEFE9BF-B4D3-3542-BF5E-0AD064DE8E70}"/>
              </a:ext>
            </a:extLst>
          </p:cNvPr>
          <p:cNvPicPr>
            <a:picLocks noChangeAspect="1"/>
          </p:cNvPicPr>
          <p:nvPr/>
        </p:nvPicPr>
        <p:blipFill>
          <a:blip r:embed="rId5"/>
          <a:stretch>
            <a:fillRect/>
          </a:stretch>
        </p:blipFill>
        <p:spPr>
          <a:xfrm>
            <a:off x="1113224" y="609409"/>
            <a:ext cx="5194643" cy="3898799"/>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9583E78-CCFF-2540-91B9-9AB7D02B746C}"/>
                  </a:ext>
                </a:extLst>
              </p:cNvPr>
              <p:cNvSpPr txBox="1"/>
              <p:nvPr/>
            </p:nvSpPr>
            <p:spPr>
              <a:xfrm>
                <a:off x="1056072" y="4627608"/>
                <a:ext cx="5469667" cy="2308324"/>
              </a:xfrm>
              <a:prstGeom prst="rect">
                <a:avLst/>
              </a:prstGeom>
              <a:noFill/>
            </p:spPr>
            <p:txBody>
              <a:bodyPr wrap="square" rtlCol="0">
                <a:spAutoFit/>
              </a:bodyPr>
              <a:lstStyle/>
              <a:p>
                <a:pPr marL="285750" indent="-285750">
                  <a:buFont typeface="Wingdings" pitchFamily="2" charset="2"/>
                  <a:buChar char="Ø"/>
                </a:pPr>
                <a:r>
                  <a:rPr lang="en-US" altLang="zh-CN" dirty="0">
                    <a:latin typeface="Times" pitchFamily="2" charset="0"/>
                    <a:ea typeface="Songti TC" panose="02010600040101010101" pitchFamily="2" charset="-120"/>
                  </a:rPr>
                  <a:t>the abundance pattern of Wanajo2011 </a:t>
                </a:r>
                <a:r>
                  <a:rPr lang="en-US" altLang="zh-CN" dirty="0">
                    <a:solidFill>
                      <a:srgbClr val="FF0000"/>
                    </a:solidFill>
                    <a:latin typeface="Times" pitchFamily="2" charset="0"/>
                    <a:ea typeface="Songti TC" panose="02010600040101010101" pitchFamily="2" charset="-120"/>
                  </a:rPr>
                  <a:t>s/k = 50 </a:t>
                </a:r>
                <a:r>
                  <a:rPr lang="en-US" altLang="zh-CN" dirty="0">
                    <a:latin typeface="Times" pitchFamily="2" charset="0"/>
                    <a:ea typeface="Songti TC" panose="02010600040101010101" pitchFamily="2" charset="-120"/>
                  </a:rPr>
                  <a:t>case follows a typical</a:t>
                </a:r>
                <a:r>
                  <a:rPr lang="zh-CN" altLang="en-US" dirty="0">
                    <a:latin typeface="Times" pitchFamily="2" charset="0"/>
                    <a:ea typeface="Songti TC" panose="02010600040101010101" pitchFamily="2" charset="-120"/>
                  </a:rPr>
                  <a:t> </a:t>
                </a:r>
                <a14:m>
                  <m:oMath xmlns:m="http://schemas.openxmlformats.org/officeDocument/2006/math">
                    <m:r>
                      <a:rPr lang="zh-CN" altLang="en-US" smtClean="0">
                        <a:solidFill>
                          <a:srgbClr val="FF0000"/>
                        </a:solidFill>
                        <a:latin typeface="Cambria Math" panose="02040503050406030204" pitchFamily="18" charset="0"/>
                        <a:ea typeface="Songti TC" panose="02010600040101010101" pitchFamily="2" charset="-120"/>
                        <a:cs typeface="Times New Roman" panose="02020603050405020304" pitchFamily="18" charset="0"/>
                      </a:rPr>
                      <m:t>𝜈</m:t>
                    </m:r>
                  </m:oMath>
                </a14:m>
                <a:r>
                  <a:rPr lang="en-US" altLang="zh-CN" dirty="0">
                    <a:solidFill>
                      <a:srgbClr val="FF0000"/>
                    </a:solidFill>
                    <a:latin typeface="Times" pitchFamily="2" charset="0"/>
                    <a:ea typeface="Songti TC" panose="02010600040101010101" pitchFamily="2" charset="-120"/>
                  </a:rPr>
                  <a:t>p process </a:t>
                </a:r>
                <a:r>
                  <a:rPr lang="en-US" altLang="zh-CN" dirty="0">
                    <a:latin typeface="Times" pitchFamily="2" charset="0"/>
                    <a:ea typeface="Songti TC" panose="02010600040101010101" pitchFamily="2" charset="-120"/>
                  </a:rPr>
                  <a:t>where </a:t>
                </a:r>
                <a:r>
                  <a:rPr lang="en-US" altLang="zh-CN" dirty="0">
                    <a:solidFill>
                      <a:srgbClr val="FF0000"/>
                    </a:solidFill>
                    <a:latin typeface="Times" pitchFamily="2" charset="0"/>
                    <a:ea typeface="Songti TC" panose="02010600040101010101" pitchFamily="2" charset="-120"/>
                  </a:rPr>
                  <a:t>p nuclei </a:t>
                </a:r>
                <a:r>
                  <a:rPr lang="en-US" altLang="zh-CN" dirty="0">
                    <a:latin typeface="Times" pitchFamily="2" charset="0"/>
                    <a:ea typeface="Songti TC" panose="02010600040101010101" pitchFamily="2" charset="-120"/>
                  </a:rPr>
                  <a:t>are dominantly produced, while the abundance patterns resulting from </a:t>
                </a:r>
                <a:r>
                  <a:rPr lang="en-US" altLang="zh-CN" dirty="0">
                    <a:solidFill>
                      <a:srgbClr val="0070C0"/>
                    </a:solidFill>
                    <a:latin typeface="Times" pitchFamily="2" charset="0"/>
                    <a:ea typeface="Songti TC" panose="02010600040101010101" pitchFamily="2" charset="-120"/>
                  </a:rPr>
                  <a:t>larger initial entropy values </a:t>
                </a:r>
                <a:r>
                  <a:rPr lang="en-US" altLang="zh-CN" dirty="0">
                    <a:latin typeface="Times" pitchFamily="2" charset="0"/>
                    <a:ea typeface="Songti TC" panose="02010600040101010101" pitchFamily="2" charset="-120"/>
                  </a:rPr>
                  <a:t>shift from a</a:t>
                </a:r>
                <a:r>
                  <a:rPr lang="zh-CN" altLang="en-US" dirty="0">
                    <a:latin typeface="Times" pitchFamily="2" charset="0"/>
                    <a:ea typeface="Songti TC" panose="02010600040101010101" pitchFamily="2" charset="-120"/>
                  </a:rPr>
                  <a:t> </a:t>
                </a:r>
                <a14:m>
                  <m:oMath xmlns:m="http://schemas.openxmlformats.org/officeDocument/2006/math">
                    <m:r>
                      <a:rPr lang="zh-CN" altLang="en-US" smtClean="0">
                        <a:solidFill>
                          <a:schemeClr val="tx1"/>
                        </a:solidFill>
                        <a:latin typeface="Cambria Math" panose="02040503050406030204" pitchFamily="18" charset="0"/>
                        <a:ea typeface="Songti TC" panose="02010600040101010101" pitchFamily="2" charset="-120"/>
                        <a:cs typeface="Times New Roman" panose="02020603050405020304" pitchFamily="18" charset="0"/>
                      </a:rPr>
                      <m:t>𝜈</m:t>
                    </m:r>
                  </m:oMath>
                </a14:m>
                <a:r>
                  <a:rPr lang="en-US" altLang="zh-CN" dirty="0">
                    <a:solidFill>
                      <a:schemeClr val="tx1"/>
                    </a:solidFill>
                    <a:latin typeface="Times" pitchFamily="2" charset="0"/>
                    <a:ea typeface="Songti TC" panose="02010600040101010101" pitchFamily="2" charset="-120"/>
                  </a:rPr>
                  <a:t>p </a:t>
                </a:r>
                <a:r>
                  <a:rPr lang="en-US" altLang="zh-CN" dirty="0">
                    <a:latin typeface="Times" pitchFamily="2" charset="0"/>
                    <a:ea typeface="Songti TC" panose="02010600040101010101" pitchFamily="2" charset="-120"/>
                  </a:rPr>
                  <a:t>process at lower mass to a </a:t>
                </a:r>
                <a:r>
                  <a:rPr lang="en-US" altLang="zh-CN" dirty="0">
                    <a:solidFill>
                      <a:srgbClr val="0070C0"/>
                    </a:solidFill>
                    <a:latin typeface="Times" pitchFamily="2" charset="0"/>
                    <a:ea typeface="Songti TC" panose="02010600040101010101" pitchFamily="2" charset="-120"/>
                  </a:rPr>
                  <a:t>neutron-rich</a:t>
                </a:r>
                <a:r>
                  <a:rPr lang="en-US" altLang="zh-CN" dirty="0">
                    <a:latin typeface="Times" pitchFamily="2" charset="0"/>
                    <a:ea typeface="Songti TC" panose="02010600040101010101" pitchFamily="2" charset="-120"/>
                  </a:rPr>
                  <a:t> pattern for </a:t>
                </a:r>
                <a:r>
                  <a:rPr lang="en-US" altLang="zh-CN" dirty="0">
                    <a:solidFill>
                      <a:srgbClr val="0070C0"/>
                    </a:solidFill>
                    <a:latin typeface="Times" pitchFamily="2" charset="0"/>
                    <a:ea typeface="Songti TC" panose="02010600040101010101" pitchFamily="2" charset="-120"/>
                  </a:rPr>
                  <a:t>heavier</a:t>
                </a:r>
                <a:r>
                  <a:rPr lang="en-US" altLang="zh-CN" dirty="0">
                    <a:latin typeface="Times" pitchFamily="2" charset="0"/>
                    <a:ea typeface="Songti TC" panose="02010600040101010101" pitchFamily="2" charset="-120"/>
                  </a:rPr>
                  <a:t> nuclei (A ≳ 115 for s/k = 100, A ≳ 100 for s/k = 150, A ≳ 70 for Duan2011). </a:t>
                </a:r>
              </a:p>
              <a:p>
                <a:pPr marL="342900" indent="-342900">
                  <a:buFont typeface="Wingdings" pitchFamily="2" charset="2"/>
                  <a:buChar char="v"/>
                </a:pPr>
                <a:endParaRPr lang="en-US" altLang="zh-CN" dirty="0">
                  <a:latin typeface="Times" pitchFamily="2" charset="0"/>
                  <a:ea typeface="Songti TC" panose="02010600040101010101" pitchFamily="2" charset="-120"/>
                </a:endParaRPr>
              </a:p>
            </p:txBody>
          </p:sp>
        </mc:Choice>
        <mc:Fallback xmlns="">
          <p:sp>
            <p:nvSpPr>
              <p:cNvPr id="19" name="TextBox 18">
                <a:extLst>
                  <a:ext uri="{FF2B5EF4-FFF2-40B4-BE49-F238E27FC236}">
                    <a16:creationId xmlns:a16="http://schemas.microsoft.com/office/drawing/2014/main" id="{19583E78-CCFF-2540-91B9-9AB7D02B746C}"/>
                  </a:ext>
                </a:extLst>
              </p:cNvPr>
              <p:cNvSpPr txBox="1">
                <a:spLocks noRot="1" noChangeAspect="1" noMove="1" noResize="1" noEditPoints="1" noAdjustHandles="1" noChangeArrowheads="1" noChangeShapeType="1" noTextEdit="1"/>
              </p:cNvSpPr>
              <p:nvPr/>
            </p:nvSpPr>
            <p:spPr>
              <a:xfrm>
                <a:off x="1056072" y="4627608"/>
                <a:ext cx="5469667" cy="2308324"/>
              </a:xfrm>
              <a:prstGeom prst="rect">
                <a:avLst/>
              </a:prstGeom>
              <a:blipFill>
                <a:blip r:embed="rId6"/>
                <a:stretch>
                  <a:fillRect l="-696" t="-1093" r="-1160"/>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18959219-89C1-8043-9368-C2457518B5DF}"/>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843013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E445-9A4E-B647-87B3-1A3E283B2806}"/>
              </a:ext>
            </a:extLst>
          </p:cNvPr>
          <p:cNvSpPr>
            <a:spLocks noGrp="1"/>
          </p:cNvSpPr>
          <p:nvPr>
            <p:ph type="title"/>
          </p:nvPr>
        </p:nvSpPr>
        <p:spPr>
          <a:xfrm>
            <a:off x="838200" y="-10655"/>
            <a:ext cx="10515600" cy="1325563"/>
          </a:xfrm>
        </p:spPr>
        <p:txBody>
          <a:bodyPr>
            <a:normAutofit/>
          </a:bodyPr>
          <a:lstStyle/>
          <a:p>
            <a:r>
              <a:rPr lang="en-US" altLang="zh-CN" sz="4000" dirty="0"/>
              <a:t>Collective</a:t>
            </a:r>
            <a:r>
              <a:rPr lang="zh-CN" altLang="en-US" sz="4000" dirty="0"/>
              <a:t> </a:t>
            </a:r>
            <a:r>
              <a:rPr lang="en-US" altLang="zh-CN" sz="4000" dirty="0"/>
              <a:t>Neutrino</a:t>
            </a:r>
            <a:r>
              <a:rPr lang="zh-CN" altLang="en-US" sz="4000" dirty="0"/>
              <a:t> </a:t>
            </a:r>
            <a:r>
              <a:rPr lang="en-US" altLang="zh-CN" sz="4000" dirty="0"/>
              <a:t>Oscillation</a:t>
            </a:r>
            <a:endParaRPr lang="en-US" sz="4000" dirty="0"/>
          </a:p>
        </p:txBody>
      </p:sp>
      <p:sp>
        <p:nvSpPr>
          <p:cNvPr id="3" name="Content Placeholder 2">
            <a:extLst>
              <a:ext uri="{FF2B5EF4-FFF2-40B4-BE49-F238E27FC236}">
                <a16:creationId xmlns:a16="http://schemas.microsoft.com/office/drawing/2014/main" id="{6BC3F135-03E5-D242-B273-B1C4E269CA16}"/>
              </a:ext>
            </a:extLst>
          </p:cNvPr>
          <p:cNvSpPr>
            <a:spLocks noGrp="1"/>
          </p:cNvSpPr>
          <p:nvPr>
            <p:ph idx="1"/>
          </p:nvPr>
        </p:nvSpPr>
        <p:spPr>
          <a:xfrm>
            <a:off x="838200" y="1632957"/>
            <a:ext cx="10515600" cy="4862055"/>
          </a:xfrm>
        </p:spPr>
        <p:txBody>
          <a:bodyPr>
            <a:normAutofit/>
          </a:bodyPr>
          <a:lstStyle/>
          <a:p>
            <a:r>
              <a:rPr lang="en-US" altLang="zh-CN" dirty="0">
                <a:latin typeface="Times New Roman" panose="02020603050405020304" pitchFamily="18" charset="0"/>
                <a:cs typeface="Times New Roman" panose="02020603050405020304" pitchFamily="18" charset="0"/>
              </a:rPr>
              <a:t>Many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body: </a:t>
            </a:r>
          </a:p>
          <a:p>
            <a:pPr lvl="1"/>
            <a:r>
              <a:rPr lang="en-US" altLang="zh-CN" dirty="0">
                <a:latin typeface="Times New Roman" panose="02020603050405020304" pitchFamily="18" charset="0"/>
                <a:cs typeface="Times New Roman" panose="02020603050405020304" pitchFamily="18" charset="0"/>
              </a:rPr>
              <a:t>a system of N neutrinos with discrete energies quantized in a box of volume V</a:t>
            </a:r>
          </a:p>
          <a:p>
            <a:pPr lvl="1"/>
            <a:r>
              <a:rPr lang="en-US" altLang="zh-CN" dirty="0">
                <a:latin typeface="Times New Roman" panose="02020603050405020304" pitchFamily="18" charset="0"/>
                <a:cs typeface="Times New Roman" panose="02020603050405020304" pitchFamily="18" charset="0"/>
              </a:rPr>
              <a:t>two-flavor approximation </a:t>
            </a:r>
          </a:p>
          <a:p>
            <a:pPr marL="0" indent="0">
              <a:buNone/>
            </a:pPr>
            <a:endParaRPr lang="en-US" altLang="zh-CN"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Mean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field</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D3549BFA-D3CA-1B4E-940F-1F7F4905C6D7}"/>
              </a:ext>
            </a:extLst>
          </p:cNvPr>
          <p:cNvSpPr>
            <a:spLocks noGrp="1"/>
          </p:cNvSpPr>
          <p:nvPr>
            <p:ph type="dt" sz="half" idx="10"/>
          </p:nvPr>
        </p:nvSpPr>
        <p:spPr/>
        <p:txBody>
          <a:bodyPr/>
          <a:lstStyle/>
          <a:p>
            <a:fld id="{671A0A9F-0599-704E-93B8-1F5363AD6D6C}" type="datetime1">
              <a:rPr lang="en-US" smtClean="0"/>
              <a:t>6/11/25</a:t>
            </a:fld>
            <a:endParaRPr lang="en-US"/>
          </a:p>
        </p:txBody>
      </p:sp>
      <p:sp>
        <p:nvSpPr>
          <p:cNvPr id="6" name="Slide Number Placeholder 5">
            <a:extLst>
              <a:ext uri="{FF2B5EF4-FFF2-40B4-BE49-F238E27FC236}">
                <a16:creationId xmlns:a16="http://schemas.microsoft.com/office/drawing/2014/main" id="{1161390F-ADCF-FB4C-B8F9-3370C07AF971}"/>
              </a:ext>
            </a:extLst>
          </p:cNvPr>
          <p:cNvSpPr>
            <a:spLocks noGrp="1"/>
          </p:cNvSpPr>
          <p:nvPr>
            <p:ph type="sldNum" sz="quarter" idx="12"/>
          </p:nvPr>
        </p:nvSpPr>
        <p:spPr/>
        <p:txBody>
          <a:bodyPr/>
          <a:lstStyle/>
          <a:p>
            <a:fld id="{EF69564C-389E-5A40-BAE9-6DBDC65C143D}" type="slidenum">
              <a:rPr lang="en-US" smtClean="0"/>
              <a:t>3</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9059F7-388A-8D43-8680-7CB8A2B717F6}"/>
                  </a:ext>
                </a:extLst>
              </p:cNvPr>
              <p:cNvSpPr txBox="1"/>
              <p:nvPr/>
            </p:nvSpPr>
            <p:spPr>
              <a:xfrm>
                <a:off x="3779719" y="2958524"/>
                <a:ext cx="3249479" cy="70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𝑝</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𝐽</m:t>
                                  </m:r>
                                </m:e>
                              </m:acc>
                            </m:e>
                            <m:sub>
                              <m:r>
                                <a:rPr lang="en-US" b="0" i="1" smtClean="0">
                                  <a:latin typeface="Cambria Math" panose="02040503050406030204" pitchFamily="18" charset="0"/>
                                  <a:ea typeface="Cambria Math" panose="02040503050406030204" pitchFamily="18" charset="0"/>
                                </a:rPr>
                                <m:t>𝑝</m:t>
                              </m:r>
                            </m:sub>
                          </m:sSub>
                        </m:e>
                      </m:nary>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𝑞</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𝑝𝑞</m:t>
                              </m:r>
                            </m:sub>
                          </m:sSub>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𝑝</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b="0" i="1" smtClean="0">
                                  <a:latin typeface="Cambria Math" panose="02040503050406030204" pitchFamily="18" charset="0"/>
                                  <a:ea typeface="Cambria Math" panose="02040503050406030204" pitchFamily="18" charset="0"/>
                                </a:rPr>
                                <m:t>𝑞</m:t>
                              </m:r>
                            </m:sub>
                          </m:sSub>
                        </m:e>
                      </m:nary>
                    </m:oMath>
                  </m:oMathPara>
                </a14:m>
                <a:endParaRPr lang="en-US" dirty="0"/>
              </a:p>
            </p:txBody>
          </p:sp>
        </mc:Choice>
        <mc:Fallback xmlns="">
          <p:sp>
            <p:nvSpPr>
              <p:cNvPr id="7" name="TextBox 6">
                <a:extLst>
                  <a:ext uri="{FF2B5EF4-FFF2-40B4-BE49-F238E27FC236}">
                    <a16:creationId xmlns:a16="http://schemas.microsoft.com/office/drawing/2014/main" id="{3F9059F7-388A-8D43-8680-7CB8A2B717F6}"/>
                  </a:ext>
                </a:extLst>
              </p:cNvPr>
              <p:cNvSpPr txBox="1">
                <a:spLocks noRot="1" noChangeAspect="1" noMove="1" noResize="1" noEditPoints="1" noAdjustHandles="1" noChangeArrowheads="1" noChangeShapeType="1" noTextEdit="1"/>
              </p:cNvSpPr>
              <p:nvPr/>
            </p:nvSpPr>
            <p:spPr>
              <a:xfrm>
                <a:off x="3779719" y="2958524"/>
                <a:ext cx="3249479" cy="702628"/>
              </a:xfrm>
              <a:prstGeom prst="rect">
                <a:avLst/>
              </a:prstGeom>
              <a:blipFill>
                <a:blip r:embed="rId3"/>
                <a:stretch>
                  <a:fillRect l="-9728" t="-136842" b="-18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F3C67F-B083-FD4A-B496-266D2C563BE5}"/>
                  </a:ext>
                </a:extLst>
              </p:cNvPr>
              <p:cNvSpPr txBox="1"/>
              <p:nvPr/>
            </p:nvSpPr>
            <p:spPr>
              <a:xfrm>
                <a:off x="1861180" y="3654649"/>
                <a:ext cx="6800590" cy="618246"/>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𝑑</m:t>
                          </m:r>
                        </m:num>
                        <m:den>
                          <m:r>
                            <a:rPr lang="en-US" altLang="zh-CN" b="0" i="1" smtClean="0">
                              <a:latin typeface="Cambria Math" panose="02040503050406030204" pitchFamily="18" charset="0"/>
                            </a:rPr>
                            <m:t>𝑑𝑡</m:t>
                          </m:r>
                        </m:den>
                      </m:f>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m:rPr>
                              <m:sty m:val="p"/>
                            </m:rPr>
                            <a:rPr lang="el-GR" altLang="zh-CN" b="0" i="1" smtClean="0">
                              <a:latin typeface="Cambria Math" panose="02040503050406030204" pitchFamily="18" charset="0"/>
                              <a:ea typeface="Cambria Math" panose="02040503050406030204" pitchFamily="18" charset="0"/>
                            </a:rPr>
                            <m:t>Ψ</m:t>
                          </m:r>
                        </m:e>
                      </m:d>
                      <m:r>
                        <a:rPr lang="en-US" altLang="zh-CN" i="1">
                          <a:latin typeface="Cambria Math" panose="02040503050406030204" pitchFamily="18" charset="0"/>
                        </a:rPr>
                        <m:t>=</m:t>
                      </m:r>
                      <m:r>
                        <a:rPr lang="en-US" altLang="zh-CN" i="1">
                          <a:latin typeface="Cambria Math" panose="02040503050406030204" pitchFamily="18" charset="0"/>
                        </a:rPr>
                        <m:t>𝐻</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m:rPr>
                              <m:sty m:val="p"/>
                            </m:rPr>
                            <a:rPr lang="el-GR" altLang="zh-CN" i="1">
                              <a:latin typeface="Cambria Math" panose="02040503050406030204" pitchFamily="18" charset="0"/>
                              <a:ea typeface="Cambria Math" panose="02040503050406030204" pitchFamily="18" charset="0"/>
                            </a:rPr>
                            <m:t>Ψ</m:t>
                          </m:r>
                        </m:e>
                      </m:d>
                    </m:oMath>
                  </m:oMathPara>
                </a14:m>
                <a:endParaRPr lang="en-US" altLang="zh-CN" dirty="0"/>
              </a:p>
            </p:txBody>
          </p:sp>
        </mc:Choice>
        <mc:Fallback xmlns="">
          <p:sp>
            <p:nvSpPr>
              <p:cNvPr id="9" name="TextBox 8">
                <a:extLst>
                  <a:ext uri="{FF2B5EF4-FFF2-40B4-BE49-F238E27FC236}">
                    <a16:creationId xmlns:a16="http://schemas.microsoft.com/office/drawing/2014/main" id="{DBF3C67F-B083-FD4A-B496-266D2C563BE5}"/>
                  </a:ext>
                </a:extLst>
              </p:cNvPr>
              <p:cNvSpPr txBox="1">
                <a:spLocks noRot="1" noChangeAspect="1" noMove="1" noResize="1" noEditPoints="1" noAdjustHandles="1" noChangeArrowheads="1" noChangeShapeType="1" noTextEdit="1"/>
              </p:cNvSpPr>
              <p:nvPr/>
            </p:nvSpPr>
            <p:spPr>
              <a:xfrm>
                <a:off x="1861180" y="3654649"/>
                <a:ext cx="6800590" cy="618246"/>
              </a:xfrm>
              <a:prstGeom prst="rect">
                <a:avLst/>
              </a:prstGeom>
              <a:blipFill>
                <a:blip r:embed="rId4"/>
                <a:stretch>
                  <a:fillRect t="-44898" b="-8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479C3E-5D15-D042-AEF7-FB6CB22E68DB}"/>
                  </a:ext>
                </a:extLst>
              </p:cNvPr>
              <p:cNvSpPr txBox="1"/>
              <p:nvPr/>
            </p:nvSpPr>
            <p:spPr>
              <a:xfrm>
                <a:off x="3589751" y="4602044"/>
                <a:ext cx="5769785" cy="70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𝑝</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𝐽</m:t>
                                  </m:r>
                                </m:e>
                              </m:acc>
                            </m:e>
                            <m:sub>
                              <m:r>
                                <a:rPr lang="en-US" b="0" i="1" smtClean="0">
                                  <a:latin typeface="Cambria Math" panose="02040503050406030204" pitchFamily="18" charset="0"/>
                                  <a:ea typeface="Cambria Math" panose="02040503050406030204" pitchFamily="18" charset="0"/>
                                </a:rPr>
                                <m:t>𝑝</m:t>
                              </m:r>
                            </m:sub>
                          </m:sSub>
                        </m:e>
                      </m:nary>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𝑞</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𝑝𝑞</m:t>
                              </m:r>
                            </m:sub>
                          </m:sSub>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𝑝</m:t>
                                  </m:r>
                                </m:sub>
                              </m:sSub>
                              <m:r>
                                <a:rPr lang="en-US" i="1">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𝑞</m:t>
                                      </m:r>
                                    </m:sub>
                                  </m:sSub>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𝑝</m:t>
                                      </m:r>
                                    </m:sub>
                                  </m:sSub>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𝑞</m:t>
                                  </m:r>
                                </m:sub>
                              </m:sSub>
                              <m:r>
                                <a:rPr lang="en-US" b="0"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𝑝</m:t>
                                      </m:r>
                                    </m:sub>
                                  </m:sSub>
                                </m:e>
                              </m:d>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b>
                                      <m:r>
                                        <a:rPr lang="en-US" i="1">
                                          <a:latin typeface="Cambria Math" panose="02040503050406030204" pitchFamily="18" charset="0"/>
                                          <a:ea typeface="Cambria Math" panose="02040503050406030204" pitchFamily="18" charset="0"/>
                                        </a:rPr>
                                        <m:t>𝑞</m:t>
                                      </m:r>
                                    </m:sub>
                                  </m:sSub>
                                </m:e>
                              </m:d>
                            </m:e>
                          </m:d>
                        </m:e>
                      </m:nary>
                    </m:oMath>
                  </m:oMathPara>
                </a14:m>
                <a:endParaRPr lang="en-US" dirty="0"/>
              </a:p>
            </p:txBody>
          </p:sp>
        </mc:Choice>
        <mc:Fallback xmlns="">
          <p:sp>
            <p:nvSpPr>
              <p:cNvPr id="10" name="TextBox 9">
                <a:extLst>
                  <a:ext uri="{FF2B5EF4-FFF2-40B4-BE49-F238E27FC236}">
                    <a16:creationId xmlns:a16="http://schemas.microsoft.com/office/drawing/2014/main" id="{F1479C3E-5D15-D042-AEF7-FB6CB22E68DB}"/>
                  </a:ext>
                </a:extLst>
              </p:cNvPr>
              <p:cNvSpPr txBox="1">
                <a:spLocks noRot="1" noChangeAspect="1" noMove="1" noResize="1" noEditPoints="1" noAdjustHandles="1" noChangeArrowheads="1" noChangeShapeType="1" noTextEdit="1"/>
              </p:cNvSpPr>
              <p:nvPr/>
            </p:nvSpPr>
            <p:spPr>
              <a:xfrm>
                <a:off x="3589751" y="4602044"/>
                <a:ext cx="5769785" cy="702628"/>
              </a:xfrm>
              <a:prstGeom prst="rect">
                <a:avLst/>
              </a:prstGeom>
              <a:blipFill>
                <a:blip r:embed="rId5"/>
                <a:stretch>
                  <a:fillRect l="-5934" t="-139286" b="-18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1D95149-FAD1-1140-BD2D-84F47D638386}"/>
                  </a:ext>
                </a:extLst>
              </p:cNvPr>
              <p:cNvSpPr txBox="1"/>
              <p:nvPr/>
            </p:nvSpPr>
            <p:spPr>
              <a:xfrm>
                <a:off x="3589751" y="5564541"/>
                <a:ext cx="3360151" cy="7672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𝑞</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𝑞</m:t>
                          </m:r>
                        </m:sub>
                      </m:sSub>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𝑃</m:t>
                              </m:r>
                            </m:e>
                          </m:acc>
                        </m:e>
                        <m:sub>
                          <m:r>
                            <a:rPr lang="en-US" b="0" i="1" smtClean="0">
                              <a:latin typeface="Cambria Math" panose="02040503050406030204" pitchFamily="18" charset="0"/>
                              <a:ea typeface="Cambria Math" panose="02040503050406030204" pitchFamily="18" charset="0"/>
                            </a:rPr>
                            <m:t>𝑞</m:t>
                          </m:r>
                        </m:sub>
                      </m:sSub>
                      <m:r>
                        <a:rPr lang="en-US" b="0" i="1" smtClean="0">
                          <a:latin typeface="Cambria Math" panose="02040503050406030204" pitchFamily="18" charset="0"/>
                        </a:rPr>
                        <m:t>+2</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𝑝𝑞</m:t>
                              </m:r>
                            </m:sub>
                          </m:sSub>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𝑃</m:t>
                                  </m:r>
                                </m:e>
                              </m:acc>
                            </m:e>
                            <m:sub>
                              <m:r>
                                <a:rPr lang="en-US" b="0" i="1" smtClean="0">
                                  <a:latin typeface="Cambria Math" panose="02040503050406030204" pitchFamily="18" charset="0"/>
                                  <a:ea typeface="Cambria Math" panose="02040503050406030204" pitchFamily="18" charset="0"/>
                                </a:rPr>
                                <m:t>𝑝</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𝑃</m:t>
                                  </m:r>
                                </m:e>
                              </m:acc>
                            </m:e>
                            <m:sub>
                              <m:r>
                                <a:rPr lang="en-US" b="0" i="1" smtClean="0">
                                  <a:latin typeface="Cambria Math" panose="02040503050406030204" pitchFamily="18" charset="0"/>
                                  <a:ea typeface="Cambria Math" panose="02040503050406030204" pitchFamily="18" charset="0"/>
                                </a:rPr>
                                <m:t>𝑞</m:t>
                              </m:r>
                            </m:sub>
                          </m:sSub>
                        </m:e>
                      </m:nary>
                    </m:oMath>
                  </m:oMathPara>
                </a14:m>
                <a:endParaRPr lang="en-US" dirty="0"/>
              </a:p>
            </p:txBody>
          </p:sp>
        </mc:Choice>
        <mc:Fallback xmlns="">
          <p:sp>
            <p:nvSpPr>
              <p:cNvPr id="12" name="TextBox 11">
                <a:extLst>
                  <a:ext uri="{FF2B5EF4-FFF2-40B4-BE49-F238E27FC236}">
                    <a16:creationId xmlns:a16="http://schemas.microsoft.com/office/drawing/2014/main" id="{D1D95149-FAD1-1140-BD2D-84F47D638386}"/>
                  </a:ext>
                </a:extLst>
              </p:cNvPr>
              <p:cNvSpPr txBox="1">
                <a:spLocks noRot="1" noChangeAspect="1" noMove="1" noResize="1" noEditPoints="1" noAdjustHandles="1" noChangeArrowheads="1" noChangeShapeType="1" noTextEdit="1"/>
              </p:cNvSpPr>
              <p:nvPr/>
            </p:nvSpPr>
            <p:spPr>
              <a:xfrm>
                <a:off x="3589751" y="5564541"/>
                <a:ext cx="3360151" cy="767261"/>
              </a:xfrm>
              <a:prstGeom prst="rect">
                <a:avLst/>
              </a:prstGeom>
              <a:blipFill>
                <a:blip r:embed="rId6"/>
                <a:stretch>
                  <a:fillRect t="-121311" b="-1721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B37D11-72A9-5947-9B6C-3B186EEEAC3D}"/>
                  </a:ext>
                </a:extLst>
              </p:cNvPr>
              <p:cNvSpPr txBox="1"/>
              <p:nvPr/>
            </p:nvSpPr>
            <p:spPr>
              <a:xfrm>
                <a:off x="8610600" y="2803362"/>
                <a:ext cx="3249479" cy="707694"/>
              </a:xfrm>
              <a:prstGeom prst="rect">
                <a:avLst/>
              </a:prstGeom>
              <a:noFill/>
            </p:spPr>
            <p:txBody>
              <a:bodyPr wrap="square" rtlCol="0">
                <a:spAutoFit/>
              </a:bodyPr>
              <a:lstStyle/>
              <a:p>
                <a:r>
                  <a:rPr lang="en-US" dirty="0"/>
                  <a:t>Neutrino “polarization vectors”</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𝑞</m:t>
                          </m:r>
                        </m:sub>
                      </m:sSub>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𝐽</m:t>
                                  </m:r>
                                </m:e>
                              </m:acc>
                            </m:e>
                            <m:sub>
                              <m:r>
                                <a:rPr lang="en-US" b="0" i="1" smtClean="0">
                                  <a:latin typeface="Cambria Math" panose="02040503050406030204" pitchFamily="18" charset="0"/>
                                </a:rPr>
                                <m:t>𝑞</m:t>
                              </m:r>
                            </m:sub>
                          </m:sSub>
                        </m:e>
                      </m:d>
                    </m:oMath>
                  </m:oMathPara>
                </a14:m>
                <a:endParaRPr lang="en-US" dirty="0"/>
              </a:p>
            </p:txBody>
          </p:sp>
        </mc:Choice>
        <mc:Fallback xmlns="">
          <p:sp>
            <p:nvSpPr>
              <p:cNvPr id="13" name="TextBox 12">
                <a:extLst>
                  <a:ext uri="{FF2B5EF4-FFF2-40B4-BE49-F238E27FC236}">
                    <a16:creationId xmlns:a16="http://schemas.microsoft.com/office/drawing/2014/main" id="{5AB37D11-72A9-5947-9B6C-3B186EEEAC3D}"/>
                  </a:ext>
                </a:extLst>
              </p:cNvPr>
              <p:cNvSpPr txBox="1">
                <a:spLocks noRot="1" noChangeAspect="1" noMove="1" noResize="1" noEditPoints="1" noAdjustHandles="1" noChangeArrowheads="1" noChangeShapeType="1" noTextEdit="1"/>
              </p:cNvSpPr>
              <p:nvPr/>
            </p:nvSpPr>
            <p:spPr>
              <a:xfrm>
                <a:off x="8610600" y="2803362"/>
                <a:ext cx="3249479" cy="707694"/>
              </a:xfrm>
              <a:prstGeom prst="rect">
                <a:avLst/>
              </a:prstGeom>
              <a:blipFill>
                <a:blip r:embed="rId7"/>
                <a:stretch>
                  <a:fillRect l="-1946" t="-3509" b="-1754"/>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8D8299E8-9202-424E-905C-0FE566F02434}"/>
              </a:ext>
            </a:extLst>
          </p:cNvPr>
          <p:cNvSpPr>
            <a:spLocks noGrp="1"/>
          </p:cNvSpPr>
          <p:nvPr>
            <p:ph type="ftr" sz="quarter" idx="11"/>
          </p:nvPr>
        </p:nvSpPr>
        <p:spPr/>
        <p:txBody>
          <a:bodyPr/>
          <a:lstStyle/>
          <a:p>
            <a:r>
              <a:rPr lang="en-US"/>
              <a:t>sirEN-Xilu Wang</a:t>
            </a:r>
          </a:p>
        </p:txBody>
      </p:sp>
      <p:grpSp>
        <p:nvGrpSpPr>
          <p:cNvPr id="23" name="Group 22">
            <a:extLst>
              <a:ext uri="{FF2B5EF4-FFF2-40B4-BE49-F238E27FC236}">
                <a16:creationId xmlns:a16="http://schemas.microsoft.com/office/drawing/2014/main" id="{543332CB-81F3-D8C1-B7EA-4E8AF7B5835B}"/>
              </a:ext>
            </a:extLst>
          </p:cNvPr>
          <p:cNvGrpSpPr>
            <a:grpSpLocks noChangeAspect="1"/>
          </p:cNvGrpSpPr>
          <p:nvPr/>
        </p:nvGrpSpPr>
        <p:grpSpPr>
          <a:xfrm>
            <a:off x="7586257" y="-13580"/>
            <a:ext cx="2115803" cy="2051974"/>
            <a:chOff x="729696" y="2027197"/>
            <a:chExt cx="3148397" cy="3053419"/>
          </a:xfrm>
        </p:grpSpPr>
        <p:grpSp>
          <p:nvGrpSpPr>
            <p:cNvPr id="24" name="Group 23">
              <a:extLst>
                <a:ext uri="{FF2B5EF4-FFF2-40B4-BE49-F238E27FC236}">
                  <a16:creationId xmlns:a16="http://schemas.microsoft.com/office/drawing/2014/main" id="{6A61E60F-5CF4-A70D-CDB0-29C2CF3F4FF7}"/>
                </a:ext>
              </a:extLst>
            </p:cNvPr>
            <p:cNvGrpSpPr>
              <a:grpSpLocks noChangeAspect="1"/>
            </p:cNvGrpSpPr>
            <p:nvPr/>
          </p:nvGrpSpPr>
          <p:grpSpPr>
            <a:xfrm>
              <a:off x="729696" y="2027197"/>
              <a:ext cx="3148397" cy="2556304"/>
              <a:chOff x="1289099" y="1090948"/>
              <a:chExt cx="2866508" cy="2327426"/>
            </a:xfrm>
          </p:grpSpPr>
          <p:pic>
            <p:nvPicPr>
              <p:cNvPr id="26" name="Picture 6" descr="Profile photo of Baha Balantekin">
                <a:extLst>
                  <a:ext uri="{FF2B5EF4-FFF2-40B4-BE49-F238E27FC236}">
                    <a16:creationId xmlns:a16="http://schemas.microsoft.com/office/drawing/2014/main" id="{934A58EA-32F7-B347-2D96-DE527CEB91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3755" y="1090948"/>
                <a:ext cx="1982140" cy="19821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44A5FBF-C525-A1C5-1AB2-07E7B9B369C0}"/>
                  </a:ext>
                </a:extLst>
              </p:cNvPr>
              <p:cNvSpPr txBox="1"/>
              <p:nvPr/>
            </p:nvSpPr>
            <p:spPr>
              <a:xfrm>
                <a:off x="1289099" y="2959698"/>
                <a:ext cx="2866508" cy="458676"/>
              </a:xfrm>
              <a:prstGeom prst="rect">
                <a:avLst/>
              </a:prstGeom>
              <a:noFill/>
            </p:spPr>
            <p:txBody>
              <a:bodyPr wrap="square" rtlCol="0">
                <a:spAutoFit/>
              </a:bodyPr>
              <a:lstStyle/>
              <a:p>
                <a:r>
                  <a:rPr lang="en-US" altLang="zh-CN" sz="1600" dirty="0"/>
                  <a:t>Baha </a:t>
                </a:r>
                <a:r>
                  <a:rPr lang="en-US" altLang="zh-CN" sz="1600" dirty="0" err="1"/>
                  <a:t>Balantekin</a:t>
                </a:r>
                <a:endParaRPr lang="en-US" altLang="zh-CN" sz="1600" dirty="0"/>
              </a:p>
            </p:txBody>
          </p:sp>
        </p:grpSp>
        <p:pic>
          <p:nvPicPr>
            <p:cNvPr id="25" name="Picture 24">
              <a:extLst>
                <a:ext uri="{FF2B5EF4-FFF2-40B4-BE49-F238E27FC236}">
                  <a16:creationId xmlns:a16="http://schemas.microsoft.com/office/drawing/2014/main" id="{05023995-18AC-887E-49C5-CF39DA7AA787}"/>
                </a:ext>
              </a:extLst>
            </p:cNvPr>
            <p:cNvPicPr>
              <a:picLocks noChangeAspect="1"/>
            </p:cNvPicPr>
            <p:nvPr/>
          </p:nvPicPr>
          <p:blipFill>
            <a:blip r:embed="rId9"/>
            <a:stretch>
              <a:fillRect/>
            </a:stretch>
          </p:blipFill>
          <p:spPr>
            <a:xfrm>
              <a:off x="1031391" y="4531976"/>
              <a:ext cx="1626909" cy="548640"/>
            </a:xfrm>
            <a:prstGeom prst="rect">
              <a:avLst/>
            </a:prstGeom>
          </p:spPr>
        </p:pic>
      </p:grpSp>
      <p:grpSp>
        <p:nvGrpSpPr>
          <p:cNvPr id="28" name="Group 27">
            <a:extLst>
              <a:ext uri="{FF2B5EF4-FFF2-40B4-BE49-F238E27FC236}">
                <a16:creationId xmlns:a16="http://schemas.microsoft.com/office/drawing/2014/main" id="{43286792-158E-1BF6-A2CC-B8CCF86C5897}"/>
              </a:ext>
            </a:extLst>
          </p:cNvPr>
          <p:cNvGrpSpPr>
            <a:grpSpLocks noChangeAspect="1"/>
          </p:cNvGrpSpPr>
          <p:nvPr/>
        </p:nvGrpSpPr>
        <p:grpSpPr>
          <a:xfrm>
            <a:off x="9244680" y="-13271"/>
            <a:ext cx="1798402" cy="2066419"/>
            <a:chOff x="3865956" y="941473"/>
            <a:chExt cx="3143940" cy="3612486"/>
          </a:xfrm>
        </p:grpSpPr>
        <p:grpSp>
          <p:nvGrpSpPr>
            <p:cNvPr id="29" name="Group 28">
              <a:extLst>
                <a:ext uri="{FF2B5EF4-FFF2-40B4-BE49-F238E27FC236}">
                  <a16:creationId xmlns:a16="http://schemas.microsoft.com/office/drawing/2014/main" id="{77C3CF8C-1A3C-C470-49B9-FC7B43650687}"/>
                </a:ext>
              </a:extLst>
            </p:cNvPr>
            <p:cNvGrpSpPr>
              <a:grpSpLocks noChangeAspect="1"/>
            </p:cNvGrpSpPr>
            <p:nvPr/>
          </p:nvGrpSpPr>
          <p:grpSpPr>
            <a:xfrm>
              <a:off x="3865956" y="941473"/>
              <a:ext cx="3143940" cy="3016420"/>
              <a:chOff x="379354" y="3328706"/>
              <a:chExt cx="3151781" cy="3023942"/>
            </a:xfrm>
          </p:grpSpPr>
          <p:pic>
            <p:nvPicPr>
              <p:cNvPr id="31" name="Picture 2">
                <a:extLst>
                  <a:ext uri="{FF2B5EF4-FFF2-40B4-BE49-F238E27FC236}">
                    <a16:creationId xmlns:a16="http://schemas.microsoft.com/office/drawing/2014/main" id="{5357435B-1B34-5E88-E6B6-DC8DD46414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3328706"/>
                <a:ext cx="1981200" cy="256404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A4BC2D9-A4D7-FD7F-20C5-7DF7362C63F8}"/>
                  </a:ext>
                </a:extLst>
              </p:cNvPr>
              <p:cNvSpPr txBox="1"/>
              <p:nvPr/>
            </p:nvSpPr>
            <p:spPr>
              <a:xfrm>
                <a:off x="379354" y="5759316"/>
                <a:ext cx="3151781" cy="593332"/>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Amol</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Patwardhan</a:t>
                </a:r>
              </a:p>
            </p:txBody>
          </p:sp>
        </p:grpSp>
        <p:pic>
          <p:nvPicPr>
            <p:cNvPr id="30" name="Picture 12">
              <a:extLst>
                <a:ext uri="{FF2B5EF4-FFF2-40B4-BE49-F238E27FC236}">
                  <a16:creationId xmlns:a16="http://schemas.microsoft.com/office/drawing/2014/main" id="{7357689B-0D92-FF0B-A2EB-F845393929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9414" y="3951522"/>
              <a:ext cx="1645920" cy="602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7B0CC5FA-5412-2EC2-D636-3CE1D7F966AA}"/>
              </a:ext>
            </a:extLst>
          </p:cNvPr>
          <p:cNvGrpSpPr>
            <a:grpSpLocks noChangeAspect="1"/>
          </p:cNvGrpSpPr>
          <p:nvPr/>
        </p:nvGrpSpPr>
        <p:grpSpPr>
          <a:xfrm>
            <a:off x="10828328" y="-3011"/>
            <a:ext cx="1599504" cy="1942770"/>
            <a:chOff x="4045406" y="3988372"/>
            <a:chExt cx="2820703" cy="3426049"/>
          </a:xfrm>
        </p:grpSpPr>
        <p:grpSp>
          <p:nvGrpSpPr>
            <p:cNvPr id="34" name="Group 33">
              <a:extLst>
                <a:ext uri="{FF2B5EF4-FFF2-40B4-BE49-F238E27FC236}">
                  <a16:creationId xmlns:a16="http://schemas.microsoft.com/office/drawing/2014/main" id="{C00D5E11-D01F-9F58-5E37-F85DDD5730C1}"/>
                </a:ext>
              </a:extLst>
            </p:cNvPr>
            <p:cNvGrpSpPr>
              <a:grpSpLocks noChangeAspect="1"/>
            </p:cNvGrpSpPr>
            <p:nvPr/>
          </p:nvGrpSpPr>
          <p:grpSpPr>
            <a:xfrm>
              <a:off x="4045406" y="3988372"/>
              <a:ext cx="2820703" cy="3043252"/>
              <a:chOff x="4921242" y="1366985"/>
              <a:chExt cx="2803207" cy="3024374"/>
            </a:xfrm>
          </p:grpSpPr>
          <p:pic>
            <p:nvPicPr>
              <p:cNvPr id="36" name="Picture 4" descr="Michael Cervia - Postdoctoral Scholar - University of ...">
                <a:extLst>
                  <a:ext uri="{FF2B5EF4-FFF2-40B4-BE49-F238E27FC236}">
                    <a16:creationId xmlns:a16="http://schemas.microsoft.com/office/drawing/2014/main" id="{5F301F66-14F0-51A8-0D0A-1DF8B2193FE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793" r="9793"/>
              <a:stretch/>
            </p:blipFill>
            <p:spPr bwMode="auto">
              <a:xfrm>
                <a:off x="5105400" y="1366985"/>
                <a:ext cx="1981200" cy="256404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8229EA9-7790-6CD8-457A-EBD35776AC5A}"/>
                  </a:ext>
                </a:extLst>
              </p:cNvPr>
              <p:cNvSpPr txBox="1"/>
              <p:nvPr/>
            </p:nvSpPr>
            <p:spPr>
              <a:xfrm>
                <a:off x="4921242" y="3798027"/>
                <a:ext cx="2803207" cy="593332"/>
              </a:xfrm>
              <a:prstGeom prst="rect">
                <a:avLst/>
              </a:prstGeom>
              <a:noFill/>
            </p:spPr>
            <p:txBody>
              <a:bodyPr wrap="square" rtlCol="0">
                <a:spAutoFit/>
              </a:bodyPr>
              <a:lstStyle/>
              <a:p>
                <a:r>
                  <a:rPr lang="en-US" altLang="zh-CN" sz="1600" dirty="0"/>
                  <a:t>Michael</a:t>
                </a:r>
                <a:r>
                  <a:rPr lang="zh-CN" altLang="en-US" sz="1600" dirty="0"/>
                  <a:t> </a:t>
                </a:r>
                <a:r>
                  <a:rPr lang="en-US" altLang="zh-CN" sz="1600" dirty="0" err="1"/>
                  <a:t>Cervia</a:t>
                </a:r>
                <a:endParaRPr lang="en-US" sz="1600" dirty="0"/>
              </a:p>
            </p:txBody>
          </p:sp>
        </p:grpSp>
        <p:pic>
          <p:nvPicPr>
            <p:cNvPr id="35" name="Picture 16">
              <a:extLst>
                <a:ext uri="{FF2B5EF4-FFF2-40B4-BE49-F238E27FC236}">
                  <a16:creationId xmlns:a16="http://schemas.microsoft.com/office/drawing/2014/main" id="{D89B8D04-70B6-01BE-77FA-B80E288A23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3094" y="7039611"/>
              <a:ext cx="1828800" cy="3748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5568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0463-7E14-FA5B-7CA0-C51368798FF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243C8EA-A04F-C133-6713-B4F62E6A0668}"/>
              </a:ext>
            </a:extLst>
          </p:cNvPr>
          <p:cNvPicPr>
            <a:picLocks noChangeAspect="1"/>
          </p:cNvPicPr>
          <p:nvPr/>
        </p:nvPicPr>
        <p:blipFill>
          <a:blip r:embed="rId3"/>
          <a:stretch>
            <a:fillRect/>
          </a:stretch>
        </p:blipFill>
        <p:spPr>
          <a:xfrm>
            <a:off x="2084224" y="4403725"/>
            <a:ext cx="4700247" cy="1696392"/>
          </a:xfrm>
          <a:prstGeom prst="rect">
            <a:avLst/>
          </a:prstGeom>
        </p:spPr>
      </p:pic>
      <p:sp>
        <p:nvSpPr>
          <p:cNvPr id="4" name="Date Placeholder 3">
            <a:extLst>
              <a:ext uri="{FF2B5EF4-FFF2-40B4-BE49-F238E27FC236}">
                <a16:creationId xmlns:a16="http://schemas.microsoft.com/office/drawing/2014/main" id="{5D0620F5-0F6D-7778-1ED8-341EB69F92C0}"/>
              </a:ext>
            </a:extLst>
          </p:cNvPr>
          <p:cNvSpPr>
            <a:spLocks noGrp="1"/>
          </p:cNvSpPr>
          <p:nvPr>
            <p:ph type="dt" sz="half" idx="10"/>
          </p:nvPr>
        </p:nvSpPr>
        <p:spPr/>
        <p:txBody>
          <a:bodyPr/>
          <a:lstStyle/>
          <a:p>
            <a:fld id="{E99CB7BE-30C0-4149-8E02-4B3DF4F627A6}" type="datetime1">
              <a:rPr lang="en-US" smtClean="0"/>
              <a:t>6/11/25</a:t>
            </a:fld>
            <a:endParaRPr lang="en-US" dirty="0"/>
          </a:p>
        </p:txBody>
      </p:sp>
      <p:sp>
        <p:nvSpPr>
          <p:cNvPr id="5" name="Slide Number Placeholder 4">
            <a:extLst>
              <a:ext uri="{FF2B5EF4-FFF2-40B4-BE49-F238E27FC236}">
                <a16:creationId xmlns:a16="http://schemas.microsoft.com/office/drawing/2014/main" id="{D268B251-C35C-2687-4C4D-0C548570F357}"/>
              </a:ext>
            </a:extLst>
          </p:cNvPr>
          <p:cNvSpPr>
            <a:spLocks noGrp="1"/>
          </p:cNvSpPr>
          <p:nvPr>
            <p:ph type="sldNum" sz="quarter" idx="12"/>
          </p:nvPr>
        </p:nvSpPr>
        <p:spPr/>
        <p:txBody>
          <a:bodyPr/>
          <a:lstStyle/>
          <a:p>
            <a:fld id="{EF69564C-389E-5A40-BAE9-6DBDC65C143D}" type="slidenum">
              <a:rPr lang="en-US" smtClean="0"/>
              <a:t>4</a:t>
            </a:fld>
            <a:endParaRPr lang="en-US"/>
          </a:p>
        </p:txBody>
      </p:sp>
      <p:sp>
        <p:nvSpPr>
          <p:cNvPr id="13" name="Title 1">
            <a:extLst>
              <a:ext uri="{FF2B5EF4-FFF2-40B4-BE49-F238E27FC236}">
                <a16:creationId xmlns:a16="http://schemas.microsoft.com/office/drawing/2014/main" id="{17E29A0C-A997-C5DC-B5DC-093451BF6839}"/>
              </a:ext>
            </a:extLst>
          </p:cNvPr>
          <p:cNvSpPr>
            <a:spLocks noGrp="1"/>
          </p:cNvSpPr>
          <p:nvPr>
            <p:ph type="title"/>
          </p:nvPr>
        </p:nvSpPr>
        <p:spPr>
          <a:xfrm>
            <a:off x="838200" y="-6200"/>
            <a:ext cx="10515600"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sz="4000" dirty="0"/>
              <a:t>in supernovae</a:t>
            </a:r>
          </a:p>
        </p:txBody>
      </p:sp>
      <p:pic>
        <p:nvPicPr>
          <p:cNvPr id="3" name="Picture 2">
            <a:extLst>
              <a:ext uri="{FF2B5EF4-FFF2-40B4-BE49-F238E27FC236}">
                <a16:creationId xmlns:a16="http://schemas.microsoft.com/office/drawing/2014/main" id="{099F0719-4758-AB5E-39E9-9D4AC7D6E17B}"/>
              </a:ext>
            </a:extLst>
          </p:cNvPr>
          <p:cNvPicPr>
            <a:picLocks noChangeAspect="1"/>
          </p:cNvPicPr>
          <p:nvPr/>
        </p:nvPicPr>
        <p:blipFill>
          <a:blip r:embed="rId4"/>
          <a:stretch>
            <a:fillRect/>
          </a:stretch>
        </p:blipFill>
        <p:spPr>
          <a:xfrm>
            <a:off x="4434348" y="4040117"/>
            <a:ext cx="3911600" cy="190500"/>
          </a:xfrm>
          <a:prstGeom prst="rect">
            <a:avLst/>
          </a:prstGeom>
        </p:spPr>
      </p:pic>
      <p:pic>
        <p:nvPicPr>
          <p:cNvPr id="8" name="Picture 7">
            <a:extLst>
              <a:ext uri="{FF2B5EF4-FFF2-40B4-BE49-F238E27FC236}">
                <a16:creationId xmlns:a16="http://schemas.microsoft.com/office/drawing/2014/main" id="{E5460FBD-B0DE-1153-3BDC-4D41D9F35DE7}"/>
              </a:ext>
            </a:extLst>
          </p:cNvPr>
          <p:cNvPicPr>
            <a:picLocks noChangeAspect="1"/>
          </p:cNvPicPr>
          <p:nvPr/>
        </p:nvPicPr>
        <p:blipFill>
          <a:blip r:embed="rId5"/>
          <a:stretch>
            <a:fillRect/>
          </a:stretch>
        </p:blipFill>
        <p:spPr>
          <a:xfrm>
            <a:off x="1011698" y="1481003"/>
            <a:ext cx="10198100" cy="2590800"/>
          </a:xfrm>
          <a:prstGeom prst="rect">
            <a:avLst/>
          </a:prstGeom>
        </p:spPr>
      </p:pic>
      <p:sp>
        <p:nvSpPr>
          <p:cNvPr id="2" name="TextBox 1">
            <a:extLst>
              <a:ext uri="{FF2B5EF4-FFF2-40B4-BE49-F238E27FC236}">
                <a16:creationId xmlns:a16="http://schemas.microsoft.com/office/drawing/2014/main" id="{EF4FEC14-B4A5-8B0A-9E35-43A92E0F5CCC}"/>
              </a:ext>
            </a:extLst>
          </p:cNvPr>
          <p:cNvSpPr txBox="1"/>
          <p:nvPr/>
        </p:nvSpPr>
        <p:spPr>
          <a:xfrm>
            <a:off x="6796548" y="4890911"/>
            <a:ext cx="3628103" cy="646331"/>
          </a:xfrm>
          <a:prstGeom prst="rect">
            <a:avLst/>
          </a:prstGeom>
          <a:noFill/>
        </p:spPr>
        <p:txBody>
          <a:bodyPr wrap="square" rtlCol="0">
            <a:spAutoFit/>
          </a:bodyPr>
          <a:lstStyle/>
          <a:p>
            <a:r>
              <a:rPr lang="en-US" sz="1800" dirty="0">
                <a:effectLst/>
                <a:latin typeface="Times New Roman" panose="02020603050405020304" pitchFamily="18" charset="0"/>
                <a:cs typeface="Times New Roman" panose="02020603050405020304" pitchFamily="18" charset="0"/>
              </a:rPr>
              <a:t>“neutrino bulb” </a:t>
            </a:r>
            <a:r>
              <a:rPr lang="en-US" altLang="zh-CN" sz="1800" dirty="0">
                <a:effectLst/>
                <a:latin typeface="Times New Roman" panose="02020603050405020304" pitchFamily="18" charset="0"/>
                <a:cs typeface="Times New Roman" panose="02020603050405020304" pitchFamily="18" charset="0"/>
              </a:rPr>
              <a:t>geometry</a:t>
            </a:r>
            <a:endParaRPr 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--single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angle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approximation</a:t>
            </a:r>
            <a:endParaRPr lang="en-US" dirty="0">
              <a:latin typeface="Times New Roman" panose="02020603050405020304" pitchFamily="18"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52B42941-A89B-52BF-A313-BBEE909366A9}"/>
              </a:ext>
            </a:extLst>
          </p:cNvPr>
          <p:cNvSpPr>
            <a:spLocks noGrp="1"/>
          </p:cNvSpPr>
          <p:nvPr>
            <p:ph type="ftr" sz="quarter" idx="11"/>
          </p:nvPr>
        </p:nvSpPr>
        <p:spPr/>
        <p:txBody>
          <a:bodyPr/>
          <a:lstStyle/>
          <a:p>
            <a:r>
              <a:rPr lang="en-US"/>
              <a:t>sirEN-Xilu Wang</a:t>
            </a:r>
          </a:p>
        </p:txBody>
      </p:sp>
      <p:sp>
        <p:nvSpPr>
          <p:cNvPr id="7" name="TextBox 6">
            <a:extLst>
              <a:ext uri="{FF2B5EF4-FFF2-40B4-BE49-F238E27FC236}">
                <a16:creationId xmlns:a16="http://schemas.microsoft.com/office/drawing/2014/main" id="{D1B4B8C5-0B43-03CC-5A30-8FBF8F33CC52}"/>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Tree>
    <p:extLst>
      <p:ext uri="{BB962C8B-B14F-4D97-AF65-F5344CB8AC3E}">
        <p14:creationId xmlns:p14="http://schemas.microsoft.com/office/powerpoint/2010/main" val="425499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3CC5D-E3E0-F15F-65A4-B219D028ADF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DBCD522-729A-A719-AEDE-2F6F0EBC1A46}"/>
              </a:ext>
            </a:extLst>
          </p:cNvPr>
          <p:cNvPicPr>
            <a:picLocks noChangeAspect="1"/>
          </p:cNvPicPr>
          <p:nvPr/>
        </p:nvPicPr>
        <p:blipFill>
          <a:blip r:embed="rId3"/>
          <a:stretch>
            <a:fillRect/>
          </a:stretch>
        </p:blipFill>
        <p:spPr>
          <a:xfrm>
            <a:off x="8519224" y="71962"/>
            <a:ext cx="3672776" cy="1325562"/>
          </a:xfrm>
          <a:prstGeom prst="rect">
            <a:avLst/>
          </a:prstGeom>
        </p:spPr>
      </p:pic>
      <p:sp>
        <p:nvSpPr>
          <p:cNvPr id="4" name="Date Placeholder 3">
            <a:extLst>
              <a:ext uri="{FF2B5EF4-FFF2-40B4-BE49-F238E27FC236}">
                <a16:creationId xmlns:a16="http://schemas.microsoft.com/office/drawing/2014/main" id="{643738B1-E77C-E3B0-1C0D-EC107E219B43}"/>
              </a:ext>
            </a:extLst>
          </p:cNvPr>
          <p:cNvSpPr>
            <a:spLocks noGrp="1"/>
          </p:cNvSpPr>
          <p:nvPr>
            <p:ph type="dt" sz="half" idx="10"/>
          </p:nvPr>
        </p:nvSpPr>
        <p:spPr/>
        <p:txBody>
          <a:bodyPr/>
          <a:lstStyle/>
          <a:p>
            <a:fld id="{6072FDF2-F6F3-7348-9B40-1E6979F5345F}" type="datetime1">
              <a:rPr lang="en-US" smtClean="0"/>
              <a:t>6/11/25</a:t>
            </a:fld>
            <a:endParaRPr lang="en-US" dirty="0"/>
          </a:p>
        </p:txBody>
      </p:sp>
      <p:sp>
        <p:nvSpPr>
          <p:cNvPr id="5" name="Slide Number Placeholder 4">
            <a:extLst>
              <a:ext uri="{FF2B5EF4-FFF2-40B4-BE49-F238E27FC236}">
                <a16:creationId xmlns:a16="http://schemas.microsoft.com/office/drawing/2014/main" id="{251D3658-FE7B-B36E-26A7-9600AFAFA747}"/>
              </a:ext>
            </a:extLst>
          </p:cNvPr>
          <p:cNvSpPr>
            <a:spLocks noGrp="1"/>
          </p:cNvSpPr>
          <p:nvPr>
            <p:ph type="sldNum" sz="quarter" idx="12"/>
          </p:nvPr>
        </p:nvSpPr>
        <p:spPr/>
        <p:txBody>
          <a:bodyPr/>
          <a:lstStyle/>
          <a:p>
            <a:fld id="{EF69564C-389E-5A40-BAE9-6DBDC65C143D}" type="slidenum">
              <a:rPr lang="en-US" smtClean="0"/>
              <a:t>5</a:t>
            </a:fld>
            <a:endParaRPr lang="en-US"/>
          </a:p>
        </p:txBody>
      </p:sp>
      <p:sp>
        <p:nvSpPr>
          <p:cNvPr id="13" name="Title 1">
            <a:extLst>
              <a:ext uri="{FF2B5EF4-FFF2-40B4-BE49-F238E27FC236}">
                <a16:creationId xmlns:a16="http://schemas.microsoft.com/office/drawing/2014/main" id="{45E7DA05-2309-68F8-FA16-74293603D151}"/>
              </a:ext>
            </a:extLst>
          </p:cNvPr>
          <p:cNvSpPr>
            <a:spLocks noGrp="1"/>
          </p:cNvSpPr>
          <p:nvPr>
            <p:ph type="title"/>
          </p:nvPr>
        </p:nvSpPr>
        <p:spPr>
          <a:xfrm>
            <a:off x="838200" y="-6200"/>
            <a:ext cx="10515600"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sz="4000" dirty="0"/>
              <a:t>in supernovae</a:t>
            </a:r>
          </a:p>
        </p:txBody>
      </p:sp>
      <p:pic>
        <p:nvPicPr>
          <p:cNvPr id="14" name="Picture 13">
            <a:extLst>
              <a:ext uri="{FF2B5EF4-FFF2-40B4-BE49-F238E27FC236}">
                <a16:creationId xmlns:a16="http://schemas.microsoft.com/office/drawing/2014/main" id="{6B8114FD-2591-CC56-39DD-241419E878F2}"/>
              </a:ext>
            </a:extLst>
          </p:cNvPr>
          <p:cNvPicPr>
            <a:picLocks noChangeAspect="1"/>
          </p:cNvPicPr>
          <p:nvPr/>
        </p:nvPicPr>
        <p:blipFill>
          <a:blip r:embed="rId4"/>
          <a:stretch>
            <a:fillRect/>
          </a:stretch>
        </p:blipFill>
        <p:spPr>
          <a:xfrm>
            <a:off x="5125064" y="1668941"/>
            <a:ext cx="6971071" cy="1983752"/>
          </a:xfrm>
          <a:prstGeom prst="rect">
            <a:avLst/>
          </a:prstGeom>
        </p:spPr>
      </p:pic>
      <p:sp>
        <p:nvSpPr>
          <p:cNvPr id="15" name="TextBox 14">
            <a:extLst>
              <a:ext uri="{FF2B5EF4-FFF2-40B4-BE49-F238E27FC236}">
                <a16:creationId xmlns:a16="http://schemas.microsoft.com/office/drawing/2014/main" id="{01D1C6AF-CF2D-C3DD-A378-B3BC49352645}"/>
              </a:ext>
            </a:extLst>
          </p:cNvPr>
          <p:cNvSpPr txBox="1"/>
          <p:nvPr/>
        </p:nvSpPr>
        <p:spPr>
          <a:xfrm>
            <a:off x="235565" y="1611553"/>
            <a:ext cx="5478298" cy="1938992"/>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SN</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neutrino-driven</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wind</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trajectories:</a:t>
            </a:r>
            <a:r>
              <a:rPr lang="zh-CN" altLang="en-US" sz="2000" b="1" dirty="0">
                <a:latin typeface="Times New Roman" panose="02020603050405020304" pitchFamily="18" charset="0"/>
                <a:cs typeface="Times New Roman" panose="02020603050405020304" pitchFamily="18" charset="0"/>
              </a:rPr>
              <a:t> </a:t>
            </a:r>
            <a:endParaRPr lang="en-US" altLang="zh-CN" sz="2000" b="1"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1)</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parameterized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slow NDW</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trajectory</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adapted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from </a:t>
            </a:r>
            <a:r>
              <a:rPr lang="en-US" altLang="zh-CN" sz="2000" dirty="0">
                <a:solidFill>
                  <a:schemeClr val="accent1"/>
                </a:solidFill>
                <a:latin typeface="Times New Roman" panose="02020603050405020304" pitchFamily="18" charset="0"/>
                <a:cs typeface="Times New Roman" panose="02020603050405020304" pitchFamily="18" charset="0"/>
              </a:rPr>
              <a:t>Wanajo2011</a:t>
            </a:r>
            <a:r>
              <a:rPr lang="en-US" altLang="zh-CN" sz="2000" dirty="0">
                <a:latin typeface="Times New Roman" panose="02020603050405020304" pitchFamily="18" charset="0"/>
                <a:cs typeface="Times New Roman" panose="02020603050405020304" pitchFamily="18" charset="0"/>
              </a:rPr>
              <a:t> with various entropy values;</a:t>
            </a:r>
          </a:p>
          <a:p>
            <a:r>
              <a:rPr lang="en-US" altLang="zh-CN" sz="2000" dirty="0">
                <a:latin typeface="Times New Roman" panose="02020603050405020304" pitchFamily="18" charset="0"/>
                <a:cs typeface="Times New Roman" panose="02020603050405020304" pitchFamily="18" charset="0"/>
              </a:rPr>
              <a:t>2)</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parameterized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high</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entropy</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and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fast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NDW</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trajectory</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adapted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from</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Arcones+2007</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a:t>
            </a:r>
            <a:r>
              <a:rPr lang="zh-CN" altLang="en-US" sz="2000" dirty="0">
                <a:latin typeface="Times New Roman" panose="02020603050405020304" pitchFamily="18" charset="0"/>
                <a:cs typeface="Times New Roman" panose="02020603050405020304" pitchFamily="18" charset="0"/>
              </a:rPr>
              <a:t> </a:t>
            </a:r>
            <a:r>
              <a:rPr lang="en-US" altLang="zh-CN" sz="2000" dirty="0">
                <a:solidFill>
                  <a:schemeClr val="accent1"/>
                </a:solidFill>
                <a:latin typeface="Times New Roman" panose="02020603050405020304" pitchFamily="18" charset="0"/>
                <a:cs typeface="Times New Roman" panose="02020603050405020304" pitchFamily="18" charset="0"/>
              </a:rPr>
              <a:t>Duan+2011</a:t>
            </a:r>
            <a:r>
              <a:rPr lang="en-US" altLang="zh-C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30ACF47-CAE6-E8D4-6C53-449AE22EFA47}"/>
                  </a:ext>
                </a:extLst>
              </p:cNvPr>
              <p:cNvSpPr txBox="1"/>
              <p:nvPr/>
            </p:nvSpPr>
            <p:spPr>
              <a:xfrm>
                <a:off x="294557" y="3939948"/>
                <a:ext cx="11253429" cy="1631216"/>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Nucleosynthesis</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simulation</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with</a:t>
                </a:r>
              </a:p>
              <a:p>
                <a:r>
                  <a:rPr lang="en-US" altLang="zh-CN" sz="2000" dirty="0">
                    <a:latin typeface="Times New Roman" panose="02020603050405020304" pitchFamily="18" charset="0"/>
                    <a:cs typeface="Times New Roman" panose="02020603050405020304" pitchFamily="18" charset="0"/>
                  </a:rPr>
                  <a:t>1)</a:t>
                </a:r>
                <a:r>
                  <a:rPr lang="zh-CN" alt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four neutrino treatments (</a:t>
                </a:r>
                <a:r>
                  <a:rPr lang="en-US" sz="2000" dirty="0" err="1">
                    <a:effectLst/>
                    <a:latin typeface="Times New Roman" panose="02020603050405020304" pitchFamily="18" charset="0"/>
                    <a:cs typeface="Times New Roman" panose="02020603050405020304" pitchFamily="18" charset="0"/>
                  </a:rPr>
                  <a:t>nn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nosc</a:t>
                </a:r>
                <a:r>
                  <a:rPr lang="en-US" sz="2000" dirty="0">
                    <a:effectLst/>
                    <a:latin typeface="Times New Roman" panose="02020603050405020304" pitchFamily="18" charset="0"/>
                    <a:cs typeface="Times New Roman" panose="02020603050405020304" pitchFamily="18" charset="0"/>
                  </a:rPr>
                  <a:t>, mf, mb) are implemented into </a:t>
                </a:r>
                <a:r>
                  <a:rPr lang="en-US" altLang="zh-CN" sz="2000" dirty="0">
                    <a:effectLst/>
                    <a:latin typeface="Times New Roman" panose="02020603050405020304" pitchFamily="18" charset="0"/>
                    <a:cs typeface="Times New Roman" panose="02020603050405020304" pitchFamily="18" charset="0"/>
                  </a:rPr>
                  <a:t>PRISM</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in the form of external </a:t>
                </a:r>
                <a14:m>
                  <m:oMath xmlns:m="http://schemas.openxmlformats.org/officeDocument/2006/math">
                    <m:sSub>
                      <m:sSubPr>
                        <m:ctrlPr>
                          <a:rPr lang="en-US" sz="2000" i="1" smtClean="0">
                            <a:effectLst/>
                            <a:latin typeface="Cambria Math" panose="02040503050406030204" pitchFamily="18" charset="0"/>
                          </a:rPr>
                        </m:ctrlPr>
                      </m:sSubPr>
                      <m:e>
                        <m:r>
                          <a:rPr lang="en-US" sz="2000" i="1" smtClean="0">
                            <a:effectLst/>
                            <a:latin typeface="Cambria Math" panose="02040503050406030204" pitchFamily="18" charset="0"/>
                            <a:ea typeface="Cambria Math" panose="02040503050406030204" pitchFamily="18" charset="0"/>
                          </a:rPr>
                          <m:t>𝜈</m:t>
                        </m:r>
                      </m:e>
                      <m:sub>
                        <m:r>
                          <m:rPr>
                            <m:sty m:val="p"/>
                          </m:rPr>
                          <a:rPr lang="en-US" sz="2000" i="1">
                            <a:latin typeface="Cambria Math" panose="02040503050406030204" pitchFamily="18" charset="0"/>
                          </a:rPr>
                          <m:t>e</m:t>
                        </m:r>
                      </m:sub>
                    </m:sSub>
                    <m:r>
                      <a:rPr lang="en-US" altLang="zh-CN" sz="2000" b="0" i="1" smtClean="0">
                        <a:effectLst/>
                        <a:latin typeface="Cambria Math" panose="02040503050406030204" pitchFamily="18" charset="0"/>
                      </a:rPr>
                      <m:t>+</m:t>
                    </m:r>
                    <m:r>
                      <a:rPr lang="en-US" altLang="zh-CN" sz="2000" b="0" i="1" smtClean="0">
                        <a:effectLst/>
                        <a:latin typeface="Cambria Math" panose="02040503050406030204" pitchFamily="18" charset="0"/>
                      </a:rPr>
                      <m:t>𝑛</m:t>
                    </m:r>
                  </m:oMath>
                </a14:m>
                <a:r>
                  <a:rPr lang="en-US" sz="2000" dirty="0">
                    <a:effectLst/>
                    <a:latin typeface="Times New Roman" panose="02020603050405020304" pitchFamily="18" charset="0"/>
                    <a:cs typeface="Times New Roman" panose="02020603050405020304" pitchFamily="18" charset="0"/>
                  </a:rPr>
                  <a:t> and </a:t>
                </a:r>
                <a14:m>
                  <m:oMath xmlns:m="http://schemas.openxmlformats.org/officeDocument/2006/math">
                    <m:acc>
                      <m:accPr>
                        <m:chr m:val="̅"/>
                        <m:ctrlPr>
                          <a:rPr lang="en-US" sz="2000" i="1" smtClean="0">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𝜈</m:t>
                            </m:r>
                          </m:e>
                          <m:sub>
                            <m:r>
                              <m:rPr>
                                <m:sty m:val="p"/>
                              </m:rPr>
                              <a:rPr lang="en-US" sz="2000" i="1">
                                <a:latin typeface="Cambria Math" panose="02040503050406030204" pitchFamily="18" charset="0"/>
                              </a:rPr>
                              <m:t>e</m:t>
                            </m:r>
                          </m:sub>
                        </m:sSub>
                      </m:e>
                    </m:acc>
                    <m:r>
                      <a:rPr lang="en-US" altLang="zh-CN" sz="2000" i="1">
                        <a:latin typeface="Cambria Math" panose="02040503050406030204" pitchFamily="18" charset="0"/>
                      </a:rPr>
                      <m:t>+</m:t>
                    </m:r>
                    <m:r>
                      <a:rPr lang="en-US" altLang="zh-CN" sz="2000" b="0" i="1" smtClean="0">
                        <a:latin typeface="Cambria Math" panose="02040503050406030204" pitchFamily="18" charset="0"/>
                      </a:rPr>
                      <m:t>𝑝</m:t>
                    </m:r>
                    <m:r>
                      <a:rPr lang="en-US" altLang="zh-CN" sz="2000" i="1">
                        <a:latin typeface="Cambria Math" panose="02040503050406030204" pitchFamily="18" charset="0"/>
                      </a:rPr>
                      <m:t> </m:t>
                    </m:r>
                  </m:oMath>
                </a14:m>
                <a:r>
                  <a:rPr lang="en-US" sz="2000" dirty="0">
                    <a:effectLst/>
                    <a:latin typeface="Times New Roman" panose="02020603050405020304" pitchFamily="18" charset="0"/>
                    <a:cs typeface="Times New Roman" panose="02020603050405020304" pitchFamily="18" charset="0"/>
                  </a:rPr>
                  <a:t>capture rates</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neutrino-nuclei interactions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are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included</a:t>
                </a:r>
                <a:endParaRPr lang="en-US" sz="2000" dirty="0">
                  <a:effectLst/>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Nuclear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data:</a:t>
                </a:r>
                <a:r>
                  <a:rPr lang="zh-CN" alt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REACLIB reaction rates (</a:t>
                </a:r>
                <a:r>
                  <a:rPr lang="en-US" sz="2000" dirty="0" err="1">
                    <a:solidFill>
                      <a:srgbClr val="0000FF"/>
                    </a:solidFill>
                    <a:effectLst/>
                    <a:latin typeface="Times New Roman" panose="02020603050405020304" pitchFamily="18" charset="0"/>
                    <a:cs typeface="Times New Roman" panose="02020603050405020304" pitchFamily="18" charset="0"/>
                  </a:rPr>
                  <a:t>Cyburt</a:t>
                </a:r>
                <a:r>
                  <a:rPr lang="en-US" sz="2000" dirty="0">
                    <a:solidFill>
                      <a:srgbClr val="0000FF"/>
                    </a:solidFill>
                    <a:effectLst/>
                    <a:latin typeface="Times New Roman" panose="02020603050405020304" pitchFamily="18" charset="0"/>
                    <a:cs typeface="Times New Roman" panose="02020603050405020304" pitchFamily="18" charset="0"/>
                  </a:rPr>
                  <a:t> et al. 2010</a:t>
                </a:r>
                <a:r>
                  <a:rPr lang="en-US" sz="2000" dirty="0">
                    <a:effectLst/>
                    <a:latin typeface="Times New Roman" panose="02020603050405020304" pitchFamily="18" charset="0"/>
                    <a:cs typeface="Times New Roman" panose="02020603050405020304" pitchFamily="18" charset="0"/>
                  </a:rPr>
                  <a:t>)  </a:t>
                </a:r>
                <a:r>
                  <a:rPr lang="en-US" altLang="zh-CN" sz="2000" dirty="0">
                    <a:effectLst/>
                    <a:latin typeface="Times New Roman" panose="02020603050405020304" pitchFamily="18" charset="0"/>
                    <a:cs typeface="Times New Roman" panose="02020603050405020304" pitchFamily="18" charset="0"/>
                  </a:rPr>
                  <a:t>+</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NUBASE </a:t>
                </a:r>
                <a:r>
                  <a:rPr lang="el-GR" sz="2000" dirty="0">
                    <a:effectLst/>
                    <a:latin typeface="Times New Roman" panose="02020603050405020304" pitchFamily="18" charset="0"/>
                    <a:cs typeface="Times New Roman" panose="02020603050405020304" pitchFamily="18" charset="0"/>
                  </a:rPr>
                  <a:t>β-</a:t>
                </a:r>
                <a:r>
                  <a:rPr lang="en-US" sz="2000" dirty="0">
                    <a:effectLst/>
                    <a:latin typeface="Times New Roman" panose="02020603050405020304" pitchFamily="18" charset="0"/>
                    <a:cs typeface="Times New Roman" panose="02020603050405020304" pitchFamily="18" charset="0"/>
                  </a:rPr>
                  <a:t>decay properties (</a:t>
                </a:r>
                <a:r>
                  <a:rPr lang="en-US" sz="2000" dirty="0" err="1">
                    <a:solidFill>
                      <a:srgbClr val="0000FF"/>
                    </a:solidFill>
                    <a:effectLst/>
                    <a:latin typeface="Times New Roman" panose="02020603050405020304" pitchFamily="18" charset="0"/>
                    <a:cs typeface="Times New Roman" panose="02020603050405020304" pitchFamily="18" charset="0"/>
                  </a:rPr>
                  <a:t>Kondev</a:t>
                </a:r>
                <a:r>
                  <a:rPr lang="en-US" sz="2000" dirty="0">
                    <a:solidFill>
                      <a:srgbClr val="0000FF"/>
                    </a:solidFill>
                    <a:effectLst/>
                    <a:latin typeface="Times New Roman" panose="02020603050405020304" pitchFamily="18" charset="0"/>
                    <a:cs typeface="Times New Roman" panose="02020603050405020304" pitchFamily="18" charset="0"/>
                  </a:rPr>
                  <a:t> et al. 2021</a:t>
                </a:r>
                <a:r>
                  <a:rPr lang="en-US" sz="2000" dirty="0">
                    <a:effectLst/>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130ACF47-CAE6-E8D4-6C53-449AE22EFA47}"/>
                  </a:ext>
                </a:extLst>
              </p:cNvPr>
              <p:cNvSpPr txBox="1">
                <a:spLocks noRot="1" noChangeAspect="1" noMove="1" noResize="1" noEditPoints="1" noAdjustHandles="1" noChangeArrowheads="1" noChangeShapeType="1" noTextEdit="1"/>
              </p:cNvSpPr>
              <p:nvPr/>
            </p:nvSpPr>
            <p:spPr>
              <a:xfrm>
                <a:off x="294557" y="3939948"/>
                <a:ext cx="11253429" cy="1631216"/>
              </a:xfrm>
              <a:prstGeom prst="rect">
                <a:avLst/>
              </a:prstGeom>
              <a:blipFill>
                <a:blip r:embed="rId5"/>
                <a:stretch>
                  <a:fillRect l="-564" t="-2326" b="-5426"/>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B80335C-ABEA-A72F-49A9-494585801740}"/>
              </a:ext>
            </a:extLst>
          </p:cNvPr>
          <p:cNvPicPr>
            <a:picLocks noChangeAspect="1"/>
          </p:cNvPicPr>
          <p:nvPr/>
        </p:nvPicPr>
        <p:blipFill>
          <a:blip r:embed="rId6"/>
          <a:stretch>
            <a:fillRect/>
          </a:stretch>
        </p:blipFill>
        <p:spPr>
          <a:xfrm>
            <a:off x="3891113" y="3990217"/>
            <a:ext cx="975852" cy="296583"/>
          </a:xfrm>
          <a:prstGeom prst="rect">
            <a:avLst/>
          </a:prstGeom>
        </p:spPr>
      </p:pic>
      <p:sp>
        <p:nvSpPr>
          <p:cNvPr id="18" name="TextBox 17">
            <a:extLst>
              <a:ext uri="{FF2B5EF4-FFF2-40B4-BE49-F238E27FC236}">
                <a16:creationId xmlns:a16="http://schemas.microsoft.com/office/drawing/2014/main" id="{A4BF9121-75AB-46B3-D5E5-7238FE6F1972}"/>
              </a:ext>
            </a:extLst>
          </p:cNvPr>
          <p:cNvSpPr txBox="1"/>
          <p:nvPr/>
        </p:nvSpPr>
        <p:spPr>
          <a:xfrm>
            <a:off x="235565" y="5858419"/>
            <a:ext cx="7175888" cy="646331"/>
          </a:xfrm>
          <a:prstGeom prst="rect">
            <a:avLst/>
          </a:prstGeom>
          <a:noFill/>
        </p:spPr>
        <p:txBody>
          <a:bodyPr wrap="square">
            <a:spAutoFit/>
          </a:bodyPr>
          <a:lstStyle/>
          <a:p>
            <a:r>
              <a:rPr lang="en-US" dirty="0">
                <a:solidFill>
                  <a:schemeClr val="tx1"/>
                </a:solidFill>
                <a:latin typeface="Times New Roman" panose="02020603050405020304" pitchFamily="18" charset="0"/>
                <a:cs typeface="Times New Roman" panose="02020603050405020304" pitchFamily="18" charset="0"/>
              </a:rPr>
              <a:t>PRISM (</a:t>
            </a:r>
            <a:r>
              <a:rPr lang="en-US" b="1" dirty="0">
                <a:solidFill>
                  <a:schemeClr val="tx1"/>
                </a:solidFill>
                <a:latin typeface="Times New Roman" panose="02020603050405020304" pitchFamily="18" charset="0"/>
                <a:cs typeface="Times New Roman" panose="02020603050405020304" pitchFamily="18" charset="0"/>
              </a:rPr>
              <a:t>P</a:t>
            </a:r>
            <a:r>
              <a:rPr lang="en-US" dirty="0">
                <a:solidFill>
                  <a:schemeClr val="tx1"/>
                </a:solidFill>
                <a:latin typeface="Times New Roman" panose="02020603050405020304" pitchFamily="18" charset="0"/>
                <a:cs typeface="Times New Roman" panose="02020603050405020304" pitchFamily="18" charset="0"/>
              </a:rPr>
              <a:t>ortable </a:t>
            </a:r>
            <a:r>
              <a:rPr lang="en-US" b="1" dirty="0">
                <a:solidFill>
                  <a:schemeClr val="tx1"/>
                </a:solidFill>
                <a:latin typeface="Times New Roman" panose="02020603050405020304" pitchFamily="18" charset="0"/>
                <a:cs typeface="Times New Roman" panose="02020603050405020304" pitchFamily="18" charset="0"/>
              </a:rPr>
              <a:t>R</a:t>
            </a:r>
            <a:r>
              <a:rPr lang="en-US" dirty="0">
                <a:solidFill>
                  <a:schemeClr val="tx1"/>
                </a:solidFill>
                <a:latin typeface="Times New Roman" panose="02020603050405020304" pitchFamily="18" charset="0"/>
                <a:cs typeface="Times New Roman" panose="02020603050405020304" pitchFamily="18" charset="0"/>
              </a:rPr>
              <a:t>outines for </a:t>
            </a:r>
            <a:r>
              <a:rPr lang="en-US" b="1" dirty="0">
                <a:solidFill>
                  <a:schemeClr val="tx1"/>
                </a:solidFill>
                <a:latin typeface="Times New Roman" panose="02020603050405020304" pitchFamily="18" charset="0"/>
                <a:cs typeface="Times New Roman" panose="02020603050405020304" pitchFamily="18" charset="0"/>
              </a:rPr>
              <a:t>I</a:t>
            </a:r>
            <a:r>
              <a:rPr lang="en-US" dirty="0">
                <a:solidFill>
                  <a:schemeClr val="tx1"/>
                </a:solidFill>
                <a:latin typeface="Times New Roman" panose="02020603050405020304" pitchFamily="18" charset="0"/>
                <a:cs typeface="Times New Roman" panose="02020603050405020304" pitchFamily="18" charset="0"/>
              </a:rPr>
              <a:t>ntegrated </a:t>
            </a:r>
            <a:r>
              <a:rPr lang="en-US" dirty="0" err="1">
                <a:solidFill>
                  <a:schemeClr val="tx1"/>
                </a:solidFill>
                <a:latin typeface="Times New Roman" panose="02020603050405020304" pitchFamily="18" charset="0"/>
                <a:cs typeface="Times New Roman" panose="02020603050405020304" pitchFamily="18" charset="0"/>
              </a:rPr>
              <a:t>nucleo</a:t>
            </a:r>
            <a:r>
              <a:rPr lang="en-US" b="1" dirty="0" err="1">
                <a:solidFill>
                  <a:schemeClr val="tx1"/>
                </a:solidFill>
                <a:latin typeface="Times New Roman" panose="02020603050405020304" pitchFamily="18" charset="0"/>
                <a:cs typeface="Times New Roman" panose="02020603050405020304" pitchFamily="18" charset="0"/>
              </a:rPr>
              <a:t>S</a:t>
            </a:r>
            <a:r>
              <a:rPr lang="en-US" dirty="0" err="1">
                <a:solidFill>
                  <a:schemeClr val="tx1"/>
                </a:solidFill>
                <a:latin typeface="Times New Roman" panose="02020603050405020304" pitchFamily="18" charset="0"/>
                <a:cs typeface="Times New Roman" panose="02020603050405020304" pitchFamily="18" charset="0"/>
              </a:rPr>
              <a:t>ynthesis</a:t>
            </a:r>
            <a:r>
              <a:rPr lang="en-US" dirty="0">
                <a:solidFill>
                  <a:schemeClr val="tx1"/>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M</a:t>
            </a:r>
            <a:r>
              <a:rPr lang="en-US" dirty="0">
                <a:solidFill>
                  <a:schemeClr val="tx1"/>
                </a:solidFill>
                <a:latin typeface="Times New Roman" panose="02020603050405020304" pitchFamily="18" charset="0"/>
                <a:cs typeface="Times New Roman" panose="02020603050405020304" pitchFamily="18" charset="0"/>
              </a:rPr>
              <a:t>odeling):  Trevor Sprouse (ND) &amp; Matthew </a:t>
            </a:r>
            <a:r>
              <a:rPr lang="en-US" dirty="0" err="1">
                <a:solidFill>
                  <a:schemeClr val="tx1"/>
                </a:solidFill>
                <a:latin typeface="Times New Roman" panose="02020603050405020304" pitchFamily="18" charset="0"/>
                <a:cs typeface="Times New Roman" panose="02020603050405020304" pitchFamily="18" charset="0"/>
              </a:rPr>
              <a:t>Mumpower</a:t>
            </a:r>
            <a:r>
              <a:rPr lang="en-US" dirty="0">
                <a:solidFill>
                  <a:schemeClr val="tx1"/>
                </a:solidFill>
                <a:latin typeface="Times New Roman" panose="02020603050405020304" pitchFamily="18" charset="0"/>
                <a:cs typeface="Times New Roman" panose="02020603050405020304" pitchFamily="18" charset="0"/>
              </a:rPr>
              <a:t> (LANL)</a:t>
            </a:r>
          </a:p>
        </p:txBody>
      </p:sp>
      <p:sp>
        <p:nvSpPr>
          <p:cNvPr id="2" name="Footer Placeholder 1">
            <a:extLst>
              <a:ext uri="{FF2B5EF4-FFF2-40B4-BE49-F238E27FC236}">
                <a16:creationId xmlns:a16="http://schemas.microsoft.com/office/drawing/2014/main" id="{EBBD7131-87A1-0383-B2CC-4B16E0EA3D7A}"/>
              </a:ext>
            </a:extLst>
          </p:cNvPr>
          <p:cNvSpPr>
            <a:spLocks noGrp="1"/>
          </p:cNvSpPr>
          <p:nvPr>
            <p:ph type="ftr" sz="quarter" idx="11"/>
          </p:nvPr>
        </p:nvSpPr>
        <p:spPr/>
        <p:txBody>
          <a:bodyPr/>
          <a:lstStyle/>
          <a:p>
            <a:r>
              <a:rPr lang="en-US"/>
              <a:t>sirEN-Xilu Wang</a:t>
            </a:r>
          </a:p>
        </p:txBody>
      </p:sp>
      <p:sp>
        <p:nvSpPr>
          <p:cNvPr id="3" name="TextBox 2">
            <a:extLst>
              <a:ext uri="{FF2B5EF4-FFF2-40B4-BE49-F238E27FC236}">
                <a16:creationId xmlns:a16="http://schemas.microsoft.com/office/drawing/2014/main" id="{A58AB526-11B3-7246-0859-C32BD011AF72}"/>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Tree>
    <p:extLst>
      <p:ext uri="{BB962C8B-B14F-4D97-AF65-F5344CB8AC3E}">
        <p14:creationId xmlns:p14="http://schemas.microsoft.com/office/powerpoint/2010/main" val="2072983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CE0A38-D9BF-1040-9185-2DBFA11CD485}"/>
              </a:ext>
            </a:extLst>
          </p:cNvPr>
          <p:cNvSpPr>
            <a:spLocks noGrp="1"/>
          </p:cNvSpPr>
          <p:nvPr>
            <p:ph type="dt" sz="half" idx="10"/>
          </p:nvPr>
        </p:nvSpPr>
        <p:spPr/>
        <p:txBody>
          <a:bodyPr/>
          <a:lstStyle/>
          <a:p>
            <a:fld id="{FE16D12B-EC8B-994F-83A8-93CB2B9C64DA}" type="datetime1">
              <a:rPr lang="en-US" smtClean="0"/>
              <a:t>6/11/25</a:t>
            </a:fld>
            <a:endParaRPr lang="en-US"/>
          </a:p>
        </p:txBody>
      </p:sp>
      <p:sp>
        <p:nvSpPr>
          <p:cNvPr id="5" name="Slide Number Placeholder 4">
            <a:extLst>
              <a:ext uri="{FF2B5EF4-FFF2-40B4-BE49-F238E27FC236}">
                <a16:creationId xmlns:a16="http://schemas.microsoft.com/office/drawing/2014/main" id="{CE08B62E-B321-ED4A-8994-DEC25076C409}"/>
              </a:ext>
            </a:extLst>
          </p:cNvPr>
          <p:cNvSpPr>
            <a:spLocks noGrp="1"/>
          </p:cNvSpPr>
          <p:nvPr>
            <p:ph type="sldNum" sz="quarter" idx="12"/>
          </p:nvPr>
        </p:nvSpPr>
        <p:spPr/>
        <p:txBody>
          <a:bodyPr/>
          <a:lstStyle/>
          <a:p>
            <a:fld id="{EF69564C-389E-5A40-BAE9-6DBDC65C143D}" type="slidenum">
              <a:rPr lang="en-US" smtClean="0"/>
              <a:t>6</a:t>
            </a:fld>
            <a:endParaRPr lang="en-US"/>
          </a:p>
        </p:txBody>
      </p:sp>
      <p:sp>
        <p:nvSpPr>
          <p:cNvPr id="6" name="Title 1">
            <a:extLst>
              <a:ext uri="{FF2B5EF4-FFF2-40B4-BE49-F238E27FC236}">
                <a16:creationId xmlns:a16="http://schemas.microsoft.com/office/drawing/2014/main" id="{B1C1911D-4F51-9341-BA90-71562CDC9FA3}"/>
              </a:ext>
            </a:extLst>
          </p:cNvPr>
          <p:cNvSpPr>
            <a:spLocks noGrp="1"/>
          </p:cNvSpPr>
          <p:nvPr>
            <p:ph type="title"/>
          </p:nvPr>
        </p:nvSpPr>
        <p:spPr>
          <a:xfrm>
            <a:off x="838200" y="-6200"/>
            <a:ext cx="10515600" cy="1325563"/>
          </a:xfrm>
        </p:spPr>
        <p:txBody>
          <a:bodyPr>
            <a:normAutofit/>
          </a:bodyPr>
          <a:lstStyle/>
          <a:p>
            <a:r>
              <a:rPr lang="en-US" sz="4000" dirty="0"/>
              <a:t>r-process </a:t>
            </a:r>
            <a:r>
              <a:rPr lang="en-US" altLang="zh-CN" sz="4000" dirty="0"/>
              <a:t>astrophysical</a:t>
            </a:r>
            <a:r>
              <a:rPr lang="zh-CN" altLang="en-US" sz="4000" dirty="0"/>
              <a:t> </a:t>
            </a:r>
            <a:r>
              <a:rPr lang="en-US" sz="4000" dirty="0"/>
              <a:t>sites: supernovae</a:t>
            </a:r>
            <a:r>
              <a:rPr lang="en-US" altLang="zh-CN" sz="4000" dirty="0"/>
              <a:t>?</a:t>
            </a:r>
            <a:endParaRPr lang="en-US" sz="4000" dirty="0"/>
          </a:p>
        </p:txBody>
      </p:sp>
      <p:grpSp>
        <p:nvGrpSpPr>
          <p:cNvPr id="12" name="Group 11">
            <a:extLst>
              <a:ext uri="{FF2B5EF4-FFF2-40B4-BE49-F238E27FC236}">
                <a16:creationId xmlns:a16="http://schemas.microsoft.com/office/drawing/2014/main" id="{8A31ED9C-3A9A-A945-9F36-DB93178EC7C3}"/>
              </a:ext>
            </a:extLst>
          </p:cNvPr>
          <p:cNvGrpSpPr/>
          <p:nvPr/>
        </p:nvGrpSpPr>
        <p:grpSpPr>
          <a:xfrm>
            <a:off x="55546" y="1455888"/>
            <a:ext cx="4904250" cy="5402112"/>
            <a:chOff x="614234" y="1319363"/>
            <a:chExt cx="4904250" cy="5402112"/>
          </a:xfrm>
        </p:grpSpPr>
        <p:grpSp>
          <p:nvGrpSpPr>
            <p:cNvPr id="10" name="Group 9">
              <a:extLst>
                <a:ext uri="{FF2B5EF4-FFF2-40B4-BE49-F238E27FC236}">
                  <a16:creationId xmlns:a16="http://schemas.microsoft.com/office/drawing/2014/main" id="{899EAE23-5A0D-6A45-A444-D39B5F8BA9EA}"/>
                </a:ext>
              </a:extLst>
            </p:cNvPr>
            <p:cNvGrpSpPr/>
            <p:nvPr/>
          </p:nvGrpSpPr>
          <p:grpSpPr>
            <a:xfrm>
              <a:off x="614234" y="1319363"/>
              <a:ext cx="4904250" cy="5402112"/>
              <a:chOff x="614234" y="1319363"/>
              <a:chExt cx="4439680" cy="4838700"/>
            </a:xfrm>
          </p:grpSpPr>
          <p:pic>
            <p:nvPicPr>
              <p:cNvPr id="8" name="Picture 7">
                <a:extLst>
                  <a:ext uri="{FF2B5EF4-FFF2-40B4-BE49-F238E27FC236}">
                    <a16:creationId xmlns:a16="http://schemas.microsoft.com/office/drawing/2014/main" id="{81EB6F19-74A0-0F44-B366-0589ADCA70BA}"/>
                  </a:ext>
                </a:extLst>
              </p:cNvPr>
              <p:cNvPicPr>
                <a:picLocks noChangeAspect="1"/>
              </p:cNvPicPr>
              <p:nvPr/>
            </p:nvPicPr>
            <p:blipFill>
              <a:blip r:embed="rId3"/>
              <a:stretch>
                <a:fillRect/>
              </a:stretch>
            </p:blipFill>
            <p:spPr>
              <a:xfrm>
                <a:off x="614234" y="1319363"/>
                <a:ext cx="4439680" cy="4838700"/>
              </a:xfrm>
              <a:prstGeom prst="rect">
                <a:avLst/>
              </a:prstGeom>
            </p:spPr>
          </p:pic>
          <p:sp>
            <p:nvSpPr>
              <p:cNvPr id="9" name="Rectangle 8">
                <a:extLst>
                  <a:ext uri="{FF2B5EF4-FFF2-40B4-BE49-F238E27FC236}">
                    <a16:creationId xmlns:a16="http://schemas.microsoft.com/office/drawing/2014/main" id="{6ABA87C0-7950-1E4A-B209-3688C8404EA5}"/>
                  </a:ext>
                </a:extLst>
              </p:cNvPr>
              <p:cNvSpPr/>
              <p:nvPr/>
            </p:nvSpPr>
            <p:spPr>
              <a:xfrm>
                <a:off x="939114" y="5676020"/>
                <a:ext cx="2642286" cy="3874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708ACAF5-DA7A-AE49-8AF2-FCDBA2933E4C}"/>
                </a:ext>
              </a:extLst>
            </p:cNvPr>
            <p:cNvSpPr/>
            <p:nvPr/>
          </p:nvSpPr>
          <p:spPr>
            <a:xfrm>
              <a:off x="2288671" y="4939336"/>
              <a:ext cx="1555376" cy="3874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Tamborra+2020</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9C1158-6F02-E74C-873A-ADB5552DDE76}"/>
                  </a:ext>
                </a:extLst>
              </p:cNvPr>
              <p:cNvSpPr txBox="1"/>
              <p:nvPr/>
            </p:nvSpPr>
            <p:spPr>
              <a:xfrm>
                <a:off x="5512903" y="1029719"/>
                <a:ext cx="6467061" cy="5355312"/>
              </a:xfrm>
              <a:prstGeom prst="rect">
                <a:avLst/>
              </a:prstGeom>
              <a:noFill/>
            </p:spPr>
            <p:txBody>
              <a:bodyPr wrap="square" rtlCol="0">
                <a:spAutoFit/>
              </a:bodyPr>
              <a:lstStyle/>
              <a:p>
                <a:r>
                  <a:rPr lang="en-US" dirty="0">
                    <a:solidFill>
                      <a:schemeClr val="accent5">
                        <a:lumMod val="50000"/>
                      </a:schemeClr>
                    </a:solidFill>
                    <a:latin typeface="Times New Roman" panose="02020603050405020304" pitchFamily="18" charset="0"/>
                    <a:cs typeface="Times New Roman" panose="02020603050405020304" pitchFamily="18" charset="0"/>
                  </a:rPr>
                  <a:t>SN neutrino-driven wind: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weak</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r-process</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(up</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A~125)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might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possible,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with</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ultimate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extent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nucleosynthesis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sensitively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depends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neutrino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physics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(Fuller,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Meyer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1995,</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Balantekin</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Yuksel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2005,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Johns+2020,</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Xiong+2020):</a:t>
                </a: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Neutrinos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determines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initial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neutron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richness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(Y</a:t>
                </a:r>
                <a:r>
                  <a:rPr lang="en-US" altLang="zh-CN" baseline="-25000" dirty="0">
                    <a:latin typeface="Times New Roman" panose="02020603050405020304" pitchFamily="18" charset="0"/>
                    <a:cs typeface="Times New Roman" panose="02020603050405020304" pitchFamily="18" charset="0"/>
                  </a:rPr>
                  <a:t>e</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During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alpha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particle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formation:</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𝜈</m:t>
                        </m:r>
                      </m:e>
                      <m:sub>
                        <m:r>
                          <a:rPr lang="en-US" altLang="zh-CN" b="0" i="1" smtClean="0">
                            <a:latin typeface="Cambria Math" panose="02040503050406030204" pitchFamily="18" charset="0"/>
                          </a:rPr>
                          <m:t>𝑒</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reduce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free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neutrons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alpha</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effect</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(Fuller+1995,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McLaughlin+1996,</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Meyer+1998</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
                </a:r>
              </a:p>
              <a:p>
                <a:pPr marL="742950" lvl="1" indent="-285750">
                  <a:buFont typeface="Wingdings" pitchFamily="2" charset="2"/>
                  <a:buChar char="Ø"/>
                </a:pPr>
                <a:r>
                  <a:rPr lang="en-US" altLang="zh-CN" dirty="0">
                    <a:solidFill>
                      <a:srgbClr val="0070C0"/>
                    </a:solidFill>
                    <a:latin typeface="Times New Roman" panose="02020603050405020304" pitchFamily="18" charset="0"/>
                    <a:cs typeface="Times New Roman" panose="02020603050405020304" pitchFamily="18" charset="0"/>
                  </a:rPr>
                  <a:t>C</a:t>
                </a:r>
                <a:r>
                  <a:rPr lang="en-US" dirty="0">
                    <a:solidFill>
                      <a:srgbClr val="0070C0"/>
                    </a:solidFill>
                    <a:latin typeface="Times New Roman" panose="02020603050405020304" pitchFamily="18" charset="0"/>
                    <a:cs typeface="Times New Roman" panose="02020603050405020304" pitchFamily="18" charset="0"/>
                  </a:rPr>
                  <a:t>ollective neutrino oscillations</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raise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effective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energy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𝜈</m:t>
                        </m:r>
                      </m:e>
                      <m:sub>
                        <m:r>
                          <a:rPr lang="en-US" altLang="zh-CN" b="0" i="1" smtClean="0">
                            <a:latin typeface="Cambria Math" panose="02040503050406030204" pitchFamily="18" charset="0"/>
                          </a:rPr>
                          <m:t>𝑒</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i="1" smtClean="0">
                                <a:latin typeface="Cambria Math" panose="02040503050406030204" pitchFamily="18" charset="0"/>
                                <a:ea typeface="Cambria Math" panose="02040503050406030204" pitchFamily="18" charset="0"/>
                              </a:rPr>
                              <m:t>𝜈</m:t>
                            </m:r>
                          </m:e>
                        </m:acc>
                      </m:e>
                      <m:sub>
                        <m:r>
                          <a:rPr lang="en-US" altLang="zh-CN" b="0" i="1" smtClean="0">
                            <a:latin typeface="Cambria Math" panose="02040503050406030204" pitchFamily="18" charset="0"/>
                          </a:rPr>
                          <m:t>𝑒</m:t>
                        </m:r>
                      </m:sub>
                    </m:sSub>
                  </m:oMath>
                </a14:m>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readjust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Y</a:t>
                </a:r>
                <a:r>
                  <a:rPr lang="en-US" altLang="zh-CN" baseline="-25000" dirty="0">
                    <a:latin typeface="Times New Roman" panose="02020603050405020304" pitchFamily="18" charset="0"/>
                    <a:cs typeface="Times New Roman" panose="02020603050405020304" pitchFamily="18" charset="0"/>
                  </a:rPr>
                  <a:t>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value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early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time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enhance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alpha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effect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(Duan+2011,</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Wu+2015,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Pllumbi+2015,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Just+2022…)</a:t>
                </a: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Active-sterile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conversions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also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has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effect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(McLaughlin+1999,</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Beun+2006,</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Wu+2014,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Pllumbi+2015)</a:t>
                </a:r>
                <a:endParaRPr lang="en-US" dirty="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F9C1158-6F02-E74C-873A-ADB5552DDE76}"/>
                  </a:ext>
                </a:extLst>
              </p:cNvPr>
              <p:cNvSpPr txBox="1">
                <a:spLocks noRot="1" noChangeAspect="1" noMove="1" noResize="1" noEditPoints="1" noAdjustHandles="1" noChangeArrowheads="1" noChangeShapeType="1" noTextEdit="1"/>
              </p:cNvSpPr>
              <p:nvPr/>
            </p:nvSpPr>
            <p:spPr>
              <a:xfrm>
                <a:off x="5512903" y="1029719"/>
                <a:ext cx="6467061" cy="5355312"/>
              </a:xfrm>
              <a:prstGeom prst="rect">
                <a:avLst/>
              </a:prstGeom>
              <a:blipFill>
                <a:blip r:embed="rId4"/>
                <a:stretch>
                  <a:fillRect l="-587" t="-711" b="-71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8E35ED4D-969C-764D-9D82-20EC48DA79AC}"/>
              </a:ext>
            </a:extLst>
          </p:cNvPr>
          <p:cNvPicPr>
            <a:picLocks noChangeAspect="1"/>
          </p:cNvPicPr>
          <p:nvPr/>
        </p:nvPicPr>
        <p:blipFill>
          <a:blip r:embed="rId5"/>
          <a:stretch>
            <a:fillRect/>
          </a:stretch>
        </p:blipFill>
        <p:spPr>
          <a:xfrm>
            <a:off x="8160752" y="1229362"/>
            <a:ext cx="2095500" cy="1181100"/>
          </a:xfrm>
          <a:prstGeom prst="rect">
            <a:avLst/>
          </a:prstGeom>
        </p:spPr>
      </p:pic>
      <p:sp>
        <p:nvSpPr>
          <p:cNvPr id="18" name="TextBox 17">
            <a:extLst>
              <a:ext uri="{FF2B5EF4-FFF2-40B4-BE49-F238E27FC236}">
                <a16:creationId xmlns:a16="http://schemas.microsoft.com/office/drawing/2014/main" id="{EA852C76-F1A0-AB4B-83C2-4F6086E9715E}"/>
              </a:ext>
            </a:extLst>
          </p:cNvPr>
          <p:cNvSpPr txBox="1"/>
          <p:nvPr/>
        </p:nvSpPr>
        <p:spPr>
          <a:xfrm>
            <a:off x="0" y="6304002"/>
            <a:ext cx="5700405" cy="369332"/>
          </a:xfrm>
          <a:prstGeom prst="rect">
            <a:avLst/>
          </a:prstGeom>
          <a:noFill/>
        </p:spPr>
        <p:txBody>
          <a:bodyPr wrap="square" rtlCol="0">
            <a:spAutoFit/>
          </a:bodyPr>
          <a:lstStyle/>
          <a:p>
            <a:r>
              <a:rPr lang="en-US" altLang="zh-CN" dirty="0"/>
              <a:t>Existence</a:t>
            </a:r>
            <a:r>
              <a:rPr lang="zh-CN" altLang="en-US" dirty="0"/>
              <a:t> </a:t>
            </a:r>
            <a:r>
              <a:rPr lang="en-US" altLang="zh-CN" dirty="0"/>
              <a:t>of</a:t>
            </a:r>
            <a:r>
              <a:rPr lang="zh-CN" altLang="en-US" dirty="0"/>
              <a:t> </a:t>
            </a:r>
            <a:r>
              <a:rPr lang="en-US" altLang="zh-CN" dirty="0">
                <a:solidFill>
                  <a:srgbClr val="FF0000"/>
                </a:solidFill>
              </a:rPr>
              <a:t>neutrinos:</a:t>
            </a:r>
            <a:r>
              <a:rPr lang="zh-CN" altLang="en-US" dirty="0">
                <a:solidFill>
                  <a:srgbClr val="FF0000"/>
                </a:solidFill>
              </a:rPr>
              <a:t> </a:t>
            </a:r>
            <a:r>
              <a:rPr lang="en-US" altLang="zh-CN" dirty="0">
                <a:solidFill>
                  <a:srgbClr val="FF0000"/>
                </a:solidFill>
              </a:rPr>
              <a:t>less</a:t>
            </a:r>
            <a:r>
              <a:rPr lang="zh-CN" altLang="en-US" dirty="0">
                <a:solidFill>
                  <a:srgbClr val="FF0000"/>
                </a:solidFill>
              </a:rPr>
              <a:t> </a:t>
            </a:r>
            <a:r>
              <a:rPr lang="en-US" altLang="zh-CN" dirty="0">
                <a:solidFill>
                  <a:srgbClr val="FF0000"/>
                </a:solidFill>
              </a:rPr>
              <a:t>robust</a:t>
            </a:r>
            <a:r>
              <a:rPr lang="zh-CN" altLang="en-US" dirty="0"/>
              <a:t> </a:t>
            </a:r>
            <a:r>
              <a:rPr lang="en-US" altLang="zh-CN" dirty="0"/>
              <a:t>r-process</a:t>
            </a:r>
            <a:r>
              <a:rPr lang="zh-CN" altLang="en-US" dirty="0"/>
              <a:t> </a:t>
            </a:r>
            <a:r>
              <a:rPr lang="en-US" altLang="zh-CN" dirty="0"/>
              <a:t>productions</a:t>
            </a:r>
            <a:endParaRPr lang="en-US" dirty="0"/>
          </a:p>
        </p:txBody>
      </p:sp>
      <p:sp>
        <p:nvSpPr>
          <p:cNvPr id="2" name="Footer Placeholder 1">
            <a:extLst>
              <a:ext uri="{FF2B5EF4-FFF2-40B4-BE49-F238E27FC236}">
                <a16:creationId xmlns:a16="http://schemas.microsoft.com/office/drawing/2014/main" id="{6E16927F-B63C-B84B-B9B4-518F7C71F351}"/>
              </a:ext>
            </a:extLst>
          </p:cNvPr>
          <p:cNvSpPr>
            <a:spLocks noGrp="1"/>
          </p:cNvSpPr>
          <p:nvPr>
            <p:ph type="ftr" sz="quarter" idx="11"/>
          </p:nvPr>
        </p:nvSpPr>
        <p:spPr/>
        <p:txBody>
          <a:bodyPr/>
          <a:lstStyle/>
          <a:p>
            <a:r>
              <a:rPr lang="en-US"/>
              <a:t>sirEN-Xilu Wang</a:t>
            </a:r>
            <a:endParaRPr lang="en-US" dirty="0"/>
          </a:p>
        </p:txBody>
      </p:sp>
      <p:cxnSp>
        <p:nvCxnSpPr>
          <p:cNvPr id="7" name="Straight Connector 6">
            <a:extLst>
              <a:ext uri="{FF2B5EF4-FFF2-40B4-BE49-F238E27FC236}">
                <a16:creationId xmlns:a16="http://schemas.microsoft.com/office/drawing/2014/main" id="{CAE9ABBF-C4A2-5D31-DD83-BE310DD5FF6D}"/>
              </a:ext>
            </a:extLst>
          </p:cNvPr>
          <p:cNvCxnSpPr/>
          <p:nvPr/>
        </p:nvCxnSpPr>
        <p:spPr>
          <a:xfrm>
            <a:off x="8030817" y="2040833"/>
            <a:ext cx="1510748"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73644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482271-DAAC-B046-A169-F44627872FD2}"/>
              </a:ext>
            </a:extLst>
          </p:cNvPr>
          <p:cNvSpPr>
            <a:spLocks noGrp="1"/>
          </p:cNvSpPr>
          <p:nvPr>
            <p:ph type="dt" sz="half" idx="10"/>
          </p:nvPr>
        </p:nvSpPr>
        <p:spPr/>
        <p:txBody>
          <a:bodyPr/>
          <a:lstStyle/>
          <a:p>
            <a:fld id="{603EBA4F-BC39-7645-8F6A-F4D1B9702B19}" type="datetime1">
              <a:rPr lang="en-US" smtClean="0"/>
              <a:t>6/11/25</a:t>
            </a:fld>
            <a:endParaRPr lang="en-US"/>
          </a:p>
        </p:txBody>
      </p:sp>
      <p:sp>
        <p:nvSpPr>
          <p:cNvPr id="5" name="Slide Number Placeholder 4">
            <a:extLst>
              <a:ext uri="{FF2B5EF4-FFF2-40B4-BE49-F238E27FC236}">
                <a16:creationId xmlns:a16="http://schemas.microsoft.com/office/drawing/2014/main" id="{0D3A2DD6-6B0F-EB4F-BA86-3A9D8C5D2ACD}"/>
              </a:ext>
            </a:extLst>
          </p:cNvPr>
          <p:cNvSpPr>
            <a:spLocks noGrp="1"/>
          </p:cNvSpPr>
          <p:nvPr>
            <p:ph type="sldNum" sz="quarter" idx="12"/>
          </p:nvPr>
        </p:nvSpPr>
        <p:spPr/>
        <p:txBody>
          <a:bodyPr/>
          <a:lstStyle/>
          <a:p>
            <a:fld id="{EF69564C-389E-5A40-BAE9-6DBDC65C143D}" type="slidenum">
              <a:rPr lang="en-US" smtClean="0"/>
              <a:t>7</a:t>
            </a:fld>
            <a:endParaRPr lang="en-US"/>
          </a:p>
        </p:txBody>
      </p:sp>
      <p:sp>
        <p:nvSpPr>
          <p:cNvPr id="13" name="Title 1">
            <a:extLst>
              <a:ext uri="{FF2B5EF4-FFF2-40B4-BE49-F238E27FC236}">
                <a16:creationId xmlns:a16="http://schemas.microsoft.com/office/drawing/2014/main" id="{E8B6743E-3DD1-0544-889E-5D85EED04D06}"/>
              </a:ext>
            </a:extLst>
          </p:cNvPr>
          <p:cNvSpPr>
            <a:spLocks noGrp="1"/>
          </p:cNvSpPr>
          <p:nvPr>
            <p:ph type="title"/>
          </p:nvPr>
        </p:nvSpPr>
        <p:spPr>
          <a:xfrm>
            <a:off x="838199" y="-6200"/>
            <a:ext cx="11036643"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r>
              <a:rPr lang="en-US" altLang="zh-CN" sz="4000" dirty="0"/>
              <a:t>r</a:t>
            </a:r>
            <a:r>
              <a:rPr lang="zh-CN" altLang="en-US" sz="4000" dirty="0"/>
              <a:t> </a:t>
            </a:r>
            <a:r>
              <a:rPr lang="en-US" altLang="zh-CN" sz="4000" dirty="0"/>
              <a:t>process</a:t>
            </a:r>
            <a:endParaRPr lang="en-US" sz="4000" dirty="0"/>
          </a:p>
        </p:txBody>
      </p:sp>
      <p:sp>
        <p:nvSpPr>
          <p:cNvPr id="10" name="TextBox 9">
            <a:extLst>
              <a:ext uri="{FF2B5EF4-FFF2-40B4-BE49-F238E27FC236}">
                <a16:creationId xmlns:a16="http://schemas.microsoft.com/office/drawing/2014/main" id="{7D6266C0-44FE-294B-AC9C-185CD76446DA}"/>
              </a:ext>
            </a:extLst>
          </p:cNvPr>
          <p:cNvSpPr txBox="1"/>
          <p:nvPr/>
        </p:nvSpPr>
        <p:spPr>
          <a:xfrm>
            <a:off x="5371467" y="1373854"/>
            <a:ext cx="1811082" cy="3139321"/>
          </a:xfrm>
          <a:prstGeom prst="rect">
            <a:avLst/>
          </a:prstGeom>
          <a:noFill/>
        </p:spPr>
        <p:txBody>
          <a:bodyPr wrap="square" rtlCol="0">
            <a:spAutoFit/>
          </a:bodyPr>
          <a:lstStyle/>
          <a:p>
            <a:r>
              <a:rPr lang="en-US" altLang="zh-CN" dirty="0">
                <a:solidFill>
                  <a:srgbClr val="DC30D7"/>
                </a:solidFill>
              </a:rPr>
              <a:t>p</a:t>
            </a:r>
            <a:r>
              <a:rPr lang="en-US" altLang="zh-CN" sz="1800" dirty="0">
                <a:solidFill>
                  <a:srgbClr val="DC30D7"/>
                </a:solidFill>
              </a:rPr>
              <a:t>urple:</a:t>
            </a:r>
            <a:r>
              <a:rPr lang="zh-CN" altLang="en-US" sz="1800" dirty="0">
                <a:solidFill>
                  <a:srgbClr val="DC30D7"/>
                </a:solidFill>
              </a:rPr>
              <a:t> </a:t>
            </a:r>
            <a:r>
              <a:rPr lang="en-US" altLang="zh-CN" dirty="0">
                <a:solidFill>
                  <a:srgbClr val="DC30D7"/>
                </a:solidFill>
              </a:rPr>
              <a:t>n</a:t>
            </a:r>
            <a:r>
              <a:rPr lang="en-US" sz="1800" dirty="0">
                <a:solidFill>
                  <a:srgbClr val="DC30D7"/>
                </a:solidFill>
              </a:rPr>
              <a:t>o </a:t>
            </a:r>
            <a:r>
              <a:rPr lang="en-US" altLang="zh-CN" sz="1800" dirty="0">
                <a:solidFill>
                  <a:srgbClr val="DC30D7"/>
                </a:solidFill>
              </a:rPr>
              <a:t>neutrino</a:t>
            </a:r>
            <a:r>
              <a:rPr lang="zh-CN" altLang="en-US" sz="1800" dirty="0">
                <a:solidFill>
                  <a:srgbClr val="DC30D7"/>
                </a:solidFill>
              </a:rPr>
              <a:t> </a:t>
            </a:r>
            <a:r>
              <a:rPr lang="en-US" altLang="zh-CN" sz="1800" dirty="0">
                <a:solidFill>
                  <a:srgbClr val="DC30D7"/>
                </a:solidFill>
              </a:rPr>
              <a:t>(</a:t>
            </a:r>
            <a:r>
              <a:rPr lang="en-US" altLang="zh-CN" sz="1800" dirty="0" err="1">
                <a:solidFill>
                  <a:srgbClr val="DC30D7"/>
                </a:solidFill>
              </a:rPr>
              <a:t>nn</a:t>
            </a:r>
            <a:r>
              <a:rPr lang="en-US" altLang="zh-CN" sz="1800" dirty="0">
                <a:solidFill>
                  <a:srgbClr val="DC30D7"/>
                </a:solidFill>
              </a:rPr>
              <a:t>)</a:t>
            </a:r>
            <a:endParaRPr lang="en-US" sz="1800" dirty="0">
              <a:solidFill>
                <a:srgbClr val="DC30D7"/>
              </a:solidFill>
            </a:endParaRPr>
          </a:p>
          <a:p>
            <a:r>
              <a:rPr lang="en-US" sz="1800" dirty="0">
                <a:solidFill>
                  <a:srgbClr val="00B0F0"/>
                </a:solidFill>
              </a:rPr>
              <a:t>cyan: </a:t>
            </a:r>
            <a:r>
              <a:rPr lang="en-US" altLang="zh-CN" sz="1800" dirty="0">
                <a:solidFill>
                  <a:srgbClr val="00B0F0"/>
                </a:solidFill>
              </a:rPr>
              <a:t>no</a:t>
            </a:r>
            <a:r>
              <a:rPr lang="zh-CN" altLang="en-US" sz="1800" dirty="0">
                <a:solidFill>
                  <a:srgbClr val="00B0F0"/>
                </a:solidFill>
              </a:rPr>
              <a:t> </a:t>
            </a:r>
            <a:r>
              <a:rPr lang="en-US" altLang="zh-CN" sz="1800" dirty="0">
                <a:solidFill>
                  <a:srgbClr val="00B0F0"/>
                </a:solidFill>
              </a:rPr>
              <a:t>neutrino</a:t>
            </a:r>
            <a:r>
              <a:rPr lang="zh-CN" altLang="en-US" sz="1800" dirty="0">
                <a:solidFill>
                  <a:srgbClr val="00B0F0"/>
                </a:solidFill>
              </a:rPr>
              <a:t> </a:t>
            </a:r>
            <a:r>
              <a:rPr lang="en-US" altLang="zh-CN" sz="1800" dirty="0">
                <a:solidFill>
                  <a:srgbClr val="00B0F0"/>
                </a:solidFill>
              </a:rPr>
              <a:t>oscillation</a:t>
            </a:r>
            <a:r>
              <a:rPr lang="zh-CN" altLang="en-US" sz="1800" dirty="0">
                <a:solidFill>
                  <a:srgbClr val="00B0F0"/>
                </a:solidFill>
              </a:rPr>
              <a:t> </a:t>
            </a:r>
            <a:r>
              <a:rPr lang="en-US" altLang="zh-CN" sz="1800" dirty="0">
                <a:solidFill>
                  <a:srgbClr val="00B0F0"/>
                </a:solidFill>
              </a:rPr>
              <a:t>(</a:t>
            </a:r>
            <a:r>
              <a:rPr lang="en-US" altLang="zh-CN" sz="1800" dirty="0" err="1">
                <a:solidFill>
                  <a:srgbClr val="00B0F0"/>
                </a:solidFill>
              </a:rPr>
              <a:t>nosc</a:t>
            </a:r>
            <a:r>
              <a:rPr lang="en-US" altLang="zh-CN" sz="1800" dirty="0">
                <a:solidFill>
                  <a:srgbClr val="00B0F0"/>
                </a:solidFill>
              </a:rPr>
              <a:t>)</a:t>
            </a:r>
          </a:p>
          <a:p>
            <a:r>
              <a:rPr lang="en-US" sz="1800" dirty="0">
                <a:solidFill>
                  <a:srgbClr val="0070C0"/>
                </a:solidFill>
              </a:rPr>
              <a:t>blue: </a:t>
            </a:r>
            <a:r>
              <a:rPr lang="en-US" altLang="zh-CN" sz="1800" dirty="0">
                <a:solidFill>
                  <a:srgbClr val="0070C0"/>
                </a:solidFill>
              </a:rPr>
              <a:t>many-body</a:t>
            </a:r>
            <a:r>
              <a:rPr lang="zh-CN" altLang="en-US" sz="1800" dirty="0">
                <a:solidFill>
                  <a:srgbClr val="0070C0"/>
                </a:solidFill>
              </a:rPr>
              <a:t> </a:t>
            </a:r>
            <a:r>
              <a:rPr lang="en-US" altLang="zh-CN" sz="1800" dirty="0">
                <a:solidFill>
                  <a:srgbClr val="0070C0"/>
                </a:solidFill>
              </a:rPr>
              <a:t>calculation</a:t>
            </a:r>
            <a:r>
              <a:rPr lang="zh-CN" altLang="en-US" sz="1800" dirty="0">
                <a:solidFill>
                  <a:srgbClr val="0070C0"/>
                </a:solidFill>
              </a:rPr>
              <a:t> </a:t>
            </a:r>
            <a:r>
              <a:rPr lang="en-US" altLang="zh-CN" sz="1800" dirty="0">
                <a:solidFill>
                  <a:srgbClr val="0070C0"/>
                </a:solidFill>
              </a:rPr>
              <a:t>of</a:t>
            </a:r>
            <a:r>
              <a:rPr lang="zh-CN" altLang="en-US" sz="1800" dirty="0">
                <a:solidFill>
                  <a:srgbClr val="0070C0"/>
                </a:solidFill>
              </a:rPr>
              <a:t> </a:t>
            </a:r>
            <a:r>
              <a:rPr lang="en-US" altLang="zh-CN" sz="1800" dirty="0">
                <a:solidFill>
                  <a:srgbClr val="0070C0"/>
                </a:solidFill>
              </a:rPr>
              <a:t>oscillation</a:t>
            </a:r>
            <a:r>
              <a:rPr lang="zh-CN" altLang="en-US" sz="1800" dirty="0">
                <a:solidFill>
                  <a:srgbClr val="0070C0"/>
                </a:solidFill>
              </a:rPr>
              <a:t> </a:t>
            </a:r>
            <a:r>
              <a:rPr lang="en-US" altLang="zh-CN" dirty="0">
                <a:solidFill>
                  <a:srgbClr val="0070C0"/>
                </a:solidFill>
              </a:rPr>
              <a:t>(mb)</a:t>
            </a:r>
            <a:endParaRPr lang="en-US" sz="1800" dirty="0">
              <a:solidFill>
                <a:srgbClr val="00B0F0"/>
              </a:solidFill>
            </a:endParaRPr>
          </a:p>
          <a:p>
            <a:r>
              <a:rPr lang="en-US" altLang="zh-CN" dirty="0">
                <a:solidFill>
                  <a:schemeClr val="accent2"/>
                </a:solidFill>
              </a:rPr>
              <a:t>orange</a:t>
            </a:r>
            <a:r>
              <a:rPr lang="en-US" sz="1800" dirty="0">
                <a:solidFill>
                  <a:schemeClr val="accent2"/>
                </a:solidFill>
              </a:rPr>
              <a:t>: </a:t>
            </a:r>
            <a:r>
              <a:rPr lang="en-US" altLang="zh-CN" sz="1800" dirty="0">
                <a:solidFill>
                  <a:schemeClr val="accent2"/>
                </a:solidFill>
              </a:rPr>
              <a:t>mean-field</a:t>
            </a:r>
            <a:r>
              <a:rPr lang="zh-CN" altLang="en-US" sz="1800" dirty="0">
                <a:solidFill>
                  <a:schemeClr val="accent2"/>
                </a:solidFill>
              </a:rPr>
              <a:t> </a:t>
            </a:r>
            <a:r>
              <a:rPr lang="en-US" altLang="zh-CN" sz="1800" dirty="0">
                <a:solidFill>
                  <a:schemeClr val="accent2"/>
                </a:solidFill>
              </a:rPr>
              <a:t>calculation</a:t>
            </a:r>
            <a:r>
              <a:rPr lang="zh-CN" altLang="en-US" sz="1800" dirty="0">
                <a:solidFill>
                  <a:schemeClr val="accent2"/>
                </a:solidFill>
              </a:rPr>
              <a:t> </a:t>
            </a:r>
            <a:r>
              <a:rPr lang="en-US" altLang="zh-CN" sz="1800" dirty="0">
                <a:solidFill>
                  <a:schemeClr val="accent2"/>
                </a:solidFill>
              </a:rPr>
              <a:t>of</a:t>
            </a:r>
            <a:r>
              <a:rPr lang="zh-CN" altLang="en-US" sz="1800" dirty="0">
                <a:solidFill>
                  <a:schemeClr val="accent2"/>
                </a:solidFill>
              </a:rPr>
              <a:t> </a:t>
            </a:r>
            <a:r>
              <a:rPr lang="en-US" altLang="zh-CN" dirty="0">
                <a:solidFill>
                  <a:schemeClr val="accent2"/>
                </a:solidFill>
              </a:rPr>
              <a:t>oscillation</a:t>
            </a:r>
            <a:r>
              <a:rPr lang="zh-CN" altLang="en-US" dirty="0">
                <a:solidFill>
                  <a:schemeClr val="accent2"/>
                </a:solidFill>
              </a:rPr>
              <a:t> </a:t>
            </a:r>
            <a:r>
              <a:rPr lang="en-US" altLang="zh-CN" dirty="0">
                <a:solidFill>
                  <a:schemeClr val="accent2"/>
                </a:solidFill>
              </a:rPr>
              <a:t>(mf)</a:t>
            </a:r>
            <a:endParaRPr lang="en-US" sz="1800" dirty="0">
              <a:solidFill>
                <a:schemeClr val="accent2"/>
              </a:solidFill>
            </a:endParaRPr>
          </a:p>
        </p:txBody>
      </p:sp>
      <p:sp>
        <p:nvSpPr>
          <p:cNvPr id="15" name="TextBox 14">
            <a:extLst>
              <a:ext uri="{FF2B5EF4-FFF2-40B4-BE49-F238E27FC236}">
                <a16:creationId xmlns:a16="http://schemas.microsoft.com/office/drawing/2014/main" id="{9D1BDBF6-00E0-ED48-9C33-0748A08FF61F}"/>
              </a:ext>
            </a:extLst>
          </p:cNvPr>
          <p:cNvSpPr txBox="1"/>
          <p:nvPr/>
        </p:nvSpPr>
        <p:spPr>
          <a:xfrm>
            <a:off x="754133" y="4923028"/>
            <a:ext cx="11036643" cy="1631216"/>
          </a:xfrm>
          <a:prstGeom prst="rect">
            <a:avLst/>
          </a:prstGeom>
          <a:noFill/>
        </p:spPr>
        <p:txBody>
          <a:bodyPr wrap="square" rtlCol="0">
            <a:spAutoFit/>
          </a:bodyPr>
          <a:lstStyle/>
          <a:p>
            <a:pPr marL="342900" indent="-342900">
              <a:buFont typeface="Wingdings" pitchFamily="2" charset="2"/>
              <a:buChar char="Ø"/>
            </a:pPr>
            <a:r>
              <a:rPr lang="en-US" altLang="zh-CN" sz="2000" dirty="0">
                <a:solidFill>
                  <a:schemeClr val="accent1"/>
                </a:solidFill>
                <a:latin typeface="Times New Roman" panose="02020603050405020304" pitchFamily="18" charset="0"/>
                <a:cs typeface="Times New Roman" panose="02020603050405020304" pitchFamily="18" charset="0"/>
              </a:rPr>
              <a:t>r</a:t>
            </a:r>
            <a:r>
              <a:rPr lang="zh-CN" altLang="en-US" sz="2000" dirty="0">
                <a:solidFill>
                  <a:schemeClr val="accent1"/>
                </a:solidFill>
                <a:latin typeface="Times New Roman" panose="02020603050405020304" pitchFamily="18" charset="0"/>
                <a:cs typeface="Times New Roman" panose="02020603050405020304" pitchFamily="18" charset="0"/>
              </a:rPr>
              <a:t> </a:t>
            </a:r>
            <a:r>
              <a:rPr lang="en-US" altLang="zh-CN" sz="2000" dirty="0">
                <a:solidFill>
                  <a:schemeClr val="accent1"/>
                </a:solidFill>
                <a:latin typeface="Times New Roman" panose="02020603050405020304" pitchFamily="18" charset="0"/>
                <a:cs typeface="Times New Roman" panose="02020603050405020304" pitchFamily="18" charset="0"/>
              </a:rPr>
              <a:t>process:</a:t>
            </a:r>
            <a:r>
              <a:rPr lang="zh-CN" altLang="en-US" sz="2000" dirty="0">
                <a:solidFill>
                  <a:schemeClr val="accent1"/>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neutrinos</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hinder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synthesis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of</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heavier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nuclei,</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and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mainly</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affect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3</a:t>
            </a:r>
            <a:r>
              <a:rPr lang="en-US" altLang="zh-CN" sz="2000" baseline="30000" dirty="0">
                <a:solidFill>
                  <a:srgbClr val="C00000"/>
                </a:solidFill>
                <a:latin typeface="Times New Roman" panose="02020603050405020304" pitchFamily="18" charset="0"/>
                <a:cs typeface="Times New Roman" panose="02020603050405020304" pitchFamily="18" charset="0"/>
              </a:rPr>
              <a:t>rd</a:t>
            </a:r>
            <a:r>
              <a:rPr lang="zh-CN" altLang="en-US" sz="2000" dirty="0">
                <a:solidFill>
                  <a:srgbClr val="C00000"/>
                </a:solidFill>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peak</a:t>
            </a:r>
            <a:r>
              <a:rPr lang="zh-CN" altLang="en-US" sz="2000" dirty="0">
                <a:solidFill>
                  <a:srgbClr val="C0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and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beyond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region;</a:t>
            </a:r>
            <a:r>
              <a:rPr lang="zh-CN" altLang="en-US" sz="2000" dirty="0">
                <a:solidFill>
                  <a:srgbClr val="C00000"/>
                </a:solidFill>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many-body</a:t>
            </a:r>
            <a:r>
              <a:rPr lang="zh-CN" altLang="en-US" sz="2000" dirty="0">
                <a:solidFill>
                  <a:srgbClr val="C0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treatment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has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C00000"/>
                </a:solidFill>
                <a:latin typeface="Times New Roman" panose="02020603050405020304" pitchFamily="18" charset="0"/>
                <a:cs typeface="Times New Roman" panose="02020603050405020304" pitchFamily="18" charset="0"/>
              </a:rPr>
              <a:t>biggest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effect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for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normal</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mass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hierarchy</a:t>
            </a:r>
          </a:p>
          <a:p>
            <a:pPr marL="342900" indent="-342900">
              <a:buFont typeface="Wingdings" pitchFamily="2" charset="2"/>
              <a:buChar char="Ø"/>
            </a:pPr>
            <a:r>
              <a:rPr lang="en-US" altLang="zh-CN" sz="2000" dirty="0">
                <a:latin typeface="Times New Roman" panose="02020603050405020304" pitchFamily="18" charset="0"/>
                <a:cs typeface="Times New Roman" panose="02020603050405020304" pitchFamily="18" charset="0"/>
              </a:rPr>
              <a:t>for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asym3</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case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with</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r-process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nucleosynthesis</a:t>
            </a:r>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barely</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reach</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the</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3rd</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peak</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and</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beyond:</a:t>
            </a:r>
          </a:p>
          <a:p>
            <a:pPr marL="800100" lvl="1" indent="-342900">
              <a:buFont typeface="Wingdings" pitchFamily="2" charset="2"/>
              <a:buChar char="v"/>
            </a:pPr>
            <a:r>
              <a:rPr lang="zh-CN" altLang="en-US" sz="2000" dirty="0">
                <a:latin typeface="Times New Roman" panose="02020603050405020304" pitchFamily="18" charset="0"/>
                <a:cs typeface="Times New Roman" panose="02020603050405020304" pitchFamily="18" charset="0"/>
                <a:sym typeface="Wingdings" pitchFamily="2" charset="2"/>
              </a:rPr>
              <a:t> </a:t>
            </a:r>
            <a:r>
              <a:rPr lang="en-US" altLang="zh-CN" sz="2000" dirty="0">
                <a:solidFill>
                  <a:srgbClr val="0070C0"/>
                </a:solidFill>
                <a:latin typeface="Times New Roman" panose="02020603050405020304" pitchFamily="18" charset="0"/>
                <a:cs typeface="Times New Roman" panose="02020603050405020304" pitchFamily="18" charset="0"/>
              </a:rPr>
              <a:t>Biggest</a:t>
            </a:r>
            <a:r>
              <a:rPr lang="zh-CN" altLang="en-US" sz="2000" dirty="0">
                <a:solidFill>
                  <a:srgbClr val="0070C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effect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of</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difference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NDW</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neutrino</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treatments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r-process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yields: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move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to</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weak</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r-process;</a:t>
            </a:r>
          </a:p>
        </p:txBody>
      </p:sp>
      <p:pic>
        <p:nvPicPr>
          <p:cNvPr id="18" name="Picture 17">
            <a:extLst>
              <a:ext uri="{FF2B5EF4-FFF2-40B4-BE49-F238E27FC236}">
                <a16:creationId xmlns:a16="http://schemas.microsoft.com/office/drawing/2014/main" id="{9B2B5E8A-BFCE-EB4A-AF98-4AA809CB4F91}"/>
              </a:ext>
            </a:extLst>
          </p:cNvPr>
          <p:cNvPicPr>
            <a:picLocks noChangeAspect="1"/>
          </p:cNvPicPr>
          <p:nvPr/>
        </p:nvPicPr>
        <p:blipFill>
          <a:blip r:embed="rId3"/>
          <a:stretch>
            <a:fillRect/>
          </a:stretch>
        </p:blipFill>
        <p:spPr>
          <a:xfrm>
            <a:off x="241856" y="813506"/>
            <a:ext cx="5482436" cy="4114800"/>
          </a:xfrm>
          <a:prstGeom prst="rect">
            <a:avLst/>
          </a:prstGeom>
        </p:spPr>
      </p:pic>
      <p:sp>
        <p:nvSpPr>
          <p:cNvPr id="3" name="TextBox 2">
            <a:extLst>
              <a:ext uri="{FF2B5EF4-FFF2-40B4-BE49-F238E27FC236}">
                <a16:creationId xmlns:a16="http://schemas.microsoft.com/office/drawing/2014/main" id="{A2936D08-7017-0343-BEC0-169473D8B9C2}"/>
              </a:ext>
            </a:extLst>
          </p:cNvPr>
          <p:cNvSpPr txBox="1"/>
          <p:nvPr/>
        </p:nvSpPr>
        <p:spPr>
          <a:xfrm>
            <a:off x="4197081" y="1308787"/>
            <a:ext cx="1287162" cy="584775"/>
          </a:xfrm>
          <a:prstGeom prst="rect">
            <a:avLst/>
          </a:prstGeom>
          <a:noFill/>
        </p:spPr>
        <p:txBody>
          <a:bodyPr wrap="square" rtlCol="0">
            <a:spAutoFit/>
          </a:bodyPr>
          <a:lstStyle/>
          <a:p>
            <a:r>
              <a:rPr lang="en-US" altLang="zh-CN" sz="1600" dirty="0"/>
              <a:t>asym3</a:t>
            </a:r>
          </a:p>
          <a:p>
            <a:r>
              <a:rPr lang="en-US" altLang="zh-CN" sz="1600" dirty="0"/>
              <a:t>Duan2011</a:t>
            </a:r>
            <a:endParaRPr lang="en-US" sz="1600" dirty="0"/>
          </a:p>
        </p:txBody>
      </p:sp>
      <p:pic>
        <p:nvPicPr>
          <p:cNvPr id="14" name="Picture 13">
            <a:extLst>
              <a:ext uri="{FF2B5EF4-FFF2-40B4-BE49-F238E27FC236}">
                <a16:creationId xmlns:a16="http://schemas.microsoft.com/office/drawing/2014/main" id="{3BDF6F2C-007A-9E49-94D2-9C971CEF7C4A}"/>
              </a:ext>
            </a:extLst>
          </p:cNvPr>
          <p:cNvPicPr>
            <a:picLocks noChangeAspect="1"/>
          </p:cNvPicPr>
          <p:nvPr/>
        </p:nvPicPr>
        <p:blipFill>
          <a:blip r:embed="rId4"/>
          <a:stretch>
            <a:fillRect/>
          </a:stretch>
        </p:blipFill>
        <p:spPr>
          <a:xfrm>
            <a:off x="7059080" y="808228"/>
            <a:ext cx="5482437" cy="4114800"/>
          </a:xfrm>
          <a:prstGeom prst="rect">
            <a:avLst/>
          </a:prstGeom>
        </p:spPr>
      </p:pic>
      <p:sp>
        <p:nvSpPr>
          <p:cNvPr id="17" name="TextBox 16">
            <a:extLst>
              <a:ext uri="{FF2B5EF4-FFF2-40B4-BE49-F238E27FC236}">
                <a16:creationId xmlns:a16="http://schemas.microsoft.com/office/drawing/2014/main" id="{2A933E76-1F6D-AB47-8EE5-830A7AC33887}"/>
              </a:ext>
            </a:extLst>
          </p:cNvPr>
          <p:cNvSpPr txBox="1"/>
          <p:nvPr/>
        </p:nvSpPr>
        <p:spPr>
          <a:xfrm>
            <a:off x="10988514" y="1315412"/>
            <a:ext cx="1287162" cy="584775"/>
          </a:xfrm>
          <a:prstGeom prst="rect">
            <a:avLst/>
          </a:prstGeom>
          <a:noFill/>
        </p:spPr>
        <p:txBody>
          <a:bodyPr wrap="square" rtlCol="0">
            <a:spAutoFit/>
          </a:bodyPr>
          <a:lstStyle/>
          <a:p>
            <a:r>
              <a:rPr lang="en-US" altLang="zh-CN" sz="1600" dirty="0"/>
              <a:t>asym4</a:t>
            </a:r>
          </a:p>
          <a:p>
            <a:r>
              <a:rPr lang="en-US" altLang="zh-CN" sz="1600" dirty="0"/>
              <a:t>Duan2011</a:t>
            </a:r>
            <a:endParaRPr lang="en-US" sz="1600" dirty="0"/>
          </a:p>
        </p:txBody>
      </p:sp>
      <p:sp>
        <p:nvSpPr>
          <p:cNvPr id="2" name="Footer Placeholder 1">
            <a:extLst>
              <a:ext uri="{FF2B5EF4-FFF2-40B4-BE49-F238E27FC236}">
                <a16:creationId xmlns:a16="http://schemas.microsoft.com/office/drawing/2014/main" id="{0ED1BB6E-74C5-014F-BB10-7E189964C89A}"/>
              </a:ext>
            </a:extLst>
          </p:cNvPr>
          <p:cNvSpPr>
            <a:spLocks noGrp="1"/>
          </p:cNvSpPr>
          <p:nvPr>
            <p:ph type="ftr" sz="quarter" idx="11"/>
          </p:nvPr>
        </p:nvSpPr>
        <p:spPr/>
        <p:txBody>
          <a:bodyPr/>
          <a:lstStyle/>
          <a:p>
            <a:r>
              <a:rPr lang="en-US"/>
              <a:t>sirEN-Xilu Wang</a:t>
            </a:r>
          </a:p>
        </p:txBody>
      </p:sp>
      <p:sp>
        <p:nvSpPr>
          <p:cNvPr id="6" name="TextBox 5">
            <a:extLst>
              <a:ext uri="{FF2B5EF4-FFF2-40B4-BE49-F238E27FC236}">
                <a16:creationId xmlns:a16="http://schemas.microsoft.com/office/drawing/2014/main" id="{930E2009-9402-9D64-6E42-378266015E37}"/>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Tree>
    <p:extLst>
      <p:ext uri="{BB962C8B-B14F-4D97-AF65-F5344CB8AC3E}">
        <p14:creationId xmlns:p14="http://schemas.microsoft.com/office/powerpoint/2010/main" val="4148363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99C5-07F2-A3F4-C190-D5D2FF0C8AE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A8E9DE7-C4D7-DC3A-C9E5-CD8CA82F6EBE}"/>
              </a:ext>
            </a:extLst>
          </p:cNvPr>
          <p:cNvSpPr>
            <a:spLocks noGrp="1"/>
          </p:cNvSpPr>
          <p:nvPr>
            <p:ph type="dt" sz="half" idx="10"/>
          </p:nvPr>
        </p:nvSpPr>
        <p:spPr/>
        <p:txBody>
          <a:bodyPr/>
          <a:lstStyle/>
          <a:p>
            <a:fld id="{188AC36C-80DB-1B42-810C-835AC85F6967}" type="datetime1">
              <a:rPr lang="en-US" smtClean="0"/>
              <a:t>6/11/25</a:t>
            </a:fld>
            <a:endParaRPr lang="en-US"/>
          </a:p>
        </p:txBody>
      </p:sp>
      <p:sp>
        <p:nvSpPr>
          <p:cNvPr id="5" name="Slide Number Placeholder 4">
            <a:extLst>
              <a:ext uri="{FF2B5EF4-FFF2-40B4-BE49-F238E27FC236}">
                <a16:creationId xmlns:a16="http://schemas.microsoft.com/office/drawing/2014/main" id="{98AD0677-20B1-48D2-4ED5-39A7EE4643F0}"/>
              </a:ext>
            </a:extLst>
          </p:cNvPr>
          <p:cNvSpPr>
            <a:spLocks noGrp="1"/>
          </p:cNvSpPr>
          <p:nvPr>
            <p:ph type="sldNum" sz="quarter" idx="12"/>
          </p:nvPr>
        </p:nvSpPr>
        <p:spPr/>
        <p:txBody>
          <a:bodyPr/>
          <a:lstStyle/>
          <a:p>
            <a:fld id="{EF69564C-389E-5A40-BAE9-6DBDC65C143D}" type="slidenum">
              <a:rPr lang="en-US" smtClean="0"/>
              <a:t>8</a:t>
            </a:fld>
            <a:endParaRPr lang="en-US"/>
          </a:p>
        </p:txBody>
      </p:sp>
      <p:sp>
        <p:nvSpPr>
          <p:cNvPr id="6" name="TextBox 5">
            <a:extLst>
              <a:ext uri="{FF2B5EF4-FFF2-40B4-BE49-F238E27FC236}">
                <a16:creationId xmlns:a16="http://schemas.microsoft.com/office/drawing/2014/main" id="{1A2B25D0-43CD-7F46-FDC8-77356AA3EB42}"/>
              </a:ext>
            </a:extLst>
          </p:cNvPr>
          <p:cNvSpPr txBox="1"/>
          <p:nvPr/>
        </p:nvSpPr>
        <p:spPr>
          <a:xfrm>
            <a:off x="668275" y="4886623"/>
            <a:ext cx="11036643" cy="1631216"/>
          </a:xfrm>
          <a:prstGeom prst="rect">
            <a:avLst/>
          </a:prstGeom>
          <a:noFill/>
        </p:spPr>
        <p:txBody>
          <a:bodyPr wrap="square" rtlCol="0">
            <a:spAutoFit/>
          </a:bodyPr>
          <a:lstStyle/>
          <a:p>
            <a:pPr marL="285750" indent="-285750">
              <a:buFont typeface="Wingdings" pitchFamily="2" charset="2"/>
              <a:buChar char="Ø"/>
            </a:pPr>
            <a:r>
              <a:rPr lang="en-US" sz="2000" dirty="0">
                <a:latin typeface="Times New Roman" panose="02020603050405020304" pitchFamily="18" charset="0"/>
                <a:cs typeface="Times New Roman" panose="02020603050405020304" pitchFamily="18" charset="0"/>
              </a:rPr>
              <a:t>The asym3 case starts with a slightly higher Ye value at</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equilibrium, producing a lower initial neutron abundance and a</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faster consumption of neutrons than in the asym4 case</a:t>
            </a:r>
            <a:r>
              <a:rPr lang="en-US" altLang="zh-CN" sz="2000" dirty="0">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2000" dirty="0">
                <a:effectLst/>
                <a:latin typeface="Times New Roman" panose="02020603050405020304" pitchFamily="18" charset="0"/>
                <a:cs typeface="Times New Roman" panose="02020603050405020304" pitchFamily="18" charset="0"/>
              </a:rPr>
              <a:t>Neutrino interactions produce an</a:t>
            </a:r>
            <a:r>
              <a:rPr lang="zh-CN" altLang="en-US" sz="2000" dirty="0">
                <a:effectLst/>
                <a:latin typeface="Times New Roman" panose="02020603050405020304" pitchFamily="18" charset="0"/>
                <a:cs typeface="Times New Roman" panose="02020603050405020304" pitchFamily="18" charset="0"/>
              </a:rPr>
              <a:t> </a:t>
            </a:r>
            <a:r>
              <a:rPr lang="en-US" sz="2000" b="1" dirty="0">
                <a:effectLst/>
                <a:latin typeface="Times New Roman" panose="02020603050405020304" pitchFamily="18" charset="0"/>
                <a:cs typeface="Times New Roman" panose="02020603050405020304" pitchFamily="18" charset="0"/>
              </a:rPr>
              <a:t>alpha effect </a:t>
            </a:r>
            <a:r>
              <a:rPr lang="en-US" sz="2000" dirty="0">
                <a:effectLst/>
                <a:latin typeface="Times New Roman" panose="02020603050405020304" pitchFamily="18" charset="0"/>
                <a:cs typeface="Times New Roman" panose="02020603050405020304" pitchFamily="18" charset="0"/>
              </a:rPr>
              <a:t>of varying strength</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 </a:t>
            </a:r>
            <a:r>
              <a:rPr lang="en-US" altLang="zh-CN" sz="2000" dirty="0" err="1">
                <a:solidFill>
                  <a:srgbClr val="00B0F0"/>
                </a:solidFill>
                <a:latin typeface="Times New Roman" panose="02020603050405020304" pitchFamily="18" charset="0"/>
                <a:cs typeface="Times New Roman" panose="02020603050405020304" pitchFamily="18" charset="0"/>
              </a:rPr>
              <a:t>nosc</a:t>
            </a:r>
            <a:r>
              <a:rPr lang="en-US" altLang="zh-CN" sz="2000" dirty="0">
                <a:solidFill>
                  <a:srgbClr val="00B0F0"/>
                </a:solidFill>
                <a:latin typeface="Times New Roman" panose="02020603050405020304" pitchFamily="18" charset="0"/>
                <a:cs typeface="Times New Roman" panose="02020603050405020304" pitchFamily="18" charset="0"/>
              </a:rPr>
              <a:t>,</a:t>
            </a:r>
            <a:r>
              <a:rPr lang="zh-CN" altLang="en-US" sz="2000" dirty="0">
                <a:solidFill>
                  <a:srgbClr val="00B0F0"/>
                </a:solidFill>
                <a:latin typeface="Times New Roman" panose="02020603050405020304" pitchFamily="18" charset="0"/>
                <a:cs typeface="Times New Roman" panose="02020603050405020304" pitchFamily="18" charset="0"/>
              </a:rPr>
              <a:t> </a:t>
            </a:r>
            <a:r>
              <a:rPr lang="en-US" altLang="zh-CN" sz="2000" dirty="0">
                <a:solidFill>
                  <a:schemeClr val="accent2">
                    <a:lumMod val="60000"/>
                    <a:lumOff val="40000"/>
                  </a:schemeClr>
                </a:solidFill>
                <a:latin typeface="Times New Roman" panose="02020603050405020304" pitchFamily="18" charset="0"/>
                <a:cs typeface="Times New Roman" panose="02020603050405020304" pitchFamily="18" charset="0"/>
              </a:rPr>
              <a:t>mf,</a:t>
            </a:r>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mb</a:t>
            </a:r>
            <a:r>
              <a:rPr lang="en-US" sz="2000" dirty="0">
                <a:latin typeface="Times New Roman" panose="02020603050405020304" pitchFamily="18" charset="0"/>
                <a:cs typeface="Times New Roman" panose="02020603050405020304" pitchFamily="18" charset="0"/>
              </a:rPr>
              <a:t> enhance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alpha</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effect,</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with </a:t>
            </a:r>
            <a:r>
              <a:rPr lang="en-US" altLang="zh-CN" sz="2000" dirty="0">
                <a:solidFill>
                  <a:srgbClr val="0070C0"/>
                </a:solidFill>
                <a:latin typeface="Times New Roman" panose="02020603050405020304" pitchFamily="18" charset="0"/>
                <a:cs typeface="Times New Roman" panose="02020603050405020304" pitchFamily="18" charset="0"/>
              </a:rPr>
              <a:t>mb</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case showing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larg</a:t>
            </a:r>
            <a:r>
              <a:rPr lang="en-US" altLang="zh-CN" sz="2000" dirty="0">
                <a:solidFill>
                  <a:srgbClr val="0070C0"/>
                </a:solidFill>
                <a:latin typeface="Times New Roman" panose="02020603050405020304" pitchFamily="18" charset="0"/>
                <a:cs typeface="Times New Roman" panose="02020603050405020304" pitchFamily="18" charset="0"/>
              </a:rPr>
              <a:t>est</a:t>
            </a:r>
            <a:r>
              <a:rPr lang="en-US" sz="2000" dirty="0">
                <a:latin typeface="Times New Roman" panose="02020603050405020304" pitchFamily="18" charset="0"/>
                <a:cs typeface="Times New Roman" panose="02020603050405020304" pitchFamily="18" charset="0"/>
              </a:rPr>
              <a:t> effect. </a:t>
            </a:r>
            <a:r>
              <a:rPr lang="en-US" altLang="zh-CN" sz="2000" dirty="0">
                <a:latin typeface="Times New Roman" panose="02020603050405020304" pitchFamily="18" charset="0"/>
                <a:cs typeface="Times New Roman" panose="02020603050405020304" pitchFamily="18" charset="0"/>
                <a:sym typeface="Wingdings" pitchFamily="2" charset="2"/>
              </a:rPr>
              <a:t></a:t>
            </a:r>
            <a:r>
              <a:rPr lang="zh-CN" altLang="en-US" sz="2000" dirty="0">
                <a:latin typeface="Times New Roman" panose="02020603050405020304" pitchFamily="18" charset="0"/>
                <a:cs typeface="Times New Roman" panose="02020603050405020304" pitchFamily="18" charset="0"/>
                <a:sym typeface="Wingdings" pitchFamily="2" charset="2"/>
              </a:rPr>
              <a:t> </a:t>
            </a:r>
            <a:r>
              <a:rPr lang="en-US" sz="2000" dirty="0">
                <a:effectLst/>
                <a:latin typeface="Times New Roman" panose="02020603050405020304" pitchFamily="18" charset="0"/>
                <a:cs typeface="Times New Roman" panose="02020603050405020304" pitchFamily="18" charset="0"/>
              </a:rPr>
              <a:t>we</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observe decreased production of heavier nuclei especially</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around the third-peak region and beyond, with the smallest</a:t>
            </a:r>
            <a:r>
              <a:rPr lang="zh-CN" altLang="en-US"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 195 peak produced.</a:t>
            </a:r>
          </a:p>
        </p:txBody>
      </p:sp>
      <p:sp>
        <p:nvSpPr>
          <p:cNvPr id="8" name="Title 1">
            <a:extLst>
              <a:ext uri="{FF2B5EF4-FFF2-40B4-BE49-F238E27FC236}">
                <a16:creationId xmlns:a16="http://schemas.microsoft.com/office/drawing/2014/main" id="{829D201D-FE4C-F5AD-FC74-2420045DED78}"/>
              </a:ext>
            </a:extLst>
          </p:cNvPr>
          <p:cNvSpPr>
            <a:spLocks noGrp="1"/>
          </p:cNvSpPr>
          <p:nvPr>
            <p:ph type="title"/>
          </p:nvPr>
        </p:nvSpPr>
        <p:spPr>
          <a:xfrm>
            <a:off x="838199" y="-6200"/>
            <a:ext cx="11036643" cy="1325563"/>
          </a:xfrm>
        </p:spPr>
        <p:txBody>
          <a:bodyPr>
            <a:normAutofit/>
          </a:bodyPr>
          <a:lstStyle/>
          <a:p>
            <a:r>
              <a:rPr lang="en-US" altLang="zh-CN" sz="4000" dirty="0"/>
              <a:t>Collective</a:t>
            </a:r>
            <a:r>
              <a:rPr lang="zh-CN" altLang="en-US" sz="4000" dirty="0"/>
              <a:t> </a:t>
            </a:r>
            <a:r>
              <a:rPr lang="en-US" altLang="zh-CN" sz="4000" dirty="0"/>
              <a:t>oscillations</a:t>
            </a:r>
            <a:r>
              <a:rPr lang="zh-CN" altLang="en-US" sz="4000" dirty="0"/>
              <a:t> </a:t>
            </a:r>
            <a:r>
              <a:rPr lang="en-US" altLang="zh-CN" sz="4000" dirty="0"/>
              <a:t>and</a:t>
            </a:r>
            <a:r>
              <a:rPr lang="zh-CN" altLang="en-US" sz="4000" dirty="0"/>
              <a:t> </a:t>
            </a:r>
            <a:r>
              <a:rPr lang="en-US" altLang="zh-CN" sz="4000" dirty="0"/>
              <a:t>r</a:t>
            </a:r>
            <a:r>
              <a:rPr lang="zh-CN" altLang="en-US" sz="4000" dirty="0"/>
              <a:t> </a:t>
            </a:r>
            <a:r>
              <a:rPr lang="en-US" altLang="zh-CN" sz="4000" dirty="0"/>
              <a:t>process</a:t>
            </a:r>
            <a:endParaRPr lang="en-US" sz="4000" dirty="0"/>
          </a:p>
        </p:txBody>
      </p:sp>
      <p:pic>
        <p:nvPicPr>
          <p:cNvPr id="10" name="Picture 9">
            <a:extLst>
              <a:ext uri="{FF2B5EF4-FFF2-40B4-BE49-F238E27FC236}">
                <a16:creationId xmlns:a16="http://schemas.microsoft.com/office/drawing/2014/main" id="{16A24166-0CE7-A473-D1E0-F542A6CD003C}"/>
              </a:ext>
            </a:extLst>
          </p:cNvPr>
          <p:cNvPicPr>
            <a:picLocks noChangeAspect="1"/>
          </p:cNvPicPr>
          <p:nvPr/>
        </p:nvPicPr>
        <p:blipFill>
          <a:blip r:embed="rId3"/>
          <a:stretch>
            <a:fillRect/>
          </a:stretch>
        </p:blipFill>
        <p:spPr>
          <a:xfrm>
            <a:off x="5869382" y="771823"/>
            <a:ext cx="5482436" cy="4114800"/>
          </a:xfrm>
          <a:prstGeom prst="rect">
            <a:avLst/>
          </a:prstGeom>
        </p:spPr>
      </p:pic>
      <p:pic>
        <p:nvPicPr>
          <p:cNvPr id="12" name="Picture 11">
            <a:extLst>
              <a:ext uri="{FF2B5EF4-FFF2-40B4-BE49-F238E27FC236}">
                <a16:creationId xmlns:a16="http://schemas.microsoft.com/office/drawing/2014/main" id="{D41FDACA-A10A-5A08-61AE-AE251F1936CD}"/>
              </a:ext>
            </a:extLst>
          </p:cNvPr>
          <p:cNvPicPr>
            <a:picLocks noChangeAspect="1"/>
          </p:cNvPicPr>
          <p:nvPr/>
        </p:nvPicPr>
        <p:blipFill>
          <a:blip r:embed="rId4"/>
          <a:stretch>
            <a:fillRect/>
          </a:stretch>
        </p:blipFill>
        <p:spPr>
          <a:xfrm>
            <a:off x="621388" y="771823"/>
            <a:ext cx="5482436" cy="4114800"/>
          </a:xfrm>
          <a:prstGeom prst="rect">
            <a:avLst/>
          </a:prstGeom>
        </p:spPr>
      </p:pic>
      <p:sp>
        <p:nvSpPr>
          <p:cNvPr id="15" name="TextBox 14">
            <a:extLst>
              <a:ext uri="{FF2B5EF4-FFF2-40B4-BE49-F238E27FC236}">
                <a16:creationId xmlns:a16="http://schemas.microsoft.com/office/drawing/2014/main" id="{543EFA61-4DED-5208-A18F-DD2E17BC9CF0}"/>
              </a:ext>
            </a:extLst>
          </p:cNvPr>
          <p:cNvSpPr txBox="1"/>
          <p:nvPr/>
        </p:nvSpPr>
        <p:spPr>
          <a:xfrm>
            <a:off x="8242301" y="6519446"/>
            <a:ext cx="4475140" cy="338554"/>
          </a:xfrm>
          <a:prstGeom prst="rect">
            <a:avLst/>
          </a:prstGeom>
          <a:noFill/>
        </p:spPr>
        <p:txBody>
          <a:bodyPr wrap="square" rtlCol="0">
            <a:spAutoFit/>
          </a:bodyPr>
          <a:lstStyle/>
          <a:p>
            <a:r>
              <a:rPr lang="en-US" altLang="zh-CN" sz="1600" dirty="0" err="1"/>
              <a:t>Balantekin</a:t>
            </a:r>
            <a:r>
              <a:rPr lang="en-US" altLang="zh-CN" sz="1600" dirty="0"/>
              <a:t>,</a:t>
            </a:r>
            <a:r>
              <a:rPr lang="zh-CN" altLang="en-US" sz="1600" dirty="0"/>
              <a:t> </a:t>
            </a:r>
            <a:r>
              <a:rPr lang="en-US" altLang="zh-CN" sz="1600" dirty="0"/>
              <a:t>B.,..,</a:t>
            </a:r>
            <a:r>
              <a:rPr lang="zh-CN" altLang="en-US" sz="1600" dirty="0"/>
              <a:t> </a:t>
            </a:r>
            <a:r>
              <a:rPr lang="en-US" altLang="zh-CN" sz="1600" dirty="0"/>
              <a:t>Wang,</a:t>
            </a:r>
            <a:r>
              <a:rPr lang="zh-CN" altLang="en-US" sz="1600" dirty="0"/>
              <a:t> </a:t>
            </a:r>
            <a:r>
              <a:rPr lang="en-US" altLang="zh-CN" sz="1600" dirty="0"/>
              <a:t>X</a:t>
            </a:r>
            <a:r>
              <a:rPr lang="en-US" sz="1600" dirty="0"/>
              <a:t>., 202</a:t>
            </a:r>
            <a:r>
              <a:rPr lang="en-US" altLang="zh-CN" sz="1600" dirty="0"/>
              <a:t>4</a:t>
            </a:r>
            <a:r>
              <a:rPr lang="en-US" sz="1600" i="1" dirty="0"/>
              <a:t>, </a:t>
            </a:r>
            <a:r>
              <a:rPr lang="en-US" sz="1600" dirty="0" err="1"/>
              <a:t>ApJ</a:t>
            </a:r>
            <a:r>
              <a:rPr lang="en-US" sz="1600" dirty="0"/>
              <a:t> 967, 146</a:t>
            </a:r>
            <a:endParaRPr lang="en-US" sz="1600" i="1" dirty="0"/>
          </a:p>
        </p:txBody>
      </p:sp>
      <p:sp>
        <p:nvSpPr>
          <p:cNvPr id="2" name="Footer Placeholder 1">
            <a:extLst>
              <a:ext uri="{FF2B5EF4-FFF2-40B4-BE49-F238E27FC236}">
                <a16:creationId xmlns:a16="http://schemas.microsoft.com/office/drawing/2014/main" id="{8442F968-B46E-6309-E223-4CE0D9BC5926}"/>
              </a:ext>
            </a:extLst>
          </p:cNvPr>
          <p:cNvSpPr>
            <a:spLocks noGrp="1"/>
          </p:cNvSpPr>
          <p:nvPr>
            <p:ph type="ftr" sz="quarter" idx="11"/>
          </p:nvPr>
        </p:nvSpPr>
        <p:spPr/>
        <p:txBody>
          <a:bodyPr/>
          <a:lstStyle/>
          <a:p>
            <a:r>
              <a:rPr lang="en-US"/>
              <a:t>sirEN-Xilu Wang</a:t>
            </a:r>
          </a:p>
        </p:txBody>
      </p:sp>
    </p:spTree>
    <p:extLst>
      <p:ext uri="{BB962C8B-B14F-4D97-AF65-F5344CB8AC3E}">
        <p14:creationId xmlns:p14="http://schemas.microsoft.com/office/powerpoint/2010/main" val="162937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9C1158-6F02-E74C-873A-ADB5552DDE76}"/>
                  </a:ext>
                </a:extLst>
              </p:cNvPr>
              <p:cNvSpPr txBox="1"/>
              <p:nvPr/>
            </p:nvSpPr>
            <p:spPr>
              <a:xfrm>
                <a:off x="4913774" y="1185863"/>
                <a:ext cx="7116301" cy="5139869"/>
              </a:xfrm>
              <a:prstGeom prst="rect">
                <a:avLst/>
              </a:prstGeom>
              <a:noFill/>
            </p:spPr>
            <p:txBody>
              <a:bodyPr wrap="square" rtlCol="0">
                <a:spAutoFit/>
              </a:bodyPr>
              <a:lstStyle/>
              <a:p>
                <a:r>
                  <a:rPr lang="en-US" dirty="0">
                    <a:solidFill>
                      <a:schemeClr val="accent5">
                        <a:lumMod val="50000"/>
                      </a:schemeClr>
                    </a:solidFill>
                    <a:latin typeface="Times New Roman" panose="02020603050405020304" pitchFamily="18" charset="0"/>
                    <a:cs typeface="Times New Roman" panose="02020603050405020304" pitchFamily="18" charset="0"/>
                  </a:rPr>
                  <a:t>SN neutrino-driven wind: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Neutrinos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𝜈p</a:t>
                </a:r>
                <a:r>
                  <a:rPr lang="zh-CN" altLang="en-US" dirty="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process </a:t>
                </a:r>
                <a:r>
                  <a:rPr lang="en-US" altLang="zh-CN" dirty="0">
                    <a:latin typeface="Times New Roman" panose="02020603050405020304" pitchFamily="18" charset="0"/>
                    <a:cs typeface="Times New Roman" panose="02020603050405020304" pitchFamily="18" charset="0"/>
                  </a:rPr>
                  <a:t>:</a:t>
                </a: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Determines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initial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proton-rich</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status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NDW</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T~10GK</a:t>
                </a:r>
                <a:endParaRPr lang="en-US" sz="1800" dirty="0">
                  <a:latin typeface="Times New Roman" panose="02020603050405020304" pitchFamily="18" charset="0"/>
                  <a:cs typeface="Times New Roman" panose="02020603050405020304" pitchFamily="18" charset="0"/>
                </a:endParaRPr>
              </a:p>
              <a:p>
                <a:pPr marL="742950" lvl="1" indent="-285750">
                  <a:buFont typeface="Wingdings" pitchFamily="2" charset="2"/>
                  <a:buChar char="Ø"/>
                </a:pPr>
                <a14:m>
                  <m:oMath xmlns:m="http://schemas.openxmlformats.org/officeDocument/2006/math">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𝜈</m:t>
                            </m:r>
                          </m:e>
                        </m:acc>
                      </m:e>
                      <m:sub>
                        <m:r>
                          <a:rPr lang="en-US" altLang="zh-CN" i="1">
                            <a:latin typeface="Cambria Math" panose="02040503050406030204" pitchFamily="18" charset="0"/>
                          </a:rPr>
                          <m:t>𝑒</m:t>
                        </m:r>
                      </m:sub>
                    </m:sSub>
                    <m:r>
                      <a:rPr lang="en-US" altLang="zh-CN" i="1">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captures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free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protons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give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rise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tiny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amount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free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neutrons,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which</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captured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seed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nuclei</a:t>
                </a:r>
                <a:r>
                  <a:rPr lang="zh-CN" altLang="en-US" dirty="0">
                    <a:latin typeface="Times New Roman" panose="02020603050405020304" pitchFamily="18" charset="0"/>
                    <a:cs typeface="Times New Roman" panose="02020603050405020304" pitchFamily="18" charset="0"/>
                  </a:rPr>
                  <a:t> </a:t>
                </a:r>
                <a:r>
                  <a:rPr lang="en-US" altLang="zh-CN" baseline="30000" dirty="0">
                    <a:latin typeface="Times New Roman" panose="02020603050405020304" pitchFamily="18" charset="0"/>
                    <a:cs typeface="Times New Roman" panose="02020603050405020304" pitchFamily="18" charset="0"/>
                  </a:rPr>
                  <a:t>56</a:t>
                </a:r>
                <a:r>
                  <a:rPr lang="en-US" altLang="zh-CN" dirty="0">
                    <a:latin typeface="Times New Roman" panose="02020603050405020304" pitchFamily="18" charset="0"/>
                    <a:cs typeface="Times New Roman" panose="02020603050405020304" pitchFamily="18" charset="0"/>
                  </a:rPr>
                  <a:t>Ni</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from</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nuclear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quasi-equilibrium</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(QSE),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initiating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𝜈p</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process </a:t>
                </a:r>
                <a:r>
                  <a:rPr lang="en-US" altLang="zh-CN" dirty="0">
                    <a:latin typeface="Times New Roman" panose="02020603050405020304" pitchFamily="18" charset="0"/>
                    <a:cs typeface="Times New Roman" panose="02020603050405020304" pitchFamily="18" charset="0"/>
                  </a:rPr>
                  <a:t>(Frohlich+2006,</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Wanajo+2006,</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Pruet+2006, Arcones+2012…)</a:t>
                </a: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ollective neutrino oscillations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act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increase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i="1" smtClean="0">
                                <a:latin typeface="Cambria Math" panose="02040503050406030204" pitchFamily="18" charset="0"/>
                                <a:ea typeface="Cambria Math" panose="02040503050406030204" pitchFamily="18" charset="0"/>
                              </a:rPr>
                              <m:t>𝜈</m:t>
                            </m:r>
                          </m:e>
                        </m:acc>
                      </m:e>
                      <m:sub>
                        <m:r>
                          <a:rPr lang="en-US" altLang="zh-CN" b="0" i="1" smtClean="0">
                            <a:latin typeface="Cambria Math" panose="02040503050406030204" pitchFamily="18" charset="0"/>
                          </a:rPr>
                          <m:t>𝑒</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flux</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create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robust</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𝜈p</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proce</a:t>
                </a:r>
                <a:r>
                  <a:rPr lang="en-US" altLang="zh-CN" dirty="0">
                    <a:latin typeface="Times New Roman" panose="02020603050405020304" pitchFamily="18" charset="0"/>
                    <a:cs typeface="Times New Roman" panose="02020603050405020304" pitchFamily="18" charset="0"/>
                  </a:rPr>
                  <a:t>ss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(Martinez-Pinedo+2011,</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Martinez-Pinedo+2017,</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Sasaki+2017,</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Balantekin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2018…)</a:t>
                </a: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Fast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flavor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conversion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could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potentially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increase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mass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loss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rate or Ye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enhance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𝜈p</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process </a:t>
                </a:r>
                <a:r>
                  <a:rPr lang="en-US" altLang="zh-CN" dirty="0">
                    <a:latin typeface="Times New Roman" panose="02020603050405020304" pitchFamily="18" charset="0"/>
                    <a:cs typeface="Times New Roman" panose="02020603050405020304" pitchFamily="18" charset="0"/>
                  </a:rPr>
                  <a:t>(Xiong+2020, Xiong+2025)</a:t>
                </a:r>
              </a:p>
              <a:p>
                <a:pPr marL="742950" lvl="1" indent="-285750">
                  <a:buFont typeface="Wingdings" pitchFamily="2" charset="2"/>
                  <a:buChar char="Ø"/>
                </a:pPr>
                <a:r>
                  <a:rPr lang="en-US" altLang="zh-CN" dirty="0">
                    <a:latin typeface="Times New Roman" panose="02020603050405020304" pitchFamily="18" charset="0"/>
                    <a:cs typeface="Times New Roman" panose="02020603050405020304" pitchFamily="18" charset="0"/>
                  </a:rPr>
                  <a:t>Active-sterile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neutrino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flavor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conversion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could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also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help</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𝜈p</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process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reach</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heavier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elements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between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Zr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(Wu+2014)</a:t>
                </a:r>
              </a:p>
            </p:txBody>
          </p:sp>
        </mc:Choice>
        <mc:Fallback xmlns="">
          <p:sp>
            <p:nvSpPr>
              <p:cNvPr id="13" name="TextBox 12">
                <a:extLst>
                  <a:ext uri="{FF2B5EF4-FFF2-40B4-BE49-F238E27FC236}">
                    <a16:creationId xmlns:a16="http://schemas.microsoft.com/office/drawing/2014/main" id="{3F9C1158-6F02-E74C-873A-ADB5552DDE76}"/>
                  </a:ext>
                </a:extLst>
              </p:cNvPr>
              <p:cNvSpPr txBox="1">
                <a:spLocks noRot="1" noChangeAspect="1" noMove="1" noResize="1" noEditPoints="1" noAdjustHandles="1" noChangeArrowheads="1" noChangeShapeType="1" noTextEdit="1"/>
              </p:cNvSpPr>
              <p:nvPr/>
            </p:nvSpPr>
            <p:spPr>
              <a:xfrm>
                <a:off x="4913774" y="1185863"/>
                <a:ext cx="7116301" cy="5139869"/>
              </a:xfrm>
              <a:prstGeom prst="rect">
                <a:avLst/>
              </a:prstGeom>
              <a:blipFill>
                <a:blip r:embed="rId3"/>
                <a:stretch>
                  <a:fillRect l="-534" t="-493" r="-178"/>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8E35ED4D-969C-764D-9D82-20EC48DA79AC}"/>
              </a:ext>
            </a:extLst>
          </p:cNvPr>
          <p:cNvPicPr>
            <a:picLocks noChangeAspect="1"/>
          </p:cNvPicPr>
          <p:nvPr/>
        </p:nvPicPr>
        <p:blipFill>
          <a:blip r:embed="rId4"/>
          <a:stretch>
            <a:fillRect/>
          </a:stretch>
        </p:blipFill>
        <p:spPr>
          <a:xfrm>
            <a:off x="7742167" y="1480481"/>
            <a:ext cx="2095500" cy="1181100"/>
          </a:xfrm>
          <a:prstGeom prst="rect">
            <a:avLst/>
          </a:prstGeom>
        </p:spPr>
      </p:pic>
      <p:sp>
        <p:nvSpPr>
          <p:cNvPr id="4" name="Date Placeholder 3">
            <a:extLst>
              <a:ext uri="{FF2B5EF4-FFF2-40B4-BE49-F238E27FC236}">
                <a16:creationId xmlns:a16="http://schemas.microsoft.com/office/drawing/2014/main" id="{70CE0A38-D9BF-1040-9185-2DBFA11CD485}"/>
              </a:ext>
            </a:extLst>
          </p:cNvPr>
          <p:cNvSpPr>
            <a:spLocks noGrp="1"/>
          </p:cNvSpPr>
          <p:nvPr>
            <p:ph type="dt" sz="half" idx="10"/>
          </p:nvPr>
        </p:nvSpPr>
        <p:spPr/>
        <p:txBody>
          <a:bodyPr/>
          <a:lstStyle/>
          <a:p>
            <a:fld id="{64E6FCE6-BD75-BC44-B501-462180521D42}" type="datetime1">
              <a:rPr lang="en-US" smtClean="0"/>
              <a:t>6/11/25</a:t>
            </a:fld>
            <a:endParaRPr lang="en-US"/>
          </a:p>
        </p:txBody>
      </p:sp>
      <p:sp>
        <p:nvSpPr>
          <p:cNvPr id="5" name="Slide Number Placeholder 4">
            <a:extLst>
              <a:ext uri="{FF2B5EF4-FFF2-40B4-BE49-F238E27FC236}">
                <a16:creationId xmlns:a16="http://schemas.microsoft.com/office/drawing/2014/main" id="{CE08B62E-B321-ED4A-8994-DEC25076C409}"/>
              </a:ext>
            </a:extLst>
          </p:cNvPr>
          <p:cNvSpPr>
            <a:spLocks noGrp="1"/>
          </p:cNvSpPr>
          <p:nvPr>
            <p:ph type="sldNum" sz="quarter" idx="12"/>
          </p:nvPr>
        </p:nvSpPr>
        <p:spPr/>
        <p:txBody>
          <a:bodyPr/>
          <a:lstStyle/>
          <a:p>
            <a:fld id="{EF69564C-389E-5A40-BAE9-6DBDC65C143D}" type="slidenum">
              <a:rPr lang="en-US" smtClean="0"/>
              <a:t>9</a:t>
            </a:fld>
            <a:endParaRPr lang="en-US"/>
          </a:p>
        </p:txBody>
      </p:sp>
      <p:sp>
        <p:nvSpPr>
          <p:cNvPr id="6" name="Title 1">
            <a:extLst>
              <a:ext uri="{FF2B5EF4-FFF2-40B4-BE49-F238E27FC236}">
                <a16:creationId xmlns:a16="http://schemas.microsoft.com/office/drawing/2014/main" id="{B1C1911D-4F51-9341-BA90-71562CDC9FA3}"/>
              </a:ext>
            </a:extLst>
          </p:cNvPr>
          <p:cNvSpPr>
            <a:spLocks noGrp="1"/>
          </p:cNvSpPr>
          <p:nvPr>
            <p:ph type="title"/>
          </p:nvPr>
        </p:nvSpPr>
        <p:spPr>
          <a:xfrm>
            <a:off x="838200" y="-6200"/>
            <a:ext cx="10515600" cy="1325563"/>
          </a:xfrm>
        </p:spPr>
        <p:txBody>
          <a:bodyPr>
            <a:normAutofit/>
          </a:bodyPr>
          <a:lstStyle/>
          <a:p>
            <a:r>
              <a:rPr lang="en-US" sz="4000" dirty="0"/>
              <a:t>𝜈p-process </a:t>
            </a:r>
            <a:r>
              <a:rPr lang="en-US" altLang="zh-CN" sz="4000" dirty="0"/>
              <a:t>in</a:t>
            </a:r>
            <a:r>
              <a:rPr lang="zh-CN" altLang="en-US" sz="4000" dirty="0"/>
              <a:t> </a:t>
            </a:r>
            <a:r>
              <a:rPr lang="en-US" sz="4000" dirty="0"/>
              <a:t>supernovae</a:t>
            </a:r>
          </a:p>
        </p:txBody>
      </p:sp>
      <p:grpSp>
        <p:nvGrpSpPr>
          <p:cNvPr id="12" name="Group 11">
            <a:extLst>
              <a:ext uri="{FF2B5EF4-FFF2-40B4-BE49-F238E27FC236}">
                <a16:creationId xmlns:a16="http://schemas.microsoft.com/office/drawing/2014/main" id="{8A31ED9C-3A9A-A945-9F36-DB93178EC7C3}"/>
              </a:ext>
            </a:extLst>
          </p:cNvPr>
          <p:cNvGrpSpPr/>
          <p:nvPr/>
        </p:nvGrpSpPr>
        <p:grpSpPr>
          <a:xfrm>
            <a:off x="9524" y="1439375"/>
            <a:ext cx="4904250" cy="5402112"/>
            <a:chOff x="614234" y="1319363"/>
            <a:chExt cx="4904250" cy="5402112"/>
          </a:xfrm>
        </p:grpSpPr>
        <p:grpSp>
          <p:nvGrpSpPr>
            <p:cNvPr id="10" name="Group 9">
              <a:extLst>
                <a:ext uri="{FF2B5EF4-FFF2-40B4-BE49-F238E27FC236}">
                  <a16:creationId xmlns:a16="http://schemas.microsoft.com/office/drawing/2014/main" id="{899EAE23-5A0D-6A45-A444-D39B5F8BA9EA}"/>
                </a:ext>
              </a:extLst>
            </p:cNvPr>
            <p:cNvGrpSpPr/>
            <p:nvPr/>
          </p:nvGrpSpPr>
          <p:grpSpPr>
            <a:xfrm>
              <a:off x="614234" y="1319363"/>
              <a:ext cx="4904250" cy="5402112"/>
              <a:chOff x="614234" y="1319363"/>
              <a:chExt cx="4439680" cy="4838700"/>
            </a:xfrm>
          </p:grpSpPr>
          <p:pic>
            <p:nvPicPr>
              <p:cNvPr id="8" name="Picture 7">
                <a:extLst>
                  <a:ext uri="{FF2B5EF4-FFF2-40B4-BE49-F238E27FC236}">
                    <a16:creationId xmlns:a16="http://schemas.microsoft.com/office/drawing/2014/main" id="{81EB6F19-74A0-0F44-B366-0589ADCA70BA}"/>
                  </a:ext>
                </a:extLst>
              </p:cNvPr>
              <p:cNvPicPr>
                <a:picLocks noChangeAspect="1"/>
              </p:cNvPicPr>
              <p:nvPr/>
            </p:nvPicPr>
            <p:blipFill>
              <a:blip r:embed="rId5"/>
              <a:stretch>
                <a:fillRect/>
              </a:stretch>
            </p:blipFill>
            <p:spPr>
              <a:xfrm>
                <a:off x="614234" y="1319363"/>
                <a:ext cx="4439680" cy="4838700"/>
              </a:xfrm>
              <a:prstGeom prst="rect">
                <a:avLst/>
              </a:prstGeom>
            </p:spPr>
          </p:pic>
          <p:sp>
            <p:nvSpPr>
              <p:cNvPr id="9" name="Rectangle 8">
                <a:extLst>
                  <a:ext uri="{FF2B5EF4-FFF2-40B4-BE49-F238E27FC236}">
                    <a16:creationId xmlns:a16="http://schemas.microsoft.com/office/drawing/2014/main" id="{6ABA87C0-7950-1E4A-B209-3688C8404EA5}"/>
                  </a:ext>
                </a:extLst>
              </p:cNvPr>
              <p:cNvSpPr/>
              <p:nvPr/>
            </p:nvSpPr>
            <p:spPr>
              <a:xfrm>
                <a:off x="939114" y="5676020"/>
                <a:ext cx="2642286" cy="3874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708ACAF5-DA7A-AE49-8AF2-FCDBA2933E4C}"/>
                </a:ext>
              </a:extLst>
            </p:cNvPr>
            <p:cNvSpPr/>
            <p:nvPr/>
          </p:nvSpPr>
          <p:spPr>
            <a:xfrm>
              <a:off x="2288671" y="4939336"/>
              <a:ext cx="1555376" cy="3874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Tamborra+2020</a:t>
              </a:r>
            </a:p>
          </p:txBody>
        </p:sp>
      </p:grpSp>
      <p:sp>
        <p:nvSpPr>
          <p:cNvPr id="18" name="TextBox 17">
            <a:extLst>
              <a:ext uri="{FF2B5EF4-FFF2-40B4-BE49-F238E27FC236}">
                <a16:creationId xmlns:a16="http://schemas.microsoft.com/office/drawing/2014/main" id="{EA852C76-F1A0-AB4B-83C2-4F6086E9715E}"/>
              </a:ext>
            </a:extLst>
          </p:cNvPr>
          <p:cNvSpPr txBox="1"/>
          <p:nvPr/>
        </p:nvSpPr>
        <p:spPr>
          <a:xfrm>
            <a:off x="9524" y="6195156"/>
            <a:ext cx="4904250" cy="646331"/>
          </a:xfrm>
          <a:prstGeom prst="rect">
            <a:avLst/>
          </a:prstGeom>
          <a:noFill/>
        </p:spPr>
        <p:txBody>
          <a:bodyPr wrap="square" rtlCol="0">
            <a:spAutoFit/>
          </a:bodyPr>
          <a:lstStyle/>
          <a:p>
            <a:r>
              <a:rPr lang="en-US" altLang="zh-CN" dirty="0"/>
              <a:t>Existence</a:t>
            </a:r>
            <a:r>
              <a:rPr lang="zh-CN" altLang="en-US" dirty="0"/>
              <a:t> </a:t>
            </a:r>
            <a:r>
              <a:rPr lang="en-US" altLang="zh-CN" dirty="0"/>
              <a:t>of</a:t>
            </a:r>
            <a:r>
              <a:rPr lang="zh-CN" altLang="en-US" dirty="0"/>
              <a:t> </a:t>
            </a:r>
            <a:r>
              <a:rPr lang="en-US" altLang="zh-CN" dirty="0">
                <a:solidFill>
                  <a:srgbClr val="FF0000"/>
                </a:solidFill>
              </a:rPr>
              <a:t>neutrinos:</a:t>
            </a:r>
            <a:r>
              <a:rPr lang="zh-CN" altLang="en-US" dirty="0">
                <a:solidFill>
                  <a:srgbClr val="FF0000"/>
                </a:solidFill>
              </a:rPr>
              <a:t> </a:t>
            </a:r>
            <a:r>
              <a:rPr lang="en-US" altLang="zh-CN" dirty="0">
                <a:solidFill>
                  <a:srgbClr val="FF0000"/>
                </a:solidFill>
              </a:rPr>
              <a:t>enhance</a:t>
            </a:r>
            <a:r>
              <a:rPr lang="zh-CN" altLang="en-US" dirty="0">
                <a:solidFill>
                  <a:srgbClr val="FF0000"/>
                </a:solidFill>
              </a:rPr>
              <a:t> </a:t>
            </a:r>
            <a:r>
              <a:rPr lang="en-US" altLang="zh-CN" dirty="0"/>
              <a:t>heavier</a:t>
            </a:r>
            <a:r>
              <a:rPr lang="zh-CN" altLang="en-US" dirty="0"/>
              <a:t> </a:t>
            </a:r>
            <a:r>
              <a:rPr lang="en-US" altLang="zh-CN" dirty="0"/>
              <a:t>elements</a:t>
            </a:r>
            <a:r>
              <a:rPr lang="zh-CN" altLang="en-US" dirty="0"/>
              <a:t> </a:t>
            </a:r>
            <a:r>
              <a:rPr lang="en-US" altLang="zh-CN" dirty="0"/>
              <a:t>productions</a:t>
            </a:r>
            <a:r>
              <a:rPr lang="zh-CN" altLang="en-US" dirty="0"/>
              <a:t> </a:t>
            </a:r>
            <a:r>
              <a:rPr lang="en-US" altLang="zh-CN" dirty="0"/>
              <a:t>in</a:t>
            </a:r>
            <a:r>
              <a:rPr lang="zh-CN" altLang="en-US" dirty="0"/>
              <a:t> </a:t>
            </a:r>
            <a:r>
              <a:rPr lang="en-US" dirty="0"/>
              <a:t>𝜈p</a:t>
            </a:r>
            <a:r>
              <a:rPr lang="zh-CN" altLang="en-US" dirty="0"/>
              <a:t> </a:t>
            </a:r>
            <a:r>
              <a:rPr lang="en-US" dirty="0"/>
              <a:t>process </a:t>
            </a:r>
          </a:p>
        </p:txBody>
      </p:sp>
      <p:sp>
        <p:nvSpPr>
          <p:cNvPr id="2" name="Footer Placeholder 1">
            <a:extLst>
              <a:ext uri="{FF2B5EF4-FFF2-40B4-BE49-F238E27FC236}">
                <a16:creationId xmlns:a16="http://schemas.microsoft.com/office/drawing/2014/main" id="{3AEA999F-C7ED-CF4C-866B-DB0CE4040AFE}"/>
              </a:ext>
            </a:extLst>
          </p:cNvPr>
          <p:cNvSpPr>
            <a:spLocks noGrp="1"/>
          </p:cNvSpPr>
          <p:nvPr>
            <p:ph type="ftr" sz="quarter" idx="11"/>
          </p:nvPr>
        </p:nvSpPr>
        <p:spPr/>
        <p:txBody>
          <a:bodyPr/>
          <a:lstStyle/>
          <a:p>
            <a:r>
              <a:rPr lang="en-US"/>
              <a:t>sirEN-Xilu Wang</a:t>
            </a:r>
          </a:p>
        </p:txBody>
      </p:sp>
      <p:cxnSp>
        <p:nvCxnSpPr>
          <p:cNvPr id="3" name="Straight Connector 2">
            <a:extLst>
              <a:ext uri="{FF2B5EF4-FFF2-40B4-BE49-F238E27FC236}">
                <a16:creationId xmlns:a16="http://schemas.microsoft.com/office/drawing/2014/main" id="{377E391D-0E98-3D42-2FF4-AFD99B45ECD0}"/>
              </a:ext>
            </a:extLst>
          </p:cNvPr>
          <p:cNvCxnSpPr/>
          <p:nvPr/>
        </p:nvCxnSpPr>
        <p:spPr>
          <a:xfrm>
            <a:off x="8030817" y="1934817"/>
            <a:ext cx="1510748"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85023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40073</TotalTime>
  <Words>7992</Words>
  <Application>Microsoft Macintosh PowerPoint</Application>
  <PresentationFormat>Widescreen</PresentationFormat>
  <Paragraphs>489</Paragraphs>
  <Slides>24</Slides>
  <Notes>23</Notes>
  <HiddenSlides>0</HiddenSlides>
  <MMClips>1</MMClips>
  <ScaleCrop>false</ScaleCrop>
  <HeadingPairs>
    <vt:vector size="6" baseType="variant">
      <vt:variant>
        <vt:lpstr>Fonts Used</vt:lpstr>
      </vt:variant>
      <vt:variant>
        <vt:i4>36</vt:i4>
      </vt:variant>
      <vt:variant>
        <vt:lpstr>Theme</vt:lpstr>
      </vt:variant>
      <vt:variant>
        <vt:i4>1</vt:i4>
      </vt:variant>
      <vt:variant>
        <vt:lpstr>Slide Titles</vt:lpstr>
      </vt:variant>
      <vt:variant>
        <vt:i4>24</vt:i4>
      </vt:variant>
    </vt:vector>
  </HeadingPairs>
  <TitlesOfParts>
    <vt:vector size="61" baseType="lpstr">
      <vt:lpstr>AdvOTb0c9bf5d</vt:lpstr>
      <vt:lpstr>AdvOTb4af3d5d.I</vt:lpstr>
      <vt:lpstr>AdvOTf9433e2d</vt:lpstr>
      <vt:lpstr>AdvOTf9433e2d+20</vt:lpstr>
      <vt:lpstr>AdvOTf9433e2d+fb</vt:lpstr>
      <vt:lpstr>AdvTTab7e17fd</vt:lpstr>
      <vt:lpstr>AdvTTec1d2308.I+03</vt:lpstr>
      <vt:lpstr>CMMI10</vt:lpstr>
      <vt:lpstr>CMMI6</vt:lpstr>
      <vt:lpstr>CMMI7</vt:lpstr>
      <vt:lpstr>CMMI9</vt:lpstr>
      <vt:lpstr>CMR10</vt:lpstr>
      <vt:lpstr>CMR7</vt:lpstr>
      <vt:lpstr>CMR9</vt:lpstr>
      <vt:lpstr>CMSS8</vt:lpstr>
      <vt:lpstr>CMSY10</vt:lpstr>
      <vt:lpstr>CMTI10</vt:lpstr>
      <vt:lpstr>CMTI9</vt:lpstr>
      <vt:lpstr>MSAM10</vt:lpstr>
      <vt:lpstr>MTMI</vt:lpstr>
      <vt:lpstr>MTSY</vt:lpstr>
      <vt:lpstr>NimbusRomNo9L</vt:lpstr>
      <vt:lpstr>Songti TC</vt:lpstr>
      <vt:lpstr>StandardSymL</vt:lpstr>
      <vt:lpstr>Times</vt:lpstr>
      <vt:lpstr>Apple Symbols</vt:lpstr>
      <vt:lpstr>Arial</vt:lpstr>
      <vt:lpstr>Calibri</vt:lpstr>
      <vt:lpstr>Calibri Light</vt:lpstr>
      <vt:lpstr>Cambria Math</vt:lpstr>
      <vt:lpstr>Courier</vt:lpstr>
      <vt:lpstr>Courier New</vt:lpstr>
      <vt:lpstr>Helvetica</vt:lpstr>
      <vt:lpstr>Symbol</vt:lpstr>
      <vt:lpstr>Times New Roman</vt:lpstr>
      <vt:lpstr>Wingdings</vt:lpstr>
      <vt:lpstr>Office Theme</vt:lpstr>
      <vt:lpstr>PowerPoint Presentation</vt:lpstr>
      <vt:lpstr>Heavy-element nucleosynthesis affected by neutrinos</vt:lpstr>
      <vt:lpstr>Collective Neutrino Oscillation</vt:lpstr>
      <vt:lpstr>Collective oscillations in supernovae</vt:lpstr>
      <vt:lpstr>Collective oscillations in supernovae</vt:lpstr>
      <vt:lpstr>r-process astrophysical sites: supernovae?</vt:lpstr>
      <vt:lpstr>Collective oscillations and r process</vt:lpstr>
      <vt:lpstr>Collective oscillations and r process</vt:lpstr>
      <vt:lpstr>𝜈p-process in supernovae</vt:lpstr>
      <vt:lpstr>Collective oscillations and 𝜈p process </vt:lpstr>
      <vt:lpstr>Collective oscillations and  𝜈p process with various entropy</vt:lpstr>
      <vt:lpstr>Collective oscillations and  𝜈p process with various entropy</vt:lpstr>
      <vt:lpstr>A robust 𝜈p process  neutron rich at late time</vt:lpstr>
      <vt:lpstr>Collective oscillations and 𝜈i process</vt:lpstr>
      <vt:lpstr>𝜈i process nucleosynthesis</vt:lpstr>
      <vt:lpstr>𝜈i process elemental patterns and stellar observations</vt:lpstr>
      <vt:lpstr>𝜈i process elemental patterns and stellar observations</vt:lpstr>
      <vt:lpstr>Summary</vt:lpstr>
      <vt:lpstr>PowerPoint Presentation</vt:lpstr>
      <vt:lpstr>Neutrinos and heavy-element nucleosynthesis in supernovae</vt:lpstr>
      <vt:lpstr>Collective oscillations in supernovae</vt:lpstr>
      <vt:lpstr>Collective oscillations and  𝜈p process with various entropy</vt:lpstr>
      <vt:lpstr>Collective oscillations and  𝜈p process with various entropy</vt:lpstr>
      <vt:lpstr>Collective oscillations and 𝜈i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MeV gamma rays from NSMs:  a unique signature of fission </dc:title>
  <dc:creator>Wang, Xilu</dc:creator>
  <cp:lastModifiedBy>Xilu Wang</cp:lastModifiedBy>
  <cp:revision>314</cp:revision>
  <dcterms:created xsi:type="dcterms:W3CDTF">2020-08-03T13:56:19Z</dcterms:created>
  <dcterms:modified xsi:type="dcterms:W3CDTF">2025-06-11T08:34:02Z</dcterms:modified>
</cp:coreProperties>
</file>