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9" r:id="rId4"/>
  </p:sldMasterIdLst>
  <p:notesMasterIdLst>
    <p:notesMasterId r:id="rId32"/>
  </p:notesMasterIdLst>
  <p:handoutMasterIdLst>
    <p:handoutMasterId r:id="rId33"/>
  </p:handoutMasterIdLst>
  <p:sldIdLst>
    <p:sldId id="1261" r:id="rId5"/>
    <p:sldId id="1318" r:id="rId6"/>
    <p:sldId id="1293" r:id="rId7"/>
    <p:sldId id="1320" r:id="rId8"/>
    <p:sldId id="1321" r:id="rId9"/>
    <p:sldId id="1322" r:id="rId10"/>
    <p:sldId id="1323" r:id="rId11"/>
    <p:sldId id="1324" r:id="rId12"/>
    <p:sldId id="1325" r:id="rId13"/>
    <p:sldId id="1329" r:id="rId14"/>
    <p:sldId id="1330" r:id="rId15"/>
    <p:sldId id="1338" r:id="rId16"/>
    <p:sldId id="1334" r:id="rId17"/>
    <p:sldId id="1332" r:id="rId18"/>
    <p:sldId id="1336" r:id="rId19"/>
    <p:sldId id="1340" r:id="rId20"/>
    <p:sldId id="1341" r:id="rId21"/>
    <p:sldId id="1335" r:id="rId22"/>
    <p:sldId id="1342" r:id="rId23"/>
    <p:sldId id="1343" r:id="rId24"/>
    <p:sldId id="1344" r:id="rId25"/>
    <p:sldId id="1303" r:id="rId26"/>
    <p:sldId id="1345" r:id="rId27"/>
    <p:sldId id="1348" r:id="rId28"/>
    <p:sldId id="1299" r:id="rId29"/>
    <p:sldId id="1300" r:id="rId30"/>
    <p:sldId id="1346" r:id="rId3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orient="horz" pos="3984"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E55"/>
    <a:srgbClr val="7CD173"/>
    <a:srgbClr val="E294EC"/>
    <a:srgbClr val="F2BAD7"/>
    <a:srgbClr val="2B2B2B"/>
    <a:srgbClr val="FECC02"/>
    <a:srgbClr val="BE68D1"/>
    <a:srgbClr val="0B161A"/>
    <a:srgbClr val="0A2530"/>
    <a:srgbClr val="715E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7" autoAdjust="0"/>
    <p:restoredTop sz="84752" autoAdjust="0"/>
  </p:normalViewPr>
  <p:slideViewPr>
    <p:cSldViewPr snapToGrid="0">
      <p:cViewPr>
        <p:scale>
          <a:sx n="49" d="100"/>
          <a:sy n="49" d="100"/>
        </p:scale>
        <p:origin x="1640" y="1240"/>
      </p:cViewPr>
      <p:guideLst>
        <p:guide orient="horz" pos="936"/>
        <p:guide orient="horz" pos="3984"/>
        <p:guide pos="384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Open Sans" panose="020B0606030504020204" pitchFamily="34" charset="0"/>
              </a:rPr>
              <a:pPr/>
              <a:t>6/10/25</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Open Sans" panose="020B0606030504020204" pitchFamily="34" charset="0"/>
              </a:rPr>
              <a:pPr/>
              <a:t>‹#›</a:t>
            </a:fld>
            <a:endParaRPr lang="en-US" dirty="0">
              <a:latin typeface="Open Sans" panose="020B0606030504020204" pitchFamily="34" charset="0"/>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b="0" i="0">
                <a:latin typeface="Open Sans" panose="020B0606030504020204" pitchFamily="34" charset="0"/>
              </a:defRPr>
            </a:lvl1pPr>
          </a:lstStyle>
          <a:p>
            <a:fld id="{D8B0A143-2353-BE4A-A6C4-57C9AE3FBC68}" type="datetimeFigureOut">
              <a:rPr lang="en-US" smtClean="0"/>
              <a:pPr/>
              <a:t>6/10/25</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b="0" i="0">
                <a:latin typeface="Open Sans" panose="020B0606030504020204" pitchFamily="34" charset="0"/>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Open Sans" panose="020B0606030504020204" pitchFamily="34" charset="0"/>
        <a:ea typeface="+mn-ea"/>
        <a:cs typeface="+mn-cs"/>
      </a:defRPr>
    </a:lvl1pPr>
    <a:lvl2pPr marL="457200" algn="l" defTabSz="457200" rtl="0" eaLnBrk="1" latinLnBrk="0" hangingPunct="1">
      <a:defRPr sz="1200" b="0" i="0" kern="1200">
        <a:solidFill>
          <a:schemeClr val="tx1"/>
        </a:solidFill>
        <a:latin typeface="Open Sans" panose="020B0606030504020204" pitchFamily="34" charset="0"/>
        <a:ea typeface="+mn-ea"/>
        <a:cs typeface="+mn-cs"/>
      </a:defRPr>
    </a:lvl2pPr>
    <a:lvl3pPr marL="914400" algn="l" defTabSz="457200" rtl="0" eaLnBrk="1" latinLnBrk="0" hangingPunct="1">
      <a:defRPr sz="1200" b="0" i="0" kern="1200">
        <a:solidFill>
          <a:schemeClr val="tx1"/>
        </a:solidFill>
        <a:latin typeface="Open Sans" panose="020B0606030504020204" pitchFamily="34" charset="0"/>
        <a:ea typeface="+mn-ea"/>
        <a:cs typeface="+mn-cs"/>
      </a:defRPr>
    </a:lvl3pPr>
    <a:lvl4pPr marL="1371600" algn="l" defTabSz="457200" rtl="0" eaLnBrk="1" latinLnBrk="0" hangingPunct="1">
      <a:defRPr sz="1200" b="0" i="0" kern="1200">
        <a:solidFill>
          <a:schemeClr val="tx1"/>
        </a:solidFill>
        <a:latin typeface="Open Sans" panose="020B0606030504020204" pitchFamily="34" charset="0"/>
        <a:ea typeface="+mn-ea"/>
        <a:cs typeface="+mn-cs"/>
      </a:defRPr>
    </a:lvl4pPr>
    <a:lvl5pPr marL="1828800" algn="l" defTabSz="457200" rtl="0" eaLnBrk="1" latinLnBrk="0" hangingPunct="1">
      <a:defRPr sz="1200" b="0" i="0" kern="1200">
        <a:solidFill>
          <a:schemeClr val="tx1"/>
        </a:solidFill>
        <a:latin typeface="Open Sans" panose="020B0606030504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2d5601ac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e2d5601ac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299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023ADC-058A-CB46-9A58-FA84D85FC6D1}" type="slidenum">
              <a:rPr lang="en-US" smtClean="0"/>
              <a:t>2</a:t>
            </a:fld>
            <a:endParaRPr lang="en-US"/>
          </a:p>
        </p:txBody>
      </p:sp>
    </p:spTree>
    <p:extLst>
      <p:ext uri="{BB962C8B-B14F-4D97-AF65-F5344CB8AC3E}">
        <p14:creationId xmlns:p14="http://schemas.microsoft.com/office/powerpoint/2010/main" val="2318736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Basic_withNACs_log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56551"/>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b="0" i="0" dirty="0">
              <a:solidFill>
                <a:srgbClr val="000000"/>
              </a:solidFill>
              <a:latin typeface="Open Sans" panose="020B0606030504020204" pitchFamily="34" charset="0"/>
            </a:endParaRPr>
          </a:p>
        </p:txBody>
      </p:sp>
      <p:sp>
        <p:nvSpPr>
          <p:cNvPr id="10" name="Title 9"/>
          <p:cNvSpPr>
            <a:spLocks noGrp="1"/>
          </p:cNvSpPr>
          <p:nvPr>
            <p:ph type="title"/>
          </p:nvPr>
        </p:nvSpPr>
        <p:spPr>
          <a:xfrm>
            <a:off x="609601" y="565126"/>
            <a:ext cx="9229088" cy="1447576"/>
          </a:xfrm>
          <a:prstGeom prst="rect">
            <a:avLst/>
          </a:prstGeom>
        </p:spPr>
        <p:txBody>
          <a:bodyPr lIns="0" anchor="b" anchorCtr="0"/>
          <a:lstStyle>
            <a:lvl1pPr>
              <a:lnSpc>
                <a:spcPct val="100000"/>
              </a:lnSpc>
              <a:defRPr sz="3600" b="1" i="0">
                <a:solidFill>
                  <a:schemeClr val="accent1"/>
                </a:solidFill>
                <a:effectLst/>
                <a:latin typeface="Raleway" panose="020B0503030101060003" pitchFamily="34" charset="0"/>
                <a:cs typeface="Open Sans ExtraBold" panose="020B0606030504020204" pitchFamily="34" charset="0"/>
              </a:defRPr>
            </a:lvl1pPr>
          </a:lstStyle>
          <a:p>
            <a:r>
              <a:rPr kumimoji="0" lang="en-US"/>
              <a:t>Click to edit Master title style</a:t>
            </a:r>
            <a:endParaRPr lang="en-US" dirty="0"/>
          </a:p>
        </p:txBody>
      </p:sp>
      <p:sp>
        <p:nvSpPr>
          <p:cNvPr id="12" name="Text Placeholder 11"/>
          <p:cNvSpPr>
            <a:spLocks noGrp="1"/>
          </p:cNvSpPr>
          <p:nvPr>
            <p:ph type="body" sz="quarter" idx="13"/>
          </p:nvPr>
        </p:nvSpPr>
        <p:spPr>
          <a:xfrm>
            <a:off x="609601" y="2050263"/>
            <a:ext cx="7505699" cy="369888"/>
          </a:xfrm>
          <a:prstGeom prst="rect">
            <a:avLst/>
          </a:prstGeom>
        </p:spPr>
        <p:txBody>
          <a:bodyPr>
            <a:noAutofit/>
          </a:bodyPr>
          <a:lstStyle>
            <a:lvl1pPr>
              <a:lnSpc>
                <a:spcPts val="2200"/>
              </a:lnSpc>
              <a:buNone/>
              <a:defRPr sz="2000" b="0" i="0">
                <a:latin typeface="Open Sans" panose="020B0606030504020204" pitchFamily="34" charset="0"/>
                <a:ea typeface="Open Sans" panose="020B0606030504020204" pitchFamily="34" charset="0"/>
                <a:cs typeface="Open Sans" panose="020B0606030504020204" pitchFamily="34" charset="0"/>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6096001" y="3096715"/>
            <a:ext cx="5802715" cy="477838"/>
          </a:xfrm>
          <a:prstGeom prst="rect">
            <a:avLst/>
          </a:prstGeom>
        </p:spPr>
        <p:txBody>
          <a:bodyPr rIns="182880" anchor="b" anchorCtr="0">
            <a:noAutofit/>
          </a:bodyPr>
          <a:lstStyle>
            <a:lvl1pPr marL="57149" indent="0" algn="r">
              <a:spcBef>
                <a:spcPts val="0"/>
              </a:spcBef>
              <a:buNone/>
              <a:defRPr sz="1600" b="0"/>
            </a:lvl1pPr>
            <a:lvl2pPr marL="342891" indent="0" algn="r">
              <a:buNone/>
              <a:defRPr sz="1600" b="0"/>
            </a:lvl2pPr>
            <a:lvl3pPr marL="628635" indent="0" algn="r">
              <a:buNone/>
              <a:defRPr sz="1600" b="0"/>
            </a:lvl3pPr>
            <a:lvl4pPr marL="857229" indent="0" algn="r">
              <a:buNone/>
              <a:defRPr sz="1600" b="0"/>
            </a:lvl4pPr>
            <a:lvl5pPr marL="1085824" indent="0" algn="r">
              <a:buNone/>
              <a:defRPr sz="1600" b="0"/>
            </a:lvl5pPr>
          </a:lstStyle>
          <a:p>
            <a:pPr lvl="0"/>
            <a:r>
              <a:rPr lang="en-US" dirty="0"/>
              <a:t>Authors Name</a:t>
            </a:r>
          </a:p>
          <a:p>
            <a:pPr lvl="0"/>
            <a:r>
              <a:rPr lang="en-US" dirty="0"/>
              <a:t>Title</a:t>
            </a:r>
          </a:p>
        </p:txBody>
      </p:sp>
      <p:sp>
        <p:nvSpPr>
          <p:cNvPr id="4" name="Rectangle 3">
            <a:extLst>
              <a:ext uri="{FF2B5EF4-FFF2-40B4-BE49-F238E27FC236}">
                <a16:creationId xmlns:a16="http://schemas.microsoft.com/office/drawing/2014/main" id="{24AE17C5-8C42-CFF0-53D1-80BE956CCEC3}"/>
              </a:ext>
            </a:extLst>
          </p:cNvPr>
          <p:cNvSpPr/>
          <p:nvPr userDrawn="1"/>
        </p:nvSpPr>
        <p:spPr bwMode="auto">
          <a:xfrm>
            <a:off x="-504" y="6292875"/>
            <a:ext cx="12192000" cy="570662"/>
          </a:xfrm>
          <a:prstGeom prst="rect">
            <a:avLst/>
          </a:prstGeom>
          <a:solidFill>
            <a:schemeClr val="accent1">
              <a:lumMod val="75000"/>
            </a:schemeClr>
          </a:solidFill>
          <a:ln w="9525">
            <a:noFill/>
            <a:miter lim="800000"/>
            <a:headEnd/>
            <a:tailEnd/>
          </a:ln>
        </p:spPr>
        <p:txBody>
          <a:bodyPr rtlCol="0" anchor="b">
            <a:prstTxWarp prst="textNoShape">
              <a:avLst/>
            </a:prstTxWarp>
          </a:bodyPr>
          <a:lstStyle/>
          <a:p>
            <a:pPr algn="ctr">
              <a:spcBef>
                <a:spcPct val="0"/>
              </a:spcBef>
            </a:pPr>
            <a:endParaRPr lang="en-US" sz="2133" b="0" i="0" dirty="0">
              <a:solidFill>
                <a:schemeClr val="bg1"/>
              </a:solidFill>
              <a:latin typeface="Open Sans" panose="020B0606030504020204" pitchFamily="34" charset="0"/>
              <a:cs typeface="Open Sans" panose="020B0606030504020204" pitchFamily="34" charset="0"/>
            </a:endParaRPr>
          </a:p>
        </p:txBody>
      </p:sp>
      <p:sp>
        <p:nvSpPr>
          <p:cNvPr id="14" name="TextBox 13"/>
          <p:cNvSpPr txBox="1"/>
          <p:nvPr userDrawn="1"/>
        </p:nvSpPr>
        <p:spPr>
          <a:xfrm>
            <a:off x="91182" y="6391937"/>
            <a:ext cx="6598377" cy="435504"/>
          </a:xfrm>
          <a:prstGeom prst="rect">
            <a:avLst/>
          </a:prstGeom>
          <a:noFill/>
          <a:effectLst/>
        </p:spPr>
        <p:txBody>
          <a:bodyPr wrap="square" rtlCol="0">
            <a:spAutoFit/>
          </a:bodyPr>
          <a:lstStyle/>
          <a:p>
            <a:pPr marL="0" algn="l" defTabSz="457189" rtl="0" eaLnBrk="1" latinLnBrk="0" hangingPunct="1">
              <a:lnSpc>
                <a:spcPct val="90000"/>
              </a:lnSpc>
              <a:spcAft>
                <a:spcPts val="300"/>
              </a:spcAft>
            </a:pPr>
            <a:r>
              <a:rPr lang="en-US" sz="800" b="0" i="0" kern="1200" dirty="0">
                <a:solidFill>
                  <a:schemeClr val="bg1"/>
                </a:solidFill>
                <a:effectLst/>
                <a:latin typeface="Open Sans" panose="020B0606030504020204" pitchFamily="34" charset="0"/>
                <a:ea typeface="+mn-ea"/>
                <a:cs typeface="Open Sans" panose="020B0606030504020204" pitchFamily="34" charset="0"/>
              </a:rPr>
              <a:t>LLNL-PRES-XXXXXX</a:t>
            </a:r>
          </a:p>
          <a:p>
            <a:pPr marL="0" algn="l" defTabSz="457189" rtl="0" eaLnBrk="1" latinLnBrk="0" hangingPunct="1">
              <a:lnSpc>
                <a:spcPct val="90000"/>
              </a:lnSpc>
              <a:spcAft>
                <a:spcPts val="600"/>
              </a:spcAft>
            </a:pPr>
            <a:r>
              <a:rPr lang="en-US" sz="700" b="0" i="0" kern="1200" dirty="0">
                <a:solidFill>
                  <a:schemeClr val="bg1"/>
                </a:solidFill>
                <a:effectLst/>
                <a:latin typeface="Open Sans" panose="020B0606030504020204" pitchFamily="34" charset="0"/>
                <a:ea typeface="+mn-ea"/>
                <a:cs typeface="Open Sans" panose="020B0606030504020204" pitchFamily="34" charset="0"/>
              </a:rPr>
              <a:t>This work was performed under the auspices of the</a:t>
            </a:r>
            <a:r>
              <a:rPr lang="en-US" sz="700" b="0" i="0" kern="1200" baseline="0" dirty="0">
                <a:solidFill>
                  <a:schemeClr val="bg1"/>
                </a:solidFill>
                <a:effectLst/>
                <a:latin typeface="Open Sans" panose="020B0606030504020204" pitchFamily="34" charset="0"/>
                <a:ea typeface="+mn-ea"/>
                <a:cs typeface="Open Sans" panose="020B0606030504020204" pitchFamily="34" charset="0"/>
              </a:rPr>
              <a:t> </a:t>
            </a:r>
            <a:r>
              <a:rPr lang="en-US" sz="700" b="0" i="0" kern="1200" dirty="0">
                <a:solidFill>
                  <a:schemeClr val="bg1"/>
                </a:solidFill>
                <a:effectLst/>
                <a:latin typeface="Open Sans" panose="020B0606030504020204" pitchFamily="34" charset="0"/>
                <a:ea typeface="+mn-ea"/>
                <a:cs typeface="Open Sans" panose="020B0606030504020204" pitchFamily="34" charset="0"/>
              </a:rPr>
              <a:t>U.S. Department of Energy by Lawrence Livermore National Laboratory under contract DE-AC52-07NA27344.</a:t>
            </a:r>
            <a:r>
              <a:rPr lang="en-US" sz="700" b="0" i="0" kern="1200" baseline="0" dirty="0">
                <a:solidFill>
                  <a:schemeClr val="bg1"/>
                </a:solidFill>
                <a:effectLst/>
                <a:latin typeface="Open Sans" panose="020B0606030504020204" pitchFamily="34" charset="0"/>
                <a:ea typeface="+mn-ea"/>
                <a:cs typeface="Open Sans" panose="020B0606030504020204" pitchFamily="34" charset="0"/>
              </a:rPr>
              <a:t> </a:t>
            </a:r>
            <a:r>
              <a:rPr lang="en-US" sz="700" b="0" i="0" kern="1200" dirty="0">
                <a:solidFill>
                  <a:schemeClr val="bg1"/>
                </a:solidFill>
                <a:effectLst/>
                <a:latin typeface="Open Sans" panose="020B0606030504020204" pitchFamily="34" charset="0"/>
                <a:ea typeface="+mn-ea"/>
                <a:cs typeface="Open Sans" panose="020B0606030504020204" pitchFamily="34" charset="0"/>
              </a:rPr>
              <a:t>Lawrence Livermore National Security, LLC</a:t>
            </a:r>
          </a:p>
        </p:txBody>
      </p:sp>
      <p:pic>
        <p:nvPicPr>
          <p:cNvPr id="18" name="Picture 17"/>
          <p:cNvPicPr>
            <a:picLocks/>
          </p:cNvPicPr>
          <p:nvPr userDrawn="1"/>
        </p:nvPicPr>
        <p:blipFill>
          <a:blip r:embed="rId3" cstate="screen">
            <a:extLst>
              <a:ext uri="{28A0092B-C50C-407E-A947-70E740481C1C}">
                <a14:useLocalDpi xmlns:a14="http://schemas.microsoft.com/office/drawing/2010/main"/>
              </a:ext>
            </a:extLst>
          </a:blip>
          <a:srcRect/>
          <a:stretch/>
        </p:blipFill>
        <p:spPr>
          <a:xfrm>
            <a:off x="10090319" y="6450489"/>
            <a:ext cx="1794775" cy="307362"/>
          </a:xfrm>
          <a:prstGeom prst="rect">
            <a:avLst/>
          </a:prstGeom>
        </p:spPr>
      </p:pic>
      <p:pic>
        <p:nvPicPr>
          <p:cNvPr id="15" name="Picture 14">
            <a:extLst>
              <a:ext uri="{FF2B5EF4-FFF2-40B4-BE49-F238E27FC236}">
                <a16:creationId xmlns:a16="http://schemas.microsoft.com/office/drawing/2014/main" id="{CC6A0740-E524-F97A-07F5-3FB1BA2826B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9891155" y="555937"/>
            <a:ext cx="1939869" cy="9520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rue Blank">
    <p:bg>
      <p:bgPr>
        <a:gradFill>
          <a:gsLst>
            <a:gs pos="34000">
              <a:schemeClr val="tx2"/>
            </a:gs>
            <a:gs pos="95000">
              <a:schemeClr val="accent1">
                <a:lumMod val="50000"/>
              </a:schemeClr>
            </a:gs>
          </a:gsLst>
          <a:lin ang="180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63CAB-BDE1-2CA1-5FC0-CDD5CC2E1046}"/>
              </a:ext>
            </a:extLst>
          </p:cNvPr>
          <p:cNvSpPr/>
          <p:nvPr userDrawn="1"/>
        </p:nvSpPr>
        <p:spPr bwMode="auto">
          <a:xfrm>
            <a:off x="1" y="0"/>
            <a:ext cx="12192000" cy="6858000"/>
          </a:xfrm>
          <a:prstGeom prst="rect">
            <a:avLst/>
          </a:prstGeom>
          <a:gradFill>
            <a:gsLst>
              <a:gs pos="0">
                <a:srgbClr val="0A3343"/>
              </a:gs>
              <a:gs pos="92000">
                <a:schemeClr val="tx1">
                  <a:lumMod val="95000"/>
                  <a:lumOff val="5000"/>
                </a:schemeClr>
              </a:gs>
            </a:gsLst>
            <a:lin ang="18000000" scaled="0"/>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b="0" i="0" dirty="0">
              <a:solidFill>
                <a:srgbClr val="000000"/>
              </a:solidFill>
              <a:latin typeface="Open Sans" panose="020B0606030504020204" pitchFamily="34" charset="0"/>
            </a:endParaRPr>
          </a:p>
        </p:txBody>
      </p:sp>
    </p:spTree>
    <p:extLst>
      <p:ext uri="{BB962C8B-B14F-4D97-AF65-F5344CB8AC3E}">
        <p14:creationId xmlns:p14="http://schemas.microsoft.com/office/powerpoint/2010/main" val="1475581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75DA54-E978-3559-60E5-8F8919F3F58B}"/>
              </a:ext>
            </a:extLst>
          </p:cNvPr>
          <p:cNvSpPr/>
          <p:nvPr userDrawn="1"/>
        </p:nvSpPr>
        <p:spPr bwMode="auto">
          <a:xfrm>
            <a:off x="0" y="0"/>
            <a:ext cx="12192000" cy="6858000"/>
          </a:xfrm>
          <a:prstGeom prst="rect">
            <a:avLst/>
          </a:prstGeom>
          <a:solidFill>
            <a:schemeClr val="tx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71BD46E-8E5A-FF4F-A9AD-0B3AF2EDCF23}"/>
              </a:ext>
            </a:extLst>
          </p:cNvPr>
          <p:cNvPicPr>
            <a:picLocks noChangeAspect="1"/>
          </p:cNvPicPr>
          <p:nvPr userDrawn="1"/>
        </p:nvPicPr>
        <p:blipFill>
          <a:blip r:embed="rId2">
            <a:alphaModFix amt="55000"/>
          </a:blip>
          <a:stretch>
            <a:fillRect/>
          </a:stretch>
        </p:blipFill>
        <p:spPr>
          <a:xfrm>
            <a:off x="10562951" y="6457912"/>
            <a:ext cx="1497208" cy="252436"/>
          </a:xfrm>
          <a:prstGeom prst="rect">
            <a:avLst/>
          </a:prstGeom>
        </p:spPr>
      </p:pic>
    </p:spTree>
    <p:extLst>
      <p:ext uri="{BB962C8B-B14F-4D97-AF65-F5344CB8AC3E}">
        <p14:creationId xmlns:p14="http://schemas.microsoft.com/office/powerpoint/2010/main" val="213992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reserve="1">
  <p:cSld name="10_Section_divider_orange">
    <p:spTree>
      <p:nvGrpSpPr>
        <p:cNvPr id="1" name="Shape 15"/>
        <p:cNvGrpSpPr/>
        <p:nvPr/>
      </p:nvGrpSpPr>
      <p:grpSpPr>
        <a:xfrm>
          <a:off x="0" y="0"/>
          <a:ext cx="0" cy="0"/>
          <a:chOff x="0" y="0"/>
          <a:chExt cx="0" cy="0"/>
        </a:xfrm>
      </p:grpSpPr>
      <p:sp>
        <p:nvSpPr>
          <p:cNvPr id="2" name="Rectangle 7">
            <a:extLst>
              <a:ext uri="{FF2B5EF4-FFF2-40B4-BE49-F238E27FC236}">
                <a16:creationId xmlns:a16="http://schemas.microsoft.com/office/drawing/2014/main" id="{9C3140F0-51DB-9093-D8AA-8DF108288969}"/>
              </a:ext>
            </a:extLst>
          </p:cNvPr>
          <p:cNvSpPr>
            <a:spLocks noChangeArrowheads="1"/>
          </p:cNvSpPr>
          <p:nvPr userDrawn="1"/>
        </p:nvSpPr>
        <p:spPr bwMode="auto">
          <a:xfrm flipV="1">
            <a:off x="-14811" y="-1"/>
            <a:ext cx="12206811" cy="6883402"/>
          </a:xfrm>
          <a:prstGeom prst="rect">
            <a:avLst/>
          </a:prstGeom>
          <a:gradFill flip="none" rotWithShape="0">
            <a:gsLst>
              <a:gs pos="0">
                <a:srgbClr val="E07726"/>
              </a:gs>
              <a:gs pos="23000">
                <a:schemeClr val="accent2"/>
              </a:gs>
              <a:gs pos="100000">
                <a:schemeClr val="accent4"/>
              </a:gs>
            </a:gsLst>
            <a:lin ang="13800000" scaled="0"/>
            <a:tileRect/>
          </a:gradFill>
          <a:ln w="9525">
            <a:noFill/>
            <a:miter lim="800000"/>
            <a:headEnd/>
            <a:tailEnd/>
          </a:ln>
        </p:spPr>
        <p:txBody>
          <a:bodyPr wrap="square" anchor="b" anchorCtr="0">
            <a:noAutofit/>
          </a:bodyPr>
          <a:lstStyle/>
          <a:p>
            <a:pPr algn="ctr" eaLnBrk="0" hangingPunct="0"/>
            <a:endParaRPr lang="en-US" sz="1800" b="0" i="0" dirty="0">
              <a:solidFill>
                <a:schemeClr val="bg1"/>
              </a:solidFill>
              <a:latin typeface="Open Sans" panose="020B0606030504020204" pitchFamily="34" charset="0"/>
              <a:cs typeface="Open Sans" panose="020B0606030504020204" pitchFamily="34" charset="0"/>
            </a:endParaRPr>
          </a:p>
        </p:txBody>
      </p:sp>
      <p:sp>
        <p:nvSpPr>
          <p:cNvPr id="16" name="Google Shape;16;p3"/>
          <p:cNvSpPr txBox="1">
            <a:spLocks noGrp="1"/>
          </p:cNvSpPr>
          <p:nvPr>
            <p:ph type="ctrTitle"/>
          </p:nvPr>
        </p:nvSpPr>
        <p:spPr>
          <a:xfrm>
            <a:off x="4382629" y="1423831"/>
            <a:ext cx="7109771"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800"/>
              <a:buNone/>
              <a:defRPr sz="6400">
                <a:solidFill>
                  <a:schemeClr val="bg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4382629" y="2896231"/>
            <a:ext cx="7109771"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800"/>
              <a:buNone/>
              <a:defRPr sz="2400" b="1">
                <a:solidFill>
                  <a:schemeClr val="bg1"/>
                </a:solidFill>
              </a:defRPr>
            </a:lvl1pPr>
            <a:lvl2pPr lvl="1" rtl="0">
              <a:spcBef>
                <a:spcPts val="0"/>
              </a:spcBef>
              <a:spcAft>
                <a:spcPts val="0"/>
              </a:spcAft>
              <a:buClr>
                <a:schemeClr val="accent6"/>
              </a:buClr>
              <a:buSzPts val="1800"/>
              <a:buNone/>
              <a:defRPr sz="2400" b="1">
                <a:solidFill>
                  <a:schemeClr val="accent6"/>
                </a:solidFill>
              </a:defRPr>
            </a:lvl2pPr>
            <a:lvl3pPr lvl="2" rtl="0">
              <a:spcBef>
                <a:spcPts val="0"/>
              </a:spcBef>
              <a:spcAft>
                <a:spcPts val="0"/>
              </a:spcAft>
              <a:buClr>
                <a:schemeClr val="accent6"/>
              </a:buClr>
              <a:buSzPts val="1800"/>
              <a:buNone/>
              <a:defRPr sz="2400" b="1">
                <a:solidFill>
                  <a:schemeClr val="accent6"/>
                </a:solidFill>
              </a:defRPr>
            </a:lvl3pPr>
            <a:lvl4pPr lvl="3" rtl="0">
              <a:spcBef>
                <a:spcPts val="0"/>
              </a:spcBef>
              <a:spcAft>
                <a:spcPts val="0"/>
              </a:spcAft>
              <a:buClr>
                <a:schemeClr val="accent6"/>
              </a:buClr>
              <a:buSzPts val="1800"/>
              <a:buNone/>
              <a:defRPr b="1">
                <a:solidFill>
                  <a:schemeClr val="accent6"/>
                </a:solidFill>
              </a:defRPr>
            </a:lvl4pPr>
            <a:lvl5pPr lvl="4" rtl="0">
              <a:spcBef>
                <a:spcPts val="0"/>
              </a:spcBef>
              <a:spcAft>
                <a:spcPts val="0"/>
              </a:spcAft>
              <a:buClr>
                <a:schemeClr val="accent6"/>
              </a:buClr>
              <a:buSzPts val="1800"/>
              <a:buNone/>
              <a:defRPr b="1">
                <a:solidFill>
                  <a:schemeClr val="accent6"/>
                </a:solidFill>
              </a:defRPr>
            </a:lvl5pPr>
            <a:lvl6pPr lvl="5" rtl="0">
              <a:spcBef>
                <a:spcPts val="0"/>
              </a:spcBef>
              <a:spcAft>
                <a:spcPts val="0"/>
              </a:spcAft>
              <a:buClr>
                <a:schemeClr val="accent6"/>
              </a:buClr>
              <a:buSzPts val="1800"/>
              <a:buNone/>
              <a:defRPr b="1">
                <a:solidFill>
                  <a:schemeClr val="accent6"/>
                </a:solidFill>
              </a:defRPr>
            </a:lvl6pPr>
            <a:lvl7pPr lvl="6" rtl="0">
              <a:spcBef>
                <a:spcPts val="0"/>
              </a:spcBef>
              <a:spcAft>
                <a:spcPts val="0"/>
              </a:spcAft>
              <a:buClr>
                <a:schemeClr val="accent6"/>
              </a:buClr>
              <a:buSzPts val="1800"/>
              <a:buNone/>
              <a:defRPr b="1">
                <a:solidFill>
                  <a:schemeClr val="accent6"/>
                </a:solidFill>
              </a:defRPr>
            </a:lvl7pPr>
            <a:lvl8pPr lvl="7" rtl="0">
              <a:spcBef>
                <a:spcPts val="0"/>
              </a:spcBef>
              <a:spcAft>
                <a:spcPts val="0"/>
              </a:spcAft>
              <a:buClr>
                <a:schemeClr val="accent6"/>
              </a:buClr>
              <a:buSzPts val="1800"/>
              <a:buNone/>
              <a:defRPr b="1">
                <a:solidFill>
                  <a:schemeClr val="accent6"/>
                </a:solidFill>
              </a:defRPr>
            </a:lvl8pPr>
            <a:lvl9pPr lvl="8" rtl="0">
              <a:spcBef>
                <a:spcPts val="0"/>
              </a:spcBef>
              <a:spcAft>
                <a:spcPts val="0"/>
              </a:spcAft>
              <a:buClr>
                <a:schemeClr val="accent6"/>
              </a:buClr>
              <a:buSzPts val="1800"/>
              <a:buNone/>
              <a:defRPr b="1">
                <a:solidFill>
                  <a:schemeClr val="accent6"/>
                </a:solidFill>
              </a:defRPr>
            </a:lvl9pPr>
          </a:lstStyle>
          <a:p>
            <a:r>
              <a:rPr lang="en-US"/>
              <a:t>Click to edit Master subtitle style</a:t>
            </a:r>
            <a:endParaRPr dirty="0"/>
          </a:p>
        </p:txBody>
      </p:sp>
      <p:grpSp>
        <p:nvGrpSpPr>
          <p:cNvPr id="26" name="Group 25">
            <a:extLst>
              <a:ext uri="{FF2B5EF4-FFF2-40B4-BE49-F238E27FC236}">
                <a16:creationId xmlns:a16="http://schemas.microsoft.com/office/drawing/2014/main" id="{D30E43AC-518D-52BA-A0B2-CA52C4B33759}"/>
              </a:ext>
            </a:extLst>
          </p:cNvPr>
          <p:cNvGrpSpPr/>
          <p:nvPr userDrawn="1"/>
        </p:nvGrpSpPr>
        <p:grpSpPr>
          <a:xfrm>
            <a:off x="-14809" y="38100"/>
            <a:ext cx="5411815" cy="6761623"/>
            <a:chOff x="-664472" y="114300"/>
            <a:chExt cx="5411815" cy="6761623"/>
          </a:xfrm>
          <a:solidFill>
            <a:schemeClr val="bg1">
              <a:alpha val="39000"/>
            </a:schemeClr>
          </a:solidFill>
        </p:grpSpPr>
        <p:pic>
          <p:nvPicPr>
            <p:cNvPr id="27" name="Graphic 26" descr="Atom with solid fill">
              <a:extLst>
                <a:ext uri="{FF2B5EF4-FFF2-40B4-BE49-F238E27FC236}">
                  <a16:creationId xmlns:a16="http://schemas.microsoft.com/office/drawing/2014/main" id="{A258697F-CF5D-F8E9-DC86-846C6A04E5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2797" y="114300"/>
              <a:ext cx="848542" cy="848542"/>
            </a:xfrm>
            <a:prstGeom prst="rect">
              <a:avLst/>
            </a:prstGeom>
          </p:spPr>
        </p:pic>
        <p:pic>
          <p:nvPicPr>
            <p:cNvPr id="28" name="Graphic 27">
              <a:extLst>
                <a:ext uri="{FF2B5EF4-FFF2-40B4-BE49-F238E27FC236}">
                  <a16:creationId xmlns:a16="http://schemas.microsoft.com/office/drawing/2014/main" id="{01604579-D5C9-B6FD-59B4-30546E0E4BE3}"/>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8622" y="229407"/>
              <a:ext cx="561042" cy="678938"/>
            </a:xfrm>
            <a:prstGeom prst="rect">
              <a:avLst/>
            </a:prstGeom>
            <a:effectLst/>
          </p:spPr>
        </p:pic>
        <p:pic>
          <p:nvPicPr>
            <p:cNvPr id="29" name="Graphic 28" descr="Atom with solid fill">
              <a:extLst>
                <a:ext uri="{FF2B5EF4-FFF2-40B4-BE49-F238E27FC236}">
                  <a16:creationId xmlns:a16="http://schemas.microsoft.com/office/drawing/2014/main" id="{469036AF-5178-4510-0402-69DA7B156E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800" y="114300"/>
              <a:ext cx="848542" cy="848542"/>
            </a:xfrm>
            <a:prstGeom prst="rect">
              <a:avLst/>
            </a:prstGeom>
          </p:spPr>
        </p:pic>
        <p:pic>
          <p:nvPicPr>
            <p:cNvPr id="30" name="Graphic 29">
              <a:extLst>
                <a:ext uri="{FF2B5EF4-FFF2-40B4-BE49-F238E27FC236}">
                  <a16:creationId xmlns:a16="http://schemas.microsoft.com/office/drawing/2014/main" id="{B9F29AEA-33F1-AF02-E746-D881C4425060}"/>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7510" y="1065600"/>
              <a:ext cx="561042" cy="678938"/>
            </a:xfrm>
            <a:prstGeom prst="rect">
              <a:avLst/>
            </a:prstGeom>
            <a:effectLst/>
          </p:spPr>
        </p:pic>
        <p:pic>
          <p:nvPicPr>
            <p:cNvPr id="31" name="Graphic 30" descr="Atom with solid fill">
              <a:extLst>
                <a:ext uri="{FF2B5EF4-FFF2-40B4-BE49-F238E27FC236}">
                  <a16:creationId xmlns:a16="http://schemas.microsoft.com/office/drawing/2014/main" id="{3485A5CB-D51C-B926-36CF-29D4854D1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667" y="950493"/>
              <a:ext cx="848542" cy="848542"/>
            </a:xfrm>
            <a:prstGeom prst="rect">
              <a:avLst/>
            </a:prstGeom>
          </p:spPr>
        </p:pic>
        <p:pic>
          <p:nvPicPr>
            <p:cNvPr id="32" name="Graphic 31">
              <a:extLst>
                <a:ext uri="{FF2B5EF4-FFF2-40B4-BE49-F238E27FC236}">
                  <a16:creationId xmlns:a16="http://schemas.microsoft.com/office/drawing/2014/main" id="{91569F1B-B318-DA04-A9AA-3E773261A74E}"/>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5087" y="1065600"/>
              <a:ext cx="561042" cy="678938"/>
            </a:xfrm>
            <a:prstGeom prst="rect">
              <a:avLst/>
            </a:prstGeom>
            <a:effectLst/>
          </p:spPr>
        </p:pic>
        <p:pic>
          <p:nvPicPr>
            <p:cNvPr id="33" name="Graphic 32" descr="Atom with solid fill">
              <a:extLst>
                <a:ext uri="{FF2B5EF4-FFF2-40B4-BE49-F238E27FC236}">
                  <a16:creationId xmlns:a16="http://schemas.microsoft.com/office/drawing/2014/main" id="{D5C4E7BF-1ACB-E030-616F-61C9A7A99C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635" y="1786686"/>
              <a:ext cx="848542" cy="848542"/>
            </a:xfrm>
            <a:prstGeom prst="rect">
              <a:avLst/>
            </a:prstGeom>
          </p:spPr>
        </p:pic>
        <p:pic>
          <p:nvPicPr>
            <p:cNvPr id="34" name="Graphic 33">
              <a:extLst>
                <a:ext uri="{FF2B5EF4-FFF2-40B4-BE49-F238E27FC236}">
                  <a16:creationId xmlns:a16="http://schemas.microsoft.com/office/drawing/2014/main" id="{531CF1E7-F938-4C5E-1905-6402C661CB30}"/>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2785" y="1901793"/>
              <a:ext cx="561042" cy="678938"/>
            </a:xfrm>
            <a:prstGeom prst="rect">
              <a:avLst/>
            </a:prstGeom>
            <a:effectLst/>
          </p:spPr>
        </p:pic>
        <p:pic>
          <p:nvPicPr>
            <p:cNvPr id="35" name="Graphic 34" descr="Atom with solid fill">
              <a:extLst>
                <a:ext uri="{FF2B5EF4-FFF2-40B4-BE49-F238E27FC236}">
                  <a16:creationId xmlns:a16="http://schemas.microsoft.com/office/drawing/2014/main" id="{991AD69F-24CA-2A7A-2C8D-5B4F7118EE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3962" y="1786686"/>
              <a:ext cx="848542" cy="848542"/>
            </a:xfrm>
            <a:prstGeom prst="rect">
              <a:avLst/>
            </a:prstGeom>
          </p:spPr>
        </p:pic>
        <p:pic>
          <p:nvPicPr>
            <p:cNvPr id="36" name="Graphic 35">
              <a:extLst>
                <a:ext uri="{FF2B5EF4-FFF2-40B4-BE49-F238E27FC236}">
                  <a16:creationId xmlns:a16="http://schemas.microsoft.com/office/drawing/2014/main" id="{CA7652BD-7D3C-95C7-1882-DE5A60152610}"/>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68851" y="1901793"/>
              <a:ext cx="561042" cy="678938"/>
            </a:xfrm>
            <a:prstGeom prst="rect">
              <a:avLst/>
            </a:prstGeom>
            <a:effectLst/>
          </p:spPr>
        </p:pic>
        <p:pic>
          <p:nvPicPr>
            <p:cNvPr id="37" name="Graphic 36">
              <a:extLst>
                <a:ext uri="{FF2B5EF4-FFF2-40B4-BE49-F238E27FC236}">
                  <a16:creationId xmlns:a16="http://schemas.microsoft.com/office/drawing/2014/main" id="{EA141763-0358-37AB-EFE0-39CBCE2A6310}"/>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401" y="2726041"/>
              <a:ext cx="561042" cy="678938"/>
            </a:xfrm>
            <a:prstGeom prst="rect">
              <a:avLst/>
            </a:prstGeom>
            <a:effectLst/>
          </p:spPr>
        </p:pic>
        <p:pic>
          <p:nvPicPr>
            <p:cNvPr id="38" name="Graphic 37" descr="Atom with solid fill">
              <a:extLst>
                <a:ext uri="{FF2B5EF4-FFF2-40B4-BE49-F238E27FC236}">
                  <a16:creationId xmlns:a16="http://schemas.microsoft.com/office/drawing/2014/main" id="{AADBD4DD-1007-0023-7971-8ADA9170EE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777" y="2610934"/>
              <a:ext cx="848542" cy="848542"/>
            </a:xfrm>
            <a:prstGeom prst="rect">
              <a:avLst/>
            </a:prstGeom>
          </p:spPr>
        </p:pic>
        <p:pic>
          <p:nvPicPr>
            <p:cNvPr id="39" name="Graphic 38">
              <a:extLst>
                <a:ext uri="{FF2B5EF4-FFF2-40B4-BE49-F238E27FC236}">
                  <a16:creationId xmlns:a16="http://schemas.microsoft.com/office/drawing/2014/main" id="{924B724F-1AC5-FF75-BC7D-452FEAC427FF}"/>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1196" y="2726041"/>
              <a:ext cx="561042" cy="678938"/>
            </a:xfrm>
            <a:prstGeom prst="rect">
              <a:avLst/>
            </a:prstGeom>
            <a:effectLst/>
          </p:spPr>
        </p:pic>
        <p:pic>
          <p:nvPicPr>
            <p:cNvPr id="40" name="Graphic 39" descr="Atom with solid fill">
              <a:extLst>
                <a:ext uri="{FF2B5EF4-FFF2-40B4-BE49-F238E27FC236}">
                  <a16:creationId xmlns:a16="http://schemas.microsoft.com/office/drawing/2014/main" id="{652A7219-D495-563E-A945-E669B4031B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74" y="2610934"/>
              <a:ext cx="848542" cy="848542"/>
            </a:xfrm>
            <a:prstGeom prst="rect">
              <a:avLst/>
            </a:prstGeom>
          </p:spPr>
        </p:pic>
        <p:pic>
          <p:nvPicPr>
            <p:cNvPr id="41" name="Graphic 40" descr="Atom with solid fill">
              <a:extLst>
                <a:ext uri="{FF2B5EF4-FFF2-40B4-BE49-F238E27FC236}">
                  <a16:creationId xmlns:a16="http://schemas.microsoft.com/office/drawing/2014/main" id="{4A25F500-1EB8-0211-7BBF-7A92CEF79F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472" y="3471018"/>
              <a:ext cx="848542" cy="848542"/>
            </a:xfrm>
            <a:prstGeom prst="rect">
              <a:avLst/>
            </a:prstGeom>
          </p:spPr>
        </p:pic>
        <p:pic>
          <p:nvPicPr>
            <p:cNvPr id="42" name="Graphic 41">
              <a:extLst>
                <a:ext uri="{FF2B5EF4-FFF2-40B4-BE49-F238E27FC236}">
                  <a16:creationId xmlns:a16="http://schemas.microsoft.com/office/drawing/2014/main" id="{1D744BDA-C88C-3C7F-2093-2989FB83334F}"/>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6948" y="3586125"/>
              <a:ext cx="561042" cy="678938"/>
            </a:xfrm>
            <a:prstGeom prst="rect">
              <a:avLst/>
            </a:prstGeom>
            <a:effectLst/>
          </p:spPr>
        </p:pic>
        <p:pic>
          <p:nvPicPr>
            <p:cNvPr id="43" name="Graphic 42" descr="Atom with solid fill">
              <a:extLst>
                <a:ext uri="{FF2B5EF4-FFF2-40B4-BE49-F238E27FC236}">
                  <a16:creationId xmlns:a16="http://schemas.microsoft.com/office/drawing/2014/main" id="{21A2664C-5C4B-0C94-115C-8B31DBAC12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125" y="3471018"/>
              <a:ext cx="848542" cy="848542"/>
            </a:xfrm>
            <a:prstGeom prst="rect">
              <a:avLst/>
            </a:prstGeom>
          </p:spPr>
        </p:pic>
        <p:pic>
          <p:nvPicPr>
            <p:cNvPr id="44" name="Graphic 43">
              <a:extLst>
                <a:ext uri="{FF2B5EF4-FFF2-40B4-BE49-F238E27FC236}">
                  <a16:creationId xmlns:a16="http://schemas.microsoft.com/office/drawing/2014/main" id="{185091B8-1ACF-1200-29EA-799AA3F62667}"/>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3014" y="3586125"/>
              <a:ext cx="561042" cy="678938"/>
            </a:xfrm>
            <a:prstGeom prst="rect">
              <a:avLst/>
            </a:prstGeom>
            <a:effectLst/>
          </p:spPr>
        </p:pic>
        <p:pic>
          <p:nvPicPr>
            <p:cNvPr id="45" name="Graphic 44">
              <a:extLst>
                <a:ext uri="{FF2B5EF4-FFF2-40B4-BE49-F238E27FC236}">
                  <a16:creationId xmlns:a16="http://schemas.microsoft.com/office/drawing/2014/main" id="{1217174E-D5F1-52B0-5850-4F49913E7AB4}"/>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401" y="4470101"/>
              <a:ext cx="561042" cy="678938"/>
            </a:xfrm>
            <a:prstGeom prst="rect">
              <a:avLst/>
            </a:prstGeom>
            <a:effectLst/>
          </p:spPr>
        </p:pic>
        <p:pic>
          <p:nvPicPr>
            <p:cNvPr id="46" name="Graphic 45" descr="Atom with solid fill">
              <a:extLst>
                <a:ext uri="{FF2B5EF4-FFF2-40B4-BE49-F238E27FC236}">
                  <a16:creationId xmlns:a16="http://schemas.microsoft.com/office/drawing/2014/main" id="{EF789B50-C9CC-8EAB-0C0C-3A35EB191F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777" y="4354994"/>
              <a:ext cx="848542" cy="848542"/>
            </a:xfrm>
            <a:prstGeom prst="rect">
              <a:avLst/>
            </a:prstGeom>
          </p:spPr>
        </p:pic>
        <p:pic>
          <p:nvPicPr>
            <p:cNvPr id="47" name="Graphic 46">
              <a:extLst>
                <a:ext uri="{FF2B5EF4-FFF2-40B4-BE49-F238E27FC236}">
                  <a16:creationId xmlns:a16="http://schemas.microsoft.com/office/drawing/2014/main" id="{9864F6A3-4678-81E1-34AB-5445C29685C2}"/>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1196" y="4470101"/>
              <a:ext cx="561042" cy="678938"/>
            </a:xfrm>
            <a:prstGeom prst="rect">
              <a:avLst/>
            </a:prstGeom>
            <a:effectLst/>
          </p:spPr>
        </p:pic>
        <p:pic>
          <p:nvPicPr>
            <p:cNvPr id="48" name="Graphic 47" descr="Atom with solid fill">
              <a:extLst>
                <a:ext uri="{FF2B5EF4-FFF2-40B4-BE49-F238E27FC236}">
                  <a16:creationId xmlns:a16="http://schemas.microsoft.com/office/drawing/2014/main" id="{8C3B9BCE-1227-9897-F758-036F2BADF3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74" y="4354994"/>
              <a:ext cx="848542" cy="848542"/>
            </a:xfrm>
            <a:prstGeom prst="rect">
              <a:avLst/>
            </a:prstGeom>
          </p:spPr>
        </p:pic>
        <p:pic>
          <p:nvPicPr>
            <p:cNvPr id="49" name="Graphic 48">
              <a:extLst>
                <a:ext uri="{FF2B5EF4-FFF2-40B4-BE49-F238E27FC236}">
                  <a16:creationId xmlns:a16="http://schemas.microsoft.com/office/drawing/2014/main" id="{13E7D5EB-4256-A9A5-3804-17657A2131D2}"/>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8018" y="4470101"/>
              <a:ext cx="561042" cy="678938"/>
            </a:xfrm>
            <a:prstGeom prst="rect">
              <a:avLst/>
            </a:prstGeom>
            <a:effectLst/>
          </p:spPr>
        </p:pic>
        <p:pic>
          <p:nvPicPr>
            <p:cNvPr id="50" name="Graphic 49" descr="Atom with solid fill">
              <a:extLst>
                <a:ext uri="{FF2B5EF4-FFF2-40B4-BE49-F238E27FC236}">
                  <a16:creationId xmlns:a16="http://schemas.microsoft.com/office/drawing/2014/main" id="{17B69A30-A8B0-DBE3-C2DD-D1157089F1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472" y="5179242"/>
              <a:ext cx="848542" cy="848542"/>
            </a:xfrm>
            <a:prstGeom prst="rect">
              <a:avLst/>
            </a:prstGeom>
          </p:spPr>
        </p:pic>
        <p:pic>
          <p:nvPicPr>
            <p:cNvPr id="51" name="Graphic 50">
              <a:extLst>
                <a:ext uri="{FF2B5EF4-FFF2-40B4-BE49-F238E27FC236}">
                  <a16:creationId xmlns:a16="http://schemas.microsoft.com/office/drawing/2014/main" id="{6908B6E2-6593-519C-0DBF-21575EA5AF7D}"/>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6948" y="5294349"/>
              <a:ext cx="561042" cy="678938"/>
            </a:xfrm>
            <a:prstGeom prst="rect">
              <a:avLst/>
            </a:prstGeom>
            <a:effectLst/>
          </p:spPr>
        </p:pic>
        <p:pic>
          <p:nvPicPr>
            <p:cNvPr id="52" name="Graphic 51" descr="Atom with solid fill">
              <a:extLst>
                <a:ext uri="{FF2B5EF4-FFF2-40B4-BE49-F238E27FC236}">
                  <a16:creationId xmlns:a16="http://schemas.microsoft.com/office/drawing/2014/main" id="{9886624E-7845-2AF5-D6A6-7F91A7B76F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126" y="5179242"/>
              <a:ext cx="848542" cy="848542"/>
            </a:xfrm>
            <a:prstGeom prst="rect">
              <a:avLst/>
            </a:prstGeom>
          </p:spPr>
        </p:pic>
        <p:pic>
          <p:nvPicPr>
            <p:cNvPr id="53" name="Graphic 52">
              <a:extLst>
                <a:ext uri="{FF2B5EF4-FFF2-40B4-BE49-F238E27FC236}">
                  <a16:creationId xmlns:a16="http://schemas.microsoft.com/office/drawing/2014/main" id="{28E257E0-4A2B-763E-49D9-F429518A8D59}"/>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3014" y="5294349"/>
              <a:ext cx="561042" cy="678938"/>
            </a:xfrm>
            <a:prstGeom prst="rect">
              <a:avLst/>
            </a:prstGeom>
            <a:effectLst/>
          </p:spPr>
        </p:pic>
        <p:pic>
          <p:nvPicPr>
            <p:cNvPr id="54" name="Graphic 53" descr="Atom with solid fill">
              <a:extLst>
                <a:ext uri="{FF2B5EF4-FFF2-40B4-BE49-F238E27FC236}">
                  <a16:creationId xmlns:a16="http://schemas.microsoft.com/office/drawing/2014/main" id="{DF335E7D-06D4-A173-523B-8CD6F82C07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14192" y="5179242"/>
              <a:ext cx="848542" cy="848542"/>
            </a:xfrm>
            <a:prstGeom prst="rect">
              <a:avLst/>
            </a:prstGeom>
          </p:spPr>
        </p:pic>
        <p:pic>
          <p:nvPicPr>
            <p:cNvPr id="55" name="Graphic 54">
              <a:extLst>
                <a:ext uri="{FF2B5EF4-FFF2-40B4-BE49-F238E27FC236}">
                  <a16:creationId xmlns:a16="http://schemas.microsoft.com/office/drawing/2014/main" id="{DFFF4770-A84E-3704-64C5-C65CF719972C}"/>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401" y="6142488"/>
              <a:ext cx="561042" cy="678938"/>
            </a:xfrm>
            <a:prstGeom prst="rect">
              <a:avLst/>
            </a:prstGeom>
            <a:effectLst/>
          </p:spPr>
        </p:pic>
        <p:pic>
          <p:nvPicPr>
            <p:cNvPr id="56" name="Graphic 55" descr="Atom with solid fill">
              <a:extLst>
                <a:ext uri="{FF2B5EF4-FFF2-40B4-BE49-F238E27FC236}">
                  <a16:creationId xmlns:a16="http://schemas.microsoft.com/office/drawing/2014/main" id="{F3FF30E2-44E8-29EE-3A60-BA1BD2ED6E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9776" y="6027381"/>
              <a:ext cx="848542" cy="848542"/>
            </a:xfrm>
            <a:prstGeom prst="rect">
              <a:avLst/>
            </a:prstGeom>
          </p:spPr>
        </p:pic>
        <p:pic>
          <p:nvPicPr>
            <p:cNvPr id="57" name="Graphic 56">
              <a:extLst>
                <a:ext uri="{FF2B5EF4-FFF2-40B4-BE49-F238E27FC236}">
                  <a16:creationId xmlns:a16="http://schemas.microsoft.com/office/drawing/2014/main" id="{0477AD02-AC43-478F-BA1B-EB262F10617C}"/>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1196" y="6142488"/>
              <a:ext cx="561042" cy="678938"/>
            </a:xfrm>
            <a:prstGeom prst="rect">
              <a:avLst/>
            </a:prstGeom>
            <a:effectLst/>
          </p:spPr>
        </p:pic>
        <p:pic>
          <p:nvPicPr>
            <p:cNvPr id="58" name="Graphic 57" descr="Atom with solid fill">
              <a:extLst>
                <a:ext uri="{FF2B5EF4-FFF2-40B4-BE49-F238E27FC236}">
                  <a16:creationId xmlns:a16="http://schemas.microsoft.com/office/drawing/2014/main" id="{EECB3AB4-A69D-A3C3-DD24-36452B3DB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2373" y="6027381"/>
              <a:ext cx="848542" cy="848542"/>
            </a:xfrm>
            <a:prstGeom prst="rect">
              <a:avLst/>
            </a:prstGeom>
          </p:spPr>
        </p:pic>
        <p:pic>
          <p:nvPicPr>
            <p:cNvPr id="59" name="Graphic 58">
              <a:extLst>
                <a:ext uri="{FF2B5EF4-FFF2-40B4-BE49-F238E27FC236}">
                  <a16:creationId xmlns:a16="http://schemas.microsoft.com/office/drawing/2014/main" id="{37357BAC-5B8F-750E-DB68-627C7A532FAB}"/>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57262" y="6142488"/>
              <a:ext cx="561042" cy="678938"/>
            </a:xfrm>
            <a:prstGeom prst="rect">
              <a:avLst/>
            </a:prstGeom>
            <a:effectLst/>
          </p:spPr>
        </p:pic>
        <p:pic>
          <p:nvPicPr>
            <p:cNvPr id="60" name="Graphic 59" descr="Atom with solid fill">
              <a:extLst>
                <a:ext uri="{FF2B5EF4-FFF2-40B4-BE49-F238E27FC236}">
                  <a16:creationId xmlns:a16="http://schemas.microsoft.com/office/drawing/2014/main" id="{30A8A7E2-10FD-0596-A969-523A6D72AC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3358" y="6027381"/>
              <a:ext cx="848542" cy="848542"/>
            </a:xfrm>
            <a:prstGeom prst="rect">
              <a:avLst/>
            </a:prstGeom>
          </p:spPr>
        </p:pic>
        <p:pic>
          <p:nvPicPr>
            <p:cNvPr id="61" name="Graphic 60">
              <a:extLst>
                <a:ext uri="{FF2B5EF4-FFF2-40B4-BE49-F238E27FC236}">
                  <a16:creationId xmlns:a16="http://schemas.microsoft.com/office/drawing/2014/main" id="{9F05620E-6F7C-F258-FFB2-4538C79D20E5}"/>
                </a:ext>
              </a:extLst>
            </p:cNvPr>
            <p:cNvPicPr>
              <a:picLocks noChangeAspect="1"/>
            </p:cNvPicPr>
            <p:nvPr/>
          </p:nvPicPr>
          <p:blipFill>
            <a:blip r:embed="rId4" cstate="print">
              <a:alphaModFix/>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86301" y="6142488"/>
              <a:ext cx="561042" cy="678938"/>
            </a:xfrm>
            <a:prstGeom prst="rect">
              <a:avLst/>
            </a:prstGeom>
            <a:effectLst/>
          </p:spPr>
        </p:pic>
      </p:grpSp>
      <p:sp>
        <p:nvSpPr>
          <p:cNvPr id="62" name="Slide Number Placeholder 7">
            <a:extLst>
              <a:ext uri="{FF2B5EF4-FFF2-40B4-BE49-F238E27FC236}">
                <a16:creationId xmlns:a16="http://schemas.microsoft.com/office/drawing/2014/main" id="{A6A0CE2E-DEA9-3641-FEEA-E48679E607EF}"/>
              </a:ext>
            </a:extLst>
          </p:cNvPr>
          <p:cNvSpPr txBox="1">
            <a:spLocks/>
          </p:cNvSpPr>
          <p:nvPr userDrawn="1"/>
        </p:nvSpPr>
        <p:spPr>
          <a:xfrm>
            <a:off x="11639903" y="6500142"/>
            <a:ext cx="423836" cy="357864"/>
          </a:xfrm>
          <a:prstGeom prst="rect">
            <a:avLst/>
          </a:prstGeom>
        </p:spPr>
        <p:txBody>
          <a:bodyPr rIns="45720" anchor="ctr" anchorCtr="0"/>
          <a:lstStyle/>
          <a:p>
            <a:pPr marL="0" marR="0" lvl="0" indent="0" algn="r" defTabSz="457189"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Open Sans" panose="020B0606030504020204" pitchFamily="34" charset="0"/>
                <a:ea typeface="+mn-ea"/>
                <a:cs typeface="Open Sans" panose="020B0606030504020204" pitchFamily="34" charset="0"/>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Open Sans" panose="020B0606030504020204" pitchFamily="34" charset="0"/>
              <a:ea typeface="+mn-ea"/>
              <a:cs typeface="Open Sans" panose="020B0606030504020204" pitchFamily="34" charset="0"/>
            </a:endParaRPr>
          </a:p>
        </p:txBody>
      </p:sp>
    </p:spTree>
    <p:extLst>
      <p:ext uri="{BB962C8B-B14F-4D97-AF65-F5344CB8AC3E}">
        <p14:creationId xmlns:p14="http://schemas.microsoft.com/office/powerpoint/2010/main" val="1606823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end page">
    <p:spTree>
      <p:nvGrpSpPr>
        <p:cNvPr id="1" name=""/>
        <p:cNvGrpSpPr/>
        <p:nvPr/>
      </p:nvGrpSpPr>
      <p:grpSpPr>
        <a:xfrm>
          <a:off x="0" y="0"/>
          <a:ext cx="0" cy="0"/>
          <a:chOff x="0" y="0"/>
          <a:chExt cx="0" cy="0"/>
        </a:xfrm>
      </p:grpSpPr>
      <p:pic>
        <p:nvPicPr>
          <p:cNvPr id="3" name="Picture 2"/>
          <p:cNvPicPr>
            <a:picLocks/>
          </p:cNvPicPr>
          <p:nvPr userDrawn="1"/>
        </p:nvPicPr>
        <p:blipFill>
          <a:blip r:embed="rId2" cstate="screen">
            <a:extLst>
              <a:ext uri="{28A0092B-C50C-407E-A947-70E740481C1C}">
                <a14:useLocalDpi xmlns:a14="http://schemas.microsoft.com/office/drawing/2010/main"/>
              </a:ext>
            </a:extLst>
          </a:blip>
          <a:srcRect/>
          <a:stretch/>
        </p:blipFill>
        <p:spPr>
          <a:xfrm>
            <a:off x="316511" y="5713532"/>
            <a:ext cx="3548931" cy="607768"/>
          </a:xfrm>
          <a:prstGeom prst="rect">
            <a:avLst/>
          </a:prstGeom>
        </p:spPr>
      </p:pic>
    </p:spTree>
    <p:extLst>
      <p:ext uri="{BB962C8B-B14F-4D97-AF65-F5344CB8AC3E}">
        <p14:creationId xmlns:p14="http://schemas.microsoft.com/office/powerpoint/2010/main" val="3127189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9390-BEA3-A17D-78C7-C821AFB37B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C6988A-A728-4210-7EB2-304C604B92D3}"/>
              </a:ext>
            </a:extLst>
          </p:cNvPr>
          <p:cNvSpPr>
            <a:spLocks noGrp="1"/>
          </p:cNvSpPr>
          <p:nvPr>
            <p:ph type="dt" sz="half" idx="10"/>
          </p:nvPr>
        </p:nvSpPr>
        <p:spPr/>
        <p:txBody>
          <a:bodyPr/>
          <a:lstStyle/>
          <a:p>
            <a:fld id="{2D6DD10F-2417-6241-8E25-70B438FFF38B}" type="datetimeFigureOut">
              <a:rPr lang="en-US" smtClean="0"/>
              <a:t>6/10/25</a:t>
            </a:fld>
            <a:endParaRPr lang="en-US"/>
          </a:p>
        </p:txBody>
      </p:sp>
      <p:sp>
        <p:nvSpPr>
          <p:cNvPr id="4" name="Footer Placeholder 3">
            <a:extLst>
              <a:ext uri="{FF2B5EF4-FFF2-40B4-BE49-F238E27FC236}">
                <a16:creationId xmlns:a16="http://schemas.microsoft.com/office/drawing/2014/main" id="{FB0A799D-55AB-6A8B-5678-62D3DEB8C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BED698-6E43-D563-78FB-0507D1446D01}"/>
              </a:ext>
            </a:extLst>
          </p:cNvPr>
          <p:cNvSpPr>
            <a:spLocks noGrp="1"/>
          </p:cNvSpPr>
          <p:nvPr>
            <p:ph type="sldNum" sz="quarter" idx="12"/>
          </p:nvPr>
        </p:nvSpPr>
        <p:spPr/>
        <p:txBody>
          <a:bodyPr/>
          <a:lstStyle/>
          <a:p>
            <a:fld id="{C8990F7C-21D9-6F4D-B8E0-7163DF1D99C0}" type="slidenum">
              <a:rPr lang="en-US" smtClean="0"/>
              <a:t>‹#›</a:t>
            </a:fld>
            <a:endParaRPr lang="en-US"/>
          </a:p>
        </p:txBody>
      </p:sp>
    </p:spTree>
    <p:extLst>
      <p:ext uri="{BB962C8B-B14F-4D97-AF65-F5344CB8AC3E}">
        <p14:creationId xmlns:p14="http://schemas.microsoft.com/office/powerpoint/2010/main" val="542156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7"/>
          <p:cNvSpPr/>
          <p:nvPr/>
        </p:nvSpPr>
        <p:spPr>
          <a:xfrm>
            <a:off x="0" y="0"/>
            <a:ext cx="12192000" cy="6858000"/>
          </a:xfrm>
          <a:prstGeom prst="rect">
            <a:avLst/>
          </a:prstGeom>
          <a:solidFill>
            <a:srgbClr val="161616">
              <a:alpha val="59220"/>
            </a:srgbClr>
          </a:solidFill>
          <a:ln>
            <a:noFill/>
          </a:ln>
        </p:spPr>
        <p:txBody>
          <a:bodyPr spcFirstLastPara="1" wrap="square" lIns="109710" tIns="109710" rIns="109710" bIns="109710" anchor="ctr" anchorCtr="0">
            <a:noAutofit/>
          </a:bodyPr>
          <a:lstStyle/>
          <a:p>
            <a:pPr marL="0" lvl="0" indent="0" algn="l" rtl="0">
              <a:spcBef>
                <a:spcPts val="0"/>
              </a:spcBef>
              <a:spcAft>
                <a:spcPts val="0"/>
              </a:spcAft>
              <a:buNone/>
            </a:pPr>
            <a:endParaRPr sz="1685"/>
          </a:p>
        </p:txBody>
      </p:sp>
      <p:sp>
        <p:nvSpPr>
          <p:cNvPr id="31" name="Google Shape;31;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r>
              <a:rPr lang="en-US"/>
              <a:t>Click to edit Master title style</a:t>
            </a:r>
            <a:endParaRPr/>
          </a:p>
        </p:txBody>
      </p:sp>
      <p:sp>
        <p:nvSpPr>
          <p:cNvPr id="32" name="Google Shape;32;p7"/>
          <p:cNvSpPr txBox="1">
            <a:spLocks noGrp="1"/>
          </p:cNvSpPr>
          <p:nvPr>
            <p:ph type="subTitle" idx="1"/>
          </p:nvPr>
        </p:nvSpPr>
        <p:spPr>
          <a:xfrm rot="-220">
            <a:off x="2974200" y="2509586"/>
            <a:ext cx="6243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920"/>
              </a:spcBef>
              <a:spcAft>
                <a:spcPts val="0"/>
              </a:spcAft>
              <a:buSzPts val="1400"/>
              <a:buChar char="■"/>
              <a:defRPr/>
            </a:lvl3pPr>
            <a:lvl4pPr lvl="3" algn="ctr" rtl="0">
              <a:lnSpc>
                <a:spcPct val="100000"/>
              </a:lnSpc>
              <a:spcBef>
                <a:spcPts val="1920"/>
              </a:spcBef>
              <a:spcAft>
                <a:spcPts val="0"/>
              </a:spcAft>
              <a:buSzPts val="1400"/>
              <a:buChar char="●"/>
              <a:defRPr/>
            </a:lvl4pPr>
            <a:lvl5pPr lvl="4" algn="ctr" rtl="0">
              <a:lnSpc>
                <a:spcPct val="100000"/>
              </a:lnSpc>
              <a:spcBef>
                <a:spcPts val="1920"/>
              </a:spcBef>
              <a:spcAft>
                <a:spcPts val="0"/>
              </a:spcAft>
              <a:buSzPts val="1400"/>
              <a:buChar char="○"/>
              <a:defRPr/>
            </a:lvl5pPr>
            <a:lvl6pPr lvl="5" algn="ctr" rtl="0">
              <a:lnSpc>
                <a:spcPct val="100000"/>
              </a:lnSpc>
              <a:spcBef>
                <a:spcPts val="1920"/>
              </a:spcBef>
              <a:spcAft>
                <a:spcPts val="0"/>
              </a:spcAft>
              <a:buSzPts val="1400"/>
              <a:buChar char="■"/>
              <a:defRPr/>
            </a:lvl6pPr>
            <a:lvl7pPr lvl="6" algn="ctr" rtl="0">
              <a:lnSpc>
                <a:spcPct val="100000"/>
              </a:lnSpc>
              <a:spcBef>
                <a:spcPts val="1920"/>
              </a:spcBef>
              <a:spcAft>
                <a:spcPts val="0"/>
              </a:spcAft>
              <a:buSzPts val="1400"/>
              <a:buChar char="●"/>
              <a:defRPr/>
            </a:lvl7pPr>
            <a:lvl8pPr lvl="7" algn="ctr" rtl="0">
              <a:lnSpc>
                <a:spcPct val="100000"/>
              </a:lnSpc>
              <a:spcBef>
                <a:spcPts val="1920"/>
              </a:spcBef>
              <a:spcAft>
                <a:spcPts val="0"/>
              </a:spcAft>
              <a:buSzPts val="1400"/>
              <a:buChar char="○"/>
              <a:defRPr/>
            </a:lvl8pPr>
            <a:lvl9pPr lvl="8" algn="ctr" rtl="0">
              <a:lnSpc>
                <a:spcPct val="100000"/>
              </a:lnSpc>
              <a:spcBef>
                <a:spcPts val="1920"/>
              </a:spcBef>
              <a:spcAft>
                <a:spcPts val="1920"/>
              </a:spcAft>
              <a:buSzPts val="1400"/>
              <a:buChar char="■"/>
              <a:defRPr/>
            </a:lvl9pPr>
          </a:lstStyle>
          <a:p>
            <a:r>
              <a:rPr lang="en-US"/>
              <a:t>Click to edit Master subtitle style</a:t>
            </a:r>
            <a:endParaRPr/>
          </a:p>
        </p:txBody>
      </p:sp>
    </p:spTree>
    <p:extLst>
      <p:ext uri="{BB962C8B-B14F-4D97-AF65-F5344CB8AC3E}">
        <p14:creationId xmlns:p14="http://schemas.microsoft.com/office/powerpoint/2010/main" val="2383951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A042A83E-AD2F-CD4E-B435-BF07083C8740}" type="slidenum">
              <a:rPr lang="en-US" smtClean="0"/>
              <a:t>‹#›</a:t>
            </a:fld>
            <a:endParaRPr lang="en-US"/>
          </a:p>
        </p:txBody>
      </p:sp>
    </p:spTree>
    <p:extLst>
      <p:ext uri="{BB962C8B-B14F-4D97-AF65-F5344CB8AC3E}">
        <p14:creationId xmlns:p14="http://schemas.microsoft.com/office/powerpoint/2010/main" val="181507235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81"/>
        <p:cNvGrpSpPr/>
        <p:nvPr/>
      </p:nvGrpSpPr>
      <p:grpSpPr>
        <a:xfrm>
          <a:off x="0" y="0"/>
          <a:ext cx="0" cy="0"/>
          <a:chOff x="0" y="0"/>
          <a:chExt cx="0" cy="0"/>
        </a:xfrm>
      </p:grpSpPr>
      <p:sp>
        <p:nvSpPr>
          <p:cNvPr id="182" name="Google Shape;182;p29"/>
          <p:cNvSpPr/>
          <p:nvPr/>
        </p:nvSpPr>
        <p:spPr>
          <a:xfrm>
            <a:off x="0" y="0"/>
            <a:ext cx="12192000" cy="6858000"/>
          </a:xfrm>
          <a:prstGeom prst="rect">
            <a:avLst/>
          </a:prstGeom>
          <a:solidFill>
            <a:srgbClr val="161616">
              <a:alpha val="7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05417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_NACS_colorful">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BA88A27-820B-DA7D-3BFA-1270E95DA82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668"/>
          <a:stretch/>
        </p:blipFill>
        <p:spPr bwMode="auto">
          <a:xfrm>
            <a:off x="0" y="-18116"/>
            <a:ext cx="10865528" cy="6890073"/>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C177A096-C268-D96A-FB4D-05880FB58FCE}"/>
              </a:ext>
            </a:extLst>
          </p:cNvPr>
          <p:cNvSpPr/>
          <p:nvPr userDrawn="1"/>
        </p:nvSpPr>
        <p:spPr bwMode="auto">
          <a:xfrm>
            <a:off x="-39565" y="0"/>
            <a:ext cx="9853176" cy="6890073"/>
          </a:xfrm>
          <a:prstGeom prst="rect">
            <a:avLst/>
          </a:prstGeom>
          <a:solidFill>
            <a:schemeClr val="tx1">
              <a:alpha val="20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00" name="Freeform 99">
            <a:extLst>
              <a:ext uri="{FF2B5EF4-FFF2-40B4-BE49-F238E27FC236}">
                <a16:creationId xmlns:a16="http://schemas.microsoft.com/office/drawing/2014/main" id="{51CF44C9-A66B-D544-5B91-01EFFB90AA51}"/>
              </a:ext>
            </a:extLst>
          </p:cNvPr>
          <p:cNvSpPr>
            <a:spLocks noChangeArrowheads="1"/>
          </p:cNvSpPr>
          <p:nvPr userDrawn="1"/>
        </p:nvSpPr>
        <p:spPr bwMode="auto">
          <a:xfrm flipV="1">
            <a:off x="8453999" y="-9939"/>
            <a:ext cx="3757879" cy="6872959"/>
          </a:xfrm>
          <a:custGeom>
            <a:avLst/>
            <a:gdLst>
              <a:gd name="connsiteX0" fmla="*/ 1282700 w 3757879"/>
              <a:gd name="connsiteY0" fmla="*/ 6872959 h 6872959"/>
              <a:gd name="connsiteX1" fmla="*/ 3757879 w 3757879"/>
              <a:gd name="connsiteY1" fmla="*/ 6872959 h 6872959"/>
              <a:gd name="connsiteX2" fmla="*/ 3757879 w 3757879"/>
              <a:gd name="connsiteY2" fmla="*/ 0 h 6872959"/>
              <a:gd name="connsiteX3" fmla="*/ 0 w 3757879"/>
              <a:gd name="connsiteY3" fmla="*/ 0 h 6872959"/>
            </a:gdLst>
            <a:ahLst/>
            <a:cxnLst>
              <a:cxn ang="0">
                <a:pos x="connsiteX0" y="connsiteY0"/>
              </a:cxn>
              <a:cxn ang="0">
                <a:pos x="connsiteX1" y="connsiteY1"/>
              </a:cxn>
              <a:cxn ang="0">
                <a:pos x="connsiteX2" y="connsiteY2"/>
              </a:cxn>
              <a:cxn ang="0">
                <a:pos x="connsiteX3" y="connsiteY3"/>
              </a:cxn>
            </a:cxnLst>
            <a:rect l="l" t="t" r="r" b="b"/>
            <a:pathLst>
              <a:path w="3757879" h="6872959">
                <a:moveTo>
                  <a:pt x="1282700" y="6872959"/>
                </a:moveTo>
                <a:lnTo>
                  <a:pt x="3757879" y="6872959"/>
                </a:lnTo>
                <a:lnTo>
                  <a:pt x="3757879" y="0"/>
                </a:lnTo>
                <a:lnTo>
                  <a:pt x="0" y="0"/>
                </a:lnTo>
                <a:close/>
              </a:path>
            </a:pathLst>
          </a:custGeom>
          <a:gradFill flip="none" rotWithShape="0">
            <a:gsLst>
              <a:gs pos="0">
                <a:schemeClr val="accent4"/>
              </a:gs>
              <a:gs pos="79000">
                <a:schemeClr val="accent2"/>
              </a:gs>
            </a:gsLst>
            <a:lin ang="18000000" scaled="0"/>
            <a:tileRect/>
          </a:gradFill>
          <a:ln w="9525">
            <a:noFill/>
            <a:miter lim="800000"/>
            <a:headEnd/>
            <a:tailEnd/>
          </a:ln>
        </p:spPr>
        <p:txBody>
          <a:bodyPr wrap="square" anchor="b" anchorCtr="0">
            <a:noAutofit/>
          </a:bodyPr>
          <a:lstStyle/>
          <a:p>
            <a:pPr algn="ctr" eaLnBrk="0" hangingPunct="0"/>
            <a:endParaRPr lang="en-US" sz="1800" b="0" i="0" dirty="0">
              <a:solidFill>
                <a:schemeClr val="bg1"/>
              </a:solidFill>
              <a:latin typeface="Open Sans" panose="020B0606030504020204" pitchFamily="34" charset="0"/>
              <a:cs typeface="Open Sans" panose="020B0606030504020204" pitchFamily="34" charset="0"/>
            </a:endParaRPr>
          </a:p>
        </p:txBody>
      </p:sp>
      <p:pic>
        <p:nvPicPr>
          <p:cNvPr id="101" name="Picture 100">
            <a:extLst>
              <a:ext uri="{FF2B5EF4-FFF2-40B4-BE49-F238E27FC236}">
                <a16:creationId xmlns:a16="http://schemas.microsoft.com/office/drawing/2014/main" id="{BD96FD36-3AA1-9A1A-0C5B-E835C531FE84}"/>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8864696" y="6402236"/>
            <a:ext cx="1534281" cy="262752"/>
          </a:xfrm>
          <a:prstGeom prst="rect">
            <a:avLst/>
          </a:prstGeom>
        </p:spPr>
      </p:pic>
      <p:pic>
        <p:nvPicPr>
          <p:cNvPr id="102" name="Picture 101">
            <a:extLst>
              <a:ext uri="{FF2B5EF4-FFF2-40B4-BE49-F238E27FC236}">
                <a16:creationId xmlns:a16="http://schemas.microsoft.com/office/drawing/2014/main" id="{EEA19A57-9122-FF4F-39E0-09A739C3BA6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836823" y="429804"/>
            <a:ext cx="1909672" cy="937923"/>
          </a:xfrm>
          <a:prstGeom prst="rect">
            <a:avLst/>
          </a:prstGeom>
        </p:spPr>
      </p:pic>
      <p:grpSp>
        <p:nvGrpSpPr>
          <p:cNvPr id="103" name="Group 102">
            <a:extLst>
              <a:ext uri="{FF2B5EF4-FFF2-40B4-BE49-F238E27FC236}">
                <a16:creationId xmlns:a16="http://schemas.microsoft.com/office/drawing/2014/main" id="{03010370-2B3D-21B4-0F46-B39E400027EF}"/>
              </a:ext>
            </a:extLst>
          </p:cNvPr>
          <p:cNvGrpSpPr/>
          <p:nvPr userDrawn="1"/>
        </p:nvGrpSpPr>
        <p:grpSpPr>
          <a:xfrm>
            <a:off x="9485712" y="2375545"/>
            <a:ext cx="2254048" cy="2484711"/>
            <a:chOff x="9010853" y="2395709"/>
            <a:chExt cx="2254048" cy="2484711"/>
          </a:xfrm>
        </p:grpSpPr>
        <p:sp>
          <p:nvSpPr>
            <p:cNvPr id="104" name="Oval 103">
              <a:extLst>
                <a:ext uri="{FF2B5EF4-FFF2-40B4-BE49-F238E27FC236}">
                  <a16:creationId xmlns:a16="http://schemas.microsoft.com/office/drawing/2014/main" id="{A2ED9E02-4BAF-969D-3759-2C0A9CBBA921}"/>
                </a:ext>
              </a:extLst>
            </p:cNvPr>
            <p:cNvSpPr/>
            <p:nvPr/>
          </p:nvSpPr>
          <p:spPr bwMode="auto">
            <a:xfrm>
              <a:off x="9243271" y="2671953"/>
              <a:ext cx="2021630" cy="2021630"/>
            </a:xfrm>
            <a:prstGeom prst="ellipse">
              <a:avLst/>
            </a:prstGeom>
            <a:gradFill>
              <a:gsLst>
                <a:gs pos="34000">
                  <a:schemeClr val="tx2"/>
                </a:gs>
                <a:gs pos="95000">
                  <a:schemeClr val="accent1">
                    <a:lumMod val="50000"/>
                  </a:schemeClr>
                </a:gs>
              </a:gsLst>
              <a:lin ang="13200000" scaled="0"/>
            </a:gra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nvGrpSpPr>
            <p:cNvPr id="105" name="Group 104">
              <a:extLst>
                <a:ext uri="{FF2B5EF4-FFF2-40B4-BE49-F238E27FC236}">
                  <a16:creationId xmlns:a16="http://schemas.microsoft.com/office/drawing/2014/main" id="{1CE0CF54-068D-D8B7-9F27-43EC3BE8F87C}"/>
                </a:ext>
              </a:extLst>
            </p:cNvPr>
            <p:cNvGrpSpPr/>
            <p:nvPr/>
          </p:nvGrpSpPr>
          <p:grpSpPr>
            <a:xfrm>
              <a:off x="9010853" y="2395709"/>
              <a:ext cx="2242792" cy="2484711"/>
              <a:chOff x="7299158" y="1708189"/>
              <a:chExt cx="4484822" cy="4968578"/>
            </a:xfrm>
          </p:grpSpPr>
          <p:grpSp>
            <p:nvGrpSpPr>
              <p:cNvPr id="106" name="Group 105">
                <a:extLst>
                  <a:ext uri="{FF2B5EF4-FFF2-40B4-BE49-F238E27FC236}">
                    <a16:creationId xmlns:a16="http://schemas.microsoft.com/office/drawing/2014/main" id="{6CA43A49-8E72-77B5-48BD-BC296E43298B}"/>
                  </a:ext>
                </a:extLst>
              </p:cNvPr>
              <p:cNvGrpSpPr/>
              <p:nvPr/>
            </p:nvGrpSpPr>
            <p:grpSpPr>
              <a:xfrm>
                <a:off x="9738006" y="4200856"/>
                <a:ext cx="2045974" cy="2475911"/>
                <a:chOff x="5732110" y="3429000"/>
                <a:chExt cx="2239735" cy="2710388"/>
              </a:xfrm>
            </p:grpSpPr>
            <p:pic>
              <p:nvPicPr>
                <p:cNvPr id="126" name="Graphic 125">
                  <a:extLst>
                    <a:ext uri="{FF2B5EF4-FFF2-40B4-BE49-F238E27FC236}">
                      <a16:creationId xmlns:a16="http://schemas.microsoft.com/office/drawing/2014/main" id="{1C0F4628-0A2B-8C56-414B-0B44C7BC69E8}"/>
                    </a:ext>
                  </a:extLst>
                </p:cNvPr>
                <p:cNvPicPr>
                  <a:picLocks noChangeAspect="1"/>
                </p:cNvPicPr>
                <p:nvPr/>
              </p:nvPicPr>
              <p:blipFill>
                <a:blip r:embed="rId5" cstate="print">
                  <a:alphaModFix/>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32110" y="3429000"/>
                  <a:ext cx="2239735" cy="2710388"/>
                </a:xfrm>
                <a:prstGeom prst="rect">
                  <a:avLst/>
                </a:prstGeom>
                <a:effectLst/>
              </p:spPr>
            </p:pic>
            <p:sp>
              <p:nvSpPr>
                <p:cNvPr id="127" name="Graphic 71">
                  <a:extLst>
                    <a:ext uri="{FF2B5EF4-FFF2-40B4-BE49-F238E27FC236}">
                      <a16:creationId xmlns:a16="http://schemas.microsoft.com/office/drawing/2014/main" id="{5C13CFFC-9865-91D7-6629-FEF5CF4669C1}"/>
                    </a:ext>
                  </a:extLst>
                </p:cNvPr>
                <p:cNvSpPr/>
                <p:nvPr/>
              </p:nvSpPr>
              <p:spPr>
                <a:xfrm>
                  <a:off x="5898437" y="4961808"/>
                  <a:ext cx="1907080" cy="1083392"/>
                </a:xfrm>
                <a:custGeom>
                  <a:avLst/>
                  <a:gdLst>
                    <a:gd name="connsiteX0" fmla="*/ 7649969 w 7771266"/>
                    <a:gd name="connsiteY0" fmla="*/ 3071607 h 4414772"/>
                    <a:gd name="connsiteX1" fmla="*/ 5876738 w 7771266"/>
                    <a:gd name="connsiteY1" fmla="*/ 0 h 4414772"/>
                    <a:gd name="connsiteX2" fmla="*/ 1894520 w 7771266"/>
                    <a:gd name="connsiteY2" fmla="*/ 0 h 4414772"/>
                    <a:gd name="connsiteX3" fmla="*/ 121288 w 7771266"/>
                    <a:gd name="connsiteY3" fmla="*/ 3071607 h 4414772"/>
                    <a:gd name="connsiteX4" fmla="*/ 896685 w 7771266"/>
                    <a:gd name="connsiteY4" fmla="*/ 4414773 h 4414772"/>
                    <a:gd name="connsiteX5" fmla="*/ 6874573 w 7771266"/>
                    <a:gd name="connsiteY5" fmla="*/ 4414773 h 4414772"/>
                    <a:gd name="connsiteX6" fmla="*/ 7649969 w 7771266"/>
                    <a:gd name="connsiteY6" fmla="*/ 3071607 h 441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1266" h="4414772">
                      <a:moveTo>
                        <a:pt x="7649969" y="3071607"/>
                      </a:moveTo>
                      <a:lnTo>
                        <a:pt x="5876738" y="0"/>
                      </a:lnTo>
                      <a:lnTo>
                        <a:pt x="1894520" y="0"/>
                      </a:lnTo>
                      <a:lnTo>
                        <a:pt x="121288" y="3071607"/>
                      </a:lnTo>
                      <a:cubicBezTo>
                        <a:pt x="-223325" y="3668562"/>
                        <a:pt x="207435" y="4414773"/>
                        <a:pt x="896685" y="4414773"/>
                      </a:cubicBezTo>
                      <a:lnTo>
                        <a:pt x="6874573" y="4414773"/>
                      </a:lnTo>
                      <a:cubicBezTo>
                        <a:pt x="7563822" y="4414773"/>
                        <a:pt x="7994606" y="3668562"/>
                        <a:pt x="7649969" y="3071607"/>
                      </a:cubicBezTo>
                      <a:close/>
                    </a:path>
                  </a:pathLst>
                </a:custGeom>
                <a:solidFill>
                  <a:schemeClr val="accent2"/>
                </a:solidFill>
                <a:ln w="2333" cap="flat">
                  <a:noFill/>
                  <a:prstDash val="solid"/>
                  <a:miter/>
                </a:ln>
              </p:spPr>
              <p:txBody>
                <a:bodyPr rtlCol="0" anchor="ctr"/>
                <a:lstStyle/>
                <a:p>
                  <a:endParaRPr lang="en-US" sz="1800" dirty="0"/>
                </a:p>
              </p:txBody>
            </p:sp>
          </p:grpSp>
          <p:grpSp>
            <p:nvGrpSpPr>
              <p:cNvPr id="107" name="Group 106">
                <a:extLst>
                  <a:ext uri="{FF2B5EF4-FFF2-40B4-BE49-F238E27FC236}">
                    <a16:creationId xmlns:a16="http://schemas.microsoft.com/office/drawing/2014/main" id="{760AC150-6B21-4869-473B-B374008DE009}"/>
                  </a:ext>
                </a:extLst>
              </p:cNvPr>
              <p:cNvGrpSpPr/>
              <p:nvPr/>
            </p:nvGrpSpPr>
            <p:grpSpPr>
              <a:xfrm>
                <a:off x="7299158" y="1708189"/>
                <a:ext cx="3914274" cy="3856104"/>
                <a:chOff x="6551056" y="971204"/>
                <a:chExt cx="4662376" cy="4593089"/>
              </a:xfrm>
            </p:grpSpPr>
            <p:grpSp>
              <p:nvGrpSpPr>
                <p:cNvPr id="108" name="Group 107">
                  <a:extLst>
                    <a:ext uri="{FF2B5EF4-FFF2-40B4-BE49-F238E27FC236}">
                      <a16:creationId xmlns:a16="http://schemas.microsoft.com/office/drawing/2014/main" id="{BEB921A5-D3C8-ED47-1714-034FCD0B087C}"/>
                    </a:ext>
                  </a:extLst>
                </p:cNvPr>
                <p:cNvGrpSpPr/>
                <p:nvPr/>
              </p:nvGrpSpPr>
              <p:grpSpPr>
                <a:xfrm>
                  <a:off x="6551056" y="971204"/>
                  <a:ext cx="4662376" cy="4593089"/>
                  <a:chOff x="6551056" y="971204"/>
                  <a:chExt cx="5335466" cy="5256176"/>
                </a:xfrm>
              </p:grpSpPr>
              <p:grpSp>
                <p:nvGrpSpPr>
                  <p:cNvPr id="110" name="Group 109">
                    <a:extLst>
                      <a:ext uri="{FF2B5EF4-FFF2-40B4-BE49-F238E27FC236}">
                        <a16:creationId xmlns:a16="http://schemas.microsoft.com/office/drawing/2014/main" id="{07D8C9C2-487C-0277-4CAF-0FEE35611769}"/>
                      </a:ext>
                    </a:extLst>
                  </p:cNvPr>
                  <p:cNvGrpSpPr/>
                  <p:nvPr/>
                </p:nvGrpSpPr>
                <p:grpSpPr>
                  <a:xfrm>
                    <a:off x="6551056" y="971204"/>
                    <a:ext cx="5335466" cy="5256176"/>
                    <a:chOff x="6436975" y="1236590"/>
                    <a:chExt cx="4450965" cy="4384819"/>
                  </a:xfrm>
                </p:grpSpPr>
                <p:sp>
                  <p:nvSpPr>
                    <p:cNvPr id="120" name="Oval 119">
                      <a:extLst>
                        <a:ext uri="{FF2B5EF4-FFF2-40B4-BE49-F238E27FC236}">
                          <a16:creationId xmlns:a16="http://schemas.microsoft.com/office/drawing/2014/main" id="{EAF0E9C5-D6AE-0501-5885-502F751F8456}"/>
                        </a:ext>
                      </a:extLst>
                    </p:cNvPr>
                    <p:cNvSpPr/>
                    <p:nvPr userDrawn="1"/>
                  </p:nvSpPr>
                  <p:spPr bwMode="auto">
                    <a:xfrm>
                      <a:off x="8353245" y="1236590"/>
                      <a:ext cx="787400" cy="4384819"/>
                    </a:xfrm>
                    <a:prstGeom prst="ellipse">
                      <a:avLst/>
                    </a:prstGeom>
                    <a:noFill/>
                    <a:ln w="28575">
                      <a:solidFill>
                        <a:schemeClr val="bg2">
                          <a:lumMod val="90000"/>
                        </a:schemeClr>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1" name="Oval 120">
                      <a:extLst>
                        <a:ext uri="{FF2B5EF4-FFF2-40B4-BE49-F238E27FC236}">
                          <a16:creationId xmlns:a16="http://schemas.microsoft.com/office/drawing/2014/main" id="{B61873C2-1A47-986D-4B6E-125540CF482C}"/>
                        </a:ext>
                      </a:extLst>
                    </p:cNvPr>
                    <p:cNvSpPr/>
                    <p:nvPr userDrawn="1"/>
                  </p:nvSpPr>
                  <p:spPr bwMode="auto">
                    <a:xfrm rot="3912954">
                      <a:off x="8301831" y="1236591"/>
                      <a:ext cx="787400" cy="4384819"/>
                    </a:xfrm>
                    <a:prstGeom prst="ellipse">
                      <a:avLst/>
                    </a:prstGeom>
                    <a:noFill/>
                    <a:ln w="28575">
                      <a:solidFill>
                        <a:schemeClr val="bg2">
                          <a:lumMod val="90000"/>
                        </a:schemeClr>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atin typeface="Arial" panose="020B0604020202020204" pitchFamily="34" charset="0"/>
                        <a:cs typeface="Arial" panose="020B0604020202020204" pitchFamily="34" charset="0"/>
                      </a:endParaRPr>
                    </a:p>
                  </p:txBody>
                </p:sp>
                <p:sp>
                  <p:nvSpPr>
                    <p:cNvPr id="122" name="Oval 121">
                      <a:extLst>
                        <a:ext uri="{FF2B5EF4-FFF2-40B4-BE49-F238E27FC236}">
                          <a16:creationId xmlns:a16="http://schemas.microsoft.com/office/drawing/2014/main" id="{83344EE5-A644-AECF-595A-7E4F87F277A5}"/>
                        </a:ext>
                      </a:extLst>
                    </p:cNvPr>
                    <p:cNvSpPr/>
                    <p:nvPr userDrawn="1"/>
                  </p:nvSpPr>
                  <p:spPr bwMode="auto">
                    <a:xfrm rot="7503700">
                      <a:off x="8235685" y="1253903"/>
                      <a:ext cx="787400" cy="4384819"/>
                    </a:xfrm>
                    <a:prstGeom prst="ellipse">
                      <a:avLst/>
                    </a:prstGeom>
                    <a:noFill/>
                    <a:ln w="28575">
                      <a:solidFill>
                        <a:schemeClr val="bg2">
                          <a:lumMod val="90000"/>
                        </a:schemeClr>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atin typeface="Arial" panose="020B0604020202020204" pitchFamily="34" charset="0"/>
                        <a:cs typeface="Arial" panose="020B0604020202020204" pitchFamily="34" charset="0"/>
                      </a:endParaRPr>
                    </a:p>
                  </p:txBody>
                </p:sp>
                <p:sp>
                  <p:nvSpPr>
                    <p:cNvPr id="123" name="Oval 122">
                      <a:extLst>
                        <a:ext uri="{FF2B5EF4-FFF2-40B4-BE49-F238E27FC236}">
                          <a16:creationId xmlns:a16="http://schemas.microsoft.com/office/drawing/2014/main" id="{879323C4-CA6A-CFC8-9B77-572BE9447936}"/>
                        </a:ext>
                      </a:extLst>
                    </p:cNvPr>
                    <p:cNvSpPr/>
                    <p:nvPr userDrawn="1"/>
                  </p:nvSpPr>
                  <p:spPr bwMode="auto">
                    <a:xfrm>
                      <a:off x="10029753" y="2715974"/>
                      <a:ext cx="530395" cy="530395"/>
                    </a:xfrm>
                    <a:prstGeom prst="ellipse">
                      <a:avLst/>
                    </a:prstGeom>
                    <a:solidFill>
                      <a:schemeClr val="accent5"/>
                    </a:solidFill>
                    <a:ln w="76200">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4" name="Oval 123">
                      <a:extLst>
                        <a:ext uri="{FF2B5EF4-FFF2-40B4-BE49-F238E27FC236}">
                          <a16:creationId xmlns:a16="http://schemas.microsoft.com/office/drawing/2014/main" id="{DF5EF4D9-F531-38B9-0D0A-446C3651E45B}"/>
                        </a:ext>
                      </a:extLst>
                    </p:cNvPr>
                    <p:cNvSpPr/>
                    <p:nvPr userDrawn="1"/>
                  </p:nvSpPr>
                  <p:spPr bwMode="auto">
                    <a:xfrm>
                      <a:off x="8820467" y="4993391"/>
                      <a:ext cx="388821" cy="388821"/>
                    </a:xfrm>
                    <a:prstGeom prst="ellipse">
                      <a:avLst/>
                    </a:prstGeom>
                    <a:solidFill>
                      <a:schemeClr val="accent5"/>
                    </a:solidFill>
                    <a:ln w="76200">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5" name="Oval 124">
                      <a:extLst>
                        <a:ext uri="{FF2B5EF4-FFF2-40B4-BE49-F238E27FC236}">
                          <a16:creationId xmlns:a16="http://schemas.microsoft.com/office/drawing/2014/main" id="{0D90F8BF-1BEC-8070-7FB5-48DC31ECC068}"/>
                        </a:ext>
                      </a:extLst>
                    </p:cNvPr>
                    <p:cNvSpPr/>
                    <p:nvPr userDrawn="1"/>
                  </p:nvSpPr>
                  <p:spPr bwMode="auto">
                    <a:xfrm>
                      <a:off x="7344987" y="2152504"/>
                      <a:ext cx="411862" cy="411862"/>
                    </a:xfrm>
                    <a:prstGeom prst="ellipse">
                      <a:avLst/>
                    </a:prstGeom>
                    <a:solidFill>
                      <a:schemeClr val="accent5"/>
                    </a:solidFill>
                    <a:ln w="76200">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sp>
                <p:nvSpPr>
                  <p:cNvPr id="111" name="Freeform 110">
                    <a:extLst>
                      <a:ext uri="{FF2B5EF4-FFF2-40B4-BE49-F238E27FC236}">
                        <a16:creationId xmlns:a16="http://schemas.microsoft.com/office/drawing/2014/main" id="{AA070241-D3B0-4684-77BA-496FAE276398}"/>
                      </a:ext>
                    </a:extLst>
                  </p:cNvPr>
                  <p:cNvSpPr/>
                  <p:nvPr/>
                </p:nvSpPr>
                <p:spPr>
                  <a:xfrm>
                    <a:off x="10927043" y="1811149"/>
                    <a:ext cx="206022" cy="206022"/>
                  </a:xfrm>
                  <a:custGeom>
                    <a:avLst/>
                    <a:gdLst>
                      <a:gd name="connsiteX0" fmla="*/ 251767 w 251766"/>
                      <a:gd name="connsiteY0" fmla="*/ 125883 h 251766"/>
                      <a:gd name="connsiteX1" fmla="*/ 125883 w 251766"/>
                      <a:gd name="connsiteY1" fmla="*/ 251767 h 251766"/>
                      <a:gd name="connsiteX2" fmla="*/ 0 w 251766"/>
                      <a:gd name="connsiteY2" fmla="*/ 125883 h 251766"/>
                      <a:gd name="connsiteX3" fmla="*/ 125883 w 251766"/>
                      <a:gd name="connsiteY3" fmla="*/ 0 h 251766"/>
                      <a:gd name="connsiteX4" fmla="*/ 251767 w 251766"/>
                      <a:gd name="connsiteY4" fmla="*/ 125883 h 25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6" h="251766">
                        <a:moveTo>
                          <a:pt x="251767" y="125883"/>
                        </a:moveTo>
                        <a:cubicBezTo>
                          <a:pt x="251767" y="195407"/>
                          <a:pt x="195407" y="251767"/>
                          <a:pt x="125883" y="251767"/>
                        </a:cubicBezTo>
                        <a:cubicBezTo>
                          <a:pt x="56360" y="251767"/>
                          <a:pt x="0" y="195407"/>
                          <a:pt x="0" y="125883"/>
                        </a:cubicBezTo>
                        <a:cubicBezTo>
                          <a:pt x="0" y="56360"/>
                          <a:pt x="56360" y="0"/>
                          <a:pt x="125883" y="0"/>
                        </a:cubicBezTo>
                        <a:cubicBezTo>
                          <a:pt x="195407" y="0"/>
                          <a:pt x="251767" y="56360"/>
                          <a:pt x="251767" y="125883"/>
                        </a:cubicBezTo>
                        <a:close/>
                      </a:path>
                    </a:pathLst>
                  </a:custGeom>
                  <a:solidFill>
                    <a:srgbClr val="E6691E"/>
                  </a:solidFill>
                  <a:ln w="41870" cap="flat">
                    <a:noFill/>
                    <a:prstDash val="solid"/>
                    <a:miter/>
                  </a:ln>
                </p:spPr>
                <p:txBody>
                  <a:bodyPr rtlCol="0" anchor="ctr"/>
                  <a:lstStyle/>
                  <a:p>
                    <a:endParaRPr lang="en-US" sz="1800"/>
                  </a:p>
                </p:txBody>
              </p:sp>
              <p:sp>
                <p:nvSpPr>
                  <p:cNvPr id="112" name="Freeform 111">
                    <a:extLst>
                      <a:ext uri="{FF2B5EF4-FFF2-40B4-BE49-F238E27FC236}">
                        <a16:creationId xmlns:a16="http://schemas.microsoft.com/office/drawing/2014/main" id="{84711ADE-57D1-129E-A882-FCD946958656}"/>
                      </a:ext>
                    </a:extLst>
                  </p:cNvPr>
                  <p:cNvSpPr/>
                  <p:nvPr/>
                </p:nvSpPr>
                <p:spPr>
                  <a:xfrm>
                    <a:off x="7720565" y="4939182"/>
                    <a:ext cx="182906" cy="182906"/>
                  </a:xfrm>
                  <a:custGeom>
                    <a:avLst/>
                    <a:gdLst>
                      <a:gd name="connsiteX0" fmla="*/ 251767 w 251766"/>
                      <a:gd name="connsiteY0" fmla="*/ 125883 h 251766"/>
                      <a:gd name="connsiteX1" fmla="*/ 125883 w 251766"/>
                      <a:gd name="connsiteY1" fmla="*/ 251767 h 251766"/>
                      <a:gd name="connsiteX2" fmla="*/ 0 w 251766"/>
                      <a:gd name="connsiteY2" fmla="*/ 125883 h 251766"/>
                      <a:gd name="connsiteX3" fmla="*/ 125883 w 251766"/>
                      <a:gd name="connsiteY3" fmla="*/ 0 h 251766"/>
                      <a:gd name="connsiteX4" fmla="*/ 251767 w 251766"/>
                      <a:gd name="connsiteY4" fmla="*/ 125883 h 25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6" h="251766">
                        <a:moveTo>
                          <a:pt x="251767" y="125883"/>
                        </a:moveTo>
                        <a:cubicBezTo>
                          <a:pt x="251767" y="195407"/>
                          <a:pt x="195407" y="251767"/>
                          <a:pt x="125883" y="251767"/>
                        </a:cubicBezTo>
                        <a:cubicBezTo>
                          <a:pt x="56360" y="251767"/>
                          <a:pt x="0" y="195407"/>
                          <a:pt x="0" y="125883"/>
                        </a:cubicBezTo>
                        <a:cubicBezTo>
                          <a:pt x="0" y="56360"/>
                          <a:pt x="56360" y="0"/>
                          <a:pt x="125883" y="0"/>
                        </a:cubicBezTo>
                        <a:cubicBezTo>
                          <a:pt x="195407" y="0"/>
                          <a:pt x="251767" y="56360"/>
                          <a:pt x="251767" y="125883"/>
                        </a:cubicBezTo>
                        <a:close/>
                      </a:path>
                    </a:pathLst>
                  </a:custGeom>
                  <a:solidFill>
                    <a:srgbClr val="E6691E"/>
                  </a:solidFill>
                  <a:ln w="41870" cap="flat">
                    <a:noFill/>
                    <a:prstDash val="solid"/>
                    <a:miter/>
                  </a:ln>
                </p:spPr>
                <p:txBody>
                  <a:bodyPr rtlCol="0" anchor="ctr"/>
                  <a:lstStyle/>
                  <a:p>
                    <a:endParaRPr lang="en-US" sz="1800"/>
                  </a:p>
                </p:txBody>
              </p:sp>
              <p:sp>
                <p:nvSpPr>
                  <p:cNvPr id="113" name="Freeform 112">
                    <a:extLst>
                      <a:ext uri="{FF2B5EF4-FFF2-40B4-BE49-F238E27FC236}">
                        <a16:creationId xmlns:a16="http://schemas.microsoft.com/office/drawing/2014/main" id="{1EFF6A87-EE29-F52D-0C78-5568619A148A}"/>
                      </a:ext>
                    </a:extLst>
                  </p:cNvPr>
                  <p:cNvSpPr/>
                  <p:nvPr/>
                </p:nvSpPr>
                <p:spPr>
                  <a:xfrm>
                    <a:off x="11447747" y="4169265"/>
                    <a:ext cx="301798" cy="301798"/>
                  </a:xfrm>
                  <a:custGeom>
                    <a:avLst/>
                    <a:gdLst>
                      <a:gd name="connsiteX0" fmla="*/ 251767 w 251766"/>
                      <a:gd name="connsiteY0" fmla="*/ 125883 h 251766"/>
                      <a:gd name="connsiteX1" fmla="*/ 125883 w 251766"/>
                      <a:gd name="connsiteY1" fmla="*/ 251767 h 251766"/>
                      <a:gd name="connsiteX2" fmla="*/ 0 w 251766"/>
                      <a:gd name="connsiteY2" fmla="*/ 125883 h 251766"/>
                      <a:gd name="connsiteX3" fmla="*/ 125883 w 251766"/>
                      <a:gd name="connsiteY3" fmla="*/ 0 h 251766"/>
                      <a:gd name="connsiteX4" fmla="*/ 251767 w 251766"/>
                      <a:gd name="connsiteY4" fmla="*/ 125883 h 25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6" h="251766">
                        <a:moveTo>
                          <a:pt x="251767" y="125883"/>
                        </a:moveTo>
                        <a:cubicBezTo>
                          <a:pt x="251767" y="195407"/>
                          <a:pt x="195407" y="251767"/>
                          <a:pt x="125883" y="251767"/>
                        </a:cubicBezTo>
                        <a:cubicBezTo>
                          <a:pt x="56360" y="251767"/>
                          <a:pt x="0" y="195407"/>
                          <a:pt x="0" y="125883"/>
                        </a:cubicBezTo>
                        <a:cubicBezTo>
                          <a:pt x="0" y="56360"/>
                          <a:pt x="56360" y="0"/>
                          <a:pt x="125883" y="0"/>
                        </a:cubicBezTo>
                        <a:cubicBezTo>
                          <a:pt x="195407" y="0"/>
                          <a:pt x="251767" y="56360"/>
                          <a:pt x="251767" y="125883"/>
                        </a:cubicBezTo>
                        <a:close/>
                      </a:path>
                    </a:pathLst>
                  </a:custGeom>
                  <a:solidFill>
                    <a:srgbClr val="778389"/>
                  </a:solidFill>
                  <a:ln w="41870" cap="flat">
                    <a:noFill/>
                    <a:prstDash val="solid"/>
                    <a:miter/>
                  </a:ln>
                </p:spPr>
                <p:txBody>
                  <a:bodyPr rtlCol="0" anchor="ctr"/>
                  <a:lstStyle/>
                  <a:p>
                    <a:endParaRPr lang="en-US" sz="1800"/>
                  </a:p>
                </p:txBody>
              </p:sp>
              <p:sp>
                <p:nvSpPr>
                  <p:cNvPr id="114" name="Freeform 113">
                    <a:extLst>
                      <a:ext uri="{FF2B5EF4-FFF2-40B4-BE49-F238E27FC236}">
                        <a16:creationId xmlns:a16="http://schemas.microsoft.com/office/drawing/2014/main" id="{7735B446-E09A-7B01-19AA-222C84AFF325}"/>
                      </a:ext>
                    </a:extLst>
                  </p:cNvPr>
                  <p:cNvSpPr/>
                  <p:nvPr/>
                </p:nvSpPr>
                <p:spPr>
                  <a:xfrm>
                    <a:off x="8242144" y="1573013"/>
                    <a:ext cx="234636" cy="234638"/>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115" name="Freeform 114">
                    <a:extLst>
                      <a:ext uri="{FF2B5EF4-FFF2-40B4-BE49-F238E27FC236}">
                        <a16:creationId xmlns:a16="http://schemas.microsoft.com/office/drawing/2014/main" id="{F4760E2E-153E-F5AF-4071-CD724A6A3F15}"/>
                      </a:ext>
                    </a:extLst>
                  </p:cNvPr>
                  <p:cNvSpPr/>
                  <p:nvPr/>
                </p:nvSpPr>
                <p:spPr>
                  <a:xfrm>
                    <a:off x="10846170" y="5608704"/>
                    <a:ext cx="249010" cy="24901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tx2"/>
                  </a:solidFill>
                  <a:ln w="41870" cap="flat">
                    <a:noFill/>
                    <a:prstDash val="solid"/>
                    <a:miter/>
                  </a:ln>
                </p:spPr>
                <p:txBody>
                  <a:bodyPr rtlCol="0" anchor="ctr"/>
                  <a:lstStyle/>
                  <a:p>
                    <a:endParaRPr lang="en-US" sz="1800"/>
                  </a:p>
                </p:txBody>
              </p:sp>
              <p:sp>
                <p:nvSpPr>
                  <p:cNvPr id="116" name="Freeform 115">
                    <a:extLst>
                      <a:ext uri="{FF2B5EF4-FFF2-40B4-BE49-F238E27FC236}">
                        <a16:creationId xmlns:a16="http://schemas.microsoft.com/office/drawing/2014/main" id="{6339AC9A-3AF7-7B6E-41F8-7E61BFCDFEB6}"/>
                      </a:ext>
                    </a:extLst>
                  </p:cNvPr>
                  <p:cNvSpPr/>
                  <p:nvPr/>
                </p:nvSpPr>
                <p:spPr>
                  <a:xfrm>
                    <a:off x="6926103" y="3221104"/>
                    <a:ext cx="249010" cy="24901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117" name="Freeform 116">
                    <a:extLst>
                      <a:ext uri="{FF2B5EF4-FFF2-40B4-BE49-F238E27FC236}">
                        <a16:creationId xmlns:a16="http://schemas.microsoft.com/office/drawing/2014/main" id="{A74FB98B-72FE-136F-49D2-CC49E5721E18}"/>
                      </a:ext>
                    </a:extLst>
                  </p:cNvPr>
                  <p:cNvSpPr/>
                  <p:nvPr/>
                </p:nvSpPr>
                <p:spPr>
                  <a:xfrm>
                    <a:off x="10295836" y="5032971"/>
                    <a:ext cx="249010" cy="24901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118" name="Freeform 117">
                    <a:extLst>
                      <a:ext uri="{FF2B5EF4-FFF2-40B4-BE49-F238E27FC236}">
                        <a16:creationId xmlns:a16="http://schemas.microsoft.com/office/drawing/2014/main" id="{7688B52B-ADA7-4BE9-5B0B-5BB24D20CD6B}"/>
                      </a:ext>
                    </a:extLst>
                  </p:cNvPr>
                  <p:cNvSpPr/>
                  <p:nvPr/>
                </p:nvSpPr>
                <p:spPr>
                  <a:xfrm>
                    <a:off x="9918544" y="1979413"/>
                    <a:ext cx="234636" cy="234638"/>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dirty="0"/>
                  </a:p>
                </p:txBody>
              </p:sp>
              <p:sp>
                <p:nvSpPr>
                  <p:cNvPr id="119" name="Freeform 118">
                    <a:extLst>
                      <a:ext uri="{FF2B5EF4-FFF2-40B4-BE49-F238E27FC236}">
                        <a16:creationId xmlns:a16="http://schemas.microsoft.com/office/drawing/2014/main" id="{802C1176-1DAE-BD08-07DF-56C25E52F898}"/>
                      </a:ext>
                    </a:extLst>
                  </p:cNvPr>
                  <p:cNvSpPr/>
                  <p:nvPr/>
                </p:nvSpPr>
                <p:spPr>
                  <a:xfrm>
                    <a:off x="11001668" y="3539847"/>
                    <a:ext cx="234636" cy="234639"/>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dirty="0"/>
                  </a:p>
                </p:txBody>
              </p:sp>
            </p:grpSp>
            <p:sp>
              <p:nvSpPr>
                <p:cNvPr id="109" name="Oval 108">
                  <a:extLst>
                    <a:ext uri="{FF2B5EF4-FFF2-40B4-BE49-F238E27FC236}">
                      <a16:creationId xmlns:a16="http://schemas.microsoft.com/office/drawing/2014/main" id="{ADDA23C0-9545-2E8D-39C8-BB3DABE3633A}"/>
                    </a:ext>
                  </a:extLst>
                </p:cNvPr>
                <p:cNvSpPr/>
                <p:nvPr/>
              </p:nvSpPr>
              <p:spPr bwMode="auto">
                <a:xfrm>
                  <a:off x="8660453" y="2998826"/>
                  <a:ext cx="574112" cy="574114"/>
                </a:xfrm>
                <a:prstGeom prst="ellipse">
                  <a:avLst/>
                </a:prstGeom>
                <a:solidFill>
                  <a:schemeClr val="accent2"/>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grpSp>
      </p:grpSp>
      <p:sp>
        <p:nvSpPr>
          <p:cNvPr id="128" name="Text Placeholder 11">
            <a:extLst>
              <a:ext uri="{FF2B5EF4-FFF2-40B4-BE49-F238E27FC236}">
                <a16:creationId xmlns:a16="http://schemas.microsoft.com/office/drawing/2014/main" id="{57CE4179-F241-24A7-A72E-50DF544F593E}"/>
              </a:ext>
            </a:extLst>
          </p:cNvPr>
          <p:cNvSpPr>
            <a:spLocks noGrp="1"/>
          </p:cNvSpPr>
          <p:nvPr>
            <p:ph type="body" sz="quarter" idx="13"/>
          </p:nvPr>
        </p:nvSpPr>
        <p:spPr>
          <a:xfrm>
            <a:off x="713380" y="2721494"/>
            <a:ext cx="7505699" cy="369888"/>
          </a:xfrm>
          <a:prstGeom prst="rect">
            <a:avLst/>
          </a:prstGeom>
        </p:spPr>
        <p:txBody>
          <a:bodyPr lIns="0">
            <a:noAutofit/>
          </a:bodyPr>
          <a:lstStyle>
            <a:lvl1pPr>
              <a:lnSpc>
                <a:spcPts val="2200"/>
              </a:lnSpc>
              <a:buNone/>
              <a:defRPr sz="2000" b="0" i="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29" name="Title 9">
            <a:extLst>
              <a:ext uri="{FF2B5EF4-FFF2-40B4-BE49-F238E27FC236}">
                <a16:creationId xmlns:a16="http://schemas.microsoft.com/office/drawing/2014/main" id="{BA805D89-F0B6-229B-DDCD-226E2D0007D9}"/>
              </a:ext>
            </a:extLst>
          </p:cNvPr>
          <p:cNvSpPr>
            <a:spLocks noGrp="1"/>
          </p:cNvSpPr>
          <p:nvPr>
            <p:ph type="title"/>
          </p:nvPr>
        </p:nvSpPr>
        <p:spPr>
          <a:xfrm>
            <a:off x="707029" y="1054101"/>
            <a:ext cx="8463171" cy="1634669"/>
          </a:xfrm>
          <a:prstGeom prst="rect">
            <a:avLst/>
          </a:prstGeom>
        </p:spPr>
        <p:txBody>
          <a:bodyPr lIns="0" anchor="b" anchorCtr="0"/>
          <a:lstStyle>
            <a:lvl1pPr>
              <a:lnSpc>
                <a:spcPct val="100000"/>
              </a:lnSpc>
              <a:defRPr sz="3600" b="1" i="0">
                <a:solidFill>
                  <a:schemeClr val="accent5"/>
                </a:solidFill>
                <a:effectLst/>
                <a:latin typeface="Raleway" panose="020B0503030101060003" pitchFamily="34" charset="0"/>
                <a:cs typeface="Open Sans ExtraBold" panose="020B0606030504020204" pitchFamily="34" charset="0"/>
              </a:defRPr>
            </a:lvl1pPr>
          </a:lstStyle>
          <a:p>
            <a:r>
              <a:rPr kumimoji="0" lang="en-US"/>
              <a:t>Click to edit Master title style</a:t>
            </a:r>
            <a:endParaRPr lang="en-US" dirty="0"/>
          </a:p>
        </p:txBody>
      </p:sp>
      <p:sp>
        <p:nvSpPr>
          <p:cNvPr id="43" name="TextBox 42">
            <a:extLst>
              <a:ext uri="{FF2B5EF4-FFF2-40B4-BE49-F238E27FC236}">
                <a16:creationId xmlns:a16="http://schemas.microsoft.com/office/drawing/2014/main" id="{637037AC-DB1C-556C-1497-8929A5229601}"/>
              </a:ext>
            </a:extLst>
          </p:cNvPr>
          <p:cNvSpPr txBox="1"/>
          <p:nvPr userDrawn="1"/>
        </p:nvSpPr>
        <p:spPr>
          <a:xfrm>
            <a:off x="165301" y="6246878"/>
            <a:ext cx="6598377" cy="435504"/>
          </a:xfrm>
          <a:prstGeom prst="rect">
            <a:avLst/>
          </a:prstGeom>
          <a:noFill/>
          <a:effectLst/>
        </p:spPr>
        <p:txBody>
          <a:bodyPr wrap="square" rtlCol="0">
            <a:spAutoFit/>
          </a:bodyPr>
          <a:lstStyle/>
          <a:p>
            <a:pPr marL="0" algn="l" defTabSz="457189" rtl="0" eaLnBrk="1" latinLnBrk="0" hangingPunct="1">
              <a:lnSpc>
                <a:spcPct val="90000"/>
              </a:lnSpc>
              <a:spcAft>
                <a:spcPts val="300"/>
              </a:spcAft>
            </a:pPr>
            <a:r>
              <a:rPr lang="en-US" sz="800" b="0" i="0" kern="1200" dirty="0">
                <a:solidFill>
                  <a:schemeClr val="bg1"/>
                </a:solidFill>
                <a:effectLst/>
                <a:latin typeface="Open Sans" panose="020B0606030504020204" pitchFamily="34" charset="0"/>
                <a:ea typeface="+mn-ea"/>
                <a:cs typeface="Open Sans" panose="020B0606030504020204" pitchFamily="34" charset="0"/>
              </a:rPr>
              <a:t>LLNL Tracking #RR0057013</a:t>
            </a:r>
          </a:p>
          <a:p>
            <a:pPr marL="0" algn="l" defTabSz="457189" rtl="0" eaLnBrk="1" latinLnBrk="0" hangingPunct="1">
              <a:lnSpc>
                <a:spcPct val="90000"/>
              </a:lnSpc>
              <a:spcAft>
                <a:spcPts val="600"/>
              </a:spcAft>
            </a:pPr>
            <a:r>
              <a:rPr lang="en-US" sz="700" b="0" i="0" kern="1200" dirty="0">
                <a:solidFill>
                  <a:schemeClr val="bg1"/>
                </a:solidFill>
                <a:effectLst/>
                <a:latin typeface="Open Sans" panose="020B0606030504020204" pitchFamily="34" charset="0"/>
                <a:ea typeface="+mn-ea"/>
                <a:cs typeface="Open Sans" panose="020B0606030504020204" pitchFamily="34" charset="0"/>
              </a:rPr>
              <a:t>This work was performed under the auspices of the</a:t>
            </a:r>
            <a:r>
              <a:rPr lang="en-US" sz="700" b="0" i="0" kern="1200" baseline="0" dirty="0">
                <a:solidFill>
                  <a:schemeClr val="bg1"/>
                </a:solidFill>
                <a:effectLst/>
                <a:latin typeface="Open Sans" panose="020B0606030504020204" pitchFamily="34" charset="0"/>
                <a:ea typeface="+mn-ea"/>
                <a:cs typeface="Open Sans" panose="020B0606030504020204" pitchFamily="34" charset="0"/>
              </a:rPr>
              <a:t> </a:t>
            </a:r>
            <a:r>
              <a:rPr lang="en-US" sz="700" b="0" i="0" kern="1200" dirty="0">
                <a:solidFill>
                  <a:schemeClr val="bg1"/>
                </a:solidFill>
                <a:effectLst/>
                <a:latin typeface="Open Sans" panose="020B0606030504020204" pitchFamily="34" charset="0"/>
                <a:ea typeface="+mn-ea"/>
                <a:cs typeface="Open Sans" panose="020B0606030504020204" pitchFamily="34" charset="0"/>
              </a:rPr>
              <a:t>U.S. Department of Energy by Lawrence Livermore National Laboratory under contract DE-AC52-07NA27344.</a:t>
            </a:r>
            <a:r>
              <a:rPr lang="en-US" sz="700" b="0" i="0" kern="1200" baseline="0" dirty="0">
                <a:solidFill>
                  <a:schemeClr val="bg1"/>
                </a:solidFill>
                <a:effectLst/>
                <a:latin typeface="Open Sans" panose="020B0606030504020204" pitchFamily="34" charset="0"/>
                <a:ea typeface="+mn-ea"/>
                <a:cs typeface="Open Sans" panose="020B0606030504020204" pitchFamily="34" charset="0"/>
              </a:rPr>
              <a:t> </a:t>
            </a:r>
            <a:r>
              <a:rPr lang="en-US" sz="700" b="0" i="0" kern="1200" dirty="0">
                <a:solidFill>
                  <a:schemeClr val="bg1"/>
                </a:solidFill>
                <a:effectLst/>
                <a:latin typeface="Open Sans" panose="020B0606030504020204" pitchFamily="34" charset="0"/>
                <a:ea typeface="+mn-ea"/>
                <a:cs typeface="Open Sans" panose="020B0606030504020204" pitchFamily="34" charset="0"/>
              </a:rPr>
              <a:t>Lawrence Livermore National Security, LLC</a:t>
            </a:r>
          </a:p>
        </p:txBody>
      </p:sp>
    </p:spTree>
    <p:extLst>
      <p:ext uri="{BB962C8B-B14F-4D97-AF65-F5344CB8AC3E}">
        <p14:creationId xmlns:p14="http://schemas.microsoft.com/office/powerpoint/2010/main" val="3190292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4FFB4F7-97CB-83D7-0CFA-D9B52573FA12}"/>
              </a:ext>
            </a:extLst>
          </p:cNvPr>
          <p:cNvSpPr>
            <a:spLocks noGrp="1"/>
          </p:cNvSpPr>
          <p:nvPr>
            <p:ph type="title"/>
          </p:nvPr>
        </p:nvSpPr>
        <p:spPr>
          <a:xfrm>
            <a:off x="838200" y="263014"/>
            <a:ext cx="10809949" cy="868410"/>
          </a:xfrm>
          <a:prstGeom prst="rect">
            <a:avLst/>
          </a:prstGeom>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65649"/>
            <a:ext cx="10972800" cy="4906889"/>
          </a:xfrm>
          <a:prstGeom prst="rect">
            <a:avLst/>
          </a:prstGeom>
        </p:spPr>
        <p:txBody>
          <a:bodyPr lIns="0" bIns="0">
            <a:normAutofit/>
          </a:bodyPr>
          <a:lstStyle>
            <a:lvl1pPr marL="285744" indent="-228594" eaLnBrk="1" latinLnBrk="0" hangingPunct="1">
              <a:spcBef>
                <a:spcPts val="1800"/>
              </a:spcBef>
              <a:spcAft>
                <a:spcPts val="200"/>
              </a:spcAft>
              <a:buClr>
                <a:srgbClr val="0F4F97"/>
              </a:buClr>
              <a:buFont typeface="Arial" panose="020B0604020202020204" pitchFamily="34" charset="0"/>
              <a:buChar char="•"/>
              <a:defRPr sz="2000">
                <a:solidFill>
                  <a:schemeClr val="tx1"/>
                </a:solidFill>
              </a:defRPr>
            </a:lvl1pPr>
            <a:lvl2pPr eaLnBrk="1" latinLnBrk="0" hangingPunct="1">
              <a:spcAft>
                <a:spcPts val="200"/>
              </a:spcAft>
              <a:defRPr sz="2000">
                <a:solidFill>
                  <a:schemeClr val="tx1"/>
                </a:solidFill>
              </a:defRPr>
            </a:lvl2pPr>
            <a:lvl3pPr eaLnBrk="1" latinLnBrk="0" hangingPunct="1">
              <a:spcAft>
                <a:spcPts val="200"/>
              </a:spcAft>
              <a:buClr>
                <a:srgbClr val="319785"/>
              </a:buClr>
              <a:defRPr sz="2000">
                <a:solidFill>
                  <a:schemeClr val="tx1"/>
                </a:solidFill>
              </a:defRPr>
            </a:lvl3pPr>
            <a:lvl4pPr eaLnBrk="1" latinLnBrk="0" hangingPunct="1">
              <a:spcAft>
                <a:spcPts val="200"/>
              </a:spcAft>
              <a:defRPr sz="2000">
                <a:solidFill>
                  <a:schemeClr val="tx1"/>
                </a:solidFill>
              </a:defRPr>
            </a:lvl4pPr>
            <a:lvl5pPr eaLnBrk="1" latinLnBrk="0" hangingPunct="1">
              <a:spcAft>
                <a:spcPts val="200"/>
              </a:spcAft>
              <a:buClr>
                <a:schemeClr val="accent3">
                  <a:lumMod val="50000"/>
                </a:schemeClr>
              </a:buClr>
              <a:defRPr sz="2000">
                <a:solidFill>
                  <a:schemeClr val="tx1"/>
                </a:solidFill>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4" name="Title 3">
            <a:extLst>
              <a:ext uri="{FF2B5EF4-FFF2-40B4-BE49-F238E27FC236}">
                <a16:creationId xmlns:a16="http://schemas.microsoft.com/office/drawing/2014/main" id="{ACFB9ED6-EE27-2630-8A41-D4A23395867C}"/>
              </a:ext>
            </a:extLst>
          </p:cNvPr>
          <p:cNvSpPr>
            <a:spLocks noGrp="1"/>
          </p:cNvSpPr>
          <p:nvPr>
            <p:ph type="title"/>
          </p:nvPr>
        </p:nvSpPr>
        <p:spPr>
          <a:xfrm>
            <a:off x="838200" y="263014"/>
            <a:ext cx="10744200" cy="868410"/>
          </a:xfrm>
          <a:prstGeom prst="rect">
            <a:avLst/>
          </a:prstGeom>
        </p:spPr>
        <p:txBody>
          <a:bodyPr/>
          <a:lstStyle>
            <a:lvl1pPr>
              <a:defRPr>
                <a:solidFill>
                  <a:schemeClr val="accent1"/>
                </a:solidFill>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_Two_Columns">
    <p:spTree>
      <p:nvGrpSpPr>
        <p:cNvPr id="1" name=""/>
        <p:cNvGrpSpPr/>
        <p:nvPr/>
      </p:nvGrpSpPr>
      <p:grpSpPr>
        <a:xfrm>
          <a:off x="0" y="0"/>
          <a:ext cx="0" cy="0"/>
          <a:chOff x="0" y="0"/>
          <a:chExt cx="0" cy="0"/>
        </a:xfrm>
      </p:grpSpPr>
      <p:sp>
        <p:nvSpPr>
          <p:cNvPr id="4" name="Content Placeholder 2"/>
          <p:cNvSpPr>
            <a:spLocks noGrp="1"/>
          </p:cNvSpPr>
          <p:nvPr>
            <p:ph idx="1"/>
          </p:nvPr>
        </p:nvSpPr>
        <p:spPr>
          <a:xfrm>
            <a:off x="621101" y="1464830"/>
            <a:ext cx="5291328" cy="4881532"/>
          </a:xfrm>
          <a:prstGeom prst="rect">
            <a:avLst/>
          </a:prstGeom>
        </p:spPr>
        <p:txBody>
          <a:bodyPr/>
          <a:lstStyle>
            <a:lvl1pPr>
              <a:spcBef>
                <a:spcPts val="1200"/>
              </a:spcBef>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itle 2">
            <a:extLst>
              <a:ext uri="{FF2B5EF4-FFF2-40B4-BE49-F238E27FC236}">
                <a16:creationId xmlns:a16="http://schemas.microsoft.com/office/drawing/2014/main" id="{5B34D2FA-7CA4-102E-8BA9-C37606CABC92}"/>
              </a:ext>
            </a:extLst>
          </p:cNvPr>
          <p:cNvSpPr>
            <a:spLocks noGrp="1"/>
          </p:cNvSpPr>
          <p:nvPr>
            <p:ph type="title"/>
          </p:nvPr>
        </p:nvSpPr>
        <p:spPr>
          <a:xfrm>
            <a:off x="838200" y="263014"/>
            <a:ext cx="10732699" cy="868410"/>
          </a:xfrm>
          <a:prstGeom prst="rect">
            <a:avLst/>
          </a:prstGeom>
        </p:spPr>
        <p:txBody>
          <a:bodyPr/>
          <a:lstStyle>
            <a:lvl1pPr>
              <a:defRPr>
                <a:solidFill>
                  <a:schemeClr val="accent1"/>
                </a:solidFill>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330B2F7F-85FB-52DD-5E1B-A5E37C942894}"/>
              </a:ext>
            </a:extLst>
          </p:cNvPr>
          <p:cNvSpPr>
            <a:spLocks noGrp="1"/>
          </p:cNvSpPr>
          <p:nvPr>
            <p:ph idx="10"/>
          </p:nvPr>
        </p:nvSpPr>
        <p:spPr>
          <a:xfrm>
            <a:off x="6279571" y="1464830"/>
            <a:ext cx="5291328" cy="4881532"/>
          </a:xfrm>
          <a:prstGeom prst="rect">
            <a:avLst/>
          </a:prstGeom>
        </p:spPr>
        <p:txBody>
          <a:bodyPr/>
          <a:lstStyle>
            <a:lvl1pPr>
              <a:spcBef>
                <a:spcPts val="1200"/>
              </a:spcBef>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Agenda_with_Image">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70F773FF-E1D8-8CE6-EF3F-BFDB9FE3DABE}"/>
              </a:ext>
            </a:extLst>
          </p:cNvPr>
          <p:cNvGrpSpPr/>
          <p:nvPr userDrawn="1"/>
        </p:nvGrpSpPr>
        <p:grpSpPr>
          <a:xfrm>
            <a:off x="6815138" y="1231361"/>
            <a:ext cx="4807303" cy="4735862"/>
            <a:chOff x="6436975" y="1236590"/>
            <a:chExt cx="4450965" cy="4384819"/>
          </a:xfrm>
        </p:grpSpPr>
        <p:sp>
          <p:nvSpPr>
            <p:cNvPr id="17" name="Oval 16">
              <a:extLst>
                <a:ext uri="{FF2B5EF4-FFF2-40B4-BE49-F238E27FC236}">
                  <a16:creationId xmlns:a16="http://schemas.microsoft.com/office/drawing/2014/main" id="{E5BAE5AF-88E9-1CAE-42D2-9821B2E0D0B4}"/>
                </a:ext>
              </a:extLst>
            </p:cNvPr>
            <p:cNvSpPr/>
            <p:nvPr userDrawn="1"/>
          </p:nvSpPr>
          <p:spPr bwMode="auto">
            <a:xfrm>
              <a:off x="8353245" y="1236590"/>
              <a:ext cx="787400" cy="4384819"/>
            </a:xfrm>
            <a:prstGeom prst="ellipse">
              <a:avLst/>
            </a:prstGeom>
            <a:noFill/>
            <a:ln w="57150">
              <a:solidFill>
                <a:schemeClr val="bg2">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26FF13F8-05EC-5419-CD6F-D75FF92E6083}"/>
                </a:ext>
              </a:extLst>
            </p:cNvPr>
            <p:cNvSpPr/>
            <p:nvPr userDrawn="1"/>
          </p:nvSpPr>
          <p:spPr bwMode="auto">
            <a:xfrm rot="3912954">
              <a:off x="8301831" y="1236591"/>
              <a:ext cx="787400" cy="4384819"/>
            </a:xfrm>
            <a:prstGeom prst="ellipse">
              <a:avLst/>
            </a:prstGeom>
            <a:noFill/>
            <a:ln w="57150">
              <a:solidFill>
                <a:schemeClr val="bg2">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BC1FBDFB-0D78-89E0-0BA0-748693244FFA}"/>
                </a:ext>
              </a:extLst>
            </p:cNvPr>
            <p:cNvSpPr/>
            <p:nvPr userDrawn="1"/>
          </p:nvSpPr>
          <p:spPr bwMode="auto">
            <a:xfrm rot="7503700">
              <a:off x="8235685" y="1253903"/>
              <a:ext cx="787400" cy="4384819"/>
            </a:xfrm>
            <a:prstGeom prst="ellipse">
              <a:avLst/>
            </a:prstGeom>
            <a:noFill/>
            <a:ln w="57150">
              <a:solidFill>
                <a:schemeClr val="bg2">
                  <a:lumMod val="75000"/>
                </a:schemeClr>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333C5EDF-5B2C-E2EB-8504-E748EFEAF71A}"/>
                </a:ext>
              </a:extLst>
            </p:cNvPr>
            <p:cNvSpPr/>
            <p:nvPr userDrawn="1"/>
          </p:nvSpPr>
          <p:spPr bwMode="auto">
            <a:xfrm>
              <a:off x="10029753" y="2715974"/>
              <a:ext cx="530395" cy="530395"/>
            </a:xfrm>
            <a:prstGeom prst="ellipse">
              <a:avLst/>
            </a:prstGeom>
            <a:solidFill>
              <a:srgbClr val="0B475A"/>
            </a:solidFill>
            <a:ln w="76200">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ED17561E-EA65-190F-11CF-E76ACAADCE09}"/>
                </a:ext>
              </a:extLst>
            </p:cNvPr>
            <p:cNvSpPr/>
            <p:nvPr userDrawn="1"/>
          </p:nvSpPr>
          <p:spPr bwMode="auto">
            <a:xfrm>
              <a:off x="8820467" y="4993391"/>
              <a:ext cx="388821" cy="388821"/>
            </a:xfrm>
            <a:prstGeom prst="ellipse">
              <a:avLst/>
            </a:prstGeom>
            <a:solidFill>
              <a:srgbClr val="0B475A"/>
            </a:solidFill>
            <a:ln w="76200">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ED611C55-9CFF-2C48-3D73-AAD9E4C9141A}"/>
                </a:ext>
              </a:extLst>
            </p:cNvPr>
            <p:cNvSpPr/>
            <p:nvPr userDrawn="1"/>
          </p:nvSpPr>
          <p:spPr bwMode="auto">
            <a:xfrm>
              <a:off x="7344987" y="2152504"/>
              <a:ext cx="411862" cy="411862"/>
            </a:xfrm>
            <a:prstGeom prst="ellipse">
              <a:avLst/>
            </a:prstGeom>
            <a:solidFill>
              <a:srgbClr val="0B475A"/>
            </a:solidFill>
            <a:ln w="76200">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sp>
        <p:nvSpPr>
          <p:cNvPr id="3" name="Content Placeholder 2">
            <a:extLst>
              <a:ext uri="{FF2B5EF4-FFF2-40B4-BE49-F238E27FC236}">
                <a16:creationId xmlns:a16="http://schemas.microsoft.com/office/drawing/2014/main" id="{A2E99C42-E23A-0D0E-F26E-3FE38D06A505}"/>
              </a:ext>
            </a:extLst>
          </p:cNvPr>
          <p:cNvSpPr>
            <a:spLocks noGrp="1"/>
          </p:cNvSpPr>
          <p:nvPr userDrawn="1">
            <p:ph idx="1"/>
          </p:nvPr>
        </p:nvSpPr>
        <p:spPr>
          <a:xfrm>
            <a:off x="609600" y="1465649"/>
            <a:ext cx="5888227" cy="4906889"/>
          </a:xfrm>
          <a:prstGeom prst="rect">
            <a:avLst/>
          </a:prstGeom>
        </p:spPr>
        <p:txBody>
          <a:bodyPr lIns="0" bIns="0">
            <a:normAutofit/>
          </a:bodyPr>
          <a:lstStyle>
            <a:lvl1pPr marL="285744" indent="-228594" eaLnBrk="1" latinLnBrk="0" hangingPunct="1">
              <a:spcBef>
                <a:spcPts val="1800"/>
              </a:spcBef>
              <a:spcAft>
                <a:spcPts val="200"/>
              </a:spcAft>
              <a:buClr>
                <a:srgbClr val="0F4F97"/>
              </a:buClr>
              <a:buFont typeface="Arial" panose="020B0604020202020204" pitchFamily="34" charset="0"/>
              <a:buChar char="•"/>
              <a:defRPr sz="2000"/>
            </a:lvl1pPr>
            <a:lvl2pPr eaLnBrk="1" latinLnBrk="0" hangingPunct="1">
              <a:spcAft>
                <a:spcPts val="200"/>
              </a:spcAft>
              <a:defRPr sz="2000"/>
            </a:lvl2pPr>
            <a:lvl3pPr eaLnBrk="1" latinLnBrk="0" hangingPunct="1">
              <a:spcAft>
                <a:spcPts val="200"/>
              </a:spcAft>
              <a:buClr>
                <a:srgbClr val="319785"/>
              </a:buClr>
              <a:defRPr sz="2000"/>
            </a:lvl3pPr>
            <a:lvl4pPr eaLnBrk="1" latinLnBrk="0" hangingPunct="1">
              <a:spcAft>
                <a:spcPts val="200"/>
              </a:spcAft>
              <a:defRPr sz="2000"/>
            </a:lvl4pPr>
            <a:lvl5pPr eaLnBrk="1" latinLnBrk="0" hangingPunct="1">
              <a:spcAft>
                <a:spcPts val="200"/>
              </a:spcAft>
              <a:buClr>
                <a:schemeClr val="accent3">
                  <a:lumMod val="50000"/>
                </a:schemeClr>
              </a:buClr>
              <a:defRPr sz="2000"/>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44" name="Freeform 43">
            <a:extLst>
              <a:ext uri="{FF2B5EF4-FFF2-40B4-BE49-F238E27FC236}">
                <a16:creationId xmlns:a16="http://schemas.microsoft.com/office/drawing/2014/main" id="{D5A19C3F-80A8-32E0-34DA-7CC01184B8D3}"/>
              </a:ext>
            </a:extLst>
          </p:cNvPr>
          <p:cNvSpPr/>
          <p:nvPr userDrawn="1"/>
        </p:nvSpPr>
        <p:spPr>
          <a:xfrm>
            <a:off x="10937241" y="1821346"/>
            <a:ext cx="185628" cy="185628"/>
          </a:xfrm>
          <a:custGeom>
            <a:avLst/>
            <a:gdLst>
              <a:gd name="connsiteX0" fmla="*/ 251767 w 251766"/>
              <a:gd name="connsiteY0" fmla="*/ 125883 h 251766"/>
              <a:gd name="connsiteX1" fmla="*/ 125883 w 251766"/>
              <a:gd name="connsiteY1" fmla="*/ 251767 h 251766"/>
              <a:gd name="connsiteX2" fmla="*/ 0 w 251766"/>
              <a:gd name="connsiteY2" fmla="*/ 125883 h 251766"/>
              <a:gd name="connsiteX3" fmla="*/ 125883 w 251766"/>
              <a:gd name="connsiteY3" fmla="*/ 0 h 251766"/>
              <a:gd name="connsiteX4" fmla="*/ 251767 w 251766"/>
              <a:gd name="connsiteY4" fmla="*/ 125883 h 25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6" h="251766">
                <a:moveTo>
                  <a:pt x="251767" y="125883"/>
                </a:moveTo>
                <a:cubicBezTo>
                  <a:pt x="251767" y="195407"/>
                  <a:pt x="195407" y="251767"/>
                  <a:pt x="125883" y="251767"/>
                </a:cubicBezTo>
                <a:cubicBezTo>
                  <a:pt x="56360" y="251767"/>
                  <a:pt x="0" y="195407"/>
                  <a:pt x="0" y="125883"/>
                </a:cubicBezTo>
                <a:cubicBezTo>
                  <a:pt x="0" y="56360"/>
                  <a:pt x="56360" y="0"/>
                  <a:pt x="125883" y="0"/>
                </a:cubicBezTo>
                <a:cubicBezTo>
                  <a:pt x="195407" y="0"/>
                  <a:pt x="251767" y="56360"/>
                  <a:pt x="251767" y="125883"/>
                </a:cubicBezTo>
                <a:close/>
              </a:path>
            </a:pathLst>
          </a:custGeom>
          <a:solidFill>
            <a:srgbClr val="E6691E"/>
          </a:solidFill>
          <a:ln w="41870" cap="flat">
            <a:noFill/>
            <a:prstDash val="solid"/>
            <a:miter/>
          </a:ln>
        </p:spPr>
        <p:txBody>
          <a:bodyPr rtlCol="0" anchor="ctr"/>
          <a:lstStyle/>
          <a:p>
            <a:endParaRPr lang="en-US" sz="1800"/>
          </a:p>
        </p:txBody>
      </p:sp>
      <p:sp>
        <p:nvSpPr>
          <p:cNvPr id="45" name="Freeform 44">
            <a:extLst>
              <a:ext uri="{FF2B5EF4-FFF2-40B4-BE49-F238E27FC236}">
                <a16:creationId xmlns:a16="http://schemas.microsoft.com/office/drawing/2014/main" id="{1F6586CF-1E94-55FD-629E-C0F40BC51391}"/>
              </a:ext>
            </a:extLst>
          </p:cNvPr>
          <p:cNvSpPr/>
          <p:nvPr userDrawn="1"/>
        </p:nvSpPr>
        <p:spPr>
          <a:xfrm>
            <a:off x="7729619" y="4948235"/>
            <a:ext cx="164800" cy="164800"/>
          </a:xfrm>
          <a:custGeom>
            <a:avLst/>
            <a:gdLst>
              <a:gd name="connsiteX0" fmla="*/ 251767 w 251766"/>
              <a:gd name="connsiteY0" fmla="*/ 125883 h 251766"/>
              <a:gd name="connsiteX1" fmla="*/ 125883 w 251766"/>
              <a:gd name="connsiteY1" fmla="*/ 251767 h 251766"/>
              <a:gd name="connsiteX2" fmla="*/ 0 w 251766"/>
              <a:gd name="connsiteY2" fmla="*/ 125883 h 251766"/>
              <a:gd name="connsiteX3" fmla="*/ 125883 w 251766"/>
              <a:gd name="connsiteY3" fmla="*/ 0 h 251766"/>
              <a:gd name="connsiteX4" fmla="*/ 251767 w 251766"/>
              <a:gd name="connsiteY4" fmla="*/ 125883 h 25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6" h="251766">
                <a:moveTo>
                  <a:pt x="251767" y="125883"/>
                </a:moveTo>
                <a:cubicBezTo>
                  <a:pt x="251767" y="195407"/>
                  <a:pt x="195407" y="251767"/>
                  <a:pt x="125883" y="251767"/>
                </a:cubicBezTo>
                <a:cubicBezTo>
                  <a:pt x="56360" y="251767"/>
                  <a:pt x="0" y="195407"/>
                  <a:pt x="0" y="125883"/>
                </a:cubicBezTo>
                <a:cubicBezTo>
                  <a:pt x="0" y="56360"/>
                  <a:pt x="56360" y="0"/>
                  <a:pt x="125883" y="0"/>
                </a:cubicBezTo>
                <a:cubicBezTo>
                  <a:pt x="195407" y="0"/>
                  <a:pt x="251767" y="56360"/>
                  <a:pt x="251767" y="125883"/>
                </a:cubicBezTo>
                <a:close/>
              </a:path>
            </a:pathLst>
          </a:custGeom>
          <a:solidFill>
            <a:srgbClr val="E6691E"/>
          </a:solidFill>
          <a:ln w="41870" cap="flat">
            <a:noFill/>
            <a:prstDash val="solid"/>
            <a:miter/>
          </a:ln>
        </p:spPr>
        <p:txBody>
          <a:bodyPr rtlCol="0" anchor="ctr"/>
          <a:lstStyle/>
          <a:p>
            <a:endParaRPr lang="en-US" sz="1800"/>
          </a:p>
        </p:txBody>
      </p:sp>
      <p:sp>
        <p:nvSpPr>
          <p:cNvPr id="50" name="Freeform 49">
            <a:extLst>
              <a:ext uri="{FF2B5EF4-FFF2-40B4-BE49-F238E27FC236}">
                <a16:creationId xmlns:a16="http://schemas.microsoft.com/office/drawing/2014/main" id="{79E9C2FE-5013-EE1C-572B-1BF249D83584}"/>
              </a:ext>
            </a:extLst>
          </p:cNvPr>
          <p:cNvSpPr/>
          <p:nvPr userDrawn="1"/>
        </p:nvSpPr>
        <p:spPr>
          <a:xfrm>
            <a:off x="11462685" y="4184203"/>
            <a:ext cx="271923" cy="271922"/>
          </a:xfrm>
          <a:custGeom>
            <a:avLst/>
            <a:gdLst>
              <a:gd name="connsiteX0" fmla="*/ 251767 w 251766"/>
              <a:gd name="connsiteY0" fmla="*/ 125883 h 251766"/>
              <a:gd name="connsiteX1" fmla="*/ 125883 w 251766"/>
              <a:gd name="connsiteY1" fmla="*/ 251767 h 251766"/>
              <a:gd name="connsiteX2" fmla="*/ 0 w 251766"/>
              <a:gd name="connsiteY2" fmla="*/ 125883 h 251766"/>
              <a:gd name="connsiteX3" fmla="*/ 125883 w 251766"/>
              <a:gd name="connsiteY3" fmla="*/ 0 h 251766"/>
              <a:gd name="connsiteX4" fmla="*/ 251767 w 251766"/>
              <a:gd name="connsiteY4" fmla="*/ 125883 h 25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766" h="251766">
                <a:moveTo>
                  <a:pt x="251767" y="125883"/>
                </a:moveTo>
                <a:cubicBezTo>
                  <a:pt x="251767" y="195407"/>
                  <a:pt x="195407" y="251767"/>
                  <a:pt x="125883" y="251767"/>
                </a:cubicBezTo>
                <a:cubicBezTo>
                  <a:pt x="56360" y="251767"/>
                  <a:pt x="0" y="195407"/>
                  <a:pt x="0" y="125883"/>
                </a:cubicBezTo>
                <a:cubicBezTo>
                  <a:pt x="0" y="56360"/>
                  <a:pt x="56360" y="0"/>
                  <a:pt x="125883" y="0"/>
                </a:cubicBezTo>
                <a:cubicBezTo>
                  <a:pt x="195407" y="0"/>
                  <a:pt x="251767" y="56360"/>
                  <a:pt x="251767" y="125883"/>
                </a:cubicBezTo>
                <a:close/>
              </a:path>
            </a:pathLst>
          </a:custGeom>
          <a:solidFill>
            <a:srgbClr val="778389"/>
          </a:solidFill>
          <a:ln w="41870" cap="flat">
            <a:noFill/>
            <a:prstDash val="solid"/>
            <a:miter/>
          </a:ln>
        </p:spPr>
        <p:txBody>
          <a:bodyPr rtlCol="0" anchor="ctr"/>
          <a:lstStyle/>
          <a:p>
            <a:endParaRPr lang="en-US" sz="1800"/>
          </a:p>
        </p:txBody>
      </p:sp>
      <p:sp>
        <p:nvSpPr>
          <p:cNvPr id="53" name="Freeform 52">
            <a:extLst>
              <a:ext uri="{FF2B5EF4-FFF2-40B4-BE49-F238E27FC236}">
                <a16:creationId xmlns:a16="http://schemas.microsoft.com/office/drawing/2014/main" id="{C88DC501-0A19-EF25-D27F-C6977DA84135}"/>
              </a:ext>
            </a:extLst>
          </p:cNvPr>
          <p:cNvSpPr/>
          <p:nvPr userDrawn="1"/>
        </p:nvSpPr>
        <p:spPr>
          <a:xfrm>
            <a:off x="8253757" y="1584626"/>
            <a:ext cx="211411" cy="21141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55" name="Freeform 54">
            <a:extLst>
              <a:ext uri="{FF2B5EF4-FFF2-40B4-BE49-F238E27FC236}">
                <a16:creationId xmlns:a16="http://schemas.microsoft.com/office/drawing/2014/main" id="{B75F28E2-75F2-D93C-A198-635E8BE08EDE}"/>
              </a:ext>
            </a:extLst>
          </p:cNvPr>
          <p:cNvSpPr/>
          <p:nvPr userDrawn="1"/>
        </p:nvSpPr>
        <p:spPr>
          <a:xfrm>
            <a:off x="10858495" y="5621029"/>
            <a:ext cx="224360" cy="22436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59" name="Freeform 58">
            <a:extLst>
              <a:ext uri="{FF2B5EF4-FFF2-40B4-BE49-F238E27FC236}">
                <a16:creationId xmlns:a16="http://schemas.microsoft.com/office/drawing/2014/main" id="{AB152365-C06C-C4F5-2C3C-A9B450EA0A54}"/>
              </a:ext>
            </a:extLst>
          </p:cNvPr>
          <p:cNvSpPr/>
          <p:nvPr userDrawn="1"/>
        </p:nvSpPr>
        <p:spPr>
          <a:xfrm>
            <a:off x="6938428" y="3233429"/>
            <a:ext cx="224360" cy="22436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60" name="Freeform 59">
            <a:extLst>
              <a:ext uri="{FF2B5EF4-FFF2-40B4-BE49-F238E27FC236}">
                <a16:creationId xmlns:a16="http://schemas.microsoft.com/office/drawing/2014/main" id="{23772089-DF2F-077E-877E-BF36212FE4C8}"/>
              </a:ext>
            </a:extLst>
          </p:cNvPr>
          <p:cNvSpPr/>
          <p:nvPr userDrawn="1"/>
        </p:nvSpPr>
        <p:spPr>
          <a:xfrm>
            <a:off x="10308161" y="5045296"/>
            <a:ext cx="224360" cy="22436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61" name="Freeform 60">
            <a:extLst>
              <a:ext uri="{FF2B5EF4-FFF2-40B4-BE49-F238E27FC236}">
                <a16:creationId xmlns:a16="http://schemas.microsoft.com/office/drawing/2014/main" id="{0BCB54B7-7C24-6D93-0900-58D685BF2CC8}"/>
              </a:ext>
            </a:extLst>
          </p:cNvPr>
          <p:cNvSpPr/>
          <p:nvPr userDrawn="1"/>
        </p:nvSpPr>
        <p:spPr>
          <a:xfrm>
            <a:off x="9930157" y="1991026"/>
            <a:ext cx="211411" cy="211412"/>
          </a:xfrm>
          <a:custGeom>
            <a:avLst/>
            <a:gdLst>
              <a:gd name="connsiteX0" fmla="*/ 335689 w 335689"/>
              <a:gd name="connsiteY0" fmla="*/ 167845 h 335689"/>
              <a:gd name="connsiteX1" fmla="*/ 167845 w 335689"/>
              <a:gd name="connsiteY1" fmla="*/ 335689 h 335689"/>
              <a:gd name="connsiteX2" fmla="*/ 0 w 335689"/>
              <a:gd name="connsiteY2" fmla="*/ 167845 h 335689"/>
              <a:gd name="connsiteX3" fmla="*/ 167845 w 335689"/>
              <a:gd name="connsiteY3" fmla="*/ 0 h 335689"/>
              <a:gd name="connsiteX4" fmla="*/ 335689 w 335689"/>
              <a:gd name="connsiteY4" fmla="*/ 167845 h 33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89" h="335689">
                <a:moveTo>
                  <a:pt x="335689" y="167845"/>
                </a:moveTo>
                <a:cubicBezTo>
                  <a:pt x="335689" y="260543"/>
                  <a:pt x="260543" y="335689"/>
                  <a:pt x="167845" y="335689"/>
                </a:cubicBezTo>
                <a:cubicBezTo>
                  <a:pt x="75147" y="335689"/>
                  <a:pt x="0" y="260543"/>
                  <a:pt x="0" y="167845"/>
                </a:cubicBezTo>
                <a:cubicBezTo>
                  <a:pt x="0" y="75147"/>
                  <a:pt x="75147" y="0"/>
                  <a:pt x="167845" y="0"/>
                </a:cubicBezTo>
                <a:cubicBezTo>
                  <a:pt x="260543" y="0"/>
                  <a:pt x="335689" y="75147"/>
                  <a:pt x="335689" y="167845"/>
                </a:cubicBezTo>
                <a:close/>
              </a:path>
            </a:pathLst>
          </a:custGeom>
          <a:solidFill>
            <a:schemeClr val="bg2"/>
          </a:solidFill>
          <a:ln w="41870" cap="flat">
            <a:noFill/>
            <a:prstDash val="solid"/>
            <a:miter/>
          </a:ln>
        </p:spPr>
        <p:txBody>
          <a:bodyPr rtlCol="0" anchor="ctr"/>
          <a:lstStyle/>
          <a:p>
            <a:endParaRPr lang="en-US" sz="1800"/>
          </a:p>
        </p:txBody>
      </p:sp>
      <p:sp>
        <p:nvSpPr>
          <p:cNvPr id="79" name="Title 3">
            <a:extLst>
              <a:ext uri="{FF2B5EF4-FFF2-40B4-BE49-F238E27FC236}">
                <a16:creationId xmlns:a16="http://schemas.microsoft.com/office/drawing/2014/main" id="{73ED9A72-5B21-FEAF-28FE-DA76896C1D31}"/>
              </a:ext>
            </a:extLst>
          </p:cNvPr>
          <p:cNvSpPr>
            <a:spLocks noGrp="1"/>
          </p:cNvSpPr>
          <p:nvPr>
            <p:ph type="title"/>
          </p:nvPr>
        </p:nvSpPr>
        <p:spPr>
          <a:xfrm>
            <a:off x="838200" y="263014"/>
            <a:ext cx="10744200" cy="868410"/>
          </a:xfrm>
          <a:prstGeom prst="rect">
            <a:avLst/>
          </a:prstGeom>
        </p:spPr>
        <p:txBody>
          <a:bodyPr/>
          <a:lstStyle>
            <a:lvl1pPr>
              <a:defRPr>
                <a:solidFill>
                  <a:schemeClr val="accent1"/>
                </a:solidFill>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EBAA92F-560D-CF5E-35E8-DE777EC8ACB8}"/>
              </a:ext>
            </a:extLst>
          </p:cNvPr>
          <p:cNvSpPr>
            <a:spLocks noGrp="1"/>
          </p:cNvSpPr>
          <p:nvPr>
            <p:ph type="pic" sz="quarter" idx="10"/>
          </p:nvPr>
        </p:nvSpPr>
        <p:spPr>
          <a:xfrm>
            <a:off x="7779994" y="2193576"/>
            <a:ext cx="2942543" cy="2942542"/>
          </a:xfrm>
          <a:prstGeom prst="ellipse">
            <a:avLst/>
          </a:prstGeom>
          <a:solidFill>
            <a:schemeClr val="bg1">
              <a:lumMod val="95000"/>
            </a:schemeClr>
          </a:solidFill>
          <a:ln w="107950">
            <a:solidFill>
              <a:schemeClr val="bg1"/>
            </a:solidFill>
          </a:ln>
        </p:spPr>
        <p:txBody>
          <a:bodyPr/>
          <a:lstStyle>
            <a:lvl1pPr>
              <a:defR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defRPr>
            </a:lvl1pPr>
          </a:lstStyle>
          <a:p>
            <a:r>
              <a:rPr lang="en-US"/>
              <a:t>Click icon to add picture</a:t>
            </a:r>
            <a:endParaRPr lang="en-US" dirty="0"/>
          </a:p>
        </p:txBody>
      </p:sp>
    </p:spTree>
    <p:extLst>
      <p:ext uri="{BB962C8B-B14F-4D97-AF65-F5344CB8AC3E}">
        <p14:creationId xmlns:p14="http://schemas.microsoft.com/office/powerpoint/2010/main" val="219432201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ad_colors">
    <p:spTree>
      <p:nvGrpSpPr>
        <p:cNvPr id="1" name=""/>
        <p:cNvGrpSpPr/>
        <p:nvPr/>
      </p:nvGrpSpPr>
      <p:grpSpPr>
        <a:xfrm>
          <a:off x="0" y="0"/>
          <a:ext cx="0" cy="0"/>
          <a:chOff x="0" y="0"/>
          <a:chExt cx="0" cy="0"/>
        </a:xfrm>
      </p:grpSpPr>
      <p:sp>
        <p:nvSpPr>
          <p:cNvPr id="4" name="Content Placeholder 2"/>
          <p:cNvSpPr>
            <a:spLocks noGrp="1"/>
          </p:cNvSpPr>
          <p:nvPr>
            <p:ph idx="1"/>
          </p:nvPr>
        </p:nvSpPr>
        <p:spPr>
          <a:xfrm>
            <a:off x="586226" y="1309224"/>
            <a:ext cx="5478603" cy="2438400"/>
          </a:xfrm>
          <a:prstGeom prst="rect">
            <a:avLst/>
          </a:prstGeom>
          <a:solidFill>
            <a:schemeClr val="tx2"/>
          </a:solidFill>
        </p:spPr>
        <p:txBody>
          <a:bodyPr lIns="137160" tIns="137160" rIns="137160" bIns="137160"/>
          <a:lstStyle>
            <a:lvl1pPr>
              <a:spcBef>
                <a:spcPts val="1200"/>
              </a:spcBef>
              <a:spcAft>
                <a:spcPts val="200"/>
              </a:spcAft>
              <a:defRPr>
                <a:solidFill>
                  <a:schemeClr val="bg1"/>
                </a:solidFill>
              </a:defRPr>
            </a:lvl1pPr>
            <a:lvl2pPr>
              <a:spcAft>
                <a:spcPts val="200"/>
              </a:spcAft>
              <a:defRPr>
                <a:solidFill>
                  <a:schemeClr val="bg1"/>
                </a:solidFill>
              </a:defRPr>
            </a:lvl2pPr>
            <a:lvl3pPr>
              <a:spcAft>
                <a:spcPts val="200"/>
              </a:spcAft>
              <a:defRPr>
                <a:solidFill>
                  <a:schemeClr val="bg1"/>
                </a:solidFill>
              </a:defRPr>
            </a:lvl3pPr>
            <a:lvl4pPr>
              <a:spcAft>
                <a:spcPts val="200"/>
              </a:spcAft>
              <a:defRPr>
                <a:solidFill>
                  <a:schemeClr val="bg1"/>
                </a:solidFill>
              </a:defRPr>
            </a:lvl4pPr>
            <a:lvl5pPr>
              <a:spcAft>
                <a:spcPts val="200"/>
              </a:spcAft>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3" name="Title 2">
            <a:extLst>
              <a:ext uri="{FF2B5EF4-FFF2-40B4-BE49-F238E27FC236}">
                <a16:creationId xmlns:a16="http://schemas.microsoft.com/office/drawing/2014/main" id="{5B34D2FA-7CA4-102E-8BA9-C37606CABC92}"/>
              </a:ext>
            </a:extLst>
          </p:cNvPr>
          <p:cNvSpPr>
            <a:spLocks noGrp="1"/>
          </p:cNvSpPr>
          <p:nvPr>
            <p:ph type="title"/>
          </p:nvPr>
        </p:nvSpPr>
        <p:spPr>
          <a:xfrm>
            <a:off x="838200" y="263014"/>
            <a:ext cx="10732699" cy="868410"/>
          </a:xfrm>
          <a:prstGeom prst="rect">
            <a:avLst/>
          </a:prstGeom>
        </p:spPr>
        <p:txBody>
          <a:bodyPr/>
          <a:lstStyle>
            <a:lvl1pPr>
              <a:defRPr>
                <a:solidFill>
                  <a:schemeClr val="accent1"/>
                </a:solidFill>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330B2F7F-85FB-52DD-5E1B-A5E37C942894}"/>
              </a:ext>
            </a:extLst>
          </p:cNvPr>
          <p:cNvSpPr>
            <a:spLocks noGrp="1"/>
          </p:cNvSpPr>
          <p:nvPr>
            <p:ph idx="10"/>
          </p:nvPr>
        </p:nvSpPr>
        <p:spPr>
          <a:xfrm>
            <a:off x="6244697" y="1309224"/>
            <a:ext cx="5478603" cy="2438400"/>
          </a:xfrm>
          <a:prstGeom prst="rect">
            <a:avLst/>
          </a:prstGeom>
          <a:solidFill>
            <a:schemeClr val="accent2"/>
          </a:solidFill>
        </p:spPr>
        <p:txBody>
          <a:bodyPr lIns="137160" tIns="137160" rIns="137160" bIns="137160"/>
          <a:lstStyle>
            <a:lvl1pPr>
              <a:spcBef>
                <a:spcPts val="1200"/>
              </a:spcBef>
              <a:spcAft>
                <a:spcPts val="200"/>
              </a:spcAft>
              <a:defRPr>
                <a:solidFill>
                  <a:schemeClr val="bg1"/>
                </a:solidFill>
              </a:defRPr>
            </a:lvl1pPr>
            <a:lvl2pPr>
              <a:spcAft>
                <a:spcPts val="200"/>
              </a:spcAft>
              <a:defRPr>
                <a:solidFill>
                  <a:schemeClr val="bg1"/>
                </a:solidFill>
              </a:defRPr>
            </a:lvl2pPr>
            <a:lvl3pPr>
              <a:spcAft>
                <a:spcPts val="200"/>
              </a:spcAft>
              <a:defRPr>
                <a:solidFill>
                  <a:schemeClr val="bg1"/>
                </a:solidFill>
              </a:defRPr>
            </a:lvl3pPr>
            <a:lvl4pPr>
              <a:spcAft>
                <a:spcPts val="200"/>
              </a:spcAft>
              <a:defRPr>
                <a:solidFill>
                  <a:schemeClr val="bg1"/>
                </a:solidFill>
              </a:defRPr>
            </a:lvl4pPr>
            <a:lvl5pPr>
              <a:spcAft>
                <a:spcPts val="200"/>
              </a:spcAft>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a:extLst>
              <a:ext uri="{FF2B5EF4-FFF2-40B4-BE49-F238E27FC236}">
                <a16:creationId xmlns:a16="http://schemas.microsoft.com/office/drawing/2014/main" id="{BC0B66FF-9760-93CC-06B5-8A493CEBB06C}"/>
              </a:ext>
            </a:extLst>
          </p:cNvPr>
          <p:cNvSpPr>
            <a:spLocks noGrp="1"/>
          </p:cNvSpPr>
          <p:nvPr>
            <p:ph idx="11"/>
          </p:nvPr>
        </p:nvSpPr>
        <p:spPr>
          <a:xfrm>
            <a:off x="6244697" y="3898900"/>
            <a:ext cx="5478603" cy="2438400"/>
          </a:xfrm>
          <a:prstGeom prst="rect">
            <a:avLst/>
          </a:prstGeom>
          <a:solidFill>
            <a:schemeClr val="accent3"/>
          </a:solidFill>
        </p:spPr>
        <p:txBody>
          <a:bodyPr lIns="137160" tIns="137160" rIns="137160" bIns="137160"/>
          <a:lstStyle>
            <a:lvl1pPr>
              <a:spcBef>
                <a:spcPts val="1200"/>
              </a:spcBef>
              <a:spcAft>
                <a:spcPts val="200"/>
              </a:spcAft>
              <a:defRPr>
                <a:solidFill>
                  <a:schemeClr val="bg1"/>
                </a:solidFill>
              </a:defRPr>
            </a:lvl1pPr>
            <a:lvl2pPr>
              <a:spcAft>
                <a:spcPts val="200"/>
              </a:spcAft>
              <a:defRPr>
                <a:solidFill>
                  <a:schemeClr val="bg1"/>
                </a:solidFill>
              </a:defRPr>
            </a:lvl2pPr>
            <a:lvl3pPr>
              <a:spcAft>
                <a:spcPts val="200"/>
              </a:spcAft>
              <a:defRPr>
                <a:solidFill>
                  <a:schemeClr val="bg1"/>
                </a:solidFill>
              </a:defRPr>
            </a:lvl3pPr>
            <a:lvl4pPr>
              <a:spcAft>
                <a:spcPts val="200"/>
              </a:spcAft>
              <a:defRPr>
                <a:solidFill>
                  <a:schemeClr val="bg1"/>
                </a:solidFill>
              </a:defRPr>
            </a:lvl4pPr>
            <a:lvl5pPr>
              <a:spcAft>
                <a:spcPts val="200"/>
              </a:spcAft>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Content Placeholder 2">
            <a:extLst>
              <a:ext uri="{FF2B5EF4-FFF2-40B4-BE49-F238E27FC236}">
                <a16:creationId xmlns:a16="http://schemas.microsoft.com/office/drawing/2014/main" id="{B7A0FAE1-7B43-F9DE-CD51-CEC75F2CD315}"/>
              </a:ext>
            </a:extLst>
          </p:cNvPr>
          <p:cNvSpPr>
            <a:spLocks noGrp="1"/>
          </p:cNvSpPr>
          <p:nvPr>
            <p:ph idx="12"/>
          </p:nvPr>
        </p:nvSpPr>
        <p:spPr>
          <a:xfrm>
            <a:off x="587466" y="3898900"/>
            <a:ext cx="5478603" cy="2438400"/>
          </a:xfrm>
          <a:prstGeom prst="rect">
            <a:avLst/>
          </a:prstGeom>
          <a:solidFill>
            <a:schemeClr val="accent6"/>
          </a:solidFill>
        </p:spPr>
        <p:txBody>
          <a:bodyPr lIns="137160" tIns="137160" rIns="137160" bIns="137160"/>
          <a:lstStyle>
            <a:lvl1pPr>
              <a:spcBef>
                <a:spcPts val="1200"/>
              </a:spcBef>
              <a:spcAft>
                <a:spcPts val="200"/>
              </a:spcAft>
              <a:defRPr>
                <a:solidFill>
                  <a:schemeClr val="bg1"/>
                </a:solidFill>
              </a:defRPr>
            </a:lvl1pPr>
            <a:lvl2pPr>
              <a:spcAft>
                <a:spcPts val="200"/>
              </a:spcAft>
              <a:defRPr>
                <a:solidFill>
                  <a:schemeClr val="bg1"/>
                </a:solidFill>
              </a:defRPr>
            </a:lvl2pPr>
            <a:lvl3pPr>
              <a:spcAft>
                <a:spcPts val="200"/>
              </a:spcAft>
              <a:defRPr>
                <a:solidFill>
                  <a:schemeClr val="bg1"/>
                </a:solidFill>
              </a:defRPr>
            </a:lvl3pPr>
            <a:lvl4pPr>
              <a:spcAft>
                <a:spcPts val="200"/>
              </a:spcAft>
              <a:defRPr>
                <a:solidFill>
                  <a:schemeClr val="bg1"/>
                </a:solidFill>
              </a:defRPr>
            </a:lvl4pPr>
            <a:lvl5pPr>
              <a:spcAft>
                <a:spcPts val="200"/>
              </a:spcAft>
              <a:defRPr>
                <a:solidFill>
                  <a:schemeClr val="bg1"/>
                </a:solidFill>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37279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Big_Image_bottom_colum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43BB675-51FC-20B3-6319-CE6DB9D7EBD5}"/>
              </a:ext>
            </a:extLst>
          </p:cNvPr>
          <p:cNvSpPr>
            <a:spLocks noGrp="1"/>
          </p:cNvSpPr>
          <p:nvPr>
            <p:ph type="pic" sz="quarter" idx="13"/>
          </p:nvPr>
        </p:nvSpPr>
        <p:spPr>
          <a:xfrm>
            <a:off x="0" y="0"/>
            <a:ext cx="12192000" cy="3892550"/>
          </a:xfrm>
          <a:prstGeom prst="rect">
            <a:avLst/>
          </a:prstGeom>
          <a:solidFill>
            <a:schemeClr val="bg2"/>
          </a:solidFill>
        </p:spPr>
        <p:txBody>
          <a:bodyPr/>
          <a:lstStyle>
            <a:lvl1pPr algn="ctr">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420D7173-22BA-194E-301B-15B3E92CAF6F}"/>
              </a:ext>
            </a:extLst>
          </p:cNvPr>
          <p:cNvSpPr>
            <a:spLocks noGrp="1"/>
          </p:cNvSpPr>
          <p:nvPr>
            <p:ph type="body" sz="quarter" idx="11"/>
          </p:nvPr>
        </p:nvSpPr>
        <p:spPr>
          <a:xfrm>
            <a:off x="838200" y="4203700"/>
            <a:ext cx="5081832" cy="19558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a:extLst>
              <a:ext uri="{FF2B5EF4-FFF2-40B4-BE49-F238E27FC236}">
                <a16:creationId xmlns:a16="http://schemas.microsoft.com/office/drawing/2014/main" id="{BA7626BE-73F0-9268-FA24-FE7D0EA6C8F0}"/>
              </a:ext>
            </a:extLst>
          </p:cNvPr>
          <p:cNvSpPr>
            <a:spLocks noGrp="1"/>
          </p:cNvSpPr>
          <p:nvPr>
            <p:ph type="body" sz="quarter" idx="12"/>
          </p:nvPr>
        </p:nvSpPr>
        <p:spPr>
          <a:xfrm>
            <a:off x="6438900" y="4203700"/>
            <a:ext cx="5081832" cy="19558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79940" y="192006"/>
            <a:ext cx="10972800" cy="1005840"/>
          </a:xfrm>
          <a:prstGeom prst="rect">
            <a:avLst/>
          </a:prstGeom>
        </p:spPr>
        <p:txBody>
          <a:bodyPr/>
          <a:lstStyle>
            <a:lvl1pPr>
              <a:lnSpc>
                <a:spcPct val="90000"/>
              </a:lnSpc>
              <a:defRPr>
                <a:solidFill>
                  <a:schemeClr val="accent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bg>
      <p:bgPr>
        <a:gradFill>
          <a:gsLst>
            <a:gs pos="34000">
              <a:schemeClr val="tx2"/>
            </a:gs>
            <a:gs pos="95000">
              <a:schemeClr val="accent1">
                <a:lumMod val="50000"/>
              </a:schemeClr>
            </a:gs>
          </a:gsLst>
          <a:lin ang="180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C63CAB-BDE1-2CA1-5FC0-CDD5CC2E1046}"/>
              </a:ext>
            </a:extLst>
          </p:cNvPr>
          <p:cNvSpPr/>
          <p:nvPr userDrawn="1"/>
        </p:nvSpPr>
        <p:spPr bwMode="auto">
          <a:xfrm>
            <a:off x="1" y="0"/>
            <a:ext cx="12192000" cy="6858000"/>
          </a:xfrm>
          <a:prstGeom prst="rect">
            <a:avLst/>
          </a:prstGeom>
          <a:gradFill>
            <a:gsLst>
              <a:gs pos="0">
                <a:srgbClr val="0A3343"/>
              </a:gs>
              <a:gs pos="92000">
                <a:schemeClr val="tx1">
                  <a:lumMod val="95000"/>
                  <a:lumOff val="5000"/>
                </a:schemeClr>
              </a:gs>
            </a:gsLst>
            <a:lin ang="18000000" scaled="0"/>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b="0" i="0" dirty="0">
              <a:solidFill>
                <a:srgbClr val="000000"/>
              </a:solidFill>
              <a:latin typeface="Open Sans" panose="020B0606030504020204" pitchFamily="34" charset="0"/>
            </a:endParaRPr>
          </a:p>
        </p:txBody>
      </p:sp>
      <p:pic>
        <p:nvPicPr>
          <p:cNvPr id="5" name="Picture 4">
            <a:extLst>
              <a:ext uri="{FF2B5EF4-FFF2-40B4-BE49-F238E27FC236}">
                <a16:creationId xmlns:a16="http://schemas.microsoft.com/office/drawing/2014/main" id="{588CE935-2199-6571-F669-B9896752B902}"/>
              </a:ext>
            </a:extLst>
          </p:cNvPr>
          <p:cNvPicPr>
            <a:picLocks noChangeAspect="1"/>
          </p:cNvPicPr>
          <p:nvPr userDrawn="1"/>
        </p:nvPicPr>
        <p:blipFill>
          <a:blip r:embed="rId2">
            <a:alphaModFix amt="55000"/>
          </a:blip>
          <a:stretch>
            <a:fillRect/>
          </a:stretch>
        </p:blipFill>
        <p:spPr>
          <a:xfrm>
            <a:off x="10562951" y="6457912"/>
            <a:ext cx="1497208" cy="252436"/>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svg"/><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1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E803FB-0A55-1215-5B8A-5FA4947E1281}"/>
              </a:ext>
            </a:extLst>
          </p:cNvPr>
          <p:cNvSpPr/>
          <p:nvPr userDrawn="1"/>
        </p:nvSpPr>
        <p:spPr bwMode="auto">
          <a:xfrm>
            <a:off x="0" y="6500144"/>
            <a:ext cx="12192000" cy="369283"/>
          </a:xfrm>
          <a:prstGeom prst="rect">
            <a:avLst/>
          </a:prstGeom>
          <a:solidFill>
            <a:schemeClr val="accent1">
              <a:lumMod val="75000"/>
            </a:schemeClr>
          </a:solidFill>
          <a:ln w="9525">
            <a:noFill/>
            <a:miter lim="800000"/>
            <a:headEnd/>
            <a:tailEnd/>
          </a:ln>
        </p:spPr>
        <p:txBody>
          <a:bodyPr rtlCol="0" anchor="b">
            <a:prstTxWarp prst="textNoShape">
              <a:avLst/>
            </a:prstTxWarp>
          </a:bodyPr>
          <a:lstStyle/>
          <a:p>
            <a:pPr algn="ctr">
              <a:spcBef>
                <a:spcPct val="0"/>
              </a:spcBef>
            </a:pPr>
            <a:endParaRPr lang="en-US" sz="2133" b="0" i="0" dirty="0">
              <a:solidFill>
                <a:schemeClr val="bg1"/>
              </a:solidFill>
              <a:latin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F8E9CD87-BB8E-1FFA-D22C-F1A38F65497A}"/>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11215630" y="6595038"/>
            <a:ext cx="714596" cy="197584"/>
          </a:xfrm>
          <a:prstGeom prst="rect">
            <a:avLst/>
          </a:prstGeom>
        </p:spPr>
      </p:pic>
      <p:pic>
        <p:nvPicPr>
          <p:cNvPr id="7" name="Picture 6">
            <a:extLst>
              <a:ext uri="{FF2B5EF4-FFF2-40B4-BE49-F238E27FC236}">
                <a16:creationId xmlns:a16="http://schemas.microsoft.com/office/drawing/2014/main" id="{774954E0-98F5-BF72-60BA-E13BC9EAF705}"/>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45475" y="6600552"/>
            <a:ext cx="1123560" cy="192414"/>
          </a:xfrm>
          <a:prstGeom prst="rect">
            <a:avLst/>
          </a:prstGeom>
        </p:spPr>
      </p:pic>
      <p:sp>
        <p:nvSpPr>
          <p:cNvPr id="3" name="Text Placeholder 2"/>
          <p:cNvSpPr>
            <a:spLocks noGrp="1"/>
          </p:cNvSpPr>
          <p:nvPr>
            <p:ph type="body" idx="1"/>
          </p:nvPr>
        </p:nvSpPr>
        <p:spPr>
          <a:xfrm>
            <a:off x="609600" y="1413394"/>
            <a:ext cx="109728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9" name="Slide Number Placeholder 7"/>
          <p:cNvSpPr txBox="1">
            <a:spLocks/>
          </p:cNvSpPr>
          <p:nvPr userDrawn="1"/>
        </p:nvSpPr>
        <p:spPr>
          <a:xfrm>
            <a:off x="10433991" y="6500142"/>
            <a:ext cx="423836" cy="357864"/>
          </a:xfrm>
          <a:prstGeom prst="rect">
            <a:avLst/>
          </a:prstGeom>
        </p:spPr>
        <p:txBody>
          <a:bodyPr rIns="45720" anchor="ctr" anchorCtr="0"/>
          <a:lstStyle/>
          <a:p>
            <a:pPr marL="0" marR="0" lvl="0" indent="0" algn="r" defTabSz="457189"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Open Sans" panose="020B0606030504020204" pitchFamily="34" charset="0"/>
                <a:ea typeface="+mn-ea"/>
                <a:cs typeface="Open Sans" panose="020B0606030504020204" pitchFamily="34" charset="0"/>
              </a:rPr>
              <a:pPr marL="0" marR="0" lvl="0" indent="0" algn="r" defTabSz="457189"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Open Sans" panose="020B0606030504020204" pitchFamily="34" charset="0"/>
              <a:ea typeface="+mn-ea"/>
              <a:cs typeface="Open Sans" panose="020B0606030504020204" pitchFamily="34" charset="0"/>
            </a:endParaRPr>
          </a:p>
        </p:txBody>
      </p:sp>
      <p:pic>
        <p:nvPicPr>
          <p:cNvPr id="11" name="Picture 10">
            <a:extLst>
              <a:ext uri="{FF2B5EF4-FFF2-40B4-BE49-F238E27FC236}">
                <a16:creationId xmlns:a16="http://schemas.microsoft.com/office/drawing/2014/main" id="{6490C7FC-FCB9-88D0-0A26-9CDD53A34C78}"/>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137900" y="219884"/>
            <a:ext cx="642867" cy="754775"/>
          </a:xfrm>
          <a:prstGeom prst="rect">
            <a:avLst/>
          </a:prstGeom>
        </p:spPr>
      </p:pic>
      <p:sp>
        <p:nvSpPr>
          <p:cNvPr id="20" name="Title Placeholder 19">
            <a:extLst>
              <a:ext uri="{FF2B5EF4-FFF2-40B4-BE49-F238E27FC236}">
                <a16:creationId xmlns:a16="http://schemas.microsoft.com/office/drawing/2014/main" id="{82118DF1-B862-C2FF-509A-1AAEF15642EB}"/>
              </a:ext>
            </a:extLst>
          </p:cNvPr>
          <p:cNvSpPr>
            <a:spLocks noGrp="1"/>
          </p:cNvSpPr>
          <p:nvPr>
            <p:ph type="title"/>
          </p:nvPr>
        </p:nvSpPr>
        <p:spPr>
          <a:xfrm>
            <a:off x="838200" y="263014"/>
            <a:ext cx="10744200" cy="8684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F905021E-29E1-6AF6-4177-E2F38AA11F74}"/>
              </a:ext>
            </a:extLst>
          </p:cNvPr>
          <p:cNvSpPr txBox="1">
            <a:spLocks/>
          </p:cNvSpPr>
          <p:nvPr userDrawn="1"/>
        </p:nvSpPr>
        <p:spPr>
          <a:xfrm>
            <a:off x="8631076" y="6504302"/>
            <a:ext cx="3299149" cy="365125"/>
          </a:xfrm>
          <a:prstGeom prst="rect">
            <a:avLst/>
          </a:prstGeom>
        </p:spPr>
        <p:txBody>
          <a:bodyPr vert="horz" lIns="91440" tIns="45720" rIns="91440" bIns="45720" rtlCol="0" anchor="ct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95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951" dirty="0">
                <a:latin typeface="Open Sans" panose="020B0606030504020204" pitchFamily="34" charset="0"/>
                <a:cs typeface="Open Sans" panose="020B0606030504020204" pitchFamily="34" charset="0"/>
              </a:rPr>
              <a:t>IM-PRES-</a:t>
            </a:r>
            <a:r>
              <a:rPr lang="en-US" sz="951" dirty="0" err="1">
                <a:latin typeface="Open Sans" panose="020B0606030504020204" pitchFamily="34" charset="0"/>
                <a:cs typeface="Open Sans" panose="020B0606030504020204" pitchFamily="34" charset="0"/>
              </a:rPr>
              <a:t>xxxxx</a:t>
            </a:r>
            <a:r>
              <a:rPr lang="en-US" sz="951" dirty="0">
                <a:latin typeface="Open Sans" panose="020B0606030504020204" pitchFamily="34" charset="0"/>
                <a:cs typeface="Open Sans" panose="020B0606030504020204" pitchFamily="34" charset="0"/>
              </a:rPr>
              <a:t>. </a:t>
            </a:r>
            <a:endParaRPr lang="en-US" sz="951" dirty="0">
              <a:latin typeface="Open Sans" panose="020B0606030504020204" pitchFamily="34" charset="0"/>
            </a:endParaRPr>
          </a:p>
        </p:txBody>
      </p:sp>
      <p:pic>
        <p:nvPicPr>
          <p:cNvPr id="73" name="Graphic 72">
            <a:extLst>
              <a:ext uri="{FF2B5EF4-FFF2-40B4-BE49-F238E27FC236}">
                <a16:creationId xmlns:a16="http://schemas.microsoft.com/office/drawing/2014/main" id="{21F44555-3572-9C1B-FE9B-CF48D4E42ECF}"/>
              </a:ext>
            </a:extLst>
          </p:cNvPr>
          <p:cNvPicPr>
            <a:picLocks noChangeAspect="1"/>
          </p:cNvPicPr>
          <p:nvPr userDrawn="1"/>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58751" y="1000445"/>
            <a:ext cx="589487" cy="136852"/>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31" r:id="rId2"/>
    <p:sldLayoutId id="2147483711" r:id="rId3"/>
    <p:sldLayoutId id="2147483712" r:id="rId4"/>
    <p:sldLayoutId id="2147483715" r:id="rId5"/>
    <p:sldLayoutId id="2147483726" r:id="rId6"/>
    <p:sldLayoutId id="2147483727" r:id="rId7"/>
    <p:sldLayoutId id="2147483722" r:id="rId8"/>
    <p:sldLayoutId id="2147483719" r:id="rId9"/>
    <p:sldLayoutId id="2147483733" r:id="rId10"/>
    <p:sldLayoutId id="2147483736" r:id="rId11"/>
    <p:sldLayoutId id="2147483729" r:id="rId12"/>
    <p:sldLayoutId id="2147483723" r:id="rId13"/>
    <p:sldLayoutId id="2147483732" r:id="rId14"/>
    <p:sldLayoutId id="2147483734" r:id="rId15"/>
    <p:sldLayoutId id="2147483735" r:id="rId16"/>
    <p:sldLayoutId id="2147483737" r:id="rId17"/>
  </p:sldLayoutIdLst>
  <p:hf hdr="0" ftr="0" dt="0"/>
  <p:txStyles>
    <p:titleStyle>
      <a:lvl1pPr algn="l" rtl="0" eaLnBrk="1" latinLnBrk="0" hangingPunct="1">
        <a:lnSpc>
          <a:spcPct val="90000"/>
        </a:lnSpc>
        <a:spcBef>
          <a:spcPct val="0"/>
        </a:spcBef>
        <a:buNone/>
        <a:defRPr kumimoji="0" sz="3200" b="1" i="0" kern="1200">
          <a:solidFill>
            <a:schemeClr val="accent1"/>
          </a:solidFill>
          <a:effectLst/>
          <a:latin typeface="Raleway" panose="020B0503030101060003" pitchFamily="34" charset="0"/>
          <a:ea typeface="+mj-ea"/>
          <a:cs typeface="Open Sans ExtraBold" panose="020B0606030504020204" pitchFamily="34" charset="0"/>
        </a:defRPr>
      </a:lvl1pPr>
    </p:titleStyle>
    <p:bodyStyle>
      <a:lvl1pPr marL="285744" indent="-228594" algn="l" rtl="0" eaLnBrk="1" latinLnBrk="0" hangingPunct="1">
        <a:spcBef>
          <a:spcPts val="1800"/>
        </a:spcBef>
        <a:spcAft>
          <a:spcPts val="0"/>
        </a:spcAft>
        <a:buClr>
          <a:schemeClr val="accent1">
            <a:lumMod val="75000"/>
          </a:schemeClr>
        </a:buClr>
        <a:buSzPct val="90000"/>
        <a:buFont typeface="Wingdings" charset="2"/>
        <a:buChar char="§"/>
        <a:tabLst/>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1pPr>
      <a:lvl2pPr marL="628635" indent="-285744" algn="l" rtl="0" eaLnBrk="1" latinLnBrk="0" hangingPunct="1">
        <a:spcBef>
          <a:spcPts val="0"/>
        </a:spcBef>
        <a:spcAft>
          <a:spcPts val="0"/>
        </a:spcAft>
        <a:buClrTx/>
        <a:buSzPct val="90000"/>
        <a:buFont typeface="Calibri" panose="020F0502020204030204" pitchFamily="34" charset="0"/>
        <a:buChar char="—"/>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2pPr>
      <a:lvl3pPr marL="800080" indent="-171446" algn="l" rtl="0" eaLnBrk="1" latinLnBrk="0" hangingPunct="1">
        <a:spcBef>
          <a:spcPts val="0"/>
        </a:spcBef>
        <a:spcAft>
          <a:spcPts val="0"/>
        </a:spcAft>
        <a:buClr>
          <a:srgbClr val="319785"/>
        </a:buClr>
        <a:buSzPct val="90000"/>
        <a:buFont typeface="Arial" panose="020B0604020202020204" pitchFamily="34" charset="0"/>
        <a:buChar char="•"/>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3pPr>
      <a:lvl4pPr marL="1028674" indent="-171446" algn="l" rtl="0" eaLnBrk="1" latinLnBrk="0" hangingPunct="1">
        <a:spcBef>
          <a:spcPts val="0"/>
        </a:spcBef>
        <a:spcAft>
          <a:spcPts val="0"/>
        </a:spcAft>
        <a:buClrTx/>
        <a:buSzPct val="100000"/>
        <a:buFont typeface="Lucida Grande"/>
        <a:buChar char="–"/>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4pPr>
      <a:lvl5pPr marL="1257269" indent="-171446" algn="l" rtl="0" eaLnBrk="1" latinLnBrk="0" hangingPunct="1">
        <a:spcBef>
          <a:spcPts val="0"/>
        </a:spcBef>
        <a:spcAft>
          <a:spcPts val="0"/>
        </a:spcAft>
        <a:buClr>
          <a:srgbClr val="58595B"/>
        </a:buClr>
        <a:buFont typeface="Arial"/>
        <a:buChar char="•"/>
        <a:tabLst>
          <a:tab pos="1200121" algn="l"/>
        </a:tabLst>
        <a:defRPr kumimoji="0" lang="en-US" sz="2000" b="0" i="0" kern="1200" smtClean="0">
          <a:solidFill>
            <a:schemeClr val="tx1"/>
          </a:solidFill>
          <a:latin typeface="Open Sans" panose="020B0606030504020204" pitchFamily="34" charset="0"/>
          <a:ea typeface="BatangChe" panose="020B0503020000020004" pitchFamily="49" charset="-127"/>
          <a:cs typeface="Open Sans" panose="020B0606030504020204" pitchFamily="34" charset="0"/>
        </a:defRPr>
      </a:lvl5pPr>
      <a:lvl6pPr marL="1627591" indent="-182875"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754" indent="-182875"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17" indent="-182875"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080" indent="-182875"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7" name="Title 6">
            <a:extLst>
              <a:ext uri="{FF2B5EF4-FFF2-40B4-BE49-F238E27FC236}">
                <a16:creationId xmlns:a16="http://schemas.microsoft.com/office/drawing/2014/main" id="{3A0BFC8F-F25D-0EB0-BFDD-B68B5F4882EA}"/>
              </a:ext>
            </a:extLst>
          </p:cNvPr>
          <p:cNvSpPr>
            <a:spLocks noGrp="1"/>
          </p:cNvSpPr>
          <p:nvPr>
            <p:ph type="title"/>
          </p:nvPr>
        </p:nvSpPr>
        <p:spPr>
          <a:xfrm>
            <a:off x="813356" y="516404"/>
            <a:ext cx="7053214" cy="2071457"/>
          </a:xfrm>
        </p:spPr>
        <p:txBody>
          <a:bodyPr>
            <a:noAutofit/>
          </a:bodyPr>
          <a:lstStyle/>
          <a:p>
            <a:pPr>
              <a:lnSpc>
                <a:spcPct val="90000"/>
              </a:lnSpc>
              <a:spcAft>
                <a:spcPts val="3000"/>
              </a:spcAft>
            </a:pPr>
            <a:br>
              <a:rPr lang="en-US" sz="4400" dirty="0">
                <a:ln>
                  <a:solidFill>
                    <a:schemeClr val="accent1">
                      <a:shade val="15000"/>
                    </a:schemeClr>
                  </a:solidFill>
                </a:ln>
                <a:solidFill>
                  <a:schemeClr val="bg1"/>
                </a:solidFill>
                <a:latin typeface="Aptos" panose="020B0004020202020204" pitchFamily="34" charset="0"/>
              </a:rPr>
            </a:br>
            <a:r>
              <a:rPr lang="en-US" dirty="0">
                <a:ln>
                  <a:solidFill>
                    <a:schemeClr val="accent1">
                      <a:shade val="15000"/>
                    </a:schemeClr>
                  </a:solidFill>
                </a:ln>
                <a:solidFill>
                  <a:schemeClr val="bg1"/>
                </a:solidFill>
                <a:latin typeface="Aptos" panose="020B0004020202020204" pitchFamily="34" charset="0"/>
              </a:rPr>
              <a:t>The Principal Components of Metal-poor Stars</a:t>
            </a:r>
            <a:endParaRPr lang="en-US" sz="2800" dirty="0">
              <a:ln>
                <a:solidFill>
                  <a:schemeClr val="accent1">
                    <a:shade val="15000"/>
                  </a:schemeClr>
                </a:solidFill>
              </a:ln>
              <a:solidFill>
                <a:schemeClr val="bg1"/>
              </a:solidFill>
              <a:latin typeface="Aptos" panose="020B0004020202020204" pitchFamily="34" charset="0"/>
            </a:endParaRPr>
          </a:p>
        </p:txBody>
      </p:sp>
      <p:sp>
        <p:nvSpPr>
          <p:cNvPr id="5" name="Text Placeholder 2">
            <a:extLst>
              <a:ext uri="{FF2B5EF4-FFF2-40B4-BE49-F238E27FC236}">
                <a16:creationId xmlns:a16="http://schemas.microsoft.com/office/drawing/2014/main" id="{FE4E37DA-D2FE-8A78-A824-AF40163E0751}"/>
              </a:ext>
            </a:extLst>
          </p:cNvPr>
          <p:cNvSpPr txBox="1">
            <a:spLocks/>
          </p:cNvSpPr>
          <p:nvPr/>
        </p:nvSpPr>
        <p:spPr>
          <a:xfrm>
            <a:off x="813356" y="2812183"/>
            <a:ext cx="5802715" cy="477839"/>
          </a:xfrm>
          <a:prstGeom prst="rect">
            <a:avLst/>
          </a:prstGeom>
        </p:spPr>
        <p:txBody>
          <a:bodyPr lIns="0" rIns="182880" anchor="t" anchorCtr="0">
            <a:noAutofit/>
          </a:bodyPr>
          <a:lstStyle>
            <a:lvl1pPr marL="57150" indent="0" algn="r" rtl="0" eaLnBrk="1" latinLnBrk="0" hangingPunct="1">
              <a:spcBef>
                <a:spcPts val="0"/>
              </a:spcBef>
              <a:spcAft>
                <a:spcPts val="0"/>
              </a:spcAft>
              <a:buClr>
                <a:schemeClr val="accent1">
                  <a:lumMod val="75000"/>
                </a:schemeClr>
              </a:buClr>
              <a:buSzPct val="90000"/>
              <a:buFont typeface="Wingdings" charset="2"/>
              <a:buNone/>
              <a:tabLst/>
              <a:defRPr kumimoji="0" sz="16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1pPr>
            <a:lvl2pPr marL="342900" indent="0" algn="r" rtl="0" eaLnBrk="1" latinLnBrk="0" hangingPunct="1">
              <a:spcBef>
                <a:spcPts val="0"/>
              </a:spcBef>
              <a:spcAft>
                <a:spcPts val="0"/>
              </a:spcAft>
              <a:buClrTx/>
              <a:buSzPct val="90000"/>
              <a:buFont typeface="Calibri" panose="020F0502020204030204" pitchFamily="34" charset="0"/>
              <a:buNone/>
              <a:defRPr kumimoji="0" sz="16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2pPr>
            <a:lvl3pPr marL="628650" indent="0" algn="r" rtl="0" eaLnBrk="1" latinLnBrk="0" hangingPunct="1">
              <a:spcBef>
                <a:spcPts val="0"/>
              </a:spcBef>
              <a:spcAft>
                <a:spcPts val="0"/>
              </a:spcAft>
              <a:buClr>
                <a:srgbClr val="319785"/>
              </a:buClr>
              <a:buSzPct val="90000"/>
              <a:buFont typeface="Arial" panose="020B0604020202020204" pitchFamily="34" charset="0"/>
              <a:buNone/>
              <a:defRPr kumimoji="0" sz="16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3pPr>
            <a:lvl4pPr marL="857250" indent="0" algn="r" rtl="0" eaLnBrk="1" latinLnBrk="0" hangingPunct="1">
              <a:spcBef>
                <a:spcPts val="0"/>
              </a:spcBef>
              <a:spcAft>
                <a:spcPts val="0"/>
              </a:spcAft>
              <a:buClrTx/>
              <a:buSzPct val="100000"/>
              <a:buFont typeface="Lucida Grande"/>
              <a:buNone/>
              <a:defRPr kumimoji="0" sz="16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4pPr>
            <a:lvl5pPr marL="1085850" indent="0" algn="r" rtl="0" eaLnBrk="1" latinLnBrk="0" hangingPunct="1">
              <a:spcBef>
                <a:spcPts val="0"/>
              </a:spcBef>
              <a:spcAft>
                <a:spcPts val="0"/>
              </a:spcAft>
              <a:buClr>
                <a:srgbClr val="58595B"/>
              </a:buClr>
              <a:buFont typeface="Arial"/>
              <a:buNone/>
              <a:tabLst>
                <a:tab pos="1200150" algn="l"/>
              </a:tabLst>
              <a:defRPr kumimoji="0" lang="en-US" sz="16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l" defTabSz="914377"/>
            <a:r>
              <a:rPr lang="en-US" sz="2800" dirty="0">
                <a:ln w="6350">
                  <a:solidFill>
                    <a:schemeClr val="accent1">
                      <a:shade val="15000"/>
                    </a:schemeClr>
                  </a:solidFill>
                </a:ln>
                <a:solidFill>
                  <a:schemeClr val="tx2">
                    <a:lumMod val="10000"/>
                    <a:lumOff val="90000"/>
                  </a:schemeClr>
                </a:solidFill>
                <a:latin typeface="Aptos" panose="020B0004020202020204" pitchFamily="34" charset="0"/>
              </a:rPr>
              <a:t>Erika M. Holmbeck</a:t>
            </a:r>
          </a:p>
        </p:txBody>
      </p:sp>
      <p:sp>
        <p:nvSpPr>
          <p:cNvPr id="6" name="Text Placeholder 10">
            <a:extLst>
              <a:ext uri="{FF2B5EF4-FFF2-40B4-BE49-F238E27FC236}">
                <a16:creationId xmlns:a16="http://schemas.microsoft.com/office/drawing/2014/main" id="{FFCE6F33-33CE-1EAA-DFBC-4F89344FE645}"/>
              </a:ext>
            </a:extLst>
          </p:cNvPr>
          <p:cNvSpPr txBox="1">
            <a:spLocks/>
          </p:cNvSpPr>
          <p:nvPr/>
        </p:nvSpPr>
        <p:spPr>
          <a:xfrm>
            <a:off x="813356" y="3570515"/>
            <a:ext cx="6855750" cy="369888"/>
          </a:xfrm>
          <a:prstGeom prst="rect">
            <a:avLst/>
          </a:prstGeom>
        </p:spPr>
        <p:txBody>
          <a:bodyPr vert="horz" lIns="0" tIns="0" rIns="0" bIns="0" rtlCol="0" anchor="t">
            <a:noAutofit/>
          </a:bodyPr>
          <a:lstStyle>
            <a:lvl1pPr marL="285750" indent="-228600" algn="l" rtl="0" eaLnBrk="1" latinLnBrk="0" hangingPunct="1">
              <a:lnSpc>
                <a:spcPts val="2200"/>
              </a:lnSpc>
              <a:spcBef>
                <a:spcPts val="1800"/>
              </a:spcBef>
              <a:spcAft>
                <a:spcPts val="0"/>
              </a:spcAft>
              <a:buClr>
                <a:schemeClr val="accent1">
                  <a:lumMod val="75000"/>
                </a:schemeClr>
              </a:buClr>
              <a:buSzPct val="90000"/>
              <a:buFont typeface="Wingdings" charset="2"/>
              <a:buNone/>
              <a:tabLst/>
              <a:defRPr kumimoji="0" sz="2000" b="0" kern="120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None/>
              <a:defRPr kumimoji="0" sz="2000" kern="1200">
                <a:solidFill>
                  <a:schemeClr val="tx1"/>
                </a:solidFill>
                <a:latin typeface="Arial" panose="020B0604020202020204" pitchFamily="34" charset="0"/>
                <a:ea typeface="BatangChe" panose="020B0503020000020004" pitchFamily="49" charset="-127"/>
                <a:cs typeface="Arial" panose="020B0604020202020204" pitchFamily="34" charset="0"/>
              </a:defRPr>
            </a:lvl2pPr>
            <a:lvl3pPr marL="800100" indent="-171450" algn="l" rtl="0" eaLnBrk="1" latinLnBrk="0" hangingPunct="1">
              <a:spcBef>
                <a:spcPts val="0"/>
              </a:spcBef>
              <a:spcAft>
                <a:spcPts val="0"/>
              </a:spcAft>
              <a:buClr>
                <a:srgbClr val="319785"/>
              </a:buClr>
              <a:buSzPct val="90000"/>
              <a:buFont typeface="Arial" panose="020B0604020202020204" pitchFamily="34" charset="0"/>
              <a:buNone/>
              <a:defRPr kumimoji="0" sz="2000" kern="1200">
                <a:solidFill>
                  <a:schemeClr val="tx1"/>
                </a:solidFill>
                <a:latin typeface="Arial" panose="020B0604020202020204" pitchFamily="34" charset="0"/>
                <a:ea typeface="BatangChe" panose="020B0503020000020004" pitchFamily="49" charset="-127"/>
                <a:cs typeface="Arial" panose="020B0604020202020204" pitchFamily="34" charset="0"/>
              </a:defRPr>
            </a:lvl3pPr>
            <a:lvl4pPr marL="1028700" indent="-171450" algn="l" rtl="0" eaLnBrk="1" latinLnBrk="0" hangingPunct="1">
              <a:spcBef>
                <a:spcPts val="0"/>
              </a:spcBef>
              <a:spcAft>
                <a:spcPts val="0"/>
              </a:spcAft>
              <a:buClrTx/>
              <a:buSzPct val="100000"/>
              <a:buFont typeface="Lucida Grande"/>
              <a:buNone/>
              <a:defRPr kumimoji="0" sz="2000" kern="1200">
                <a:solidFill>
                  <a:schemeClr val="tx1"/>
                </a:solidFill>
                <a:latin typeface="Arial" panose="020B0604020202020204" pitchFamily="34" charset="0"/>
                <a:ea typeface="BatangChe" panose="020B0503020000020004" pitchFamily="49" charset="-127"/>
                <a:cs typeface="Arial" panose="020B0604020202020204" pitchFamily="34" charset="0"/>
              </a:defRPr>
            </a:lvl4pPr>
            <a:lvl5pPr marL="1257300" indent="-171450" algn="l" rtl="0" eaLnBrk="1" latinLnBrk="0" hangingPunct="1">
              <a:spcBef>
                <a:spcPts val="0"/>
              </a:spcBef>
              <a:spcAft>
                <a:spcPts val="0"/>
              </a:spcAft>
              <a:buClr>
                <a:srgbClr val="58595B"/>
              </a:buClr>
              <a:buFont typeface="Arial"/>
              <a:buNone/>
              <a:tabLst>
                <a:tab pos="1200150" algn="l"/>
              </a:tabLst>
              <a:defRPr kumimoji="0" lang="en-US" sz="2000" kern="1200">
                <a:solidFill>
                  <a:schemeClr val="tx1"/>
                </a:solidFill>
                <a:latin typeface="Arial" panose="020B0604020202020204" pitchFamily="34" charset="0"/>
                <a:ea typeface="BatangChe" panose="020B0503020000020004" pitchFamily="49" charset="-127"/>
                <a:cs typeface="Arial" panose="020B060402020202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377"/>
            <a:r>
              <a:rPr lang="en-US" dirty="0" err="1">
                <a:solidFill>
                  <a:schemeClr val="accent5"/>
                </a:solidFill>
                <a:latin typeface="Aptos" panose="020B0004020202020204" pitchFamily="34" charset="0"/>
                <a:cs typeface="Open Sans" panose="020B0606030504020204" pitchFamily="34" charset="0"/>
              </a:rPr>
              <a:t>sirEN</a:t>
            </a:r>
            <a:r>
              <a:rPr lang="en-US" dirty="0">
                <a:solidFill>
                  <a:schemeClr val="accent5"/>
                </a:solidFill>
                <a:latin typeface="Aptos" panose="020B0004020202020204" pitchFamily="34" charset="0"/>
                <a:cs typeface="Open Sans" panose="020B0606030504020204" pitchFamily="34" charset="0"/>
              </a:rPr>
              <a:t> | 11 June 2025</a:t>
            </a:r>
          </a:p>
        </p:txBody>
      </p:sp>
    </p:spTree>
    <p:extLst>
      <p:ext uri="{BB962C8B-B14F-4D97-AF65-F5344CB8AC3E}">
        <p14:creationId xmlns:p14="http://schemas.microsoft.com/office/powerpoint/2010/main" val="2873399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C47D0-982D-2A6F-98F6-D909870A886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A7D6235-C2BC-FB6E-17A8-5B03C260378F}"/>
              </a:ext>
            </a:extLst>
          </p:cNvPr>
          <p:cNvGrpSpPr>
            <a:grpSpLocks noChangeAspect="1"/>
          </p:cNvGrpSpPr>
          <p:nvPr/>
        </p:nvGrpSpPr>
        <p:grpSpPr>
          <a:xfrm>
            <a:off x="3561244" y="1233172"/>
            <a:ext cx="5069511" cy="5412141"/>
            <a:chOff x="764503" y="1283109"/>
            <a:chExt cx="2010040" cy="2145891"/>
          </a:xfrm>
        </p:grpSpPr>
        <p:pic>
          <p:nvPicPr>
            <p:cNvPr id="3" name="Picture 2">
              <a:extLst>
                <a:ext uri="{FF2B5EF4-FFF2-40B4-BE49-F238E27FC236}">
                  <a16:creationId xmlns:a16="http://schemas.microsoft.com/office/drawing/2014/main" id="{1D7D86E1-B06F-08A1-5FC6-9737F7CBC6A9}"/>
                </a:ext>
              </a:extLst>
            </p:cNvPr>
            <p:cNvPicPr>
              <a:picLocks noChangeAspect="1"/>
            </p:cNvPicPr>
            <p:nvPr/>
          </p:nvPicPr>
          <p:blipFill>
            <a:blip r:embed="rId2"/>
            <a:srcRect l="14694" t="1" r="47799" b="62132"/>
            <a:stretch/>
          </p:blipFill>
          <p:spPr>
            <a:xfrm>
              <a:off x="764503" y="1283109"/>
              <a:ext cx="2010040" cy="1970670"/>
            </a:xfrm>
            <a:prstGeom prst="rect">
              <a:avLst/>
            </a:prstGeom>
            <a:noFill/>
          </p:spPr>
        </p:pic>
        <p:pic>
          <p:nvPicPr>
            <p:cNvPr id="4" name="Picture 3">
              <a:extLst>
                <a:ext uri="{FF2B5EF4-FFF2-40B4-BE49-F238E27FC236}">
                  <a16:creationId xmlns:a16="http://schemas.microsoft.com/office/drawing/2014/main" id="{59FDACA4-9E2B-28E3-B997-53876BEA8CF3}"/>
                </a:ext>
              </a:extLst>
            </p:cNvPr>
            <p:cNvPicPr>
              <a:picLocks noChangeAspect="1"/>
            </p:cNvPicPr>
            <p:nvPr/>
          </p:nvPicPr>
          <p:blipFill>
            <a:blip r:embed="rId2"/>
            <a:srcRect l="14694" t="92769" r="47799" b="3238"/>
            <a:stretch/>
          </p:blipFill>
          <p:spPr>
            <a:xfrm>
              <a:off x="764503" y="3221147"/>
              <a:ext cx="2010040" cy="207853"/>
            </a:xfrm>
            <a:prstGeom prst="rect">
              <a:avLst/>
            </a:prstGeom>
            <a:noFill/>
          </p:spPr>
        </p:pic>
        <p:sp>
          <p:nvSpPr>
            <p:cNvPr id="5" name="Rectangle 4">
              <a:extLst>
                <a:ext uri="{FF2B5EF4-FFF2-40B4-BE49-F238E27FC236}">
                  <a16:creationId xmlns:a16="http://schemas.microsoft.com/office/drawing/2014/main" id="{B4C4935D-D2E0-10DC-EA84-FF2F02CF2A5F}"/>
                </a:ext>
              </a:extLst>
            </p:cNvPr>
            <p:cNvSpPr/>
            <p:nvPr/>
          </p:nvSpPr>
          <p:spPr bwMode="auto">
            <a:xfrm>
              <a:off x="844776" y="3151664"/>
              <a:ext cx="227440" cy="83409"/>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cxnSp>
        <p:nvCxnSpPr>
          <p:cNvPr id="6" name="Straight Arrow Connector 5">
            <a:extLst>
              <a:ext uri="{FF2B5EF4-FFF2-40B4-BE49-F238E27FC236}">
                <a16:creationId xmlns:a16="http://schemas.microsoft.com/office/drawing/2014/main" id="{A067EDBC-13AA-B4E7-78A5-7F3C28FE8DEB}"/>
              </a:ext>
            </a:extLst>
          </p:cNvPr>
          <p:cNvCxnSpPr>
            <a:cxnSpLocks/>
            <a:stCxn id="27" idx="6"/>
          </p:cNvCxnSpPr>
          <p:nvPr/>
        </p:nvCxnSpPr>
        <p:spPr>
          <a:xfrm flipV="1">
            <a:off x="2877479" y="1799303"/>
            <a:ext cx="1016095" cy="495817"/>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1D84CCCE-5213-2102-BCAF-CD811098D512}"/>
              </a:ext>
            </a:extLst>
          </p:cNvPr>
          <p:cNvCxnSpPr>
            <a:cxnSpLocks/>
            <a:stCxn id="11" idx="7"/>
          </p:cNvCxnSpPr>
          <p:nvPr/>
        </p:nvCxnSpPr>
        <p:spPr>
          <a:xfrm>
            <a:off x="2877342" y="4980866"/>
            <a:ext cx="886358" cy="7783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8B65FC0-628D-FFDF-7122-66772BE4F5E3}"/>
              </a:ext>
            </a:extLst>
          </p:cNvPr>
          <p:cNvCxnSpPr>
            <a:cxnSpLocks/>
            <a:stCxn id="28" idx="2"/>
          </p:cNvCxnSpPr>
          <p:nvPr/>
        </p:nvCxnSpPr>
        <p:spPr>
          <a:xfrm flipH="1" flipV="1">
            <a:off x="8318090" y="2300748"/>
            <a:ext cx="827799" cy="54060"/>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8432527-B5B2-DF32-DAB8-37873B445D12}"/>
              </a:ext>
            </a:extLst>
          </p:cNvPr>
          <p:cNvCxnSpPr>
            <a:cxnSpLocks/>
          </p:cNvCxnSpPr>
          <p:nvPr/>
        </p:nvCxnSpPr>
        <p:spPr>
          <a:xfrm flipH="1" flipV="1">
            <a:off x="8318090" y="4675239"/>
            <a:ext cx="1135626" cy="176980"/>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D89AD10C-792F-7740-A633-1BCE5EA00D44}"/>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6A525B92-0DC2-ACFB-2227-EE3D637DBDA5}"/>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0" name="Google Shape;569;p53">
            <a:extLst>
              <a:ext uri="{FF2B5EF4-FFF2-40B4-BE49-F238E27FC236}">
                <a16:creationId xmlns:a16="http://schemas.microsoft.com/office/drawing/2014/main" id="{F5A6F929-50BE-0DB6-9E65-71E2B5F0DD17}"/>
              </a:ext>
            </a:extLst>
          </p:cNvPr>
          <p:cNvSpPr txBox="1"/>
          <p:nvPr/>
        </p:nvSpPr>
        <p:spPr>
          <a:xfrm>
            <a:off x="1451676" y="88480"/>
            <a:ext cx="9288651" cy="831762"/>
          </a:xfrm>
          <a:prstGeom prst="rect">
            <a:avLst/>
          </a:prstGeom>
          <a:noFill/>
          <a:ln>
            <a:noFill/>
          </a:ln>
        </p:spPr>
        <p:txBody>
          <a:bodyPr spcFirstLastPara="1" wrap="square" lIns="82290" tIns="41130" rIns="82290" bIns="41130" anchor="t" anchorCtr="0">
            <a:noAutofit/>
          </a:bodyPr>
          <a:lstStyle/>
          <a:p>
            <a:pPr algn="ctr"/>
            <a:r>
              <a:rPr lang="en-US" sz="2800" i="1" dirty="0">
                <a:solidFill>
                  <a:schemeClr val="lt1"/>
                </a:solidFill>
                <a:latin typeface="Aptos" panose="020B0004020202020204" pitchFamily="34" charset="0"/>
                <a:sym typeface="PT Sans Narrow"/>
              </a:rPr>
              <a:t>“It can clearly be seen that the abundance pattern for this star is reproduced by my favorite </a:t>
            </a:r>
            <a:r>
              <a:rPr lang="en-US" sz="2800" dirty="0">
                <a:solidFill>
                  <a:schemeClr val="lt1"/>
                </a:solidFill>
                <a:latin typeface="Aptos" panose="020B0004020202020204" pitchFamily="34" charset="0"/>
                <a:sym typeface="PT Sans Narrow"/>
              </a:rPr>
              <a:t>r</a:t>
            </a:r>
            <a:r>
              <a:rPr lang="en-US" sz="2800" i="1" dirty="0">
                <a:solidFill>
                  <a:schemeClr val="lt1"/>
                </a:solidFill>
                <a:latin typeface="Aptos" panose="020B0004020202020204" pitchFamily="34" charset="0"/>
                <a:sym typeface="PT Sans Narrow"/>
              </a:rPr>
              <a:t>-process site”</a:t>
            </a:r>
          </a:p>
        </p:txBody>
      </p:sp>
      <p:sp>
        <p:nvSpPr>
          <p:cNvPr id="27" name="Oval 26">
            <a:extLst>
              <a:ext uri="{FF2B5EF4-FFF2-40B4-BE49-F238E27FC236}">
                <a16:creationId xmlns:a16="http://schemas.microsoft.com/office/drawing/2014/main" id="{2925F363-FC1A-5977-3D1F-51A7155AE52A}"/>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CF114D75-7F7F-3F36-D039-95D45C3A96CB}"/>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0" name="Google Shape;570;p53">
            <a:extLst>
              <a:ext uri="{FF2B5EF4-FFF2-40B4-BE49-F238E27FC236}">
                <a16:creationId xmlns:a16="http://schemas.microsoft.com/office/drawing/2014/main" id="{5C7A1863-5F7B-ABA9-40B7-81FDDA2F5825}"/>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spTree>
    <p:extLst>
      <p:ext uri="{BB962C8B-B14F-4D97-AF65-F5344CB8AC3E}">
        <p14:creationId xmlns:p14="http://schemas.microsoft.com/office/powerpoint/2010/main" val="1953304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2DEF-BF7F-72E3-A284-A4699CB8BE1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3762A2D-27AF-E1E1-2E78-83591BEEB8B3}"/>
              </a:ext>
            </a:extLst>
          </p:cNvPr>
          <p:cNvGrpSpPr>
            <a:grpSpLocks noChangeAspect="1"/>
          </p:cNvGrpSpPr>
          <p:nvPr/>
        </p:nvGrpSpPr>
        <p:grpSpPr>
          <a:xfrm>
            <a:off x="3561244" y="1233172"/>
            <a:ext cx="5069511" cy="5412141"/>
            <a:chOff x="764503" y="1283109"/>
            <a:chExt cx="2010040" cy="2145891"/>
          </a:xfrm>
        </p:grpSpPr>
        <p:pic>
          <p:nvPicPr>
            <p:cNvPr id="3" name="Picture 2">
              <a:extLst>
                <a:ext uri="{FF2B5EF4-FFF2-40B4-BE49-F238E27FC236}">
                  <a16:creationId xmlns:a16="http://schemas.microsoft.com/office/drawing/2014/main" id="{F53A5789-ECA3-EB54-5C18-468734467244}"/>
                </a:ext>
              </a:extLst>
            </p:cNvPr>
            <p:cNvPicPr>
              <a:picLocks noChangeAspect="1"/>
            </p:cNvPicPr>
            <p:nvPr/>
          </p:nvPicPr>
          <p:blipFill>
            <a:blip r:embed="rId2"/>
            <a:srcRect l="14694" t="1" r="47799" b="62132"/>
            <a:stretch/>
          </p:blipFill>
          <p:spPr>
            <a:xfrm>
              <a:off x="764503" y="1283109"/>
              <a:ext cx="2010040" cy="1970670"/>
            </a:xfrm>
            <a:prstGeom prst="rect">
              <a:avLst/>
            </a:prstGeom>
            <a:noFill/>
          </p:spPr>
        </p:pic>
        <p:pic>
          <p:nvPicPr>
            <p:cNvPr id="4" name="Picture 3">
              <a:extLst>
                <a:ext uri="{FF2B5EF4-FFF2-40B4-BE49-F238E27FC236}">
                  <a16:creationId xmlns:a16="http://schemas.microsoft.com/office/drawing/2014/main" id="{346D5B07-1BBC-D031-9F93-88F806AF0A0B}"/>
                </a:ext>
              </a:extLst>
            </p:cNvPr>
            <p:cNvPicPr>
              <a:picLocks noChangeAspect="1"/>
            </p:cNvPicPr>
            <p:nvPr/>
          </p:nvPicPr>
          <p:blipFill>
            <a:blip r:embed="rId2"/>
            <a:srcRect l="14694" t="92769" r="47799" b="3238"/>
            <a:stretch/>
          </p:blipFill>
          <p:spPr>
            <a:xfrm>
              <a:off x="764503" y="3221147"/>
              <a:ext cx="2010040" cy="207853"/>
            </a:xfrm>
            <a:prstGeom prst="rect">
              <a:avLst/>
            </a:prstGeom>
            <a:noFill/>
          </p:spPr>
        </p:pic>
        <p:sp>
          <p:nvSpPr>
            <p:cNvPr id="5" name="Rectangle 4">
              <a:extLst>
                <a:ext uri="{FF2B5EF4-FFF2-40B4-BE49-F238E27FC236}">
                  <a16:creationId xmlns:a16="http://schemas.microsoft.com/office/drawing/2014/main" id="{D3CFB3B4-1205-394C-E964-7BADF9CE6F5D}"/>
                </a:ext>
              </a:extLst>
            </p:cNvPr>
            <p:cNvSpPr/>
            <p:nvPr/>
          </p:nvSpPr>
          <p:spPr bwMode="auto">
            <a:xfrm>
              <a:off x="844776" y="3151664"/>
              <a:ext cx="227440" cy="83409"/>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cxnSp>
        <p:nvCxnSpPr>
          <p:cNvPr id="6" name="Straight Arrow Connector 5">
            <a:extLst>
              <a:ext uri="{FF2B5EF4-FFF2-40B4-BE49-F238E27FC236}">
                <a16:creationId xmlns:a16="http://schemas.microsoft.com/office/drawing/2014/main" id="{7AD3E543-937B-C55C-97E4-CDEE6C60507D}"/>
              </a:ext>
            </a:extLst>
          </p:cNvPr>
          <p:cNvCxnSpPr>
            <a:cxnSpLocks/>
            <a:stCxn id="27" idx="6"/>
          </p:cNvCxnSpPr>
          <p:nvPr/>
        </p:nvCxnSpPr>
        <p:spPr>
          <a:xfrm flipV="1">
            <a:off x="2877479" y="1799303"/>
            <a:ext cx="1016095" cy="495817"/>
          </a:xfrm>
          <a:prstGeom prst="straightConnector1">
            <a:avLst/>
          </a:prstGeom>
          <a:ln w="38100" cmpd="sng">
            <a:solidFill>
              <a:schemeClr val="accent6"/>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610F546-7C09-1749-BBB2-1DEDB44E5551}"/>
              </a:ext>
            </a:extLst>
          </p:cNvPr>
          <p:cNvCxnSpPr>
            <a:cxnSpLocks/>
            <a:stCxn id="28" idx="2"/>
          </p:cNvCxnSpPr>
          <p:nvPr/>
        </p:nvCxnSpPr>
        <p:spPr>
          <a:xfrm flipH="1" flipV="1">
            <a:off x="8318090" y="2295120"/>
            <a:ext cx="827799" cy="59688"/>
          </a:xfrm>
          <a:prstGeom prst="straightConnector1">
            <a:avLst/>
          </a:prstGeom>
          <a:ln w="38100" cmpd="sng">
            <a:solidFill>
              <a:srgbClr val="E294EC"/>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F01FBA5-A90B-8DCD-CBD0-5DEDC2B50A06}"/>
              </a:ext>
            </a:extLst>
          </p:cNvPr>
          <p:cNvCxnSpPr>
            <a:cxnSpLocks/>
          </p:cNvCxnSpPr>
          <p:nvPr/>
        </p:nvCxnSpPr>
        <p:spPr>
          <a:xfrm flipH="1">
            <a:off x="8318090" y="4557252"/>
            <a:ext cx="827799" cy="0"/>
          </a:xfrm>
          <a:prstGeom prst="straightConnector1">
            <a:avLst/>
          </a:prstGeom>
          <a:ln w="38100" cmpd="sng">
            <a:solidFill>
              <a:schemeClr val="accent2">
                <a:lumMod val="60000"/>
                <a:lumOff val="40000"/>
              </a:schemeClr>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E80BC2F6-0C28-07A6-79B9-23F2B454D2A1}"/>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5543FF45-2E0A-3986-317D-D01462953BBD}"/>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0" name="Google Shape;569;p53">
            <a:extLst>
              <a:ext uri="{FF2B5EF4-FFF2-40B4-BE49-F238E27FC236}">
                <a16:creationId xmlns:a16="http://schemas.microsoft.com/office/drawing/2014/main" id="{83A5774D-3770-94E9-45FB-E725DE82AC84}"/>
              </a:ext>
            </a:extLst>
          </p:cNvPr>
          <p:cNvSpPr txBox="1"/>
          <p:nvPr/>
        </p:nvSpPr>
        <p:spPr>
          <a:xfrm>
            <a:off x="1451676" y="88480"/>
            <a:ext cx="9288651" cy="831762"/>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The inconvenient truth: stars were likely enriched from multiple </a:t>
            </a:r>
            <a:r>
              <a:rPr lang="en-US" sz="2800" i="1" dirty="0">
                <a:solidFill>
                  <a:schemeClr val="lt1"/>
                </a:solidFill>
                <a:latin typeface="Aptos" panose="020B0004020202020204" pitchFamily="34" charset="0"/>
                <a:sym typeface="PT Sans Narrow"/>
              </a:rPr>
              <a:t>r</a:t>
            </a:r>
            <a:r>
              <a:rPr lang="en-US" sz="2800" dirty="0">
                <a:solidFill>
                  <a:schemeClr val="lt1"/>
                </a:solidFill>
                <a:latin typeface="Aptos" panose="020B0004020202020204" pitchFamily="34" charset="0"/>
                <a:sym typeface="PT Sans Narrow"/>
              </a:rPr>
              <a:t>-process sites…yes, even the metal-poor ones</a:t>
            </a:r>
          </a:p>
        </p:txBody>
      </p:sp>
      <p:sp>
        <p:nvSpPr>
          <p:cNvPr id="27" name="Oval 26">
            <a:extLst>
              <a:ext uri="{FF2B5EF4-FFF2-40B4-BE49-F238E27FC236}">
                <a16:creationId xmlns:a16="http://schemas.microsoft.com/office/drawing/2014/main" id="{268CE0E5-ABED-A141-FB5E-EB4811D5F6A3}"/>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5316A340-F34C-BE9A-D0C1-2BA20CEF347F}"/>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24F38DD5-F6E1-210C-C6C4-8FBE56C5DF50}"/>
              </a:ext>
            </a:extLst>
          </p:cNvPr>
          <p:cNvCxnSpPr>
            <a:cxnSpLocks/>
            <a:stCxn id="11" idx="0"/>
          </p:cNvCxnSpPr>
          <p:nvPr/>
        </p:nvCxnSpPr>
        <p:spPr>
          <a:xfrm flipV="1">
            <a:off x="2568822" y="1799303"/>
            <a:ext cx="1305089" cy="2402045"/>
          </a:xfrm>
          <a:prstGeom prst="straightConnector1">
            <a:avLst/>
          </a:prstGeom>
          <a:ln w="38100" cmpd="sng">
            <a:solidFill>
              <a:schemeClr val="accent5">
                <a:lumMod val="75000"/>
              </a:schemeClr>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37EBC92-2279-FC57-D348-EA662AF0EA4B}"/>
              </a:ext>
            </a:extLst>
          </p:cNvPr>
          <p:cNvCxnSpPr>
            <a:cxnSpLocks/>
            <a:stCxn id="11" idx="0"/>
          </p:cNvCxnSpPr>
          <p:nvPr/>
        </p:nvCxnSpPr>
        <p:spPr>
          <a:xfrm flipV="1">
            <a:off x="2568822" y="3868163"/>
            <a:ext cx="1194878" cy="333185"/>
          </a:xfrm>
          <a:prstGeom prst="straightConnector1">
            <a:avLst/>
          </a:prstGeom>
          <a:ln w="38100" cmpd="sng">
            <a:solidFill>
              <a:schemeClr val="accent5">
                <a:lumMod val="75000"/>
              </a:schemeClr>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3CE6A7C-7AA9-7E28-C196-33601B41933D}"/>
              </a:ext>
            </a:extLst>
          </p:cNvPr>
          <p:cNvCxnSpPr>
            <a:cxnSpLocks/>
            <a:endCxn id="28" idx="2"/>
          </p:cNvCxnSpPr>
          <p:nvPr/>
        </p:nvCxnSpPr>
        <p:spPr>
          <a:xfrm flipV="1">
            <a:off x="8318090" y="2354808"/>
            <a:ext cx="827799" cy="1513355"/>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682FECD-9884-F590-328E-F9B024EF0522}"/>
              </a:ext>
            </a:extLst>
          </p:cNvPr>
          <p:cNvCxnSpPr>
            <a:cxnSpLocks/>
          </p:cNvCxnSpPr>
          <p:nvPr/>
        </p:nvCxnSpPr>
        <p:spPr>
          <a:xfrm>
            <a:off x="8318090" y="3868163"/>
            <a:ext cx="827799" cy="689089"/>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B5F4DDCB-2917-02E7-F5D3-2228B468B2A9}"/>
              </a:ext>
            </a:extLst>
          </p:cNvPr>
          <p:cNvCxnSpPr>
            <a:cxnSpLocks/>
            <a:stCxn id="27" idx="6"/>
          </p:cNvCxnSpPr>
          <p:nvPr/>
        </p:nvCxnSpPr>
        <p:spPr>
          <a:xfrm>
            <a:off x="2877479" y="2295120"/>
            <a:ext cx="886221" cy="2058628"/>
          </a:xfrm>
          <a:prstGeom prst="straightConnector1">
            <a:avLst/>
          </a:prstGeom>
          <a:ln w="38100" cmpd="sng">
            <a:solidFill>
              <a:schemeClr val="accent6"/>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9" name="Google Shape;570;p53">
            <a:extLst>
              <a:ext uri="{FF2B5EF4-FFF2-40B4-BE49-F238E27FC236}">
                <a16:creationId xmlns:a16="http://schemas.microsoft.com/office/drawing/2014/main" id="{4C49976F-CC47-9B26-D35F-DDBBAB738B31}"/>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spTree>
    <p:extLst>
      <p:ext uri="{BB962C8B-B14F-4D97-AF65-F5344CB8AC3E}">
        <p14:creationId xmlns:p14="http://schemas.microsoft.com/office/powerpoint/2010/main" val="3720252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93A1B-A64E-5B6A-8745-2B0149F0F9BE}"/>
            </a:ext>
          </a:extLst>
        </p:cNvPr>
        <p:cNvGrpSpPr/>
        <p:nvPr/>
      </p:nvGrpSpPr>
      <p:grpSpPr>
        <a:xfrm>
          <a:off x="0" y="0"/>
          <a:ext cx="0" cy="0"/>
          <a:chOff x="0" y="0"/>
          <a:chExt cx="0" cy="0"/>
        </a:xfrm>
      </p:grpSpPr>
      <p:sp>
        <p:nvSpPr>
          <p:cNvPr id="10" name="Google Shape;570;p53">
            <a:extLst>
              <a:ext uri="{FF2B5EF4-FFF2-40B4-BE49-F238E27FC236}">
                <a16:creationId xmlns:a16="http://schemas.microsoft.com/office/drawing/2014/main" id="{EA15072D-0571-A6C2-1CD3-8528E127086F}"/>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grpSp>
        <p:nvGrpSpPr>
          <p:cNvPr id="2" name="Group 1">
            <a:extLst>
              <a:ext uri="{FF2B5EF4-FFF2-40B4-BE49-F238E27FC236}">
                <a16:creationId xmlns:a16="http://schemas.microsoft.com/office/drawing/2014/main" id="{28551040-77D9-BB15-E775-E700E10378BF}"/>
              </a:ext>
            </a:extLst>
          </p:cNvPr>
          <p:cNvGrpSpPr>
            <a:grpSpLocks noChangeAspect="1"/>
          </p:cNvGrpSpPr>
          <p:nvPr/>
        </p:nvGrpSpPr>
        <p:grpSpPr>
          <a:xfrm>
            <a:off x="3561244" y="1233172"/>
            <a:ext cx="5069511" cy="5412141"/>
            <a:chOff x="764503" y="1283109"/>
            <a:chExt cx="2010040" cy="2145891"/>
          </a:xfrm>
        </p:grpSpPr>
        <p:pic>
          <p:nvPicPr>
            <p:cNvPr id="3" name="Picture 2">
              <a:extLst>
                <a:ext uri="{FF2B5EF4-FFF2-40B4-BE49-F238E27FC236}">
                  <a16:creationId xmlns:a16="http://schemas.microsoft.com/office/drawing/2014/main" id="{E0DB73FC-1B7E-DAB9-2EA0-FF2760037AB7}"/>
                </a:ext>
              </a:extLst>
            </p:cNvPr>
            <p:cNvPicPr>
              <a:picLocks noChangeAspect="1"/>
            </p:cNvPicPr>
            <p:nvPr/>
          </p:nvPicPr>
          <p:blipFill>
            <a:blip r:embed="rId2"/>
            <a:srcRect l="14694" t="1" r="47799" b="62132"/>
            <a:stretch/>
          </p:blipFill>
          <p:spPr>
            <a:xfrm>
              <a:off x="764503" y="1283109"/>
              <a:ext cx="2010040" cy="1970670"/>
            </a:xfrm>
            <a:prstGeom prst="rect">
              <a:avLst/>
            </a:prstGeom>
            <a:noFill/>
          </p:spPr>
        </p:pic>
        <p:pic>
          <p:nvPicPr>
            <p:cNvPr id="4" name="Picture 3">
              <a:extLst>
                <a:ext uri="{FF2B5EF4-FFF2-40B4-BE49-F238E27FC236}">
                  <a16:creationId xmlns:a16="http://schemas.microsoft.com/office/drawing/2014/main" id="{9C6EBA17-EDDB-983B-369F-FA00ABB7CB8B}"/>
                </a:ext>
              </a:extLst>
            </p:cNvPr>
            <p:cNvPicPr>
              <a:picLocks noChangeAspect="1"/>
            </p:cNvPicPr>
            <p:nvPr/>
          </p:nvPicPr>
          <p:blipFill>
            <a:blip r:embed="rId2"/>
            <a:srcRect l="14694" t="92769" r="47799" b="3238"/>
            <a:stretch/>
          </p:blipFill>
          <p:spPr>
            <a:xfrm>
              <a:off x="764503" y="3221147"/>
              <a:ext cx="2010040" cy="207853"/>
            </a:xfrm>
            <a:prstGeom prst="rect">
              <a:avLst/>
            </a:prstGeom>
            <a:noFill/>
          </p:spPr>
        </p:pic>
        <p:sp>
          <p:nvSpPr>
            <p:cNvPr id="5" name="Rectangle 4">
              <a:extLst>
                <a:ext uri="{FF2B5EF4-FFF2-40B4-BE49-F238E27FC236}">
                  <a16:creationId xmlns:a16="http://schemas.microsoft.com/office/drawing/2014/main" id="{68AC613D-EBA6-5938-164D-2FBA256D7292}"/>
                </a:ext>
              </a:extLst>
            </p:cNvPr>
            <p:cNvSpPr/>
            <p:nvPr/>
          </p:nvSpPr>
          <p:spPr bwMode="auto">
            <a:xfrm>
              <a:off x="844776" y="3151664"/>
              <a:ext cx="227440" cy="83409"/>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cxnSp>
        <p:nvCxnSpPr>
          <p:cNvPr id="6" name="Straight Arrow Connector 5">
            <a:extLst>
              <a:ext uri="{FF2B5EF4-FFF2-40B4-BE49-F238E27FC236}">
                <a16:creationId xmlns:a16="http://schemas.microsoft.com/office/drawing/2014/main" id="{1C120089-3340-9139-06E4-B0B2F856CB07}"/>
              </a:ext>
            </a:extLst>
          </p:cNvPr>
          <p:cNvCxnSpPr>
            <a:cxnSpLocks/>
            <a:stCxn id="27" idx="6"/>
          </p:cNvCxnSpPr>
          <p:nvPr/>
        </p:nvCxnSpPr>
        <p:spPr>
          <a:xfrm flipV="1">
            <a:off x="2877479" y="1799303"/>
            <a:ext cx="1016095" cy="495817"/>
          </a:xfrm>
          <a:prstGeom prst="straightConnector1">
            <a:avLst/>
          </a:prstGeom>
          <a:ln w="38100" cmpd="sng">
            <a:solidFill>
              <a:schemeClr val="accent6"/>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939AAFC-252A-4C1B-214C-BF2CDF263398}"/>
              </a:ext>
            </a:extLst>
          </p:cNvPr>
          <p:cNvCxnSpPr>
            <a:cxnSpLocks/>
            <a:stCxn id="28" idx="2"/>
          </p:cNvCxnSpPr>
          <p:nvPr/>
        </p:nvCxnSpPr>
        <p:spPr>
          <a:xfrm flipH="1" flipV="1">
            <a:off x="8318090" y="2295120"/>
            <a:ext cx="827799" cy="59688"/>
          </a:xfrm>
          <a:prstGeom prst="straightConnector1">
            <a:avLst/>
          </a:prstGeom>
          <a:ln w="38100" cmpd="sng">
            <a:solidFill>
              <a:srgbClr val="E294EC"/>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EE10C008-0A73-0390-6C3E-BF348EE66B99}"/>
              </a:ext>
            </a:extLst>
          </p:cNvPr>
          <p:cNvCxnSpPr>
            <a:cxnSpLocks/>
          </p:cNvCxnSpPr>
          <p:nvPr/>
        </p:nvCxnSpPr>
        <p:spPr>
          <a:xfrm flipH="1">
            <a:off x="8318090" y="4557252"/>
            <a:ext cx="827799" cy="0"/>
          </a:xfrm>
          <a:prstGeom prst="straightConnector1">
            <a:avLst/>
          </a:prstGeom>
          <a:ln w="38100" cmpd="sng">
            <a:solidFill>
              <a:schemeClr val="accent2">
                <a:lumMod val="60000"/>
                <a:lumOff val="40000"/>
              </a:schemeClr>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F3599EFD-4145-9D3C-03FD-E83C3F3501F3}"/>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A601BDA2-CA8D-121D-2EC5-6E013A1F0A55}"/>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0" name="Google Shape;569;p53">
            <a:extLst>
              <a:ext uri="{FF2B5EF4-FFF2-40B4-BE49-F238E27FC236}">
                <a16:creationId xmlns:a16="http://schemas.microsoft.com/office/drawing/2014/main" id="{01A4DD19-31CF-969A-D47F-4626880D6B30}"/>
              </a:ext>
            </a:extLst>
          </p:cNvPr>
          <p:cNvSpPr txBox="1"/>
          <p:nvPr/>
        </p:nvSpPr>
        <p:spPr>
          <a:xfrm>
            <a:off x="1451676" y="88480"/>
            <a:ext cx="9288651" cy="831762"/>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The inconvenient truth: stars were likely enriched from multiple </a:t>
            </a:r>
            <a:r>
              <a:rPr lang="en-US" sz="2800" i="1" dirty="0">
                <a:solidFill>
                  <a:schemeClr val="lt1"/>
                </a:solidFill>
                <a:latin typeface="Aptos" panose="020B0004020202020204" pitchFamily="34" charset="0"/>
                <a:sym typeface="PT Sans Narrow"/>
              </a:rPr>
              <a:t>r</a:t>
            </a:r>
            <a:r>
              <a:rPr lang="en-US" sz="2800" dirty="0">
                <a:solidFill>
                  <a:schemeClr val="lt1"/>
                </a:solidFill>
                <a:latin typeface="Aptos" panose="020B0004020202020204" pitchFamily="34" charset="0"/>
                <a:sym typeface="PT Sans Narrow"/>
              </a:rPr>
              <a:t>-process sites…yes, even the metal-poor ones</a:t>
            </a:r>
          </a:p>
        </p:txBody>
      </p:sp>
      <p:sp>
        <p:nvSpPr>
          <p:cNvPr id="27" name="Oval 26">
            <a:extLst>
              <a:ext uri="{FF2B5EF4-FFF2-40B4-BE49-F238E27FC236}">
                <a16:creationId xmlns:a16="http://schemas.microsoft.com/office/drawing/2014/main" id="{06622709-6205-2A40-6443-59E153C1B801}"/>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23EB0FC0-8F3D-9D81-BB5B-19BA2D3BE942}"/>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7D502FEA-562A-3071-8215-69A35852CF35}"/>
              </a:ext>
            </a:extLst>
          </p:cNvPr>
          <p:cNvCxnSpPr>
            <a:cxnSpLocks/>
            <a:stCxn id="11" idx="0"/>
          </p:cNvCxnSpPr>
          <p:nvPr/>
        </p:nvCxnSpPr>
        <p:spPr>
          <a:xfrm flipV="1">
            <a:off x="2568822" y="1799303"/>
            <a:ext cx="1305089" cy="2402045"/>
          </a:xfrm>
          <a:prstGeom prst="straightConnector1">
            <a:avLst/>
          </a:prstGeom>
          <a:ln w="38100" cmpd="sng">
            <a:solidFill>
              <a:schemeClr val="accent5">
                <a:lumMod val="75000"/>
              </a:schemeClr>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D847651A-1486-C9D2-7368-BF3737F8A4EC}"/>
              </a:ext>
            </a:extLst>
          </p:cNvPr>
          <p:cNvCxnSpPr>
            <a:cxnSpLocks/>
            <a:stCxn id="11" idx="0"/>
          </p:cNvCxnSpPr>
          <p:nvPr/>
        </p:nvCxnSpPr>
        <p:spPr>
          <a:xfrm flipV="1">
            <a:off x="2568822" y="3868163"/>
            <a:ext cx="1194878" cy="333185"/>
          </a:xfrm>
          <a:prstGeom prst="straightConnector1">
            <a:avLst/>
          </a:prstGeom>
          <a:ln w="38100" cmpd="sng">
            <a:solidFill>
              <a:schemeClr val="accent5">
                <a:lumMod val="75000"/>
              </a:schemeClr>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79416FA-42DF-B085-911D-F49B232F0D62}"/>
              </a:ext>
            </a:extLst>
          </p:cNvPr>
          <p:cNvCxnSpPr>
            <a:cxnSpLocks/>
            <a:endCxn id="28" idx="2"/>
          </p:cNvCxnSpPr>
          <p:nvPr/>
        </p:nvCxnSpPr>
        <p:spPr>
          <a:xfrm flipV="1">
            <a:off x="8318090" y="2354808"/>
            <a:ext cx="827799" cy="1513355"/>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5779AFD-F156-F3FA-90FD-16CF2D441A17}"/>
              </a:ext>
            </a:extLst>
          </p:cNvPr>
          <p:cNvCxnSpPr>
            <a:cxnSpLocks/>
          </p:cNvCxnSpPr>
          <p:nvPr/>
        </p:nvCxnSpPr>
        <p:spPr>
          <a:xfrm>
            <a:off x="8318090" y="3868163"/>
            <a:ext cx="827799" cy="689089"/>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930C3A2-DAFA-166B-9932-57D2CDE7A859}"/>
              </a:ext>
            </a:extLst>
          </p:cNvPr>
          <p:cNvCxnSpPr>
            <a:cxnSpLocks/>
            <a:stCxn id="27" idx="6"/>
          </p:cNvCxnSpPr>
          <p:nvPr/>
        </p:nvCxnSpPr>
        <p:spPr>
          <a:xfrm>
            <a:off x="2877479" y="2295120"/>
            <a:ext cx="886221" cy="2058628"/>
          </a:xfrm>
          <a:prstGeom prst="straightConnector1">
            <a:avLst/>
          </a:prstGeom>
          <a:ln w="38100" cmpd="sng">
            <a:solidFill>
              <a:schemeClr val="accent6"/>
            </a:solidFill>
            <a:headEnd type="stealth" w="lg" len="lg"/>
            <a:tailEnd type="none"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B8D455B0-7214-0E18-7DAA-69B03DCCD421}"/>
              </a:ext>
            </a:extLst>
          </p:cNvPr>
          <p:cNvSpPr/>
          <p:nvPr/>
        </p:nvSpPr>
        <p:spPr bwMode="auto">
          <a:xfrm>
            <a:off x="0" y="0"/>
            <a:ext cx="12192000" cy="6858000"/>
          </a:xfrm>
          <a:prstGeom prst="rect">
            <a:avLst/>
          </a:prstGeom>
          <a:solidFill>
            <a:schemeClr val="tx1">
              <a:alpha val="81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ctr" anchorCtr="0">
            <a:prstTxWarp prst="textNoShape">
              <a:avLst/>
            </a:prstTxWarp>
          </a:bodyPr>
          <a:lstStyle/>
          <a:p>
            <a:pPr algn="ctr">
              <a:lnSpc>
                <a:spcPct val="150000"/>
              </a:lnSpc>
              <a:spcBef>
                <a:spcPct val="0"/>
              </a:spcBef>
            </a:pPr>
            <a:r>
              <a:rPr lang="en-US" sz="3200" dirty="0">
                <a:solidFill>
                  <a:schemeClr val="bg1"/>
                </a:solidFill>
                <a:latin typeface="Aptos" panose="020B0004020202020204" pitchFamily="34" charset="0"/>
                <a:cs typeface="Arial" panose="020B0604020202020204" pitchFamily="34" charset="0"/>
              </a:rPr>
              <a:t>We have an observed case for this!</a:t>
            </a:r>
          </a:p>
        </p:txBody>
      </p:sp>
    </p:spTree>
    <p:extLst>
      <p:ext uri="{BB962C8B-B14F-4D97-AF65-F5344CB8AC3E}">
        <p14:creationId xmlns:p14="http://schemas.microsoft.com/office/powerpoint/2010/main" val="813039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570;p53">
            <a:extLst>
              <a:ext uri="{FF2B5EF4-FFF2-40B4-BE49-F238E27FC236}">
                <a16:creationId xmlns:a16="http://schemas.microsoft.com/office/drawing/2014/main" id="{86EED287-9CF2-F9C3-59BD-6DE296A558E1}"/>
              </a:ext>
            </a:extLst>
          </p:cNvPr>
          <p:cNvSpPr txBox="1"/>
          <p:nvPr/>
        </p:nvSpPr>
        <p:spPr>
          <a:xfrm>
            <a:off x="61993" y="6466697"/>
            <a:ext cx="5443098" cy="387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Roederer+ (2023)</a:t>
            </a:r>
          </a:p>
        </p:txBody>
      </p:sp>
      <p:grpSp>
        <p:nvGrpSpPr>
          <p:cNvPr id="24" name="Group 23">
            <a:extLst>
              <a:ext uri="{FF2B5EF4-FFF2-40B4-BE49-F238E27FC236}">
                <a16:creationId xmlns:a16="http://schemas.microsoft.com/office/drawing/2014/main" id="{9A8D6C13-0A66-1D4B-9378-25EB6DDB9E19}"/>
              </a:ext>
            </a:extLst>
          </p:cNvPr>
          <p:cNvGrpSpPr>
            <a:grpSpLocks noChangeAspect="1"/>
          </p:cNvGrpSpPr>
          <p:nvPr/>
        </p:nvGrpSpPr>
        <p:grpSpPr>
          <a:xfrm>
            <a:off x="1912017" y="1593232"/>
            <a:ext cx="8367965" cy="4366479"/>
            <a:chOff x="5197498" y="1516268"/>
            <a:chExt cx="6915674" cy="3608660"/>
          </a:xfrm>
          <a:solidFill>
            <a:schemeClr val="bg1"/>
          </a:solidFill>
        </p:grpSpPr>
        <p:sp>
          <p:nvSpPr>
            <p:cNvPr id="25" name="Rectangle 24">
              <a:extLst>
                <a:ext uri="{FF2B5EF4-FFF2-40B4-BE49-F238E27FC236}">
                  <a16:creationId xmlns:a16="http://schemas.microsoft.com/office/drawing/2014/main" id="{49FC0856-E5F2-19F2-A4D0-3DCA7E33A78C}"/>
                </a:ext>
              </a:extLst>
            </p:cNvPr>
            <p:cNvSpPr/>
            <p:nvPr/>
          </p:nvSpPr>
          <p:spPr bwMode="auto">
            <a:xfrm>
              <a:off x="5197498" y="1516268"/>
              <a:ext cx="6915674" cy="3604357"/>
            </a:xfrm>
            <a:prstGeom prst="rect">
              <a:avLst/>
            </a:prstGeom>
            <a:grp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ECE26DBB-A012-8B27-1833-837BC77DC363}"/>
                </a:ext>
              </a:extLst>
            </p:cNvPr>
            <p:cNvPicPr>
              <a:picLocks noChangeAspect="1"/>
            </p:cNvPicPr>
            <p:nvPr/>
          </p:nvPicPr>
          <p:blipFill rotWithShape="1">
            <a:blip r:embed="rId2">
              <a:clrChange>
                <a:clrFrom>
                  <a:srgbClr val="FFFFFF"/>
                </a:clrFrom>
                <a:clrTo>
                  <a:srgbClr val="FFFFFF">
                    <a:alpha val="0"/>
                  </a:srgbClr>
                </a:clrTo>
              </a:clrChange>
            </a:blip>
            <a:srcRect l="2586" t="-1" r="50480" b="31294"/>
            <a:stretch>
              <a:fillRect/>
            </a:stretch>
          </p:blipFill>
          <p:spPr>
            <a:xfrm>
              <a:off x="5197498" y="1516268"/>
              <a:ext cx="3653482" cy="2518844"/>
            </a:xfrm>
            <a:prstGeom prst="rect">
              <a:avLst/>
            </a:prstGeom>
            <a:grpFill/>
          </p:spPr>
        </p:pic>
        <p:pic>
          <p:nvPicPr>
            <p:cNvPr id="27" name="Picture 26">
              <a:extLst>
                <a:ext uri="{FF2B5EF4-FFF2-40B4-BE49-F238E27FC236}">
                  <a16:creationId xmlns:a16="http://schemas.microsoft.com/office/drawing/2014/main" id="{D69E3BBA-672C-06A6-DCCF-CF8E074D7F9B}"/>
                </a:ext>
              </a:extLst>
            </p:cNvPr>
            <p:cNvPicPr>
              <a:picLocks noChangeAspect="1"/>
            </p:cNvPicPr>
            <p:nvPr/>
          </p:nvPicPr>
          <p:blipFill rotWithShape="1">
            <a:blip r:embed="rId2">
              <a:clrChange>
                <a:clrFrom>
                  <a:srgbClr val="FFFFFF"/>
                </a:clrFrom>
                <a:clrTo>
                  <a:srgbClr val="FFFFFF">
                    <a:alpha val="0"/>
                  </a:srgbClr>
                </a:clrTo>
              </a:clrChange>
            </a:blip>
            <a:srcRect l="57137" t="398" r="820" b="31386"/>
            <a:stretch>
              <a:fillRect/>
            </a:stretch>
          </p:blipFill>
          <p:spPr>
            <a:xfrm>
              <a:off x="8840510" y="1520574"/>
              <a:ext cx="3272662" cy="2500857"/>
            </a:xfrm>
            <a:prstGeom prst="rect">
              <a:avLst/>
            </a:prstGeom>
            <a:grpFill/>
          </p:spPr>
        </p:pic>
        <p:grpSp>
          <p:nvGrpSpPr>
            <p:cNvPr id="28" name="Group 27">
              <a:extLst>
                <a:ext uri="{FF2B5EF4-FFF2-40B4-BE49-F238E27FC236}">
                  <a16:creationId xmlns:a16="http://schemas.microsoft.com/office/drawing/2014/main" id="{826CF468-8DC7-8884-D006-65FBE93D5C3A}"/>
                </a:ext>
              </a:extLst>
            </p:cNvPr>
            <p:cNvGrpSpPr>
              <a:grpSpLocks noChangeAspect="1"/>
            </p:cNvGrpSpPr>
            <p:nvPr/>
          </p:nvGrpSpPr>
          <p:grpSpPr>
            <a:xfrm>
              <a:off x="5202482" y="4015134"/>
              <a:ext cx="6910690" cy="1109794"/>
              <a:chOff x="175959" y="1392442"/>
              <a:chExt cx="5874438" cy="943381"/>
            </a:xfrm>
            <a:grpFill/>
          </p:grpSpPr>
          <p:pic>
            <p:nvPicPr>
              <p:cNvPr id="29" name="Picture 28">
                <a:extLst>
                  <a:ext uri="{FF2B5EF4-FFF2-40B4-BE49-F238E27FC236}">
                    <a16:creationId xmlns:a16="http://schemas.microsoft.com/office/drawing/2014/main" id="{A8C0213A-2DCA-6C8A-AED7-E62E98EC2CB7}"/>
                  </a:ext>
                </a:extLst>
              </p:cNvPr>
              <p:cNvPicPr>
                <a:picLocks noChangeAspect="1"/>
              </p:cNvPicPr>
              <p:nvPr/>
            </p:nvPicPr>
            <p:blipFill rotWithShape="1">
              <a:blip r:embed="rId2">
                <a:clrChange>
                  <a:clrFrom>
                    <a:srgbClr val="FFFFFF"/>
                  </a:clrFrom>
                  <a:clrTo>
                    <a:srgbClr val="FFFFFF">
                      <a:alpha val="0"/>
                    </a:srgbClr>
                  </a:clrTo>
                </a:clrChange>
              </a:blip>
              <a:srcRect l="56421" t="68550" r="820" b="1155"/>
              <a:stretch>
                <a:fillRect/>
              </a:stretch>
            </p:blipFill>
            <p:spPr>
              <a:xfrm>
                <a:off x="3223110" y="1392442"/>
                <a:ext cx="2827287" cy="943381"/>
              </a:xfrm>
              <a:prstGeom prst="rect">
                <a:avLst/>
              </a:prstGeom>
              <a:grpFill/>
            </p:spPr>
          </p:pic>
          <p:pic>
            <p:nvPicPr>
              <p:cNvPr id="30" name="Picture 29">
                <a:extLst>
                  <a:ext uri="{FF2B5EF4-FFF2-40B4-BE49-F238E27FC236}">
                    <a16:creationId xmlns:a16="http://schemas.microsoft.com/office/drawing/2014/main" id="{9CBC0C0F-9D5C-7661-CBCF-9CEAC2AD17FC}"/>
                  </a:ext>
                </a:extLst>
              </p:cNvPr>
              <p:cNvPicPr>
                <a:picLocks noChangeAspect="1"/>
              </p:cNvPicPr>
              <p:nvPr/>
            </p:nvPicPr>
            <p:blipFill rotWithShape="1">
              <a:blip r:embed="rId2">
                <a:clrChange>
                  <a:clrFrom>
                    <a:srgbClr val="FFFFFF"/>
                  </a:clrFrom>
                  <a:clrTo>
                    <a:srgbClr val="FFFFFF">
                      <a:alpha val="0"/>
                    </a:srgbClr>
                  </a:clrTo>
                </a:clrChange>
              </a:blip>
              <a:srcRect l="2585" t="68933" r="50511" b="1553"/>
              <a:stretch>
                <a:fillRect/>
              </a:stretch>
            </p:blipFill>
            <p:spPr>
              <a:xfrm>
                <a:off x="175959" y="1413082"/>
                <a:ext cx="3101409" cy="919083"/>
              </a:xfrm>
              <a:prstGeom prst="rect">
                <a:avLst/>
              </a:prstGeom>
              <a:grpFill/>
            </p:spPr>
          </p:pic>
        </p:grpSp>
      </p:grpSp>
      <p:sp>
        <p:nvSpPr>
          <p:cNvPr id="31" name="Google Shape;502;p45">
            <a:extLst>
              <a:ext uri="{FF2B5EF4-FFF2-40B4-BE49-F238E27FC236}">
                <a16:creationId xmlns:a16="http://schemas.microsoft.com/office/drawing/2014/main" id="{6E7632DB-FE84-7C7E-3B6A-AF15B1A54D24}"/>
              </a:ext>
            </a:extLst>
          </p:cNvPr>
          <p:cNvSpPr txBox="1"/>
          <p:nvPr/>
        </p:nvSpPr>
        <p:spPr>
          <a:xfrm>
            <a:off x="1508345" y="273988"/>
            <a:ext cx="9307961" cy="857389"/>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We have a sample of 42 stars that appear to be described by a </a:t>
            </a:r>
            <a:r>
              <a:rPr lang="en" sz="2800" dirty="0">
                <a:solidFill>
                  <a:srgbClr val="7CD173"/>
                </a:solidFill>
                <a:latin typeface="Aptos" panose="020B0004020202020204" pitchFamily="34" charset="0"/>
                <a:ea typeface="PT Sans"/>
                <a:cs typeface="PT Sans"/>
                <a:sym typeface="PT Sans"/>
              </a:rPr>
              <a:t>baseline</a:t>
            </a:r>
            <a:r>
              <a:rPr lang="en" sz="2800" dirty="0">
                <a:solidFill>
                  <a:schemeClr val="bg1"/>
                </a:solidFill>
                <a:latin typeface="Aptos" panose="020B0004020202020204" pitchFamily="34" charset="0"/>
                <a:ea typeface="PT Sans"/>
                <a:cs typeface="PT Sans"/>
                <a:sym typeface="PT Sans"/>
              </a:rPr>
              <a:t> pattern plus a </a:t>
            </a:r>
            <a:r>
              <a:rPr lang="en" sz="2800" dirty="0">
                <a:solidFill>
                  <a:schemeClr val="accent2">
                    <a:lumMod val="40000"/>
                    <a:lumOff val="60000"/>
                  </a:schemeClr>
                </a:solidFill>
                <a:latin typeface="Aptos" panose="020B0004020202020204" pitchFamily="34" charset="0"/>
                <a:ea typeface="PT Sans"/>
                <a:cs typeface="PT Sans"/>
                <a:sym typeface="PT Sans"/>
              </a:rPr>
              <a:t>fission</a:t>
            </a:r>
            <a:r>
              <a:rPr lang="en" sz="2800" dirty="0">
                <a:solidFill>
                  <a:schemeClr val="bg1"/>
                </a:solidFill>
                <a:latin typeface="Aptos" panose="020B0004020202020204" pitchFamily="34" charset="0"/>
                <a:ea typeface="PT Sans"/>
                <a:cs typeface="PT Sans"/>
                <a:sym typeface="PT Sans"/>
              </a:rPr>
              <a:t> pattern</a:t>
            </a:r>
            <a:endParaRPr sz="2800" i="1" dirty="0">
              <a:solidFill>
                <a:schemeClr val="bg1"/>
              </a:solidFill>
              <a:latin typeface="Aptos" panose="020B0004020202020204" pitchFamily="34" charset="0"/>
            </a:endParaRPr>
          </a:p>
        </p:txBody>
      </p:sp>
    </p:spTree>
    <p:extLst>
      <p:ext uri="{BB962C8B-B14F-4D97-AF65-F5344CB8AC3E}">
        <p14:creationId xmlns:p14="http://schemas.microsoft.com/office/powerpoint/2010/main" val="230841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D41F22-4487-5A97-9735-C46ED11FA949}"/>
              </a:ext>
            </a:extLst>
          </p:cNvPr>
          <p:cNvPicPr>
            <a:picLocks noChangeAspect="1"/>
          </p:cNvPicPr>
          <p:nvPr/>
        </p:nvPicPr>
        <p:blipFill>
          <a:blip r:embed="rId2">
            <a:clrChange>
              <a:clrFrom>
                <a:srgbClr val="000000"/>
              </a:clrFrom>
              <a:clrTo>
                <a:srgbClr val="000000">
                  <a:alpha val="0"/>
                </a:srgbClr>
              </a:clrTo>
            </a:clrChange>
          </a:blip>
          <a:srcRect b="888"/>
          <a:stretch>
            <a:fillRect/>
          </a:stretch>
        </p:blipFill>
        <p:spPr>
          <a:xfrm>
            <a:off x="959574" y="1331490"/>
            <a:ext cx="11379570" cy="4597357"/>
          </a:xfrm>
          <a:prstGeom prst="rect">
            <a:avLst/>
          </a:prstGeom>
        </p:spPr>
      </p:pic>
      <p:sp>
        <p:nvSpPr>
          <p:cNvPr id="6" name="Google Shape;569;p53">
            <a:extLst>
              <a:ext uri="{FF2B5EF4-FFF2-40B4-BE49-F238E27FC236}">
                <a16:creationId xmlns:a16="http://schemas.microsoft.com/office/drawing/2014/main" id="{63233FDD-2669-209D-8F92-B9AA4ECC305E}"/>
              </a:ext>
            </a:extLst>
          </p:cNvPr>
          <p:cNvSpPr txBox="1"/>
          <p:nvPr/>
        </p:nvSpPr>
        <p:spPr>
          <a:xfrm>
            <a:off x="1451676" y="219456"/>
            <a:ext cx="9288651" cy="755650"/>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In favorable site conditions, nuclei </a:t>
            </a:r>
            <a:r>
              <a:rPr lang="en-US" sz="2800" b="1" dirty="0">
                <a:solidFill>
                  <a:schemeClr val="lt1"/>
                </a:solidFill>
                <a:latin typeface="Aptos" panose="020B0004020202020204" pitchFamily="34" charset="0"/>
                <a:sym typeface="PT Sans Narrow"/>
              </a:rPr>
              <a:t>fission</a:t>
            </a:r>
            <a:r>
              <a:rPr lang="en-US" sz="2800" dirty="0">
                <a:solidFill>
                  <a:schemeClr val="lt1"/>
                </a:solidFill>
                <a:latin typeface="Aptos" panose="020B0004020202020204" pitchFamily="34" charset="0"/>
                <a:sym typeface="PT Sans Narrow"/>
              </a:rPr>
              <a:t> and deposit material at lower masses, producing an abundance excess</a:t>
            </a:r>
            <a:endParaRPr lang="en-US" sz="2800" b="1" dirty="0">
              <a:solidFill>
                <a:schemeClr val="lt1"/>
              </a:solidFill>
              <a:latin typeface="Aptos" panose="020B0004020202020204" pitchFamily="34" charset="0"/>
              <a:sym typeface="PT Sans Narrow"/>
            </a:endParaRPr>
          </a:p>
        </p:txBody>
      </p:sp>
    </p:spTree>
    <p:extLst>
      <p:ext uri="{BB962C8B-B14F-4D97-AF65-F5344CB8AC3E}">
        <p14:creationId xmlns:p14="http://schemas.microsoft.com/office/powerpoint/2010/main" val="3503603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63ADA-6451-AC81-7016-66531F3C79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952324-1806-78C0-97D5-291E01DED80B}"/>
              </a:ext>
            </a:extLst>
          </p:cNvPr>
          <p:cNvPicPr>
            <a:picLocks noChangeAspect="1"/>
          </p:cNvPicPr>
          <p:nvPr/>
        </p:nvPicPr>
        <p:blipFill>
          <a:blip r:embed="rId2">
            <a:clrChange>
              <a:clrFrom>
                <a:srgbClr val="000000"/>
              </a:clrFrom>
              <a:clrTo>
                <a:srgbClr val="000000">
                  <a:alpha val="0"/>
                </a:srgbClr>
              </a:clrTo>
            </a:clrChange>
          </a:blip>
          <a:srcRect b="888"/>
          <a:stretch>
            <a:fillRect/>
          </a:stretch>
        </p:blipFill>
        <p:spPr>
          <a:xfrm>
            <a:off x="959574" y="1331490"/>
            <a:ext cx="11379570" cy="4597357"/>
          </a:xfrm>
          <a:prstGeom prst="rect">
            <a:avLst/>
          </a:prstGeom>
        </p:spPr>
      </p:pic>
      <p:sp>
        <p:nvSpPr>
          <p:cNvPr id="6" name="Google Shape;569;p53">
            <a:extLst>
              <a:ext uri="{FF2B5EF4-FFF2-40B4-BE49-F238E27FC236}">
                <a16:creationId xmlns:a16="http://schemas.microsoft.com/office/drawing/2014/main" id="{CACB53D6-C588-DA19-FD4E-EDFA4C28C786}"/>
              </a:ext>
            </a:extLst>
          </p:cNvPr>
          <p:cNvSpPr txBox="1"/>
          <p:nvPr/>
        </p:nvSpPr>
        <p:spPr>
          <a:xfrm>
            <a:off x="1451676" y="219456"/>
            <a:ext cx="9288651" cy="755650"/>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In some conditions, nuclei </a:t>
            </a:r>
            <a:r>
              <a:rPr lang="en-US" sz="2800" b="1" dirty="0">
                <a:solidFill>
                  <a:schemeClr val="lt1"/>
                </a:solidFill>
                <a:latin typeface="Aptos" panose="020B0004020202020204" pitchFamily="34" charset="0"/>
                <a:sym typeface="PT Sans Narrow"/>
              </a:rPr>
              <a:t>fission</a:t>
            </a:r>
            <a:r>
              <a:rPr lang="en-US" sz="2800" dirty="0">
                <a:solidFill>
                  <a:schemeClr val="lt1"/>
                </a:solidFill>
                <a:latin typeface="Aptos" panose="020B0004020202020204" pitchFamily="34" charset="0"/>
                <a:sym typeface="PT Sans Narrow"/>
              </a:rPr>
              <a:t> and deposit material at lower masses, producing an abundance excess</a:t>
            </a:r>
            <a:endParaRPr lang="en-US" sz="2800" b="1" dirty="0">
              <a:solidFill>
                <a:schemeClr val="lt1"/>
              </a:solidFill>
              <a:latin typeface="Aptos" panose="020B0004020202020204" pitchFamily="34" charset="0"/>
              <a:sym typeface="PT Sans Narrow"/>
            </a:endParaRPr>
          </a:p>
        </p:txBody>
      </p:sp>
      <p:sp>
        <p:nvSpPr>
          <p:cNvPr id="3" name="Oval 2">
            <a:extLst>
              <a:ext uri="{FF2B5EF4-FFF2-40B4-BE49-F238E27FC236}">
                <a16:creationId xmlns:a16="http://schemas.microsoft.com/office/drawing/2014/main" id="{88D4160B-E601-033A-4827-64DBD32F516B}"/>
              </a:ext>
            </a:extLst>
          </p:cNvPr>
          <p:cNvSpPr/>
          <p:nvPr/>
        </p:nvSpPr>
        <p:spPr bwMode="auto">
          <a:xfrm rot="20272056">
            <a:off x="4536105" y="3905540"/>
            <a:ext cx="1883603" cy="422510"/>
          </a:xfrm>
          <a:prstGeom prst="ellipse">
            <a:avLst/>
          </a:prstGeom>
          <a:solidFill>
            <a:srgbClr val="E6CE55">
              <a:alpha val="44000"/>
            </a:srgbClr>
          </a:solidFill>
          <a:ln w="38100">
            <a:noFill/>
            <a:headEnd/>
            <a:tailEnd/>
          </a:ln>
          <a:effectLst>
            <a:glow rad="25400">
              <a:schemeClr val="tx1">
                <a:alpha val="40000"/>
              </a:schemeClr>
            </a:glo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4" name="Arc 3">
            <a:extLst>
              <a:ext uri="{FF2B5EF4-FFF2-40B4-BE49-F238E27FC236}">
                <a16:creationId xmlns:a16="http://schemas.microsoft.com/office/drawing/2014/main" id="{11868C02-69E1-528C-AA33-A40E529DCCF7}"/>
              </a:ext>
            </a:extLst>
          </p:cNvPr>
          <p:cNvSpPr/>
          <p:nvPr/>
        </p:nvSpPr>
        <p:spPr>
          <a:xfrm flipH="1" flipV="1">
            <a:off x="5889785" y="2392608"/>
            <a:ext cx="5309420" cy="2475119"/>
          </a:xfrm>
          <a:custGeom>
            <a:avLst/>
            <a:gdLst>
              <a:gd name="connsiteX0" fmla="*/ 5309390 w 5309420"/>
              <a:gd name="connsiteY0" fmla="*/ 1231692 h 2475119"/>
              <a:gd name="connsiteX1" fmla="*/ 2748239 w 5309420"/>
              <a:gd name="connsiteY1" fmla="*/ 2474351 h 2475119"/>
              <a:gd name="connsiteX2" fmla="*/ 2699604 w 5309420"/>
              <a:gd name="connsiteY2" fmla="*/ 1831220 h 2475119"/>
              <a:gd name="connsiteX3" fmla="*/ 2654710 w 5309420"/>
              <a:gd name="connsiteY3" fmla="*/ 1237560 h 2475119"/>
              <a:gd name="connsiteX4" fmla="*/ 3265286 w 5309420"/>
              <a:gd name="connsiteY4" fmla="*/ 1236210 h 2475119"/>
              <a:gd name="connsiteX5" fmla="*/ 3982050 w 5309420"/>
              <a:gd name="connsiteY5" fmla="*/ 1234626 h 2475119"/>
              <a:gd name="connsiteX6" fmla="*/ 4592626 w 5309420"/>
              <a:gd name="connsiteY6" fmla="*/ 1233276 h 2475119"/>
              <a:gd name="connsiteX7" fmla="*/ 5309390 w 5309420"/>
              <a:gd name="connsiteY7" fmla="*/ 1231692 h 2475119"/>
              <a:gd name="connsiteX0" fmla="*/ 5309390 w 5309420"/>
              <a:gd name="connsiteY0" fmla="*/ 1231692 h 2475119"/>
              <a:gd name="connsiteX1" fmla="*/ 2748239 w 5309420"/>
              <a:gd name="connsiteY1" fmla="*/ 2474351 h 2475119"/>
            </a:gdLst>
            <a:ahLst/>
            <a:cxnLst>
              <a:cxn ang="0">
                <a:pos x="connsiteX0" y="connsiteY0"/>
              </a:cxn>
              <a:cxn ang="0">
                <a:pos x="connsiteX1" y="connsiteY1"/>
              </a:cxn>
            </a:cxnLst>
            <a:rect l="l" t="t" r="r" b="b"/>
            <a:pathLst>
              <a:path w="5309420" h="2475119" stroke="0" extrusionOk="0">
                <a:moveTo>
                  <a:pt x="5309390" y="1231692"/>
                </a:moveTo>
                <a:cubicBezTo>
                  <a:pt x="5150649" y="1798366"/>
                  <a:pt x="4041136" y="2503651"/>
                  <a:pt x="2748239" y="2474351"/>
                </a:cubicBezTo>
                <a:cubicBezTo>
                  <a:pt x="2716752" y="2224156"/>
                  <a:pt x="2733564" y="2131230"/>
                  <a:pt x="2699604" y="1831220"/>
                </a:cubicBezTo>
                <a:cubicBezTo>
                  <a:pt x="2665644" y="1531210"/>
                  <a:pt x="2693831" y="1365418"/>
                  <a:pt x="2654710" y="1237560"/>
                </a:cubicBezTo>
                <a:cubicBezTo>
                  <a:pt x="2842563" y="1251452"/>
                  <a:pt x="3141031" y="1211343"/>
                  <a:pt x="3265286" y="1236210"/>
                </a:cubicBezTo>
                <a:cubicBezTo>
                  <a:pt x="3389541" y="1261077"/>
                  <a:pt x="3635755" y="1268390"/>
                  <a:pt x="3982050" y="1234626"/>
                </a:cubicBezTo>
                <a:cubicBezTo>
                  <a:pt x="4328345" y="1200861"/>
                  <a:pt x="4309984" y="1260186"/>
                  <a:pt x="4592626" y="1233276"/>
                </a:cubicBezTo>
                <a:cubicBezTo>
                  <a:pt x="4875268" y="1206366"/>
                  <a:pt x="5006525" y="1202935"/>
                  <a:pt x="5309390" y="1231692"/>
                </a:cubicBezTo>
                <a:close/>
              </a:path>
              <a:path w="5309420" h="2475119" fill="none" extrusionOk="0">
                <a:moveTo>
                  <a:pt x="5309390" y="1231692"/>
                </a:moveTo>
                <a:cubicBezTo>
                  <a:pt x="5368668" y="1913094"/>
                  <a:pt x="4109445" y="2439055"/>
                  <a:pt x="2748239" y="2474351"/>
                </a:cubicBezTo>
              </a:path>
              <a:path w="5309420" h="2475119" fill="none" stroke="0" extrusionOk="0">
                <a:moveTo>
                  <a:pt x="5309390" y="1231692"/>
                </a:moveTo>
                <a:cubicBezTo>
                  <a:pt x="5200109" y="2061799"/>
                  <a:pt x="4380116" y="2561710"/>
                  <a:pt x="2748239" y="2474351"/>
                </a:cubicBezTo>
              </a:path>
            </a:pathLst>
          </a:custGeom>
          <a:ln w="38100" cap="rnd">
            <a:solidFill>
              <a:srgbClr val="F9E05D"/>
            </a:solidFill>
            <a:headEnd type="stealth" w="lg" len="lg"/>
            <a:tailEnd type="none" w="lg" len="lg"/>
            <a:extLst>
              <a:ext uri="{C807C97D-BFC1-408E-A445-0C87EB9F89A2}">
                <ask:lineSketchStyleProps xmlns:ask="http://schemas.microsoft.com/office/drawing/2018/sketchyshapes" sd="1219033472">
                  <a:prstGeom prst="arc">
                    <a:avLst>
                      <a:gd name="adj1" fmla="val 21592402"/>
                      <a:gd name="adj2" fmla="val 5140522"/>
                    </a:avLst>
                  </a:prstGeom>
                  <ask:type>
                    <ask:lineSketchFreehand/>
                  </ask:type>
                </ask:lineSketchStyleProps>
              </a:ext>
            </a:extLst>
          </a:ln>
          <a:effectLst>
            <a:glow rad="25400">
              <a:schemeClr val="tx1">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9E05D"/>
              </a:solidFill>
            </a:endParaRPr>
          </a:p>
        </p:txBody>
      </p:sp>
      <p:sp>
        <p:nvSpPr>
          <p:cNvPr id="5" name="Rounded Rectangle 4">
            <a:extLst>
              <a:ext uri="{FF2B5EF4-FFF2-40B4-BE49-F238E27FC236}">
                <a16:creationId xmlns:a16="http://schemas.microsoft.com/office/drawing/2014/main" id="{50188944-BD30-64C8-D180-DD96AFB79233}"/>
              </a:ext>
            </a:extLst>
          </p:cNvPr>
          <p:cNvSpPr/>
          <p:nvPr/>
        </p:nvSpPr>
        <p:spPr bwMode="auto">
          <a:xfrm>
            <a:off x="8471343" y="1972341"/>
            <a:ext cx="1477329" cy="642843"/>
          </a:xfrm>
          <a:prstGeom prst="roundRect">
            <a:avLst/>
          </a:prstGeom>
          <a:noFill/>
          <a:ln w="38100">
            <a:solidFill>
              <a:srgbClr val="F9E05D"/>
            </a:solidFill>
            <a:headEnd/>
            <a:tailEnd/>
          </a:ln>
          <a:effectLst>
            <a:glow rad="25400">
              <a:schemeClr val="tx1">
                <a:alpha val="40000"/>
              </a:schemeClr>
            </a:glo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29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80AEC-28E8-E5A9-DAC2-1EE423243BA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13FB6532-5C47-9193-9C4B-725F656BFE9A}"/>
              </a:ext>
            </a:extLst>
          </p:cNvPr>
          <p:cNvGrpSpPr>
            <a:grpSpLocks noChangeAspect="1"/>
          </p:cNvGrpSpPr>
          <p:nvPr/>
        </p:nvGrpSpPr>
        <p:grpSpPr>
          <a:xfrm>
            <a:off x="1912017" y="1593232"/>
            <a:ext cx="8367965" cy="4366479"/>
            <a:chOff x="5197498" y="1516268"/>
            <a:chExt cx="6915674" cy="3608660"/>
          </a:xfrm>
          <a:solidFill>
            <a:schemeClr val="bg1"/>
          </a:solidFill>
        </p:grpSpPr>
        <p:sp>
          <p:nvSpPr>
            <p:cNvPr id="7" name="Rectangle 6">
              <a:extLst>
                <a:ext uri="{FF2B5EF4-FFF2-40B4-BE49-F238E27FC236}">
                  <a16:creationId xmlns:a16="http://schemas.microsoft.com/office/drawing/2014/main" id="{FA934D4E-759E-372C-6CFB-A53FEA2C3E4F}"/>
                </a:ext>
              </a:extLst>
            </p:cNvPr>
            <p:cNvSpPr/>
            <p:nvPr/>
          </p:nvSpPr>
          <p:spPr bwMode="auto">
            <a:xfrm>
              <a:off x="5197498" y="1516268"/>
              <a:ext cx="6915674" cy="3604357"/>
            </a:xfrm>
            <a:prstGeom prst="rect">
              <a:avLst/>
            </a:prstGeom>
            <a:grp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15CED93-F24A-A50D-71F1-882677986DAE}"/>
                </a:ext>
              </a:extLst>
            </p:cNvPr>
            <p:cNvPicPr>
              <a:picLocks noChangeAspect="1"/>
            </p:cNvPicPr>
            <p:nvPr/>
          </p:nvPicPr>
          <p:blipFill rotWithShape="1">
            <a:blip r:embed="rId2">
              <a:clrChange>
                <a:clrFrom>
                  <a:srgbClr val="FFFFFF"/>
                </a:clrFrom>
                <a:clrTo>
                  <a:srgbClr val="FFFFFF">
                    <a:alpha val="0"/>
                  </a:srgbClr>
                </a:clrTo>
              </a:clrChange>
            </a:blip>
            <a:srcRect l="2586" t="-1" r="50480" b="31294"/>
            <a:stretch>
              <a:fillRect/>
            </a:stretch>
          </p:blipFill>
          <p:spPr>
            <a:xfrm>
              <a:off x="5197498" y="1516268"/>
              <a:ext cx="3653482" cy="2518844"/>
            </a:xfrm>
            <a:prstGeom prst="rect">
              <a:avLst/>
            </a:prstGeom>
            <a:grpFill/>
          </p:spPr>
        </p:pic>
        <p:pic>
          <p:nvPicPr>
            <p:cNvPr id="3" name="Picture 2">
              <a:extLst>
                <a:ext uri="{FF2B5EF4-FFF2-40B4-BE49-F238E27FC236}">
                  <a16:creationId xmlns:a16="http://schemas.microsoft.com/office/drawing/2014/main" id="{3B405881-48AB-F042-0992-198A87E86084}"/>
                </a:ext>
              </a:extLst>
            </p:cNvPr>
            <p:cNvPicPr>
              <a:picLocks noChangeAspect="1"/>
            </p:cNvPicPr>
            <p:nvPr/>
          </p:nvPicPr>
          <p:blipFill rotWithShape="1">
            <a:blip r:embed="rId2">
              <a:clrChange>
                <a:clrFrom>
                  <a:srgbClr val="FFFFFF"/>
                </a:clrFrom>
                <a:clrTo>
                  <a:srgbClr val="FFFFFF">
                    <a:alpha val="0"/>
                  </a:srgbClr>
                </a:clrTo>
              </a:clrChange>
            </a:blip>
            <a:srcRect l="57137" t="398" r="820" b="31386"/>
            <a:stretch>
              <a:fillRect/>
            </a:stretch>
          </p:blipFill>
          <p:spPr>
            <a:xfrm>
              <a:off x="8840510" y="1520574"/>
              <a:ext cx="3272662" cy="2500857"/>
            </a:xfrm>
            <a:prstGeom prst="rect">
              <a:avLst/>
            </a:prstGeom>
            <a:grpFill/>
          </p:spPr>
        </p:pic>
        <p:grpSp>
          <p:nvGrpSpPr>
            <p:cNvPr id="4" name="Group 3">
              <a:extLst>
                <a:ext uri="{FF2B5EF4-FFF2-40B4-BE49-F238E27FC236}">
                  <a16:creationId xmlns:a16="http://schemas.microsoft.com/office/drawing/2014/main" id="{7A822C95-7A63-7442-A607-B0A9F2B85700}"/>
                </a:ext>
              </a:extLst>
            </p:cNvPr>
            <p:cNvGrpSpPr>
              <a:grpSpLocks noChangeAspect="1"/>
            </p:cNvGrpSpPr>
            <p:nvPr/>
          </p:nvGrpSpPr>
          <p:grpSpPr>
            <a:xfrm>
              <a:off x="5202482" y="4015134"/>
              <a:ext cx="6910690" cy="1109794"/>
              <a:chOff x="175959" y="1392442"/>
              <a:chExt cx="5874438" cy="943381"/>
            </a:xfrm>
            <a:grpFill/>
          </p:grpSpPr>
          <p:pic>
            <p:nvPicPr>
              <p:cNvPr id="5" name="Picture 4">
                <a:extLst>
                  <a:ext uri="{FF2B5EF4-FFF2-40B4-BE49-F238E27FC236}">
                    <a16:creationId xmlns:a16="http://schemas.microsoft.com/office/drawing/2014/main" id="{74AAF132-636F-E3D1-FDED-4EF5C4B6F7B8}"/>
                  </a:ext>
                </a:extLst>
              </p:cNvPr>
              <p:cNvPicPr>
                <a:picLocks noChangeAspect="1"/>
              </p:cNvPicPr>
              <p:nvPr/>
            </p:nvPicPr>
            <p:blipFill rotWithShape="1">
              <a:blip r:embed="rId2">
                <a:clrChange>
                  <a:clrFrom>
                    <a:srgbClr val="FFFFFF"/>
                  </a:clrFrom>
                  <a:clrTo>
                    <a:srgbClr val="FFFFFF">
                      <a:alpha val="0"/>
                    </a:srgbClr>
                  </a:clrTo>
                </a:clrChange>
              </a:blip>
              <a:srcRect l="56421" t="68550" r="820" b="1155"/>
              <a:stretch>
                <a:fillRect/>
              </a:stretch>
            </p:blipFill>
            <p:spPr>
              <a:xfrm>
                <a:off x="3223110" y="1392442"/>
                <a:ext cx="2827287" cy="943381"/>
              </a:xfrm>
              <a:prstGeom prst="rect">
                <a:avLst/>
              </a:prstGeom>
              <a:grpFill/>
            </p:spPr>
          </p:pic>
          <p:pic>
            <p:nvPicPr>
              <p:cNvPr id="6" name="Picture 5">
                <a:extLst>
                  <a:ext uri="{FF2B5EF4-FFF2-40B4-BE49-F238E27FC236}">
                    <a16:creationId xmlns:a16="http://schemas.microsoft.com/office/drawing/2014/main" id="{28CE8C27-8F2A-38AA-9471-88585E109A23}"/>
                  </a:ext>
                </a:extLst>
              </p:cNvPr>
              <p:cNvPicPr>
                <a:picLocks noChangeAspect="1"/>
              </p:cNvPicPr>
              <p:nvPr/>
            </p:nvPicPr>
            <p:blipFill rotWithShape="1">
              <a:blip r:embed="rId2">
                <a:clrChange>
                  <a:clrFrom>
                    <a:srgbClr val="FFFFFF"/>
                  </a:clrFrom>
                  <a:clrTo>
                    <a:srgbClr val="FFFFFF">
                      <a:alpha val="0"/>
                    </a:srgbClr>
                  </a:clrTo>
                </a:clrChange>
              </a:blip>
              <a:srcRect l="2585" t="68933" r="50511" b="1553"/>
              <a:stretch>
                <a:fillRect/>
              </a:stretch>
            </p:blipFill>
            <p:spPr>
              <a:xfrm>
                <a:off x="175959" y="1413082"/>
                <a:ext cx="3101409" cy="919083"/>
              </a:xfrm>
              <a:prstGeom prst="rect">
                <a:avLst/>
              </a:prstGeom>
              <a:grpFill/>
            </p:spPr>
          </p:pic>
        </p:grpSp>
      </p:grpSp>
      <p:sp>
        <p:nvSpPr>
          <p:cNvPr id="22" name="Google Shape;502;p45">
            <a:extLst>
              <a:ext uri="{FF2B5EF4-FFF2-40B4-BE49-F238E27FC236}">
                <a16:creationId xmlns:a16="http://schemas.microsoft.com/office/drawing/2014/main" id="{903515AC-0EB3-7E78-7757-5FEEBB3A24F5}"/>
              </a:ext>
            </a:extLst>
          </p:cNvPr>
          <p:cNvSpPr txBox="1"/>
          <p:nvPr/>
        </p:nvSpPr>
        <p:spPr>
          <a:xfrm>
            <a:off x="1508345" y="273988"/>
            <a:ext cx="9307961" cy="857389"/>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We have a sample of 42 stars that appear to be described by a </a:t>
            </a:r>
            <a:r>
              <a:rPr lang="en" sz="2800" dirty="0">
                <a:solidFill>
                  <a:srgbClr val="7CD173"/>
                </a:solidFill>
                <a:latin typeface="Aptos" panose="020B0004020202020204" pitchFamily="34" charset="0"/>
                <a:ea typeface="PT Sans"/>
                <a:cs typeface="PT Sans"/>
                <a:sym typeface="PT Sans"/>
              </a:rPr>
              <a:t>baseline</a:t>
            </a:r>
            <a:r>
              <a:rPr lang="en" sz="2800" dirty="0">
                <a:solidFill>
                  <a:schemeClr val="bg1"/>
                </a:solidFill>
                <a:latin typeface="Aptos" panose="020B0004020202020204" pitchFamily="34" charset="0"/>
                <a:ea typeface="PT Sans"/>
                <a:cs typeface="PT Sans"/>
                <a:sym typeface="PT Sans"/>
              </a:rPr>
              <a:t> pattern plus a </a:t>
            </a:r>
            <a:r>
              <a:rPr lang="en" sz="2800" dirty="0">
                <a:solidFill>
                  <a:schemeClr val="accent2">
                    <a:lumMod val="40000"/>
                    <a:lumOff val="60000"/>
                  </a:schemeClr>
                </a:solidFill>
                <a:latin typeface="Aptos" panose="020B0004020202020204" pitchFamily="34" charset="0"/>
                <a:ea typeface="PT Sans"/>
                <a:cs typeface="PT Sans"/>
                <a:sym typeface="PT Sans"/>
              </a:rPr>
              <a:t>fission</a:t>
            </a:r>
            <a:r>
              <a:rPr lang="en" sz="2800" dirty="0">
                <a:solidFill>
                  <a:schemeClr val="bg1"/>
                </a:solidFill>
                <a:latin typeface="Aptos" panose="020B0004020202020204" pitchFamily="34" charset="0"/>
                <a:ea typeface="PT Sans"/>
                <a:cs typeface="PT Sans"/>
                <a:sym typeface="PT Sans"/>
              </a:rPr>
              <a:t> pattern</a:t>
            </a:r>
            <a:endParaRPr sz="2800" i="1" dirty="0">
              <a:solidFill>
                <a:schemeClr val="bg1"/>
              </a:solidFill>
              <a:latin typeface="Aptos" panose="020B0004020202020204" pitchFamily="34" charset="0"/>
            </a:endParaRPr>
          </a:p>
        </p:txBody>
      </p:sp>
      <p:sp>
        <p:nvSpPr>
          <p:cNvPr id="16" name="Google Shape;570;p53">
            <a:extLst>
              <a:ext uri="{FF2B5EF4-FFF2-40B4-BE49-F238E27FC236}">
                <a16:creationId xmlns:a16="http://schemas.microsoft.com/office/drawing/2014/main" id="{6A13BBC7-1325-5DA6-5966-DFEBDC1C67C4}"/>
              </a:ext>
            </a:extLst>
          </p:cNvPr>
          <p:cNvSpPr txBox="1"/>
          <p:nvPr/>
        </p:nvSpPr>
        <p:spPr>
          <a:xfrm>
            <a:off x="61993" y="6466697"/>
            <a:ext cx="5443098" cy="387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Roederer+ (2023)</a:t>
            </a:r>
          </a:p>
        </p:txBody>
      </p:sp>
    </p:spTree>
    <p:extLst>
      <p:ext uri="{BB962C8B-B14F-4D97-AF65-F5344CB8AC3E}">
        <p14:creationId xmlns:p14="http://schemas.microsoft.com/office/powerpoint/2010/main" val="270776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39530-CA89-7E28-6C7F-929DF907967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84A2E3-6FD1-F328-468A-A50639C09EEE}"/>
              </a:ext>
            </a:extLst>
          </p:cNvPr>
          <p:cNvPicPr>
            <a:picLocks noChangeAspect="1"/>
          </p:cNvPicPr>
          <p:nvPr/>
        </p:nvPicPr>
        <p:blipFill rotWithShape="1">
          <a:blip r:embed="rId2">
            <a:clrChange>
              <a:clrFrom>
                <a:srgbClr val="FFFFFF"/>
              </a:clrFrom>
              <a:clrTo>
                <a:srgbClr val="FFFFFF">
                  <a:alpha val="0"/>
                </a:srgbClr>
              </a:clrTo>
            </a:clrChange>
          </a:blip>
          <a:srcRect l="50616" t="398" r="820" b="412"/>
          <a:stretch>
            <a:fillRect/>
          </a:stretch>
        </p:blipFill>
        <p:spPr>
          <a:xfrm>
            <a:off x="310897" y="1416146"/>
            <a:ext cx="4897114" cy="4710716"/>
          </a:xfrm>
          <a:prstGeom prst="rect">
            <a:avLst/>
          </a:prstGeom>
          <a:solidFill>
            <a:schemeClr val="bg1"/>
          </a:solidFill>
        </p:spPr>
      </p:pic>
      <p:sp>
        <p:nvSpPr>
          <p:cNvPr id="22" name="Google Shape;502;p45">
            <a:extLst>
              <a:ext uri="{FF2B5EF4-FFF2-40B4-BE49-F238E27FC236}">
                <a16:creationId xmlns:a16="http://schemas.microsoft.com/office/drawing/2014/main" id="{3492DE67-D235-F4EC-BBB3-B8B424F974AD}"/>
              </a:ext>
            </a:extLst>
          </p:cNvPr>
          <p:cNvSpPr txBox="1"/>
          <p:nvPr/>
        </p:nvSpPr>
        <p:spPr>
          <a:xfrm>
            <a:off x="1508345" y="273988"/>
            <a:ext cx="9307961" cy="857389"/>
          </a:xfrm>
          <a:prstGeom prst="rect">
            <a:avLst/>
          </a:prstGeom>
          <a:noFill/>
          <a:ln>
            <a:noFill/>
          </a:ln>
        </p:spPr>
        <p:txBody>
          <a:bodyPr spcFirstLastPara="1" wrap="square" lIns="109710" tIns="109710" rIns="109710" bIns="109710" anchor="ctr" anchorCtr="0">
            <a:noAutofit/>
          </a:bodyPr>
          <a:lstStyle/>
          <a:p>
            <a:pPr algn="ctr"/>
            <a:r>
              <a:rPr lang="en-US" sz="2800" dirty="0">
                <a:solidFill>
                  <a:schemeClr val="lt1"/>
                </a:solidFill>
                <a:latin typeface="Aptos" panose="020B0004020202020204" pitchFamily="34" charset="0"/>
                <a:sym typeface="PT Sans Narrow"/>
              </a:rPr>
              <a:t>The abundance excess increases with [Eu/Fe] </a:t>
            </a:r>
            <a:br>
              <a:rPr lang="en-US" sz="2800" dirty="0">
                <a:solidFill>
                  <a:schemeClr val="lt1"/>
                </a:solidFill>
                <a:latin typeface="Aptos" panose="020B0004020202020204" pitchFamily="34" charset="0"/>
                <a:sym typeface="PT Sans Narrow"/>
              </a:rPr>
            </a:br>
            <a:r>
              <a:rPr lang="en-US" sz="2800" dirty="0">
                <a:solidFill>
                  <a:schemeClr val="lt1"/>
                </a:solidFill>
                <a:latin typeface="Aptos" panose="020B0004020202020204" pitchFamily="34" charset="0"/>
                <a:sym typeface="PT Sans Narrow"/>
              </a:rPr>
              <a:t>(</a:t>
            </a:r>
            <a:r>
              <a:rPr lang="en-US" sz="2800" i="1" dirty="0">
                <a:solidFill>
                  <a:schemeClr val="lt1"/>
                </a:solidFill>
                <a:latin typeface="Aptos" panose="020B0004020202020204" pitchFamily="34" charset="0"/>
                <a:sym typeface="PT Sans Narrow"/>
              </a:rPr>
              <a:t>r</a:t>
            </a:r>
            <a:r>
              <a:rPr lang="en-US" sz="2800" dirty="0">
                <a:solidFill>
                  <a:schemeClr val="lt1"/>
                </a:solidFill>
                <a:latin typeface="Aptos" panose="020B0004020202020204" pitchFamily="34" charset="0"/>
                <a:sym typeface="PT Sans Narrow"/>
              </a:rPr>
              <a:t>-process enrichment)</a:t>
            </a:r>
            <a:endParaRPr lang="en-US" sz="2800" b="1" dirty="0">
              <a:solidFill>
                <a:schemeClr val="lt1"/>
              </a:solidFill>
              <a:latin typeface="Aptos" panose="020B0004020202020204" pitchFamily="34" charset="0"/>
              <a:sym typeface="PT Sans Narrow"/>
            </a:endParaRPr>
          </a:p>
        </p:txBody>
      </p:sp>
      <p:pic>
        <p:nvPicPr>
          <p:cNvPr id="9" name="Picture 2">
            <a:extLst>
              <a:ext uri="{FF2B5EF4-FFF2-40B4-BE49-F238E27FC236}">
                <a16:creationId xmlns:a16="http://schemas.microsoft.com/office/drawing/2014/main" id="{C56DE553-B178-2D3A-6A85-FC397B502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412" y="1416145"/>
            <a:ext cx="6298403" cy="4710717"/>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570;p53">
            <a:extLst>
              <a:ext uri="{FF2B5EF4-FFF2-40B4-BE49-F238E27FC236}">
                <a16:creationId xmlns:a16="http://schemas.microsoft.com/office/drawing/2014/main" id="{89212A12-BC11-E607-243F-EF46D22BD1A6}"/>
              </a:ext>
            </a:extLst>
          </p:cNvPr>
          <p:cNvSpPr txBox="1"/>
          <p:nvPr/>
        </p:nvSpPr>
        <p:spPr>
          <a:xfrm>
            <a:off x="61993" y="6466697"/>
            <a:ext cx="5443098" cy="387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Roederer+ (2023)</a:t>
            </a:r>
          </a:p>
        </p:txBody>
      </p:sp>
    </p:spTree>
    <p:extLst>
      <p:ext uri="{BB962C8B-B14F-4D97-AF65-F5344CB8AC3E}">
        <p14:creationId xmlns:p14="http://schemas.microsoft.com/office/powerpoint/2010/main" val="209807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C3D9A-7963-B05A-4E5F-C33F7EB8FECF}"/>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583D252-B744-AB85-C6F8-BCE0AD98A010}"/>
              </a:ext>
            </a:extLst>
          </p:cNvPr>
          <p:cNvGrpSpPr>
            <a:grpSpLocks noChangeAspect="1"/>
          </p:cNvGrpSpPr>
          <p:nvPr/>
        </p:nvGrpSpPr>
        <p:grpSpPr>
          <a:xfrm>
            <a:off x="1912017" y="1593232"/>
            <a:ext cx="8367965" cy="4366479"/>
            <a:chOff x="5197498" y="1516268"/>
            <a:chExt cx="6915674" cy="3608660"/>
          </a:xfrm>
        </p:grpSpPr>
        <p:sp>
          <p:nvSpPr>
            <p:cNvPr id="7" name="Rectangle 6">
              <a:extLst>
                <a:ext uri="{FF2B5EF4-FFF2-40B4-BE49-F238E27FC236}">
                  <a16:creationId xmlns:a16="http://schemas.microsoft.com/office/drawing/2014/main" id="{D129DED2-9739-EA29-0B31-0219E404BCBB}"/>
                </a:ext>
              </a:extLst>
            </p:cNvPr>
            <p:cNvSpPr/>
            <p:nvPr/>
          </p:nvSpPr>
          <p:spPr bwMode="auto">
            <a:xfrm>
              <a:off x="5197498" y="1516268"/>
              <a:ext cx="6915674" cy="3604357"/>
            </a:xfrm>
            <a:prstGeom prst="rect">
              <a:avLst/>
            </a:prstGeom>
            <a:solidFill>
              <a:schemeClr val="bg2"/>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700056D-A3ED-B4BE-7E96-190D41145FC0}"/>
                </a:ext>
              </a:extLst>
            </p:cNvPr>
            <p:cNvPicPr>
              <a:picLocks noChangeAspect="1"/>
            </p:cNvPicPr>
            <p:nvPr/>
          </p:nvPicPr>
          <p:blipFill rotWithShape="1">
            <a:blip r:embed="rId2">
              <a:clrChange>
                <a:clrFrom>
                  <a:srgbClr val="FFFFFF"/>
                </a:clrFrom>
                <a:clrTo>
                  <a:srgbClr val="FFFFFF">
                    <a:alpha val="0"/>
                  </a:srgbClr>
                </a:clrTo>
              </a:clrChange>
            </a:blip>
            <a:srcRect l="2586" t="-1" r="50480" b="31294"/>
            <a:stretch>
              <a:fillRect/>
            </a:stretch>
          </p:blipFill>
          <p:spPr>
            <a:xfrm>
              <a:off x="5197498" y="1516268"/>
              <a:ext cx="3653482" cy="2518844"/>
            </a:xfrm>
            <a:prstGeom prst="rect">
              <a:avLst/>
            </a:prstGeom>
            <a:solidFill>
              <a:schemeClr val="bg1"/>
            </a:solidFill>
          </p:spPr>
        </p:pic>
        <p:pic>
          <p:nvPicPr>
            <p:cNvPr id="3" name="Picture 2">
              <a:extLst>
                <a:ext uri="{FF2B5EF4-FFF2-40B4-BE49-F238E27FC236}">
                  <a16:creationId xmlns:a16="http://schemas.microsoft.com/office/drawing/2014/main" id="{69EFABDA-6A39-7A3C-2098-9DAD35BBBB77}"/>
                </a:ext>
              </a:extLst>
            </p:cNvPr>
            <p:cNvPicPr>
              <a:picLocks noChangeAspect="1"/>
            </p:cNvPicPr>
            <p:nvPr/>
          </p:nvPicPr>
          <p:blipFill rotWithShape="1">
            <a:blip r:embed="rId2">
              <a:clrChange>
                <a:clrFrom>
                  <a:srgbClr val="FFFFFF"/>
                </a:clrFrom>
                <a:clrTo>
                  <a:srgbClr val="FFFFFF">
                    <a:alpha val="0"/>
                  </a:srgbClr>
                </a:clrTo>
              </a:clrChange>
            </a:blip>
            <a:srcRect l="57137" t="398" r="820" b="31386"/>
            <a:stretch>
              <a:fillRect/>
            </a:stretch>
          </p:blipFill>
          <p:spPr>
            <a:xfrm>
              <a:off x="8840510" y="1520574"/>
              <a:ext cx="3272662" cy="2500857"/>
            </a:xfrm>
            <a:prstGeom prst="rect">
              <a:avLst/>
            </a:prstGeom>
            <a:solidFill>
              <a:schemeClr val="bg1"/>
            </a:solidFill>
          </p:spPr>
        </p:pic>
        <p:grpSp>
          <p:nvGrpSpPr>
            <p:cNvPr id="4" name="Group 3">
              <a:extLst>
                <a:ext uri="{FF2B5EF4-FFF2-40B4-BE49-F238E27FC236}">
                  <a16:creationId xmlns:a16="http://schemas.microsoft.com/office/drawing/2014/main" id="{49519CC5-EC11-C939-08FC-57F6206EDE46}"/>
                </a:ext>
              </a:extLst>
            </p:cNvPr>
            <p:cNvGrpSpPr>
              <a:grpSpLocks noChangeAspect="1"/>
            </p:cNvGrpSpPr>
            <p:nvPr/>
          </p:nvGrpSpPr>
          <p:grpSpPr>
            <a:xfrm>
              <a:off x="5202482" y="4015134"/>
              <a:ext cx="6910690" cy="1109794"/>
              <a:chOff x="175959" y="1392442"/>
              <a:chExt cx="5874438" cy="943381"/>
            </a:xfrm>
            <a:solidFill>
              <a:schemeClr val="bg1"/>
            </a:solidFill>
          </p:grpSpPr>
          <p:pic>
            <p:nvPicPr>
              <p:cNvPr id="5" name="Picture 4">
                <a:extLst>
                  <a:ext uri="{FF2B5EF4-FFF2-40B4-BE49-F238E27FC236}">
                    <a16:creationId xmlns:a16="http://schemas.microsoft.com/office/drawing/2014/main" id="{7125E37F-B153-9BB8-9525-5A85BB01A693}"/>
                  </a:ext>
                </a:extLst>
              </p:cNvPr>
              <p:cNvPicPr>
                <a:picLocks noChangeAspect="1"/>
              </p:cNvPicPr>
              <p:nvPr/>
            </p:nvPicPr>
            <p:blipFill rotWithShape="1">
              <a:blip r:embed="rId2">
                <a:clrChange>
                  <a:clrFrom>
                    <a:srgbClr val="FFFFFF"/>
                  </a:clrFrom>
                  <a:clrTo>
                    <a:srgbClr val="FFFFFF">
                      <a:alpha val="0"/>
                    </a:srgbClr>
                  </a:clrTo>
                </a:clrChange>
              </a:blip>
              <a:srcRect l="56421" t="68550" r="820" b="1155"/>
              <a:stretch>
                <a:fillRect/>
              </a:stretch>
            </p:blipFill>
            <p:spPr>
              <a:xfrm>
                <a:off x="3223110" y="1392442"/>
                <a:ext cx="2827287" cy="943381"/>
              </a:xfrm>
              <a:prstGeom prst="rect">
                <a:avLst/>
              </a:prstGeom>
              <a:grpFill/>
            </p:spPr>
          </p:pic>
          <p:pic>
            <p:nvPicPr>
              <p:cNvPr id="6" name="Picture 5">
                <a:extLst>
                  <a:ext uri="{FF2B5EF4-FFF2-40B4-BE49-F238E27FC236}">
                    <a16:creationId xmlns:a16="http://schemas.microsoft.com/office/drawing/2014/main" id="{D24F8C3B-DD14-BB53-B698-16DB9DBD23FC}"/>
                  </a:ext>
                </a:extLst>
              </p:cNvPr>
              <p:cNvPicPr>
                <a:picLocks noChangeAspect="1"/>
              </p:cNvPicPr>
              <p:nvPr/>
            </p:nvPicPr>
            <p:blipFill rotWithShape="1">
              <a:blip r:embed="rId2">
                <a:clrChange>
                  <a:clrFrom>
                    <a:srgbClr val="FFFFFF"/>
                  </a:clrFrom>
                  <a:clrTo>
                    <a:srgbClr val="FFFFFF">
                      <a:alpha val="0"/>
                    </a:srgbClr>
                  </a:clrTo>
                </a:clrChange>
              </a:blip>
              <a:srcRect l="2585" t="68933" r="50511" b="1553"/>
              <a:stretch>
                <a:fillRect/>
              </a:stretch>
            </p:blipFill>
            <p:spPr>
              <a:xfrm>
                <a:off x="175959" y="1413082"/>
                <a:ext cx="3101409" cy="919083"/>
              </a:xfrm>
              <a:prstGeom prst="rect">
                <a:avLst/>
              </a:prstGeom>
              <a:grpFill/>
            </p:spPr>
          </p:pic>
        </p:grpSp>
      </p:grpSp>
      <p:sp>
        <p:nvSpPr>
          <p:cNvPr id="22" name="Google Shape;502;p45">
            <a:extLst>
              <a:ext uri="{FF2B5EF4-FFF2-40B4-BE49-F238E27FC236}">
                <a16:creationId xmlns:a16="http://schemas.microsoft.com/office/drawing/2014/main" id="{E106877E-CA8C-284D-EB0B-A596964DB1F4}"/>
              </a:ext>
            </a:extLst>
          </p:cNvPr>
          <p:cNvSpPr txBox="1"/>
          <p:nvPr/>
        </p:nvSpPr>
        <p:spPr>
          <a:xfrm>
            <a:off x="1042947" y="273988"/>
            <a:ext cx="10238757" cy="857389"/>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Does this equate to each star being a combination of </a:t>
            </a:r>
            <a:br>
              <a:rPr lang="en" sz="2800" dirty="0">
                <a:solidFill>
                  <a:schemeClr val="bg1"/>
                </a:solidFill>
                <a:latin typeface="Aptos" panose="020B0004020202020204" pitchFamily="34" charset="0"/>
                <a:ea typeface="PT Sans"/>
                <a:cs typeface="PT Sans"/>
                <a:sym typeface="PT Sans"/>
              </a:rPr>
            </a:br>
            <a:r>
              <a:rPr lang="en" sz="2800" dirty="0">
                <a:solidFill>
                  <a:schemeClr val="bg1"/>
                </a:solidFill>
                <a:latin typeface="Aptos" panose="020B0004020202020204" pitchFamily="34" charset="0"/>
                <a:ea typeface="PT Sans"/>
                <a:cs typeface="PT Sans"/>
                <a:sym typeface="PT Sans"/>
              </a:rPr>
              <a:t>fission-capable </a:t>
            </a:r>
            <a:r>
              <a:rPr lang="en" sz="2800" i="1" dirty="0">
                <a:solidFill>
                  <a:schemeClr val="bg1"/>
                </a:solidFill>
                <a:latin typeface="Aptos" panose="020B0004020202020204" pitchFamily="34" charset="0"/>
                <a:ea typeface="PT Sans"/>
                <a:cs typeface="PT Sans"/>
                <a:sym typeface="PT Sans"/>
              </a:rPr>
              <a:t>r</a:t>
            </a:r>
            <a:r>
              <a:rPr lang="en" sz="2800" dirty="0">
                <a:solidFill>
                  <a:schemeClr val="bg1"/>
                </a:solidFill>
                <a:latin typeface="Aptos" panose="020B0004020202020204" pitchFamily="34" charset="0"/>
                <a:ea typeface="PT Sans"/>
                <a:cs typeface="PT Sans"/>
                <a:sym typeface="PT Sans"/>
              </a:rPr>
              <a:t>-processes and non-fission achieving sites?</a:t>
            </a:r>
            <a:endParaRPr sz="2800" i="1" dirty="0">
              <a:solidFill>
                <a:schemeClr val="bg1"/>
              </a:solidFill>
              <a:latin typeface="Aptos" panose="020B0004020202020204" pitchFamily="34" charset="0"/>
            </a:endParaRPr>
          </a:p>
        </p:txBody>
      </p:sp>
      <p:sp>
        <p:nvSpPr>
          <p:cNvPr id="17" name="Oval 16">
            <a:extLst>
              <a:ext uri="{FF2B5EF4-FFF2-40B4-BE49-F238E27FC236}">
                <a16:creationId xmlns:a16="http://schemas.microsoft.com/office/drawing/2014/main" id="{981355E0-B779-4BE6-B04E-8594C5EF12AB}"/>
              </a:ext>
            </a:extLst>
          </p:cNvPr>
          <p:cNvSpPr>
            <a:spLocks noChangeAspect="1"/>
          </p:cNvSpPr>
          <p:nvPr/>
        </p:nvSpPr>
        <p:spPr bwMode="auto">
          <a:xfrm>
            <a:off x="10062888" y="2664922"/>
            <a:ext cx="2190719" cy="2190719"/>
          </a:xfrm>
          <a:prstGeom prst="ellipse">
            <a:avLst/>
          </a:prstGeom>
          <a:blipFill dpi="0" rotWithShape="1">
            <a:blip r:embed="rId3"/>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C31B5AC8-E3B1-8810-E939-E4E8B4FB1A5B}"/>
              </a:ext>
            </a:extLst>
          </p:cNvPr>
          <p:cNvCxnSpPr>
            <a:cxnSpLocks/>
          </p:cNvCxnSpPr>
          <p:nvPr/>
        </p:nvCxnSpPr>
        <p:spPr>
          <a:xfrm flipH="1" flipV="1">
            <a:off x="9345168" y="3429000"/>
            <a:ext cx="713232" cy="356216"/>
          </a:xfrm>
          <a:prstGeom prst="straightConnector1">
            <a:avLst/>
          </a:prstGeom>
          <a:ln w="38100" cmpd="sng">
            <a:solidFill>
              <a:srgbClr val="7CD173"/>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51B17FF8-984C-D141-4C94-49510A5A6E0D}"/>
              </a:ext>
            </a:extLst>
          </p:cNvPr>
          <p:cNvSpPr>
            <a:spLocks noChangeAspect="1"/>
          </p:cNvSpPr>
          <p:nvPr/>
        </p:nvSpPr>
        <p:spPr bwMode="auto">
          <a:xfrm>
            <a:off x="9775312" y="3131987"/>
            <a:ext cx="2190719" cy="2190719"/>
          </a:xfrm>
          <a:prstGeom prst="ellipse">
            <a:avLst/>
          </a:prstGeom>
          <a:blipFill dpi="0" rotWithShape="1">
            <a:blip r:embed="rId4"/>
            <a:srcRect/>
            <a:tile tx="0" ty="0" sx="90000" sy="90000" flip="none" algn="ctr"/>
          </a:blipFill>
          <a:ln w="38100">
            <a:solidFill>
              <a:srgbClr val="7CD173"/>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1D76B043-005C-00C6-DA10-745A91176FDA}"/>
              </a:ext>
            </a:extLst>
          </p:cNvPr>
          <p:cNvSpPr>
            <a:spLocks noChangeAspect="1"/>
          </p:cNvSpPr>
          <p:nvPr/>
        </p:nvSpPr>
        <p:spPr bwMode="auto">
          <a:xfrm rot="2754431">
            <a:off x="515512" y="2921714"/>
            <a:ext cx="2190719" cy="2190719"/>
          </a:xfrm>
          <a:prstGeom prst="ellipse">
            <a:avLst/>
          </a:prstGeom>
          <a:blipFill dpi="0" rotWithShape="1">
            <a:blip r:embed="rId5"/>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BE92F9B-67C8-1C51-74A5-9E0387470A0E}"/>
              </a:ext>
            </a:extLst>
          </p:cNvPr>
          <p:cNvCxnSpPr>
            <a:cxnSpLocks/>
          </p:cNvCxnSpPr>
          <p:nvPr/>
        </p:nvCxnSpPr>
        <p:spPr>
          <a:xfrm flipV="1">
            <a:off x="2372809" y="3025684"/>
            <a:ext cx="1016095" cy="403316"/>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1AACDBDE-E1C8-A938-C690-A6A5F4A74455}"/>
              </a:ext>
            </a:extLst>
          </p:cNvPr>
          <p:cNvSpPr>
            <a:spLocks noChangeAspect="1"/>
          </p:cNvSpPr>
          <p:nvPr/>
        </p:nvSpPr>
        <p:spPr bwMode="auto">
          <a:xfrm>
            <a:off x="182090" y="2426141"/>
            <a:ext cx="2190719" cy="2190719"/>
          </a:xfrm>
          <a:prstGeom prst="ellipse">
            <a:avLst/>
          </a:prstGeom>
          <a:blipFill dpi="0" rotWithShape="1">
            <a:blip r:embed="rId6"/>
            <a:srcRect/>
            <a:tile tx="0" ty="0" sx="20000" sy="2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21" name="Google Shape;570;p53">
            <a:extLst>
              <a:ext uri="{FF2B5EF4-FFF2-40B4-BE49-F238E27FC236}">
                <a16:creationId xmlns:a16="http://schemas.microsoft.com/office/drawing/2014/main" id="{FEFF84B0-B487-C1BF-6D01-9F3DE696923D}"/>
              </a:ext>
            </a:extLst>
          </p:cNvPr>
          <p:cNvSpPr txBox="1"/>
          <p:nvPr/>
        </p:nvSpPr>
        <p:spPr>
          <a:xfrm>
            <a:off x="61993" y="6466697"/>
            <a:ext cx="5443098" cy="387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Roederer+ (2023)</a:t>
            </a:r>
          </a:p>
        </p:txBody>
      </p:sp>
    </p:spTree>
    <p:extLst>
      <p:ext uri="{BB962C8B-B14F-4D97-AF65-F5344CB8AC3E}">
        <p14:creationId xmlns:p14="http://schemas.microsoft.com/office/powerpoint/2010/main" val="3130559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2C09F-DA82-6E52-63C3-BDE8E0C7F4B2}"/>
            </a:ext>
          </a:extLst>
        </p:cNvPr>
        <p:cNvGrpSpPr/>
        <p:nvPr/>
      </p:nvGrpSpPr>
      <p:grpSpPr>
        <a:xfrm>
          <a:off x="0" y="0"/>
          <a:ext cx="0" cy="0"/>
          <a:chOff x="0" y="0"/>
          <a:chExt cx="0" cy="0"/>
        </a:xfrm>
      </p:grpSpPr>
      <p:sp>
        <p:nvSpPr>
          <p:cNvPr id="14" name="Google Shape;570;p53">
            <a:extLst>
              <a:ext uri="{FF2B5EF4-FFF2-40B4-BE49-F238E27FC236}">
                <a16:creationId xmlns:a16="http://schemas.microsoft.com/office/drawing/2014/main" id="{369EB4F1-23B6-2D05-1875-1EF34A480AB7}"/>
              </a:ext>
            </a:extLst>
          </p:cNvPr>
          <p:cNvSpPr txBox="1"/>
          <p:nvPr/>
        </p:nvSpPr>
        <p:spPr>
          <a:xfrm>
            <a:off x="61993" y="6466697"/>
            <a:ext cx="5443098" cy="3877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Roederer+ (2023)</a:t>
            </a:r>
          </a:p>
        </p:txBody>
      </p:sp>
      <p:grpSp>
        <p:nvGrpSpPr>
          <p:cNvPr id="8" name="Group 7">
            <a:extLst>
              <a:ext uri="{FF2B5EF4-FFF2-40B4-BE49-F238E27FC236}">
                <a16:creationId xmlns:a16="http://schemas.microsoft.com/office/drawing/2014/main" id="{44F5755D-3BDD-4DED-7D36-B36959FCFA0D}"/>
              </a:ext>
            </a:extLst>
          </p:cNvPr>
          <p:cNvGrpSpPr>
            <a:grpSpLocks noChangeAspect="1"/>
          </p:cNvGrpSpPr>
          <p:nvPr/>
        </p:nvGrpSpPr>
        <p:grpSpPr>
          <a:xfrm>
            <a:off x="1912017" y="1593232"/>
            <a:ext cx="8367965" cy="4366479"/>
            <a:chOff x="5197498" y="1516268"/>
            <a:chExt cx="6915674" cy="3608660"/>
          </a:xfrm>
        </p:grpSpPr>
        <p:sp>
          <p:nvSpPr>
            <p:cNvPr id="7" name="Rectangle 6">
              <a:extLst>
                <a:ext uri="{FF2B5EF4-FFF2-40B4-BE49-F238E27FC236}">
                  <a16:creationId xmlns:a16="http://schemas.microsoft.com/office/drawing/2014/main" id="{66671FB5-5463-80F6-132B-FC1A664D7692}"/>
                </a:ext>
              </a:extLst>
            </p:cNvPr>
            <p:cNvSpPr/>
            <p:nvPr/>
          </p:nvSpPr>
          <p:spPr bwMode="auto">
            <a:xfrm>
              <a:off x="5197498" y="1516268"/>
              <a:ext cx="6915674" cy="3604357"/>
            </a:xfrm>
            <a:prstGeom prst="rect">
              <a:avLst/>
            </a:prstGeom>
            <a:solidFill>
              <a:schemeClr val="bg2"/>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7DF0436-4B95-43BC-4321-5827FD8201EF}"/>
                </a:ext>
              </a:extLst>
            </p:cNvPr>
            <p:cNvPicPr>
              <a:picLocks noChangeAspect="1"/>
            </p:cNvPicPr>
            <p:nvPr/>
          </p:nvPicPr>
          <p:blipFill rotWithShape="1">
            <a:blip r:embed="rId2">
              <a:clrChange>
                <a:clrFrom>
                  <a:srgbClr val="FFFFFF"/>
                </a:clrFrom>
                <a:clrTo>
                  <a:srgbClr val="FFFFFF">
                    <a:alpha val="0"/>
                  </a:srgbClr>
                </a:clrTo>
              </a:clrChange>
            </a:blip>
            <a:srcRect l="2586" t="-1" r="50480" b="31294"/>
            <a:stretch>
              <a:fillRect/>
            </a:stretch>
          </p:blipFill>
          <p:spPr>
            <a:xfrm>
              <a:off x="5197498" y="1516268"/>
              <a:ext cx="3653482" cy="2518844"/>
            </a:xfrm>
            <a:prstGeom prst="rect">
              <a:avLst/>
            </a:prstGeom>
            <a:solidFill>
              <a:schemeClr val="bg1"/>
            </a:solidFill>
          </p:spPr>
        </p:pic>
        <p:pic>
          <p:nvPicPr>
            <p:cNvPr id="3" name="Picture 2">
              <a:extLst>
                <a:ext uri="{FF2B5EF4-FFF2-40B4-BE49-F238E27FC236}">
                  <a16:creationId xmlns:a16="http://schemas.microsoft.com/office/drawing/2014/main" id="{6717C0CD-6081-B4A6-FB56-769A6BE43B97}"/>
                </a:ext>
              </a:extLst>
            </p:cNvPr>
            <p:cNvPicPr>
              <a:picLocks noChangeAspect="1"/>
            </p:cNvPicPr>
            <p:nvPr/>
          </p:nvPicPr>
          <p:blipFill rotWithShape="1">
            <a:blip r:embed="rId2">
              <a:clrChange>
                <a:clrFrom>
                  <a:srgbClr val="FFFFFF"/>
                </a:clrFrom>
                <a:clrTo>
                  <a:srgbClr val="FFFFFF">
                    <a:alpha val="0"/>
                  </a:srgbClr>
                </a:clrTo>
              </a:clrChange>
            </a:blip>
            <a:srcRect l="57137" t="398" r="820" b="31386"/>
            <a:stretch>
              <a:fillRect/>
            </a:stretch>
          </p:blipFill>
          <p:spPr>
            <a:xfrm>
              <a:off x="8840510" y="1520574"/>
              <a:ext cx="3272662" cy="2500857"/>
            </a:xfrm>
            <a:prstGeom prst="rect">
              <a:avLst/>
            </a:prstGeom>
            <a:solidFill>
              <a:schemeClr val="bg1"/>
            </a:solidFill>
          </p:spPr>
        </p:pic>
        <p:grpSp>
          <p:nvGrpSpPr>
            <p:cNvPr id="4" name="Group 3">
              <a:extLst>
                <a:ext uri="{FF2B5EF4-FFF2-40B4-BE49-F238E27FC236}">
                  <a16:creationId xmlns:a16="http://schemas.microsoft.com/office/drawing/2014/main" id="{72AE2E81-7119-521D-4162-346A20B90BC0}"/>
                </a:ext>
              </a:extLst>
            </p:cNvPr>
            <p:cNvGrpSpPr>
              <a:grpSpLocks noChangeAspect="1"/>
            </p:cNvGrpSpPr>
            <p:nvPr/>
          </p:nvGrpSpPr>
          <p:grpSpPr>
            <a:xfrm>
              <a:off x="5202482" y="4015134"/>
              <a:ext cx="6910690" cy="1109794"/>
              <a:chOff x="175959" y="1392442"/>
              <a:chExt cx="5874438" cy="943381"/>
            </a:xfrm>
            <a:solidFill>
              <a:schemeClr val="bg1"/>
            </a:solidFill>
          </p:grpSpPr>
          <p:pic>
            <p:nvPicPr>
              <p:cNvPr id="5" name="Picture 4">
                <a:extLst>
                  <a:ext uri="{FF2B5EF4-FFF2-40B4-BE49-F238E27FC236}">
                    <a16:creationId xmlns:a16="http://schemas.microsoft.com/office/drawing/2014/main" id="{652C3038-8EF7-6F94-C515-E54D0FB7108C}"/>
                  </a:ext>
                </a:extLst>
              </p:cNvPr>
              <p:cNvPicPr>
                <a:picLocks noChangeAspect="1"/>
              </p:cNvPicPr>
              <p:nvPr/>
            </p:nvPicPr>
            <p:blipFill rotWithShape="1">
              <a:blip r:embed="rId2">
                <a:clrChange>
                  <a:clrFrom>
                    <a:srgbClr val="FFFFFF"/>
                  </a:clrFrom>
                  <a:clrTo>
                    <a:srgbClr val="FFFFFF">
                      <a:alpha val="0"/>
                    </a:srgbClr>
                  </a:clrTo>
                </a:clrChange>
              </a:blip>
              <a:srcRect l="56421" t="68550" r="820" b="1155"/>
              <a:stretch>
                <a:fillRect/>
              </a:stretch>
            </p:blipFill>
            <p:spPr>
              <a:xfrm>
                <a:off x="3223110" y="1392442"/>
                <a:ext cx="2827287" cy="943381"/>
              </a:xfrm>
              <a:prstGeom prst="rect">
                <a:avLst/>
              </a:prstGeom>
              <a:grpFill/>
            </p:spPr>
          </p:pic>
          <p:pic>
            <p:nvPicPr>
              <p:cNvPr id="6" name="Picture 5">
                <a:extLst>
                  <a:ext uri="{FF2B5EF4-FFF2-40B4-BE49-F238E27FC236}">
                    <a16:creationId xmlns:a16="http://schemas.microsoft.com/office/drawing/2014/main" id="{D3CAA3EA-9CDA-E5F2-1235-90D062A8292F}"/>
                  </a:ext>
                </a:extLst>
              </p:cNvPr>
              <p:cNvPicPr>
                <a:picLocks noChangeAspect="1"/>
              </p:cNvPicPr>
              <p:nvPr/>
            </p:nvPicPr>
            <p:blipFill rotWithShape="1">
              <a:blip r:embed="rId2">
                <a:clrChange>
                  <a:clrFrom>
                    <a:srgbClr val="FFFFFF"/>
                  </a:clrFrom>
                  <a:clrTo>
                    <a:srgbClr val="FFFFFF">
                      <a:alpha val="0"/>
                    </a:srgbClr>
                  </a:clrTo>
                </a:clrChange>
              </a:blip>
              <a:srcRect l="2585" t="68933" r="50511" b="1553"/>
              <a:stretch>
                <a:fillRect/>
              </a:stretch>
            </p:blipFill>
            <p:spPr>
              <a:xfrm>
                <a:off x="175959" y="1413082"/>
                <a:ext cx="3101409" cy="919083"/>
              </a:xfrm>
              <a:prstGeom prst="rect">
                <a:avLst/>
              </a:prstGeom>
              <a:grpFill/>
            </p:spPr>
          </p:pic>
        </p:grpSp>
      </p:grpSp>
      <p:sp>
        <p:nvSpPr>
          <p:cNvPr id="22" name="Google Shape;502;p45">
            <a:extLst>
              <a:ext uri="{FF2B5EF4-FFF2-40B4-BE49-F238E27FC236}">
                <a16:creationId xmlns:a16="http://schemas.microsoft.com/office/drawing/2014/main" id="{686769BC-3797-510F-CAF1-EAC71869F54D}"/>
              </a:ext>
            </a:extLst>
          </p:cNvPr>
          <p:cNvSpPr txBox="1"/>
          <p:nvPr/>
        </p:nvSpPr>
        <p:spPr>
          <a:xfrm>
            <a:off x="1042947" y="273988"/>
            <a:ext cx="10238757" cy="857389"/>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Does this equate to each star being a combination of </a:t>
            </a:r>
            <a:br>
              <a:rPr lang="en" sz="2800" dirty="0">
                <a:solidFill>
                  <a:schemeClr val="bg1"/>
                </a:solidFill>
                <a:latin typeface="Aptos" panose="020B0004020202020204" pitchFamily="34" charset="0"/>
                <a:ea typeface="PT Sans"/>
                <a:cs typeface="PT Sans"/>
                <a:sym typeface="PT Sans"/>
              </a:rPr>
            </a:br>
            <a:r>
              <a:rPr lang="en" sz="2800" dirty="0">
                <a:solidFill>
                  <a:schemeClr val="bg1"/>
                </a:solidFill>
                <a:latin typeface="Aptos" panose="020B0004020202020204" pitchFamily="34" charset="0"/>
                <a:ea typeface="PT Sans"/>
                <a:cs typeface="PT Sans"/>
                <a:sym typeface="PT Sans"/>
              </a:rPr>
              <a:t>fission-capable </a:t>
            </a:r>
            <a:r>
              <a:rPr lang="en" sz="2800" i="1" dirty="0">
                <a:solidFill>
                  <a:schemeClr val="bg1"/>
                </a:solidFill>
                <a:latin typeface="Aptos" panose="020B0004020202020204" pitchFamily="34" charset="0"/>
                <a:ea typeface="PT Sans"/>
                <a:cs typeface="PT Sans"/>
                <a:sym typeface="PT Sans"/>
              </a:rPr>
              <a:t>r</a:t>
            </a:r>
            <a:r>
              <a:rPr lang="en" sz="2800" dirty="0">
                <a:solidFill>
                  <a:schemeClr val="bg1"/>
                </a:solidFill>
                <a:latin typeface="Aptos" panose="020B0004020202020204" pitchFamily="34" charset="0"/>
                <a:ea typeface="PT Sans"/>
                <a:cs typeface="PT Sans"/>
                <a:sym typeface="PT Sans"/>
              </a:rPr>
              <a:t>-processes and non-fission achieving sites?</a:t>
            </a:r>
            <a:endParaRPr sz="2800" i="1" dirty="0">
              <a:solidFill>
                <a:schemeClr val="bg1"/>
              </a:solidFill>
              <a:latin typeface="Aptos" panose="020B0004020202020204" pitchFamily="34" charset="0"/>
            </a:endParaRPr>
          </a:p>
        </p:txBody>
      </p:sp>
      <p:sp>
        <p:nvSpPr>
          <p:cNvPr id="17" name="Oval 16">
            <a:extLst>
              <a:ext uri="{FF2B5EF4-FFF2-40B4-BE49-F238E27FC236}">
                <a16:creationId xmlns:a16="http://schemas.microsoft.com/office/drawing/2014/main" id="{0893774C-F3DB-07D1-872D-BDDEF11D21D9}"/>
              </a:ext>
            </a:extLst>
          </p:cNvPr>
          <p:cNvSpPr>
            <a:spLocks noChangeAspect="1"/>
          </p:cNvSpPr>
          <p:nvPr/>
        </p:nvSpPr>
        <p:spPr bwMode="auto">
          <a:xfrm>
            <a:off x="10062888" y="2664922"/>
            <a:ext cx="2190719" cy="2190719"/>
          </a:xfrm>
          <a:prstGeom prst="ellipse">
            <a:avLst/>
          </a:prstGeom>
          <a:blipFill dpi="0" rotWithShape="1">
            <a:blip r:embed="rId3"/>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740A9BC8-95D2-B161-E235-26D361279155}"/>
              </a:ext>
            </a:extLst>
          </p:cNvPr>
          <p:cNvCxnSpPr>
            <a:cxnSpLocks/>
          </p:cNvCxnSpPr>
          <p:nvPr/>
        </p:nvCxnSpPr>
        <p:spPr>
          <a:xfrm flipH="1" flipV="1">
            <a:off x="9345168" y="3429000"/>
            <a:ext cx="713232" cy="356216"/>
          </a:xfrm>
          <a:prstGeom prst="straightConnector1">
            <a:avLst/>
          </a:prstGeom>
          <a:ln w="38100" cmpd="sng">
            <a:solidFill>
              <a:srgbClr val="7CD173"/>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CF0E176-0B2B-0D51-7C05-D9D0E362E3D5}"/>
              </a:ext>
            </a:extLst>
          </p:cNvPr>
          <p:cNvSpPr>
            <a:spLocks noChangeAspect="1"/>
          </p:cNvSpPr>
          <p:nvPr/>
        </p:nvSpPr>
        <p:spPr bwMode="auto">
          <a:xfrm>
            <a:off x="9775312" y="3131987"/>
            <a:ext cx="2190719" cy="2190719"/>
          </a:xfrm>
          <a:prstGeom prst="ellipse">
            <a:avLst/>
          </a:prstGeom>
          <a:blipFill dpi="0" rotWithShape="1">
            <a:blip r:embed="rId4"/>
            <a:srcRect/>
            <a:tile tx="0" ty="0" sx="90000" sy="90000" flip="none" algn="ctr"/>
          </a:blipFill>
          <a:ln w="38100">
            <a:solidFill>
              <a:srgbClr val="7CD173"/>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BABD08CF-C935-3662-AEB6-E5B265940841}"/>
              </a:ext>
            </a:extLst>
          </p:cNvPr>
          <p:cNvSpPr>
            <a:spLocks noChangeAspect="1"/>
          </p:cNvSpPr>
          <p:nvPr/>
        </p:nvSpPr>
        <p:spPr bwMode="auto">
          <a:xfrm rot="2754431">
            <a:off x="515512" y="2921714"/>
            <a:ext cx="2190719" cy="2190719"/>
          </a:xfrm>
          <a:prstGeom prst="ellipse">
            <a:avLst/>
          </a:prstGeom>
          <a:blipFill dpi="0" rotWithShape="1">
            <a:blip r:embed="rId5"/>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D7F90442-2899-9C29-EB20-F92797F61165}"/>
              </a:ext>
            </a:extLst>
          </p:cNvPr>
          <p:cNvCxnSpPr>
            <a:cxnSpLocks/>
          </p:cNvCxnSpPr>
          <p:nvPr/>
        </p:nvCxnSpPr>
        <p:spPr>
          <a:xfrm flipV="1">
            <a:off x="2372809" y="3025684"/>
            <a:ext cx="1016095" cy="403316"/>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AD76FFAD-93FA-509C-D213-C50D1CF3F94D}"/>
              </a:ext>
            </a:extLst>
          </p:cNvPr>
          <p:cNvSpPr>
            <a:spLocks noChangeAspect="1"/>
          </p:cNvSpPr>
          <p:nvPr/>
        </p:nvSpPr>
        <p:spPr bwMode="auto">
          <a:xfrm>
            <a:off x="182090" y="2426141"/>
            <a:ext cx="2190719" cy="2190719"/>
          </a:xfrm>
          <a:prstGeom prst="ellipse">
            <a:avLst/>
          </a:prstGeom>
          <a:blipFill dpi="0" rotWithShape="1">
            <a:blip r:embed="rId6"/>
            <a:srcRect/>
            <a:tile tx="0" ty="0" sx="20000" sy="2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557D0A2-18A8-5066-0B77-45E2542E8C95}"/>
              </a:ext>
            </a:extLst>
          </p:cNvPr>
          <p:cNvSpPr/>
          <p:nvPr/>
        </p:nvSpPr>
        <p:spPr bwMode="auto">
          <a:xfrm>
            <a:off x="0" y="0"/>
            <a:ext cx="12192000" cy="6858000"/>
          </a:xfrm>
          <a:prstGeom prst="rect">
            <a:avLst/>
          </a:prstGeom>
          <a:solidFill>
            <a:schemeClr val="tx1">
              <a:alpha val="81000"/>
            </a:schemeClr>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ctr" anchorCtr="0">
            <a:prstTxWarp prst="textNoShape">
              <a:avLst/>
            </a:prstTxWarp>
          </a:bodyPr>
          <a:lstStyle/>
          <a:p>
            <a:pPr algn="ctr">
              <a:lnSpc>
                <a:spcPct val="150000"/>
              </a:lnSpc>
              <a:spcBef>
                <a:spcPct val="0"/>
              </a:spcBef>
            </a:pPr>
            <a:r>
              <a:rPr lang="en-US" sz="2800" dirty="0">
                <a:solidFill>
                  <a:schemeClr val="bg1"/>
                </a:solidFill>
                <a:latin typeface="Aptos" panose="020B0004020202020204" pitchFamily="34" charset="0"/>
                <a:cs typeface="Arial" panose="020B0604020202020204" pitchFamily="34" charset="0"/>
              </a:rPr>
              <a:t>These stars show at least two distinct patterns</a:t>
            </a:r>
          </a:p>
          <a:p>
            <a:pPr algn="ctr">
              <a:lnSpc>
                <a:spcPct val="150000"/>
              </a:lnSpc>
              <a:spcBef>
                <a:spcPct val="0"/>
              </a:spcBef>
            </a:pPr>
            <a:endParaRPr lang="en-US" sz="1200" dirty="0">
              <a:solidFill>
                <a:schemeClr val="bg1"/>
              </a:solidFill>
              <a:latin typeface="Aptos" panose="020B0004020202020204" pitchFamily="34" charset="0"/>
              <a:cs typeface="Arial" panose="020B0604020202020204" pitchFamily="34" charset="0"/>
            </a:endParaRPr>
          </a:p>
          <a:p>
            <a:pPr algn="ctr">
              <a:spcBef>
                <a:spcPct val="0"/>
              </a:spcBef>
            </a:pPr>
            <a:r>
              <a:rPr lang="en-US" sz="3200" dirty="0">
                <a:solidFill>
                  <a:schemeClr val="bg1"/>
                </a:solidFill>
                <a:latin typeface="Aptos" panose="020B0004020202020204" pitchFamily="34" charset="0"/>
                <a:cs typeface="Arial" panose="020B0604020202020204" pitchFamily="34" charset="0"/>
              </a:rPr>
              <a:t>Can we use their patterns to quantify </a:t>
            </a:r>
            <a:r>
              <a:rPr lang="en-US" sz="3200" i="1" dirty="0">
                <a:solidFill>
                  <a:schemeClr val="bg1"/>
                </a:solidFill>
                <a:latin typeface="Aptos" panose="020B0004020202020204" pitchFamily="34" charset="0"/>
                <a:cs typeface="Arial" panose="020B0604020202020204" pitchFamily="34" charset="0"/>
              </a:rPr>
              <a:t>r</a:t>
            </a:r>
            <a:r>
              <a:rPr lang="en-US" sz="3200" dirty="0">
                <a:solidFill>
                  <a:schemeClr val="bg1"/>
                </a:solidFill>
                <a:latin typeface="Aptos" panose="020B0004020202020204" pitchFamily="34" charset="0"/>
                <a:cs typeface="Arial" panose="020B0604020202020204" pitchFamily="34" charset="0"/>
              </a:rPr>
              <a:t>-process </a:t>
            </a:r>
            <a:br>
              <a:rPr lang="en-US" sz="3200" dirty="0">
                <a:solidFill>
                  <a:schemeClr val="bg1"/>
                </a:solidFill>
                <a:latin typeface="Aptos" panose="020B0004020202020204" pitchFamily="34" charset="0"/>
                <a:cs typeface="Arial" panose="020B0604020202020204" pitchFamily="34" charset="0"/>
              </a:rPr>
            </a:br>
            <a:r>
              <a:rPr lang="en-US" sz="3200" dirty="0">
                <a:solidFill>
                  <a:schemeClr val="bg1"/>
                </a:solidFill>
                <a:latin typeface="Aptos" panose="020B0004020202020204" pitchFamily="34" charset="0"/>
                <a:cs typeface="Arial" panose="020B0604020202020204" pitchFamily="34" charset="0"/>
              </a:rPr>
              <a:t>site/type contribution in stars?</a:t>
            </a:r>
          </a:p>
        </p:txBody>
      </p:sp>
    </p:spTree>
    <p:extLst>
      <p:ext uri="{BB962C8B-B14F-4D97-AF65-F5344CB8AC3E}">
        <p14:creationId xmlns:p14="http://schemas.microsoft.com/office/powerpoint/2010/main" val="1693372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sm_channels.mp4">
            <a:hlinkClick r:id="" action="ppaction://media"/>
            <a:extLst>
              <a:ext uri="{FF2B5EF4-FFF2-40B4-BE49-F238E27FC236}">
                <a16:creationId xmlns:a16="http://schemas.microsoft.com/office/drawing/2014/main" id="{945964B9-A7C3-7CF8-628C-1FA1ED00CD9B}"/>
              </a:ext>
            </a:extLst>
          </p:cNvPr>
          <p:cNvPicPr>
            <a:picLocks noChangeAspect="1"/>
          </p:cNvPicPr>
          <p:nvPr>
            <a:videoFile r:link="rId1"/>
            <p:extLst>
              <p:ext uri="{DAA4B4D4-6D71-4841-9C94-3DE7FCFB9230}">
                <p14:media xmlns:p14="http://schemas.microsoft.com/office/powerpoint/2010/main" r:embed="rId2">
                  <p14:trim st="22937.103"/>
                </p14:media>
              </p:ext>
            </p:extLst>
          </p:nvPr>
        </p:nvPicPr>
        <p:blipFill>
          <a:blip r:embed="rId5"/>
          <a:stretch>
            <a:fillRect/>
          </a:stretch>
        </p:blipFill>
        <p:spPr>
          <a:xfrm>
            <a:off x="1315709" y="184169"/>
            <a:ext cx="9193406" cy="6895055"/>
          </a:xfrm>
          <a:prstGeom prst="rect">
            <a:avLst/>
          </a:prstGeom>
        </p:spPr>
      </p:pic>
      <p:sp>
        <p:nvSpPr>
          <p:cNvPr id="3" name="Google Shape;578;p54">
            <a:extLst>
              <a:ext uri="{FF2B5EF4-FFF2-40B4-BE49-F238E27FC236}">
                <a16:creationId xmlns:a16="http://schemas.microsoft.com/office/drawing/2014/main" id="{1AE4D24B-25E5-A7C0-B4A7-FBDC8F3D5680}"/>
              </a:ext>
            </a:extLst>
          </p:cNvPr>
          <p:cNvSpPr txBox="1"/>
          <p:nvPr/>
        </p:nvSpPr>
        <p:spPr>
          <a:xfrm>
            <a:off x="-298347" y="6468453"/>
            <a:ext cx="2563941" cy="389547"/>
          </a:xfrm>
          <a:prstGeom prst="rect">
            <a:avLst/>
          </a:prstGeom>
          <a:noFill/>
          <a:ln>
            <a:noFill/>
          </a:ln>
        </p:spPr>
        <p:txBody>
          <a:bodyPr spcFirstLastPara="1" wrap="square" lIns="68575" tIns="34275" rIns="68575" bIns="34275" anchor="ctr" anchorCtr="0">
            <a:noAutofit/>
          </a:bodyPr>
          <a:lstStyle/>
          <a:p>
            <a:pPr algn="ctr"/>
            <a:r>
              <a:rPr lang="en" sz="1400" dirty="0">
                <a:solidFill>
                  <a:schemeClr val="bg1">
                    <a:lumMod val="65000"/>
                  </a:schemeClr>
                </a:solidFill>
                <a:latin typeface="LM Sans 10" pitchFamily="2" charset="77"/>
                <a:ea typeface="PT Sans"/>
                <a:cs typeface="PT Sans"/>
                <a:sym typeface="PT Sans"/>
              </a:rPr>
              <a:t> (Sprouse &amp; Mumpower)</a:t>
            </a:r>
            <a:endParaRPr sz="1400" dirty="0">
              <a:solidFill>
                <a:schemeClr val="bg1">
                  <a:lumMod val="65000"/>
                </a:schemeClr>
              </a:solidFill>
              <a:latin typeface="LM Sans 10" pitchFamily="2" charset="77"/>
            </a:endParaRPr>
          </a:p>
        </p:txBody>
      </p:sp>
      <p:pic>
        <p:nvPicPr>
          <p:cNvPr id="4" name="Picture 3">
            <a:extLst>
              <a:ext uri="{FF2B5EF4-FFF2-40B4-BE49-F238E27FC236}">
                <a16:creationId xmlns:a16="http://schemas.microsoft.com/office/drawing/2014/main" id="{2A330426-B232-9408-0C2A-C9C5ACD55BB9}"/>
              </a:ext>
            </a:extLst>
          </p:cNvPr>
          <p:cNvPicPr>
            <a:picLocks noChangeAspect="1"/>
          </p:cNvPicPr>
          <p:nvPr/>
        </p:nvPicPr>
        <p:blipFill>
          <a:blip r:embed="rId6"/>
          <a:stretch>
            <a:fillRect/>
          </a:stretch>
        </p:blipFill>
        <p:spPr>
          <a:xfrm>
            <a:off x="219235" y="5998040"/>
            <a:ext cx="1554365" cy="483113"/>
          </a:xfrm>
          <a:prstGeom prst="rect">
            <a:avLst/>
          </a:prstGeom>
        </p:spPr>
      </p:pic>
      <p:sp>
        <p:nvSpPr>
          <p:cNvPr id="5" name="TextBox 4">
            <a:extLst>
              <a:ext uri="{FF2B5EF4-FFF2-40B4-BE49-F238E27FC236}">
                <a16:creationId xmlns:a16="http://schemas.microsoft.com/office/drawing/2014/main" id="{A9DB1997-4DB3-3D5A-6167-1D955F17FDE9}"/>
              </a:ext>
            </a:extLst>
          </p:cNvPr>
          <p:cNvSpPr txBox="1"/>
          <p:nvPr/>
        </p:nvSpPr>
        <p:spPr>
          <a:xfrm rot="20321036">
            <a:off x="10247573" y="657131"/>
            <a:ext cx="1330814" cy="400110"/>
          </a:xfrm>
          <a:prstGeom prst="rect">
            <a:avLst/>
          </a:prstGeom>
          <a:noFill/>
        </p:spPr>
        <p:txBody>
          <a:bodyPr wrap="none" rtlCol="0">
            <a:spAutoFit/>
          </a:bodyPr>
          <a:lstStyle/>
          <a:p>
            <a:r>
              <a:rPr lang="en-US" sz="2000" dirty="0">
                <a:ln w="6350">
                  <a:solidFill>
                    <a:schemeClr val="tx1"/>
                  </a:solidFill>
                </a:ln>
                <a:solidFill>
                  <a:schemeClr val="bg1">
                    <a:lumMod val="75000"/>
                  </a:schemeClr>
                </a:solidFill>
                <a:latin typeface="Bradley Hand" pitchFamily="2" charset="77"/>
              </a:rPr>
              <a:t>Unknown</a:t>
            </a:r>
          </a:p>
        </p:txBody>
      </p:sp>
      <p:sp>
        <p:nvSpPr>
          <p:cNvPr id="6" name="TextBox 5">
            <a:extLst>
              <a:ext uri="{FF2B5EF4-FFF2-40B4-BE49-F238E27FC236}">
                <a16:creationId xmlns:a16="http://schemas.microsoft.com/office/drawing/2014/main" id="{5641AEA5-1438-E3F8-1E91-A6950C2D0B9D}"/>
              </a:ext>
            </a:extLst>
          </p:cNvPr>
          <p:cNvSpPr txBox="1"/>
          <p:nvPr/>
        </p:nvSpPr>
        <p:spPr>
          <a:xfrm rot="20125144">
            <a:off x="5028819" y="1307793"/>
            <a:ext cx="1773242" cy="400110"/>
          </a:xfrm>
          <a:prstGeom prst="rect">
            <a:avLst/>
          </a:prstGeom>
          <a:noFill/>
        </p:spPr>
        <p:txBody>
          <a:bodyPr wrap="none" rtlCol="0">
            <a:spAutoFit/>
          </a:bodyPr>
          <a:lstStyle/>
          <a:p>
            <a:r>
              <a:rPr lang="en-US" sz="2000" dirty="0">
                <a:ln w="6350">
                  <a:solidFill>
                    <a:schemeClr val="tx1"/>
                  </a:solidFill>
                </a:ln>
                <a:solidFill>
                  <a:schemeClr val="bg1">
                    <a:lumMod val="95000"/>
                  </a:schemeClr>
                </a:solidFill>
                <a:latin typeface="Bradley Hand" pitchFamily="2" charset="77"/>
              </a:rPr>
              <a:t>Known nuclei</a:t>
            </a:r>
          </a:p>
        </p:txBody>
      </p:sp>
      <p:sp>
        <p:nvSpPr>
          <p:cNvPr id="7" name="TextBox 6">
            <a:extLst>
              <a:ext uri="{FF2B5EF4-FFF2-40B4-BE49-F238E27FC236}">
                <a16:creationId xmlns:a16="http://schemas.microsoft.com/office/drawing/2014/main" id="{FBC6E99C-5A01-9ABA-D586-62849024A9EA}"/>
              </a:ext>
            </a:extLst>
          </p:cNvPr>
          <p:cNvSpPr txBox="1"/>
          <p:nvPr/>
        </p:nvSpPr>
        <p:spPr>
          <a:xfrm rot="19271822">
            <a:off x="2259127" y="2858339"/>
            <a:ext cx="1670650" cy="400110"/>
          </a:xfrm>
          <a:prstGeom prst="rect">
            <a:avLst/>
          </a:prstGeom>
          <a:noFill/>
        </p:spPr>
        <p:txBody>
          <a:bodyPr wrap="none" rtlCol="0">
            <a:spAutoFit/>
          </a:bodyPr>
          <a:lstStyle/>
          <a:p>
            <a:r>
              <a:rPr lang="en-US" sz="2000" dirty="0">
                <a:ln w="6350">
                  <a:solidFill>
                    <a:schemeClr val="tx1"/>
                  </a:solidFill>
                </a:ln>
                <a:solidFill>
                  <a:schemeClr val="bg1"/>
                </a:solidFill>
                <a:latin typeface="Bradley Hand" pitchFamily="2" charset="77"/>
              </a:rPr>
              <a:t>Stable nuclei</a:t>
            </a:r>
          </a:p>
        </p:txBody>
      </p:sp>
      <p:sp>
        <p:nvSpPr>
          <p:cNvPr id="8" name="Freeform 7">
            <a:extLst>
              <a:ext uri="{FF2B5EF4-FFF2-40B4-BE49-F238E27FC236}">
                <a16:creationId xmlns:a16="http://schemas.microsoft.com/office/drawing/2014/main" id="{39EB8D9F-9A26-E31D-F2FF-AB761053B1D2}"/>
              </a:ext>
            </a:extLst>
          </p:cNvPr>
          <p:cNvSpPr/>
          <p:nvPr/>
        </p:nvSpPr>
        <p:spPr bwMode="auto">
          <a:xfrm>
            <a:off x="3758450" y="2449032"/>
            <a:ext cx="754556" cy="461665"/>
          </a:xfrm>
          <a:custGeom>
            <a:avLst/>
            <a:gdLst>
              <a:gd name="connsiteX0" fmla="*/ 0 w 638628"/>
              <a:gd name="connsiteY0" fmla="*/ 52899 h 212556"/>
              <a:gd name="connsiteX1" fmla="*/ 406400 w 638628"/>
              <a:gd name="connsiteY1" fmla="*/ 9356 h 212556"/>
              <a:gd name="connsiteX2" fmla="*/ 638628 w 638628"/>
              <a:gd name="connsiteY2" fmla="*/ 212556 h 212556"/>
              <a:gd name="connsiteX0" fmla="*/ 0 w 638628"/>
              <a:gd name="connsiteY0" fmla="*/ 78451 h 238108"/>
              <a:gd name="connsiteX1" fmla="*/ 306388 w 638628"/>
              <a:gd name="connsiteY1" fmla="*/ 6333 h 238108"/>
              <a:gd name="connsiteX2" fmla="*/ 638628 w 638628"/>
              <a:gd name="connsiteY2" fmla="*/ 238108 h 238108"/>
              <a:gd name="connsiteX0" fmla="*/ 0 w 574334"/>
              <a:gd name="connsiteY0" fmla="*/ 78451 h 230964"/>
              <a:gd name="connsiteX1" fmla="*/ 306388 w 574334"/>
              <a:gd name="connsiteY1" fmla="*/ 6333 h 230964"/>
              <a:gd name="connsiteX2" fmla="*/ 574334 w 574334"/>
              <a:gd name="connsiteY2" fmla="*/ 230964 h 230964"/>
              <a:gd name="connsiteX0" fmla="*/ 0 w 581477"/>
              <a:gd name="connsiteY0" fmla="*/ 119202 h 228853"/>
              <a:gd name="connsiteX1" fmla="*/ 313531 w 581477"/>
              <a:gd name="connsiteY1" fmla="*/ 4222 h 228853"/>
              <a:gd name="connsiteX2" fmla="*/ 581477 w 581477"/>
              <a:gd name="connsiteY2" fmla="*/ 228853 h 228853"/>
              <a:gd name="connsiteX0" fmla="*/ 0 w 581477"/>
              <a:gd name="connsiteY0" fmla="*/ 120709 h 230360"/>
              <a:gd name="connsiteX1" fmla="*/ 313531 w 581477"/>
              <a:gd name="connsiteY1" fmla="*/ 5729 h 230360"/>
              <a:gd name="connsiteX2" fmla="*/ 581477 w 581477"/>
              <a:gd name="connsiteY2" fmla="*/ 230360 h 230360"/>
              <a:gd name="connsiteX0" fmla="*/ 0 w 617196"/>
              <a:gd name="connsiteY0" fmla="*/ 120709 h 294653"/>
              <a:gd name="connsiteX1" fmla="*/ 313531 w 617196"/>
              <a:gd name="connsiteY1" fmla="*/ 5729 h 294653"/>
              <a:gd name="connsiteX2" fmla="*/ 617196 w 617196"/>
              <a:gd name="connsiteY2" fmla="*/ 294653 h 294653"/>
            </a:gdLst>
            <a:ahLst/>
            <a:cxnLst>
              <a:cxn ang="0">
                <a:pos x="connsiteX0" y="connsiteY0"/>
              </a:cxn>
              <a:cxn ang="0">
                <a:pos x="connsiteX1" y="connsiteY1"/>
              </a:cxn>
              <a:cxn ang="0">
                <a:pos x="connsiteX2" y="connsiteY2"/>
              </a:cxn>
            </a:cxnLst>
            <a:rect l="l" t="t" r="r" b="b"/>
            <a:pathLst>
              <a:path w="617196" h="294653">
                <a:moveTo>
                  <a:pt x="0" y="120709"/>
                </a:moveTo>
                <a:cubicBezTo>
                  <a:pt x="135694" y="49914"/>
                  <a:pt x="207093" y="-20880"/>
                  <a:pt x="313531" y="5729"/>
                </a:cubicBezTo>
                <a:cubicBezTo>
                  <a:pt x="419969" y="32338"/>
                  <a:pt x="554301" y="206357"/>
                  <a:pt x="617196" y="294653"/>
                </a:cubicBezTo>
              </a:path>
            </a:pathLst>
          </a:custGeom>
          <a:noFill/>
          <a:ln w="19050">
            <a:solidFill>
              <a:schemeClr val="bg1"/>
            </a:solidFill>
            <a:headEnd w="lg" len="lg"/>
            <a:tailEnd type="stealth" w="lg"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Freeform 8">
            <a:extLst>
              <a:ext uri="{FF2B5EF4-FFF2-40B4-BE49-F238E27FC236}">
                <a16:creationId xmlns:a16="http://schemas.microsoft.com/office/drawing/2014/main" id="{77B53D57-82BB-F01F-B2C0-5CA9F504D47D}"/>
              </a:ext>
            </a:extLst>
          </p:cNvPr>
          <p:cNvSpPr/>
          <p:nvPr/>
        </p:nvSpPr>
        <p:spPr bwMode="auto">
          <a:xfrm>
            <a:off x="6674036" y="1102955"/>
            <a:ext cx="464048" cy="483364"/>
          </a:xfrm>
          <a:custGeom>
            <a:avLst/>
            <a:gdLst>
              <a:gd name="connsiteX0" fmla="*/ 0 w 638628"/>
              <a:gd name="connsiteY0" fmla="*/ 52899 h 212556"/>
              <a:gd name="connsiteX1" fmla="*/ 406400 w 638628"/>
              <a:gd name="connsiteY1" fmla="*/ 9356 h 212556"/>
              <a:gd name="connsiteX2" fmla="*/ 638628 w 638628"/>
              <a:gd name="connsiteY2" fmla="*/ 212556 h 212556"/>
              <a:gd name="connsiteX0" fmla="*/ 0 w 638628"/>
              <a:gd name="connsiteY0" fmla="*/ 89569 h 249226"/>
              <a:gd name="connsiteX1" fmla="*/ 374032 w 638628"/>
              <a:gd name="connsiteY1" fmla="*/ 5566 h 249226"/>
              <a:gd name="connsiteX2" fmla="*/ 638628 w 638628"/>
              <a:gd name="connsiteY2" fmla="*/ 249226 h 249226"/>
              <a:gd name="connsiteX0" fmla="*/ 0 w 662904"/>
              <a:gd name="connsiteY0" fmla="*/ 89569 h 297778"/>
              <a:gd name="connsiteX1" fmla="*/ 374032 w 662904"/>
              <a:gd name="connsiteY1" fmla="*/ 5566 h 297778"/>
              <a:gd name="connsiteX2" fmla="*/ 662904 w 662904"/>
              <a:gd name="connsiteY2" fmla="*/ 297778 h 297778"/>
              <a:gd name="connsiteX0" fmla="*/ 0 w 565800"/>
              <a:gd name="connsiteY0" fmla="*/ 67108 h 299593"/>
              <a:gd name="connsiteX1" fmla="*/ 276928 w 565800"/>
              <a:gd name="connsiteY1" fmla="*/ 7381 h 299593"/>
              <a:gd name="connsiteX2" fmla="*/ 565800 w 565800"/>
              <a:gd name="connsiteY2" fmla="*/ 299593 h 299593"/>
              <a:gd name="connsiteX0" fmla="*/ 0 w 565800"/>
              <a:gd name="connsiteY0" fmla="*/ 67108 h 299593"/>
              <a:gd name="connsiteX1" fmla="*/ 276928 w 565800"/>
              <a:gd name="connsiteY1" fmla="*/ 7381 h 299593"/>
              <a:gd name="connsiteX2" fmla="*/ 375838 w 565800"/>
              <a:gd name="connsiteY2" fmla="*/ 62871 h 299593"/>
              <a:gd name="connsiteX3" fmla="*/ 565800 w 565800"/>
              <a:gd name="connsiteY3" fmla="*/ 299593 h 299593"/>
              <a:gd name="connsiteX0" fmla="*/ 0 w 565800"/>
              <a:gd name="connsiteY0" fmla="*/ 67108 h 299593"/>
              <a:gd name="connsiteX1" fmla="*/ 276928 w 565800"/>
              <a:gd name="connsiteY1" fmla="*/ 7381 h 299593"/>
              <a:gd name="connsiteX2" fmla="*/ 565800 w 565800"/>
              <a:gd name="connsiteY2" fmla="*/ 299593 h 299593"/>
              <a:gd name="connsiteX0" fmla="*/ 0 w 565800"/>
              <a:gd name="connsiteY0" fmla="*/ 67108 h 299593"/>
              <a:gd name="connsiteX1" fmla="*/ 276928 w 565800"/>
              <a:gd name="connsiteY1" fmla="*/ 7381 h 299593"/>
              <a:gd name="connsiteX2" fmla="*/ 565800 w 565800"/>
              <a:gd name="connsiteY2" fmla="*/ 299593 h 299593"/>
              <a:gd name="connsiteX0" fmla="*/ 0 w 565800"/>
              <a:gd name="connsiteY0" fmla="*/ 74590 h 307075"/>
              <a:gd name="connsiteX1" fmla="*/ 276928 w 565800"/>
              <a:gd name="connsiteY1" fmla="*/ 14863 h 307075"/>
              <a:gd name="connsiteX2" fmla="*/ 565800 w 565800"/>
              <a:gd name="connsiteY2" fmla="*/ 307075 h 307075"/>
              <a:gd name="connsiteX0" fmla="*/ 0 w 565800"/>
              <a:gd name="connsiteY0" fmla="*/ 80686 h 313171"/>
              <a:gd name="connsiteX1" fmla="*/ 276928 w 565800"/>
              <a:gd name="connsiteY1" fmla="*/ 20959 h 313171"/>
              <a:gd name="connsiteX2" fmla="*/ 565800 w 565800"/>
              <a:gd name="connsiteY2" fmla="*/ 313171 h 313171"/>
              <a:gd name="connsiteX0" fmla="*/ 0 w 565800"/>
              <a:gd name="connsiteY0" fmla="*/ 0 h 232485"/>
              <a:gd name="connsiteX1" fmla="*/ 565800 w 565800"/>
              <a:gd name="connsiteY1" fmla="*/ 232485 h 232485"/>
              <a:gd name="connsiteX0" fmla="*/ 0 w 565800"/>
              <a:gd name="connsiteY0" fmla="*/ 47655 h 280140"/>
              <a:gd name="connsiteX1" fmla="*/ 565800 w 565800"/>
              <a:gd name="connsiteY1" fmla="*/ 280140 h 280140"/>
              <a:gd name="connsiteX0" fmla="*/ 0 w 565800"/>
              <a:gd name="connsiteY0" fmla="*/ 79756 h 312241"/>
              <a:gd name="connsiteX1" fmla="*/ 565800 w 565800"/>
              <a:gd name="connsiteY1" fmla="*/ 312241 h 312241"/>
              <a:gd name="connsiteX0" fmla="*/ 0 w 481108"/>
              <a:gd name="connsiteY0" fmla="*/ 77495 h 319410"/>
              <a:gd name="connsiteX1" fmla="*/ 481108 w 481108"/>
              <a:gd name="connsiteY1" fmla="*/ 319410 h 319410"/>
              <a:gd name="connsiteX0" fmla="*/ 0 w 481108"/>
              <a:gd name="connsiteY0" fmla="*/ 69135 h 311050"/>
              <a:gd name="connsiteX1" fmla="*/ 481108 w 481108"/>
              <a:gd name="connsiteY1" fmla="*/ 311050 h 311050"/>
            </a:gdLst>
            <a:ahLst/>
            <a:cxnLst>
              <a:cxn ang="0">
                <a:pos x="connsiteX0" y="connsiteY0"/>
              </a:cxn>
              <a:cxn ang="0">
                <a:pos x="connsiteX1" y="connsiteY1"/>
              </a:cxn>
            </a:cxnLst>
            <a:rect l="l" t="t" r="r" b="b"/>
            <a:pathLst>
              <a:path w="481108" h="311050">
                <a:moveTo>
                  <a:pt x="0" y="69135"/>
                </a:moveTo>
                <a:cubicBezTo>
                  <a:pt x="368571" y="-79694"/>
                  <a:pt x="408960" y="16661"/>
                  <a:pt x="481108" y="311050"/>
                </a:cubicBezTo>
              </a:path>
            </a:pathLst>
          </a:custGeom>
          <a:noFill/>
          <a:ln w="19050">
            <a:solidFill>
              <a:schemeClr val="bg1">
                <a:lumMod val="85000"/>
              </a:schemeClr>
            </a:solidFill>
            <a:headEnd w="lg" len="lg"/>
            <a:tailEnd type="stealth" w="lg"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bg1">
                  <a:lumMod val="75000"/>
                </a:schemeClr>
              </a:solidFill>
            </a:endParaRPr>
          </a:p>
        </p:txBody>
      </p:sp>
      <p:sp>
        <p:nvSpPr>
          <p:cNvPr id="10" name="Freeform 9">
            <a:extLst>
              <a:ext uri="{FF2B5EF4-FFF2-40B4-BE49-F238E27FC236}">
                <a16:creationId xmlns:a16="http://schemas.microsoft.com/office/drawing/2014/main" id="{2230D09D-F313-D3EA-3606-82CB6AC1A135}"/>
              </a:ext>
            </a:extLst>
          </p:cNvPr>
          <p:cNvSpPr/>
          <p:nvPr/>
        </p:nvSpPr>
        <p:spPr bwMode="auto">
          <a:xfrm rot="8745239">
            <a:off x="9917604" y="1054050"/>
            <a:ext cx="386891" cy="279602"/>
          </a:xfrm>
          <a:custGeom>
            <a:avLst/>
            <a:gdLst>
              <a:gd name="connsiteX0" fmla="*/ 0 w 638628"/>
              <a:gd name="connsiteY0" fmla="*/ 52899 h 212556"/>
              <a:gd name="connsiteX1" fmla="*/ 406400 w 638628"/>
              <a:gd name="connsiteY1" fmla="*/ 9356 h 212556"/>
              <a:gd name="connsiteX2" fmla="*/ 638628 w 638628"/>
              <a:gd name="connsiteY2" fmla="*/ 212556 h 212556"/>
              <a:gd name="connsiteX0" fmla="*/ 0 w 638628"/>
              <a:gd name="connsiteY0" fmla="*/ 89569 h 249226"/>
              <a:gd name="connsiteX1" fmla="*/ 374032 w 638628"/>
              <a:gd name="connsiteY1" fmla="*/ 5566 h 249226"/>
              <a:gd name="connsiteX2" fmla="*/ 638628 w 638628"/>
              <a:gd name="connsiteY2" fmla="*/ 249226 h 249226"/>
              <a:gd name="connsiteX0" fmla="*/ 0 w 662904"/>
              <a:gd name="connsiteY0" fmla="*/ 89569 h 297778"/>
              <a:gd name="connsiteX1" fmla="*/ 374032 w 662904"/>
              <a:gd name="connsiteY1" fmla="*/ 5566 h 297778"/>
              <a:gd name="connsiteX2" fmla="*/ 662904 w 662904"/>
              <a:gd name="connsiteY2" fmla="*/ 297778 h 297778"/>
              <a:gd name="connsiteX0" fmla="*/ 0 w 565800"/>
              <a:gd name="connsiteY0" fmla="*/ 67108 h 299593"/>
              <a:gd name="connsiteX1" fmla="*/ 276928 w 565800"/>
              <a:gd name="connsiteY1" fmla="*/ 7381 h 299593"/>
              <a:gd name="connsiteX2" fmla="*/ 565800 w 565800"/>
              <a:gd name="connsiteY2" fmla="*/ 299593 h 299593"/>
              <a:gd name="connsiteX0" fmla="*/ 0 w 565800"/>
              <a:gd name="connsiteY0" fmla="*/ 67108 h 299593"/>
              <a:gd name="connsiteX1" fmla="*/ 276928 w 565800"/>
              <a:gd name="connsiteY1" fmla="*/ 7381 h 299593"/>
              <a:gd name="connsiteX2" fmla="*/ 375838 w 565800"/>
              <a:gd name="connsiteY2" fmla="*/ 62871 h 299593"/>
              <a:gd name="connsiteX3" fmla="*/ 565800 w 565800"/>
              <a:gd name="connsiteY3" fmla="*/ 299593 h 299593"/>
              <a:gd name="connsiteX0" fmla="*/ 0 w 565800"/>
              <a:gd name="connsiteY0" fmla="*/ 67108 h 299593"/>
              <a:gd name="connsiteX1" fmla="*/ 276928 w 565800"/>
              <a:gd name="connsiteY1" fmla="*/ 7381 h 299593"/>
              <a:gd name="connsiteX2" fmla="*/ 565800 w 565800"/>
              <a:gd name="connsiteY2" fmla="*/ 299593 h 299593"/>
              <a:gd name="connsiteX0" fmla="*/ 0 w 565800"/>
              <a:gd name="connsiteY0" fmla="*/ 67108 h 299593"/>
              <a:gd name="connsiteX1" fmla="*/ 276928 w 565800"/>
              <a:gd name="connsiteY1" fmla="*/ 7381 h 299593"/>
              <a:gd name="connsiteX2" fmla="*/ 565800 w 565800"/>
              <a:gd name="connsiteY2" fmla="*/ 299593 h 299593"/>
              <a:gd name="connsiteX0" fmla="*/ 0 w 565800"/>
              <a:gd name="connsiteY0" fmla="*/ 74590 h 307075"/>
              <a:gd name="connsiteX1" fmla="*/ 276928 w 565800"/>
              <a:gd name="connsiteY1" fmla="*/ 14863 h 307075"/>
              <a:gd name="connsiteX2" fmla="*/ 565800 w 565800"/>
              <a:gd name="connsiteY2" fmla="*/ 307075 h 307075"/>
              <a:gd name="connsiteX0" fmla="*/ 0 w 565800"/>
              <a:gd name="connsiteY0" fmla="*/ 80686 h 313171"/>
              <a:gd name="connsiteX1" fmla="*/ 276928 w 565800"/>
              <a:gd name="connsiteY1" fmla="*/ 20959 h 313171"/>
              <a:gd name="connsiteX2" fmla="*/ 565800 w 565800"/>
              <a:gd name="connsiteY2" fmla="*/ 313171 h 313171"/>
              <a:gd name="connsiteX0" fmla="*/ 0 w 565800"/>
              <a:gd name="connsiteY0" fmla="*/ 0 h 232485"/>
              <a:gd name="connsiteX1" fmla="*/ 565800 w 565800"/>
              <a:gd name="connsiteY1" fmla="*/ 232485 h 232485"/>
              <a:gd name="connsiteX0" fmla="*/ 0 w 565800"/>
              <a:gd name="connsiteY0" fmla="*/ 47655 h 280140"/>
              <a:gd name="connsiteX1" fmla="*/ 565800 w 565800"/>
              <a:gd name="connsiteY1" fmla="*/ 280140 h 280140"/>
              <a:gd name="connsiteX0" fmla="*/ 0 w 565800"/>
              <a:gd name="connsiteY0" fmla="*/ 79756 h 312241"/>
              <a:gd name="connsiteX1" fmla="*/ 565800 w 565800"/>
              <a:gd name="connsiteY1" fmla="*/ 312241 h 312241"/>
              <a:gd name="connsiteX0" fmla="*/ 0 w 481108"/>
              <a:gd name="connsiteY0" fmla="*/ 77495 h 319410"/>
              <a:gd name="connsiteX1" fmla="*/ 481108 w 481108"/>
              <a:gd name="connsiteY1" fmla="*/ 319410 h 319410"/>
              <a:gd name="connsiteX0" fmla="*/ 0 w 481108"/>
              <a:gd name="connsiteY0" fmla="*/ 69135 h 311050"/>
              <a:gd name="connsiteX1" fmla="*/ 481108 w 481108"/>
              <a:gd name="connsiteY1" fmla="*/ 311050 h 311050"/>
            </a:gdLst>
            <a:ahLst/>
            <a:cxnLst>
              <a:cxn ang="0">
                <a:pos x="connsiteX0" y="connsiteY0"/>
              </a:cxn>
              <a:cxn ang="0">
                <a:pos x="connsiteX1" y="connsiteY1"/>
              </a:cxn>
            </a:cxnLst>
            <a:rect l="l" t="t" r="r" b="b"/>
            <a:pathLst>
              <a:path w="481108" h="311050">
                <a:moveTo>
                  <a:pt x="0" y="69135"/>
                </a:moveTo>
                <a:cubicBezTo>
                  <a:pt x="368571" y="-79694"/>
                  <a:pt x="408960" y="16661"/>
                  <a:pt x="481108" y="311050"/>
                </a:cubicBezTo>
              </a:path>
            </a:pathLst>
          </a:custGeom>
          <a:noFill/>
          <a:ln w="19050">
            <a:solidFill>
              <a:schemeClr val="bg1">
                <a:lumMod val="75000"/>
              </a:schemeClr>
            </a:solidFill>
            <a:headEnd w="lg" len="lg"/>
            <a:tailEnd type="stealth" w="lg" len="med"/>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bg1">
                  <a:lumMod val="75000"/>
                </a:schemeClr>
              </a:solidFill>
            </a:endParaRPr>
          </a:p>
        </p:txBody>
      </p:sp>
      <p:sp>
        <p:nvSpPr>
          <p:cNvPr id="12" name="TextBox 11">
            <a:extLst>
              <a:ext uri="{FF2B5EF4-FFF2-40B4-BE49-F238E27FC236}">
                <a16:creationId xmlns:a16="http://schemas.microsoft.com/office/drawing/2014/main" id="{495A1F96-CA72-EEA5-8833-689C71806A6C}"/>
              </a:ext>
            </a:extLst>
          </p:cNvPr>
          <p:cNvSpPr txBox="1"/>
          <p:nvPr/>
        </p:nvSpPr>
        <p:spPr>
          <a:xfrm>
            <a:off x="2852964" y="43600"/>
            <a:ext cx="6486071" cy="461665"/>
          </a:xfrm>
          <a:prstGeom prst="rect">
            <a:avLst/>
          </a:prstGeom>
          <a:noFill/>
        </p:spPr>
        <p:txBody>
          <a:bodyPr wrap="none" rtlCol="0">
            <a:spAutoFit/>
          </a:bodyPr>
          <a:lstStyle/>
          <a:p>
            <a:r>
              <a:rPr lang="en-US" sz="2400" dirty="0">
                <a:solidFill>
                  <a:schemeClr val="bg1"/>
                </a:solidFill>
                <a:latin typeface="LM Sans 10" pitchFamily="2" charset="77"/>
              </a:rPr>
              <a:t>Rapid neutron capture nucleosynthesis in action</a:t>
            </a:r>
          </a:p>
        </p:txBody>
      </p:sp>
    </p:spTree>
    <p:extLst>
      <p:ext uri="{BB962C8B-B14F-4D97-AF65-F5344CB8AC3E}">
        <p14:creationId xmlns:p14="http://schemas.microsoft.com/office/powerpoint/2010/main" val="26769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8434D-0BCF-0906-B839-DD7124289683}"/>
            </a:ext>
          </a:extLst>
        </p:cNvPr>
        <p:cNvGrpSpPr/>
        <p:nvPr/>
      </p:nvGrpSpPr>
      <p:grpSpPr>
        <a:xfrm>
          <a:off x="0" y="0"/>
          <a:ext cx="0" cy="0"/>
          <a:chOff x="0" y="0"/>
          <a:chExt cx="0" cy="0"/>
        </a:xfrm>
      </p:grpSpPr>
      <p:sp>
        <p:nvSpPr>
          <p:cNvPr id="5" name="Equal 4">
            <a:extLst>
              <a:ext uri="{FF2B5EF4-FFF2-40B4-BE49-F238E27FC236}">
                <a16:creationId xmlns:a16="http://schemas.microsoft.com/office/drawing/2014/main" id="{F5E6BBAF-9CF2-55DE-50BA-64582ECF7A6B}"/>
              </a:ext>
            </a:extLst>
          </p:cNvPr>
          <p:cNvSpPr>
            <a:spLocks noChangeAspect="1"/>
          </p:cNvSpPr>
          <p:nvPr/>
        </p:nvSpPr>
        <p:spPr>
          <a:xfrm>
            <a:off x="3870472" y="3131495"/>
            <a:ext cx="1060025" cy="824464"/>
          </a:xfrm>
          <a:prstGeom prst="mathEqual">
            <a:avLst>
              <a:gd name="adj1" fmla="val 13996"/>
              <a:gd name="adj2" fmla="val 28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a:extLst>
              <a:ext uri="{FF2B5EF4-FFF2-40B4-BE49-F238E27FC236}">
                <a16:creationId xmlns:a16="http://schemas.microsoft.com/office/drawing/2014/main" id="{BCF6820D-A4B8-FB74-D8FF-0CA8132CEA5D}"/>
              </a:ext>
            </a:extLst>
          </p:cNvPr>
          <p:cNvGrpSpPr>
            <a:grpSpLocks noChangeAspect="1"/>
          </p:cNvGrpSpPr>
          <p:nvPr/>
        </p:nvGrpSpPr>
        <p:grpSpPr>
          <a:xfrm>
            <a:off x="298103" y="1779475"/>
            <a:ext cx="3462544" cy="3696565"/>
            <a:chOff x="764503" y="1283109"/>
            <a:chExt cx="2010040" cy="2145891"/>
          </a:xfrm>
        </p:grpSpPr>
        <p:pic>
          <p:nvPicPr>
            <p:cNvPr id="3" name="Picture 2">
              <a:extLst>
                <a:ext uri="{FF2B5EF4-FFF2-40B4-BE49-F238E27FC236}">
                  <a16:creationId xmlns:a16="http://schemas.microsoft.com/office/drawing/2014/main" id="{BAF1C36B-0518-294B-453C-728ADCA02C65}"/>
                </a:ext>
              </a:extLst>
            </p:cNvPr>
            <p:cNvPicPr>
              <a:picLocks noChangeAspect="1"/>
            </p:cNvPicPr>
            <p:nvPr/>
          </p:nvPicPr>
          <p:blipFill>
            <a:blip r:embed="rId2"/>
            <a:srcRect l="14694" t="1" r="47799" b="62132"/>
            <a:stretch/>
          </p:blipFill>
          <p:spPr>
            <a:xfrm>
              <a:off x="764503" y="1283109"/>
              <a:ext cx="2010040" cy="1970670"/>
            </a:xfrm>
            <a:prstGeom prst="rect">
              <a:avLst/>
            </a:prstGeom>
            <a:noFill/>
          </p:spPr>
        </p:pic>
        <p:pic>
          <p:nvPicPr>
            <p:cNvPr id="11" name="Picture 10">
              <a:extLst>
                <a:ext uri="{FF2B5EF4-FFF2-40B4-BE49-F238E27FC236}">
                  <a16:creationId xmlns:a16="http://schemas.microsoft.com/office/drawing/2014/main" id="{F1F4F50F-0A1C-60D3-2E47-030836ECE376}"/>
                </a:ext>
              </a:extLst>
            </p:cNvPr>
            <p:cNvPicPr>
              <a:picLocks noChangeAspect="1"/>
            </p:cNvPicPr>
            <p:nvPr/>
          </p:nvPicPr>
          <p:blipFill>
            <a:blip r:embed="rId2"/>
            <a:srcRect l="14694" t="92769" r="47799" b="3238"/>
            <a:stretch/>
          </p:blipFill>
          <p:spPr>
            <a:xfrm>
              <a:off x="764503" y="3221147"/>
              <a:ext cx="2010040" cy="207853"/>
            </a:xfrm>
            <a:prstGeom prst="rect">
              <a:avLst/>
            </a:prstGeom>
            <a:noFill/>
          </p:spPr>
        </p:pic>
        <p:sp>
          <p:nvSpPr>
            <p:cNvPr id="13" name="Rectangle 12">
              <a:extLst>
                <a:ext uri="{FF2B5EF4-FFF2-40B4-BE49-F238E27FC236}">
                  <a16:creationId xmlns:a16="http://schemas.microsoft.com/office/drawing/2014/main" id="{D6086F49-D1DB-AB94-C241-FCC5B6E2B58F}"/>
                </a:ext>
              </a:extLst>
            </p:cNvPr>
            <p:cNvSpPr/>
            <p:nvPr/>
          </p:nvSpPr>
          <p:spPr bwMode="auto">
            <a:xfrm>
              <a:off x="844776" y="3151664"/>
              <a:ext cx="227440" cy="83409"/>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28E5858D-5265-2DF3-05FA-C6E01D928021}"/>
              </a:ext>
            </a:extLst>
          </p:cNvPr>
          <p:cNvGrpSpPr>
            <a:grpSpLocks noChangeAspect="1"/>
          </p:cNvGrpSpPr>
          <p:nvPr/>
        </p:nvGrpSpPr>
        <p:grpSpPr>
          <a:xfrm>
            <a:off x="4998519" y="2034729"/>
            <a:ext cx="5058624" cy="3147307"/>
            <a:chOff x="5698258" y="1904079"/>
            <a:chExt cx="6120935" cy="3808241"/>
          </a:xfrm>
        </p:grpSpPr>
        <p:sp>
          <p:nvSpPr>
            <p:cNvPr id="6" name="Double Bracket 5">
              <a:extLst>
                <a:ext uri="{FF2B5EF4-FFF2-40B4-BE49-F238E27FC236}">
                  <a16:creationId xmlns:a16="http://schemas.microsoft.com/office/drawing/2014/main" id="{40F19C32-8E55-C602-6A66-7830C71759F5}"/>
                </a:ext>
              </a:extLst>
            </p:cNvPr>
            <p:cNvSpPr>
              <a:spLocks noChangeAspect="1"/>
            </p:cNvSpPr>
            <p:nvPr/>
          </p:nvSpPr>
          <p:spPr>
            <a:xfrm>
              <a:off x="5698258" y="2955814"/>
              <a:ext cx="1685134" cy="1642914"/>
            </a:xfrm>
            <a:prstGeom prst="bracketPair">
              <a:avLst>
                <a:gd name="adj" fmla="val 7379"/>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uble Bracket 6">
              <a:extLst>
                <a:ext uri="{FF2B5EF4-FFF2-40B4-BE49-F238E27FC236}">
                  <a16:creationId xmlns:a16="http://schemas.microsoft.com/office/drawing/2014/main" id="{9CA5EA34-FA25-7834-08FB-D2A3AAFD92E7}"/>
                </a:ext>
              </a:extLst>
            </p:cNvPr>
            <p:cNvSpPr>
              <a:spLocks noChangeAspect="1"/>
            </p:cNvSpPr>
            <p:nvPr/>
          </p:nvSpPr>
          <p:spPr>
            <a:xfrm>
              <a:off x="7783827" y="1904079"/>
              <a:ext cx="3739534" cy="3808241"/>
            </a:xfrm>
            <a:prstGeom prst="bracketPair">
              <a:avLst>
                <a:gd name="adj" fmla="val 7379"/>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7DDB96-712D-199E-A397-F90ECDD81EB0}"/>
                    </a:ext>
                  </a:extLst>
                </p:cNvPr>
                <p:cNvSpPr txBox="1">
                  <a:spLocks noChangeAspect="1"/>
                </p:cNvSpPr>
                <p:nvPr/>
              </p:nvSpPr>
              <p:spPr>
                <a:xfrm>
                  <a:off x="5872093" y="2973338"/>
                  <a:ext cx="1210719" cy="14523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7200" i="1" smtClean="0">
                            <a:solidFill>
                              <a:schemeClr val="bg1"/>
                            </a:solidFill>
                            <a:latin typeface="Cambria Math" panose="02040503050406030204" pitchFamily="18" charset="0"/>
                            <a:ea typeface="Cambria Math" panose="02040503050406030204" pitchFamily="18" charset="0"/>
                          </a:rPr>
                          <m:t>Λ</m:t>
                        </m:r>
                      </m:oMath>
                    </m:oMathPara>
                  </a14:m>
                  <a:endParaRPr lang="en-US" sz="5400" dirty="0"/>
                </a:p>
              </p:txBody>
            </p:sp>
          </mc:Choice>
          <mc:Fallback xmlns="">
            <p:sp>
              <p:nvSpPr>
                <p:cNvPr id="8" name="TextBox 7">
                  <a:extLst>
                    <a:ext uri="{FF2B5EF4-FFF2-40B4-BE49-F238E27FC236}">
                      <a16:creationId xmlns:a16="http://schemas.microsoft.com/office/drawing/2014/main" id="{7F80A3FF-75FC-0D5D-4035-DF5CC7C5CE82}"/>
                    </a:ext>
                  </a:extLst>
                </p:cNvPr>
                <p:cNvSpPr txBox="1">
                  <a:spLocks noRot="1" noChangeAspect="1" noMove="1" noResize="1" noEditPoints="1" noAdjustHandles="1" noChangeArrowheads="1" noChangeShapeType="1" noTextEdit="1"/>
                </p:cNvSpPr>
                <p:nvPr/>
              </p:nvSpPr>
              <p:spPr>
                <a:xfrm>
                  <a:off x="5872093" y="2973338"/>
                  <a:ext cx="1210719" cy="1452398"/>
                </a:xfrm>
                <a:prstGeom prst="rect">
                  <a:avLst/>
                </a:prstGeom>
                <a:blipFill>
                  <a:blip r:embed="rId3"/>
                  <a:stretch>
                    <a:fillRect l="-8750" r="-8750" b="-416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C1C6387C-B71C-7D0A-8C91-2CE10352D8F2}"/>
                </a:ext>
              </a:extLst>
            </p:cNvPr>
            <p:cNvPicPr>
              <a:picLocks noChangeAspect="1"/>
            </p:cNvPicPr>
            <p:nvPr/>
          </p:nvPicPr>
          <p:blipFill rotWithShape="1">
            <a:blip r:embed="rId4">
              <a:clrChange>
                <a:clrFrom>
                  <a:srgbClr val="000000"/>
                </a:clrFrom>
                <a:clrTo>
                  <a:srgbClr val="000000">
                    <a:alpha val="0"/>
                  </a:srgbClr>
                </a:clrTo>
              </a:clrChange>
            </a:blip>
            <a:srcRect b="81618"/>
            <a:stretch/>
          </p:blipFill>
          <p:spPr>
            <a:xfrm>
              <a:off x="7921367" y="2138471"/>
              <a:ext cx="3897825" cy="535511"/>
            </a:xfrm>
            <a:prstGeom prst="rect">
              <a:avLst/>
            </a:prstGeom>
          </p:spPr>
        </p:pic>
        <p:pic>
          <p:nvPicPr>
            <p:cNvPr id="16" name="Picture 15">
              <a:extLst>
                <a:ext uri="{FF2B5EF4-FFF2-40B4-BE49-F238E27FC236}">
                  <a16:creationId xmlns:a16="http://schemas.microsoft.com/office/drawing/2014/main" id="{AB670441-DB5A-9A77-E963-C79AFA11E1BA}"/>
                </a:ext>
              </a:extLst>
            </p:cNvPr>
            <p:cNvPicPr>
              <a:picLocks noChangeAspect="1"/>
            </p:cNvPicPr>
            <p:nvPr/>
          </p:nvPicPr>
          <p:blipFill rotWithShape="1">
            <a:blip r:embed="rId4">
              <a:clrChange>
                <a:clrFrom>
                  <a:srgbClr val="000000"/>
                </a:clrFrom>
                <a:clrTo>
                  <a:srgbClr val="000000">
                    <a:alpha val="0"/>
                  </a:srgbClr>
                </a:clrTo>
              </a:clrChange>
            </a:blip>
            <a:srcRect t="73232"/>
            <a:stretch/>
          </p:blipFill>
          <p:spPr>
            <a:xfrm>
              <a:off x="7503743" y="2731424"/>
              <a:ext cx="3897825" cy="779794"/>
            </a:xfrm>
            <a:prstGeom prst="rect">
              <a:avLst/>
            </a:prstGeom>
          </p:spPr>
        </p:pic>
        <p:pic>
          <p:nvPicPr>
            <p:cNvPr id="17" name="Picture 16">
              <a:extLst>
                <a:ext uri="{FF2B5EF4-FFF2-40B4-BE49-F238E27FC236}">
                  <a16:creationId xmlns:a16="http://schemas.microsoft.com/office/drawing/2014/main" id="{242A8F56-DD04-1062-1C38-01BCA55E2086}"/>
                </a:ext>
              </a:extLst>
            </p:cNvPr>
            <p:cNvPicPr>
              <a:picLocks noChangeAspect="1"/>
            </p:cNvPicPr>
            <p:nvPr/>
          </p:nvPicPr>
          <p:blipFill rotWithShape="1">
            <a:blip r:embed="rId4">
              <a:clrChange>
                <a:clrFrom>
                  <a:srgbClr val="000000"/>
                </a:clrFrom>
                <a:clrTo>
                  <a:srgbClr val="000000">
                    <a:alpha val="0"/>
                  </a:srgbClr>
                </a:clrTo>
              </a:clrChange>
            </a:blip>
            <a:srcRect l="715" t="22536" r="-715" b="30077"/>
            <a:stretch/>
          </p:blipFill>
          <p:spPr>
            <a:xfrm>
              <a:off x="7921368" y="3476638"/>
              <a:ext cx="3897825" cy="1380471"/>
            </a:xfrm>
            <a:prstGeom prst="rect">
              <a:avLst/>
            </a:prstGeom>
          </p:spPr>
        </p:pic>
      </p:grpSp>
      <p:sp>
        <p:nvSpPr>
          <p:cNvPr id="10" name="Google Shape;502;p45">
            <a:extLst>
              <a:ext uri="{FF2B5EF4-FFF2-40B4-BE49-F238E27FC236}">
                <a16:creationId xmlns:a16="http://schemas.microsoft.com/office/drawing/2014/main" id="{7F06FED4-7A5D-1DD9-701D-2204C4285F66}"/>
              </a:ext>
            </a:extLst>
          </p:cNvPr>
          <p:cNvSpPr txBox="1"/>
          <p:nvPr/>
        </p:nvSpPr>
        <p:spPr>
          <a:xfrm>
            <a:off x="1219552" y="228564"/>
            <a:ext cx="9736725" cy="1357779"/>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The method: treat each of the 42 abundance patterns as a linear</a:t>
            </a:r>
            <a:r>
              <a:rPr lang="en" sz="2800" dirty="0">
                <a:solidFill>
                  <a:schemeClr val="bg1">
                    <a:lumMod val="75000"/>
                  </a:schemeClr>
                </a:solidFill>
                <a:latin typeface="Aptos" panose="020B0004020202020204" pitchFamily="34" charset="0"/>
                <a:ea typeface="PT Sans"/>
                <a:cs typeface="PT Sans"/>
                <a:sym typeface="PT Sans"/>
              </a:rPr>
              <a:t> </a:t>
            </a:r>
            <a:r>
              <a:rPr lang="en" sz="2800" dirty="0">
                <a:solidFill>
                  <a:schemeClr val="bg1"/>
                </a:solidFill>
                <a:latin typeface="Aptos" panose="020B0004020202020204" pitchFamily="34" charset="0"/>
                <a:ea typeface="PT Sans"/>
                <a:cs typeface="PT Sans"/>
                <a:sym typeface="PT Sans"/>
              </a:rPr>
              <a:t>combination of a basis set of abundance patterns</a:t>
            </a:r>
            <a:endParaRPr sz="2800" i="1" dirty="0">
              <a:solidFill>
                <a:schemeClr val="bg1"/>
              </a:solidFill>
              <a:latin typeface="Aptos" panose="020B0004020202020204" pitchFamily="34" charset="0"/>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300837F4-D084-A5F7-6ADA-DD10C58E83E2}"/>
                  </a:ext>
                </a:extLst>
              </p:cNvPr>
              <p:cNvSpPr txBox="1">
                <a:spLocks noChangeAspect="1"/>
              </p:cNvSpPr>
              <p:nvPr/>
            </p:nvSpPr>
            <p:spPr>
              <a:xfrm>
                <a:off x="8101326" y="4419034"/>
                <a:ext cx="583829" cy="11917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400" b="0" i="1" smtClean="0">
                          <a:solidFill>
                            <a:schemeClr val="bg1"/>
                          </a:solidFill>
                          <a:latin typeface="Cambria Math" panose="02040503050406030204" pitchFamily="18" charset="0"/>
                        </a:rPr>
                        <m:t>⋮</m:t>
                      </m:r>
                    </m:oMath>
                  </m:oMathPara>
                </a14:m>
                <a:endParaRPr lang="en-US" sz="6400" b="0" dirty="0">
                  <a:solidFill>
                    <a:schemeClr val="bg1"/>
                  </a:solidFill>
                </a:endParaRPr>
              </a:p>
            </p:txBody>
          </p:sp>
        </mc:Choice>
        <mc:Fallback>
          <p:sp>
            <p:nvSpPr>
              <p:cNvPr id="20" name="TextBox 19">
                <a:extLst>
                  <a:ext uri="{FF2B5EF4-FFF2-40B4-BE49-F238E27FC236}">
                    <a16:creationId xmlns:a16="http://schemas.microsoft.com/office/drawing/2014/main" id="{300837F4-D084-A5F7-6ADA-DD10C58E83E2}"/>
                  </a:ext>
                </a:extLst>
              </p:cNvPr>
              <p:cNvSpPr txBox="1">
                <a:spLocks noRot="1" noChangeAspect="1" noMove="1" noResize="1" noEditPoints="1" noAdjustHandles="1" noChangeArrowheads="1" noChangeShapeType="1" noTextEdit="1"/>
              </p:cNvSpPr>
              <p:nvPr/>
            </p:nvSpPr>
            <p:spPr>
              <a:xfrm>
                <a:off x="8101326" y="4419034"/>
                <a:ext cx="583829" cy="1191711"/>
              </a:xfrm>
              <a:prstGeom prst="rect">
                <a:avLst/>
              </a:prstGeom>
              <a:blipFill>
                <a:blip r:embed="rId5"/>
                <a:stretch>
                  <a:fillRect l="-14894" r="-17021"/>
                </a:stretch>
              </a:blipFill>
            </p:spPr>
            <p:txBody>
              <a:bodyPr/>
              <a:lstStyle/>
              <a:p>
                <a:r>
                  <a:rPr lang="en-US">
                    <a:noFill/>
                  </a:rPr>
                  <a:t> </a:t>
                </a:r>
              </a:p>
            </p:txBody>
          </p:sp>
        </mc:Fallback>
      </mc:AlternateContent>
    </p:spTree>
    <p:extLst>
      <p:ext uri="{BB962C8B-B14F-4D97-AF65-F5344CB8AC3E}">
        <p14:creationId xmlns:p14="http://schemas.microsoft.com/office/powerpoint/2010/main" val="1994495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27DD0-01A4-B8FC-64CA-BE6AE1D73D8E}"/>
            </a:ext>
          </a:extLst>
        </p:cNvPr>
        <p:cNvGrpSpPr/>
        <p:nvPr/>
      </p:nvGrpSpPr>
      <p:grpSpPr>
        <a:xfrm>
          <a:off x="0" y="0"/>
          <a:ext cx="0" cy="0"/>
          <a:chOff x="0" y="0"/>
          <a:chExt cx="0" cy="0"/>
        </a:xfrm>
      </p:grpSpPr>
      <p:sp>
        <p:nvSpPr>
          <p:cNvPr id="2" name="Google Shape;502;p45">
            <a:extLst>
              <a:ext uri="{FF2B5EF4-FFF2-40B4-BE49-F238E27FC236}">
                <a16:creationId xmlns:a16="http://schemas.microsoft.com/office/drawing/2014/main" id="{E0892881-C9C4-CAB1-1ECE-17C18DFE5F1C}"/>
              </a:ext>
            </a:extLst>
          </p:cNvPr>
          <p:cNvSpPr txBox="1"/>
          <p:nvPr/>
        </p:nvSpPr>
        <p:spPr>
          <a:xfrm>
            <a:off x="197195" y="228564"/>
            <a:ext cx="11781438" cy="1357779"/>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Basis: (1) limited/weak </a:t>
            </a:r>
            <a:r>
              <a:rPr lang="en" sz="2800" i="1" dirty="0">
                <a:solidFill>
                  <a:schemeClr val="bg1"/>
                </a:solidFill>
                <a:latin typeface="Aptos" panose="020B0004020202020204" pitchFamily="34" charset="0"/>
                <a:ea typeface="PT Sans"/>
                <a:cs typeface="PT Sans"/>
                <a:sym typeface="PT Sans"/>
              </a:rPr>
              <a:t>r</a:t>
            </a:r>
            <a:r>
              <a:rPr lang="en" sz="2800" dirty="0">
                <a:solidFill>
                  <a:schemeClr val="bg1"/>
                </a:solidFill>
                <a:latin typeface="Aptos" panose="020B0004020202020204" pitchFamily="34" charset="0"/>
                <a:ea typeface="PT Sans"/>
                <a:cs typeface="PT Sans"/>
                <a:sym typeface="PT Sans"/>
              </a:rPr>
              <a:t>-process pattern, (2) a main/robust </a:t>
            </a:r>
            <a:r>
              <a:rPr lang="en" sz="2800" i="1" dirty="0">
                <a:solidFill>
                  <a:schemeClr val="bg1"/>
                </a:solidFill>
                <a:latin typeface="Aptos" panose="020B0004020202020204" pitchFamily="34" charset="0"/>
                <a:ea typeface="PT Sans"/>
                <a:cs typeface="PT Sans"/>
                <a:sym typeface="PT Sans"/>
              </a:rPr>
              <a:t>r</a:t>
            </a:r>
            <a:r>
              <a:rPr lang="en" sz="2800" dirty="0">
                <a:solidFill>
                  <a:schemeClr val="bg1"/>
                </a:solidFill>
                <a:latin typeface="Aptos" panose="020B0004020202020204" pitchFamily="34" charset="0"/>
                <a:ea typeface="PT Sans"/>
                <a:cs typeface="PT Sans"/>
                <a:sym typeface="PT Sans"/>
              </a:rPr>
              <a:t>-process pattern, and (3) the entire pattern</a:t>
            </a:r>
            <a:endParaRPr sz="2800" i="1" dirty="0">
              <a:solidFill>
                <a:schemeClr val="bg1"/>
              </a:solidFill>
              <a:latin typeface="Aptos" panose="020B0004020202020204" pitchFamily="34" charset="0"/>
            </a:endParaRPr>
          </a:p>
        </p:txBody>
      </p:sp>
      <p:sp>
        <p:nvSpPr>
          <p:cNvPr id="5" name="Equal 4">
            <a:extLst>
              <a:ext uri="{FF2B5EF4-FFF2-40B4-BE49-F238E27FC236}">
                <a16:creationId xmlns:a16="http://schemas.microsoft.com/office/drawing/2014/main" id="{8F30203C-2479-FA20-C242-EF6F09A3074A}"/>
              </a:ext>
            </a:extLst>
          </p:cNvPr>
          <p:cNvSpPr>
            <a:spLocks noChangeAspect="1"/>
          </p:cNvSpPr>
          <p:nvPr/>
        </p:nvSpPr>
        <p:spPr>
          <a:xfrm>
            <a:off x="3870472" y="3131495"/>
            <a:ext cx="1060025" cy="824464"/>
          </a:xfrm>
          <a:prstGeom prst="mathEqual">
            <a:avLst>
              <a:gd name="adj1" fmla="val 13996"/>
              <a:gd name="adj2" fmla="val 284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a:extLst>
              <a:ext uri="{FF2B5EF4-FFF2-40B4-BE49-F238E27FC236}">
                <a16:creationId xmlns:a16="http://schemas.microsoft.com/office/drawing/2014/main" id="{A3DF2550-9488-DA04-63C9-B82E212950EE}"/>
              </a:ext>
            </a:extLst>
          </p:cNvPr>
          <p:cNvGrpSpPr>
            <a:grpSpLocks noChangeAspect="1"/>
          </p:cNvGrpSpPr>
          <p:nvPr/>
        </p:nvGrpSpPr>
        <p:grpSpPr>
          <a:xfrm>
            <a:off x="298103" y="1779475"/>
            <a:ext cx="3462544" cy="3696565"/>
            <a:chOff x="764503" y="1283109"/>
            <a:chExt cx="2010040" cy="2145891"/>
          </a:xfrm>
        </p:grpSpPr>
        <p:pic>
          <p:nvPicPr>
            <p:cNvPr id="3" name="Picture 2">
              <a:extLst>
                <a:ext uri="{FF2B5EF4-FFF2-40B4-BE49-F238E27FC236}">
                  <a16:creationId xmlns:a16="http://schemas.microsoft.com/office/drawing/2014/main" id="{0C2026FC-2E66-1A03-3CF0-A11544272D80}"/>
                </a:ext>
              </a:extLst>
            </p:cNvPr>
            <p:cNvPicPr>
              <a:picLocks noChangeAspect="1"/>
            </p:cNvPicPr>
            <p:nvPr/>
          </p:nvPicPr>
          <p:blipFill>
            <a:blip r:embed="rId2"/>
            <a:srcRect l="14694" t="1" r="47799" b="62132"/>
            <a:stretch/>
          </p:blipFill>
          <p:spPr>
            <a:xfrm>
              <a:off x="764503" y="1283109"/>
              <a:ext cx="2010040" cy="1970670"/>
            </a:xfrm>
            <a:prstGeom prst="rect">
              <a:avLst/>
            </a:prstGeom>
            <a:noFill/>
          </p:spPr>
        </p:pic>
        <p:pic>
          <p:nvPicPr>
            <p:cNvPr id="11" name="Picture 10">
              <a:extLst>
                <a:ext uri="{FF2B5EF4-FFF2-40B4-BE49-F238E27FC236}">
                  <a16:creationId xmlns:a16="http://schemas.microsoft.com/office/drawing/2014/main" id="{EF33504B-1DE1-E40C-D4EE-7C66E5007B1B}"/>
                </a:ext>
              </a:extLst>
            </p:cNvPr>
            <p:cNvPicPr>
              <a:picLocks noChangeAspect="1"/>
            </p:cNvPicPr>
            <p:nvPr/>
          </p:nvPicPr>
          <p:blipFill>
            <a:blip r:embed="rId2"/>
            <a:srcRect l="14694" t="92769" r="47799" b="3238"/>
            <a:stretch/>
          </p:blipFill>
          <p:spPr>
            <a:xfrm>
              <a:off x="764503" y="3221147"/>
              <a:ext cx="2010040" cy="207853"/>
            </a:xfrm>
            <a:prstGeom prst="rect">
              <a:avLst/>
            </a:prstGeom>
            <a:noFill/>
          </p:spPr>
        </p:pic>
        <p:sp>
          <p:nvSpPr>
            <p:cNvPr id="13" name="Rectangle 12">
              <a:extLst>
                <a:ext uri="{FF2B5EF4-FFF2-40B4-BE49-F238E27FC236}">
                  <a16:creationId xmlns:a16="http://schemas.microsoft.com/office/drawing/2014/main" id="{F9C4CE8F-CA3B-F6A1-FCD9-6EFC2386BD64}"/>
                </a:ext>
              </a:extLst>
            </p:cNvPr>
            <p:cNvSpPr/>
            <p:nvPr/>
          </p:nvSpPr>
          <p:spPr bwMode="auto">
            <a:xfrm>
              <a:off x="844776" y="3151664"/>
              <a:ext cx="227440" cy="83409"/>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7850D20E-3C7C-935C-8789-A02854BB204B}"/>
              </a:ext>
            </a:extLst>
          </p:cNvPr>
          <p:cNvGrpSpPr>
            <a:grpSpLocks noChangeAspect="1"/>
          </p:cNvGrpSpPr>
          <p:nvPr/>
        </p:nvGrpSpPr>
        <p:grpSpPr>
          <a:xfrm>
            <a:off x="4998519" y="2034729"/>
            <a:ext cx="5058624" cy="3147307"/>
            <a:chOff x="5698258" y="1904079"/>
            <a:chExt cx="6120935" cy="3808241"/>
          </a:xfrm>
        </p:grpSpPr>
        <p:sp>
          <p:nvSpPr>
            <p:cNvPr id="6" name="Double Bracket 5">
              <a:extLst>
                <a:ext uri="{FF2B5EF4-FFF2-40B4-BE49-F238E27FC236}">
                  <a16:creationId xmlns:a16="http://schemas.microsoft.com/office/drawing/2014/main" id="{D8B0E6E4-3DD3-B94E-4C52-CF237A0CBC34}"/>
                </a:ext>
              </a:extLst>
            </p:cNvPr>
            <p:cNvSpPr>
              <a:spLocks noChangeAspect="1"/>
            </p:cNvSpPr>
            <p:nvPr/>
          </p:nvSpPr>
          <p:spPr>
            <a:xfrm>
              <a:off x="5698258" y="2955814"/>
              <a:ext cx="1685134" cy="1642914"/>
            </a:xfrm>
            <a:prstGeom prst="bracketPair">
              <a:avLst>
                <a:gd name="adj" fmla="val 7379"/>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uble Bracket 6">
              <a:extLst>
                <a:ext uri="{FF2B5EF4-FFF2-40B4-BE49-F238E27FC236}">
                  <a16:creationId xmlns:a16="http://schemas.microsoft.com/office/drawing/2014/main" id="{94848B8A-9CFB-64BB-90B8-D3CBDEBBFA64}"/>
                </a:ext>
              </a:extLst>
            </p:cNvPr>
            <p:cNvSpPr>
              <a:spLocks noChangeAspect="1"/>
            </p:cNvSpPr>
            <p:nvPr/>
          </p:nvSpPr>
          <p:spPr>
            <a:xfrm>
              <a:off x="7783827" y="1904079"/>
              <a:ext cx="3739534" cy="3808241"/>
            </a:xfrm>
            <a:prstGeom prst="bracketPair">
              <a:avLst>
                <a:gd name="adj" fmla="val 7379"/>
              </a:avLst>
            </a:prstGeom>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7F48B7-48F8-3F9A-E496-FB3247544CB2}"/>
                    </a:ext>
                  </a:extLst>
                </p:cNvPr>
                <p:cNvSpPr txBox="1">
                  <a:spLocks noChangeAspect="1"/>
                </p:cNvSpPr>
                <p:nvPr/>
              </p:nvSpPr>
              <p:spPr>
                <a:xfrm>
                  <a:off x="5872093" y="2973338"/>
                  <a:ext cx="1210719" cy="14523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7200" i="1" smtClean="0">
                            <a:solidFill>
                              <a:schemeClr val="bg1"/>
                            </a:solidFill>
                            <a:latin typeface="Cambria Math" panose="02040503050406030204" pitchFamily="18" charset="0"/>
                            <a:ea typeface="Cambria Math" panose="02040503050406030204" pitchFamily="18" charset="0"/>
                          </a:rPr>
                          <m:t>Λ</m:t>
                        </m:r>
                      </m:oMath>
                    </m:oMathPara>
                  </a14:m>
                  <a:endParaRPr lang="en-US" sz="5400" dirty="0"/>
                </a:p>
              </p:txBody>
            </p:sp>
          </mc:Choice>
          <mc:Fallback xmlns="">
            <p:sp>
              <p:nvSpPr>
                <p:cNvPr id="8" name="TextBox 7">
                  <a:extLst>
                    <a:ext uri="{FF2B5EF4-FFF2-40B4-BE49-F238E27FC236}">
                      <a16:creationId xmlns:a16="http://schemas.microsoft.com/office/drawing/2014/main" id="{7F80A3FF-75FC-0D5D-4035-DF5CC7C5CE82}"/>
                    </a:ext>
                  </a:extLst>
                </p:cNvPr>
                <p:cNvSpPr txBox="1">
                  <a:spLocks noRot="1" noChangeAspect="1" noMove="1" noResize="1" noEditPoints="1" noAdjustHandles="1" noChangeArrowheads="1" noChangeShapeType="1" noTextEdit="1"/>
                </p:cNvSpPr>
                <p:nvPr/>
              </p:nvSpPr>
              <p:spPr>
                <a:xfrm>
                  <a:off x="5872093" y="2973338"/>
                  <a:ext cx="1210719" cy="1452398"/>
                </a:xfrm>
                <a:prstGeom prst="rect">
                  <a:avLst/>
                </a:prstGeom>
                <a:blipFill>
                  <a:blip r:embed="rId3"/>
                  <a:stretch>
                    <a:fillRect l="-8750" r="-8750" b="-4167"/>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7AC347B6-A0BE-EE32-F17A-0E988CD9768D}"/>
                </a:ext>
              </a:extLst>
            </p:cNvPr>
            <p:cNvPicPr>
              <a:picLocks noChangeAspect="1"/>
            </p:cNvPicPr>
            <p:nvPr/>
          </p:nvPicPr>
          <p:blipFill rotWithShape="1">
            <a:blip r:embed="rId4">
              <a:clrChange>
                <a:clrFrom>
                  <a:srgbClr val="000000"/>
                </a:clrFrom>
                <a:clrTo>
                  <a:srgbClr val="000000">
                    <a:alpha val="0"/>
                  </a:srgbClr>
                </a:clrTo>
              </a:clrChange>
            </a:blip>
            <a:srcRect b="81618"/>
            <a:stretch/>
          </p:blipFill>
          <p:spPr>
            <a:xfrm>
              <a:off x="7921367" y="2138471"/>
              <a:ext cx="3897825" cy="535511"/>
            </a:xfrm>
            <a:prstGeom prst="rect">
              <a:avLst/>
            </a:prstGeom>
          </p:spPr>
        </p:pic>
        <p:pic>
          <p:nvPicPr>
            <p:cNvPr id="16" name="Picture 15">
              <a:extLst>
                <a:ext uri="{FF2B5EF4-FFF2-40B4-BE49-F238E27FC236}">
                  <a16:creationId xmlns:a16="http://schemas.microsoft.com/office/drawing/2014/main" id="{A9FB51E7-6CF7-2C58-D4C6-2F33453C14DE}"/>
                </a:ext>
              </a:extLst>
            </p:cNvPr>
            <p:cNvPicPr>
              <a:picLocks noChangeAspect="1"/>
            </p:cNvPicPr>
            <p:nvPr/>
          </p:nvPicPr>
          <p:blipFill rotWithShape="1">
            <a:blip r:embed="rId4">
              <a:clrChange>
                <a:clrFrom>
                  <a:srgbClr val="000000"/>
                </a:clrFrom>
                <a:clrTo>
                  <a:srgbClr val="000000">
                    <a:alpha val="0"/>
                  </a:srgbClr>
                </a:clrTo>
              </a:clrChange>
            </a:blip>
            <a:srcRect t="73232"/>
            <a:stretch/>
          </p:blipFill>
          <p:spPr>
            <a:xfrm>
              <a:off x="7503743" y="2731424"/>
              <a:ext cx="3897825" cy="779794"/>
            </a:xfrm>
            <a:prstGeom prst="rect">
              <a:avLst/>
            </a:prstGeom>
          </p:spPr>
        </p:pic>
        <p:pic>
          <p:nvPicPr>
            <p:cNvPr id="17" name="Picture 16">
              <a:extLst>
                <a:ext uri="{FF2B5EF4-FFF2-40B4-BE49-F238E27FC236}">
                  <a16:creationId xmlns:a16="http://schemas.microsoft.com/office/drawing/2014/main" id="{3C15F466-5CD4-6DE4-DAFD-CA9273DEBC40}"/>
                </a:ext>
              </a:extLst>
            </p:cNvPr>
            <p:cNvPicPr>
              <a:picLocks noChangeAspect="1"/>
            </p:cNvPicPr>
            <p:nvPr/>
          </p:nvPicPr>
          <p:blipFill rotWithShape="1">
            <a:blip r:embed="rId4">
              <a:clrChange>
                <a:clrFrom>
                  <a:srgbClr val="000000"/>
                </a:clrFrom>
                <a:clrTo>
                  <a:srgbClr val="000000">
                    <a:alpha val="0"/>
                  </a:srgbClr>
                </a:clrTo>
              </a:clrChange>
            </a:blip>
            <a:srcRect l="715" t="22536" r="-715" b="30077"/>
            <a:stretch/>
          </p:blipFill>
          <p:spPr>
            <a:xfrm>
              <a:off x="7921368" y="3476638"/>
              <a:ext cx="3897825" cy="1380471"/>
            </a:xfrm>
            <a:prstGeom prst="rect">
              <a:avLst/>
            </a:prstGeom>
          </p:spPr>
        </p:pic>
      </p:grpSp>
      <p:sp>
        <p:nvSpPr>
          <p:cNvPr id="18" name="TextBox 17">
            <a:extLst>
              <a:ext uri="{FF2B5EF4-FFF2-40B4-BE49-F238E27FC236}">
                <a16:creationId xmlns:a16="http://schemas.microsoft.com/office/drawing/2014/main" id="{9D294CDC-507B-DEA2-434F-37B2781A7F1A}"/>
              </a:ext>
            </a:extLst>
          </p:cNvPr>
          <p:cNvSpPr txBox="1"/>
          <p:nvPr/>
        </p:nvSpPr>
        <p:spPr>
          <a:xfrm>
            <a:off x="9903493" y="1667239"/>
            <a:ext cx="3090523" cy="3619196"/>
          </a:xfrm>
          <a:prstGeom prst="rect">
            <a:avLst/>
          </a:prstGeom>
          <a:noFill/>
        </p:spPr>
        <p:txBody>
          <a:bodyPr wrap="square" rtlCol="0">
            <a:spAutoFit/>
          </a:bodyPr>
          <a:lstStyle/>
          <a:p>
            <a:pPr>
              <a:lnSpc>
                <a:spcPct val="300000"/>
              </a:lnSpc>
            </a:pPr>
            <a:r>
              <a:rPr lang="en-US" sz="2000" dirty="0">
                <a:solidFill>
                  <a:schemeClr val="bg1"/>
                </a:solidFill>
                <a:latin typeface="Comic Sans MS" panose="030F0902030302020204" pitchFamily="66" charset="0"/>
              </a:rPr>
              <a:t>limited </a:t>
            </a:r>
            <a:r>
              <a:rPr lang="en-US" sz="2000" i="1" dirty="0">
                <a:solidFill>
                  <a:schemeClr val="bg1"/>
                </a:solidFill>
                <a:latin typeface="Comic Sans MS" panose="030F0902030302020204" pitchFamily="66" charset="0"/>
              </a:rPr>
              <a:t>r</a:t>
            </a:r>
            <a:r>
              <a:rPr lang="en-US" sz="2000" dirty="0">
                <a:solidFill>
                  <a:schemeClr val="bg1"/>
                </a:solidFill>
                <a:latin typeface="Comic Sans MS" panose="030F0902030302020204" pitchFamily="66" charset="0"/>
              </a:rPr>
              <a:t>-process</a:t>
            </a:r>
          </a:p>
          <a:p>
            <a:pPr>
              <a:lnSpc>
                <a:spcPct val="300000"/>
              </a:lnSpc>
            </a:pPr>
            <a:r>
              <a:rPr lang="en-US" sz="2000" dirty="0">
                <a:solidFill>
                  <a:schemeClr val="bg1"/>
                </a:solidFill>
                <a:latin typeface="Comic Sans MS" panose="030F0902030302020204" pitchFamily="66" charset="0"/>
              </a:rPr>
              <a:t>main </a:t>
            </a:r>
            <a:r>
              <a:rPr lang="en-US" sz="2000" i="1" dirty="0">
                <a:solidFill>
                  <a:schemeClr val="bg1"/>
                </a:solidFill>
                <a:latin typeface="Comic Sans MS" panose="030F0902030302020204" pitchFamily="66" charset="0"/>
              </a:rPr>
              <a:t>r</a:t>
            </a:r>
            <a:r>
              <a:rPr lang="en-US" sz="2000" dirty="0">
                <a:solidFill>
                  <a:schemeClr val="bg1"/>
                </a:solidFill>
                <a:latin typeface="Comic Sans MS" panose="030F0902030302020204" pitchFamily="66" charset="0"/>
              </a:rPr>
              <a:t>-process</a:t>
            </a:r>
          </a:p>
          <a:p>
            <a:pPr>
              <a:lnSpc>
                <a:spcPct val="300000"/>
              </a:lnSpc>
            </a:pPr>
            <a:r>
              <a:rPr lang="en-US" sz="2000" dirty="0">
                <a:solidFill>
                  <a:schemeClr val="bg1"/>
                </a:solidFill>
                <a:latin typeface="Comic Sans MS" panose="030F0902030302020204" pitchFamily="66" charset="0"/>
              </a:rPr>
              <a:t>whole pattern</a:t>
            </a:r>
          </a:p>
          <a:p>
            <a:pPr>
              <a:lnSpc>
                <a:spcPct val="300000"/>
              </a:lnSpc>
            </a:pPr>
            <a:endParaRPr lang="en-US" sz="2000" dirty="0">
              <a:solidFill>
                <a:schemeClr val="bg1"/>
              </a:solidFill>
              <a:latin typeface="Comic Sans MS" panose="030F0902030302020204" pitchFamily="66" charset="0"/>
            </a:endParaRPr>
          </a:p>
        </p:txBody>
      </p:sp>
      <p:sp>
        <p:nvSpPr>
          <p:cNvPr id="4" name="Google Shape;502;p45">
            <a:extLst>
              <a:ext uri="{FF2B5EF4-FFF2-40B4-BE49-F238E27FC236}">
                <a16:creationId xmlns:a16="http://schemas.microsoft.com/office/drawing/2014/main" id="{3CAA17F4-A555-17D9-C917-72ABE149195C}"/>
              </a:ext>
            </a:extLst>
          </p:cNvPr>
          <p:cNvSpPr txBox="1"/>
          <p:nvPr/>
        </p:nvSpPr>
        <p:spPr>
          <a:xfrm>
            <a:off x="167323" y="5628507"/>
            <a:ext cx="11781438" cy="1090845"/>
          </a:xfrm>
          <a:prstGeom prst="rect">
            <a:avLst/>
          </a:prstGeom>
          <a:noFill/>
          <a:ln>
            <a:noFill/>
          </a:ln>
        </p:spPr>
        <p:txBody>
          <a:bodyPr spcFirstLastPara="1" wrap="square" lIns="109710" tIns="109710" rIns="109710" bIns="109710" anchor="b" anchorCtr="0">
            <a:noAutofit/>
          </a:bodyPr>
          <a:lstStyle/>
          <a:p>
            <a:pPr>
              <a:lnSpc>
                <a:spcPct val="90000"/>
              </a:lnSpc>
              <a:buClr>
                <a:schemeClr val="dk1"/>
              </a:buClr>
              <a:buSzPts val="2100"/>
            </a:pPr>
            <a:r>
              <a:rPr lang="en" sz="2200" dirty="0">
                <a:solidFill>
                  <a:schemeClr val="bg1">
                    <a:lumMod val="75000"/>
                  </a:schemeClr>
                </a:solidFill>
                <a:latin typeface="Aptos" panose="020B0004020202020204" pitchFamily="34" charset="0"/>
                <a:sym typeface="PT Sans"/>
              </a:rPr>
              <a:t>(1) and (2) motivated by the separate universality between the limited and main </a:t>
            </a:r>
            <a:r>
              <a:rPr lang="en" sz="2200" i="1" dirty="0">
                <a:solidFill>
                  <a:schemeClr val="bg1">
                    <a:lumMod val="75000"/>
                  </a:schemeClr>
                </a:solidFill>
                <a:latin typeface="Aptos" panose="020B0004020202020204" pitchFamily="34" charset="0"/>
                <a:sym typeface="PT Sans"/>
              </a:rPr>
              <a:t>r</a:t>
            </a:r>
            <a:r>
              <a:rPr lang="en" sz="2200" dirty="0">
                <a:solidFill>
                  <a:schemeClr val="bg1">
                    <a:lumMod val="75000"/>
                  </a:schemeClr>
                </a:solidFill>
                <a:latin typeface="Aptos" panose="020B0004020202020204" pitchFamily="34" charset="0"/>
                <a:sym typeface="PT Sans"/>
              </a:rPr>
              <a:t>-processes</a:t>
            </a:r>
          </a:p>
          <a:p>
            <a:pPr>
              <a:lnSpc>
                <a:spcPct val="90000"/>
              </a:lnSpc>
              <a:buClr>
                <a:schemeClr val="dk1"/>
              </a:buClr>
              <a:buSzPts val="2100"/>
            </a:pPr>
            <a:r>
              <a:rPr lang="en-US" sz="2200" dirty="0">
                <a:solidFill>
                  <a:schemeClr val="bg1">
                    <a:lumMod val="75000"/>
                  </a:schemeClr>
                </a:solidFill>
                <a:latin typeface="Aptos" panose="020B0004020202020204" pitchFamily="34" charset="0"/>
              </a:rPr>
              <a:t>(3) potential fission signature covers both limited and main </a:t>
            </a:r>
            <a:r>
              <a:rPr lang="en-US" sz="2200" i="1" dirty="0">
                <a:solidFill>
                  <a:schemeClr val="bg1">
                    <a:lumMod val="75000"/>
                  </a:schemeClr>
                </a:solidFill>
                <a:latin typeface="Aptos" panose="020B0004020202020204" pitchFamily="34" charset="0"/>
              </a:rPr>
              <a:t>r</a:t>
            </a:r>
            <a:r>
              <a:rPr lang="en-US" sz="2200" dirty="0">
                <a:solidFill>
                  <a:schemeClr val="bg1">
                    <a:lumMod val="75000"/>
                  </a:schemeClr>
                </a:solidFill>
                <a:latin typeface="Aptos" panose="020B0004020202020204" pitchFamily="34" charset="0"/>
              </a:rPr>
              <a:t>-process regions</a:t>
            </a:r>
            <a:endParaRPr sz="2200" dirty="0">
              <a:solidFill>
                <a:schemeClr val="bg1">
                  <a:lumMod val="75000"/>
                </a:schemeClr>
              </a:solidFill>
              <a:latin typeface="Aptos" panose="020B0004020202020204" pitchFamily="34" charset="0"/>
            </a:endParaRPr>
          </a:p>
        </p:txBody>
      </p:sp>
    </p:spTree>
    <p:extLst>
      <p:ext uri="{BB962C8B-B14F-4D97-AF65-F5344CB8AC3E}">
        <p14:creationId xmlns:p14="http://schemas.microsoft.com/office/powerpoint/2010/main" val="1809744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01137-4D82-F739-E898-3BB01C303E56}"/>
            </a:ext>
          </a:extLst>
        </p:cNvPr>
        <p:cNvGrpSpPr/>
        <p:nvPr/>
      </p:nvGrpSpPr>
      <p:grpSpPr>
        <a:xfrm>
          <a:off x="0" y="0"/>
          <a:ext cx="0" cy="0"/>
          <a:chOff x="0" y="0"/>
          <a:chExt cx="0" cy="0"/>
        </a:xfrm>
      </p:grpSpPr>
      <p:sp>
        <p:nvSpPr>
          <p:cNvPr id="3" name="Google Shape;502;p45">
            <a:extLst>
              <a:ext uri="{FF2B5EF4-FFF2-40B4-BE49-F238E27FC236}">
                <a16:creationId xmlns:a16="http://schemas.microsoft.com/office/drawing/2014/main" id="{84E0BE28-4143-A70C-E117-E94CAAE1B080}"/>
              </a:ext>
            </a:extLst>
          </p:cNvPr>
          <p:cNvSpPr txBox="1"/>
          <p:nvPr/>
        </p:nvSpPr>
        <p:spPr>
          <a:xfrm>
            <a:off x="2180822" y="346108"/>
            <a:ext cx="7830355" cy="986782"/>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How much each component contributes to each star as a function of its [Eu/Fe]</a:t>
            </a:r>
            <a:endParaRPr sz="2800" i="1" dirty="0">
              <a:solidFill>
                <a:schemeClr val="bg1"/>
              </a:solidFill>
              <a:latin typeface="Aptos" panose="020B0004020202020204" pitchFamily="34" charset="0"/>
            </a:endParaRPr>
          </a:p>
        </p:txBody>
      </p:sp>
      <p:pic>
        <p:nvPicPr>
          <p:cNvPr id="2" name="Picture 1">
            <a:extLst>
              <a:ext uri="{FF2B5EF4-FFF2-40B4-BE49-F238E27FC236}">
                <a16:creationId xmlns:a16="http://schemas.microsoft.com/office/drawing/2014/main" id="{96FEE4DC-C273-9F81-6FA2-30D4BD308A25}"/>
              </a:ext>
            </a:extLst>
          </p:cNvPr>
          <p:cNvPicPr>
            <a:picLocks noChangeAspect="1"/>
          </p:cNvPicPr>
          <p:nvPr/>
        </p:nvPicPr>
        <p:blipFill>
          <a:blip r:embed="rId2"/>
          <a:srcRect/>
          <a:stretch/>
        </p:blipFill>
        <p:spPr>
          <a:xfrm>
            <a:off x="96144" y="2011650"/>
            <a:ext cx="3924660" cy="3044362"/>
          </a:xfrm>
          <a:prstGeom prst="rect">
            <a:avLst/>
          </a:prstGeom>
          <a:solidFill>
            <a:schemeClr val="bg1"/>
          </a:solidFill>
        </p:spPr>
      </p:pic>
      <p:pic>
        <p:nvPicPr>
          <p:cNvPr id="12" name="Picture 11">
            <a:extLst>
              <a:ext uri="{FF2B5EF4-FFF2-40B4-BE49-F238E27FC236}">
                <a16:creationId xmlns:a16="http://schemas.microsoft.com/office/drawing/2014/main" id="{F9540803-E022-F0B7-FF50-D89D233CA585}"/>
              </a:ext>
            </a:extLst>
          </p:cNvPr>
          <p:cNvPicPr>
            <a:picLocks noChangeAspect="1"/>
          </p:cNvPicPr>
          <p:nvPr/>
        </p:nvPicPr>
        <p:blipFill>
          <a:blip r:embed="rId3"/>
          <a:srcRect/>
          <a:stretch/>
        </p:blipFill>
        <p:spPr>
          <a:xfrm>
            <a:off x="4133670" y="2011650"/>
            <a:ext cx="3924660" cy="3044362"/>
          </a:xfrm>
          <a:prstGeom prst="rect">
            <a:avLst/>
          </a:prstGeom>
          <a:solidFill>
            <a:schemeClr val="bg1"/>
          </a:solidFill>
        </p:spPr>
      </p:pic>
      <p:pic>
        <p:nvPicPr>
          <p:cNvPr id="14" name="Picture 13">
            <a:extLst>
              <a:ext uri="{FF2B5EF4-FFF2-40B4-BE49-F238E27FC236}">
                <a16:creationId xmlns:a16="http://schemas.microsoft.com/office/drawing/2014/main" id="{26E491AC-2400-3F90-7240-7AD463CD632F}"/>
              </a:ext>
            </a:extLst>
          </p:cNvPr>
          <p:cNvPicPr>
            <a:picLocks noChangeAspect="1"/>
          </p:cNvPicPr>
          <p:nvPr/>
        </p:nvPicPr>
        <p:blipFill>
          <a:blip r:embed="rId4"/>
          <a:srcRect/>
          <a:stretch/>
        </p:blipFill>
        <p:spPr>
          <a:xfrm>
            <a:off x="8171196" y="2011650"/>
            <a:ext cx="3924660" cy="3044362"/>
          </a:xfrm>
          <a:prstGeom prst="rect">
            <a:avLst/>
          </a:prstGeom>
          <a:solidFill>
            <a:schemeClr val="bg1"/>
          </a:solidFill>
        </p:spPr>
      </p:pic>
      <p:sp>
        <p:nvSpPr>
          <p:cNvPr id="16" name="Rectangle 15">
            <a:extLst>
              <a:ext uri="{FF2B5EF4-FFF2-40B4-BE49-F238E27FC236}">
                <a16:creationId xmlns:a16="http://schemas.microsoft.com/office/drawing/2014/main" id="{13099D39-631D-1378-27B9-5C76CAB68C72}"/>
              </a:ext>
            </a:extLst>
          </p:cNvPr>
          <p:cNvSpPr/>
          <p:nvPr/>
        </p:nvSpPr>
        <p:spPr bwMode="auto">
          <a:xfrm>
            <a:off x="2717800" y="2230596"/>
            <a:ext cx="1138082" cy="391700"/>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DBCC62F-5F58-B733-4D96-29838ABA9747}"/>
              </a:ext>
            </a:extLst>
          </p:cNvPr>
          <p:cNvSpPr/>
          <p:nvPr/>
        </p:nvSpPr>
        <p:spPr bwMode="auto">
          <a:xfrm>
            <a:off x="6642460" y="2230596"/>
            <a:ext cx="1138082" cy="391700"/>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9EBB18A-8EE0-7BE9-908C-AB633BDAAAD2}"/>
              </a:ext>
            </a:extLst>
          </p:cNvPr>
          <p:cNvSpPr/>
          <p:nvPr/>
        </p:nvSpPr>
        <p:spPr bwMode="auto">
          <a:xfrm>
            <a:off x="10792852" y="2163088"/>
            <a:ext cx="1005448" cy="421108"/>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5" name="Google Shape;502;p45">
            <a:extLst>
              <a:ext uri="{FF2B5EF4-FFF2-40B4-BE49-F238E27FC236}">
                <a16:creationId xmlns:a16="http://schemas.microsoft.com/office/drawing/2014/main" id="{C5202887-4874-49B6-134E-605A66BE0ED7}"/>
              </a:ext>
            </a:extLst>
          </p:cNvPr>
          <p:cNvSpPr txBox="1"/>
          <p:nvPr/>
        </p:nvSpPr>
        <p:spPr>
          <a:xfrm>
            <a:off x="261066" y="5075968"/>
            <a:ext cx="3594816" cy="986782"/>
          </a:xfrm>
          <a:prstGeom prst="rect">
            <a:avLst/>
          </a:prstGeom>
          <a:noFill/>
          <a:ln>
            <a:noFill/>
          </a:ln>
        </p:spPr>
        <p:txBody>
          <a:bodyPr spcFirstLastPara="1" wrap="square" lIns="109710" tIns="109710" rIns="109710" bIns="109710" anchor="t" anchorCtr="0">
            <a:noAutofit/>
          </a:bodyPr>
          <a:lstStyle/>
          <a:p>
            <a:pPr algn="ctr">
              <a:lnSpc>
                <a:spcPct val="90000"/>
              </a:lnSpc>
              <a:spcAft>
                <a:spcPts val="1000"/>
              </a:spcAft>
              <a:buClr>
                <a:schemeClr val="dk1"/>
              </a:buClr>
              <a:buSzPts val="2100"/>
            </a:pPr>
            <a:r>
              <a:rPr lang="en" u="sng" dirty="0">
                <a:solidFill>
                  <a:schemeClr val="bg1"/>
                </a:solidFill>
                <a:latin typeface="Aptos" panose="020B0004020202020204" pitchFamily="34" charset="0"/>
                <a:ea typeface="PT Sans"/>
                <a:cs typeface="PT Sans"/>
                <a:sym typeface="PT Sans"/>
              </a:rPr>
              <a:t>Component 1:</a:t>
            </a:r>
            <a:endParaRPr lang="en" i="1" u="sng" dirty="0">
              <a:solidFill>
                <a:schemeClr val="bg1"/>
              </a:solidFill>
              <a:latin typeface="Aptos" panose="020B0004020202020204" pitchFamily="34" charset="0"/>
              <a:ea typeface="PT Sans"/>
              <a:cs typeface="PT Sans"/>
              <a:sym typeface="PT Sans"/>
            </a:endParaRPr>
          </a:p>
          <a:p>
            <a:pPr algn="ctr">
              <a:lnSpc>
                <a:spcPct val="90000"/>
              </a:lnSpc>
              <a:spcAft>
                <a:spcPts val="1000"/>
              </a:spcAft>
              <a:buClr>
                <a:schemeClr val="dk1"/>
              </a:buClr>
              <a:buSzPts val="2100"/>
            </a:pPr>
            <a:r>
              <a:rPr lang="en" dirty="0">
                <a:solidFill>
                  <a:schemeClr val="bg1"/>
                </a:solidFill>
                <a:latin typeface="Aptos" panose="020B0004020202020204" pitchFamily="34" charset="0"/>
                <a:ea typeface="PT Sans"/>
                <a:cs typeface="PT Sans"/>
                <a:sym typeface="PT Sans"/>
              </a:rPr>
              <a:t>Light/limited </a:t>
            </a:r>
            <a:r>
              <a:rPr lang="en" i="1" dirty="0">
                <a:solidFill>
                  <a:schemeClr val="bg1"/>
                </a:solidFill>
                <a:latin typeface="Aptos" panose="020B0004020202020204" pitchFamily="34" charset="0"/>
                <a:ea typeface="PT Sans"/>
                <a:cs typeface="PT Sans"/>
                <a:sym typeface="PT Sans"/>
              </a:rPr>
              <a:t>r</a:t>
            </a:r>
            <a:r>
              <a:rPr lang="en" dirty="0">
                <a:solidFill>
                  <a:schemeClr val="bg1"/>
                </a:solidFill>
                <a:latin typeface="Aptos" panose="020B0004020202020204" pitchFamily="34" charset="0"/>
                <a:ea typeface="PT Sans"/>
                <a:cs typeface="PT Sans"/>
                <a:sym typeface="PT Sans"/>
              </a:rPr>
              <a:t>-process that decreases with [Eu/Fe]—agrees with observation</a:t>
            </a:r>
          </a:p>
        </p:txBody>
      </p:sp>
      <p:sp>
        <p:nvSpPr>
          <p:cNvPr id="7" name="Google Shape;502;p45">
            <a:extLst>
              <a:ext uri="{FF2B5EF4-FFF2-40B4-BE49-F238E27FC236}">
                <a16:creationId xmlns:a16="http://schemas.microsoft.com/office/drawing/2014/main" id="{ABFBB927-E40F-602F-CDA3-7C9408028D0D}"/>
              </a:ext>
            </a:extLst>
          </p:cNvPr>
          <p:cNvSpPr txBox="1"/>
          <p:nvPr/>
        </p:nvSpPr>
        <p:spPr>
          <a:xfrm>
            <a:off x="8336118" y="5075968"/>
            <a:ext cx="3594816" cy="1361408"/>
          </a:xfrm>
          <a:prstGeom prst="rect">
            <a:avLst/>
          </a:prstGeom>
          <a:noFill/>
          <a:ln>
            <a:noFill/>
          </a:ln>
        </p:spPr>
        <p:txBody>
          <a:bodyPr spcFirstLastPara="1" wrap="square" lIns="109710" tIns="109710" rIns="109710" bIns="109710" anchor="t" anchorCtr="0">
            <a:noAutofit/>
          </a:bodyPr>
          <a:lstStyle/>
          <a:p>
            <a:pPr algn="ctr">
              <a:lnSpc>
                <a:spcPct val="90000"/>
              </a:lnSpc>
              <a:spcAft>
                <a:spcPts val="1000"/>
              </a:spcAft>
              <a:buClr>
                <a:schemeClr val="dk1"/>
              </a:buClr>
              <a:buSzPts val="2100"/>
            </a:pPr>
            <a:r>
              <a:rPr lang="en" u="sng" dirty="0">
                <a:solidFill>
                  <a:schemeClr val="bg1"/>
                </a:solidFill>
                <a:latin typeface="Aptos" panose="020B0004020202020204" pitchFamily="34" charset="0"/>
                <a:ea typeface="PT Sans"/>
                <a:cs typeface="PT Sans"/>
                <a:sym typeface="PT Sans"/>
              </a:rPr>
              <a:t>Component 3:</a:t>
            </a:r>
            <a:endParaRPr lang="en" i="1" u="sng" dirty="0">
              <a:solidFill>
                <a:schemeClr val="bg1"/>
              </a:solidFill>
              <a:latin typeface="Aptos" panose="020B0004020202020204" pitchFamily="34" charset="0"/>
              <a:ea typeface="PT Sans"/>
              <a:cs typeface="PT Sans"/>
              <a:sym typeface="PT Sans"/>
            </a:endParaRPr>
          </a:p>
          <a:p>
            <a:pPr algn="ctr">
              <a:lnSpc>
                <a:spcPct val="90000"/>
              </a:lnSpc>
              <a:spcAft>
                <a:spcPts val="1000"/>
              </a:spcAft>
              <a:buClr>
                <a:schemeClr val="dk1"/>
              </a:buClr>
              <a:buSzPts val="2100"/>
            </a:pPr>
            <a:r>
              <a:rPr lang="en" dirty="0">
                <a:solidFill>
                  <a:schemeClr val="bg1"/>
                </a:solidFill>
                <a:latin typeface="Aptos" panose="020B0004020202020204" pitchFamily="34" charset="0"/>
                <a:ea typeface="PT Sans"/>
                <a:cs typeface="PT Sans"/>
                <a:sym typeface="PT Sans"/>
              </a:rPr>
              <a:t>A full </a:t>
            </a:r>
            <a:r>
              <a:rPr lang="en" i="1" dirty="0">
                <a:solidFill>
                  <a:schemeClr val="bg1"/>
                </a:solidFill>
                <a:latin typeface="Aptos" panose="020B0004020202020204" pitchFamily="34" charset="0"/>
                <a:ea typeface="PT Sans"/>
                <a:cs typeface="PT Sans"/>
                <a:sym typeface="PT Sans"/>
              </a:rPr>
              <a:t>r</a:t>
            </a:r>
            <a:r>
              <a:rPr lang="en" dirty="0">
                <a:solidFill>
                  <a:schemeClr val="bg1"/>
                </a:solidFill>
                <a:latin typeface="Aptos" panose="020B0004020202020204" pitchFamily="34" charset="0"/>
                <a:ea typeface="PT Sans"/>
                <a:cs typeface="PT Sans"/>
                <a:sym typeface="PT Sans"/>
              </a:rPr>
              <a:t>-process pattern that increases with [Eu/Fe] —agrees with observations</a:t>
            </a:r>
          </a:p>
        </p:txBody>
      </p:sp>
      <p:sp>
        <p:nvSpPr>
          <p:cNvPr id="11" name="Google Shape;502;p45">
            <a:extLst>
              <a:ext uri="{FF2B5EF4-FFF2-40B4-BE49-F238E27FC236}">
                <a16:creationId xmlns:a16="http://schemas.microsoft.com/office/drawing/2014/main" id="{D8D19EEF-BEBE-C970-4D0A-F89D65EF6FAC}"/>
              </a:ext>
            </a:extLst>
          </p:cNvPr>
          <p:cNvSpPr txBox="1"/>
          <p:nvPr/>
        </p:nvSpPr>
        <p:spPr>
          <a:xfrm>
            <a:off x="4298592" y="5075968"/>
            <a:ext cx="3594816" cy="986782"/>
          </a:xfrm>
          <a:prstGeom prst="rect">
            <a:avLst/>
          </a:prstGeom>
          <a:noFill/>
          <a:ln>
            <a:noFill/>
          </a:ln>
        </p:spPr>
        <p:txBody>
          <a:bodyPr spcFirstLastPara="1" wrap="square" lIns="109710" tIns="109710" rIns="109710" bIns="109710" anchor="t" anchorCtr="0">
            <a:noAutofit/>
          </a:bodyPr>
          <a:lstStyle/>
          <a:p>
            <a:pPr algn="ctr">
              <a:lnSpc>
                <a:spcPct val="90000"/>
              </a:lnSpc>
              <a:spcAft>
                <a:spcPts val="1000"/>
              </a:spcAft>
              <a:buClr>
                <a:schemeClr val="dk1"/>
              </a:buClr>
              <a:buSzPts val="2100"/>
            </a:pPr>
            <a:r>
              <a:rPr lang="en" u="sng" dirty="0">
                <a:solidFill>
                  <a:schemeClr val="bg1"/>
                </a:solidFill>
                <a:latin typeface="Aptos" panose="020B0004020202020204" pitchFamily="34" charset="0"/>
                <a:ea typeface="PT Sans"/>
                <a:cs typeface="PT Sans"/>
                <a:sym typeface="PT Sans"/>
              </a:rPr>
              <a:t>Component  2:</a:t>
            </a:r>
            <a:endParaRPr lang="en" i="1" u="sng" dirty="0">
              <a:solidFill>
                <a:schemeClr val="bg1"/>
              </a:solidFill>
              <a:latin typeface="Aptos" panose="020B0004020202020204" pitchFamily="34" charset="0"/>
              <a:ea typeface="PT Sans"/>
              <a:cs typeface="PT Sans"/>
              <a:sym typeface="PT Sans"/>
            </a:endParaRPr>
          </a:p>
          <a:p>
            <a:pPr algn="ctr">
              <a:lnSpc>
                <a:spcPct val="90000"/>
              </a:lnSpc>
              <a:spcAft>
                <a:spcPts val="1000"/>
              </a:spcAft>
              <a:buClr>
                <a:schemeClr val="dk1"/>
              </a:buClr>
              <a:buSzPts val="2100"/>
            </a:pPr>
            <a:r>
              <a:rPr lang="en" dirty="0">
                <a:solidFill>
                  <a:schemeClr val="bg1"/>
                </a:solidFill>
                <a:latin typeface="Aptos" panose="020B0004020202020204" pitchFamily="34" charset="0"/>
                <a:ea typeface="PT Sans"/>
                <a:cs typeface="PT Sans"/>
                <a:sym typeface="PT Sans"/>
              </a:rPr>
              <a:t>A main </a:t>
            </a:r>
            <a:r>
              <a:rPr lang="en" i="1" dirty="0">
                <a:solidFill>
                  <a:schemeClr val="bg1"/>
                </a:solidFill>
                <a:latin typeface="Aptos" panose="020B0004020202020204" pitchFamily="34" charset="0"/>
                <a:ea typeface="PT Sans"/>
                <a:cs typeface="PT Sans"/>
                <a:sym typeface="PT Sans"/>
              </a:rPr>
              <a:t>r</a:t>
            </a:r>
            <a:r>
              <a:rPr lang="en" dirty="0">
                <a:solidFill>
                  <a:schemeClr val="bg1"/>
                </a:solidFill>
                <a:latin typeface="Aptos" panose="020B0004020202020204" pitchFamily="34" charset="0"/>
                <a:ea typeface="PT Sans"/>
                <a:cs typeface="PT Sans"/>
                <a:sym typeface="PT Sans"/>
              </a:rPr>
              <a:t>-process that is constant(?) over [Eu/Fe]</a:t>
            </a:r>
          </a:p>
        </p:txBody>
      </p:sp>
      <p:sp>
        <p:nvSpPr>
          <p:cNvPr id="15" name="Google Shape;570;p53">
            <a:extLst>
              <a:ext uri="{FF2B5EF4-FFF2-40B4-BE49-F238E27FC236}">
                <a16:creationId xmlns:a16="http://schemas.microsoft.com/office/drawing/2014/main" id="{7BB256D4-E217-F514-F1F7-01E38811F37C}"/>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spTree>
    <p:extLst>
      <p:ext uri="{BB962C8B-B14F-4D97-AF65-F5344CB8AC3E}">
        <p14:creationId xmlns:p14="http://schemas.microsoft.com/office/powerpoint/2010/main" val="423530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5489-2E5F-8064-40EA-434777CF8471}"/>
            </a:ext>
          </a:extLst>
        </p:cNvPr>
        <p:cNvGrpSpPr/>
        <p:nvPr/>
      </p:nvGrpSpPr>
      <p:grpSpPr>
        <a:xfrm>
          <a:off x="0" y="0"/>
          <a:ext cx="0" cy="0"/>
          <a:chOff x="0" y="0"/>
          <a:chExt cx="0" cy="0"/>
        </a:xfrm>
      </p:grpSpPr>
      <p:sp>
        <p:nvSpPr>
          <p:cNvPr id="3" name="Google Shape;502;p45">
            <a:extLst>
              <a:ext uri="{FF2B5EF4-FFF2-40B4-BE49-F238E27FC236}">
                <a16:creationId xmlns:a16="http://schemas.microsoft.com/office/drawing/2014/main" id="{169B01FE-8B19-6CC8-F908-05CF50EAF790}"/>
              </a:ext>
            </a:extLst>
          </p:cNvPr>
          <p:cNvSpPr txBox="1"/>
          <p:nvPr/>
        </p:nvSpPr>
        <p:spPr>
          <a:xfrm>
            <a:off x="2180822" y="346108"/>
            <a:ext cx="7830355" cy="986782"/>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How much each component contributes to each star as a function of its [Eu/Fe]</a:t>
            </a:r>
            <a:endParaRPr sz="2800" i="1" dirty="0">
              <a:solidFill>
                <a:schemeClr val="bg1"/>
              </a:solidFill>
              <a:latin typeface="Aptos" panose="020B0004020202020204" pitchFamily="34" charset="0"/>
            </a:endParaRPr>
          </a:p>
        </p:txBody>
      </p:sp>
      <p:sp>
        <p:nvSpPr>
          <p:cNvPr id="8" name="TextBox 7">
            <a:extLst>
              <a:ext uri="{FF2B5EF4-FFF2-40B4-BE49-F238E27FC236}">
                <a16:creationId xmlns:a16="http://schemas.microsoft.com/office/drawing/2014/main" id="{E3B736C8-411D-D9E7-41AD-1047E0292E8A}"/>
              </a:ext>
            </a:extLst>
          </p:cNvPr>
          <p:cNvSpPr txBox="1"/>
          <p:nvPr/>
        </p:nvSpPr>
        <p:spPr>
          <a:xfrm>
            <a:off x="4396815" y="1544187"/>
            <a:ext cx="3515927" cy="430887"/>
          </a:xfrm>
          <a:prstGeom prst="rect">
            <a:avLst/>
          </a:prstGeom>
          <a:noFill/>
        </p:spPr>
        <p:txBody>
          <a:bodyPr wrap="square" rtlCol="0" anchor="ctr">
            <a:spAutoFit/>
          </a:bodyPr>
          <a:lstStyle/>
          <a:p>
            <a:pPr algn="ctr"/>
            <a:r>
              <a:rPr lang="en-US" sz="2200" dirty="0">
                <a:solidFill>
                  <a:srgbClr val="E6CE55"/>
                </a:solidFill>
                <a:latin typeface="Comic Sans MS" panose="030F0902030302020204" pitchFamily="66" charset="0"/>
                <a:sym typeface="Wingdings" pitchFamily="2" charset="2"/>
              </a:rPr>
              <a:t>Baseline main </a:t>
            </a:r>
            <a:r>
              <a:rPr lang="en-US" sz="2200" i="1" dirty="0">
                <a:solidFill>
                  <a:srgbClr val="E6CE55"/>
                </a:solidFill>
                <a:latin typeface="Comic Sans MS" panose="030F0902030302020204" pitchFamily="66" charset="0"/>
                <a:sym typeface="Wingdings" pitchFamily="2" charset="2"/>
              </a:rPr>
              <a:t>r</a:t>
            </a:r>
            <a:r>
              <a:rPr lang="en-US" sz="2200" dirty="0">
                <a:solidFill>
                  <a:srgbClr val="E6CE55"/>
                </a:solidFill>
                <a:latin typeface="Comic Sans MS" panose="030F0902030302020204" pitchFamily="66" charset="0"/>
                <a:sym typeface="Wingdings" pitchFamily="2" charset="2"/>
              </a:rPr>
              <a:t>-process?</a:t>
            </a:r>
            <a:endParaRPr lang="en-US" sz="2200" dirty="0">
              <a:solidFill>
                <a:srgbClr val="E6CE55"/>
              </a:solidFill>
              <a:latin typeface="Comic Sans MS" panose="030F0902030302020204" pitchFamily="66" charset="0"/>
            </a:endParaRPr>
          </a:p>
        </p:txBody>
      </p:sp>
      <p:sp>
        <p:nvSpPr>
          <p:cNvPr id="9" name="TextBox 8">
            <a:extLst>
              <a:ext uri="{FF2B5EF4-FFF2-40B4-BE49-F238E27FC236}">
                <a16:creationId xmlns:a16="http://schemas.microsoft.com/office/drawing/2014/main" id="{A535CD93-77C2-2946-5402-D208B7EE6486}"/>
              </a:ext>
            </a:extLst>
          </p:cNvPr>
          <p:cNvSpPr txBox="1"/>
          <p:nvPr/>
        </p:nvSpPr>
        <p:spPr>
          <a:xfrm>
            <a:off x="319846" y="1544187"/>
            <a:ext cx="3594817" cy="430887"/>
          </a:xfrm>
          <a:prstGeom prst="rect">
            <a:avLst/>
          </a:prstGeom>
          <a:noFill/>
        </p:spPr>
        <p:txBody>
          <a:bodyPr wrap="square" rtlCol="0" anchor="ctr">
            <a:spAutoFit/>
          </a:bodyPr>
          <a:lstStyle/>
          <a:p>
            <a:pPr algn="ctr"/>
            <a:r>
              <a:rPr lang="en-US" sz="2200" dirty="0">
                <a:solidFill>
                  <a:srgbClr val="E6CE55"/>
                </a:solidFill>
                <a:latin typeface="Comic Sans MS" panose="030F0902030302020204" pitchFamily="66" charset="0"/>
                <a:sym typeface="Wingdings" pitchFamily="2" charset="2"/>
              </a:rPr>
              <a:t>Baseline limited-</a:t>
            </a:r>
            <a:r>
              <a:rPr lang="en-US" sz="2200" i="1" dirty="0">
                <a:solidFill>
                  <a:srgbClr val="E6CE55"/>
                </a:solidFill>
                <a:latin typeface="Comic Sans MS" panose="030F0902030302020204" pitchFamily="66" charset="0"/>
                <a:sym typeface="Wingdings" pitchFamily="2" charset="2"/>
              </a:rPr>
              <a:t>r</a:t>
            </a:r>
            <a:r>
              <a:rPr lang="en-US" sz="2200" dirty="0">
                <a:solidFill>
                  <a:srgbClr val="E6CE55"/>
                </a:solidFill>
                <a:latin typeface="Comic Sans MS" panose="030F0902030302020204" pitchFamily="66" charset="0"/>
                <a:sym typeface="Wingdings" pitchFamily="2" charset="2"/>
              </a:rPr>
              <a:t>?</a:t>
            </a:r>
            <a:endParaRPr lang="en-US" sz="2200" dirty="0">
              <a:solidFill>
                <a:srgbClr val="E6CE55"/>
              </a:solidFill>
              <a:latin typeface="Comic Sans MS" panose="030F0902030302020204" pitchFamily="66" charset="0"/>
            </a:endParaRPr>
          </a:p>
        </p:txBody>
      </p:sp>
      <p:sp>
        <p:nvSpPr>
          <p:cNvPr id="10" name="TextBox 9">
            <a:extLst>
              <a:ext uri="{FF2B5EF4-FFF2-40B4-BE49-F238E27FC236}">
                <a16:creationId xmlns:a16="http://schemas.microsoft.com/office/drawing/2014/main" id="{E9E87993-F081-A0E4-D228-F58F74C26C1C}"/>
              </a:ext>
            </a:extLst>
          </p:cNvPr>
          <p:cNvSpPr txBox="1"/>
          <p:nvPr/>
        </p:nvSpPr>
        <p:spPr>
          <a:xfrm>
            <a:off x="8871522" y="1544187"/>
            <a:ext cx="2641568" cy="430887"/>
          </a:xfrm>
          <a:prstGeom prst="rect">
            <a:avLst/>
          </a:prstGeom>
          <a:noFill/>
        </p:spPr>
        <p:txBody>
          <a:bodyPr wrap="square" rtlCol="0" anchor="ctr">
            <a:spAutoFit/>
          </a:bodyPr>
          <a:lstStyle/>
          <a:p>
            <a:pPr algn="ctr"/>
            <a:r>
              <a:rPr lang="en-US" sz="2200" dirty="0">
                <a:solidFill>
                  <a:srgbClr val="E6CE55"/>
                </a:solidFill>
                <a:latin typeface="Comic Sans MS" panose="030F0902030302020204" pitchFamily="66" charset="0"/>
                <a:sym typeface="Wingdings" pitchFamily="2" charset="2"/>
              </a:rPr>
              <a:t>Fission? </a:t>
            </a:r>
            <a:endParaRPr lang="en-US" sz="2200" dirty="0">
              <a:solidFill>
                <a:srgbClr val="E6CE55"/>
              </a:solidFill>
              <a:latin typeface="Comic Sans MS" panose="030F0902030302020204" pitchFamily="66" charset="0"/>
            </a:endParaRPr>
          </a:p>
        </p:txBody>
      </p:sp>
      <p:pic>
        <p:nvPicPr>
          <p:cNvPr id="2" name="Picture 1">
            <a:extLst>
              <a:ext uri="{FF2B5EF4-FFF2-40B4-BE49-F238E27FC236}">
                <a16:creationId xmlns:a16="http://schemas.microsoft.com/office/drawing/2014/main" id="{9648F85A-CD94-A536-7725-B326033BD2F4}"/>
              </a:ext>
            </a:extLst>
          </p:cNvPr>
          <p:cNvPicPr>
            <a:picLocks noChangeAspect="1"/>
          </p:cNvPicPr>
          <p:nvPr/>
        </p:nvPicPr>
        <p:blipFill>
          <a:blip r:embed="rId2"/>
          <a:srcRect/>
          <a:stretch/>
        </p:blipFill>
        <p:spPr>
          <a:xfrm>
            <a:off x="96144" y="2011650"/>
            <a:ext cx="3924660" cy="3044362"/>
          </a:xfrm>
          <a:prstGeom prst="rect">
            <a:avLst/>
          </a:prstGeom>
          <a:solidFill>
            <a:schemeClr val="bg1"/>
          </a:solidFill>
        </p:spPr>
      </p:pic>
      <p:pic>
        <p:nvPicPr>
          <p:cNvPr id="12" name="Picture 11">
            <a:extLst>
              <a:ext uri="{FF2B5EF4-FFF2-40B4-BE49-F238E27FC236}">
                <a16:creationId xmlns:a16="http://schemas.microsoft.com/office/drawing/2014/main" id="{B382D6D7-B032-7671-1B85-63D94568D5DC}"/>
              </a:ext>
            </a:extLst>
          </p:cNvPr>
          <p:cNvPicPr>
            <a:picLocks noChangeAspect="1"/>
          </p:cNvPicPr>
          <p:nvPr/>
        </p:nvPicPr>
        <p:blipFill>
          <a:blip r:embed="rId3"/>
          <a:srcRect/>
          <a:stretch/>
        </p:blipFill>
        <p:spPr>
          <a:xfrm>
            <a:off x="4133670" y="2011650"/>
            <a:ext cx="3924660" cy="3044362"/>
          </a:xfrm>
          <a:prstGeom prst="rect">
            <a:avLst/>
          </a:prstGeom>
          <a:solidFill>
            <a:schemeClr val="bg1"/>
          </a:solidFill>
        </p:spPr>
      </p:pic>
      <p:pic>
        <p:nvPicPr>
          <p:cNvPr id="14" name="Picture 13">
            <a:extLst>
              <a:ext uri="{FF2B5EF4-FFF2-40B4-BE49-F238E27FC236}">
                <a16:creationId xmlns:a16="http://schemas.microsoft.com/office/drawing/2014/main" id="{E0B479EA-B8E6-B6AE-B100-163779102494}"/>
              </a:ext>
            </a:extLst>
          </p:cNvPr>
          <p:cNvPicPr>
            <a:picLocks noChangeAspect="1"/>
          </p:cNvPicPr>
          <p:nvPr/>
        </p:nvPicPr>
        <p:blipFill>
          <a:blip r:embed="rId4"/>
          <a:srcRect/>
          <a:stretch/>
        </p:blipFill>
        <p:spPr>
          <a:xfrm>
            <a:off x="8171196" y="2011650"/>
            <a:ext cx="3924660" cy="3044362"/>
          </a:xfrm>
          <a:prstGeom prst="rect">
            <a:avLst/>
          </a:prstGeom>
          <a:solidFill>
            <a:schemeClr val="bg1"/>
          </a:solidFill>
        </p:spPr>
      </p:pic>
      <p:sp>
        <p:nvSpPr>
          <p:cNvPr id="16" name="Rectangle 15">
            <a:extLst>
              <a:ext uri="{FF2B5EF4-FFF2-40B4-BE49-F238E27FC236}">
                <a16:creationId xmlns:a16="http://schemas.microsoft.com/office/drawing/2014/main" id="{8CF640C7-4145-DF8F-2C66-741CDB1904C9}"/>
              </a:ext>
            </a:extLst>
          </p:cNvPr>
          <p:cNvSpPr/>
          <p:nvPr/>
        </p:nvSpPr>
        <p:spPr bwMode="auto">
          <a:xfrm>
            <a:off x="2717800" y="2230596"/>
            <a:ext cx="1138082" cy="391700"/>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47553CE-EAEC-E8F8-96A8-A30CBC3CF52E}"/>
              </a:ext>
            </a:extLst>
          </p:cNvPr>
          <p:cNvSpPr/>
          <p:nvPr/>
        </p:nvSpPr>
        <p:spPr bwMode="auto">
          <a:xfrm>
            <a:off x="6642460" y="2230596"/>
            <a:ext cx="1138082" cy="391700"/>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7D1B4C3-3E10-A512-B5AD-736A48B842F8}"/>
              </a:ext>
            </a:extLst>
          </p:cNvPr>
          <p:cNvSpPr/>
          <p:nvPr/>
        </p:nvSpPr>
        <p:spPr bwMode="auto">
          <a:xfrm>
            <a:off x="10792852" y="2163088"/>
            <a:ext cx="1005448" cy="421108"/>
          </a:xfrm>
          <a:prstGeom prst="rect">
            <a:avLst/>
          </a:prstGeom>
          <a:solidFill>
            <a:schemeClr val="bg1"/>
          </a:solidFill>
          <a:ln>
            <a:noFill/>
            <a:headEnd/>
            <a:tailEnd/>
          </a:ln>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5" name="Google Shape;502;p45">
            <a:extLst>
              <a:ext uri="{FF2B5EF4-FFF2-40B4-BE49-F238E27FC236}">
                <a16:creationId xmlns:a16="http://schemas.microsoft.com/office/drawing/2014/main" id="{A3CA7CE3-BDDD-FE03-0CCE-7B5450A01FBF}"/>
              </a:ext>
            </a:extLst>
          </p:cNvPr>
          <p:cNvSpPr txBox="1"/>
          <p:nvPr/>
        </p:nvSpPr>
        <p:spPr>
          <a:xfrm>
            <a:off x="261066" y="5075968"/>
            <a:ext cx="3594816" cy="986782"/>
          </a:xfrm>
          <a:prstGeom prst="rect">
            <a:avLst/>
          </a:prstGeom>
          <a:noFill/>
          <a:ln>
            <a:noFill/>
          </a:ln>
        </p:spPr>
        <p:txBody>
          <a:bodyPr spcFirstLastPara="1" wrap="square" lIns="109710" tIns="109710" rIns="109710" bIns="109710" anchor="t" anchorCtr="0">
            <a:noAutofit/>
          </a:bodyPr>
          <a:lstStyle/>
          <a:p>
            <a:pPr algn="ctr">
              <a:lnSpc>
                <a:spcPct val="90000"/>
              </a:lnSpc>
              <a:spcAft>
                <a:spcPts val="1000"/>
              </a:spcAft>
              <a:buClr>
                <a:schemeClr val="dk1"/>
              </a:buClr>
              <a:buSzPts val="2100"/>
            </a:pPr>
            <a:r>
              <a:rPr lang="en" u="sng" dirty="0">
                <a:solidFill>
                  <a:schemeClr val="bg1"/>
                </a:solidFill>
                <a:latin typeface="Aptos" panose="020B0004020202020204" pitchFamily="34" charset="0"/>
                <a:ea typeface="PT Sans"/>
                <a:cs typeface="PT Sans"/>
                <a:sym typeface="PT Sans"/>
              </a:rPr>
              <a:t>Component 1:</a:t>
            </a:r>
            <a:endParaRPr lang="en" i="1" u="sng" dirty="0">
              <a:solidFill>
                <a:schemeClr val="bg1"/>
              </a:solidFill>
              <a:latin typeface="Aptos" panose="020B0004020202020204" pitchFamily="34" charset="0"/>
              <a:ea typeface="PT Sans"/>
              <a:cs typeface="PT Sans"/>
              <a:sym typeface="PT Sans"/>
            </a:endParaRPr>
          </a:p>
          <a:p>
            <a:pPr algn="ctr">
              <a:lnSpc>
                <a:spcPct val="90000"/>
              </a:lnSpc>
              <a:spcAft>
                <a:spcPts val="1000"/>
              </a:spcAft>
              <a:buClr>
                <a:schemeClr val="dk1"/>
              </a:buClr>
              <a:buSzPts val="2100"/>
            </a:pPr>
            <a:r>
              <a:rPr lang="en" dirty="0">
                <a:solidFill>
                  <a:schemeClr val="bg1"/>
                </a:solidFill>
                <a:latin typeface="Aptos" panose="020B0004020202020204" pitchFamily="34" charset="0"/>
                <a:ea typeface="PT Sans"/>
                <a:cs typeface="PT Sans"/>
                <a:sym typeface="PT Sans"/>
              </a:rPr>
              <a:t>Light/limited </a:t>
            </a:r>
            <a:r>
              <a:rPr lang="en" i="1" dirty="0">
                <a:solidFill>
                  <a:schemeClr val="bg1"/>
                </a:solidFill>
                <a:latin typeface="Aptos" panose="020B0004020202020204" pitchFamily="34" charset="0"/>
                <a:ea typeface="PT Sans"/>
                <a:cs typeface="PT Sans"/>
                <a:sym typeface="PT Sans"/>
              </a:rPr>
              <a:t>r</a:t>
            </a:r>
            <a:r>
              <a:rPr lang="en" dirty="0">
                <a:solidFill>
                  <a:schemeClr val="bg1"/>
                </a:solidFill>
                <a:latin typeface="Aptos" panose="020B0004020202020204" pitchFamily="34" charset="0"/>
                <a:ea typeface="PT Sans"/>
                <a:cs typeface="PT Sans"/>
                <a:sym typeface="PT Sans"/>
              </a:rPr>
              <a:t>-process that decreases with [Eu/Fe]—agrees with observation</a:t>
            </a:r>
          </a:p>
        </p:txBody>
      </p:sp>
      <p:sp>
        <p:nvSpPr>
          <p:cNvPr id="7" name="Google Shape;502;p45">
            <a:extLst>
              <a:ext uri="{FF2B5EF4-FFF2-40B4-BE49-F238E27FC236}">
                <a16:creationId xmlns:a16="http://schemas.microsoft.com/office/drawing/2014/main" id="{2BF64F1B-302F-3205-2BDE-4037A4459BB1}"/>
              </a:ext>
            </a:extLst>
          </p:cNvPr>
          <p:cNvSpPr txBox="1"/>
          <p:nvPr/>
        </p:nvSpPr>
        <p:spPr>
          <a:xfrm>
            <a:off x="8336118" y="5075968"/>
            <a:ext cx="3594816" cy="1361408"/>
          </a:xfrm>
          <a:prstGeom prst="rect">
            <a:avLst/>
          </a:prstGeom>
          <a:noFill/>
          <a:ln>
            <a:noFill/>
          </a:ln>
        </p:spPr>
        <p:txBody>
          <a:bodyPr spcFirstLastPara="1" wrap="square" lIns="109710" tIns="109710" rIns="109710" bIns="109710" anchor="t" anchorCtr="0">
            <a:noAutofit/>
          </a:bodyPr>
          <a:lstStyle/>
          <a:p>
            <a:pPr algn="ctr">
              <a:lnSpc>
                <a:spcPct val="90000"/>
              </a:lnSpc>
              <a:spcAft>
                <a:spcPts val="1000"/>
              </a:spcAft>
              <a:buClr>
                <a:schemeClr val="dk1"/>
              </a:buClr>
              <a:buSzPts val="2100"/>
            </a:pPr>
            <a:r>
              <a:rPr lang="en" u="sng" dirty="0">
                <a:solidFill>
                  <a:schemeClr val="bg1"/>
                </a:solidFill>
                <a:latin typeface="Aptos" panose="020B0004020202020204" pitchFamily="34" charset="0"/>
                <a:ea typeface="PT Sans"/>
                <a:cs typeface="PT Sans"/>
                <a:sym typeface="PT Sans"/>
              </a:rPr>
              <a:t>Component 3:</a:t>
            </a:r>
            <a:endParaRPr lang="en" i="1" u="sng" dirty="0">
              <a:solidFill>
                <a:schemeClr val="bg1"/>
              </a:solidFill>
              <a:latin typeface="Aptos" panose="020B0004020202020204" pitchFamily="34" charset="0"/>
              <a:ea typeface="PT Sans"/>
              <a:cs typeface="PT Sans"/>
              <a:sym typeface="PT Sans"/>
            </a:endParaRPr>
          </a:p>
          <a:p>
            <a:pPr algn="ctr">
              <a:lnSpc>
                <a:spcPct val="90000"/>
              </a:lnSpc>
              <a:spcAft>
                <a:spcPts val="1000"/>
              </a:spcAft>
              <a:buClr>
                <a:schemeClr val="dk1"/>
              </a:buClr>
              <a:buSzPts val="2100"/>
            </a:pPr>
            <a:r>
              <a:rPr lang="en" dirty="0">
                <a:solidFill>
                  <a:schemeClr val="bg1"/>
                </a:solidFill>
                <a:latin typeface="Aptos" panose="020B0004020202020204" pitchFamily="34" charset="0"/>
                <a:ea typeface="PT Sans"/>
                <a:cs typeface="PT Sans"/>
                <a:sym typeface="PT Sans"/>
              </a:rPr>
              <a:t>A full </a:t>
            </a:r>
            <a:r>
              <a:rPr lang="en" i="1" dirty="0">
                <a:solidFill>
                  <a:schemeClr val="bg1"/>
                </a:solidFill>
                <a:latin typeface="Aptos" panose="020B0004020202020204" pitchFamily="34" charset="0"/>
                <a:ea typeface="PT Sans"/>
                <a:cs typeface="PT Sans"/>
                <a:sym typeface="PT Sans"/>
              </a:rPr>
              <a:t>r</a:t>
            </a:r>
            <a:r>
              <a:rPr lang="en" dirty="0">
                <a:solidFill>
                  <a:schemeClr val="bg1"/>
                </a:solidFill>
                <a:latin typeface="Aptos" panose="020B0004020202020204" pitchFamily="34" charset="0"/>
                <a:ea typeface="PT Sans"/>
                <a:cs typeface="PT Sans"/>
                <a:sym typeface="PT Sans"/>
              </a:rPr>
              <a:t>-process pattern that increases with [Eu/Fe] —agrees with observations</a:t>
            </a:r>
          </a:p>
        </p:txBody>
      </p:sp>
      <p:sp>
        <p:nvSpPr>
          <p:cNvPr id="11" name="Google Shape;502;p45">
            <a:extLst>
              <a:ext uri="{FF2B5EF4-FFF2-40B4-BE49-F238E27FC236}">
                <a16:creationId xmlns:a16="http://schemas.microsoft.com/office/drawing/2014/main" id="{5652A97F-8FAF-B46B-11AF-DBF0470F2405}"/>
              </a:ext>
            </a:extLst>
          </p:cNvPr>
          <p:cNvSpPr txBox="1"/>
          <p:nvPr/>
        </p:nvSpPr>
        <p:spPr>
          <a:xfrm>
            <a:off x="4298592" y="5075968"/>
            <a:ext cx="3594816" cy="986782"/>
          </a:xfrm>
          <a:prstGeom prst="rect">
            <a:avLst/>
          </a:prstGeom>
          <a:noFill/>
          <a:ln>
            <a:noFill/>
          </a:ln>
        </p:spPr>
        <p:txBody>
          <a:bodyPr spcFirstLastPara="1" wrap="square" lIns="109710" tIns="109710" rIns="109710" bIns="109710" anchor="t" anchorCtr="0">
            <a:noAutofit/>
          </a:bodyPr>
          <a:lstStyle/>
          <a:p>
            <a:pPr algn="ctr">
              <a:lnSpc>
                <a:spcPct val="90000"/>
              </a:lnSpc>
              <a:spcAft>
                <a:spcPts val="1000"/>
              </a:spcAft>
              <a:buClr>
                <a:schemeClr val="dk1"/>
              </a:buClr>
              <a:buSzPts val="2100"/>
            </a:pPr>
            <a:r>
              <a:rPr lang="en" u="sng" dirty="0">
                <a:solidFill>
                  <a:schemeClr val="bg1"/>
                </a:solidFill>
                <a:latin typeface="Aptos" panose="020B0004020202020204" pitchFamily="34" charset="0"/>
                <a:ea typeface="PT Sans"/>
                <a:cs typeface="PT Sans"/>
                <a:sym typeface="PT Sans"/>
              </a:rPr>
              <a:t>Component  2:</a:t>
            </a:r>
            <a:endParaRPr lang="en" i="1" u="sng" dirty="0">
              <a:solidFill>
                <a:schemeClr val="bg1"/>
              </a:solidFill>
              <a:latin typeface="Aptos" panose="020B0004020202020204" pitchFamily="34" charset="0"/>
              <a:ea typeface="PT Sans"/>
              <a:cs typeface="PT Sans"/>
              <a:sym typeface="PT Sans"/>
            </a:endParaRPr>
          </a:p>
          <a:p>
            <a:pPr algn="ctr">
              <a:lnSpc>
                <a:spcPct val="90000"/>
              </a:lnSpc>
              <a:spcAft>
                <a:spcPts val="1000"/>
              </a:spcAft>
              <a:buClr>
                <a:schemeClr val="dk1"/>
              </a:buClr>
              <a:buSzPts val="2100"/>
            </a:pPr>
            <a:r>
              <a:rPr lang="en" dirty="0">
                <a:solidFill>
                  <a:schemeClr val="bg1"/>
                </a:solidFill>
                <a:latin typeface="Aptos" panose="020B0004020202020204" pitchFamily="34" charset="0"/>
                <a:ea typeface="PT Sans"/>
                <a:cs typeface="PT Sans"/>
                <a:sym typeface="PT Sans"/>
              </a:rPr>
              <a:t>A main </a:t>
            </a:r>
            <a:r>
              <a:rPr lang="en" i="1" dirty="0">
                <a:solidFill>
                  <a:schemeClr val="bg1"/>
                </a:solidFill>
                <a:latin typeface="Aptos" panose="020B0004020202020204" pitchFamily="34" charset="0"/>
                <a:ea typeface="PT Sans"/>
                <a:cs typeface="PT Sans"/>
                <a:sym typeface="PT Sans"/>
              </a:rPr>
              <a:t>r</a:t>
            </a:r>
            <a:r>
              <a:rPr lang="en" dirty="0">
                <a:solidFill>
                  <a:schemeClr val="bg1"/>
                </a:solidFill>
                <a:latin typeface="Aptos" panose="020B0004020202020204" pitchFamily="34" charset="0"/>
                <a:ea typeface="PT Sans"/>
                <a:cs typeface="PT Sans"/>
                <a:sym typeface="PT Sans"/>
              </a:rPr>
              <a:t>-process that is constant(?) over [Eu/Fe]</a:t>
            </a:r>
          </a:p>
        </p:txBody>
      </p:sp>
      <p:sp>
        <p:nvSpPr>
          <p:cNvPr id="4" name="Google Shape;570;p53">
            <a:extLst>
              <a:ext uri="{FF2B5EF4-FFF2-40B4-BE49-F238E27FC236}">
                <a16:creationId xmlns:a16="http://schemas.microsoft.com/office/drawing/2014/main" id="{BFD7A85B-A551-62AA-0CDA-EC86440055D9}"/>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spTree>
    <p:extLst>
      <p:ext uri="{BB962C8B-B14F-4D97-AF65-F5344CB8AC3E}">
        <p14:creationId xmlns:p14="http://schemas.microsoft.com/office/powerpoint/2010/main" val="23955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02A5F-5B8D-98E5-BBAA-C5B478D8BB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E76356-C603-87AE-3CFC-804D02339F7E}"/>
              </a:ext>
            </a:extLst>
          </p:cNvPr>
          <p:cNvSpPr txBox="1"/>
          <p:nvPr/>
        </p:nvSpPr>
        <p:spPr>
          <a:xfrm>
            <a:off x="1" y="1483132"/>
            <a:ext cx="2834640" cy="4912442"/>
          </a:xfrm>
          <a:prstGeom prst="rect">
            <a:avLst/>
          </a:prstGeom>
          <a:noFill/>
        </p:spPr>
        <p:txBody>
          <a:bodyPr wrap="square" rtlCol="0">
            <a:noAutofit/>
          </a:bodyPr>
          <a:lstStyle/>
          <a:p>
            <a:pPr algn="r">
              <a:spcAft>
                <a:spcPts val="1600"/>
              </a:spcAft>
            </a:pPr>
            <a:r>
              <a:rPr lang="en-US" sz="2200" dirty="0">
                <a:solidFill>
                  <a:srgbClr val="E6CE55"/>
                </a:solidFill>
                <a:latin typeface="Aptos" panose="020B0004020202020204" pitchFamily="34" charset="0"/>
              </a:rPr>
              <a:t>Nucleosynthesis theorists</a:t>
            </a:r>
            <a:br>
              <a:rPr lang="en-US" sz="2200" dirty="0">
                <a:solidFill>
                  <a:srgbClr val="E6CE55"/>
                </a:solidFill>
                <a:latin typeface="Aptos" panose="020B0004020202020204" pitchFamily="34" charset="0"/>
              </a:rPr>
            </a:br>
            <a:endParaRPr lang="en-US" sz="2200" dirty="0">
              <a:solidFill>
                <a:srgbClr val="E6CE55"/>
              </a:solidFill>
              <a:latin typeface="Aptos" panose="020B0004020202020204" pitchFamily="34" charset="0"/>
            </a:endParaRPr>
          </a:p>
          <a:p>
            <a:pPr algn="r">
              <a:spcAft>
                <a:spcPts val="1600"/>
              </a:spcAft>
            </a:pPr>
            <a:r>
              <a:rPr lang="en-US" sz="2200" dirty="0">
                <a:solidFill>
                  <a:srgbClr val="E6CE55"/>
                </a:solidFill>
                <a:latin typeface="Aptos" panose="020B0004020202020204" pitchFamily="34" charset="0"/>
              </a:rPr>
              <a:t>Nuclear experimentalists</a:t>
            </a:r>
          </a:p>
          <a:p>
            <a:pPr algn="r">
              <a:spcAft>
                <a:spcPts val="1600"/>
              </a:spcAft>
            </a:pPr>
            <a:r>
              <a:rPr lang="en-US" sz="2200" dirty="0">
                <a:solidFill>
                  <a:srgbClr val="E6CE55"/>
                </a:solidFill>
                <a:latin typeface="Aptos" panose="020B0004020202020204" pitchFamily="34" charset="0"/>
              </a:rPr>
              <a:t>GCE theorists</a:t>
            </a:r>
            <a:br>
              <a:rPr lang="en-US" sz="2200" dirty="0">
                <a:solidFill>
                  <a:srgbClr val="E6CE55"/>
                </a:solidFill>
                <a:latin typeface="Aptos" panose="020B0004020202020204" pitchFamily="34" charset="0"/>
              </a:rPr>
            </a:br>
            <a:br>
              <a:rPr lang="en-US" sz="2200" dirty="0">
                <a:solidFill>
                  <a:srgbClr val="E6CE55"/>
                </a:solidFill>
                <a:latin typeface="Aptos" panose="020B0004020202020204" pitchFamily="34" charset="0"/>
              </a:rPr>
            </a:br>
            <a:br>
              <a:rPr lang="en-US" sz="2200" dirty="0">
                <a:solidFill>
                  <a:srgbClr val="E6CE55"/>
                </a:solidFill>
                <a:latin typeface="Aptos" panose="020B0004020202020204" pitchFamily="34" charset="0"/>
              </a:rPr>
            </a:br>
            <a:endParaRPr lang="en-US" sz="2200" dirty="0">
              <a:solidFill>
                <a:srgbClr val="E6CE55"/>
              </a:solidFill>
              <a:latin typeface="Aptos" panose="020B0004020202020204" pitchFamily="34" charset="0"/>
            </a:endParaRPr>
          </a:p>
          <a:p>
            <a:pPr algn="r">
              <a:spcAft>
                <a:spcPts val="1600"/>
              </a:spcAft>
            </a:pPr>
            <a:r>
              <a:rPr lang="en-US" sz="2200" dirty="0">
                <a:solidFill>
                  <a:srgbClr val="E6CE55"/>
                </a:solidFill>
                <a:latin typeface="Aptos" panose="020B0004020202020204" pitchFamily="34" charset="0"/>
              </a:rPr>
              <a:t>Your-favorite-stellar-population observers</a:t>
            </a:r>
          </a:p>
        </p:txBody>
      </p:sp>
      <p:sp>
        <p:nvSpPr>
          <p:cNvPr id="5" name="TextBox 4">
            <a:extLst>
              <a:ext uri="{FF2B5EF4-FFF2-40B4-BE49-F238E27FC236}">
                <a16:creationId xmlns:a16="http://schemas.microsoft.com/office/drawing/2014/main" id="{C98ECAD2-D91A-CB7F-C2AD-4A23B531C262}"/>
              </a:ext>
            </a:extLst>
          </p:cNvPr>
          <p:cNvSpPr txBox="1"/>
          <p:nvPr/>
        </p:nvSpPr>
        <p:spPr>
          <a:xfrm>
            <a:off x="2834642" y="1483132"/>
            <a:ext cx="4318226" cy="4912442"/>
          </a:xfrm>
          <a:prstGeom prst="rect">
            <a:avLst/>
          </a:prstGeom>
          <a:noFill/>
        </p:spPr>
        <p:txBody>
          <a:bodyPr wrap="square" rtlCol="0">
            <a:noAutofit/>
          </a:bodyPr>
          <a:lstStyle/>
          <a:p>
            <a:pPr>
              <a:spcAft>
                <a:spcPts val="1600"/>
              </a:spcAft>
            </a:pPr>
            <a:r>
              <a:rPr lang="en-US" sz="2200" dirty="0">
                <a:solidFill>
                  <a:schemeClr val="bg1"/>
                </a:solidFill>
                <a:latin typeface="Aptos" panose="020B0004020202020204" pitchFamily="34" charset="0"/>
              </a:rPr>
              <a:t>can use these basis patterns as the true observed </a:t>
            </a:r>
            <a:r>
              <a:rPr lang="en-US" sz="2200" i="1" dirty="0">
                <a:solidFill>
                  <a:schemeClr val="bg1"/>
                </a:solidFill>
                <a:latin typeface="Aptos" panose="020B0004020202020204" pitchFamily="34" charset="0"/>
              </a:rPr>
              <a:t>r</a:t>
            </a:r>
            <a:r>
              <a:rPr lang="en-US" sz="2200" dirty="0">
                <a:solidFill>
                  <a:schemeClr val="bg1"/>
                </a:solidFill>
                <a:latin typeface="Aptos" panose="020B0004020202020204" pitchFamily="34" charset="0"/>
              </a:rPr>
              <a:t>-process signature for individual sites</a:t>
            </a:r>
          </a:p>
          <a:p>
            <a:pPr>
              <a:spcAft>
                <a:spcPts val="1600"/>
              </a:spcAft>
            </a:pPr>
            <a:r>
              <a:rPr lang="en-US" sz="2200" dirty="0">
                <a:solidFill>
                  <a:schemeClr val="bg1"/>
                </a:solidFill>
                <a:latin typeface="Aptos" panose="020B0004020202020204" pitchFamily="34" charset="0"/>
              </a:rPr>
              <a:t>can trust their nucleosynthesis friends even more </a:t>
            </a:r>
            <a:r>
              <a:rPr lang="en-US" sz="2200" dirty="0">
                <a:solidFill>
                  <a:schemeClr val="bg1"/>
                </a:solidFill>
                <a:latin typeface="Aptos" panose="020B0004020202020204" pitchFamily="34" charset="0"/>
                <a:sym typeface="Wingdings" pitchFamily="2" charset="2"/>
              </a:rPr>
              <a:t>:)</a:t>
            </a:r>
            <a:endParaRPr lang="en-US" sz="2200" dirty="0">
              <a:solidFill>
                <a:schemeClr val="bg1"/>
              </a:solidFill>
              <a:latin typeface="Aptos" panose="020B0004020202020204" pitchFamily="34" charset="0"/>
            </a:endParaRPr>
          </a:p>
          <a:p>
            <a:pPr>
              <a:spcAft>
                <a:spcPts val="1600"/>
              </a:spcAft>
            </a:pPr>
            <a:r>
              <a:rPr lang="en-US" sz="2200" dirty="0">
                <a:solidFill>
                  <a:schemeClr val="bg1"/>
                </a:solidFill>
                <a:latin typeface="Aptos" panose="020B0004020202020204" pitchFamily="34" charset="0"/>
              </a:rPr>
              <a:t>can use the frequency with which each basis pattern occurs as a measure of </a:t>
            </a:r>
            <a:r>
              <a:rPr lang="en-US" sz="2200" i="1" dirty="0">
                <a:solidFill>
                  <a:schemeClr val="bg1"/>
                </a:solidFill>
                <a:latin typeface="Aptos" panose="020B0004020202020204" pitchFamily="34" charset="0"/>
              </a:rPr>
              <a:t>r</a:t>
            </a:r>
            <a:r>
              <a:rPr lang="en-US" sz="2200" dirty="0">
                <a:solidFill>
                  <a:schemeClr val="bg1"/>
                </a:solidFill>
                <a:latin typeface="Aptos" panose="020B0004020202020204" pitchFamily="34" charset="0"/>
              </a:rPr>
              <a:t>-process site frequencies</a:t>
            </a:r>
          </a:p>
          <a:p>
            <a:pPr>
              <a:spcAft>
                <a:spcPts val="1600"/>
              </a:spcAft>
            </a:pPr>
            <a:r>
              <a:rPr lang="en-US" sz="2200" dirty="0">
                <a:solidFill>
                  <a:schemeClr val="bg1"/>
                </a:solidFill>
                <a:latin typeface="Aptos" panose="020B0004020202020204" pitchFamily="34" charset="0"/>
              </a:rPr>
              <a:t>can quantify the nucleosynthetic history of an observed population</a:t>
            </a:r>
          </a:p>
        </p:txBody>
      </p:sp>
      <p:pic>
        <p:nvPicPr>
          <p:cNvPr id="2" name="Picture 1">
            <a:extLst>
              <a:ext uri="{FF2B5EF4-FFF2-40B4-BE49-F238E27FC236}">
                <a16:creationId xmlns:a16="http://schemas.microsoft.com/office/drawing/2014/main" id="{7C6F42E3-B34F-65C0-EFA4-73199EA9152B}"/>
              </a:ext>
            </a:extLst>
          </p:cNvPr>
          <p:cNvPicPr>
            <a:picLocks noChangeAspect="1"/>
          </p:cNvPicPr>
          <p:nvPr/>
        </p:nvPicPr>
        <p:blipFill>
          <a:blip r:embed="rId2"/>
          <a:stretch>
            <a:fillRect/>
          </a:stretch>
        </p:blipFill>
        <p:spPr>
          <a:xfrm>
            <a:off x="7152868" y="1605924"/>
            <a:ext cx="4872193" cy="4135222"/>
          </a:xfrm>
          <a:prstGeom prst="rect">
            <a:avLst/>
          </a:prstGeom>
          <a:solidFill>
            <a:schemeClr val="bg1"/>
          </a:solidFill>
        </p:spPr>
      </p:pic>
      <p:sp>
        <p:nvSpPr>
          <p:cNvPr id="3" name="Google Shape;502;p45">
            <a:extLst>
              <a:ext uri="{FF2B5EF4-FFF2-40B4-BE49-F238E27FC236}">
                <a16:creationId xmlns:a16="http://schemas.microsoft.com/office/drawing/2014/main" id="{17C90AF0-65D7-DB14-8141-180ED0E05492}"/>
              </a:ext>
            </a:extLst>
          </p:cNvPr>
          <p:cNvSpPr txBox="1"/>
          <p:nvPr/>
        </p:nvSpPr>
        <p:spPr>
          <a:xfrm>
            <a:off x="2180822" y="346108"/>
            <a:ext cx="7830355" cy="986782"/>
          </a:xfrm>
          <a:prstGeom prst="rect">
            <a:avLst/>
          </a:prstGeom>
          <a:noFill/>
          <a:ln>
            <a:noFill/>
          </a:ln>
        </p:spPr>
        <p:txBody>
          <a:bodyPr spcFirstLastPara="1" wrap="square" lIns="109710" tIns="109710" rIns="109710" bIns="109710" anchor="ctr" anchorCtr="0">
            <a:noAutofit/>
          </a:bodyPr>
          <a:lstStyle/>
          <a:p>
            <a:pPr algn="ctr">
              <a:lnSpc>
                <a:spcPct val="90000"/>
              </a:lnSpc>
              <a:buClr>
                <a:schemeClr val="dk1"/>
              </a:buClr>
              <a:buSzPts val="2100"/>
            </a:pPr>
            <a:r>
              <a:rPr lang="en" sz="2800" dirty="0">
                <a:solidFill>
                  <a:schemeClr val="bg1"/>
                </a:solidFill>
                <a:latin typeface="Aptos" panose="020B0004020202020204" pitchFamily="34" charset="0"/>
                <a:ea typeface="PT Sans"/>
                <a:cs typeface="PT Sans"/>
                <a:sym typeface="PT Sans"/>
              </a:rPr>
              <a:t>So what?</a:t>
            </a:r>
            <a:endParaRPr sz="2800" i="1" dirty="0">
              <a:solidFill>
                <a:schemeClr val="bg1"/>
              </a:solidFill>
              <a:latin typeface="Aptos" panose="020B0004020202020204" pitchFamily="34" charset="0"/>
            </a:endParaRPr>
          </a:p>
        </p:txBody>
      </p:sp>
      <p:sp>
        <p:nvSpPr>
          <p:cNvPr id="6" name="Google Shape;570;p53">
            <a:extLst>
              <a:ext uri="{FF2B5EF4-FFF2-40B4-BE49-F238E27FC236}">
                <a16:creationId xmlns:a16="http://schemas.microsoft.com/office/drawing/2014/main" id="{015251ED-5B05-24CA-1964-06F67C64C321}"/>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spTree>
    <p:extLst>
      <p:ext uri="{BB962C8B-B14F-4D97-AF65-F5344CB8AC3E}">
        <p14:creationId xmlns:p14="http://schemas.microsoft.com/office/powerpoint/2010/main" val="3597389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E5BC-76F2-F74B-D594-F99CB9AAE870}"/>
              </a:ext>
            </a:extLst>
          </p:cNvPr>
          <p:cNvSpPr txBox="1">
            <a:spLocks/>
          </p:cNvSpPr>
          <p:nvPr/>
        </p:nvSpPr>
        <p:spPr>
          <a:xfrm>
            <a:off x="1473600" y="505122"/>
            <a:ext cx="9244800" cy="8460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a:lstStyle>
          <a:p>
            <a:pPr algn="ctr"/>
            <a:r>
              <a:rPr lang="en-US" sz="3600" dirty="0">
                <a:solidFill>
                  <a:srgbClr val="E6CE55"/>
                </a:solidFill>
                <a:latin typeface="Aptos" panose="020B0004020202020204" pitchFamily="34" charset="0"/>
              </a:rPr>
              <a:t>In Summary</a:t>
            </a:r>
          </a:p>
        </p:txBody>
      </p:sp>
      <p:sp>
        <p:nvSpPr>
          <p:cNvPr id="3" name="Subtitle 2">
            <a:extLst>
              <a:ext uri="{FF2B5EF4-FFF2-40B4-BE49-F238E27FC236}">
                <a16:creationId xmlns:a16="http://schemas.microsoft.com/office/drawing/2014/main" id="{D77C49C0-A2C9-3022-97FB-ECD720D2C415}"/>
              </a:ext>
            </a:extLst>
          </p:cNvPr>
          <p:cNvSpPr txBox="1">
            <a:spLocks/>
          </p:cNvSpPr>
          <p:nvPr/>
        </p:nvSpPr>
        <p:spPr>
          <a:xfrm rot="-220">
            <a:off x="652441" y="1415866"/>
            <a:ext cx="10887212" cy="5540945"/>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a:lstStyle>
          <a:p>
            <a:pPr algn="ctr">
              <a:spcAft>
                <a:spcPts val="2160"/>
              </a:spcAft>
            </a:pPr>
            <a:r>
              <a:rPr lang="en-US" sz="2400" dirty="0">
                <a:solidFill>
                  <a:schemeClr val="bg1"/>
                </a:solidFill>
                <a:latin typeface="Aptos" panose="020B0004020202020204" pitchFamily="34" charset="0"/>
              </a:rPr>
              <a:t>It is convenient to treat the abundance patterns of very metal-poor stars </a:t>
            </a:r>
            <a:br>
              <a:rPr lang="en-US" sz="2400" dirty="0">
                <a:solidFill>
                  <a:schemeClr val="bg1"/>
                </a:solidFill>
                <a:latin typeface="Aptos" panose="020B0004020202020204" pitchFamily="34" charset="0"/>
              </a:rPr>
            </a:br>
            <a:r>
              <a:rPr lang="en-US" sz="2400" dirty="0">
                <a:solidFill>
                  <a:schemeClr val="bg1"/>
                </a:solidFill>
                <a:latin typeface="Aptos" panose="020B0004020202020204" pitchFamily="34" charset="0"/>
              </a:rPr>
              <a:t>as the individual children of single </a:t>
            </a:r>
            <a:r>
              <a:rPr lang="en-US" sz="2400" i="1" dirty="0">
                <a:solidFill>
                  <a:schemeClr val="bg1"/>
                </a:solidFill>
                <a:latin typeface="Aptos" panose="020B0004020202020204" pitchFamily="34" charset="0"/>
              </a:rPr>
              <a:t>r</a:t>
            </a:r>
            <a:r>
              <a:rPr lang="en-US" sz="2400" dirty="0">
                <a:solidFill>
                  <a:schemeClr val="bg1"/>
                </a:solidFill>
                <a:latin typeface="Aptos" panose="020B0004020202020204" pitchFamily="34" charset="0"/>
              </a:rPr>
              <a:t>-process-hosting events</a:t>
            </a:r>
          </a:p>
          <a:p>
            <a:pPr algn="ctr">
              <a:spcAft>
                <a:spcPts val="2160"/>
              </a:spcAft>
            </a:pPr>
            <a:r>
              <a:rPr lang="en-US" sz="2400" dirty="0">
                <a:solidFill>
                  <a:schemeClr val="bg1"/>
                </a:solidFill>
                <a:latin typeface="Aptos" panose="020B0004020202020204" pitchFamily="34" charset="0"/>
              </a:rPr>
              <a:t>We can start addressing </a:t>
            </a:r>
            <a:r>
              <a:rPr lang="en-US" sz="2400" i="1" dirty="0">
                <a:solidFill>
                  <a:schemeClr val="bg1"/>
                </a:solidFill>
                <a:latin typeface="Aptos" panose="020B0004020202020204" pitchFamily="34" charset="0"/>
              </a:rPr>
              <a:t>r</a:t>
            </a:r>
            <a:r>
              <a:rPr lang="en-US" sz="2400" dirty="0">
                <a:solidFill>
                  <a:schemeClr val="bg1"/>
                </a:solidFill>
                <a:latin typeface="Aptos" panose="020B0004020202020204" pitchFamily="34" charset="0"/>
              </a:rPr>
              <a:t>-process abundance patterns statistically:</a:t>
            </a:r>
            <a:br>
              <a:rPr lang="en-US" sz="2400" dirty="0">
                <a:solidFill>
                  <a:schemeClr val="bg1"/>
                </a:solidFill>
                <a:latin typeface="Aptos" panose="020B0004020202020204" pitchFamily="34" charset="0"/>
              </a:rPr>
            </a:br>
            <a:r>
              <a:rPr lang="en-US" sz="2400" dirty="0">
                <a:solidFill>
                  <a:schemeClr val="bg1"/>
                </a:solidFill>
                <a:latin typeface="Aptos" panose="020B0004020202020204" pitchFamily="34" charset="0"/>
              </a:rPr>
              <a:t> is each </a:t>
            </a:r>
            <a:r>
              <a:rPr lang="en-US" sz="2400" i="1" dirty="0">
                <a:solidFill>
                  <a:schemeClr val="bg1"/>
                </a:solidFill>
                <a:latin typeface="Aptos" panose="020B0004020202020204" pitchFamily="34" charset="0"/>
              </a:rPr>
              <a:t>r</a:t>
            </a:r>
            <a:r>
              <a:rPr lang="en-US" sz="2400" dirty="0">
                <a:solidFill>
                  <a:schemeClr val="bg1"/>
                </a:solidFill>
                <a:latin typeface="Aptos" panose="020B0004020202020204" pitchFamily="34" charset="0"/>
              </a:rPr>
              <a:t>-II star actually only enriched by one event?</a:t>
            </a:r>
          </a:p>
          <a:p>
            <a:pPr algn="ctr">
              <a:spcAft>
                <a:spcPts val="2160"/>
              </a:spcAft>
            </a:pPr>
            <a:r>
              <a:rPr lang="en-US" sz="2400" dirty="0">
                <a:solidFill>
                  <a:schemeClr val="bg1"/>
                </a:solidFill>
                <a:latin typeface="Aptos" panose="020B0004020202020204" pitchFamily="34" charset="0"/>
              </a:rPr>
              <a:t>This work shows the result a method in which the abundance patterns of 42 stars can be described robustly with as a few as three common abundance patterns</a:t>
            </a:r>
          </a:p>
          <a:p>
            <a:pPr algn="ctr">
              <a:spcAft>
                <a:spcPts val="2160"/>
              </a:spcAft>
            </a:pPr>
            <a:r>
              <a:rPr lang="en-US" sz="2400" dirty="0">
                <a:solidFill>
                  <a:schemeClr val="bg1"/>
                </a:solidFill>
                <a:latin typeface="Aptos" panose="020B0004020202020204" pitchFamily="34" charset="0"/>
              </a:rPr>
              <a:t>One of these common patterns could be the signature of a “pure” fission cycling </a:t>
            </a:r>
            <a:r>
              <a:rPr lang="en-US" sz="2400" i="1" dirty="0">
                <a:solidFill>
                  <a:schemeClr val="bg1"/>
                </a:solidFill>
                <a:latin typeface="Aptos" panose="020B0004020202020204" pitchFamily="34" charset="0"/>
              </a:rPr>
              <a:t>r</a:t>
            </a:r>
            <a:r>
              <a:rPr lang="en-US" sz="2400" dirty="0">
                <a:solidFill>
                  <a:schemeClr val="bg1"/>
                </a:solidFill>
                <a:latin typeface="Aptos" panose="020B0004020202020204" pitchFamily="34" charset="0"/>
              </a:rPr>
              <a:t>-process, which can/should be used to compare to </a:t>
            </a:r>
            <a:r>
              <a:rPr lang="en-US" sz="2400" i="1" dirty="0">
                <a:solidFill>
                  <a:schemeClr val="bg1"/>
                </a:solidFill>
                <a:latin typeface="Aptos" panose="020B0004020202020204" pitchFamily="34" charset="0"/>
              </a:rPr>
              <a:t>r</a:t>
            </a:r>
            <a:r>
              <a:rPr lang="en-US" sz="2400" dirty="0">
                <a:solidFill>
                  <a:schemeClr val="bg1"/>
                </a:solidFill>
                <a:latin typeface="Aptos" panose="020B0004020202020204" pitchFamily="34" charset="0"/>
              </a:rPr>
              <a:t>-process models</a:t>
            </a:r>
          </a:p>
          <a:p>
            <a:pPr algn="ctr">
              <a:spcAft>
                <a:spcPts val="2160"/>
              </a:spcAft>
            </a:pPr>
            <a:r>
              <a:rPr lang="en-US" sz="2400" dirty="0">
                <a:solidFill>
                  <a:schemeClr val="bg1"/>
                </a:solidFill>
                <a:latin typeface="Aptos" panose="020B0004020202020204" pitchFamily="34" charset="0"/>
              </a:rPr>
              <a:t>This method can be applied to other populations over time/metallicity</a:t>
            </a:r>
            <a:br>
              <a:rPr lang="en-US" sz="2400" dirty="0">
                <a:solidFill>
                  <a:schemeClr val="bg1"/>
                </a:solidFill>
                <a:latin typeface="Aptos" panose="020B0004020202020204" pitchFamily="34" charset="0"/>
              </a:rPr>
            </a:br>
            <a:r>
              <a:rPr lang="en-US" sz="2400" dirty="0">
                <a:solidFill>
                  <a:schemeClr val="bg1"/>
                </a:solidFill>
                <a:latin typeface="Aptos" panose="020B0004020202020204" pitchFamily="34" charset="0"/>
              </a:rPr>
              <a:t> to quantify </a:t>
            </a:r>
            <a:r>
              <a:rPr lang="en-US" sz="2400" i="1" dirty="0">
                <a:solidFill>
                  <a:schemeClr val="bg1"/>
                </a:solidFill>
                <a:latin typeface="Aptos" panose="020B0004020202020204" pitchFamily="34" charset="0"/>
              </a:rPr>
              <a:t>r</a:t>
            </a:r>
            <a:r>
              <a:rPr lang="en-US" sz="2400" dirty="0">
                <a:solidFill>
                  <a:schemeClr val="bg1"/>
                </a:solidFill>
                <a:latin typeface="Aptos" panose="020B0004020202020204" pitchFamily="34" charset="0"/>
              </a:rPr>
              <a:t>-process site contribution over time</a:t>
            </a:r>
            <a:endParaRPr lang="en-US" sz="2400" dirty="0">
              <a:solidFill>
                <a:schemeClr val="bg1">
                  <a:lumMod val="75000"/>
                </a:schemeClr>
              </a:solidFill>
              <a:latin typeface="Aptos" panose="020B0004020202020204" pitchFamily="34" charset="0"/>
            </a:endParaRPr>
          </a:p>
        </p:txBody>
      </p:sp>
    </p:spTree>
    <p:extLst>
      <p:ext uri="{BB962C8B-B14F-4D97-AF65-F5344CB8AC3E}">
        <p14:creationId xmlns:p14="http://schemas.microsoft.com/office/powerpoint/2010/main" val="28381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4E70-CFCB-7928-6628-E92A155AE8F9}"/>
              </a:ext>
            </a:extLst>
          </p:cNvPr>
          <p:cNvSpPr txBox="1">
            <a:spLocks/>
          </p:cNvSpPr>
          <p:nvPr/>
        </p:nvSpPr>
        <p:spPr>
          <a:xfrm>
            <a:off x="1473600" y="125709"/>
            <a:ext cx="9244800" cy="8460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556" b="0" i="0" u="none" strike="noStrike" cap="none">
                <a:solidFill>
                  <a:srgbClr val="000000"/>
                </a:solidFill>
                <a:latin typeface="Arial"/>
                <a:ea typeface="Arial"/>
                <a:cs typeface="Arial"/>
                <a:sym typeface="Arial"/>
              </a:defRPr>
            </a:lvl9pPr>
          </a:lstStyle>
          <a:p>
            <a:pPr algn="ctr"/>
            <a:r>
              <a:rPr lang="en-US" sz="3600" dirty="0">
                <a:solidFill>
                  <a:srgbClr val="E6CE55"/>
                </a:solidFill>
                <a:latin typeface="Aptos" panose="020B0004020202020204" pitchFamily="34" charset="0"/>
              </a:rPr>
              <a:t>Thanks!</a:t>
            </a:r>
          </a:p>
        </p:txBody>
      </p:sp>
      <p:sp>
        <p:nvSpPr>
          <p:cNvPr id="3" name="TextBox 2">
            <a:extLst>
              <a:ext uri="{FF2B5EF4-FFF2-40B4-BE49-F238E27FC236}">
                <a16:creationId xmlns:a16="http://schemas.microsoft.com/office/drawing/2014/main" id="{21617F28-2B20-1EE8-D770-861E85ED5D47}"/>
              </a:ext>
            </a:extLst>
          </p:cNvPr>
          <p:cNvSpPr txBox="1"/>
          <p:nvPr/>
        </p:nvSpPr>
        <p:spPr>
          <a:xfrm>
            <a:off x="6096000" y="683924"/>
            <a:ext cx="5748271" cy="5144998"/>
          </a:xfrm>
          <a:prstGeom prst="rect">
            <a:avLst/>
          </a:prstGeom>
          <a:noFill/>
        </p:spPr>
        <p:txBody>
          <a:bodyPr wrap="square" rtlCol="0">
            <a:spAutoFit/>
          </a:bodyPr>
          <a:lstStyle/>
          <a:p>
            <a:pPr algn="ctr">
              <a:spcAft>
                <a:spcPts val="1000"/>
              </a:spcAft>
            </a:pPr>
            <a:r>
              <a:rPr lang="en-US" sz="1600" u="sng" dirty="0">
                <a:solidFill>
                  <a:schemeClr val="bg1"/>
                </a:solidFill>
                <a:latin typeface="Aptos" panose="020B0004020202020204" pitchFamily="34" charset="0"/>
              </a:rPr>
              <a:t>Funding &amp; Telescopes</a:t>
            </a:r>
          </a:p>
          <a:p>
            <a:pPr algn="ctr"/>
            <a:r>
              <a:rPr lang="en-US" sz="1600" dirty="0">
                <a:solidFill>
                  <a:schemeClr val="bg1"/>
                </a:solidFill>
                <a:latin typeface="Aptos" panose="020B0004020202020204" pitchFamily="34" charset="0"/>
              </a:rPr>
              <a:t>Hubble Space Telescope</a:t>
            </a:r>
          </a:p>
          <a:p>
            <a:pPr algn="ctr"/>
            <a:r>
              <a:rPr lang="en-US" sz="1600" dirty="0">
                <a:solidFill>
                  <a:schemeClr val="bg1"/>
                </a:solidFill>
                <a:latin typeface="Aptos" panose="020B0004020202020204" pitchFamily="34" charset="0"/>
              </a:rPr>
              <a:t>Magellan Telescope,</a:t>
            </a:r>
          </a:p>
          <a:p>
            <a:pPr algn="ctr"/>
            <a:r>
              <a:rPr lang="en-US" sz="1600" dirty="0">
                <a:solidFill>
                  <a:schemeClr val="bg1"/>
                </a:solidFill>
                <a:latin typeface="Aptos" panose="020B0004020202020204" pitchFamily="34" charset="0"/>
              </a:rPr>
              <a:t>McDonald Observatory</a:t>
            </a:r>
          </a:p>
          <a:p>
            <a:pPr algn="ctr"/>
            <a:r>
              <a:rPr lang="en-US" sz="1600" dirty="0">
                <a:solidFill>
                  <a:schemeClr val="bg1"/>
                </a:solidFill>
                <a:latin typeface="Aptos" panose="020B0004020202020204" pitchFamily="34" charset="0"/>
              </a:rPr>
              <a:t>Apache Point Observatory</a:t>
            </a:r>
          </a:p>
          <a:p>
            <a:pPr algn="ctr"/>
            <a:r>
              <a:rPr lang="en-US" sz="1600" dirty="0">
                <a:solidFill>
                  <a:schemeClr val="bg1"/>
                </a:solidFill>
                <a:latin typeface="Aptos" panose="020B0004020202020204" pitchFamily="34" charset="0"/>
              </a:rPr>
              <a:t>Gran </a:t>
            </a:r>
            <a:r>
              <a:rPr lang="en-US" sz="1600" dirty="0" err="1">
                <a:solidFill>
                  <a:schemeClr val="bg1"/>
                </a:solidFill>
                <a:latin typeface="Aptos" panose="020B0004020202020204" pitchFamily="34" charset="0"/>
              </a:rPr>
              <a:t>Telescopio</a:t>
            </a:r>
            <a:r>
              <a:rPr lang="en-US" sz="1600" dirty="0">
                <a:solidFill>
                  <a:schemeClr val="bg1"/>
                </a:solidFill>
                <a:latin typeface="Aptos" panose="020B0004020202020204" pitchFamily="34" charset="0"/>
              </a:rPr>
              <a:t> Canarias</a:t>
            </a:r>
          </a:p>
          <a:p>
            <a:pPr algn="ctr"/>
            <a:r>
              <a:rPr lang="en-US" sz="1600" dirty="0">
                <a:solidFill>
                  <a:schemeClr val="bg1"/>
                </a:solidFill>
                <a:latin typeface="Aptos" panose="020B0004020202020204" pitchFamily="34" charset="0"/>
              </a:rPr>
              <a:t>NSF grant AST 2205847</a:t>
            </a:r>
          </a:p>
          <a:p>
            <a:pPr algn="ctr"/>
            <a:r>
              <a:rPr lang="en-US" sz="1600" dirty="0">
                <a:solidFill>
                  <a:schemeClr val="bg1"/>
                </a:solidFill>
                <a:latin typeface="Aptos" panose="020B0004020202020204" pitchFamily="34" charset="0"/>
              </a:rPr>
              <a:t>NSF grant AST 2206263</a:t>
            </a:r>
          </a:p>
          <a:p>
            <a:pPr algn="ctr"/>
            <a:r>
              <a:rPr lang="en-US" sz="1600" dirty="0">
                <a:solidFill>
                  <a:schemeClr val="bg1"/>
                </a:solidFill>
                <a:latin typeface="Aptos" panose="020B0004020202020204" pitchFamily="34" charset="0"/>
              </a:rPr>
              <a:t>NSF grant AST-2307436</a:t>
            </a:r>
          </a:p>
          <a:p>
            <a:pPr algn="ctr"/>
            <a:r>
              <a:rPr lang="en-US" sz="1600" dirty="0">
                <a:solidFill>
                  <a:schemeClr val="bg1"/>
                </a:solidFill>
                <a:latin typeface="Aptos" panose="020B0004020202020204" pitchFamily="34" charset="0"/>
              </a:rPr>
              <a:t>NSF grant PHY 14-30152 “Physics Frontier Center/JINA Center for the Evolution of the Elements” (JINA-CEE)</a:t>
            </a:r>
          </a:p>
          <a:p>
            <a:pPr algn="ctr"/>
            <a:r>
              <a:rPr lang="en-US" sz="1600" dirty="0">
                <a:solidFill>
                  <a:schemeClr val="bg1"/>
                </a:solidFill>
                <a:latin typeface="Aptos" panose="020B0004020202020204" pitchFamily="34" charset="0"/>
              </a:rPr>
              <a:t>NSF grant OISE1927130 “The International Research Network for Nuclear Astrophysics” (</a:t>
            </a:r>
            <a:r>
              <a:rPr lang="en-US" sz="1600" dirty="0" err="1">
                <a:solidFill>
                  <a:schemeClr val="bg1"/>
                </a:solidFill>
                <a:latin typeface="Aptos" panose="020B0004020202020204" pitchFamily="34" charset="0"/>
              </a:rPr>
              <a:t>IReNA</a:t>
            </a:r>
            <a:r>
              <a:rPr lang="en-US" sz="1600" dirty="0">
                <a:solidFill>
                  <a:schemeClr val="bg1"/>
                </a:solidFill>
                <a:latin typeface="Aptos" panose="020B0004020202020204" pitchFamily="34" charset="0"/>
              </a:rPr>
              <a:t>)</a:t>
            </a:r>
          </a:p>
          <a:p>
            <a:pPr algn="ctr"/>
            <a:r>
              <a:rPr lang="en-US" sz="1600" dirty="0">
                <a:solidFill>
                  <a:schemeClr val="bg1"/>
                </a:solidFill>
                <a:latin typeface="Aptos" panose="020B0004020202020204" pitchFamily="34" charset="0"/>
              </a:rPr>
              <a:t>NSF: </a:t>
            </a:r>
            <a:r>
              <a:rPr lang="en-US" sz="1600" dirty="0" err="1">
                <a:solidFill>
                  <a:schemeClr val="bg1"/>
                </a:solidFill>
                <a:latin typeface="Aptos" panose="020B0004020202020204" pitchFamily="34" charset="0"/>
              </a:rPr>
              <a:t>NOIRLab</a:t>
            </a:r>
            <a:r>
              <a:rPr lang="en-US" sz="1600" dirty="0">
                <a:solidFill>
                  <a:schemeClr val="bg1"/>
                </a:solidFill>
                <a:latin typeface="Aptos" panose="020B0004020202020204" pitchFamily="34" charset="0"/>
              </a:rPr>
              <a:t>, managed by Association of Universities for Research in Astronomy</a:t>
            </a:r>
          </a:p>
          <a:p>
            <a:pPr algn="ctr"/>
            <a:r>
              <a:rPr lang="en-US" sz="1600" dirty="0">
                <a:solidFill>
                  <a:schemeClr val="bg1"/>
                </a:solidFill>
                <a:latin typeface="Aptos" panose="020B0004020202020204" pitchFamily="34" charset="0"/>
              </a:rPr>
              <a:t>NASA Astrophysics Theory Program grant 80NSSC24K089</a:t>
            </a:r>
          </a:p>
          <a:p>
            <a:pPr algn="ctr"/>
            <a:r>
              <a:rPr lang="en-US" sz="1600" dirty="0">
                <a:solidFill>
                  <a:schemeClr val="bg1"/>
                </a:solidFill>
                <a:latin typeface="Aptos" panose="020B0004020202020204" pitchFamily="34" charset="0"/>
              </a:rPr>
              <a:t>NASA Astrophysics Data Analysis Program grant 80NSSC21K0627</a:t>
            </a:r>
          </a:p>
          <a:p>
            <a:pPr algn="ctr"/>
            <a:r>
              <a:rPr lang="en-US" sz="1600" dirty="0">
                <a:solidFill>
                  <a:schemeClr val="bg1"/>
                </a:solidFill>
                <a:latin typeface="Aptos" panose="020B0004020202020204" pitchFamily="34" charset="0"/>
              </a:rPr>
              <a:t>DOE Contract DE-AC52-07NA27344</a:t>
            </a:r>
          </a:p>
          <a:p>
            <a:pPr algn="ctr"/>
            <a:r>
              <a:rPr lang="en-US" sz="1600" dirty="0">
                <a:solidFill>
                  <a:schemeClr val="bg1"/>
                </a:solidFill>
                <a:latin typeface="Aptos" panose="020B0004020202020204" pitchFamily="34" charset="0"/>
              </a:rPr>
              <a:t>Swedish Research Council: VR 2021-05556</a:t>
            </a:r>
          </a:p>
        </p:txBody>
      </p:sp>
      <p:sp>
        <p:nvSpPr>
          <p:cNvPr id="4" name="TextBox 3">
            <a:extLst>
              <a:ext uri="{FF2B5EF4-FFF2-40B4-BE49-F238E27FC236}">
                <a16:creationId xmlns:a16="http://schemas.microsoft.com/office/drawing/2014/main" id="{0D4434E5-93C9-130E-06C8-E4449C1EEB45}"/>
              </a:ext>
            </a:extLst>
          </p:cNvPr>
          <p:cNvSpPr txBox="1"/>
          <p:nvPr/>
        </p:nvSpPr>
        <p:spPr>
          <a:xfrm>
            <a:off x="347729" y="567725"/>
            <a:ext cx="5356386" cy="5391219"/>
          </a:xfrm>
          <a:prstGeom prst="rect">
            <a:avLst/>
          </a:prstGeom>
          <a:noFill/>
        </p:spPr>
        <p:txBody>
          <a:bodyPr wrap="square" rtlCol="0">
            <a:spAutoFit/>
          </a:bodyPr>
          <a:lstStyle/>
          <a:p>
            <a:pPr algn="ctr">
              <a:spcAft>
                <a:spcPts val="1000"/>
              </a:spcAft>
            </a:pPr>
            <a:r>
              <a:rPr lang="en-US" sz="1600" u="sng" dirty="0">
                <a:solidFill>
                  <a:schemeClr val="bg1"/>
                </a:solidFill>
                <a:latin typeface="Aptos" panose="020B0004020202020204" pitchFamily="34" charset="0"/>
              </a:rPr>
              <a:t>Collaborators &amp; Students</a:t>
            </a:r>
          </a:p>
          <a:p>
            <a:pPr algn="ctr"/>
            <a:r>
              <a:rPr lang="en-US" sz="1600" dirty="0">
                <a:solidFill>
                  <a:schemeClr val="bg1"/>
                </a:solidFill>
                <a:latin typeface="Aptos" panose="020B0004020202020204" pitchFamily="34" charset="0"/>
              </a:rPr>
              <a:t>Jessica Agnos (SFSU)</a:t>
            </a:r>
          </a:p>
          <a:p>
            <a:pPr algn="ctr"/>
            <a:r>
              <a:rPr lang="en-US" sz="1600" dirty="0">
                <a:solidFill>
                  <a:schemeClr val="bg1"/>
                </a:solidFill>
                <a:latin typeface="Aptos" panose="020B0004020202020204" pitchFamily="34" charset="0"/>
              </a:rPr>
              <a:t>Carlos Allende Prieto (IAC Tenerife, Spain)</a:t>
            </a:r>
          </a:p>
          <a:p>
            <a:pPr algn="ctr"/>
            <a:r>
              <a:rPr lang="en-US" sz="1600" dirty="0" err="1">
                <a:solidFill>
                  <a:schemeClr val="bg1"/>
                </a:solidFill>
                <a:latin typeface="Aptos" panose="020B0004020202020204" pitchFamily="34" charset="0"/>
              </a:rPr>
              <a:t>Avrajit</a:t>
            </a:r>
            <a:r>
              <a:rPr lang="en-US" sz="1600" dirty="0">
                <a:solidFill>
                  <a:schemeClr val="bg1"/>
                </a:solidFill>
                <a:latin typeface="Aptos" panose="020B0004020202020204" pitchFamily="34" charset="0"/>
              </a:rPr>
              <a:t> Bandyopadhyay (</a:t>
            </a:r>
            <a:r>
              <a:rPr lang="en-US" sz="1600" dirty="0" err="1">
                <a:solidFill>
                  <a:schemeClr val="bg1"/>
                </a:solidFill>
                <a:latin typeface="Aptos" panose="020B0004020202020204" pitchFamily="34" charset="0"/>
              </a:rPr>
              <a:t>UFlorida</a:t>
            </a:r>
            <a:r>
              <a:rPr lang="en-US" sz="1600" dirty="0">
                <a:solidFill>
                  <a:schemeClr val="bg1"/>
                </a:solidFill>
                <a:latin typeface="Aptos" panose="020B0004020202020204" pitchFamily="34" charset="0"/>
              </a:rPr>
              <a:t>)</a:t>
            </a:r>
          </a:p>
          <a:p>
            <a:pPr algn="ctr"/>
            <a:r>
              <a:rPr lang="en-US" sz="1600" dirty="0">
                <a:solidFill>
                  <a:schemeClr val="bg1"/>
                </a:solidFill>
                <a:latin typeface="Aptos" panose="020B0004020202020204" pitchFamily="34" charset="0"/>
              </a:rPr>
              <a:t>John Cowan (Oklahoma)</a:t>
            </a:r>
          </a:p>
          <a:p>
            <a:pPr algn="ctr"/>
            <a:r>
              <a:rPr lang="en-US" sz="1600" dirty="0">
                <a:solidFill>
                  <a:schemeClr val="bg1"/>
                </a:solidFill>
                <a:latin typeface="Aptos" panose="020B0004020202020204" pitchFamily="34" charset="0"/>
              </a:rPr>
              <a:t>Elizabeth Den Hartog (Wisconsin)</a:t>
            </a:r>
          </a:p>
          <a:p>
            <a:pPr algn="ctr"/>
            <a:r>
              <a:rPr lang="en-US" sz="1600" dirty="0">
                <a:solidFill>
                  <a:schemeClr val="bg1"/>
                </a:solidFill>
                <a:latin typeface="Aptos" panose="020B0004020202020204" pitchFamily="34" charset="0"/>
              </a:rPr>
              <a:t>Peter Haramis (SFSU)</a:t>
            </a:r>
          </a:p>
          <a:p>
            <a:pPr algn="ctr"/>
            <a:r>
              <a:rPr lang="en-US" sz="1600" dirty="0" err="1">
                <a:solidFill>
                  <a:schemeClr val="bg1"/>
                </a:solidFill>
                <a:latin typeface="Aptos" panose="020B0004020202020204" pitchFamily="34" charset="0"/>
              </a:rPr>
              <a:t>Dimitrii</a:t>
            </a:r>
            <a:r>
              <a:rPr lang="en-US" sz="1600" dirty="0">
                <a:solidFill>
                  <a:schemeClr val="bg1"/>
                </a:solidFill>
                <a:latin typeface="Aptos" panose="020B0004020202020204" pitchFamily="34" charset="0"/>
              </a:rPr>
              <a:t> </a:t>
            </a:r>
            <a:r>
              <a:rPr lang="en-US" sz="1600" dirty="0" err="1">
                <a:solidFill>
                  <a:schemeClr val="bg1"/>
                </a:solidFill>
                <a:latin typeface="Aptos" panose="020B0004020202020204" pitchFamily="34" charset="0"/>
              </a:rPr>
              <a:t>Gudin</a:t>
            </a:r>
            <a:r>
              <a:rPr lang="en-US" sz="1600" dirty="0">
                <a:solidFill>
                  <a:schemeClr val="bg1"/>
                </a:solidFill>
                <a:latin typeface="Aptos" panose="020B0004020202020204" pitchFamily="34" charset="0"/>
              </a:rPr>
              <a:t> (Notre Dame)</a:t>
            </a:r>
          </a:p>
          <a:p>
            <a:pPr algn="ctr"/>
            <a:r>
              <a:rPr lang="en-US" sz="1600" dirty="0">
                <a:solidFill>
                  <a:schemeClr val="bg1"/>
                </a:solidFill>
                <a:latin typeface="Aptos" panose="020B0004020202020204" pitchFamily="34" charset="0"/>
              </a:rPr>
              <a:t>Kohei Hattori (NAOJ, Japan)</a:t>
            </a:r>
          </a:p>
          <a:p>
            <a:pPr algn="ctr"/>
            <a:r>
              <a:rPr lang="en-US" sz="1600" dirty="0">
                <a:solidFill>
                  <a:schemeClr val="bg1"/>
                </a:solidFill>
                <a:latin typeface="Aptos" panose="020B0004020202020204" pitchFamily="34" charset="0"/>
              </a:rPr>
              <a:t>Yutaka Hirai (Notre Dame/Tohoku U, Japan)</a:t>
            </a:r>
          </a:p>
          <a:p>
            <a:pPr algn="ctr"/>
            <a:r>
              <a:rPr lang="en-US" sz="1600" dirty="0">
                <a:solidFill>
                  <a:schemeClr val="bg1"/>
                </a:solidFill>
                <a:latin typeface="Aptos" panose="020B0004020202020204" pitchFamily="34" charset="0"/>
              </a:rPr>
              <a:t>Alexander Ji (UChicago)</a:t>
            </a:r>
          </a:p>
          <a:p>
            <a:pPr algn="ctr"/>
            <a:r>
              <a:rPr lang="en-US" sz="1600" dirty="0">
                <a:solidFill>
                  <a:schemeClr val="bg1"/>
                </a:solidFill>
                <a:latin typeface="Aptos" panose="020B0004020202020204" pitchFamily="34" charset="0"/>
              </a:rPr>
              <a:t>James Lawler (Wisconsin)</a:t>
            </a:r>
          </a:p>
          <a:p>
            <a:pPr algn="ctr"/>
            <a:r>
              <a:rPr lang="en-US" sz="1600" dirty="0">
                <a:solidFill>
                  <a:schemeClr val="bg1"/>
                </a:solidFill>
                <a:latin typeface="Aptos" panose="020B0004020202020204" pitchFamily="34" charset="0"/>
              </a:rPr>
              <a:t>Young Sun Lee (</a:t>
            </a:r>
            <a:r>
              <a:rPr lang="en-US" sz="1600" dirty="0" err="1">
                <a:solidFill>
                  <a:schemeClr val="bg1"/>
                </a:solidFill>
                <a:latin typeface="Aptos" panose="020B0004020202020204" pitchFamily="34" charset="0"/>
              </a:rPr>
              <a:t>Chungnam</a:t>
            </a:r>
            <a:r>
              <a:rPr lang="en-US" sz="1600" dirty="0">
                <a:solidFill>
                  <a:schemeClr val="bg1"/>
                </a:solidFill>
                <a:latin typeface="Aptos" panose="020B0004020202020204" pitchFamily="34" charset="0"/>
              </a:rPr>
              <a:t> Natl U, Korea)</a:t>
            </a:r>
          </a:p>
          <a:p>
            <a:pPr algn="ctr"/>
            <a:r>
              <a:rPr lang="en-US" sz="1600" dirty="0">
                <a:solidFill>
                  <a:schemeClr val="bg1"/>
                </a:solidFill>
                <a:latin typeface="Aptos" panose="020B0004020202020204" pitchFamily="34" charset="0"/>
              </a:rPr>
              <a:t>Mohammad Mardini (Zarqa U, Jordan)</a:t>
            </a:r>
          </a:p>
          <a:p>
            <a:pPr algn="ctr"/>
            <a:r>
              <a:rPr lang="en-US" sz="1600" dirty="0">
                <a:solidFill>
                  <a:schemeClr val="bg1"/>
                </a:solidFill>
                <a:latin typeface="Aptos" panose="020B0004020202020204" pitchFamily="34" charset="0"/>
              </a:rPr>
              <a:t>Jennifer Marshall (Texas A&amp;M)</a:t>
            </a:r>
          </a:p>
          <a:p>
            <a:pPr algn="ctr"/>
            <a:r>
              <a:rPr lang="en-US" sz="1600" dirty="0">
                <a:solidFill>
                  <a:schemeClr val="bg1"/>
                </a:solidFill>
                <a:latin typeface="Aptos" panose="020B0004020202020204" pitchFamily="34" charset="0"/>
              </a:rPr>
              <a:t>Mila Racca (Stockholm U, Sweden)</a:t>
            </a:r>
          </a:p>
          <a:p>
            <a:pPr algn="ctr"/>
            <a:r>
              <a:rPr lang="en-US" sz="1600" dirty="0">
                <a:solidFill>
                  <a:schemeClr val="bg1"/>
                </a:solidFill>
                <a:latin typeface="Aptos" panose="020B0004020202020204" pitchFamily="34" charset="0"/>
              </a:rPr>
              <a:t>Shivani Shah (</a:t>
            </a:r>
            <a:r>
              <a:rPr lang="en-US" sz="1600" dirty="0" err="1">
                <a:solidFill>
                  <a:schemeClr val="bg1"/>
                </a:solidFill>
                <a:latin typeface="Aptos" panose="020B0004020202020204" pitchFamily="34" charset="0"/>
              </a:rPr>
              <a:t>UFlorida</a:t>
            </a:r>
            <a:r>
              <a:rPr lang="en-US" sz="1600" dirty="0">
                <a:solidFill>
                  <a:schemeClr val="bg1"/>
                </a:solidFill>
                <a:latin typeface="Aptos" panose="020B0004020202020204" pitchFamily="34" charset="0"/>
              </a:rPr>
              <a:t>)</a:t>
            </a:r>
          </a:p>
          <a:p>
            <a:pPr algn="ctr"/>
            <a:r>
              <a:rPr lang="en-US" sz="1600" dirty="0">
                <a:solidFill>
                  <a:schemeClr val="bg1"/>
                </a:solidFill>
                <a:latin typeface="Aptos" panose="020B0004020202020204" pitchFamily="34" charset="0"/>
              </a:rPr>
              <a:t>Derek Shank (Notre Dame)</a:t>
            </a:r>
          </a:p>
          <a:p>
            <a:pPr algn="ctr"/>
            <a:r>
              <a:rPr lang="en-US" sz="1600" dirty="0">
                <a:solidFill>
                  <a:schemeClr val="bg1"/>
                </a:solidFill>
                <a:latin typeface="Aptos" panose="020B0004020202020204" pitchFamily="34" charset="0"/>
              </a:rPr>
              <a:t>Chris Sneden (</a:t>
            </a:r>
            <a:r>
              <a:rPr lang="en-US" sz="1600" dirty="0" err="1">
                <a:solidFill>
                  <a:schemeClr val="bg1"/>
                </a:solidFill>
                <a:latin typeface="Aptos" panose="020B0004020202020204" pitchFamily="34" charset="0"/>
              </a:rPr>
              <a:t>UTexas</a:t>
            </a:r>
            <a:r>
              <a:rPr lang="en-US" sz="1600" dirty="0">
                <a:solidFill>
                  <a:schemeClr val="bg1"/>
                </a:solidFill>
                <a:latin typeface="Aptos" panose="020B0004020202020204" pitchFamily="34" charset="0"/>
              </a:rPr>
              <a:t>)</a:t>
            </a:r>
          </a:p>
          <a:p>
            <a:pPr algn="ctr"/>
            <a:r>
              <a:rPr lang="en-US" sz="1600" dirty="0">
                <a:solidFill>
                  <a:schemeClr val="bg1"/>
                </a:solidFill>
                <a:latin typeface="Aptos" panose="020B0004020202020204" pitchFamily="34" charset="0"/>
              </a:rPr>
              <a:t>Nicole Vassh (TRIUMF, Canada)</a:t>
            </a:r>
          </a:p>
          <a:p>
            <a:pPr algn="ctr"/>
            <a:r>
              <a:rPr lang="en-US" sz="1600" dirty="0">
                <a:solidFill>
                  <a:schemeClr val="bg1"/>
                </a:solidFill>
                <a:latin typeface="Aptos" panose="020B0004020202020204" pitchFamily="34" charset="0"/>
              </a:rPr>
              <a:t>Teodora </a:t>
            </a:r>
            <a:r>
              <a:rPr lang="en-US" sz="1600" dirty="0" err="1">
                <a:solidFill>
                  <a:schemeClr val="bg1"/>
                </a:solidFill>
                <a:latin typeface="Aptos" panose="020B0004020202020204" pitchFamily="34" charset="0"/>
              </a:rPr>
              <a:t>Xylakis</a:t>
            </a:r>
            <a:r>
              <a:rPr lang="en-US" sz="1600" dirty="0">
                <a:solidFill>
                  <a:schemeClr val="bg1"/>
                </a:solidFill>
                <a:latin typeface="Aptos" panose="020B0004020202020204" pitchFamily="34" charset="0"/>
              </a:rPr>
              <a:t>-Dornbusch (Heidelberg, Germany)</a:t>
            </a:r>
          </a:p>
        </p:txBody>
      </p:sp>
      <p:sp>
        <p:nvSpPr>
          <p:cNvPr id="5" name="Rectangle 4">
            <a:extLst>
              <a:ext uri="{FF2B5EF4-FFF2-40B4-BE49-F238E27FC236}">
                <a16:creationId xmlns:a16="http://schemas.microsoft.com/office/drawing/2014/main" id="{714EB871-C1B8-4799-EB86-788F37EE51D2}"/>
              </a:ext>
            </a:extLst>
          </p:cNvPr>
          <p:cNvSpPr/>
          <p:nvPr/>
        </p:nvSpPr>
        <p:spPr>
          <a:xfrm>
            <a:off x="4532244" y="5749783"/>
            <a:ext cx="7659756" cy="1077218"/>
          </a:xfrm>
          <a:prstGeom prst="rect">
            <a:avLst/>
          </a:prstGeom>
        </p:spPr>
        <p:txBody>
          <a:bodyPr wrap="square" anchor="b" anchorCtr="0">
            <a:spAutoFit/>
          </a:bodyPr>
          <a:lstStyle/>
          <a:p>
            <a:r>
              <a:rPr lang="en-US" sz="800" b="1" dirty="0">
                <a:solidFill>
                  <a:schemeClr val="bg1">
                    <a:alpha val="55000"/>
                  </a:schemeClr>
                </a:solidFill>
              </a:rPr>
              <a:t>Disclaimer</a:t>
            </a:r>
          </a:p>
          <a:p>
            <a:r>
              <a:rPr lang="en-US" sz="800" dirty="0">
                <a:solidFill>
                  <a:schemeClr val="bg1">
                    <a:alpha val="55000"/>
                  </a:schemeClr>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1" dirty="0">
              <a:solidFill>
                <a:schemeClr val="bg1">
                  <a:alpha val="55000"/>
                </a:schemeClr>
              </a:solidFill>
              <a:latin typeface="Open Sans" panose="020B0606030504020204" pitchFamily="34" charset="0"/>
            </a:endParaRPr>
          </a:p>
        </p:txBody>
      </p:sp>
      <p:pic>
        <p:nvPicPr>
          <p:cNvPr id="6" name="Picture 5">
            <a:extLst>
              <a:ext uri="{FF2B5EF4-FFF2-40B4-BE49-F238E27FC236}">
                <a16:creationId xmlns:a16="http://schemas.microsoft.com/office/drawing/2014/main" id="{AF69CB02-0184-6FC0-371E-223E02D64CE1}"/>
              </a:ext>
            </a:extLst>
          </p:cNvPr>
          <p:cNvPicPr>
            <a:picLocks noChangeAspect="1"/>
          </p:cNvPicPr>
          <p:nvPr/>
        </p:nvPicPr>
        <p:blipFill>
          <a:blip r:embed="rId2" cstate="screen">
            <a:alphaModFix amt="55000"/>
            <a:extLst>
              <a:ext uri="{28A0092B-C50C-407E-A947-70E740481C1C}">
                <a14:useLocalDpi xmlns:a14="http://schemas.microsoft.com/office/drawing/2010/main"/>
              </a:ext>
            </a:extLst>
          </a:blip>
          <a:srcRect/>
          <a:stretch/>
        </p:blipFill>
        <p:spPr>
          <a:xfrm>
            <a:off x="219038" y="6007053"/>
            <a:ext cx="3983142" cy="682128"/>
          </a:xfrm>
          <a:prstGeom prst="rect">
            <a:avLst/>
          </a:prstGeom>
        </p:spPr>
      </p:pic>
      <p:pic>
        <p:nvPicPr>
          <p:cNvPr id="7" name="Picture 6">
            <a:extLst>
              <a:ext uri="{FF2B5EF4-FFF2-40B4-BE49-F238E27FC236}">
                <a16:creationId xmlns:a16="http://schemas.microsoft.com/office/drawing/2014/main" id="{361EDC09-0176-7527-079D-82699CF76899}"/>
              </a:ext>
            </a:extLst>
          </p:cNvPr>
          <p:cNvPicPr>
            <a:picLocks noChangeAspect="1"/>
          </p:cNvPicPr>
          <p:nvPr/>
        </p:nvPicPr>
        <p:blipFill>
          <a:blip r:embed="rId3">
            <a:alphaModFix/>
          </a:blip>
          <a:stretch>
            <a:fillRect/>
          </a:stretch>
        </p:blipFill>
        <p:spPr>
          <a:xfrm>
            <a:off x="61993" y="61152"/>
            <a:ext cx="1156078" cy="569913"/>
          </a:xfrm>
          <a:prstGeom prst="rect">
            <a:avLst/>
          </a:prstGeom>
        </p:spPr>
      </p:pic>
    </p:spTree>
    <p:extLst>
      <p:ext uri="{BB962C8B-B14F-4D97-AF65-F5344CB8AC3E}">
        <p14:creationId xmlns:p14="http://schemas.microsoft.com/office/powerpoint/2010/main" val="2377279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56D16C2-15E0-C825-9403-1822FB7847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01557B-6A59-C457-6929-80C242BAD259}"/>
              </a:ext>
            </a:extLst>
          </p:cNvPr>
          <p:cNvPicPr>
            <a:picLocks noChangeAspect="1"/>
          </p:cNvPicPr>
          <p:nvPr/>
        </p:nvPicPr>
        <p:blipFill>
          <a:blip r:embed="rId2"/>
          <a:stretch>
            <a:fillRect/>
          </a:stretch>
        </p:blipFill>
        <p:spPr>
          <a:xfrm>
            <a:off x="2605268" y="0"/>
            <a:ext cx="7300732" cy="6858000"/>
          </a:xfrm>
          <a:prstGeom prst="rect">
            <a:avLst/>
          </a:prstGeom>
        </p:spPr>
      </p:pic>
      <p:sp>
        <p:nvSpPr>
          <p:cNvPr id="6" name="Google Shape;570;p53">
            <a:extLst>
              <a:ext uri="{FF2B5EF4-FFF2-40B4-BE49-F238E27FC236}">
                <a16:creationId xmlns:a16="http://schemas.microsoft.com/office/drawing/2014/main" id="{F4542418-CD17-6512-C62B-78772E60B506}"/>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a:t>
            </a:r>
            <a:r>
              <a:rPr lang="en-US" sz="1800" i="1" dirty="0">
                <a:solidFill>
                  <a:schemeClr val="bg1">
                    <a:lumMod val="75000"/>
                  </a:schemeClr>
                </a:solidFill>
                <a:latin typeface="Aptos" panose="020B0004020202020204" pitchFamily="34" charset="0"/>
              </a:rPr>
              <a:t>in prep.</a:t>
            </a:r>
            <a:r>
              <a:rPr lang="en-US" sz="1800" dirty="0">
                <a:solidFill>
                  <a:schemeClr val="bg1">
                    <a:lumMod val="75000"/>
                  </a:schemeClr>
                </a:solidFill>
                <a:latin typeface="Aptos" panose="020B0004020202020204" pitchFamily="34" charset="0"/>
              </a:rPr>
              <a:t>)</a:t>
            </a:r>
          </a:p>
        </p:txBody>
      </p:sp>
    </p:spTree>
    <p:extLst>
      <p:ext uri="{BB962C8B-B14F-4D97-AF65-F5344CB8AC3E}">
        <p14:creationId xmlns:p14="http://schemas.microsoft.com/office/powerpoint/2010/main" val="3795163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02D57-06E7-FE7B-65C4-B8F76312D5ED}"/>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64BA9582-001E-4EB3-F373-611D33E150AC}"/>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35BB9D6D-CCC9-664C-997E-AE1377162EA2}"/>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773828BF-4BC6-FE35-D1CE-6DB6F29E599A}"/>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D5E7F9CB-9C37-BAE7-00F1-BD22D8202F9C}"/>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02D048E1-50EF-A02A-5933-4EF36D89E137}"/>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The oldest, most </a:t>
            </a:r>
            <a:r>
              <a:rPr lang="en-US" sz="2800" i="1" dirty="0">
                <a:solidFill>
                  <a:schemeClr val="lt1"/>
                </a:solidFill>
                <a:latin typeface="Aptos" panose="020B0004020202020204" pitchFamily="34" charset="0"/>
                <a:sym typeface="PT Sans Narrow"/>
              </a:rPr>
              <a:t>r</a:t>
            </a:r>
            <a:r>
              <a:rPr lang="en-US" sz="2800" dirty="0">
                <a:solidFill>
                  <a:schemeClr val="lt1"/>
                </a:solidFill>
                <a:latin typeface="Aptos" panose="020B0004020202020204" pitchFamily="34" charset="0"/>
                <a:sym typeface="PT Sans Narrow"/>
              </a:rPr>
              <a:t>-process enhanced are considered “single-origin”</a:t>
            </a:r>
          </a:p>
        </p:txBody>
      </p:sp>
    </p:spTree>
    <p:extLst>
      <p:ext uri="{BB962C8B-B14F-4D97-AF65-F5344CB8AC3E}">
        <p14:creationId xmlns:p14="http://schemas.microsoft.com/office/powerpoint/2010/main" val="100382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50626-6188-7F16-F20C-AA1103530006}"/>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008D0926-B7EB-6D63-4AE1-5627F0157369}"/>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D4FCCCAD-891B-17EE-C902-927F75B727E4}"/>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3A396BE9-2DA2-EAE3-ED1F-6688449D2A19}"/>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8EF3872E-33A7-E713-EA23-E38A8B1B40B1}"/>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4E19FD5F-DCCE-FA32-4C74-20BD7D260309}"/>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The oldest, most </a:t>
            </a:r>
            <a:r>
              <a:rPr lang="en-US" sz="2800" i="1" dirty="0">
                <a:solidFill>
                  <a:schemeClr val="lt1"/>
                </a:solidFill>
                <a:latin typeface="Aptos" panose="020B0004020202020204" pitchFamily="34" charset="0"/>
                <a:sym typeface="PT Sans Narrow"/>
              </a:rPr>
              <a:t>r</a:t>
            </a:r>
            <a:r>
              <a:rPr lang="en-US" sz="2800" dirty="0">
                <a:solidFill>
                  <a:schemeClr val="lt1"/>
                </a:solidFill>
                <a:latin typeface="Aptos" panose="020B0004020202020204" pitchFamily="34" charset="0"/>
                <a:sym typeface="PT Sans Narrow"/>
              </a:rPr>
              <a:t>-process enhanced are considered “single-origin”</a:t>
            </a:r>
          </a:p>
        </p:txBody>
      </p:sp>
      <p:sp>
        <p:nvSpPr>
          <p:cNvPr id="7" name="Rounded Rectangle 6">
            <a:extLst>
              <a:ext uri="{FF2B5EF4-FFF2-40B4-BE49-F238E27FC236}">
                <a16:creationId xmlns:a16="http://schemas.microsoft.com/office/drawing/2014/main" id="{DF0615D8-F61E-C8A4-6F96-802044F3C56E}"/>
              </a:ext>
            </a:extLst>
          </p:cNvPr>
          <p:cNvSpPr/>
          <p:nvPr/>
        </p:nvSpPr>
        <p:spPr>
          <a:xfrm>
            <a:off x="3650656" y="1419076"/>
            <a:ext cx="2445344" cy="2214334"/>
          </a:xfrm>
          <a:custGeom>
            <a:avLst/>
            <a:gdLst>
              <a:gd name="connsiteX0" fmla="*/ 0 w 2445344"/>
              <a:gd name="connsiteY0" fmla="*/ 88086 h 2214334"/>
              <a:gd name="connsiteX1" fmla="*/ 88086 w 2445344"/>
              <a:gd name="connsiteY1" fmla="*/ 0 h 2214334"/>
              <a:gd name="connsiteX2" fmla="*/ 700762 w 2445344"/>
              <a:gd name="connsiteY2" fmla="*/ 0 h 2214334"/>
              <a:gd name="connsiteX3" fmla="*/ 1245364 w 2445344"/>
              <a:gd name="connsiteY3" fmla="*/ 0 h 2214334"/>
              <a:gd name="connsiteX4" fmla="*/ 1767273 w 2445344"/>
              <a:gd name="connsiteY4" fmla="*/ 0 h 2214334"/>
              <a:gd name="connsiteX5" fmla="*/ 2357258 w 2445344"/>
              <a:gd name="connsiteY5" fmla="*/ 0 h 2214334"/>
              <a:gd name="connsiteX6" fmla="*/ 2445344 w 2445344"/>
              <a:gd name="connsiteY6" fmla="*/ 88086 h 2214334"/>
              <a:gd name="connsiteX7" fmla="*/ 2445344 w 2445344"/>
              <a:gd name="connsiteY7" fmla="*/ 767473 h 2214334"/>
              <a:gd name="connsiteX8" fmla="*/ 2445344 w 2445344"/>
              <a:gd name="connsiteY8" fmla="*/ 1487624 h 2214334"/>
              <a:gd name="connsiteX9" fmla="*/ 2445344 w 2445344"/>
              <a:gd name="connsiteY9" fmla="*/ 2126248 h 2214334"/>
              <a:gd name="connsiteX10" fmla="*/ 2357258 w 2445344"/>
              <a:gd name="connsiteY10" fmla="*/ 2214334 h 2214334"/>
              <a:gd name="connsiteX11" fmla="*/ 1767273 w 2445344"/>
              <a:gd name="connsiteY11" fmla="*/ 2214334 h 2214334"/>
              <a:gd name="connsiteX12" fmla="*/ 1154597 w 2445344"/>
              <a:gd name="connsiteY12" fmla="*/ 2214334 h 2214334"/>
              <a:gd name="connsiteX13" fmla="*/ 88086 w 2445344"/>
              <a:gd name="connsiteY13" fmla="*/ 2214334 h 2214334"/>
              <a:gd name="connsiteX14" fmla="*/ 0 w 2445344"/>
              <a:gd name="connsiteY14" fmla="*/ 2126248 h 2214334"/>
              <a:gd name="connsiteX15" fmla="*/ 0 w 2445344"/>
              <a:gd name="connsiteY15" fmla="*/ 1426479 h 2214334"/>
              <a:gd name="connsiteX16" fmla="*/ 0 w 2445344"/>
              <a:gd name="connsiteY16" fmla="*/ 747092 h 2214334"/>
              <a:gd name="connsiteX17" fmla="*/ 0 w 2445344"/>
              <a:gd name="connsiteY17" fmla="*/ 88086 h 22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5344" h="2214334" extrusionOk="0">
                <a:moveTo>
                  <a:pt x="0" y="88086"/>
                </a:moveTo>
                <a:cubicBezTo>
                  <a:pt x="-4943" y="36388"/>
                  <a:pt x="28780" y="4000"/>
                  <a:pt x="88086" y="0"/>
                </a:cubicBezTo>
                <a:cubicBezTo>
                  <a:pt x="213917" y="29682"/>
                  <a:pt x="521395" y="-9662"/>
                  <a:pt x="700762" y="0"/>
                </a:cubicBezTo>
                <a:cubicBezTo>
                  <a:pt x="880129" y="9662"/>
                  <a:pt x="1027218" y="-6754"/>
                  <a:pt x="1245364" y="0"/>
                </a:cubicBezTo>
                <a:cubicBezTo>
                  <a:pt x="1463510" y="6754"/>
                  <a:pt x="1549120" y="6003"/>
                  <a:pt x="1767273" y="0"/>
                </a:cubicBezTo>
                <a:cubicBezTo>
                  <a:pt x="1985426" y="-6003"/>
                  <a:pt x="2110664" y="-14152"/>
                  <a:pt x="2357258" y="0"/>
                </a:cubicBezTo>
                <a:cubicBezTo>
                  <a:pt x="2407303" y="-2873"/>
                  <a:pt x="2435550" y="37937"/>
                  <a:pt x="2445344" y="88086"/>
                </a:cubicBezTo>
                <a:cubicBezTo>
                  <a:pt x="2438370" y="329229"/>
                  <a:pt x="2451245" y="611298"/>
                  <a:pt x="2445344" y="767473"/>
                </a:cubicBezTo>
                <a:cubicBezTo>
                  <a:pt x="2439443" y="923648"/>
                  <a:pt x="2436346" y="1309359"/>
                  <a:pt x="2445344" y="1487624"/>
                </a:cubicBezTo>
                <a:cubicBezTo>
                  <a:pt x="2454342" y="1665889"/>
                  <a:pt x="2468243" y="1911020"/>
                  <a:pt x="2445344" y="2126248"/>
                </a:cubicBezTo>
                <a:cubicBezTo>
                  <a:pt x="2435613" y="2174340"/>
                  <a:pt x="2408133" y="2208231"/>
                  <a:pt x="2357258" y="2214334"/>
                </a:cubicBezTo>
                <a:cubicBezTo>
                  <a:pt x="2133644" y="2203532"/>
                  <a:pt x="1975698" y="2220478"/>
                  <a:pt x="1767273" y="2214334"/>
                </a:cubicBezTo>
                <a:cubicBezTo>
                  <a:pt x="1558848" y="2208190"/>
                  <a:pt x="1323598" y="2225965"/>
                  <a:pt x="1154597" y="2214334"/>
                </a:cubicBezTo>
                <a:cubicBezTo>
                  <a:pt x="985596" y="2202703"/>
                  <a:pt x="403007" y="2238918"/>
                  <a:pt x="88086" y="2214334"/>
                </a:cubicBezTo>
                <a:cubicBezTo>
                  <a:pt x="37233" y="2214696"/>
                  <a:pt x="-5129" y="2171358"/>
                  <a:pt x="0" y="2126248"/>
                </a:cubicBezTo>
                <a:cubicBezTo>
                  <a:pt x="22176" y="1794321"/>
                  <a:pt x="3151" y="1726220"/>
                  <a:pt x="0" y="1426479"/>
                </a:cubicBezTo>
                <a:cubicBezTo>
                  <a:pt x="-3151" y="1126738"/>
                  <a:pt x="-25370" y="1010217"/>
                  <a:pt x="0" y="747092"/>
                </a:cubicBezTo>
                <a:cubicBezTo>
                  <a:pt x="25370" y="483967"/>
                  <a:pt x="-13999" y="362820"/>
                  <a:pt x="0" y="88086"/>
                </a:cubicBezTo>
                <a:close/>
              </a:path>
            </a:pathLst>
          </a:custGeom>
          <a:noFill/>
          <a:ln w="47625">
            <a:solidFill>
              <a:srgbClr val="FFE45B"/>
            </a:solidFill>
            <a:extLst>
              <a:ext uri="{C807C97D-BFC1-408E-A445-0C87EB9F89A2}">
                <ask:lineSketchStyleProps xmlns:ask="http://schemas.microsoft.com/office/drawing/2018/sketchyshapes" sd="1219033472">
                  <a:prstGeom prst="roundRect">
                    <a:avLst>
                      <a:gd name="adj" fmla="val 39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469338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CC1FE-D869-22EA-DD34-F30BFE2452BD}"/>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D6C0A197-D343-523A-0FB0-6A54DC8B3F1A}"/>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BA331A30-BE95-C43D-A693-C2C6A404B31A}"/>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F57904CE-916D-8288-B5F8-08E226AF3FBA}"/>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18BF3BA4-3979-7042-67BF-EBA4D198962C}"/>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ED978EA4-F3AE-1B9F-E870-9C8016C98B15}"/>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Mergers, collapsars, magnetars, oh my!</a:t>
            </a:r>
          </a:p>
        </p:txBody>
      </p:sp>
      <p:sp>
        <p:nvSpPr>
          <p:cNvPr id="7" name="Rounded Rectangle 6">
            <a:extLst>
              <a:ext uri="{FF2B5EF4-FFF2-40B4-BE49-F238E27FC236}">
                <a16:creationId xmlns:a16="http://schemas.microsoft.com/office/drawing/2014/main" id="{78209029-31F8-75AA-9598-F5A7E46FB8D9}"/>
              </a:ext>
            </a:extLst>
          </p:cNvPr>
          <p:cNvSpPr/>
          <p:nvPr/>
        </p:nvSpPr>
        <p:spPr>
          <a:xfrm>
            <a:off x="3650656" y="1419076"/>
            <a:ext cx="2445344" cy="2214334"/>
          </a:xfrm>
          <a:custGeom>
            <a:avLst/>
            <a:gdLst>
              <a:gd name="connsiteX0" fmla="*/ 0 w 2445344"/>
              <a:gd name="connsiteY0" fmla="*/ 88086 h 2214334"/>
              <a:gd name="connsiteX1" fmla="*/ 88086 w 2445344"/>
              <a:gd name="connsiteY1" fmla="*/ 0 h 2214334"/>
              <a:gd name="connsiteX2" fmla="*/ 700762 w 2445344"/>
              <a:gd name="connsiteY2" fmla="*/ 0 h 2214334"/>
              <a:gd name="connsiteX3" fmla="*/ 1245364 w 2445344"/>
              <a:gd name="connsiteY3" fmla="*/ 0 h 2214334"/>
              <a:gd name="connsiteX4" fmla="*/ 1767273 w 2445344"/>
              <a:gd name="connsiteY4" fmla="*/ 0 h 2214334"/>
              <a:gd name="connsiteX5" fmla="*/ 2357258 w 2445344"/>
              <a:gd name="connsiteY5" fmla="*/ 0 h 2214334"/>
              <a:gd name="connsiteX6" fmla="*/ 2445344 w 2445344"/>
              <a:gd name="connsiteY6" fmla="*/ 88086 h 2214334"/>
              <a:gd name="connsiteX7" fmla="*/ 2445344 w 2445344"/>
              <a:gd name="connsiteY7" fmla="*/ 767473 h 2214334"/>
              <a:gd name="connsiteX8" fmla="*/ 2445344 w 2445344"/>
              <a:gd name="connsiteY8" fmla="*/ 1487624 h 2214334"/>
              <a:gd name="connsiteX9" fmla="*/ 2445344 w 2445344"/>
              <a:gd name="connsiteY9" fmla="*/ 2126248 h 2214334"/>
              <a:gd name="connsiteX10" fmla="*/ 2357258 w 2445344"/>
              <a:gd name="connsiteY10" fmla="*/ 2214334 h 2214334"/>
              <a:gd name="connsiteX11" fmla="*/ 1767273 w 2445344"/>
              <a:gd name="connsiteY11" fmla="*/ 2214334 h 2214334"/>
              <a:gd name="connsiteX12" fmla="*/ 1154597 w 2445344"/>
              <a:gd name="connsiteY12" fmla="*/ 2214334 h 2214334"/>
              <a:gd name="connsiteX13" fmla="*/ 88086 w 2445344"/>
              <a:gd name="connsiteY13" fmla="*/ 2214334 h 2214334"/>
              <a:gd name="connsiteX14" fmla="*/ 0 w 2445344"/>
              <a:gd name="connsiteY14" fmla="*/ 2126248 h 2214334"/>
              <a:gd name="connsiteX15" fmla="*/ 0 w 2445344"/>
              <a:gd name="connsiteY15" fmla="*/ 1426479 h 2214334"/>
              <a:gd name="connsiteX16" fmla="*/ 0 w 2445344"/>
              <a:gd name="connsiteY16" fmla="*/ 747092 h 2214334"/>
              <a:gd name="connsiteX17" fmla="*/ 0 w 2445344"/>
              <a:gd name="connsiteY17" fmla="*/ 88086 h 22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5344" h="2214334" extrusionOk="0">
                <a:moveTo>
                  <a:pt x="0" y="88086"/>
                </a:moveTo>
                <a:cubicBezTo>
                  <a:pt x="-4943" y="36388"/>
                  <a:pt x="28780" y="4000"/>
                  <a:pt x="88086" y="0"/>
                </a:cubicBezTo>
                <a:cubicBezTo>
                  <a:pt x="213917" y="29682"/>
                  <a:pt x="521395" y="-9662"/>
                  <a:pt x="700762" y="0"/>
                </a:cubicBezTo>
                <a:cubicBezTo>
                  <a:pt x="880129" y="9662"/>
                  <a:pt x="1027218" y="-6754"/>
                  <a:pt x="1245364" y="0"/>
                </a:cubicBezTo>
                <a:cubicBezTo>
                  <a:pt x="1463510" y="6754"/>
                  <a:pt x="1549120" y="6003"/>
                  <a:pt x="1767273" y="0"/>
                </a:cubicBezTo>
                <a:cubicBezTo>
                  <a:pt x="1985426" y="-6003"/>
                  <a:pt x="2110664" y="-14152"/>
                  <a:pt x="2357258" y="0"/>
                </a:cubicBezTo>
                <a:cubicBezTo>
                  <a:pt x="2407303" y="-2873"/>
                  <a:pt x="2435550" y="37937"/>
                  <a:pt x="2445344" y="88086"/>
                </a:cubicBezTo>
                <a:cubicBezTo>
                  <a:pt x="2438370" y="329229"/>
                  <a:pt x="2451245" y="611298"/>
                  <a:pt x="2445344" y="767473"/>
                </a:cubicBezTo>
                <a:cubicBezTo>
                  <a:pt x="2439443" y="923648"/>
                  <a:pt x="2436346" y="1309359"/>
                  <a:pt x="2445344" y="1487624"/>
                </a:cubicBezTo>
                <a:cubicBezTo>
                  <a:pt x="2454342" y="1665889"/>
                  <a:pt x="2468243" y="1911020"/>
                  <a:pt x="2445344" y="2126248"/>
                </a:cubicBezTo>
                <a:cubicBezTo>
                  <a:pt x="2435613" y="2174340"/>
                  <a:pt x="2408133" y="2208231"/>
                  <a:pt x="2357258" y="2214334"/>
                </a:cubicBezTo>
                <a:cubicBezTo>
                  <a:pt x="2133644" y="2203532"/>
                  <a:pt x="1975698" y="2220478"/>
                  <a:pt x="1767273" y="2214334"/>
                </a:cubicBezTo>
                <a:cubicBezTo>
                  <a:pt x="1558848" y="2208190"/>
                  <a:pt x="1323598" y="2225965"/>
                  <a:pt x="1154597" y="2214334"/>
                </a:cubicBezTo>
                <a:cubicBezTo>
                  <a:pt x="985596" y="2202703"/>
                  <a:pt x="403007" y="2238918"/>
                  <a:pt x="88086" y="2214334"/>
                </a:cubicBezTo>
                <a:cubicBezTo>
                  <a:pt x="37233" y="2214696"/>
                  <a:pt x="-5129" y="2171358"/>
                  <a:pt x="0" y="2126248"/>
                </a:cubicBezTo>
                <a:cubicBezTo>
                  <a:pt x="22176" y="1794321"/>
                  <a:pt x="3151" y="1726220"/>
                  <a:pt x="0" y="1426479"/>
                </a:cubicBezTo>
                <a:cubicBezTo>
                  <a:pt x="-3151" y="1126738"/>
                  <a:pt x="-25370" y="1010217"/>
                  <a:pt x="0" y="747092"/>
                </a:cubicBezTo>
                <a:cubicBezTo>
                  <a:pt x="25370" y="483967"/>
                  <a:pt x="-13999" y="362820"/>
                  <a:pt x="0" y="88086"/>
                </a:cubicBezTo>
                <a:close/>
              </a:path>
            </a:pathLst>
          </a:custGeom>
          <a:noFill/>
          <a:ln w="47625">
            <a:solidFill>
              <a:srgbClr val="FFE45B"/>
            </a:solidFill>
            <a:extLst>
              <a:ext uri="{C807C97D-BFC1-408E-A445-0C87EB9F89A2}">
                <ask:lineSketchStyleProps xmlns:ask="http://schemas.microsoft.com/office/drawing/2018/sketchyshapes" sd="1219033472">
                  <a:prstGeom prst="roundRect">
                    <a:avLst>
                      <a:gd name="adj" fmla="val 39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3" name="Oval 12">
            <a:extLst>
              <a:ext uri="{FF2B5EF4-FFF2-40B4-BE49-F238E27FC236}">
                <a16:creationId xmlns:a16="http://schemas.microsoft.com/office/drawing/2014/main" id="{AC6F09C2-750F-1723-C1D6-CCABE5F6AD5A}"/>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3B742A3B-A833-6575-6561-F7EE2F017484}"/>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AEFA315B-7A14-18C1-1919-F05882CE7327}"/>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D545772-40DE-030F-20BE-FA6FA3E3289F}"/>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5938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75A33-807C-589F-7B46-F97CCDD2D5E4}"/>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AE79285B-1393-01D3-D36C-C12271B69956}"/>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DF8082EB-4CCF-90A2-9194-0B25E319A3FD}"/>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CC8E8A29-47DF-6A94-6CDD-FF4E0CA8FC09}"/>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4048F088-5D5D-2DE7-EFF3-48D1FFD3D7E5}"/>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F68AEEDD-2659-E4B4-BAAB-A9CE0BD3CBA2}"/>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Mergers, collapsars, magnetars, oh my!</a:t>
            </a:r>
          </a:p>
        </p:txBody>
      </p:sp>
      <p:sp>
        <p:nvSpPr>
          <p:cNvPr id="7" name="Rounded Rectangle 6">
            <a:extLst>
              <a:ext uri="{FF2B5EF4-FFF2-40B4-BE49-F238E27FC236}">
                <a16:creationId xmlns:a16="http://schemas.microsoft.com/office/drawing/2014/main" id="{E9930043-0DD0-F2BD-B396-D8218CFDAEF8}"/>
              </a:ext>
            </a:extLst>
          </p:cNvPr>
          <p:cNvSpPr/>
          <p:nvPr/>
        </p:nvSpPr>
        <p:spPr>
          <a:xfrm>
            <a:off x="3650656" y="1419076"/>
            <a:ext cx="2445344" cy="2214334"/>
          </a:xfrm>
          <a:custGeom>
            <a:avLst/>
            <a:gdLst>
              <a:gd name="connsiteX0" fmla="*/ 0 w 2445344"/>
              <a:gd name="connsiteY0" fmla="*/ 88086 h 2214334"/>
              <a:gd name="connsiteX1" fmla="*/ 88086 w 2445344"/>
              <a:gd name="connsiteY1" fmla="*/ 0 h 2214334"/>
              <a:gd name="connsiteX2" fmla="*/ 700762 w 2445344"/>
              <a:gd name="connsiteY2" fmla="*/ 0 h 2214334"/>
              <a:gd name="connsiteX3" fmla="*/ 1245364 w 2445344"/>
              <a:gd name="connsiteY3" fmla="*/ 0 h 2214334"/>
              <a:gd name="connsiteX4" fmla="*/ 1767273 w 2445344"/>
              <a:gd name="connsiteY4" fmla="*/ 0 h 2214334"/>
              <a:gd name="connsiteX5" fmla="*/ 2357258 w 2445344"/>
              <a:gd name="connsiteY5" fmla="*/ 0 h 2214334"/>
              <a:gd name="connsiteX6" fmla="*/ 2445344 w 2445344"/>
              <a:gd name="connsiteY6" fmla="*/ 88086 h 2214334"/>
              <a:gd name="connsiteX7" fmla="*/ 2445344 w 2445344"/>
              <a:gd name="connsiteY7" fmla="*/ 767473 h 2214334"/>
              <a:gd name="connsiteX8" fmla="*/ 2445344 w 2445344"/>
              <a:gd name="connsiteY8" fmla="*/ 1487624 h 2214334"/>
              <a:gd name="connsiteX9" fmla="*/ 2445344 w 2445344"/>
              <a:gd name="connsiteY9" fmla="*/ 2126248 h 2214334"/>
              <a:gd name="connsiteX10" fmla="*/ 2357258 w 2445344"/>
              <a:gd name="connsiteY10" fmla="*/ 2214334 h 2214334"/>
              <a:gd name="connsiteX11" fmla="*/ 1767273 w 2445344"/>
              <a:gd name="connsiteY11" fmla="*/ 2214334 h 2214334"/>
              <a:gd name="connsiteX12" fmla="*/ 1154597 w 2445344"/>
              <a:gd name="connsiteY12" fmla="*/ 2214334 h 2214334"/>
              <a:gd name="connsiteX13" fmla="*/ 88086 w 2445344"/>
              <a:gd name="connsiteY13" fmla="*/ 2214334 h 2214334"/>
              <a:gd name="connsiteX14" fmla="*/ 0 w 2445344"/>
              <a:gd name="connsiteY14" fmla="*/ 2126248 h 2214334"/>
              <a:gd name="connsiteX15" fmla="*/ 0 w 2445344"/>
              <a:gd name="connsiteY15" fmla="*/ 1426479 h 2214334"/>
              <a:gd name="connsiteX16" fmla="*/ 0 w 2445344"/>
              <a:gd name="connsiteY16" fmla="*/ 747092 h 2214334"/>
              <a:gd name="connsiteX17" fmla="*/ 0 w 2445344"/>
              <a:gd name="connsiteY17" fmla="*/ 88086 h 22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5344" h="2214334" extrusionOk="0">
                <a:moveTo>
                  <a:pt x="0" y="88086"/>
                </a:moveTo>
                <a:cubicBezTo>
                  <a:pt x="-4943" y="36388"/>
                  <a:pt x="28780" y="4000"/>
                  <a:pt x="88086" y="0"/>
                </a:cubicBezTo>
                <a:cubicBezTo>
                  <a:pt x="213917" y="29682"/>
                  <a:pt x="521395" y="-9662"/>
                  <a:pt x="700762" y="0"/>
                </a:cubicBezTo>
                <a:cubicBezTo>
                  <a:pt x="880129" y="9662"/>
                  <a:pt x="1027218" y="-6754"/>
                  <a:pt x="1245364" y="0"/>
                </a:cubicBezTo>
                <a:cubicBezTo>
                  <a:pt x="1463510" y="6754"/>
                  <a:pt x="1549120" y="6003"/>
                  <a:pt x="1767273" y="0"/>
                </a:cubicBezTo>
                <a:cubicBezTo>
                  <a:pt x="1985426" y="-6003"/>
                  <a:pt x="2110664" y="-14152"/>
                  <a:pt x="2357258" y="0"/>
                </a:cubicBezTo>
                <a:cubicBezTo>
                  <a:pt x="2407303" y="-2873"/>
                  <a:pt x="2435550" y="37937"/>
                  <a:pt x="2445344" y="88086"/>
                </a:cubicBezTo>
                <a:cubicBezTo>
                  <a:pt x="2438370" y="329229"/>
                  <a:pt x="2451245" y="611298"/>
                  <a:pt x="2445344" y="767473"/>
                </a:cubicBezTo>
                <a:cubicBezTo>
                  <a:pt x="2439443" y="923648"/>
                  <a:pt x="2436346" y="1309359"/>
                  <a:pt x="2445344" y="1487624"/>
                </a:cubicBezTo>
                <a:cubicBezTo>
                  <a:pt x="2454342" y="1665889"/>
                  <a:pt x="2468243" y="1911020"/>
                  <a:pt x="2445344" y="2126248"/>
                </a:cubicBezTo>
                <a:cubicBezTo>
                  <a:pt x="2435613" y="2174340"/>
                  <a:pt x="2408133" y="2208231"/>
                  <a:pt x="2357258" y="2214334"/>
                </a:cubicBezTo>
                <a:cubicBezTo>
                  <a:pt x="2133644" y="2203532"/>
                  <a:pt x="1975698" y="2220478"/>
                  <a:pt x="1767273" y="2214334"/>
                </a:cubicBezTo>
                <a:cubicBezTo>
                  <a:pt x="1558848" y="2208190"/>
                  <a:pt x="1323598" y="2225965"/>
                  <a:pt x="1154597" y="2214334"/>
                </a:cubicBezTo>
                <a:cubicBezTo>
                  <a:pt x="985596" y="2202703"/>
                  <a:pt x="403007" y="2238918"/>
                  <a:pt x="88086" y="2214334"/>
                </a:cubicBezTo>
                <a:cubicBezTo>
                  <a:pt x="37233" y="2214696"/>
                  <a:pt x="-5129" y="2171358"/>
                  <a:pt x="0" y="2126248"/>
                </a:cubicBezTo>
                <a:cubicBezTo>
                  <a:pt x="22176" y="1794321"/>
                  <a:pt x="3151" y="1726220"/>
                  <a:pt x="0" y="1426479"/>
                </a:cubicBezTo>
                <a:cubicBezTo>
                  <a:pt x="-3151" y="1126738"/>
                  <a:pt x="-25370" y="1010217"/>
                  <a:pt x="0" y="747092"/>
                </a:cubicBezTo>
                <a:cubicBezTo>
                  <a:pt x="25370" y="483967"/>
                  <a:pt x="-13999" y="362820"/>
                  <a:pt x="0" y="88086"/>
                </a:cubicBezTo>
                <a:close/>
              </a:path>
            </a:pathLst>
          </a:custGeom>
          <a:noFill/>
          <a:ln w="47625">
            <a:solidFill>
              <a:srgbClr val="FFE45B"/>
            </a:solidFill>
            <a:extLst>
              <a:ext uri="{C807C97D-BFC1-408E-A445-0C87EB9F89A2}">
                <ask:lineSketchStyleProps xmlns:ask="http://schemas.microsoft.com/office/drawing/2018/sketchyshapes" sd="1219033472">
                  <a:prstGeom prst="roundRect">
                    <a:avLst>
                      <a:gd name="adj" fmla="val 39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3" name="Straight Arrow Connector 12">
            <a:extLst>
              <a:ext uri="{FF2B5EF4-FFF2-40B4-BE49-F238E27FC236}">
                <a16:creationId xmlns:a16="http://schemas.microsoft.com/office/drawing/2014/main" id="{C52F69D6-1509-86E5-EAF2-3768F8106352}"/>
              </a:ext>
            </a:extLst>
          </p:cNvPr>
          <p:cNvCxnSpPr>
            <a:cxnSpLocks/>
          </p:cNvCxnSpPr>
          <p:nvPr/>
        </p:nvCxnSpPr>
        <p:spPr>
          <a:xfrm>
            <a:off x="2757948" y="2507226"/>
            <a:ext cx="1784555" cy="78166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87FDBEB-1A16-9DBB-C878-232E47F77566}"/>
              </a:ext>
            </a:extLst>
          </p:cNvPr>
          <p:cNvCxnSpPr>
            <a:cxnSpLocks/>
          </p:cNvCxnSpPr>
          <p:nvPr/>
        </p:nvCxnSpPr>
        <p:spPr>
          <a:xfrm flipV="1">
            <a:off x="2757948" y="2359742"/>
            <a:ext cx="2035278" cy="14748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756B392-0AF7-102A-15E3-E095388844A0}"/>
              </a:ext>
            </a:extLst>
          </p:cNvPr>
          <p:cNvCxnSpPr>
            <a:cxnSpLocks/>
          </p:cNvCxnSpPr>
          <p:nvPr/>
        </p:nvCxnSpPr>
        <p:spPr>
          <a:xfrm>
            <a:off x="2757948" y="2507226"/>
            <a:ext cx="2256504" cy="427703"/>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6E9D91C5-4932-7C4E-76D8-206D5AE3F683}"/>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8854708D-D8DA-6D2B-47A2-90BE7365E244}"/>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C25D69D5-A5E1-3D3E-96FF-E067DF9D4EA0}"/>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A54D9348-8AAA-D451-1858-358F78F720A9}"/>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20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B83D2-FC0E-6B9B-8505-563B986EB94F}"/>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FD9A7577-682C-8F07-87DC-D8AD9EDCFD4E}"/>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B6F1C9A9-260C-6431-2284-F392EFC55ABF}"/>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377F9B49-E46D-E4BF-2DF2-5FDD8992F0D0}"/>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E4497369-F0E7-B132-296F-628F30E4C047}"/>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41D74FD5-AFF9-82C7-D242-7E38BC405DAF}"/>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Mergers, collapsars, magnetars, oh my!</a:t>
            </a:r>
          </a:p>
        </p:txBody>
      </p:sp>
      <p:sp>
        <p:nvSpPr>
          <p:cNvPr id="7" name="Rounded Rectangle 6">
            <a:extLst>
              <a:ext uri="{FF2B5EF4-FFF2-40B4-BE49-F238E27FC236}">
                <a16:creationId xmlns:a16="http://schemas.microsoft.com/office/drawing/2014/main" id="{72574F55-8D65-178C-9041-8D14B9A61407}"/>
              </a:ext>
            </a:extLst>
          </p:cNvPr>
          <p:cNvSpPr/>
          <p:nvPr/>
        </p:nvSpPr>
        <p:spPr>
          <a:xfrm>
            <a:off x="3650656" y="1419076"/>
            <a:ext cx="2445344" cy="2214334"/>
          </a:xfrm>
          <a:custGeom>
            <a:avLst/>
            <a:gdLst>
              <a:gd name="connsiteX0" fmla="*/ 0 w 2445344"/>
              <a:gd name="connsiteY0" fmla="*/ 88086 h 2214334"/>
              <a:gd name="connsiteX1" fmla="*/ 88086 w 2445344"/>
              <a:gd name="connsiteY1" fmla="*/ 0 h 2214334"/>
              <a:gd name="connsiteX2" fmla="*/ 700762 w 2445344"/>
              <a:gd name="connsiteY2" fmla="*/ 0 h 2214334"/>
              <a:gd name="connsiteX3" fmla="*/ 1245364 w 2445344"/>
              <a:gd name="connsiteY3" fmla="*/ 0 h 2214334"/>
              <a:gd name="connsiteX4" fmla="*/ 1767273 w 2445344"/>
              <a:gd name="connsiteY4" fmla="*/ 0 h 2214334"/>
              <a:gd name="connsiteX5" fmla="*/ 2357258 w 2445344"/>
              <a:gd name="connsiteY5" fmla="*/ 0 h 2214334"/>
              <a:gd name="connsiteX6" fmla="*/ 2445344 w 2445344"/>
              <a:gd name="connsiteY6" fmla="*/ 88086 h 2214334"/>
              <a:gd name="connsiteX7" fmla="*/ 2445344 w 2445344"/>
              <a:gd name="connsiteY7" fmla="*/ 767473 h 2214334"/>
              <a:gd name="connsiteX8" fmla="*/ 2445344 w 2445344"/>
              <a:gd name="connsiteY8" fmla="*/ 1487624 h 2214334"/>
              <a:gd name="connsiteX9" fmla="*/ 2445344 w 2445344"/>
              <a:gd name="connsiteY9" fmla="*/ 2126248 h 2214334"/>
              <a:gd name="connsiteX10" fmla="*/ 2357258 w 2445344"/>
              <a:gd name="connsiteY10" fmla="*/ 2214334 h 2214334"/>
              <a:gd name="connsiteX11" fmla="*/ 1767273 w 2445344"/>
              <a:gd name="connsiteY11" fmla="*/ 2214334 h 2214334"/>
              <a:gd name="connsiteX12" fmla="*/ 1154597 w 2445344"/>
              <a:gd name="connsiteY12" fmla="*/ 2214334 h 2214334"/>
              <a:gd name="connsiteX13" fmla="*/ 88086 w 2445344"/>
              <a:gd name="connsiteY13" fmla="*/ 2214334 h 2214334"/>
              <a:gd name="connsiteX14" fmla="*/ 0 w 2445344"/>
              <a:gd name="connsiteY14" fmla="*/ 2126248 h 2214334"/>
              <a:gd name="connsiteX15" fmla="*/ 0 w 2445344"/>
              <a:gd name="connsiteY15" fmla="*/ 1426479 h 2214334"/>
              <a:gd name="connsiteX16" fmla="*/ 0 w 2445344"/>
              <a:gd name="connsiteY16" fmla="*/ 747092 h 2214334"/>
              <a:gd name="connsiteX17" fmla="*/ 0 w 2445344"/>
              <a:gd name="connsiteY17" fmla="*/ 88086 h 22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5344" h="2214334" extrusionOk="0">
                <a:moveTo>
                  <a:pt x="0" y="88086"/>
                </a:moveTo>
                <a:cubicBezTo>
                  <a:pt x="-4943" y="36388"/>
                  <a:pt x="28780" y="4000"/>
                  <a:pt x="88086" y="0"/>
                </a:cubicBezTo>
                <a:cubicBezTo>
                  <a:pt x="213917" y="29682"/>
                  <a:pt x="521395" y="-9662"/>
                  <a:pt x="700762" y="0"/>
                </a:cubicBezTo>
                <a:cubicBezTo>
                  <a:pt x="880129" y="9662"/>
                  <a:pt x="1027218" y="-6754"/>
                  <a:pt x="1245364" y="0"/>
                </a:cubicBezTo>
                <a:cubicBezTo>
                  <a:pt x="1463510" y="6754"/>
                  <a:pt x="1549120" y="6003"/>
                  <a:pt x="1767273" y="0"/>
                </a:cubicBezTo>
                <a:cubicBezTo>
                  <a:pt x="1985426" y="-6003"/>
                  <a:pt x="2110664" y="-14152"/>
                  <a:pt x="2357258" y="0"/>
                </a:cubicBezTo>
                <a:cubicBezTo>
                  <a:pt x="2407303" y="-2873"/>
                  <a:pt x="2435550" y="37937"/>
                  <a:pt x="2445344" y="88086"/>
                </a:cubicBezTo>
                <a:cubicBezTo>
                  <a:pt x="2438370" y="329229"/>
                  <a:pt x="2451245" y="611298"/>
                  <a:pt x="2445344" y="767473"/>
                </a:cubicBezTo>
                <a:cubicBezTo>
                  <a:pt x="2439443" y="923648"/>
                  <a:pt x="2436346" y="1309359"/>
                  <a:pt x="2445344" y="1487624"/>
                </a:cubicBezTo>
                <a:cubicBezTo>
                  <a:pt x="2454342" y="1665889"/>
                  <a:pt x="2468243" y="1911020"/>
                  <a:pt x="2445344" y="2126248"/>
                </a:cubicBezTo>
                <a:cubicBezTo>
                  <a:pt x="2435613" y="2174340"/>
                  <a:pt x="2408133" y="2208231"/>
                  <a:pt x="2357258" y="2214334"/>
                </a:cubicBezTo>
                <a:cubicBezTo>
                  <a:pt x="2133644" y="2203532"/>
                  <a:pt x="1975698" y="2220478"/>
                  <a:pt x="1767273" y="2214334"/>
                </a:cubicBezTo>
                <a:cubicBezTo>
                  <a:pt x="1558848" y="2208190"/>
                  <a:pt x="1323598" y="2225965"/>
                  <a:pt x="1154597" y="2214334"/>
                </a:cubicBezTo>
                <a:cubicBezTo>
                  <a:pt x="985596" y="2202703"/>
                  <a:pt x="403007" y="2238918"/>
                  <a:pt x="88086" y="2214334"/>
                </a:cubicBezTo>
                <a:cubicBezTo>
                  <a:pt x="37233" y="2214696"/>
                  <a:pt x="-5129" y="2171358"/>
                  <a:pt x="0" y="2126248"/>
                </a:cubicBezTo>
                <a:cubicBezTo>
                  <a:pt x="22176" y="1794321"/>
                  <a:pt x="3151" y="1726220"/>
                  <a:pt x="0" y="1426479"/>
                </a:cubicBezTo>
                <a:cubicBezTo>
                  <a:pt x="-3151" y="1126738"/>
                  <a:pt x="-25370" y="1010217"/>
                  <a:pt x="0" y="747092"/>
                </a:cubicBezTo>
                <a:cubicBezTo>
                  <a:pt x="25370" y="483967"/>
                  <a:pt x="-13999" y="362820"/>
                  <a:pt x="0" y="88086"/>
                </a:cubicBezTo>
                <a:close/>
              </a:path>
            </a:pathLst>
          </a:custGeom>
          <a:noFill/>
          <a:ln w="47625">
            <a:solidFill>
              <a:srgbClr val="FFE45B"/>
            </a:solidFill>
            <a:extLst>
              <a:ext uri="{C807C97D-BFC1-408E-A445-0C87EB9F89A2}">
                <ask:lineSketchStyleProps xmlns:ask="http://schemas.microsoft.com/office/drawing/2018/sketchyshapes" sd="1219033472">
                  <a:prstGeom prst="roundRect">
                    <a:avLst>
                      <a:gd name="adj" fmla="val 39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3" name="Straight Arrow Connector 12">
            <a:extLst>
              <a:ext uri="{FF2B5EF4-FFF2-40B4-BE49-F238E27FC236}">
                <a16:creationId xmlns:a16="http://schemas.microsoft.com/office/drawing/2014/main" id="{115C39DD-1E74-154E-3FE9-7EDD7D734E46}"/>
              </a:ext>
            </a:extLst>
          </p:cNvPr>
          <p:cNvCxnSpPr>
            <a:cxnSpLocks/>
          </p:cNvCxnSpPr>
          <p:nvPr/>
        </p:nvCxnSpPr>
        <p:spPr>
          <a:xfrm>
            <a:off x="2757948" y="2507226"/>
            <a:ext cx="1784555" cy="78166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30786C0-D33A-6800-2AD6-CBF91713B553}"/>
              </a:ext>
            </a:extLst>
          </p:cNvPr>
          <p:cNvCxnSpPr>
            <a:cxnSpLocks/>
          </p:cNvCxnSpPr>
          <p:nvPr/>
        </p:nvCxnSpPr>
        <p:spPr>
          <a:xfrm flipV="1">
            <a:off x="2757948" y="2359742"/>
            <a:ext cx="2035278" cy="14748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C94A105-7BFD-380B-8CA4-0283F2093808}"/>
              </a:ext>
            </a:extLst>
          </p:cNvPr>
          <p:cNvCxnSpPr>
            <a:cxnSpLocks/>
          </p:cNvCxnSpPr>
          <p:nvPr/>
        </p:nvCxnSpPr>
        <p:spPr>
          <a:xfrm>
            <a:off x="2757948" y="2507226"/>
            <a:ext cx="2256504" cy="427703"/>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D0B7DD7-15AA-DB61-6148-1001FD11DFBD}"/>
              </a:ext>
            </a:extLst>
          </p:cNvPr>
          <p:cNvCxnSpPr>
            <a:cxnSpLocks/>
            <a:stCxn id="9" idx="0"/>
          </p:cNvCxnSpPr>
          <p:nvPr/>
        </p:nvCxnSpPr>
        <p:spPr>
          <a:xfrm flipV="1">
            <a:off x="2568822" y="3569111"/>
            <a:ext cx="2873333" cy="632237"/>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D6B6FA7-50F8-0533-F59A-110BEB1AF5F1}"/>
              </a:ext>
            </a:extLst>
          </p:cNvPr>
          <p:cNvCxnSpPr>
            <a:cxnSpLocks/>
            <a:stCxn id="9" idx="0"/>
          </p:cNvCxnSpPr>
          <p:nvPr/>
        </p:nvCxnSpPr>
        <p:spPr>
          <a:xfrm flipV="1">
            <a:off x="2568822" y="2772697"/>
            <a:ext cx="3212546" cy="142865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0F57267-C7C7-0585-C2B2-56E1380F14A3}"/>
              </a:ext>
            </a:extLst>
          </p:cNvPr>
          <p:cNvCxnSpPr>
            <a:cxnSpLocks/>
            <a:stCxn id="9" idx="0"/>
          </p:cNvCxnSpPr>
          <p:nvPr/>
        </p:nvCxnSpPr>
        <p:spPr>
          <a:xfrm flipV="1">
            <a:off x="2568822" y="2772697"/>
            <a:ext cx="1973681" cy="142865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138979E1-FEDF-9650-4D4F-135172FE420A}"/>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265C50A8-8277-2298-86BE-A86E55B25523}"/>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9DDCDFB8-88E5-2218-76BE-BC78C7EF49C3}"/>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65864F72-7739-876D-CC93-CD5FB2EE8554}"/>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48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070E2-9AAB-ED64-FBE7-BABA5BD388EB}"/>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B2976A18-BD4C-23FD-C0BB-7B76ECEA83F2}"/>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A6F4908A-969A-AFEA-AEB7-820BE512667E}"/>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255E4096-E055-46EE-3930-DD3354A000A4}"/>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E36A0636-3087-EF10-5109-2E9399DE5109}"/>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9CFE338D-2C0B-AD62-A307-8EC1775081B5}"/>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Mergers, collapsars, magnetars, oh my!</a:t>
            </a:r>
          </a:p>
        </p:txBody>
      </p:sp>
      <p:sp>
        <p:nvSpPr>
          <p:cNvPr id="7" name="Rounded Rectangle 6">
            <a:extLst>
              <a:ext uri="{FF2B5EF4-FFF2-40B4-BE49-F238E27FC236}">
                <a16:creationId xmlns:a16="http://schemas.microsoft.com/office/drawing/2014/main" id="{E82AB83C-EADE-9D06-197E-A6ED4D6DD1BD}"/>
              </a:ext>
            </a:extLst>
          </p:cNvPr>
          <p:cNvSpPr/>
          <p:nvPr/>
        </p:nvSpPr>
        <p:spPr>
          <a:xfrm>
            <a:off x="3650656" y="1419076"/>
            <a:ext cx="2445344" cy="2214334"/>
          </a:xfrm>
          <a:custGeom>
            <a:avLst/>
            <a:gdLst>
              <a:gd name="connsiteX0" fmla="*/ 0 w 2445344"/>
              <a:gd name="connsiteY0" fmla="*/ 88086 h 2214334"/>
              <a:gd name="connsiteX1" fmla="*/ 88086 w 2445344"/>
              <a:gd name="connsiteY1" fmla="*/ 0 h 2214334"/>
              <a:gd name="connsiteX2" fmla="*/ 700762 w 2445344"/>
              <a:gd name="connsiteY2" fmla="*/ 0 h 2214334"/>
              <a:gd name="connsiteX3" fmla="*/ 1245364 w 2445344"/>
              <a:gd name="connsiteY3" fmla="*/ 0 h 2214334"/>
              <a:gd name="connsiteX4" fmla="*/ 1767273 w 2445344"/>
              <a:gd name="connsiteY4" fmla="*/ 0 h 2214334"/>
              <a:gd name="connsiteX5" fmla="*/ 2357258 w 2445344"/>
              <a:gd name="connsiteY5" fmla="*/ 0 h 2214334"/>
              <a:gd name="connsiteX6" fmla="*/ 2445344 w 2445344"/>
              <a:gd name="connsiteY6" fmla="*/ 88086 h 2214334"/>
              <a:gd name="connsiteX7" fmla="*/ 2445344 w 2445344"/>
              <a:gd name="connsiteY7" fmla="*/ 767473 h 2214334"/>
              <a:gd name="connsiteX8" fmla="*/ 2445344 w 2445344"/>
              <a:gd name="connsiteY8" fmla="*/ 1487624 h 2214334"/>
              <a:gd name="connsiteX9" fmla="*/ 2445344 w 2445344"/>
              <a:gd name="connsiteY9" fmla="*/ 2126248 h 2214334"/>
              <a:gd name="connsiteX10" fmla="*/ 2357258 w 2445344"/>
              <a:gd name="connsiteY10" fmla="*/ 2214334 h 2214334"/>
              <a:gd name="connsiteX11" fmla="*/ 1767273 w 2445344"/>
              <a:gd name="connsiteY11" fmla="*/ 2214334 h 2214334"/>
              <a:gd name="connsiteX12" fmla="*/ 1154597 w 2445344"/>
              <a:gd name="connsiteY12" fmla="*/ 2214334 h 2214334"/>
              <a:gd name="connsiteX13" fmla="*/ 88086 w 2445344"/>
              <a:gd name="connsiteY13" fmla="*/ 2214334 h 2214334"/>
              <a:gd name="connsiteX14" fmla="*/ 0 w 2445344"/>
              <a:gd name="connsiteY14" fmla="*/ 2126248 h 2214334"/>
              <a:gd name="connsiteX15" fmla="*/ 0 w 2445344"/>
              <a:gd name="connsiteY15" fmla="*/ 1426479 h 2214334"/>
              <a:gd name="connsiteX16" fmla="*/ 0 w 2445344"/>
              <a:gd name="connsiteY16" fmla="*/ 747092 h 2214334"/>
              <a:gd name="connsiteX17" fmla="*/ 0 w 2445344"/>
              <a:gd name="connsiteY17" fmla="*/ 88086 h 22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5344" h="2214334" extrusionOk="0">
                <a:moveTo>
                  <a:pt x="0" y="88086"/>
                </a:moveTo>
                <a:cubicBezTo>
                  <a:pt x="-4943" y="36388"/>
                  <a:pt x="28780" y="4000"/>
                  <a:pt x="88086" y="0"/>
                </a:cubicBezTo>
                <a:cubicBezTo>
                  <a:pt x="213917" y="29682"/>
                  <a:pt x="521395" y="-9662"/>
                  <a:pt x="700762" y="0"/>
                </a:cubicBezTo>
                <a:cubicBezTo>
                  <a:pt x="880129" y="9662"/>
                  <a:pt x="1027218" y="-6754"/>
                  <a:pt x="1245364" y="0"/>
                </a:cubicBezTo>
                <a:cubicBezTo>
                  <a:pt x="1463510" y="6754"/>
                  <a:pt x="1549120" y="6003"/>
                  <a:pt x="1767273" y="0"/>
                </a:cubicBezTo>
                <a:cubicBezTo>
                  <a:pt x="1985426" y="-6003"/>
                  <a:pt x="2110664" y="-14152"/>
                  <a:pt x="2357258" y="0"/>
                </a:cubicBezTo>
                <a:cubicBezTo>
                  <a:pt x="2407303" y="-2873"/>
                  <a:pt x="2435550" y="37937"/>
                  <a:pt x="2445344" y="88086"/>
                </a:cubicBezTo>
                <a:cubicBezTo>
                  <a:pt x="2438370" y="329229"/>
                  <a:pt x="2451245" y="611298"/>
                  <a:pt x="2445344" y="767473"/>
                </a:cubicBezTo>
                <a:cubicBezTo>
                  <a:pt x="2439443" y="923648"/>
                  <a:pt x="2436346" y="1309359"/>
                  <a:pt x="2445344" y="1487624"/>
                </a:cubicBezTo>
                <a:cubicBezTo>
                  <a:pt x="2454342" y="1665889"/>
                  <a:pt x="2468243" y="1911020"/>
                  <a:pt x="2445344" y="2126248"/>
                </a:cubicBezTo>
                <a:cubicBezTo>
                  <a:pt x="2435613" y="2174340"/>
                  <a:pt x="2408133" y="2208231"/>
                  <a:pt x="2357258" y="2214334"/>
                </a:cubicBezTo>
                <a:cubicBezTo>
                  <a:pt x="2133644" y="2203532"/>
                  <a:pt x="1975698" y="2220478"/>
                  <a:pt x="1767273" y="2214334"/>
                </a:cubicBezTo>
                <a:cubicBezTo>
                  <a:pt x="1558848" y="2208190"/>
                  <a:pt x="1323598" y="2225965"/>
                  <a:pt x="1154597" y="2214334"/>
                </a:cubicBezTo>
                <a:cubicBezTo>
                  <a:pt x="985596" y="2202703"/>
                  <a:pt x="403007" y="2238918"/>
                  <a:pt x="88086" y="2214334"/>
                </a:cubicBezTo>
                <a:cubicBezTo>
                  <a:pt x="37233" y="2214696"/>
                  <a:pt x="-5129" y="2171358"/>
                  <a:pt x="0" y="2126248"/>
                </a:cubicBezTo>
                <a:cubicBezTo>
                  <a:pt x="22176" y="1794321"/>
                  <a:pt x="3151" y="1726220"/>
                  <a:pt x="0" y="1426479"/>
                </a:cubicBezTo>
                <a:cubicBezTo>
                  <a:pt x="-3151" y="1126738"/>
                  <a:pt x="-25370" y="1010217"/>
                  <a:pt x="0" y="747092"/>
                </a:cubicBezTo>
                <a:cubicBezTo>
                  <a:pt x="25370" y="483967"/>
                  <a:pt x="-13999" y="362820"/>
                  <a:pt x="0" y="88086"/>
                </a:cubicBezTo>
                <a:close/>
              </a:path>
            </a:pathLst>
          </a:custGeom>
          <a:noFill/>
          <a:ln w="47625">
            <a:solidFill>
              <a:srgbClr val="FFE45B"/>
            </a:solidFill>
            <a:extLst>
              <a:ext uri="{C807C97D-BFC1-408E-A445-0C87EB9F89A2}">
                <ask:lineSketchStyleProps xmlns:ask="http://schemas.microsoft.com/office/drawing/2018/sketchyshapes" sd="1219033472">
                  <a:prstGeom prst="roundRect">
                    <a:avLst>
                      <a:gd name="adj" fmla="val 39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3" name="Straight Arrow Connector 12">
            <a:extLst>
              <a:ext uri="{FF2B5EF4-FFF2-40B4-BE49-F238E27FC236}">
                <a16:creationId xmlns:a16="http://schemas.microsoft.com/office/drawing/2014/main" id="{8B4804B1-7BF6-659C-72E7-78C3B6545AF4}"/>
              </a:ext>
            </a:extLst>
          </p:cNvPr>
          <p:cNvCxnSpPr>
            <a:cxnSpLocks/>
          </p:cNvCxnSpPr>
          <p:nvPr/>
        </p:nvCxnSpPr>
        <p:spPr>
          <a:xfrm>
            <a:off x="2757948" y="2507226"/>
            <a:ext cx="1784555" cy="78166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A2BB367-93B8-F327-793E-DE4C0464BB1E}"/>
              </a:ext>
            </a:extLst>
          </p:cNvPr>
          <p:cNvCxnSpPr>
            <a:cxnSpLocks/>
          </p:cNvCxnSpPr>
          <p:nvPr/>
        </p:nvCxnSpPr>
        <p:spPr>
          <a:xfrm flipV="1">
            <a:off x="2757948" y="2359742"/>
            <a:ext cx="2035278" cy="14748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8AB1BF9-7F66-23A4-F09B-CFE306FE52BF}"/>
              </a:ext>
            </a:extLst>
          </p:cNvPr>
          <p:cNvCxnSpPr>
            <a:cxnSpLocks/>
          </p:cNvCxnSpPr>
          <p:nvPr/>
        </p:nvCxnSpPr>
        <p:spPr>
          <a:xfrm>
            <a:off x="2757948" y="2507226"/>
            <a:ext cx="2256504" cy="427703"/>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F907CB0-69B9-A729-2A56-CDB697497A0E}"/>
              </a:ext>
            </a:extLst>
          </p:cNvPr>
          <p:cNvCxnSpPr>
            <a:cxnSpLocks/>
            <a:stCxn id="9" idx="0"/>
          </p:cNvCxnSpPr>
          <p:nvPr/>
        </p:nvCxnSpPr>
        <p:spPr>
          <a:xfrm flipV="1">
            <a:off x="2568822" y="3569111"/>
            <a:ext cx="2873333" cy="632237"/>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BA237AE-463C-326D-7617-82CA9F61B380}"/>
              </a:ext>
            </a:extLst>
          </p:cNvPr>
          <p:cNvCxnSpPr>
            <a:cxnSpLocks/>
            <a:stCxn id="9" idx="0"/>
          </p:cNvCxnSpPr>
          <p:nvPr/>
        </p:nvCxnSpPr>
        <p:spPr>
          <a:xfrm flipV="1">
            <a:off x="2568822" y="2772697"/>
            <a:ext cx="3212546" cy="142865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B6B05DB-ECBD-17C3-3D31-142B2CAE4DDB}"/>
              </a:ext>
            </a:extLst>
          </p:cNvPr>
          <p:cNvCxnSpPr>
            <a:cxnSpLocks/>
            <a:stCxn id="9" idx="0"/>
          </p:cNvCxnSpPr>
          <p:nvPr/>
        </p:nvCxnSpPr>
        <p:spPr>
          <a:xfrm flipV="1">
            <a:off x="2568822" y="2772697"/>
            <a:ext cx="1973681" cy="142865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36D3E7B-E4D5-A94F-AAEB-4DD216B6D79E}"/>
              </a:ext>
            </a:extLst>
          </p:cNvPr>
          <p:cNvCxnSpPr>
            <a:cxnSpLocks/>
            <a:stCxn id="14" idx="2"/>
          </p:cNvCxnSpPr>
          <p:nvPr/>
        </p:nvCxnSpPr>
        <p:spPr>
          <a:xfrm flipH="1">
            <a:off x="5014452" y="2354808"/>
            <a:ext cx="4131437" cy="1059837"/>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547C142-4256-7B77-A5EA-4547664BE7AB}"/>
              </a:ext>
            </a:extLst>
          </p:cNvPr>
          <p:cNvCxnSpPr>
            <a:cxnSpLocks/>
            <a:stCxn id="14" idx="2"/>
          </p:cNvCxnSpPr>
          <p:nvPr/>
        </p:nvCxnSpPr>
        <p:spPr>
          <a:xfrm flipH="1" flipV="1">
            <a:off x="5604387" y="2168013"/>
            <a:ext cx="3541502" cy="186795"/>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B6DCE1D-0F15-7C25-76B8-17311375D00A}"/>
              </a:ext>
            </a:extLst>
          </p:cNvPr>
          <p:cNvCxnSpPr>
            <a:cxnSpLocks/>
            <a:stCxn id="14" idx="2"/>
          </p:cNvCxnSpPr>
          <p:nvPr/>
        </p:nvCxnSpPr>
        <p:spPr>
          <a:xfrm flipH="1">
            <a:off x="6096000" y="2354808"/>
            <a:ext cx="3049889" cy="1074192"/>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59DF725C-54B0-943C-53D0-BE50AFAC513C}"/>
              </a:ext>
            </a:extLst>
          </p:cNvPr>
          <p:cNvSpPr>
            <a:spLocks noChangeAspect="1"/>
          </p:cNvSpPr>
          <p:nvPr/>
        </p:nvSpPr>
        <p:spPr bwMode="auto">
          <a:xfrm rot="2754431">
            <a:off x="686760" y="3868164"/>
            <a:ext cx="2190719" cy="2190719"/>
          </a:xfrm>
          <a:prstGeom prst="ellipse">
            <a:avLst/>
          </a:prstGeom>
          <a:blipFill dpi="0" rotWithShape="1">
            <a:blip r:embed="rId3"/>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70ED04A6-1731-A5CD-99D9-1FA7D0AEF4D6}"/>
              </a:ext>
            </a:extLst>
          </p:cNvPr>
          <p:cNvSpPr>
            <a:spLocks noChangeAspect="1"/>
          </p:cNvSpPr>
          <p:nvPr/>
        </p:nvSpPr>
        <p:spPr bwMode="auto">
          <a:xfrm>
            <a:off x="9145889" y="3868163"/>
            <a:ext cx="2190719" cy="2190719"/>
          </a:xfrm>
          <a:prstGeom prst="ellipse">
            <a:avLst/>
          </a:prstGeom>
          <a:blipFill dpi="0" rotWithShape="1">
            <a:blip r:embed="rId4"/>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F31E880A-E811-36E9-4269-BEB16377EC84}"/>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ED2DDF6-F536-CFAA-24BA-589411691A53}"/>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583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3266-7745-99C6-4388-D94D4E4D884F}"/>
            </a:ext>
          </a:extLst>
        </p:cNvPr>
        <p:cNvGrpSpPr/>
        <p:nvPr/>
      </p:nvGrpSpPr>
      <p:grpSpPr>
        <a:xfrm>
          <a:off x="0" y="0"/>
          <a:ext cx="0" cy="0"/>
          <a:chOff x="0" y="0"/>
          <a:chExt cx="0" cy="0"/>
        </a:xfrm>
      </p:grpSpPr>
      <p:sp>
        <p:nvSpPr>
          <p:cNvPr id="2" name="Google Shape;570;p53">
            <a:extLst>
              <a:ext uri="{FF2B5EF4-FFF2-40B4-BE49-F238E27FC236}">
                <a16:creationId xmlns:a16="http://schemas.microsoft.com/office/drawing/2014/main" id="{D359C20A-A7D1-97DE-1601-A92DBD533577}"/>
              </a:ext>
            </a:extLst>
          </p:cNvPr>
          <p:cNvSpPr txBox="1"/>
          <p:nvPr/>
        </p:nvSpPr>
        <p:spPr>
          <a:xfrm>
            <a:off x="61993" y="6466697"/>
            <a:ext cx="3473687" cy="3877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4839" tIns="54839" rIns="54839" bIns="54839">
            <a:spAutoFit/>
          </a:bodyPr>
          <a:lstStyle>
            <a:lvl1pPr>
              <a:defRPr sz="2000">
                <a:solidFill>
                  <a:srgbClr val="D9D9D9"/>
                </a:solidFill>
                <a:latin typeface="PT Sans"/>
                <a:ea typeface="PT Sans"/>
                <a:cs typeface="PT Sans"/>
                <a:sym typeface="PT Sans"/>
              </a:defRPr>
            </a:lvl1pPr>
          </a:lstStyle>
          <a:p>
            <a:r>
              <a:rPr lang="en-US" sz="1800" dirty="0">
                <a:solidFill>
                  <a:schemeClr val="bg1">
                    <a:lumMod val="75000"/>
                  </a:schemeClr>
                </a:solidFill>
                <a:latin typeface="Aptos" panose="020B0004020202020204" pitchFamily="34" charset="0"/>
              </a:rPr>
              <a:t>RPA DR4: </a:t>
            </a:r>
            <a:r>
              <a:rPr lang="en-US" sz="1800" b="1" dirty="0">
                <a:solidFill>
                  <a:schemeClr val="bg1">
                    <a:lumMod val="75000"/>
                  </a:schemeClr>
                </a:solidFill>
                <a:latin typeface="Aptos" panose="020B0004020202020204" pitchFamily="34" charset="0"/>
              </a:rPr>
              <a:t>Holmbeck</a:t>
            </a:r>
            <a:r>
              <a:rPr lang="en-US" sz="1800" dirty="0">
                <a:solidFill>
                  <a:schemeClr val="bg1">
                    <a:lumMod val="75000"/>
                  </a:schemeClr>
                </a:solidFill>
                <a:latin typeface="Aptos" panose="020B0004020202020204" pitchFamily="34" charset="0"/>
              </a:rPr>
              <a:t>+ (2020)</a:t>
            </a:r>
          </a:p>
        </p:txBody>
      </p:sp>
      <p:sp>
        <p:nvSpPr>
          <p:cNvPr id="3" name="TextBox 2">
            <a:extLst>
              <a:ext uri="{FF2B5EF4-FFF2-40B4-BE49-F238E27FC236}">
                <a16:creationId xmlns:a16="http://schemas.microsoft.com/office/drawing/2014/main" id="{A26581F2-6BDD-184F-A7D0-FDAABA5504F3}"/>
              </a:ext>
            </a:extLst>
          </p:cNvPr>
          <p:cNvSpPr txBox="1"/>
          <p:nvPr/>
        </p:nvSpPr>
        <p:spPr>
          <a:xfrm>
            <a:off x="4042239" y="6143069"/>
            <a:ext cx="4614083"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chemically simple (“older“)</a:t>
            </a:r>
            <a:endParaRPr lang="en-US" dirty="0">
              <a:solidFill>
                <a:schemeClr val="bg1"/>
              </a:solidFill>
              <a:latin typeface="Comic Sans MS" panose="030F0902030302020204" pitchFamily="66" charset="0"/>
            </a:endParaRPr>
          </a:p>
        </p:txBody>
      </p:sp>
      <p:sp>
        <p:nvSpPr>
          <p:cNvPr id="4" name="TextBox 3">
            <a:extLst>
              <a:ext uri="{FF2B5EF4-FFF2-40B4-BE49-F238E27FC236}">
                <a16:creationId xmlns:a16="http://schemas.microsoft.com/office/drawing/2014/main" id="{8471A3C1-A43B-2925-F759-0AC6C590E338}"/>
              </a:ext>
            </a:extLst>
          </p:cNvPr>
          <p:cNvSpPr txBox="1"/>
          <p:nvPr/>
        </p:nvSpPr>
        <p:spPr>
          <a:xfrm rot="16200000">
            <a:off x="849031" y="3346989"/>
            <a:ext cx="3151481" cy="369332"/>
          </a:xfrm>
          <a:prstGeom prst="rect">
            <a:avLst/>
          </a:prstGeom>
          <a:noFill/>
        </p:spPr>
        <p:txBody>
          <a:bodyPr wrap="square" rtlCol="0">
            <a:spAutoFit/>
          </a:bodyPr>
          <a:lstStyle/>
          <a:p>
            <a:pPr algn="ctr"/>
            <a:r>
              <a:rPr lang="en-US" dirty="0">
                <a:solidFill>
                  <a:schemeClr val="bg1"/>
                </a:solidFill>
                <a:latin typeface="Comic Sans MS" panose="030F0902030302020204" pitchFamily="66" charset="0"/>
                <a:sym typeface="Wingdings" pitchFamily="2" charset="2"/>
              </a:rPr>
              <a:t> more </a:t>
            </a:r>
            <a:r>
              <a:rPr lang="en-US" i="1" dirty="0">
                <a:solidFill>
                  <a:schemeClr val="bg1"/>
                </a:solidFill>
                <a:latin typeface="Comic Sans MS" panose="030F0902030302020204" pitchFamily="66" charset="0"/>
                <a:sym typeface="Wingdings" pitchFamily="2" charset="2"/>
              </a:rPr>
              <a:t>r</a:t>
            </a:r>
            <a:r>
              <a:rPr lang="en-US" dirty="0">
                <a:solidFill>
                  <a:schemeClr val="bg1"/>
                </a:solidFill>
                <a:latin typeface="Comic Sans MS" panose="030F0902030302020204" pitchFamily="66" charset="0"/>
                <a:sym typeface="Wingdings" pitchFamily="2" charset="2"/>
              </a:rPr>
              <a:t>-process rich →</a:t>
            </a:r>
            <a:endParaRPr lang="en-US" dirty="0">
              <a:solidFill>
                <a:schemeClr val="bg1"/>
              </a:solidFill>
              <a:latin typeface="Comic Sans MS" panose="030F0902030302020204" pitchFamily="66" charset="0"/>
            </a:endParaRPr>
          </a:p>
        </p:txBody>
      </p:sp>
      <p:pic>
        <p:nvPicPr>
          <p:cNvPr id="5" name="Picture 4">
            <a:extLst>
              <a:ext uri="{FF2B5EF4-FFF2-40B4-BE49-F238E27FC236}">
                <a16:creationId xmlns:a16="http://schemas.microsoft.com/office/drawing/2014/main" id="{A6F467B4-BA76-19F6-5162-0CFCBC0FC30D}"/>
              </a:ext>
            </a:extLst>
          </p:cNvPr>
          <p:cNvPicPr>
            <a:picLocks noChangeAspect="1"/>
          </p:cNvPicPr>
          <p:nvPr/>
        </p:nvPicPr>
        <p:blipFill rotWithShape="1">
          <a:blip r:embed="rId2">
            <a:clrChange>
              <a:clrFrom>
                <a:srgbClr val="000000"/>
              </a:clrFrom>
              <a:clrTo>
                <a:srgbClr val="000000">
                  <a:alpha val="0"/>
                </a:srgbClr>
              </a:clrTo>
            </a:clrChange>
          </a:blip>
          <a:srcRect l="2" t="22701" r="19181"/>
          <a:stretch/>
        </p:blipFill>
        <p:spPr>
          <a:xfrm>
            <a:off x="2477549" y="1419076"/>
            <a:ext cx="5895163" cy="4862029"/>
          </a:xfrm>
          <a:custGeom>
            <a:avLst/>
            <a:gdLst>
              <a:gd name="connsiteX0" fmla="*/ 0 w 5148864"/>
              <a:gd name="connsiteY0" fmla="*/ 0 h 4246520"/>
              <a:gd name="connsiteX1" fmla="*/ 823807 w 5148864"/>
              <a:gd name="connsiteY1" fmla="*/ 0 h 4246520"/>
              <a:gd name="connsiteX2" fmla="*/ 823807 w 5148864"/>
              <a:gd name="connsiteY2" fmla="*/ 138326 h 4246520"/>
              <a:gd name="connsiteX3" fmla="*/ 1013378 w 5148864"/>
              <a:gd name="connsiteY3" fmla="*/ 138326 h 4246520"/>
              <a:gd name="connsiteX4" fmla="*/ 1013378 w 5148864"/>
              <a:gd name="connsiteY4" fmla="*/ 0 h 4246520"/>
              <a:gd name="connsiteX5" fmla="*/ 5148864 w 5148864"/>
              <a:gd name="connsiteY5" fmla="*/ 0 h 4246520"/>
              <a:gd name="connsiteX6" fmla="*/ 5148864 w 5148864"/>
              <a:gd name="connsiteY6" fmla="*/ 3628677 h 4246520"/>
              <a:gd name="connsiteX7" fmla="*/ 5054078 w 5148864"/>
              <a:gd name="connsiteY7" fmla="*/ 3628677 h 4246520"/>
              <a:gd name="connsiteX8" fmla="*/ 5054078 w 5148864"/>
              <a:gd name="connsiteY8" fmla="*/ 3851701 h 4246520"/>
              <a:gd name="connsiteX9" fmla="*/ 5148864 w 5148864"/>
              <a:gd name="connsiteY9" fmla="*/ 3851701 h 4246520"/>
              <a:gd name="connsiteX10" fmla="*/ 5148864 w 5148864"/>
              <a:gd name="connsiteY10" fmla="*/ 4246520 h 4246520"/>
              <a:gd name="connsiteX11" fmla="*/ 0 w 5148864"/>
              <a:gd name="connsiteY11" fmla="*/ 4246520 h 424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8864" h="4246520">
                <a:moveTo>
                  <a:pt x="0" y="0"/>
                </a:moveTo>
                <a:lnTo>
                  <a:pt x="823807" y="0"/>
                </a:lnTo>
                <a:lnTo>
                  <a:pt x="823807" y="138326"/>
                </a:lnTo>
                <a:lnTo>
                  <a:pt x="1013378" y="138326"/>
                </a:lnTo>
                <a:lnTo>
                  <a:pt x="1013378" y="0"/>
                </a:lnTo>
                <a:lnTo>
                  <a:pt x="5148864" y="0"/>
                </a:lnTo>
                <a:lnTo>
                  <a:pt x="5148864" y="3628677"/>
                </a:lnTo>
                <a:lnTo>
                  <a:pt x="5054078" y="3628677"/>
                </a:lnTo>
                <a:lnTo>
                  <a:pt x="5054078" y="3851701"/>
                </a:lnTo>
                <a:lnTo>
                  <a:pt x="5148864" y="3851701"/>
                </a:lnTo>
                <a:lnTo>
                  <a:pt x="5148864" y="4246520"/>
                </a:lnTo>
                <a:lnTo>
                  <a:pt x="0" y="4246520"/>
                </a:lnTo>
                <a:close/>
              </a:path>
            </a:pathLst>
          </a:custGeom>
        </p:spPr>
      </p:pic>
      <p:sp>
        <p:nvSpPr>
          <p:cNvPr id="6" name="Google Shape;569;p53">
            <a:extLst>
              <a:ext uri="{FF2B5EF4-FFF2-40B4-BE49-F238E27FC236}">
                <a16:creationId xmlns:a16="http://schemas.microsoft.com/office/drawing/2014/main" id="{85D87C61-28E6-1CE1-4D7A-7092B2D4D130}"/>
              </a:ext>
            </a:extLst>
          </p:cNvPr>
          <p:cNvSpPr txBox="1"/>
          <p:nvPr/>
        </p:nvSpPr>
        <p:spPr>
          <a:xfrm>
            <a:off x="2257716" y="172344"/>
            <a:ext cx="7676571" cy="747898"/>
          </a:xfrm>
          <a:prstGeom prst="rect">
            <a:avLst/>
          </a:prstGeom>
          <a:noFill/>
          <a:ln>
            <a:noFill/>
          </a:ln>
        </p:spPr>
        <p:txBody>
          <a:bodyPr spcFirstLastPara="1" wrap="square" lIns="82290" tIns="41130" rIns="82290" bIns="41130" anchor="t" anchorCtr="0">
            <a:noAutofit/>
          </a:bodyPr>
          <a:lstStyle/>
          <a:p>
            <a:pPr algn="ctr"/>
            <a:r>
              <a:rPr lang="en-US" sz="2800" dirty="0">
                <a:solidFill>
                  <a:schemeClr val="lt1"/>
                </a:solidFill>
                <a:latin typeface="Aptos" panose="020B0004020202020204" pitchFamily="34" charset="0"/>
                <a:sym typeface="PT Sans Narrow"/>
              </a:rPr>
              <a:t>Mergers, collapsars, magnetars, oh my!</a:t>
            </a:r>
          </a:p>
        </p:txBody>
      </p:sp>
      <p:sp>
        <p:nvSpPr>
          <p:cNvPr id="7" name="Rounded Rectangle 6">
            <a:extLst>
              <a:ext uri="{FF2B5EF4-FFF2-40B4-BE49-F238E27FC236}">
                <a16:creationId xmlns:a16="http://schemas.microsoft.com/office/drawing/2014/main" id="{C38CD49A-F96E-4E07-6CF5-B8812BC3F08A}"/>
              </a:ext>
            </a:extLst>
          </p:cNvPr>
          <p:cNvSpPr/>
          <p:nvPr/>
        </p:nvSpPr>
        <p:spPr>
          <a:xfrm>
            <a:off x="3650656" y="1419076"/>
            <a:ext cx="2445344" cy="2214334"/>
          </a:xfrm>
          <a:custGeom>
            <a:avLst/>
            <a:gdLst>
              <a:gd name="connsiteX0" fmla="*/ 0 w 2445344"/>
              <a:gd name="connsiteY0" fmla="*/ 88086 h 2214334"/>
              <a:gd name="connsiteX1" fmla="*/ 88086 w 2445344"/>
              <a:gd name="connsiteY1" fmla="*/ 0 h 2214334"/>
              <a:gd name="connsiteX2" fmla="*/ 700762 w 2445344"/>
              <a:gd name="connsiteY2" fmla="*/ 0 h 2214334"/>
              <a:gd name="connsiteX3" fmla="*/ 1245364 w 2445344"/>
              <a:gd name="connsiteY3" fmla="*/ 0 h 2214334"/>
              <a:gd name="connsiteX4" fmla="*/ 1767273 w 2445344"/>
              <a:gd name="connsiteY4" fmla="*/ 0 h 2214334"/>
              <a:gd name="connsiteX5" fmla="*/ 2357258 w 2445344"/>
              <a:gd name="connsiteY5" fmla="*/ 0 h 2214334"/>
              <a:gd name="connsiteX6" fmla="*/ 2445344 w 2445344"/>
              <a:gd name="connsiteY6" fmla="*/ 88086 h 2214334"/>
              <a:gd name="connsiteX7" fmla="*/ 2445344 w 2445344"/>
              <a:gd name="connsiteY7" fmla="*/ 767473 h 2214334"/>
              <a:gd name="connsiteX8" fmla="*/ 2445344 w 2445344"/>
              <a:gd name="connsiteY8" fmla="*/ 1487624 h 2214334"/>
              <a:gd name="connsiteX9" fmla="*/ 2445344 w 2445344"/>
              <a:gd name="connsiteY9" fmla="*/ 2126248 h 2214334"/>
              <a:gd name="connsiteX10" fmla="*/ 2357258 w 2445344"/>
              <a:gd name="connsiteY10" fmla="*/ 2214334 h 2214334"/>
              <a:gd name="connsiteX11" fmla="*/ 1767273 w 2445344"/>
              <a:gd name="connsiteY11" fmla="*/ 2214334 h 2214334"/>
              <a:gd name="connsiteX12" fmla="*/ 1154597 w 2445344"/>
              <a:gd name="connsiteY12" fmla="*/ 2214334 h 2214334"/>
              <a:gd name="connsiteX13" fmla="*/ 88086 w 2445344"/>
              <a:gd name="connsiteY13" fmla="*/ 2214334 h 2214334"/>
              <a:gd name="connsiteX14" fmla="*/ 0 w 2445344"/>
              <a:gd name="connsiteY14" fmla="*/ 2126248 h 2214334"/>
              <a:gd name="connsiteX15" fmla="*/ 0 w 2445344"/>
              <a:gd name="connsiteY15" fmla="*/ 1426479 h 2214334"/>
              <a:gd name="connsiteX16" fmla="*/ 0 w 2445344"/>
              <a:gd name="connsiteY16" fmla="*/ 747092 h 2214334"/>
              <a:gd name="connsiteX17" fmla="*/ 0 w 2445344"/>
              <a:gd name="connsiteY17" fmla="*/ 88086 h 221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45344" h="2214334" extrusionOk="0">
                <a:moveTo>
                  <a:pt x="0" y="88086"/>
                </a:moveTo>
                <a:cubicBezTo>
                  <a:pt x="-4943" y="36388"/>
                  <a:pt x="28780" y="4000"/>
                  <a:pt x="88086" y="0"/>
                </a:cubicBezTo>
                <a:cubicBezTo>
                  <a:pt x="213917" y="29682"/>
                  <a:pt x="521395" y="-9662"/>
                  <a:pt x="700762" y="0"/>
                </a:cubicBezTo>
                <a:cubicBezTo>
                  <a:pt x="880129" y="9662"/>
                  <a:pt x="1027218" y="-6754"/>
                  <a:pt x="1245364" y="0"/>
                </a:cubicBezTo>
                <a:cubicBezTo>
                  <a:pt x="1463510" y="6754"/>
                  <a:pt x="1549120" y="6003"/>
                  <a:pt x="1767273" y="0"/>
                </a:cubicBezTo>
                <a:cubicBezTo>
                  <a:pt x="1985426" y="-6003"/>
                  <a:pt x="2110664" y="-14152"/>
                  <a:pt x="2357258" y="0"/>
                </a:cubicBezTo>
                <a:cubicBezTo>
                  <a:pt x="2407303" y="-2873"/>
                  <a:pt x="2435550" y="37937"/>
                  <a:pt x="2445344" y="88086"/>
                </a:cubicBezTo>
                <a:cubicBezTo>
                  <a:pt x="2438370" y="329229"/>
                  <a:pt x="2451245" y="611298"/>
                  <a:pt x="2445344" y="767473"/>
                </a:cubicBezTo>
                <a:cubicBezTo>
                  <a:pt x="2439443" y="923648"/>
                  <a:pt x="2436346" y="1309359"/>
                  <a:pt x="2445344" y="1487624"/>
                </a:cubicBezTo>
                <a:cubicBezTo>
                  <a:pt x="2454342" y="1665889"/>
                  <a:pt x="2468243" y="1911020"/>
                  <a:pt x="2445344" y="2126248"/>
                </a:cubicBezTo>
                <a:cubicBezTo>
                  <a:pt x="2435613" y="2174340"/>
                  <a:pt x="2408133" y="2208231"/>
                  <a:pt x="2357258" y="2214334"/>
                </a:cubicBezTo>
                <a:cubicBezTo>
                  <a:pt x="2133644" y="2203532"/>
                  <a:pt x="1975698" y="2220478"/>
                  <a:pt x="1767273" y="2214334"/>
                </a:cubicBezTo>
                <a:cubicBezTo>
                  <a:pt x="1558848" y="2208190"/>
                  <a:pt x="1323598" y="2225965"/>
                  <a:pt x="1154597" y="2214334"/>
                </a:cubicBezTo>
                <a:cubicBezTo>
                  <a:pt x="985596" y="2202703"/>
                  <a:pt x="403007" y="2238918"/>
                  <a:pt x="88086" y="2214334"/>
                </a:cubicBezTo>
                <a:cubicBezTo>
                  <a:pt x="37233" y="2214696"/>
                  <a:pt x="-5129" y="2171358"/>
                  <a:pt x="0" y="2126248"/>
                </a:cubicBezTo>
                <a:cubicBezTo>
                  <a:pt x="22176" y="1794321"/>
                  <a:pt x="3151" y="1726220"/>
                  <a:pt x="0" y="1426479"/>
                </a:cubicBezTo>
                <a:cubicBezTo>
                  <a:pt x="-3151" y="1126738"/>
                  <a:pt x="-25370" y="1010217"/>
                  <a:pt x="0" y="747092"/>
                </a:cubicBezTo>
                <a:cubicBezTo>
                  <a:pt x="25370" y="483967"/>
                  <a:pt x="-13999" y="362820"/>
                  <a:pt x="0" y="88086"/>
                </a:cubicBezTo>
                <a:close/>
              </a:path>
            </a:pathLst>
          </a:custGeom>
          <a:noFill/>
          <a:ln w="47625">
            <a:solidFill>
              <a:srgbClr val="FFE45B"/>
            </a:solidFill>
            <a:extLst>
              <a:ext uri="{C807C97D-BFC1-408E-A445-0C87EB9F89A2}">
                <ask:lineSketchStyleProps xmlns:ask="http://schemas.microsoft.com/office/drawing/2018/sketchyshapes" sd="1219033472">
                  <a:prstGeom prst="roundRect">
                    <a:avLst>
                      <a:gd name="adj" fmla="val 39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cxnSp>
        <p:nvCxnSpPr>
          <p:cNvPr id="13" name="Straight Arrow Connector 12">
            <a:extLst>
              <a:ext uri="{FF2B5EF4-FFF2-40B4-BE49-F238E27FC236}">
                <a16:creationId xmlns:a16="http://schemas.microsoft.com/office/drawing/2014/main" id="{4854ACFF-E2D7-76DA-7960-49717D7320FE}"/>
              </a:ext>
            </a:extLst>
          </p:cNvPr>
          <p:cNvCxnSpPr>
            <a:cxnSpLocks/>
          </p:cNvCxnSpPr>
          <p:nvPr/>
        </p:nvCxnSpPr>
        <p:spPr>
          <a:xfrm>
            <a:off x="2757948" y="2507226"/>
            <a:ext cx="1784555" cy="78166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B9CF6CB-448C-CA11-016B-9AE2E5006416}"/>
              </a:ext>
            </a:extLst>
          </p:cNvPr>
          <p:cNvCxnSpPr>
            <a:cxnSpLocks/>
          </p:cNvCxnSpPr>
          <p:nvPr/>
        </p:nvCxnSpPr>
        <p:spPr>
          <a:xfrm flipV="1">
            <a:off x="2757948" y="2359742"/>
            <a:ext cx="2035278" cy="147484"/>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5EFE3D8-ACBC-81B5-04D3-A64CA6E5FD8B}"/>
              </a:ext>
            </a:extLst>
          </p:cNvPr>
          <p:cNvCxnSpPr>
            <a:cxnSpLocks/>
          </p:cNvCxnSpPr>
          <p:nvPr/>
        </p:nvCxnSpPr>
        <p:spPr>
          <a:xfrm>
            <a:off x="2757948" y="2507226"/>
            <a:ext cx="2256504" cy="427703"/>
          </a:xfrm>
          <a:prstGeom prst="straightConnector1">
            <a:avLst/>
          </a:prstGeom>
          <a:ln w="38100" cmpd="sng">
            <a:solidFill>
              <a:schemeClr val="accent6"/>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71B3EDB-5C9C-5C92-5388-E644936B47DB}"/>
              </a:ext>
            </a:extLst>
          </p:cNvPr>
          <p:cNvCxnSpPr>
            <a:cxnSpLocks/>
            <a:stCxn id="9" idx="0"/>
          </p:cNvCxnSpPr>
          <p:nvPr/>
        </p:nvCxnSpPr>
        <p:spPr>
          <a:xfrm flipV="1">
            <a:off x="2568822" y="2772697"/>
            <a:ext cx="1973681" cy="142865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C9A2686-C302-50F0-5630-9F8E7C4190F9}"/>
              </a:ext>
            </a:extLst>
          </p:cNvPr>
          <p:cNvCxnSpPr>
            <a:cxnSpLocks/>
            <a:stCxn id="9" idx="0"/>
          </p:cNvCxnSpPr>
          <p:nvPr/>
        </p:nvCxnSpPr>
        <p:spPr>
          <a:xfrm flipV="1">
            <a:off x="2568822" y="3569111"/>
            <a:ext cx="2873333" cy="632237"/>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DFA25BD-C2DA-0CCD-8098-04A4453B61CB}"/>
              </a:ext>
            </a:extLst>
          </p:cNvPr>
          <p:cNvCxnSpPr>
            <a:cxnSpLocks/>
            <a:stCxn id="9" idx="0"/>
          </p:cNvCxnSpPr>
          <p:nvPr/>
        </p:nvCxnSpPr>
        <p:spPr>
          <a:xfrm flipV="1">
            <a:off x="2568822" y="2772697"/>
            <a:ext cx="3212546" cy="1428651"/>
          </a:xfrm>
          <a:prstGeom prst="straightConnector1">
            <a:avLst/>
          </a:prstGeom>
          <a:ln w="38100" cmpd="sng">
            <a:solidFill>
              <a:schemeClr val="accent5">
                <a:lumMod val="75000"/>
              </a:schemeClr>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B15B2B2-22FB-6CFE-5DD0-879B8652C32A}"/>
              </a:ext>
            </a:extLst>
          </p:cNvPr>
          <p:cNvCxnSpPr>
            <a:cxnSpLocks/>
            <a:stCxn id="18" idx="2"/>
          </p:cNvCxnSpPr>
          <p:nvPr/>
        </p:nvCxnSpPr>
        <p:spPr>
          <a:xfrm flipH="1">
            <a:off x="5014452" y="2354808"/>
            <a:ext cx="4131437" cy="1059837"/>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309D3F4-79A6-7585-E9EA-A0BA6693C16C}"/>
              </a:ext>
            </a:extLst>
          </p:cNvPr>
          <p:cNvCxnSpPr>
            <a:cxnSpLocks/>
            <a:stCxn id="18" idx="2"/>
          </p:cNvCxnSpPr>
          <p:nvPr/>
        </p:nvCxnSpPr>
        <p:spPr>
          <a:xfrm flipH="1" flipV="1">
            <a:off x="5604387" y="2168013"/>
            <a:ext cx="3541502" cy="186795"/>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9B66C719-14A2-9DF8-0F3C-7F9508D99860}"/>
              </a:ext>
            </a:extLst>
          </p:cNvPr>
          <p:cNvSpPr>
            <a:spLocks noChangeAspect="1"/>
          </p:cNvSpPr>
          <p:nvPr/>
        </p:nvSpPr>
        <p:spPr bwMode="auto">
          <a:xfrm>
            <a:off x="9145889" y="3868163"/>
            <a:ext cx="2190719" cy="2190719"/>
          </a:xfrm>
          <a:prstGeom prst="ellipse">
            <a:avLst/>
          </a:prstGeom>
          <a:blipFill dpi="0" rotWithShape="1">
            <a:blip r:embed="rId3"/>
            <a:srcRect/>
            <a:tile tx="0" ty="0" sx="90000" sy="90000" flip="none" algn="ctr"/>
          </a:blipFill>
          <a:ln w="38100">
            <a:solidFill>
              <a:schemeClr val="accent2">
                <a:lumMod val="60000"/>
                <a:lumOff val="40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a16="http://schemas.microsoft.com/office/drawing/2014/main" id="{A5FD51A3-AF94-5943-14BF-97A906B5604A}"/>
              </a:ext>
            </a:extLst>
          </p:cNvPr>
          <p:cNvCxnSpPr>
            <a:cxnSpLocks/>
          </p:cNvCxnSpPr>
          <p:nvPr/>
        </p:nvCxnSpPr>
        <p:spPr>
          <a:xfrm flipH="1" flipV="1">
            <a:off x="5604387" y="3288890"/>
            <a:ext cx="3657600" cy="1268362"/>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2304A9D7-09B4-5ED8-EB25-02F51AB38B72}"/>
              </a:ext>
            </a:extLst>
          </p:cNvPr>
          <p:cNvCxnSpPr>
            <a:cxnSpLocks/>
          </p:cNvCxnSpPr>
          <p:nvPr/>
        </p:nvCxnSpPr>
        <p:spPr>
          <a:xfrm flipH="1" flipV="1">
            <a:off x="5309419" y="2507226"/>
            <a:ext cx="3952568" cy="2050026"/>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E16C9BB9-0CB4-D660-E73B-3C3CCA373C69}"/>
              </a:ext>
            </a:extLst>
          </p:cNvPr>
          <p:cNvCxnSpPr>
            <a:cxnSpLocks/>
          </p:cNvCxnSpPr>
          <p:nvPr/>
        </p:nvCxnSpPr>
        <p:spPr>
          <a:xfrm flipH="1" flipV="1">
            <a:off x="5604387" y="3569111"/>
            <a:ext cx="3657600" cy="988141"/>
          </a:xfrm>
          <a:prstGeom prst="straightConnector1">
            <a:avLst/>
          </a:prstGeom>
          <a:ln w="38100" cmpd="sng">
            <a:solidFill>
              <a:schemeClr val="accent2">
                <a:lumMod val="60000"/>
                <a:lumOff val="40000"/>
              </a:schemeClr>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15117B22-8225-AE67-B7B1-918471CDB61A}"/>
              </a:ext>
            </a:extLst>
          </p:cNvPr>
          <p:cNvSpPr>
            <a:spLocks noChangeAspect="1"/>
          </p:cNvSpPr>
          <p:nvPr/>
        </p:nvSpPr>
        <p:spPr bwMode="auto">
          <a:xfrm rot="2754431">
            <a:off x="686760" y="3868164"/>
            <a:ext cx="2190719" cy="2190719"/>
          </a:xfrm>
          <a:prstGeom prst="ellipse">
            <a:avLst/>
          </a:prstGeom>
          <a:blipFill dpi="0" rotWithShape="1">
            <a:blip r:embed="rId4"/>
            <a:srcRect/>
            <a:tile tx="0" ty="0" sx="100000" sy="100000" flip="none" algn="ctr"/>
          </a:blipFill>
          <a:ln w="38100">
            <a:solidFill>
              <a:schemeClr val="accent5">
                <a:lumMod val="75000"/>
              </a:schemeClr>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EC472389-3682-3393-B425-262144662B25}"/>
              </a:ext>
            </a:extLst>
          </p:cNvPr>
          <p:cNvCxnSpPr>
            <a:cxnSpLocks/>
            <a:stCxn id="18" idx="2"/>
          </p:cNvCxnSpPr>
          <p:nvPr/>
        </p:nvCxnSpPr>
        <p:spPr>
          <a:xfrm flipH="1">
            <a:off x="6096000" y="2354808"/>
            <a:ext cx="3049889" cy="1074192"/>
          </a:xfrm>
          <a:prstGeom prst="straightConnector1">
            <a:avLst/>
          </a:prstGeom>
          <a:ln w="38100" cmpd="sng">
            <a:solidFill>
              <a:srgbClr val="E294EC"/>
            </a:solidFill>
            <a:tailEnd type="stealth" w="lg" len="lg"/>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49CF9F3-6EBB-FA94-5DF3-5115113B1927}"/>
              </a:ext>
            </a:extLst>
          </p:cNvPr>
          <p:cNvSpPr>
            <a:spLocks noChangeAspect="1"/>
          </p:cNvSpPr>
          <p:nvPr/>
        </p:nvSpPr>
        <p:spPr bwMode="auto">
          <a:xfrm>
            <a:off x="686760" y="1199760"/>
            <a:ext cx="2190719" cy="2190719"/>
          </a:xfrm>
          <a:prstGeom prst="ellipse">
            <a:avLst/>
          </a:prstGeom>
          <a:blipFill dpi="0" rotWithShape="1">
            <a:blip r:embed="rId5"/>
            <a:srcRect/>
            <a:tile tx="0" ty="0" sx="20000" sy="20000" flip="none" algn="ctr"/>
          </a:blipFill>
          <a:ln w="38100">
            <a:solidFill>
              <a:schemeClr val="accent6"/>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E6D7C66-7DF2-22B2-2924-21A55178F944}"/>
              </a:ext>
            </a:extLst>
          </p:cNvPr>
          <p:cNvSpPr>
            <a:spLocks noChangeAspect="1"/>
          </p:cNvSpPr>
          <p:nvPr/>
        </p:nvSpPr>
        <p:spPr bwMode="auto">
          <a:xfrm>
            <a:off x="9145889" y="1259448"/>
            <a:ext cx="2190719" cy="2190719"/>
          </a:xfrm>
          <a:prstGeom prst="ellipse">
            <a:avLst/>
          </a:prstGeom>
          <a:blipFill dpi="0" rotWithShape="1">
            <a:blip r:embed="rId6"/>
            <a:srcRect/>
            <a:tile tx="0" ty="0" sx="23000" sy="23000" flip="none" algn="ctr"/>
          </a:blipFill>
          <a:ln w="38100">
            <a:solidFill>
              <a:srgbClr val="E294EC"/>
            </a:solidFill>
            <a:headEnd/>
            <a:tailEnd/>
          </a:ln>
          <a:effectLst>
            <a:outerShdw blurRad="190500" dist="38100" dir="2700000" sx="105000" sy="105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228600" tIns="228600" rIns="228600" bIns="228600" rtlCol="0" anchor="t" anchorCtr="0">
            <a:prstTxWarp prst="textNoShape">
              <a:avLst/>
            </a:prstTxWarp>
          </a:bodyPr>
          <a:lstStyle/>
          <a:p>
            <a:pPr algn="ctr">
              <a:spcBef>
                <a:spcPct val="0"/>
              </a:spcBef>
            </a:pPr>
            <a:endParaRPr lang="en-US"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8660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CS-2023-Template">
  <a:themeElements>
    <a:clrScheme name="NACS theme 1">
      <a:dk1>
        <a:srgbClr val="000000"/>
      </a:dk1>
      <a:lt1>
        <a:srgbClr val="FFFFFF"/>
      </a:lt1>
      <a:dk2>
        <a:srgbClr val="0B465A"/>
      </a:dk2>
      <a:lt2>
        <a:srgbClr val="EAEAEA"/>
      </a:lt2>
      <a:accent1>
        <a:srgbClr val="005484"/>
      </a:accent1>
      <a:accent2>
        <a:srgbClr val="D7611B"/>
      </a:accent2>
      <a:accent3>
        <a:srgbClr val="768388"/>
      </a:accent3>
      <a:accent4>
        <a:srgbClr val="FEC14C"/>
      </a:accent4>
      <a:accent5>
        <a:srgbClr val="D9EBF7"/>
      </a:accent5>
      <a:accent6>
        <a:srgbClr val="156F6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solidFill>
          <a:schemeClr val="bg2"/>
        </a:solidFill>
        <a:ln>
          <a:noFill/>
          <a:headEnd/>
          <a:tailEnd/>
        </a:ln>
        <a:effectLst/>
      </a:spPr>
      <a:bodyPr lIns="228600" tIns="228600" rIns="228600" bIns="228600" rtlCol="0" anchor="t" anchorCtr="0">
        <a:prstTxWarp prst="textNoShape">
          <a:avLst/>
        </a:prstTxWarp>
      </a:bodyPr>
      <a:lstStyle>
        <a:defPPr algn="ctr">
          <a:spcBef>
            <a:spcPct val="0"/>
          </a:spcBef>
          <a:defRPr sz="1600" dirty="0">
            <a:solidFill>
              <a:srgbClr val="000000"/>
            </a:solidFill>
            <a:latin typeface="Arial" panose="020B0604020202020204" pitchFamily="34" charset="0"/>
            <a:cs typeface="Arial" panose="020B0604020202020204" pitchFamily="34" charset="0"/>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lmbeck_LLNL" id="{4BA7A315-5817-9242-9D84-64036A5BE2F9}" vid="{D4C2D596-7FF1-7E4C-86F5-3E90C0742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00A643D6BA5C4EBD5F52DBB5DC1CAE" ma:contentTypeVersion="12" ma:contentTypeDescription="Create a new document." ma:contentTypeScope="" ma:versionID="9386aa4c70ace76702a88655ac087c9d">
  <xsd:schema xmlns:xsd="http://www.w3.org/2001/XMLSchema" xmlns:xs="http://www.w3.org/2001/XMLSchema" xmlns:p="http://schemas.microsoft.com/office/2006/metadata/properties" xmlns:ns2="37666f9e-9a22-4982-89de-b581fb664fa7" xmlns:ns3="2abd7830-7dc2-49be-8642-8e09f9414085" xmlns:ns4="cdbd341c-9425-4527-8200-dbc5093c0c26" targetNamespace="http://schemas.microsoft.com/office/2006/metadata/properties" ma:root="true" ma:fieldsID="4160bedd6e63cce8e8373fcf695ad7d2" ns2:_="" ns3:_="" ns4:_="">
    <xsd:import namespace="37666f9e-9a22-4982-89de-b581fb664fa7"/>
    <xsd:import namespace="2abd7830-7dc2-49be-8642-8e09f9414085"/>
    <xsd:import namespace="cdbd341c-9425-4527-8200-dbc5093c0c2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666f9e-9a22-4982-89de-b581fb664f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a22c89-3912-4715-9657-2989270db28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d7830-7dc2-49be-8642-8e09f94140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bd341c-9425-4527-8200-dbc5093c0c2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4d6eb6a-297e-4c23-9faf-53da3f681b9d}" ma:internalName="TaxCatchAll" ma:showField="CatchAllData" ma:web="2abd7830-7dc2-49be-8642-8e09f94140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666f9e-9a22-4982-89de-b581fb664fa7">
      <Terms xmlns="http://schemas.microsoft.com/office/infopath/2007/PartnerControls"/>
    </lcf76f155ced4ddcb4097134ff3c332f>
    <TaxCatchAll xmlns="cdbd341c-9425-4527-8200-dbc5093c0c2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D44E54-79DE-4203-B474-FD706946A2AD}">
  <ds:schemaRefs>
    <ds:schemaRef ds:uri="2abd7830-7dc2-49be-8642-8e09f9414085"/>
    <ds:schemaRef ds:uri="37666f9e-9a22-4982-89de-b581fb664fa7"/>
    <ds:schemaRef ds:uri="cdbd341c-9425-4527-8200-dbc5093c0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238AED-5D62-4F0C-AFB7-4A41EAFF4EC2}">
  <ds:schemaRefs>
    <ds:schemaRef ds:uri="http://purl.org/dc/dcmitype/"/>
    <ds:schemaRef ds:uri="2abd7830-7dc2-49be-8642-8e09f9414085"/>
    <ds:schemaRef ds:uri="http://schemas.microsoft.com/office/2006/metadata/properties"/>
    <ds:schemaRef ds:uri="http://purl.org/dc/elements/1.1/"/>
    <ds:schemaRef ds:uri="37666f9e-9a22-4982-89de-b581fb664fa7"/>
    <ds:schemaRef ds:uri="http://schemas.microsoft.com/office/infopath/2007/PartnerControls"/>
    <ds:schemaRef ds:uri="http://schemas.microsoft.com/office/2006/documentManagement/types"/>
    <ds:schemaRef ds:uri="http://schemas.openxmlformats.org/package/2006/metadata/core-properties"/>
    <ds:schemaRef ds:uri="cdbd341c-9425-4527-8200-dbc5093c0c26"/>
    <ds:schemaRef ds:uri="http://www.w3.org/XML/1998/namespace"/>
    <ds:schemaRef ds:uri="http://purl.org/dc/terms/"/>
  </ds:schemaRefs>
</ds:datastoreItem>
</file>

<file path=customXml/itemProps3.xml><?xml version="1.0" encoding="utf-8"?>
<ds:datastoreItem xmlns:ds="http://schemas.openxmlformats.org/officeDocument/2006/customXml" ds:itemID="{44B00EBF-E6EB-4FBA-83B2-9385B31FF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29074</TotalTime>
  <Words>1354</Words>
  <Application>Microsoft Macintosh PowerPoint</Application>
  <PresentationFormat>Widescreen</PresentationFormat>
  <Paragraphs>145</Paragraphs>
  <Slides>27</Slides>
  <Notes>2</Notes>
  <HiddenSlides>1</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Aptos</vt:lpstr>
      <vt:lpstr>Arial</vt:lpstr>
      <vt:lpstr>Bradley Hand</vt:lpstr>
      <vt:lpstr>Calibri</vt:lpstr>
      <vt:lpstr>Cambria Math</vt:lpstr>
      <vt:lpstr>Comic Sans MS</vt:lpstr>
      <vt:lpstr>LM Sans 10</vt:lpstr>
      <vt:lpstr>Lucida Grande</vt:lpstr>
      <vt:lpstr>Open Sans</vt:lpstr>
      <vt:lpstr>Raleway</vt:lpstr>
      <vt:lpstr>Wingdings</vt:lpstr>
      <vt:lpstr>Wingdings 2</vt:lpstr>
      <vt:lpstr>NACS-2023-Template</vt:lpstr>
      <vt:lpstr> The Principal Components of Metal-poor Stars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option 1 based off the Lab’s current institutional template</dc:title>
  <dc:creator>Quaglioni, Sofia</dc:creator>
  <cp:lastModifiedBy>Holmbeck, Erika</cp:lastModifiedBy>
  <cp:revision>278</cp:revision>
  <cp:lastPrinted>2018-03-02T18:21:35Z</cp:lastPrinted>
  <dcterms:created xsi:type="dcterms:W3CDTF">2023-04-01T21:51:48Z</dcterms:created>
  <dcterms:modified xsi:type="dcterms:W3CDTF">2025-06-11T07:24:42Z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0x0101000100A643D6BA5C4EBD5F52DBB5DC1CAE</vt:lpwstr>
  </property>
  <property fmtid="{D5CDD505-2E9C-101B-9397-08002B2CF9AE}" pid="3" name="_dlc_DocIdItemGuid">
    <vt:lpwstr>a389ad51-dc3d-40b7-ab2d-568333e832fe</vt:lpwstr>
  </property>
  <property fmtid="{D5CDD505-2E9C-101B-9397-08002B2CF9AE}" pid="4" name="MediaServiceImageTags">
    <vt:lpwstr/>
  </property>
</Properties>
</file>