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75"/>
  </p:notesMasterIdLst>
  <p:sldIdLst>
    <p:sldId id="256" r:id="rId3"/>
    <p:sldId id="1143" r:id="rId4"/>
    <p:sldId id="1411" r:id="rId5"/>
    <p:sldId id="257" r:id="rId6"/>
    <p:sldId id="381" r:id="rId7"/>
    <p:sldId id="382" r:id="rId8"/>
    <p:sldId id="1351" r:id="rId9"/>
    <p:sldId id="1195" r:id="rId10"/>
    <p:sldId id="1356" r:id="rId11"/>
    <p:sldId id="1202" r:id="rId12"/>
    <p:sldId id="1204" r:id="rId13"/>
    <p:sldId id="1216" r:id="rId14"/>
    <p:sldId id="386" r:id="rId15"/>
    <p:sldId id="391" r:id="rId16"/>
    <p:sldId id="395" r:id="rId17"/>
    <p:sldId id="399" r:id="rId18"/>
    <p:sldId id="397" r:id="rId19"/>
    <p:sldId id="400" r:id="rId20"/>
    <p:sldId id="401" r:id="rId21"/>
    <p:sldId id="402" r:id="rId22"/>
    <p:sldId id="1413" r:id="rId23"/>
    <p:sldId id="1203" r:id="rId24"/>
    <p:sldId id="406" r:id="rId25"/>
    <p:sldId id="405" r:id="rId26"/>
    <p:sldId id="1412" r:id="rId27"/>
    <p:sldId id="1399" r:id="rId28"/>
    <p:sldId id="1400" r:id="rId29"/>
    <p:sldId id="1392" r:id="rId30"/>
    <p:sldId id="1393" r:id="rId31"/>
    <p:sldId id="1394" r:id="rId32"/>
    <p:sldId id="1395" r:id="rId33"/>
    <p:sldId id="1408" r:id="rId34"/>
    <p:sldId id="1397" r:id="rId35"/>
    <p:sldId id="1398" r:id="rId36"/>
    <p:sldId id="1401" r:id="rId37"/>
    <p:sldId id="408" r:id="rId38"/>
    <p:sldId id="407" r:id="rId39"/>
    <p:sldId id="409" r:id="rId40"/>
    <p:sldId id="270" r:id="rId41"/>
    <p:sldId id="266" r:id="rId42"/>
    <p:sldId id="279" r:id="rId43"/>
    <p:sldId id="484" r:id="rId44"/>
    <p:sldId id="1367" r:id="rId45"/>
    <p:sldId id="1402" r:id="rId46"/>
    <p:sldId id="1363" r:id="rId47"/>
    <p:sldId id="1364" r:id="rId48"/>
    <p:sldId id="1406" r:id="rId49"/>
    <p:sldId id="1407" r:id="rId50"/>
    <p:sldId id="1404" r:id="rId51"/>
    <p:sldId id="1405" r:id="rId52"/>
    <p:sldId id="1378" r:id="rId53"/>
    <p:sldId id="1380" r:id="rId54"/>
    <p:sldId id="1381" r:id="rId55"/>
    <p:sldId id="1382" r:id="rId56"/>
    <p:sldId id="1383" r:id="rId57"/>
    <p:sldId id="1379" r:id="rId58"/>
    <p:sldId id="1409" r:id="rId59"/>
    <p:sldId id="1362" r:id="rId60"/>
    <p:sldId id="1361" r:id="rId61"/>
    <p:sldId id="393" r:id="rId62"/>
    <p:sldId id="1403" r:id="rId63"/>
    <p:sldId id="1027" r:id="rId64"/>
    <p:sldId id="1410" r:id="rId65"/>
    <p:sldId id="1396" r:id="rId66"/>
    <p:sldId id="1391" r:id="rId67"/>
    <p:sldId id="932" r:id="rId68"/>
    <p:sldId id="1384" r:id="rId69"/>
    <p:sldId id="1227" r:id="rId70"/>
    <p:sldId id="1369" r:id="rId71"/>
    <p:sldId id="1385" r:id="rId72"/>
    <p:sldId id="485" r:id="rId73"/>
    <p:sldId id="48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88"/>
    <p:restoredTop sz="94728"/>
  </p:normalViewPr>
  <p:slideViewPr>
    <p:cSldViewPr snapToGrid="0">
      <p:cViewPr varScale="1">
        <p:scale>
          <a:sx n="157" d="100"/>
          <a:sy n="157" d="100"/>
        </p:scale>
        <p:origin x="1160" y="160"/>
      </p:cViewPr>
      <p:guideLst/>
    </p:cSldViewPr>
  </p:slideViewPr>
  <p:outlineViewPr>
    <p:cViewPr>
      <p:scale>
        <a:sx n="33" d="100"/>
        <a:sy n="33" d="100"/>
      </p:scale>
      <p:origin x="0" y="-15008"/>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[GraphiteSummary.xlsx]Sheet2!$A$2:$A$6</c:f>
              <c:numCache>
                <c:formatCode>General</c:formatCode>
                <c:ptCount val="5"/>
                <c:pt idx="0">
                  <c:v>90</c:v>
                </c:pt>
                <c:pt idx="1">
                  <c:v>91</c:v>
                </c:pt>
                <c:pt idx="2">
                  <c:v>92</c:v>
                </c:pt>
                <c:pt idx="3">
                  <c:v>94</c:v>
                </c:pt>
                <c:pt idx="4">
                  <c:v>96</c:v>
                </c:pt>
              </c:numCache>
            </c:numRef>
          </c:xVal>
          <c:yVal>
            <c:numRef>
              <c:f>[GraphiteSummary.xlsx]Sheet2!$B$2:$B$6</c:f>
              <c:numCache>
                <c:formatCode>0</c:formatCode>
                <c:ptCount val="5"/>
                <c:pt idx="0">
                  <c:v>-103.27207739340049</c:v>
                </c:pt>
                <c:pt idx="1">
                  <c:v>-82.704732797423958</c:v>
                </c:pt>
                <c:pt idx="2">
                  <c:v>-46.224771325580448</c:v>
                </c:pt>
                <c:pt idx="3" formatCode="General">
                  <c:v>0</c:v>
                </c:pt>
                <c:pt idx="4">
                  <c:v>-913.30977652762613</c:v>
                </c:pt>
              </c:numCache>
            </c:numRef>
          </c:yVal>
          <c:smooth val="0"/>
          <c:extLst>
            <c:ext xmlns:c16="http://schemas.microsoft.com/office/drawing/2014/chart" uri="{C3380CC4-5D6E-409C-BE32-E72D297353CC}">
              <c16:uniqueId val="{00000000-1605-8A4A-B78B-DB40CBB273AE}"/>
            </c:ext>
          </c:extLst>
        </c:ser>
        <c:dLbls>
          <c:showLegendKey val="0"/>
          <c:showVal val="0"/>
          <c:showCatName val="0"/>
          <c:showSerName val="0"/>
          <c:showPercent val="0"/>
          <c:showBubbleSize val="0"/>
        </c:dLbls>
        <c:axId val="682478208"/>
        <c:axId val="682480000"/>
      </c:scatterChart>
      <c:valAx>
        <c:axId val="6824782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Isotope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480000"/>
        <c:crosses val="autoZero"/>
        <c:crossBetween val="midCat"/>
      </c:valAx>
      <c:valAx>
        <c:axId val="6824800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dxxZr(‰)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4782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[GraphiteSummary.xlsx]Sheet2!$A$10:$A$16</c:f>
              <c:numCache>
                <c:formatCode>General</c:formatCode>
                <c:ptCount val="7"/>
                <c:pt idx="0">
                  <c:v>92</c:v>
                </c:pt>
                <c:pt idx="1">
                  <c:v>94</c:v>
                </c:pt>
                <c:pt idx="2">
                  <c:v>95</c:v>
                </c:pt>
                <c:pt idx="3">
                  <c:v>96</c:v>
                </c:pt>
                <c:pt idx="4">
                  <c:v>97</c:v>
                </c:pt>
                <c:pt idx="5">
                  <c:v>98</c:v>
                </c:pt>
                <c:pt idx="6">
                  <c:v>100</c:v>
                </c:pt>
              </c:numCache>
            </c:numRef>
          </c:xVal>
          <c:yVal>
            <c:numRef>
              <c:f>[GraphiteSummary.xlsx]Sheet2!$B$10:$B$16</c:f>
              <c:numCache>
                <c:formatCode>0</c:formatCode>
                <c:ptCount val="7"/>
                <c:pt idx="0">
                  <c:v>-699.53700958849208</c:v>
                </c:pt>
                <c:pt idx="1">
                  <c:v>-707.25664306881117</c:v>
                </c:pt>
                <c:pt idx="2">
                  <c:v>-420.86051739321852</c:v>
                </c:pt>
                <c:pt idx="3" formatCode="General">
                  <c:v>0</c:v>
                </c:pt>
                <c:pt idx="4">
                  <c:v>-347.31579210862861</c:v>
                </c:pt>
                <c:pt idx="5">
                  <c:v>-160.81651067060844</c:v>
                </c:pt>
                <c:pt idx="6">
                  <c:v>-696.14451121994921</c:v>
                </c:pt>
              </c:numCache>
            </c:numRef>
          </c:yVal>
          <c:smooth val="0"/>
          <c:extLst>
            <c:ext xmlns:c16="http://schemas.microsoft.com/office/drawing/2014/chart" uri="{C3380CC4-5D6E-409C-BE32-E72D297353CC}">
              <c16:uniqueId val="{00000000-3F24-E24B-BEEF-3D364166824D}"/>
            </c:ext>
          </c:extLst>
        </c:ser>
        <c:dLbls>
          <c:showLegendKey val="0"/>
          <c:showVal val="0"/>
          <c:showCatName val="0"/>
          <c:showSerName val="0"/>
          <c:showPercent val="0"/>
          <c:showBubbleSize val="0"/>
        </c:dLbls>
        <c:axId val="896901888"/>
        <c:axId val="896903680"/>
      </c:scatterChart>
      <c:valAx>
        <c:axId val="8969018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Isotope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903680"/>
        <c:crosses val="autoZero"/>
        <c:crossBetween val="midCat"/>
      </c:valAx>
      <c:valAx>
        <c:axId val="8969036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dxxMo(‰)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9018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[GraphiteSummary.xlsx]Sheet2!$A$2:$A$6</c:f>
              <c:numCache>
                <c:formatCode>General</c:formatCode>
                <c:ptCount val="5"/>
                <c:pt idx="0">
                  <c:v>90</c:v>
                </c:pt>
                <c:pt idx="1">
                  <c:v>91</c:v>
                </c:pt>
                <c:pt idx="2">
                  <c:v>92</c:v>
                </c:pt>
                <c:pt idx="3">
                  <c:v>94</c:v>
                </c:pt>
                <c:pt idx="4">
                  <c:v>96</c:v>
                </c:pt>
              </c:numCache>
            </c:numRef>
          </c:xVal>
          <c:yVal>
            <c:numRef>
              <c:f>[GraphiteSummary.xlsx]Sheet2!$B$2:$B$6</c:f>
              <c:numCache>
                <c:formatCode>0</c:formatCode>
                <c:ptCount val="5"/>
                <c:pt idx="0">
                  <c:v>-305.15025483769398</c:v>
                </c:pt>
                <c:pt idx="1">
                  <c:v>-452.93510893632339</c:v>
                </c:pt>
                <c:pt idx="2">
                  <c:v>-282.68549401339726</c:v>
                </c:pt>
                <c:pt idx="3" formatCode="General">
                  <c:v>0</c:v>
                </c:pt>
                <c:pt idx="4">
                  <c:v>-851.18466120056144</c:v>
                </c:pt>
              </c:numCache>
            </c:numRef>
          </c:yVal>
          <c:smooth val="0"/>
          <c:extLst>
            <c:ext xmlns:c16="http://schemas.microsoft.com/office/drawing/2014/chart" uri="{C3380CC4-5D6E-409C-BE32-E72D297353CC}">
              <c16:uniqueId val="{00000000-91F5-0E4F-B3BC-8DE326B58D09}"/>
            </c:ext>
          </c:extLst>
        </c:ser>
        <c:dLbls>
          <c:showLegendKey val="0"/>
          <c:showVal val="0"/>
          <c:showCatName val="0"/>
          <c:showSerName val="0"/>
          <c:showPercent val="0"/>
          <c:showBubbleSize val="0"/>
        </c:dLbls>
        <c:axId val="682478208"/>
        <c:axId val="682480000"/>
      </c:scatterChart>
      <c:valAx>
        <c:axId val="6824782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Isotope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480000"/>
        <c:crosses val="autoZero"/>
        <c:crossBetween val="midCat"/>
      </c:valAx>
      <c:valAx>
        <c:axId val="6824800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dxxZr(‰)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4782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[GraphiteSummary.xlsx]Sheet2!$A$10:$A$16</c:f>
              <c:numCache>
                <c:formatCode>General</c:formatCode>
                <c:ptCount val="7"/>
                <c:pt idx="0">
                  <c:v>92</c:v>
                </c:pt>
                <c:pt idx="1">
                  <c:v>94</c:v>
                </c:pt>
                <c:pt idx="2">
                  <c:v>95</c:v>
                </c:pt>
                <c:pt idx="3">
                  <c:v>96</c:v>
                </c:pt>
                <c:pt idx="4">
                  <c:v>97</c:v>
                </c:pt>
                <c:pt idx="5">
                  <c:v>98</c:v>
                </c:pt>
                <c:pt idx="6">
                  <c:v>100</c:v>
                </c:pt>
              </c:numCache>
            </c:numRef>
          </c:xVal>
          <c:yVal>
            <c:numRef>
              <c:f>[GraphiteSummary.xlsx]Sheet2!$B$10:$B$16</c:f>
              <c:numCache>
                <c:formatCode>0.0</c:formatCode>
                <c:ptCount val="7"/>
                <c:pt idx="0">
                  <c:v>-994.40340771648516</c:v>
                </c:pt>
                <c:pt idx="1">
                  <c:v>-944.65191412773845</c:v>
                </c:pt>
                <c:pt idx="2">
                  <c:v>-614.29899443907686</c:v>
                </c:pt>
                <c:pt idx="3" formatCode="General">
                  <c:v>0</c:v>
                </c:pt>
                <c:pt idx="4">
                  <c:v>-510.55291239922229</c:v>
                </c:pt>
                <c:pt idx="5">
                  <c:v>-227.81653142585256</c:v>
                </c:pt>
                <c:pt idx="6">
                  <c:v>-986.62843960068312</c:v>
                </c:pt>
              </c:numCache>
            </c:numRef>
          </c:yVal>
          <c:smooth val="0"/>
          <c:extLst>
            <c:ext xmlns:c16="http://schemas.microsoft.com/office/drawing/2014/chart" uri="{C3380CC4-5D6E-409C-BE32-E72D297353CC}">
              <c16:uniqueId val="{00000000-5132-D144-B64B-1C22902CE839}"/>
            </c:ext>
          </c:extLst>
        </c:ser>
        <c:dLbls>
          <c:showLegendKey val="0"/>
          <c:showVal val="0"/>
          <c:showCatName val="0"/>
          <c:showSerName val="0"/>
          <c:showPercent val="0"/>
          <c:showBubbleSize val="0"/>
        </c:dLbls>
        <c:axId val="896901888"/>
        <c:axId val="896903680"/>
      </c:scatterChart>
      <c:valAx>
        <c:axId val="8969018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Isotope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903680"/>
        <c:crosses val="autoZero"/>
        <c:crossBetween val="midCat"/>
      </c:valAx>
      <c:valAx>
        <c:axId val="8969036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dxxMo(‰)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9018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Arial Rounded MT Bold" panose="020F0704030504030204"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Arial Rounded MT Bold" panose="020F0704030504030204" pitchFamily="34" charset="77"/>
              </a:defRPr>
            </a:lvl1pPr>
          </a:lstStyle>
          <a:p>
            <a:fld id="{22EF6C2A-D173-4F41-8945-E5D919EEF750}" type="datetimeFigureOut">
              <a:rPr lang="en-US" smtClean="0"/>
              <a:pPr/>
              <a:t>6/13/25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Arial Rounded MT Bold" panose="020F070403050403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Arial Rounded MT Bold" panose="020F0704030504030204" pitchFamily="34" charset="77"/>
              </a:defRPr>
            </a:lvl1pPr>
          </a:lstStyle>
          <a:p>
            <a:fld id="{FB683B83-DDEF-5342-ACB9-6A183D4D0076}" type="slidenum">
              <a:rPr lang="en-US" smtClean="0"/>
              <a:pPr/>
              <a:t>‹#›</a:t>
            </a:fld>
            <a:endParaRPr lang="en-US" dirty="0"/>
          </a:p>
        </p:txBody>
      </p:sp>
    </p:spTree>
    <p:extLst>
      <p:ext uri="{BB962C8B-B14F-4D97-AF65-F5344CB8AC3E}">
        <p14:creationId xmlns:p14="http://schemas.microsoft.com/office/powerpoint/2010/main" val="151628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Rounded MT Bold" panose="020F0704030504030204" pitchFamily="34" charset="77"/>
        <a:ea typeface="+mn-ea"/>
        <a:cs typeface="+mn-cs"/>
      </a:defRPr>
    </a:lvl1pPr>
    <a:lvl2pPr marL="457200" algn="l" defTabSz="914400" rtl="0" eaLnBrk="1" latinLnBrk="0" hangingPunct="1">
      <a:defRPr sz="1200" b="1" i="0" kern="1200">
        <a:solidFill>
          <a:schemeClr val="tx1"/>
        </a:solidFill>
        <a:latin typeface="Arial Rounded MT Bold" panose="020F0704030504030204" pitchFamily="34" charset="77"/>
        <a:ea typeface="+mn-ea"/>
        <a:cs typeface="+mn-cs"/>
      </a:defRPr>
    </a:lvl2pPr>
    <a:lvl3pPr marL="914400" algn="l" defTabSz="914400" rtl="0" eaLnBrk="1" latinLnBrk="0" hangingPunct="1">
      <a:defRPr sz="1200" b="1" i="0" kern="1200">
        <a:solidFill>
          <a:schemeClr val="tx1"/>
        </a:solidFill>
        <a:latin typeface="Arial Rounded MT Bold" panose="020F0704030504030204" pitchFamily="34" charset="77"/>
        <a:ea typeface="+mn-ea"/>
        <a:cs typeface="+mn-cs"/>
      </a:defRPr>
    </a:lvl3pPr>
    <a:lvl4pPr marL="1371600" algn="l" defTabSz="914400" rtl="0" eaLnBrk="1" latinLnBrk="0" hangingPunct="1">
      <a:defRPr sz="1200" b="1" i="0" kern="1200">
        <a:solidFill>
          <a:schemeClr val="tx1"/>
        </a:solidFill>
        <a:latin typeface="Arial Rounded MT Bold" panose="020F0704030504030204" pitchFamily="34" charset="77"/>
        <a:ea typeface="+mn-ea"/>
        <a:cs typeface="+mn-cs"/>
      </a:defRPr>
    </a:lvl4pPr>
    <a:lvl5pPr marL="1828800" algn="l" defTabSz="914400" rtl="0" eaLnBrk="1" latinLnBrk="0" hangingPunct="1">
      <a:defRPr sz="1200" b="1" i="0" kern="1200">
        <a:solidFill>
          <a:schemeClr val="tx1"/>
        </a:solidFill>
        <a:latin typeface="Arial Rounded MT Bold" panose="020F070403050403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3B97F-4C4A-4448-A9BF-5FB6A67FCB26}" type="slidenum">
              <a:rPr lang="en-US" smtClean="0"/>
              <a:t>2</a:t>
            </a:fld>
            <a:endParaRPr lang="en-US"/>
          </a:p>
        </p:txBody>
      </p:sp>
    </p:spTree>
    <p:extLst>
      <p:ext uri="{BB962C8B-B14F-4D97-AF65-F5344CB8AC3E}">
        <p14:creationId xmlns:p14="http://schemas.microsoft.com/office/powerpoint/2010/main" val="255194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BE4E548-25EE-9C4B-9A73-2201F757B95C}" type="slidenum">
              <a:rPr lang="en-US" sz="1200">
                <a:latin typeface="Arial Rounded MT Bold" charset="0"/>
              </a:rPr>
              <a:pPr/>
              <a:t>11</a:t>
            </a:fld>
            <a:endParaRPr lang="en-US" sz="1200" dirty="0">
              <a:latin typeface="Arial Rounded MT Bold" charset="0"/>
            </a:endParaRPr>
          </a:p>
        </p:txBody>
      </p:sp>
      <p:sp>
        <p:nvSpPr>
          <p:cNvPr id="34819" name="Rectangle 2"/>
          <p:cNvSpPr>
            <a:spLocks noGrp="1" noRot="1" noChangeAspect="1" noChangeArrowheads="1" noTextEdit="1"/>
          </p:cNvSpPr>
          <p:nvPr>
            <p:ph type="sldImg"/>
          </p:nvPr>
        </p:nvSpPr>
        <p:spPr>
          <a:xfrm>
            <a:off x="2270125" y="533400"/>
            <a:ext cx="4603750" cy="25908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Silicon isotopes are also dramatically varied and spread far more than terrestrial materials</a:t>
            </a:r>
          </a:p>
          <a:p>
            <a:r>
              <a:rPr lang="en-US">
                <a:ea typeface="ＭＳ Ｐゴシック" charset="0"/>
                <a:cs typeface="ＭＳ Ｐゴシック" charset="0"/>
              </a:rPr>
              <a:t>These are also ion probe data</a:t>
            </a:r>
          </a:p>
        </p:txBody>
      </p:sp>
    </p:spTree>
    <p:extLst>
      <p:ext uri="{BB962C8B-B14F-4D97-AF65-F5344CB8AC3E}">
        <p14:creationId xmlns:p14="http://schemas.microsoft.com/office/powerpoint/2010/main" val="479663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BE4E548-25EE-9C4B-9A73-2201F757B95C}" type="slidenum">
              <a:rPr lang="en-US" sz="1200">
                <a:latin typeface="Arial Rounded MT Bold" charset="0"/>
              </a:rPr>
              <a:pPr/>
              <a:t>12</a:t>
            </a:fld>
            <a:endParaRPr lang="en-US" sz="1200" dirty="0">
              <a:latin typeface="Arial Rounded MT Bold" charset="0"/>
            </a:endParaRPr>
          </a:p>
        </p:txBody>
      </p:sp>
      <p:sp>
        <p:nvSpPr>
          <p:cNvPr id="34819" name="Rectangle 2"/>
          <p:cNvSpPr>
            <a:spLocks noGrp="1" noRot="1" noChangeAspect="1" noChangeArrowheads="1" noTextEdit="1"/>
          </p:cNvSpPr>
          <p:nvPr>
            <p:ph type="sldImg"/>
          </p:nvPr>
        </p:nvSpPr>
        <p:spPr>
          <a:xfrm>
            <a:off x="2270125" y="533400"/>
            <a:ext cx="4603750" cy="25908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Silicon isotopes are also dramatically varied and spread far more than terrestrial materials</a:t>
            </a:r>
          </a:p>
          <a:p>
            <a:r>
              <a:rPr lang="en-US">
                <a:ea typeface="ＭＳ Ｐゴシック" charset="0"/>
                <a:cs typeface="ＭＳ Ｐゴシック" charset="0"/>
              </a:rPr>
              <a:t>These are also ion probe data</a:t>
            </a:r>
          </a:p>
        </p:txBody>
      </p:sp>
    </p:spTree>
    <p:extLst>
      <p:ext uri="{BB962C8B-B14F-4D97-AF65-F5344CB8AC3E}">
        <p14:creationId xmlns:p14="http://schemas.microsoft.com/office/powerpoint/2010/main" val="3715308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423BB-C4C7-5C8A-020D-00D055A62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17AA9-5179-DD45-7A51-308FF2D06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1F85C-F7C5-870E-1E05-1B745B508989}"/>
              </a:ext>
            </a:extLst>
          </p:cNvPr>
          <p:cNvSpPr>
            <a:spLocks noGrp="1"/>
          </p:cNvSpPr>
          <p:nvPr>
            <p:ph type="body" idx="1"/>
          </p:nvPr>
        </p:nvSpPr>
        <p:spPr/>
        <p:txBody>
          <a:bodyPr/>
          <a:lstStyle/>
          <a:p>
            <a:r>
              <a:rPr lang="en-US" dirty="0"/>
              <a:t>Very first RIMS measurement of presolar grains, was published in Science.</a:t>
            </a:r>
          </a:p>
          <a:p>
            <a:endParaRPr lang="en-US" dirty="0"/>
          </a:p>
          <a:p>
            <a:r>
              <a:rPr lang="en-US" dirty="0"/>
              <a:t>Depletions with respect to s-only isotopes</a:t>
            </a:r>
          </a:p>
          <a:p>
            <a:endParaRPr lang="en-US" dirty="0"/>
          </a:p>
        </p:txBody>
      </p:sp>
      <p:sp>
        <p:nvSpPr>
          <p:cNvPr id="4" name="Slide Number Placeholder 3">
            <a:extLst>
              <a:ext uri="{FF2B5EF4-FFF2-40B4-BE49-F238E27FC236}">
                <a16:creationId xmlns:a16="http://schemas.microsoft.com/office/drawing/2014/main" id="{3A53D162-F262-AABA-51CF-F680D0D2CA8D}"/>
              </a:ext>
            </a:extLst>
          </p:cNvPr>
          <p:cNvSpPr>
            <a:spLocks noGrp="1"/>
          </p:cNvSpPr>
          <p:nvPr>
            <p:ph type="sldNum" sz="quarter" idx="5"/>
          </p:nvPr>
        </p:nvSpPr>
        <p:spPr/>
        <p:txBody>
          <a:bodyPr/>
          <a:lstStyle/>
          <a:p>
            <a:fld id="{262FBF95-EB2E-4B51-8B97-E2502275429B}" type="slidenum">
              <a:rPr lang="en-US" smtClean="0"/>
              <a:t>13</a:t>
            </a:fld>
            <a:endParaRPr lang="en-US"/>
          </a:p>
        </p:txBody>
      </p:sp>
    </p:spTree>
    <p:extLst>
      <p:ext uri="{BB962C8B-B14F-4D97-AF65-F5344CB8AC3E}">
        <p14:creationId xmlns:p14="http://schemas.microsoft.com/office/powerpoint/2010/main" val="4176313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864F5-C391-C42E-CCFE-9BD7FA068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73C5D-4331-EDE9-F1F0-7EBE62DA1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FA82D-2CF0-4B0C-AD62-DDAA3509C117}"/>
              </a:ext>
            </a:extLst>
          </p:cNvPr>
          <p:cNvSpPr>
            <a:spLocks noGrp="1"/>
          </p:cNvSpPr>
          <p:nvPr>
            <p:ph type="body" idx="1"/>
          </p:nvPr>
        </p:nvSpPr>
        <p:spPr/>
        <p:txBody>
          <a:bodyPr/>
          <a:lstStyle/>
          <a:p>
            <a:r>
              <a:rPr lang="en-US" dirty="0"/>
              <a:t>HD </a:t>
            </a:r>
            <a:r>
              <a:rPr lang="en-US" dirty="0" err="1"/>
              <a:t>graphites</a:t>
            </a:r>
            <a:r>
              <a:rPr lang="en-US" dirty="0"/>
              <a:t> – majority from AGB stars.</a:t>
            </a:r>
          </a:p>
          <a:p>
            <a:r>
              <a:rPr lang="en-US" dirty="0"/>
              <a:t>96Zr - r-process? or Or high neutron flux in AGB? – no light element data to confirm stellar origin</a:t>
            </a:r>
          </a:p>
        </p:txBody>
      </p:sp>
      <p:sp>
        <p:nvSpPr>
          <p:cNvPr id="4" name="Slide Number Placeholder 3">
            <a:extLst>
              <a:ext uri="{FF2B5EF4-FFF2-40B4-BE49-F238E27FC236}">
                <a16:creationId xmlns:a16="http://schemas.microsoft.com/office/drawing/2014/main" id="{55AFE530-B52F-DC8E-862A-8D297303DC64}"/>
              </a:ext>
            </a:extLst>
          </p:cNvPr>
          <p:cNvSpPr>
            <a:spLocks noGrp="1"/>
          </p:cNvSpPr>
          <p:nvPr>
            <p:ph type="sldNum" sz="quarter" idx="5"/>
          </p:nvPr>
        </p:nvSpPr>
        <p:spPr/>
        <p:txBody>
          <a:bodyPr/>
          <a:lstStyle/>
          <a:p>
            <a:fld id="{262FBF95-EB2E-4B51-8B97-E2502275429B}" type="slidenum">
              <a:rPr lang="en-US" smtClean="0"/>
              <a:t>14</a:t>
            </a:fld>
            <a:endParaRPr lang="en-US"/>
          </a:p>
        </p:txBody>
      </p:sp>
    </p:spTree>
    <p:extLst>
      <p:ext uri="{BB962C8B-B14F-4D97-AF65-F5344CB8AC3E}">
        <p14:creationId xmlns:p14="http://schemas.microsoft.com/office/powerpoint/2010/main" val="979648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F72C-38AE-16D8-EC57-DA9A835BD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CF8AE-E7B7-A725-2574-7A6182553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CC577-BB2B-756C-92FA-8DCD1876EF95}"/>
              </a:ext>
            </a:extLst>
          </p:cNvPr>
          <p:cNvSpPr>
            <a:spLocks noGrp="1"/>
          </p:cNvSpPr>
          <p:nvPr>
            <p:ph type="body" idx="1"/>
          </p:nvPr>
        </p:nvSpPr>
        <p:spPr/>
        <p:txBody>
          <a:bodyPr/>
          <a:lstStyle/>
          <a:p>
            <a:r>
              <a:rPr lang="en-US" dirty="0"/>
              <a:t>Red circles – grain data, stellar data 1.5 solar mass AGB, </a:t>
            </a:r>
            <a:r>
              <a:rPr lang="en-US" dirty="0" err="1"/>
              <a:t>Ru+Tc</a:t>
            </a:r>
            <a:r>
              <a:rPr lang="en-US" dirty="0"/>
              <a:t> line = predicted values including decay of 99Tc in grains (1:1 condensation of </a:t>
            </a:r>
            <a:r>
              <a:rPr lang="en-US" dirty="0" err="1"/>
              <a:t>Tc:Ru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99Tc t1/2 = 2.5×10^5 yr</a:t>
            </a:r>
          </a:p>
          <a:p>
            <a:endParaRPr lang="en-US" dirty="0"/>
          </a:p>
          <a:p>
            <a:r>
              <a:rPr lang="en-US" dirty="0"/>
              <a:t>Only 2 grains were known mainstream </a:t>
            </a:r>
            <a:r>
              <a:rPr lang="en-US" dirty="0" err="1"/>
              <a:t>SiCs</a:t>
            </a:r>
            <a:r>
              <a:rPr lang="en-US" dirty="0"/>
              <a:t> from C, N, Si</a:t>
            </a:r>
          </a:p>
          <a:p>
            <a:endParaRPr lang="en-US" dirty="0"/>
          </a:p>
          <a:p>
            <a:r>
              <a:rPr lang="en-US" dirty="0"/>
              <a:t>Other: 13C pocket smaller at origin, gets more negative as pocket size increases.</a:t>
            </a:r>
          </a:p>
          <a:p>
            <a:r>
              <a:rPr lang="en-US" dirty="0"/>
              <a:t>Contribution from low mass AGBs insufficient to explain deviations in ESS materials.  </a:t>
            </a:r>
          </a:p>
        </p:txBody>
      </p:sp>
      <p:sp>
        <p:nvSpPr>
          <p:cNvPr id="4" name="Slide Number Placeholder 3">
            <a:extLst>
              <a:ext uri="{FF2B5EF4-FFF2-40B4-BE49-F238E27FC236}">
                <a16:creationId xmlns:a16="http://schemas.microsoft.com/office/drawing/2014/main" id="{69232B33-F829-9F93-918A-C70062946342}"/>
              </a:ext>
            </a:extLst>
          </p:cNvPr>
          <p:cNvSpPr>
            <a:spLocks noGrp="1"/>
          </p:cNvSpPr>
          <p:nvPr>
            <p:ph type="sldNum" sz="quarter" idx="5"/>
          </p:nvPr>
        </p:nvSpPr>
        <p:spPr/>
        <p:txBody>
          <a:bodyPr/>
          <a:lstStyle/>
          <a:p>
            <a:fld id="{262FBF95-EB2E-4B51-8B97-E2502275429B}" type="slidenum">
              <a:rPr lang="en-US" smtClean="0"/>
              <a:t>15</a:t>
            </a:fld>
            <a:endParaRPr lang="en-US"/>
          </a:p>
        </p:txBody>
      </p:sp>
    </p:spTree>
    <p:extLst>
      <p:ext uri="{BB962C8B-B14F-4D97-AF65-F5344CB8AC3E}">
        <p14:creationId xmlns:p14="http://schemas.microsoft.com/office/powerpoint/2010/main" val="3564655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7C220-7449-B17E-7EC7-20427BC7A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74817-A6C0-7753-30C3-DAD66C120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05EFC-EF28-7954-58BD-4A0F563B3FDE}"/>
              </a:ext>
            </a:extLst>
          </p:cNvPr>
          <p:cNvSpPr>
            <a:spLocks noGrp="1"/>
          </p:cNvSpPr>
          <p:nvPr>
            <p:ph type="body" idx="1"/>
          </p:nvPr>
        </p:nvSpPr>
        <p:spPr/>
        <p:txBody>
          <a:bodyPr/>
          <a:lstStyle/>
          <a:p>
            <a:r>
              <a:rPr lang="en-US" dirty="0"/>
              <a:t>Multielement measurements allow systematic studies of single grain types that come from the same stellar source. </a:t>
            </a:r>
          </a:p>
          <a:p>
            <a:endParaRPr lang="en-US" dirty="0"/>
          </a:p>
          <a:p>
            <a:r>
              <a:rPr lang="en-US" dirty="0"/>
              <a:t>AGB models predict very low 92/96 in final envelope </a:t>
            </a:r>
            <a:r>
              <a:rPr lang="en-US" dirty="0" err="1"/>
              <a:t>bcos</a:t>
            </a:r>
            <a:r>
              <a:rPr lang="en-US" dirty="0"/>
              <a:t> 96 (pure s) is overproduced by a factor of 40. The two </a:t>
            </a:r>
            <a:r>
              <a:rPr lang="en-US" dirty="0" err="1"/>
              <a:t>KADoNiS</a:t>
            </a:r>
            <a:r>
              <a:rPr lang="en-US" dirty="0"/>
              <a:t> models have different initial 92 abundances. See a 200 per mil </a:t>
            </a:r>
            <a:r>
              <a:rPr lang="en-US" dirty="0" err="1"/>
              <a:t>inc</a:t>
            </a:r>
            <a:r>
              <a:rPr lang="en-US" dirty="0"/>
              <a:t> in initial 92 </a:t>
            </a:r>
            <a:r>
              <a:rPr lang="en-US" dirty="0">
                <a:sym typeface="Wingdings" panose="05000000000000000000" pitchFamily="2" charset="2"/>
              </a:rPr>
              <a:t> 80 per mil </a:t>
            </a:r>
            <a:r>
              <a:rPr lang="en-US" dirty="0" err="1">
                <a:sym typeface="Wingdings" panose="05000000000000000000" pitchFamily="2" charset="2"/>
              </a:rPr>
              <a:t>inc</a:t>
            </a:r>
            <a:r>
              <a:rPr lang="en-US" dirty="0">
                <a:sym typeface="Wingdings" panose="05000000000000000000" pitchFamily="2" charset="2"/>
              </a:rPr>
              <a:t> in 92/96 in final envelope but just a 6 per mil </a:t>
            </a:r>
            <a:r>
              <a:rPr lang="en-US" dirty="0" err="1">
                <a:sym typeface="Wingdings" panose="05000000000000000000" pitchFamily="2" charset="2"/>
              </a:rPr>
              <a:t>inc</a:t>
            </a:r>
            <a:r>
              <a:rPr lang="en-US" dirty="0">
                <a:sym typeface="Wingdings" panose="05000000000000000000" pitchFamily="2" charset="2"/>
              </a:rPr>
              <a:t> in 92 (delta plots non-linear at extreme). Thus, non-negligible diff in initial comp between the 2 models. Variation in initial stellar comp doesn’t explain the issue by adopting 0.3 model values but instead by the n</a:t>
            </a:r>
            <a:r>
              <a:rPr lang="en-US" dirty="0"/>
              <a:t>eutron cap CS recommended by </a:t>
            </a:r>
            <a:r>
              <a:rPr lang="en-US" dirty="0" err="1"/>
              <a:t>KADoNiS</a:t>
            </a:r>
            <a:r>
              <a:rPr lang="en-US" dirty="0"/>
              <a:t> 1.0 versus. Better agreement for 95/96 &amp; 98/96 also. </a:t>
            </a:r>
          </a:p>
          <a:p>
            <a:endParaRPr lang="en-US" dirty="0"/>
          </a:p>
        </p:txBody>
      </p:sp>
      <p:sp>
        <p:nvSpPr>
          <p:cNvPr id="4" name="Slide Number Placeholder 3">
            <a:extLst>
              <a:ext uri="{FF2B5EF4-FFF2-40B4-BE49-F238E27FC236}">
                <a16:creationId xmlns:a16="http://schemas.microsoft.com/office/drawing/2014/main" id="{4DFFF998-307C-7083-FAC2-FDAFD6FC3B07}"/>
              </a:ext>
            </a:extLst>
          </p:cNvPr>
          <p:cNvSpPr>
            <a:spLocks noGrp="1"/>
          </p:cNvSpPr>
          <p:nvPr>
            <p:ph type="sldNum" sz="quarter" idx="5"/>
          </p:nvPr>
        </p:nvSpPr>
        <p:spPr/>
        <p:txBody>
          <a:bodyPr/>
          <a:lstStyle/>
          <a:p>
            <a:fld id="{262FBF95-EB2E-4B51-8B97-E2502275429B}" type="slidenum">
              <a:rPr lang="en-US" smtClean="0"/>
              <a:t>16</a:t>
            </a:fld>
            <a:endParaRPr lang="en-US"/>
          </a:p>
        </p:txBody>
      </p:sp>
    </p:spTree>
    <p:extLst>
      <p:ext uri="{BB962C8B-B14F-4D97-AF65-F5344CB8AC3E}">
        <p14:creationId xmlns:p14="http://schemas.microsoft.com/office/powerpoint/2010/main" val="134984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8709C-AF96-F8FF-071F-ECC320199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29DC5-0664-078D-D24C-707C7FB36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4F77E-FBBB-5AF4-4225-439B69D77A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F8AEF4-EA6D-D3F3-A070-8BFB06849795}"/>
              </a:ext>
            </a:extLst>
          </p:cNvPr>
          <p:cNvSpPr>
            <a:spLocks noGrp="1"/>
          </p:cNvSpPr>
          <p:nvPr>
            <p:ph type="sldNum" sz="quarter" idx="5"/>
          </p:nvPr>
        </p:nvSpPr>
        <p:spPr/>
        <p:txBody>
          <a:bodyPr/>
          <a:lstStyle/>
          <a:p>
            <a:fld id="{262FBF95-EB2E-4B51-8B97-E2502275429B}" type="slidenum">
              <a:rPr lang="en-US" smtClean="0"/>
              <a:t>17</a:t>
            </a:fld>
            <a:endParaRPr lang="en-US"/>
          </a:p>
        </p:txBody>
      </p:sp>
    </p:spTree>
    <p:extLst>
      <p:ext uri="{BB962C8B-B14F-4D97-AF65-F5344CB8AC3E}">
        <p14:creationId xmlns:p14="http://schemas.microsoft.com/office/powerpoint/2010/main" val="3204259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6058-606B-E3F2-D4C1-6944369B3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FECD6-E9A0-0CB1-9F1D-7A65AB2FD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EB71E-035F-940C-7CAD-264F1FC94E0B}"/>
              </a:ext>
            </a:extLst>
          </p:cNvPr>
          <p:cNvSpPr>
            <a:spLocks noGrp="1"/>
          </p:cNvSpPr>
          <p:nvPr>
            <p:ph type="body" idx="1"/>
          </p:nvPr>
        </p:nvSpPr>
        <p:spPr/>
        <p:txBody>
          <a:bodyPr/>
          <a:lstStyle/>
          <a:p>
            <a:r>
              <a:rPr lang="en-US" dirty="0"/>
              <a:t>Various regions of </a:t>
            </a:r>
            <a:r>
              <a:rPr lang="en-US" dirty="0" err="1"/>
              <a:t>SiC</a:t>
            </a:r>
            <a:r>
              <a:rPr lang="en-US" dirty="0"/>
              <a:t>-X grains</a:t>
            </a:r>
          </a:p>
        </p:txBody>
      </p:sp>
      <p:sp>
        <p:nvSpPr>
          <p:cNvPr id="4" name="Slide Number Placeholder 3">
            <a:extLst>
              <a:ext uri="{FF2B5EF4-FFF2-40B4-BE49-F238E27FC236}">
                <a16:creationId xmlns:a16="http://schemas.microsoft.com/office/drawing/2014/main" id="{43FD726A-2EFE-D9D4-0FC7-CF5485A11CB1}"/>
              </a:ext>
            </a:extLst>
          </p:cNvPr>
          <p:cNvSpPr>
            <a:spLocks noGrp="1"/>
          </p:cNvSpPr>
          <p:nvPr>
            <p:ph type="sldNum" sz="quarter" idx="5"/>
          </p:nvPr>
        </p:nvSpPr>
        <p:spPr/>
        <p:txBody>
          <a:bodyPr/>
          <a:lstStyle/>
          <a:p>
            <a:fld id="{262FBF95-EB2E-4B51-8B97-E2502275429B}" type="slidenum">
              <a:rPr lang="en-US" smtClean="0"/>
              <a:t>18</a:t>
            </a:fld>
            <a:endParaRPr lang="en-US"/>
          </a:p>
        </p:txBody>
      </p:sp>
    </p:spTree>
    <p:extLst>
      <p:ext uri="{BB962C8B-B14F-4D97-AF65-F5344CB8AC3E}">
        <p14:creationId xmlns:p14="http://schemas.microsoft.com/office/powerpoint/2010/main" val="380568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BF5A-DA99-7D06-76E7-D55CFF182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22C0B-00B9-E8F5-9246-36101BDF5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9B420-E0AD-0A9E-5092-1754380371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1E4479-DD8F-780F-6BE7-BED63675DAC1}"/>
              </a:ext>
            </a:extLst>
          </p:cNvPr>
          <p:cNvSpPr>
            <a:spLocks noGrp="1"/>
          </p:cNvSpPr>
          <p:nvPr>
            <p:ph type="sldNum" sz="quarter" idx="5"/>
          </p:nvPr>
        </p:nvSpPr>
        <p:spPr/>
        <p:txBody>
          <a:bodyPr/>
          <a:lstStyle/>
          <a:p>
            <a:fld id="{262FBF95-EB2E-4B51-8B97-E2502275429B}" type="slidenum">
              <a:rPr lang="en-US" smtClean="0"/>
              <a:t>19</a:t>
            </a:fld>
            <a:endParaRPr lang="en-US"/>
          </a:p>
        </p:txBody>
      </p:sp>
    </p:spTree>
    <p:extLst>
      <p:ext uri="{BB962C8B-B14F-4D97-AF65-F5344CB8AC3E}">
        <p14:creationId xmlns:p14="http://schemas.microsoft.com/office/powerpoint/2010/main" val="1891552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C08DA-396E-DEBF-8FA7-C96B55FE1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F3C8B-A3C6-C4B6-DB10-931ACD3AF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D9282-AD07-7E9F-61C2-1AFE3EAFD273}"/>
              </a:ext>
            </a:extLst>
          </p:cNvPr>
          <p:cNvSpPr>
            <a:spLocks noGrp="1"/>
          </p:cNvSpPr>
          <p:nvPr>
            <p:ph type="body" idx="1"/>
          </p:nvPr>
        </p:nvSpPr>
        <p:spPr/>
        <p:txBody>
          <a:bodyPr/>
          <a:lstStyle/>
          <a:p>
            <a:r>
              <a:rPr lang="en-US" dirty="0"/>
              <a:t>20 yr condensation time – much later than predicted by condensation calcs. </a:t>
            </a:r>
          </a:p>
          <a:p>
            <a:r>
              <a:rPr lang="en-US" dirty="0"/>
              <a:t>All X1s formed around the same time?</a:t>
            </a:r>
          </a:p>
        </p:txBody>
      </p:sp>
      <p:sp>
        <p:nvSpPr>
          <p:cNvPr id="4" name="Slide Number Placeholder 3">
            <a:extLst>
              <a:ext uri="{FF2B5EF4-FFF2-40B4-BE49-F238E27FC236}">
                <a16:creationId xmlns:a16="http://schemas.microsoft.com/office/drawing/2014/main" id="{E3FB3FA8-813E-3F72-0FED-487EED1A7832}"/>
              </a:ext>
            </a:extLst>
          </p:cNvPr>
          <p:cNvSpPr>
            <a:spLocks noGrp="1"/>
          </p:cNvSpPr>
          <p:nvPr>
            <p:ph type="sldNum" sz="quarter" idx="5"/>
          </p:nvPr>
        </p:nvSpPr>
        <p:spPr/>
        <p:txBody>
          <a:bodyPr/>
          <a:lstStyle/>
          <a:p>
            <a:fld id="{262FBF95-EB2E-4B51-8B97-E2502275429B}" type="slidenum">
              <a:rPr lang="en-US" smtClean="0"/>
              <a:t>20</a:t>
            </a:fld>
            <a:endParaRPr lang="en-US"/>
          </a:p>
        </p:txBody>
      </p:sp>
    </p:spTree>
    <p:extLst>
      <p:ext uri="{BB962C8B-B14F-4D97-AF65-F5344CB8AC3E}">
        <p14:creationId xmlns:p14="http://schemas.microsoft.com/office/powerpoint/2010/main" val="26184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3B97F-4C4A-4448-A9BF-5FB6A67FCB26}" type="slidenum">
              <a:rPr lang="en-US" smtClean="0"/>
              <a:t>3</a:t>
            </a:fld>
            <a:endParaRPr lang="en-US"/>
          </a:p>
        </p:txBody>
      </p:sp>
    </p:spTree>
    <p:extLst>
      <p:ext uri="{BB962C8B-B14F-4D97-AF65-F5344CB8AC3E}">
        <p14:creationId xmlns:p14="http://schemas.microsoft.com/office/powerpoint/2010/main" val="2551949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EC2417-E824-D845-A808-77CEC34F894A}" type="slidenum">
              <a:rPr lang="en-US" sz="1200"/>
              <a:pPr/>
              <a:t>21</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07063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1C6F-A664-85AB-4C5F-AAAD3A12B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4A4AB-DEDA-A2C9-7E19-80FC9F841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857D0-D1F6-1AA9-43AC-9AAFA1A0DB55}"/>
              </a:ext>
            </a:extLst>
          </p:cNvPr>
          <p:cNvSpPr>
            <a:spLocks noGrp="1"/>
          </p:cNvSpPr>
          <p:nvPr>
            <p:ph type="body" idx="1"/>
          </p:nvPr>
        </p:nvSpPr>
        <p:spPr/>
        <p:txBody>
          <a:bodyPr/>
          <a:lstStyle/>
          <a:p>
            <a:r>
              <a:rPr lang="en-US" dirty="0"/>
              <a:t>Neutron burst possibly powered by 22Ne(</a:t>
            </a:r>
            <a:r>
              <a:rPr lang="en-US" dirty="0" err="1"/>
              <a:t>a,n</a:t>
            </a:r>
            <a:r>
              <a:rPr lang="en-US" dirty="0"/>
              <a:t>)25Mg during CCSN explosion in either He/C or C/O zone </a:t>
            </a:r>
          </a:p>
          <a:p>
            <a:endParaRPr lang="en-US" dirty="0"/>
          </a:p>
          <a:p>
            <a:r>
              <a:rPr lang="en-US" dirty="0"/>
              <a:t>Other option: Bliss et al. 2018 – neutron capture in neutrino driven winds in </a:t>
            </a:r>
            <a:r>
              <a:rPr lang="en-US" dirty="0" err="1"/>
              <a:t>CCSNe</a:t>
            </a:r>
            <a:endParaRPr lang="en-US" dirty="0"/>
          </a:p>
        </p:txBody>
      </p:sp>
      <p:sp>
        <p:nvSpPr>
          <p:cNvPr id="4" name="Slide Number Placeholder 3">
            <a:extLst>
              <a:ext uri="{FF2B5EF4-FFF2-40B4-BE49-F238E27FC236}">
                <a16:creationId xmlns:a16="http://schemas.microsoft.com/office/drawing/2014/main" id="{7056E814-DF04-83AC-95A9-233165647351}"/>
              </a:ext>
            </a:extLst>
          </p:cNvPr>
          <p:cNvSpPr>
            <a:spLocks noGrp="1"/>
          </p:cNvSpPr>
          <p:nvPr>
            <p:ph type="sldNum" sz="quarter" idx="5"/>
          </p:nvPr>
        </p:nvSpPr>
        <p:spPr/>
        <p:txBody>
          <a:bodyPr/>
          <a:lstStyle/>
          <a:p>
            <a:fld id="{262FBF95-EB2E-4B51-8B97-E2502275429B}" type="slidenum">
              <a:rPr lang="en-US" smtClean="0"/>
              <a:t>23</a:t>
            </a:fld>
            <a:endParaRPr lang="en-US"/>
          </a:p>
        </p:txBody>
      </p:sp>
    </p:spTree>
    <p:extLst>
      <p:ext uri="{BB962C8B-B14F-4D97-AF65-F5344CB8AC3E}">
        <p14:creationId xmlns:p14="http://schemas.microsoft.com/office/powerpoint/2010/main" val="413781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28733-BAC3-BC01-CB20-9D316B2A8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8DB59-3C2E-4A99-7D13-3E0D4F6CB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B03CA-906D-0F4D-E18A-135D989582CB}"/>
              </a:ext>
            </a:extLst>
          </p:cNvPr>
          <p:cNvSpPr>
            <a:spLocks noGrp="1"/>
          </p:cNvSpPr>
          <p:nvPr>
            <p:ph type="body" idx="1"/>
          </p:nvPr>
        </p:nvSpPr>
        <p:spPr/>
        <p:txBody>
          <a:bodyPr/>
          <a:lstStyle/>
          <a:p>
            <a:r>
              <a:rPr lang="en-US" dirty="0"/>
              <a:t>Similar to Liu et al. 2016; Nittler &amp; Hoppe 2005</a:t>
            </a:r>
          </a:p>
          <a:p>
            <a:endParaRPr lang="en-US" dirty="0"/>
          </a:p>
          <a:p>
            <a:r>
              <a:rPr lang="en-US" dirty="0"/>
              <a:t>But How do you make such small 12/13 ratios in SNe?</a:t>
            </a:r>
          </a:p>
          <a:p>
            <a:endParaRPr lang="en-US" dirty="0"/>
          </a:p>
        </p:txBody>
      </p:sp>
      <p:sp>
        <p:nvSpPr>
          <p:cNvPr id="4" name="Slide Number Placeholder 3">
            <a:extLst>
              <a:ext uri="{FF2B5EF4-FFF2-40B4-BE49-F238E27FC236}">
                <a16:creationId xmlns:a16="http://schemas.microsoft.com/office/drawing/2014/main" id="{0CB776EB-2BDE-3DDE-AD5E-A7E28E9943FA}"/>
              </a:ext>
            </a:extLst>
          </p:cNvPr>
          <p:cNvSpPr>
            <a:spLocks noGrp="1"/>
          </p:cNvSpPr>
          <p:nvPr>
            <p:ph type="sldNum" sz="quarter" idx="5"/>
          </p:nvPr>
        </p:nvSpPr>
        <p:spPr/>
        <p:txBody>
          <a:bodyPr/>
          <a:lstStyle/>
          <a:p>
            <a:fld id="{262FBF95-EB2E-4B51-8B97-E2502275429B}" type="slidenum">
              <a:rPr lang="en-US" smtClean="0"/>
              <a:t>24</a:t>
            </a:fld>
            <a:endParaRPr lang="en-US"/>
          </a:p>
        </p:txBody>
      </p:sp>
    </p:spTree>
    <p:extLst>
      <p:ext uri="{BB962C8B-B14F-4D97-AF65-F5344CB8AC3E}">
        <p14:creationId xmlns:p14="http://schemas.microsoft.com/office/powerpoint/2010/main" val="2735531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EC2417-E824-D845-A808-77CEC34F894A}" type="slidenum">
              <a:rPr lang="en-US" sz="1200"/>
              <a:pPr/>
              <a:t>25</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07063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01E62-FD25-CC81-549E-B9E5CCECF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39A57-77B2-F02B-391C-03FA4018C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5B2ED-323D-8358-32A7-5DF810B5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5000"/>
                  </a:schemeClr>
                </a:solidFill>
              </a:rPr>
              <a:t>No 12/13 data on </a:t>
            </a:r>
            <a:r>
              <a:rPr lang="en-US" sz="1200" dirty="0" err="1">
                <a:solidFill>
                  <a:schemeClr val="tx1">
                    <a:lumMod val="95000"/>
                  </a:schemeClr>
                </a:solidFill>
              </a:rPr>
              <a:t>Nicolussi</a:t>
            </a:r>
            <a:r>
              <a:rPr lang="en-US" sz="1200" dirty="0">
                <a:solidFill>
                  <a:schemeClr val="tx1">
                    <a:lumMod val="95000"/>
                  </a:schemeClr>
                </a:solidFill>
              </a:rPr>
              <a:t> grain but trend fits</a:t>
            </a:r>
            <a:endParaRPr lang="en-IN" sz="1200" dirty="0">
              <a:solidFill>
                <a:schemeClr val="tx1">
                  <a:lumMod val="95000"/>
                </a:schemeClr>
              </a:solidFill>
            </a:endParaRPr>
          </a:p>
          <a:p>
            <a:endParaRPr lang="en-US" dirty="0"/>
          </a:p>
        </p:txBody>
      </p:sp>
      <p:sp>
        <p:nvSpPr>
          <p:cNvPr id="4" name="Slide Number Placeholder 3">
            <a:extLst>
              <a:ext uri="{FF2B5EF4-FFF2-40B4-BE49-F238E27FC236}">
                <a16:creationId xmlns:a16="http://schemas.microsoft.com/office/drawing/2014/main" id="{1561764D-8F43-CA6E-BE5A-2A594532331E}"/>
              </a:ext>
            </a:extLst>
          </p:cNvPr>
          <p:cNvSpPr>
            <a:spLocks noGrp="1"/>
          </p:cNvSpPr>
          <p:nvPr>
            <p:ph type="sldNum" sz="quarter" idx="5"/>
          </p:nvPr>
        </p:nvSpPr>
        <p:spPr/>
        <p:txBody>
          <a:bodyPr/>
          <a:lstStyle/>
          <a:p>
            <a:fld id="{262FBF95-EB2E-4B51-8B97-E2502275429B}" type="slidenum">
              <a:rPr lang="en-US" smtClean="0"/>
              <a:t>36</a:t>
            </a:fld>
            <a:endParaRPr lang="en-US"/>
          </a:p>
        </p:txBody>
      </p:sp>
    </p:spTree>
    <p:extLst>
      <p:ext uri="{BB962C8B-B14F-4D97-AF65-F5344CB8AC3E}">
        <p14:creationId xmlns:p14="http://schemas.microsoft.com/office/powerpoint/2010/main" val="408913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F8F9-2995-3B4F-FD7B-92C939661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15BDB-D64C-FBEB-0223-7BAC8174E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577BD-87B2-77C1-0A88-0D6CD44FE4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5000"/>
                  </a:schemeClr>
                </a:solidFill>
              </a:rPr>
              <a:t>High density </a:t>
            </a:r>
            <a:r>
              <a:rPr lang="en-US" sz="1200" dirty="0" err="1">
                <a:solidFill>
                  <a:schemeClr val="tx1">
                    <a:lumMod val="95000"/>
                  </a:schemeClr>
                </a:solidFill>
              </a:rPr>
              <a:t>graphites</a:t>
            </a:r>
            <a:r>
              <a:rPr lang="en-US" sz="1200" dirty="0">
                <a:solidFill>
                  <a:schemeClr val="tx1">
                    <a:lumMod val="95000"/>
                  </a:schemeClr>
                </a:solidFill>
              </a:rPr>
              <a:t> typically from AGB stars, </a:t>
            </a:r>
            <a:r>
              <a:rPr lang="en-US" sz="1200" dirty="0" err="1">
                <a:solidFill>
                  <a:schemeClr val="tx1">
                    <a:lumMod val="95000"/>
                  </a:schemeClr>
                </a:solidFill>
              </a:rPr>
              <a:t>esp</a:t>
            </a:r>
            <a:r>
              <a:rPr lang="en-US" sz="1200" dirty="0">
                <a:solidFill>
                  <a:schemeClr val="tx1">
                    <a:lumMod val="95000"/>
                  </a:schemeClr>
                </a:solidFill>
              </a:rPr>
              <a:t> low mass AGB stars</a:t>
            </a:r>
            <a:endParaRPr lang="en-IN" sz="1200" dirty="0">
              <a:solidFill>
                <a:schemeClr val="tx1">
                  <a:lumMod val="95000"/>
                </a:schemeClr>
              </a:solidFill>
            </a:endParaRPr>
          </a:p>
          <a:p>
            <a:endParaRPr lang="en-US" dirty="0"/>
          </a:p>
        </p:txBody>
      </p:sp>
      <p:sp>
        <p:nvSpPr>
          <p:cNvPr id="4" name="Slide Number Placeholder 3">
            <a:extLst>
              <a:ext uri="{FF2B5EF4-FFF2-40B4-BE49-F238E27FC236}">
                <a16:creationId xmlns:a16="http://schemas.microsoft.com/office/drawing/2014/main" id="{B8BB2905-D8AD-F656-DD78-4E2FBF3C2CFE}"/>
              </a:ext>
            </a:extLst>
          </p:cNvPr>
          <p:cNvSpPr>
            <a:spLocks noGrp="1"/>
          </p:cNvSpPr>
          <p:nvPr>
            <p:ph type="sldNum" sz="quarter" idx="5"/>
          </p:nvPr>
        </p:nvSpPr>
        <p:spPr/>
        <p:txBody>
          <a:bodyPr/>
          <a:lstStyle/>
          <a:p>
            <a:fld id="{262FBF95-EB2E-4B51-8B97-E2502275429B}" type="slidenum">
              <a:rPr lang="en-US" smtClean="0"/>
              <a:t>37</a:t>
            </a:fld>
            <a:endParaRPr lang="en-US"/>
          </a:p>
        </p:txBody>
      </p:sp>
    </p:spTree>
    <p:extLst>
      <p:ext uri="{BB962C8B-B14F-4D97-AF65-F5344CB8AC3E}">
        <p14:creationId xmlns:p14="http://schemas.microsoft.com/office/powerpoint/2010/main" val="20014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27D02-45E0-191D-1A70-414D32BC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E4778-C2B0-FDEB-9A5E-61EAE6E1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EE882-CBA4-9CC1-A224-4916925F7C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96DDEA-1DF7-CA23-F9E5-761FC555D48A}"/>
              </a:ext>
            </a:extLst>
          </p:cNvPr>
          <p:cNvSpPr>
            <a:spLocks noGrp="1"/>
          </p:cNvSpPr>
          <p:nvPr>
            <p:ph type="sldNum" sz="quarter" idx="5"/>
          </p:nvPr>
        </p:nvSpPr>
        <p:spPr/>
        <p:txBody>
          <a:bodyPr/>
          <a:lstStyle/>
          <a:p>
            <a:fld id="{262FBF95-EB2E-4B51-8B97-E2502275429B}" type="slidenum">
              <a:rPr lang="en-US" smtClean="0"/>
              <a:t>38</a:t>
            </a:fld>
            <a:endParaRPr lang="en-US"/>
          </a:p>
        </p:txBody>
      </p:sp>
    </p:spTree>
    <p:extLst>
      <p:ext uri="{BB962C8B-B14F-4D97-AF65-F5344CB8AC3E}">
        <p14:creationId xmlns:p14="http://schemas.microsoft.com/office/powerpoint/2010/main" val="314517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9193314A-070B-4F63-B696-28D0BBF62EDB}" type="slidenum">
              <a:rPr lang="en-US" smtClean="0"/>
              <a:t>39</a:t>
            </a:fld>
            <a:endParaRPr lang="en-US"/>
          </a:p>
        </p:txBody>
      </p:sp>
    </p:spTree>
    <p:extLst>
      <p:ext uri="{BB962C8B-B14F-4D97-AF65-F5344CB8AC3E}">
        <p14:creationId xmlns:p14="http://schemas.microsoft.com/office/powerpoint/2010/main" val="3027454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6C22-2F77-C97C-7892-B5CC2440392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EF8AB9B-F29B-804A-A5C0-F76CE11C62B3}"/>
              </a:ext>
            </a:extLst>
          </p:cNvPr>
          <p:cNvSpPr>
            <a:spLocks noGrp="1" noChangeArrowheads="1"/>
          </p:cNvSpPr>
          <p:nvPr>
            <p:ph type="sldNum" sz="quarter" idx="5"/>
          </p:nvPr>
        </p:nvSpPr>
        <p:spPr>
          <a:ln/>
        </p:spPr>
        <p:txBody>
          <a:bodyPr/>
          <a:lstStyle/>
          <a:p>
            <a:fld id="{AD7A3AC8-B540-4D4A-B104-48427500159D}" type="slidenum">
              <a:rPr lang="en-US" altLang="en-US"/>
              <a:pPr/>
              <a:t>45</a:t>
            </a:fld>
            <a:endParaRPr lang="en-US" altLang="en-US"/>
          </a:p>
        </p:txBody>
      </p:sp>
      <p:sp>
        <p:nvSpPr>
          <p:cNvPr id="726018" name="Rectangle 2">
            <a:extLst>
              <a:ext uri="{FF2B5EF4-FFF2-40B4-BE49-F238E27FC236}">
                <a16:creationId xmlns:a16="http://schemas.microsoft.com/office/drawing/2014/main" id="{3979C04B-8FA2-F31F-B841-AAF4F7AC5A3F}"/>
              </a:ext>
            </a:extLst>
          </p:cNvPr>
          <p:cNvSpPr>
            <a:spLocks noGrp="1" noRot="1" noChangeAspect="1" noChangeArrowheads="1" noTextEdit="1"/>
          </p:cNvSpPr>
          <p:nvPr>
            <p:ph type="sldImg"/>
          </p:nvPr>
        </p:nvSpPr>
        <p:spPr>
          <a:ln/>
        </p:spPr>
      </p:sp>
      <p:sp>
        <p:nvSpPr>
          <p:cNvPr id="726019" name="Rectangle 3">
            <a:extLst>
              <a:ext uri="{FF2B5EF4-FFF2-40B4-BE49-F238E27FC236}">
                <a16:creationId xmlns:a16="http://schemas.microsoft.com/office/drawing/2014/main" id="{DD29BE73-48C2-D844-93E8-A243872AF76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6788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3F3CF-DECA-DE09-41F5-00FBCEC166B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424152F-6DB3-39AC-920E-DE08A1F49C1B}"/>
              </a:ext>
            </a:extLst>
          </p:cNvPr>
          <p:cNvSpPr>
            <a:spLocks noGrp="1" noChangeArrowheads="1"/>
          </p:cNvSpPr>
          <p:nvPr>
            <p:ph type="sldNum" sz="quarter" idx="5"/>
          </p:nvPr>
        </p:nvSpPr>
        <p:spPr>
          <a:ln/>
        </p:spPr>
        <p:txBody>
          <a:bodyPr/>
          <a:lstStyle/>
          <a:p>
            <a:fld id="{AD7A3AC8-B540-4D4A-B104-48427500159D}" type="slidenum">
              <a:rPr lang="en-US" altLang="en-US"/>
              <a:pPr/>
              <a:t>46</a:t>
            </a:fld>
            <a:endParaRPr lang="en-US" altLang="en-US"/>
          </a:p>
        </p:txBody>
      </p:sp>
      <p:sp>
        <p:nvSpPr>
          <p:cNvPr id="726018" name="Rectangle 2">
            <a:extLst>
              <a:ext uri="{FF2B5EF4-FFF2-40B4-BE49-F238E27FC236}">
                <a16:creationId xmlns:a16="http://schemas.microsoft.com/office/drawing/2014/main" id="{67D91CCB-525F-768D-7F96-F5C0C0A32B7F}"/>
              </a:ext>
            </a:extLst>
          </p:cNvPr>
          <p:cNvSpPr>
            <a:spLocks noGrp="1" noRot="1" noChangeAspect="1" noChangeArrowheads="1" noTextEdit="1"/>
          </p:cNvSpPr>
          <p:nvPr>
            <p:ph type="sldImg"/>
          </p:nvPr>
        </p:nvSpPr>
        <p:spPr>
          <a:ln/>
        </p:spPr>
      </p:sp>
      <p:sp>
        <p:nvSpPr>
          <p:cNvPr id="726019" name="Rectangle 3">
            <a:extLst>
              <a:ext uri="{FF2B5EF4-FFF2-40B4-BE49-F238E27FC236}">
                <a16:creationId xmlns:a16="http://schemas.microsoft.com/office/drawing/2014/main" id="{632B4D0D-611B-A2F8-6ABA-B2682067029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783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journey of circumstellar grains from star to primitive solar system bodies to laboratory</a:t>
            </a:r>
          </a:p>
          <a:p>
            <a:endParaRPr lang="en-US" dirty="0"/>
          </a:p>
          <a:p>
            <a:r>
              <a:rPr lang="en-US" dirty="0"/>
              <a:t>Chemical &amp; physical separation used for isolation individual carbonaceous grains…</a:t>
            </a:r>
            <a:endParaRPr lang="en-IN" dirty="0"/>
          </a:p>
        </p:txBody>
      </p:sp>
      <p:sp>
        <p:nvSpPr>
          <p:cNvPr id="4" name="Slide Number Placeholder 3"/>
          <p:cNvSpPr>
            <a:spLocks noGrp="1"/>
          </p:cNvSpPr>
          <p:nvPr>
            <p:ph type="sldNum" sz="quarter" idx="5"/>
          </p:nvPr>
        </p:nvSpPr>
        <p:spPr/>
        <p:txBody>
          <a:bodyPr/>
          <a:lstStyle/>
          <a:p>
            <a:fld id="{262FBF95-EB2E-4B51-8B97-E2502275429B}" type="slidenum">
              <a:rPr lang="en-US" smtClean="0"/>
              <a:t>4</a:t>
            </a:fld>
            <a:endParaRPr lang="en-US"/>
          </a:p>
        </p:txBody>
      </p:sp>
    </p:spTree>
    <p:extLst>
      <p:ext uri="{BB962C8B-B14F-4D97-AF65-F5344CB8AC3E}">
        <p14:creationId xmlns:p14="http://schemas.microsoft.com/office/powerpoint/2010/main" val="141452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EC2417-E824-D845-A808-77CEC34F894A}" type="slidenum">
              <a:rPr lang="en-US" sz="1200"/>
              <a:pPr/>
              <a:t>67</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07063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51115-3525-2942-91D0-8EA14E28448E}" type="slidenum">
              <a:rPr lang="en-US"/>
              <a:pPr/>
              <a:t>68</a:t>
            </a:fld>
            <a:endParaRPr lang="en-US"/>
          </a:p>
        </p:txBody>
      </p:sp>
      <p:sp>
        <p:nvSpPr>
          <p:cNvPr id="633858" name="Rectangle 2"/>
          <p:cNvSpPr>
            <a:spLocks noGrp="1" noRot="1" noChangeAspect="1" noChangeArrowheads="1"/>
          </p:cNvSpPr>
          <p:nvPr>
            <p:ph type="sldImg"/>
          </p:nvPr>
        </p:nvSpPr>
        <p:spPr bwMode="auto">
          <a:xfrm>
            <a:off x="358775" y="711200"/>
            <a:ext cx="6140450" cy="3454400"/>
          </a:xfrm>
          <a:prstGeom prst="rect">
            <a:avLst/>
          </a:prstGeom>
          <a:solidFill>
            <a:srgbClr val="FFFFFF"/>
          </a:solidFill>
          <a:ln>
            <a:solidFill>
              <a:srgbClr val="000000"/>
            </a:solidFill>
            <a:miter lim="800000"/>
            <a:headEnd/>
            <a:tailEnd/>
          </a:ln>
        </p:spPr>
      </p:sp>
      <p:sp>
        <p:nvSpPr>
          <p:cNvPr id="633859" name="Rectangle 3"/>
          <p:cNvSpPr>
            <a:spLocks noGrp="1" noChangeArrowheads="1"/>
          </p:cNvSpPr>
          <p:nvPr>
            <p:ph type="body" idx="1"/>
          </p:nvPr>
        </p:nvSpPr>
        <p:spPr bwMode="auto">
          <a:xfrm>
            <a:off x="914400" y="4368800"/>
            <a:ext cx="5029200" cy="40640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090517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5837-D86A-6E24-77DB-F3C455DD2C3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CAE3568-DD82-5A57-DB07-9C4A2D0DD33E}"/>
              </a:ext>
            </a:extLst>
          </p:cNvPr>
          <p:cNvSpPr>
            <a:spLocks noGrp="1" noChangeArrowheads="1"/>
          </p:cNvSpPr>
          <p:nvPr>
            <p:ph type="sldNum" sz="quarter" idx="5"/>
          </p:nvPr>
        </p:nvSpPr>
        <p:spPr>
          <a:ln/>
        </p:spPr>
        <p:txBody>
          <a:bodyPr/>
          <a:lstStyle/>
          <a:p>
            <a:fld id="{4FB51115-3525-2942-91D0-8EA14E28448E}" type="slidenum">
              <a:rPr lang="en-US"/>
              <a:pPr/>
              <a:t>69</a:t>
            </a:fld>
            <a:endParaRPr lang="en-US"/>
          </a:p>
        </p:txBody>
      </p:sp>
      <p:sp>
        <p:nvSpPr>
          <p:cNvPr id="633858" name="Rectangle 2">
            <a:extLst>
              <a:ext uri="{FF2B5EF4-FFF2-40B4-BE49-F238E27FC236}">
                <a16:creationId xmlns:a16="http://schemas.microsoft.com/office/drawing/2014/main" id="{732B9BD0-C9D5-0912-5449-72DA095BB948}"/>
              </a:ext>
            </a:extLst>
          </p:cNvPr>
          <p:cNvSpPr>
            <a:spLocks noGrp="1" noRot="1" noChangeAspect="1" noChangeArrowheads="1"/>
          </p:cNvSpPr>
          <p:nvPr>
            <p:ph type="sldImg"/>
          </p:nvPr>
        </p:nvSpPr>
        <p:spPr bwMode="auto">
          <a:xfrm>
            <a:off x="358775" y="711200"/>
            <a:ext cx="6140450" cy="3454400"/>
          </a:xfrm>
          <a:prstGeom prst="rect">
            <a:avLst/>
          </a:prstGeom>
          <a:solidFill>
            <a:srgbClr val="FFFFFF"/>
          </a:solidFill>
          <a:ln>
            <a:solidFill>
              <a:srgbClr val="000000"/>
            </a:solidFill>
            <a:miter lim="800000"/>
            <a:headEnd/>
            <a:tailEnd/>
          </a:ln>
        </p:spPr>
      </p:sp>
      <p:sp>
        <p:nvSpPr>
          <p:cNvPr id="633859" name="Rectangle 3">
            <a:extLst>
              <a:ext uri="{FF2B5EF4-FFF2-40B4-BE49-F238E27FC236}">
                <a16:creationId xmlns:a16="http://schemas.microsoft.com/office/drawing/2014/main" id="{64483158-1467-3B03-3AF9-2EC4CB9F8B80}"/>
              </a:ext>
            </a:extLst>
          </p:cNvPr>
          <p:cNvSpPr>
            <a:spLocks noGrp="1" noChangeArrowheads="1"/>
          </p:cNvSpPr>
          <p:nvPr>
            <p:ph type="body" idx="1"/>
          </p:nvPr>
        </p:nvSpPr>
        <p:spPr bwMode="auto">
          <a:xfrm>
            <a:off x="914400" y="4368800"/>
            <a:ext cx="5029200" cy="40640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543965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3B97F-4C4A-4448-A9BF-5FB6A67FCB26}" type="slidenum">
              <a:rPr lang="en-US" smtClean="0"/>
              <a:t>70</a:t>
            </a:fld>
            <a:endParaRPr lang="en-US"/>
          </a:p>
        </p:txBody>
      </p:sp>
    </p:spTree>
    <p:extLst>
      <p:ext uri="{BB962C8B-B14F-4D97-AF65-F5344CB8AC3E}">
        <p14:creationId xmlns:p14="http://schemas.microsoft.com/office/powerpoint/2010/main" val="106715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60892-5418-7347-7F4D-42596D448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0BE6-A5F2-5FEE-54CE-8C1D29484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FB73A-4146-4A1E-A0D3-A19C013C03B2}"/>
              </a:ext>
            </a:extLst>
          </p:cNvPr>
          <p:cNvSpPr>
            <a:spLocks noGrp="1"/>
          </p:cNvSpPr>
          <p:nvPr>
            <p:ph type="body" idx="1"/>
          </p:nvPr>
        </p:nvSpPr>
        <p:spPr/>
        <p:txBody>
          <a:bodyPr/>
          <a:lstStyle/>
          <a:p>
            <a:r>
              <a:rPr lang="en-US" sz="1200" dirty="0">
                <a:solidFill>
                  <a:schemeClr val="accent3"/>
                </a:solidFill>
              </a:rPr>
              <a:t>Can also measure silicate grains in situ , hard to differentiate</a:t>
            </a:r>
          </a:p>
          <a:p>
            <a:endParaRPr lang="en-US" sz="1200" dirty="0">
              <a:solidFill>
                <a:schemeClr val="accent3"/>
              </a:solidFill>
            </a:endParaRPr>
          </a:p>
          <a:p>
            <a:r>
              <a:rPr lang="en-US" sz="1200" dirty="0">
                <a:solidFill>
                  <a:schemeClr val="accent3"/>
                </a:solidFill>
              </a:rPr>
              <a:t>Identified in chondrites, chondritic micrometeorites, chondritic IDPs, Wild 2 cometary sample, Hayabusa 2 &amp; OSIRIS-REx missions</a:t>
            </a:r>
          </a:p>
          <a:p>
            <a:endParaRPr lang="en-US" sz="1200" dirty="0">
              <a:solidFill>
                <a:schemeClr val="accent3"/>
              </a:solidFill>
            </a:endParaRPr>
          </a:p>
          <a:p>
            <a:r>
              <a:rPr lang="en-US" sz="1200" dirty="0">
                <a:solidFill>
                  <a:schemeClr val="accent3"/>
                </a:solidFill>
              </a:rPr>
              <a:t>Types of presolar grains &amp; subgrains identified so far</a:t>
            </a:r>
          </a:p>
          <a:p>
            <a:endParaRPr lang="en-US" sz="1200" dirty="0">
              <a:solidFill>
                <a:schemeClr val="accent3"/>
              </a:solidFill>
            </a:endParaRPr>
          </a:p>
          <a:p>
            <a:endParaRPr lang="en-US" sz="1200" dirty="0"/>
          </a:p>
          <a:p>
            <a:endParaRPr lang="en-US" sz="1200" dirty="0"/>
          </a:p>
          <a:p>
            <a:endParaRPr lang="en-IN" dirty="0"/>
          </a:p>
        </p:txBody>
      </p:sp>
      <p:sp>
        <p:nvSpPr>
          <p:cNvPr id="4" name="Slide Number Placeholder 3">
            <a:extLst>
              <a:ext uri="{FF2B5EF4-FFF2-40B4-BE49-F238E27FC236}">
                <a16:creationId xmlns:a16="http://schemas.microsoft.com/office/drawing/2014/main" id="{617AF7E0-2C33-9D17-2FBC-1D663A0019F8}"/>
              </a:ext>
            </a:extLst>
          </p:cNvPr>
          <p:cNvSpPr>
            <a:spLocks noGrp="1"/>
          </p:cNvSpPr>
          <p:nvPr>
            <p:ph type="sldNum" sz="quarter" idx="5"/>
          </p:nvPr>
        </p:nvSpPr>
        <p:spPr/>
        <p:txBody>
          <a:bodyPr/>
          <a:lstStyle/>
          <a:p>
            <a:fld id="{262FBF95-EB2E-4B51-8B97-E2502275429B}" type="slidenum">
              <a:rPr lang="en-US" smtClean="0"/>
              <a:t>5</a:t>
            </a:fld>
            <a:endParaRPr lang="en-US"/>
          </a:p>
        </p:txBody>
      </p:sp>
    </p:spTree>
    <p:extLst>
      <p:ext uri="{BB962C8B-B14F-4D97-AF65-F5344CB8AC3E}">
        <p14:creationId xmlns:p14="http://schemas.microsoft.com/office/powerpoint/2010/main" val="90095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C262E-ACDF-CDD6-9482-8393BAAF1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9710A-CA9D-9E4F-D61A-2822813E2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16F38-5354-4914-9D49-8A075E65021B}"/>
              </a:ext>
            </a:extLst>
          </p:cNvPr>
          <p:cNvSpPr>
            <a:spLocks noGrp="1"/>
          </p:cNvSpPr>
          <p:nvPr>
            <p:ph type="body" idx="1"/>
          </p:nvPr>
        </p:nvSpPr>
        <p:spPr/>
        <p:txBody>
          <a:bodyPr/>
          <a:lstStyle/>
          <a:p>
            <a:r>
              <a:rPr lang="en-US" dirty="0"/>
              <a:t>Primary work horse instrument – NanoSIMS, isobaric interferences at heavier masses</a:t>
            </a:r>
          </a:p>
          <a:p>
            <a:endParaRPr lang="en-US" dirty="0"/>
          </a:p>
          <a:p>
            <a:r>
              <a:rPr lang="en-US" dirty="0"/>
              <a:t>RIMS – only 1 instrument dedicated to cosmochemistry at </a:t>
            </a:r>
            <a:r>
              <a:rPr lang="en-US" dirty="0" err="1"/>
              <a:t>Uchicago</a:t>
            </a:r>
            <a:r>
              <a:rPr lang="en-US" dirty="0"/>
              <a:t> &amp; another that does part time at LLNL</a:t>
            </a:r>
          </a:p>
          <a:p>
            <a:r>
              <a:rPr lang="en-US" dirty="0"/>
              <a:t>Can ionize specific elements at a time and measure more than 1 element simultaneously, minimal isobaric interferences</a:t>
            </a:r>
          </a:p>
          <a:p>
            <a:endParaRPr lang="en-US" dirty="0"/>
          </a:p>
          <a:p>
            <a:r>
              <a:rPr lang="en-US" dirty="0"/>
              <a:t>There are others … TIMS, laser ablation noble gas, LA-ICPMS etc. </a:t>
            </a:r>
            <a:br>
              <a:rPr lang="en-US" dirty="0"/>
            </a:br>
            <a:endParaRPr lang="en-US" dirty="0"/>
          </a:p>
          <a:p>
            <a:r>
              <a:rPr lang="en-US" dirty="0"/>
              <a:t>Also, heavy elements have been measured by SIMS by Trevor Ireland’s group</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E039B5D-EC05-0E8C-836A-3DACCDB6B290}"/>
              </a:ext>
            </a:extLst>
          </p:cNvPr>
          <p:cNvSpPr>
            <a:spLocks noGrp="1"/>
          </p:cNvSpPr>
          <p:nvPr>
            <p:ph type="sldNum" sz="quarter" idx="5"/>
          </p:nvPr>
        </p:nvSpPr>
        <p:spPr/>
        <p:txBody>
          <a:bodyPr/>
          <a:lstStyle/>
          <a:p>
            <a:fld id="{262FBF95-EB2E-4B51-8B97-E2502275429B}" type="slidenum">
              <a:rPr lang="en-US" smtClean="0"/>
              <a:t>6</a:t>
            </a:fld>
            <a:endParaRPr lang="en-US"/>
          </a:p>
        </p:txBody>
      </p:sp>
    </p:spTree>
    <p:extLst>
      <p:ext uri="{BB962C8B-B14F-4D97-AF65-F5344CB8AC3E}">
        <p14:creationId xmlns:p14="http://schemas.microsoft.com/office/powerpoint/2010/main" val="169895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7043-3416-454A-BE8A-1BA7D3FE0C37}" type="slidenum">
              <a:rPr lang="en-US" smtClean="0"/>
              <a:pPr/>
              <a:t>7</a:t>
            </a:fld>
            <a:endParaRPr lang="en-US" dirty="0"/>
          </a:p>
        </p:txBody>
      </p:sp>
    </p:spTree>
    <p:extLst>
      <p:ext uri="{BB962C8B-B14F-4D97-AF65-F5344CB8AC3E}">
        <p14:creationId xmlns:p14="http://schemas.microsoft.com/office/powerpoint/2010/main" val="139251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06F92E-7847-5848-AC2E-7186E6AAAFB5}" type="slidenum">
              <a:rPr lang="en-US" sz="1200"/>
              <a:pPr/>
              <a:t>8</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These are ion probe data on individual grains</a:t>
            </a:r>
          </a:p>
          <a:p>
            <a:r>
              <a:rPr lang="en-US">
                <a:ea typeface="ＭＳ Ｐゴシック" charset="0"/>
                <a:cs typeface="ＭＳ Ｐゴシック" charset="0"/>
              </a:rPr>
              <a:t>Carbon and nitrogen isotope ratios cover nearly four orders of magnitude</a:t>
            </a:r>
          </a:p>
          <a:p>
            <a:r>
              <a:rPr lang="en-US">
                <a:ea typeface="ＭＳ Ｐゴシック" charset="0"/>
                <a:cs typeface="ＭＳ Ｐゴシック" charset="0"/>
              </a:rPr>
              <a:t>The range among terrestrial materials is within a tiny orange box in the center</a:t>
            </a:r>
          </a:p>
          <a:p>
            <a:r>
              <a:rPr lang="en-US">
                <a:ea typeface="ＭＳ Ｐゴシック" charset="0"/>
                <a:cs typeface="ＭＳ Ｐゴシック" charset="0"/>
              </a:rPr>
              <a:t>This plot and the next one represent nearly all of the world</a:t>
            </a:r>
            <a:r>
              <a:rPr lang="ja-JP" altLang="en-US">
                <a:ea typeface="ＭＳ Ｐゴシック" charset="0"/>
                <a:cs typeface="ＭＳ Ｐゴシック" charset="0"/>
              </a:rPr>
              <a:t>’</a:t>
            </a:r>
            <a:r>
              <a:rPr lang="en-US" altLang="ja-JP">
                <a:ea typeface="ＭＳ Ｐゴシック" charset="0"/>
                <a:cs typeface="ＭＳ Ｐゴシック" charset="0"/>
              </a:rPr>
              <a:t>s analyses at the present time</a:t>
            </a:r>
            <a:endParaRPr lang="en-US">
              <a:ea typeface="ＭＳ Ｐゴシック" charset="0"/>
              <a:cs typeface="ＭＳ Ｐゴシック" charset="0"/>
            </a:endParaRPr>
          </a:p>
        </p:txBody>
      </p:sp>
    </p:spTree>
    <p:extLst>
      <p:ext uri="{BB962C8B-B14F-4D97-AF65-F5344CB8AC3E}">
        <p14:creationId xmlns:p14="http://schemas.microsoft.com/office/powerpoint/2010/main" val="136460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63F0B-0A7E-7DAA-9451-13F7219232BD}"/>
            </a:ext>
          </a:extLst>
        </p:cNvPr>
        <p:cNvGrpSpPr/>
        <p:nvPr/>
      </p:nvGrpSpPr>
      <p:grpSpPr>
        <a:xfrm>
          <a:off x="0" y="0"/>
          <a:ext cx="0" cy="0"/>
          <a:chOff x="0" y="0"/>
          <a:chExt cx="0" cy="0"/>
        </a:xfrm>
      </p:grpSpPr>
      <p:sp>
        <p:nvSpPr>
          <p:cNvPr id="65537" name="Rectangle 7">
            <a:extLst>
              <a:ext uri="{FF2B5EF4-FFF2-40B4-BE49-F238E27FC236}">
                <a16:creationId xmlns:a16="http://schemas.microsoft.com/office/drawing/2014/main" id="{53C13405-CBDC-C508-7AA5-D909E076D0B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06F92E-7847-5848-AC2E-7186E6AAAFB5}" type="slidenum">
              <a:rPr lang="en-US" sz="1200"/>
              <a:pPr/>
              <a:t>9</a:t>
            </a:fld>
            <a:endParaRPr lang="en-US" sz="1200"/>
          </a:p>
        </p:txBody>
      </p:sp>
      <p:sp>
        <p:nvSpPr>
          <p:cNvPr id="65538" name="Rectangle 2">
            <a:extLst>
              <a:ext uri="{FF2B5EF4-FFF2-40B4-BE49-F238E27FC236}">
                <a16:creationId xmlns:a16="http://schemas.microsoft.com/office/drawing/2014/main" id="{52F0682F-FDCB-E8FA-A73B-0CBA77306C4B}"/>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676A41D-9BFC-3C43-EF2B-E8BB4438CE1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These are ion probe data on individual grains</a:t>
            </a:r>
          </a:p>
          <a:p>
            <a:r>
              <a:rPr lang="en-US">
                <a:ea typeface="ＭＳ Ｐゴシック" charset="0"/>
                <a:cs typeface="ＭＳ Ｐゴシック" charset="0"/>
              </a:rPr>
              <a:t>Carbon and nitrogen isotope ratios cover nearly four orders of magnitude</a:t>
            </a:r>
          </a:p>
          <a:p>
            <a:r>
              <a:rPr lang="en-US">
                <a:ea typeface="ＭＳ Ｐゴシック" charset="0"/>
                <a:cs typeface="ＭＳ Ｐゴシック" charset="0"/>
              </a:rPr>
              <a:t>The range among terrestrial materials is within a tiny orange box in the center</a:t>
            </a:r>
          </a:p>
          <a:p>
            <a:r>
              <a:rPr lang="en-US">
                <a:ea typeface="ＭＳ Ｐゴシック" charset="0"/>
                <a:cs typeface="ＭＳ Ｐゴシック" charset="0"/>
              </a:rPr>
              <a:t>This plot and the next one represent nearly all of the world</a:t>
            </a:r>
            <a:r>
              <a:rPr lang="ja-JP" altLang="en-US">
                <a:ea typeface="ＭＳ Ｐゴシック" charset="0"/>
                <a:cs typeface="ＭＳ Ｐゴシック" charset="0"/>
              </a:rPr>
              <a:t>’</a:t>
            </a:r>
            <a:r>
              <a:rPr lang="en-US" altLang="ja-JP">
                <a:ea typeface="ＭＳ Ｐゴシック" charset="0"/>
                <a:cs typeface="ＭＳ Ｐゴシック" charset="0"/>
              </a:rPr>
              <a:t>s analyses at the present time</a:t>
            </a:r>
            <a:endParaRPr lang="en-US">
              <a:ea typeface="ＭＳ Ｐゴシック" charset="0"/>
              <a:cs typeface="ＭＳ Ｐゴシック" charset="0"/>
            </a:endParaRPr>
          </a:p>
        </p:txBody>
      </p:sp>
    </p:spTree>
    <p:extLst>
      <p:ext uri="{BB962C8B-B14F-4D97-AF65-F5344CB8AC3E}">
        <p14:creationId xmlns:p14="http://schemas.microsoft.com/office/powerpoint/2010/main" val="392206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06F92E-7847-5848-AC2E-7186E6AAAFB5}" type="slidenum">
              <a:rPr lang="en-US" sz="1200"/>
              <a:pPr/>
              <a:t>10</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These are ion probe data on individual grains</a:t>
            </a:r>
          </a:p>
          <a:p>
            <a:r>
              <a:rPr lang="en-US">
                <a:ea typeface="ＭＳ Ｐゴシック" charset="0"/>
                <a:cs typeface="ＭＳ Ｐゴシック" charset="0"/>
              </a:rPr>
              <a:t>Carbon and nitrogen isotope ratios cover nearly four orders of magnitude</a:t>
            </a:r>
          </a:p>
          <a:p>
            <a:r>
              <a:rPr lang="en-US">
                <a:ea typeface="ＭＳ Ｐゴシック" charset="0"/>
                <a:cs typeface="ＭＳ Ｐゴシック" charset="0"/>
              </a:rPr>
              <a:t>The range among terrestrial materials is within a tiny orange box in the center</a:t>
            </a:r>
          </a:p>
          <a:p>
            <a:r>
              <a:rPr lang="en-US">
                <a:ea typeface="ＭＳ Ｐゴシック" charset="0"/>
                <a:cs typeface="ＭＳ Ｐゴシック" charset="0"/>
              </a:rPr>
              <a:t>This plot and the next one represent nearly all of the world</a:t>
            </a:r>
            <a:r>
              <a:rPr lang="ja-JP" altLang="en-US">
                <a:ea typeface="ＭＳ Ｐゴシック" charset="0"/>
                <a:cs typeface="ＭＳ Ｐゴシック" charset="0"/>
              </a:rPr>
              <a:t>’</a:t>
            </a:r>
            <a:r>
              <a:rPr lang="en-US" altLang="ja-JP">
                <a:ea typeface="ＭＳ Ｐゴシック" charset="0"/>
                <a:cs typeface="ＭＳ Ｐゴシック" charset="0"/>
              </a:rPr>
              <a:t>s analyses at the present time</a:t>
            </a:r>
            <a:endParaRPr lang="en-US">
              <a:ea typeface="ＭＳ Ｐゴシック" charset="0"/>
              <a:cs typeface="ＭＳ Ｐゴシック" charset="0"/>
            </a:endParaRPr>
          </a:p>
        </p:txBody>
      </p:sp>
    </p:spTree>
    <p:extLst>
      <p:ext uri="{BB962C8B-B14F-4D97-AF65-F5344CB8AC3E}">
        <p14:creationId xmlns:p14="http://schemas.microsoft.com/office/powerpoint/2010/main" val="66457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5CEB-0CAC-C8E9-851D-DD7217E1C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2C5146-A9A8-FCB2-F177-1A3F81788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95C80B-5907-C850-5638-EF7D99872162}"/>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5" name="Footer Placeholder 4">
            <a:extLst>
              <a:ext uri="{FF2B5EF4-FFF2-40B4-BE49-F238E27FC236}">
                <a16:creationId xmlns:a16="http://schemas.microsoft.com/office/drawing/2014/main" id="{743894E9-EE05-CE92-55F6-20E77EA92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A7F0B-DB97-1FAF-7339-BFED500FAD1D}"/>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376380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8538-7DF1-AC8E-7463-FEFA6F6624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35F38-3B64-0D81-D1A5-431B7F787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1DAD3-4FB7-F3DE-92BC-C6EBC66E7A78}"/>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5" name="Footer Placeholder 4">
            <a:extLst>
              <a:ext uri="{FF2B5EF4-FFF2-40B4-BE49-F238E27FC236}">
                <a16:creationId xmlns:a16="http://schemas.microsoft.com/office/drawing/2014/main" id="{B41B2961-E53A-74ED-6710-D88891CE5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3CBD0-6387-EDC4-91D7-DC7F682928ED}"/>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119917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9BD2E-2BFA-8862-2EB5-BE3F8AFB00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350419-33CA-B639-88E7-FD0AD75BB8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31563-2B8B-DA13-018D-25FD7714F60F}"/>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5" name="Footer Placeholder 4">
            <a:extLst>
              <a:ext uri="{FF2B5EF4-FFF2-40B4-BE49-F238E27FC236}">
                <a16:creationId xmlns:a16="http://schemas.microsoft.com/office/drawing/2014/main" id="{279FA386-20E0-27DE-C385-D0DAF0169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49605-75B4-8087-29FC-1868786B7061}"/>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109925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3784C02-D622-9548-ADEA-86AE07A68568}" type="slidenum">
              <a:rPr lang="en-US"/>
              <a:pPr/>
              <a:t>‹#›</a:t>
            </a:fld>
            <a:endParaRPr lang="en-US"/>
          </a:p>
        </p:txBody>
      </p:sp>
    </p:spTree>
    <p:extLst>
      <p:ext uri="{BB962C8B-B14F-4D97-AF65-F5344CB8AC3E}">
        <p14:creationId xmlns:p14="http://schemas.microsoft.com/office/powerpoint/2010/main" val="19105753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EA71031-E62E-1941-984C-6D2DF75BA679}" type="slidenum">
              <a:rPr lang="en-US"/>
              <a:pPr/>
              <a:t>‹#›</a:t>
            </a:fld>
            <a:endParaRPr lang="en-US"/>
          </a:p>
        </p:txBody>
      </p:sp>
    </p:spTree>
    <p:extLst>
      <p:ext uri="{BB962C8B-B14F-4D97-AF65-F5344CB8AC3E}">
        <p14:creationId xmlns:p14="http://schemas.microsoft.com/office/powerpoint/2010/main" val="301179793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D71711-D784-42A1-9E6D-EB26A593FCFD}" type="datetimeFigureOut">
              <a:rPr lang="en-US" smtClean="0"/>
              <a:t>6/13/25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2817845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D71711-D784-42A1-9E6D-EB26A593FCFD}" type="datetimeFigureOut">
              <a:rPr lang="en-US" smtClean="0"/>
              <a:t>6/13/25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323972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D71711-D784-42A1-9E6D-EB26A593FCFD}" type="datetimeFigureOut">
              <a:rPr lang="en-US" smtClean="0"/>
              <a:t>6/13/25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119168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2825202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D71711-D784-42A1-9E6D-EB26A593FCFD}"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962770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D71711-D784-42A1-9E6D-EB26A593FCFD}"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61938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4480-06DA-D620-DF1D-C2788A71FB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9512A-9CDB-C324-1456-59EE90EF33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AE5D2-FCC3-F4FA-252B-54539E461A05}"/>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5" name="Footer Placeholder 4">
            <a:extLst>
              <a:ext uri="{FF2B5EF4-FFF2-40B4-BE49-F238E27FC236}">
                <a16:creationId xmlns:a16="http://schemas.microsoft.com/office/drawing/2014/main" id="{AA5563E2-B209-5211-D1E2-C9808219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67EB-5015-1BDA-305F-7E435AD5F7DE}"/>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1289757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71711-D784-42A1-9E6D-EB26A593FCFD}" type="datetimeFigureOut">
              <a:rPr lang="en-US" smtClean="0"/>
              <a:t>6/13/25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208845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275960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54357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163532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2363060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95847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D71711-D784-42A1-9E6D-EB26A593FCFD}"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3201689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8D71711-D784-42A1-9E6D-EB26A593FCFD}"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86353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8D71711-D784-42A1-9E6D-EB26A593FCFD}"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3098337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D71711-D784-42A1-9E6D-EB26A593FCFD}" type="datetimeFigureOut">
              <a:rPr lang="en-US" smtClean="0"/>
              <a:t>6/13/25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57875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2BD7-BE71-1574-D62B-731F36C8CE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A3C773-4D02-CEDB-1BCB-0940ABA73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0D4A7B-C779-A969-EA41-F531174EBA74}"/>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5" name="Footer Placeholder 4">
            <a:extLst>
              <a:ext uri="{FF2B5EF4-FFF2-40B4-BE49-F238E27FC236}">
                <a16:creationId xmlns:a16="http://schemas.microsoft.com/office/drawing/2014/main" id="{8FE1A11D-7D74-7F75-6254-4B6C3F22F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34098-C11E-6C26-9809-20A610C8D756}"/>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4116497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D71711-D784-42A1-9E6D-EB26A593FCFD}" type="datetimeFigureOut">
              <a:rPr lang="en-US" smtClean="0"/>
              <a:t>6/13/25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6E0CA-4360-43D5-98D5-DA8D9748C762}" type="slidenum">
              <a:rPr lang="en-US" smtClean="0"/>
              <a:t>‹#›</a:t>
            </a:fld>
            <a:endParaRPr lang="en-US"/>
          </a:p>
        </p:txBody>
      </p:sp>
    </p:spTree>
    <p:extLst>
      <p:ext uri="{BB962C8B-B14F-4D97-AF65-F5344CB8AC3E}">
        <p14:creationId xmlns:p14="http://schemas.microsoft.com/office/powerpoint/2010/main" val="105449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5296-5C4B-F862-E265-8502A34C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1E57D-BD25-D617-0D06-EA9FD297C3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46516D-18FD-4B30-D746-90FCD0D869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D9A3E-7FE5-7CAC-45B7-F2FFE17A14B9}"/>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6" name="Footer Placeholder 5">
            <a:extLst>
              <a:ext uri="{FF2B5EF4-FFF2-40B4-BE49-F238E27FC236}">
                <a16:creationId xmlns:a16="http://schemas.microsoft.com/office/drawing/2014/main" id="{EF8F18EA-0EFA-D336-B6EE-17028AF36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475BB-690E-3D3D-F92D-28F36B3D5CA2}"/>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226937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A273-3030-B186-F43D-5C85EFA37B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BFAEB-F1DD-931A-C0CF-CB59D4592F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FC82AD-818E-CF61-F5DC-3B6E8D111F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0310B-C89C-A8F8-8E14-9360B7697D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58977-2790-342E-867E-00533F3FB0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7EDBCC-546B-6277-E685-211F95DD80A7}"/>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8" name="Footer Placeholder 7">
            <a:extLst>
              <a:ext uri="{FF2B5EF4-FFF2-40B4-BE49-F238E27FC236}">
                <a16:creationId xmlns:a16="http://schemas.microsoft.com/office/drawing/2014/main" id="{0203EA20-8E8C-2D49-F64D-6218430075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F6901A-C33F-0E2F-1EA0-89266E579925}"/>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95103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08FD-62B8-9F3C-E75A-AC0D9B2DD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10C5B7-66B2-CEB9-6B23-8D9DC77FF1D0}"/>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4" name="Footer Placeholder 3">
            <a:extLst>
              <a:ext uri="{FF2B5EF4-FFF2-40B4-BE49-F238E27FC236}">
                <a16:creationId xmlns:a16="http://schemas.microsoft.com/office/drawing/2014/main" id="{31AB9E9C-5DC4-CCB6-E7A3-ABE56E3B46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972FD-C57A-9293-F275-B495C055E9A4}"/>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32841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F426A-8CAF-FE75-384B-CA4CA8DC254D}"/>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3" name="Footer Placeholder 2">
            <a:extLst>
              <a:ext uri="{FF2B5EF4-FFF2-40B4-BE49-F238E27FC236}">
                <a16:creationId xmlns:a16="http://schemas.microsoft.com/office/drawing/2014/main" id="{03C094A5-8E43-FBD4-B53C-1BFDB20E9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06B5F9-F94C-14D6-5CE6-B5F9BE923178}"/>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355056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8F9B-9879-B173-8F18-5F0989020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1AFC33-91F2-CD92-FC73-AA3DA5B5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A5890A-1E45-7927-6B12-E33A363BB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49661-FE4F-A9D2-234A-63DA477667C9}"/>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6" name="Footer Placeholder 5">
            <a:extLst>
              <a:ext uri="{FF2B5EF4-FFF2-40B4-BE49-F238E27FC236}">
                <a16:creationId xmlns:a16="http://schemas.microsoft.com/office/drawing/2014/main" id="{097186A3-2881-C5CA-5CF1-E1723CA19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86C95-E1F7-6659-33F8-25BD94A55439}"/>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77038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69DE-FB67-730C-A135-B2425DBCF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82E1F-5816-2F62-9AD2-B8FFF793E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CA465E-8187-D4AA-600E-664535576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1C673D-C3FE-4250-4548-5AD106BE02FF}"/>
              </a:ext>
            </a:extLst>
          </p:cNvPr>
          <p:cNvSpPr>
            <a:spLocks noGrp="1"/>
          </p:cNvSpPr>
          <p:nvPr>
            <p:ph type="dt" sz="half" idx="10"/>
          </p:nvPr>
        </p:nvSpPr>
        <p:spPr/>
        <p:txBody>
          <a:bodyPr/>
          <a:lstStyle/>
          <a:p>
            <a:fld id="{F522BD21-76D3-BE46-B7A4-ABA0AC48E203}" type="datetimeFigureOut">
              <a:rPr lang="en-US" smtClean="0"/>
              <a:t>6/13/25</a:t>
            </a:fld>
            <a:endParaRPr lang="en-US"/>
          </a:p>
        </p:txBody>
      </p:sp>
      <p:sp>
        <p:nvSpPr>
          <p:cNvPr id="6" name="Footer Placeholder 5">
            <a:extLst>
              <a:ext uri="{FF2B5EF4-FFF2-40B4-BE49-F238E27FC236}">
                <a16:creationId xmlns:a16="http://schemas.microsoft.com/office/drawing/2014/main" id="{47C4A738-1673-4B29-8410-AD1D865AC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686C9-2907-593C-FC82-A7669F7C0FB4}"/>
              </a:ext>
            </a:extLst>
          </p:cNvPr>
          <p:cNvSpPr>
            <a:spLocks noGrp="1"/>
          </p:cNvSpPr>
          <p:nvPr>
            <p:ph type="sldNum" sz="quarter" idx="12"/>
          </p:nvPr>
        </p:nvSpPr>
        <p:spPr/>
        <p:txBody>
          <a:bodyPr/>
          <a:lstStyle/>
          <a:p>
            <a:fld id="{39B03D2E-64CF-7F48-BE69-319887948AC8}" type="slidenum">
              <a:rPr lang="en-US" smtClean="0"/>
              <a:t>‹#›</a:t>
            </a:fld>
            <a:endParaRPr lang="en-US"/>
          </a:p>
        </p:txBody>
      </p:sp>
    </p:spTree>
    <p:extLst>
      <p:ext uri="{BB962C8B-B14F-4D97-AF65-F5344CB8AC3E}">
        <p14:creationId xmlns:p14="http://schemas.microsoft.com/office/powerpoint/2010/main" val="29408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E72B7-9BEE-F623-2EDA-57F650317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FB638F-73E2-6740-0D52-F4BEA341FE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43F32-285B-20C5-74F3-93D029532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Arial Rounded MT Bold" panose="020F0704030504030204" pitchFamily="34" charset="77"/>
              </a:defRPr>
            </a:lvl1pPr>
          </a:lstStyle>
          <a:p>
            <a:fld id="{F522BD21-76D3-BE46-B7A4-ABA0AC48E203}" type="datetimeFigureOut">
              <a:rPr lang="en-US" smtClean="0"/>
              <a:pPr/>
              <a:t>6/13/25</a:t>
            </a:fld>
            <a:endParaRPr lang="en-US" dirty="0"/>
          </a:p>
        </p:txBody>
      </p:sp>
      <p:sp>
        <p:nvSpPr>
          <p:cNvPr id="5" name="Footer Placeholder 4">
            <a:extLst>
              <a:ext uri="{FF2B5EF4-FFF2-40B4-BE49-F238E27FC236}">
                <a16:creationId xmlns:a16="http://schemas.microsoft.com/office/drawing/2014/main" id="{C530F467-5424-9A62-8F08-41EEB2650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Arial Rounded MT Bold" panose="020F0704030504030204" pitchFamily="34" charset="77"/>
              </a:defRPr>
            </a:lvl1pPr>
          </a:lstStyle>
          <a:p>
            <a:endParaRPr lang="en-US" dirty="0"/>
          </a:p>
        </p:txBody>
      </p:sp>
      <p:sp>
        <p:nvSpPr>
          <p:cNvPr id="6" name="Slide Number Placeholder 5">
            <a:extLst>
              <a:ext uri="{FF2B5EF4-FFF2-40B4-BE49-F238E27FC236}">
                <a16:creationId xmlns:a16="http://schemas.microsoft.com/office/drawing/2014/main" id="{4A300B7B-614E-C102-614E-A18CF73FF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rial Rounded MT Bold" panose="020F0704030504030204" pitchFamily="34" charset="77"/>
              </a:defRPr>
            </a:lvl1pPr>
          </a:lstStyle>
          <a:p>
            <a:fld id="{39B03D2E-64CF-7F48-BE69-319887948AC8}" type="slidenum">
              <a:rPr lang="en-US" smtClean="0"/>
              <a:pPr/>
              <a:t>‹#›</a:t>
            </a:fld>
            <a:endParaRPr lang="en-US" dirty="0"/>
          </a:p>
        </p:txBody>
      </p:sp>
    </p:spTree>
    <p:extLst>
      <p:ext uri="{BB962C8B-B14F-4D97-AF65-F5344CB8AC3E}">
        <p14:creationId xmlns:p14="http://schemas.microsoft.com/office/powerpoint/2010/main" val="3822373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8D71711-D784-42A1-9E6D-EB26A593FCFD}" type="datetimeFigureOut">
              <a:rPr lang="en-US" smtClean="0"/>
              <a:t>6/13/25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A6E0CA-4360-43D5-98D5-DA8D9748C762}" type="slidenum">
              <a:rPr lang="en-US" smtClean="0"/>
              <a:t>‹#›</a:t>
            </a:fld>
            <a:endParaRPr lang="en-US"/>
          </a:p>
        </p:txBody>
      </p:sp>
    </p:spTree>
    <p:extLst>
      <p:ext uri="{BB962C8B-B14F-4D97-AF65-F5344CB8AC3E}">
        <p14:creationId xmlns:p14="http://schemas.microsoft.com/office/powerpoint/2010/main" val="257624058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9.wmf"/><Relationship Id="rId5" Type="http://schemas.openxmlformats.org/officeDocument/2006/relationships/oleObject" Target="../embeddings/oleObject2.bin"/><Relationship Id="rId4" Type="http://schemas.openxmlformats.org/officeDocument/2006/relationships/image" Target="../media/image58.wmf"/></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4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57.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64.emf"/><Relationship Id="rId7" Type="http://schemas.openxmlformats.org/officeDocument/2006/relationships/image" Target="../media/image92.emf"/><Relationship Id="rId2"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67.emf"/><Relationship Id="rId11" Type="http://schemas.openxmlformats.org/officeDocument/2006/relationships/image" Target="../media/image96.emf"/><Relationship Id="rId5" Type="http://schemas.openxmlformats.org/officeDocument/2006/relationships/image" Target="../media/image66.emf"/><Relationship Id="rId10" Type="http://schemas.openxmlformats.org/officeDocument/2006/relationships/image" Target="../media/image95.emf"/><Relationship Id="rId4" Type="http://schemas.openxmlformats.org/officeDocument/2006/relationships/image" Target="../media/image65.emf"/><Relationship Id="rId9" Type="http://schemas.openxmlformats.org/officeDocument/2006/relationships/image" Target="../media/image94.emf"/></Relationships>
</file>

<file path=ppt/slides/_rels/slide5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8355-A2DC-B0D4-24CF-562DA8A5C17F}"/>
              </a:ext>
            </a:extLst>
          </p:cNvPr>
          <p:cNvSpPr>
            <a:spLocks noGrp="1"/>
          </p:cNvSpPr>
          <p:nvPr>
            <p:ph type="ctrTitle"/>
          </p:nvPr>
        </p:nvSpPr>
        <p:spPr>
          <a:xfrm>
            <a:off x="407545" y="571172"/>
            <a:ext cx="10210800" cy="2307358"/>
          </a:xfrm>
        </p:spPr>
        <p:txBody>
          <a:bodyPr>
            <a:normAutofit fontScale="90000"/>
          </a:bodyPr>
          <a:lstStyle/>
          <a:p>
            <a:pPr algn="l">
              <a:spcBef>
                <a:spcPts val="1200"/>
              </a:spcBef>
              <a:spcAft>
                <a:spcPts val="1200"/>
              </a:spcAft>
            </a:pPr>
            <a:r>
              <a:rPr lang="en-US" sz="4900" u="sng" dirty="0">
                <a:solidFill>
                  <a:srgbClr val="FFC000"/>
                </a:solidFill>
                <a:latin typeface="Arial Rounded MT Bold" panose="020F0704030504030204" pitchFamily="34" charset="77"/>
              </a:rPr>
              <a:t>Review</a:t>
            </a:r>
            <a:r>
              <a:rPr lang="en-US" sz="4900" dirty="0">
                <a:solidFill>
                  <a:schemeClr val="tx1"/>
                </a:solidFill>
                <a:latin typeface="Arial Rounded MT Bold" panose="020F0704030504030204" pitchFamily="34" charset="77"/>
              </a:rPr>
              <a:t>:</a:t>
            </a:r>
            <a:br>
              <a:rPr lang="en-US" sz="4900" dirty="0">
                <a:solidFill>
                  <a:schemeClr val="tx1"/>
                </a:solidFill>
                <a:latin typeface="Arial Rounded MT Bold" panose="020F0704030504030204" pitchFamily="34" charset="77"/>
              </a:rPr>
            </a:br>
            <a:r>
              <a:rPr lang="en-US" sz="5200" dirty="0">
                <a:solidFill>
                  <a:schemeClr val="tx1"/>
                </a:solidFill>
                <a:latin typeface="Arial Rounded MT Bold" panose="020F0704030504030204" pitchFamily="34" charset="77"/>
              </a:rPr>
              <a:t>Signatures of heavy element nucleosynthesis in presolar grains</a:t>
            </a:r>
          </a:p>
        </p:txBody>
      </p:sp>
      <p:sp>
        <p:nvSpPr>
          <p:cNvPr id="3" name="Subtitle 2">
            <a:extLst>
              <a:ext uri="{FF2B5EF4-FFF2-40B4-BE49-F238E27FC236}">
                <a16:creationId xmlns:a16="http://schemas.microsoft.com/office/drawing/2014/main" id="{79161BA8-6CE9-503E-78A7-D22913F4FF1F}"/>
              </a:ext>
            </a:extLst>
          </p:cNvPr>
          <p:cNvSpPr>
            <a:spLocks noGrp="1"/>
          </p:cNvSpPr>
          <p:nvPr>
            <p:ph type="subTitle" idx="1"/>
          </p:nvPr>
        </p:nvSpPr>
        <p:spPr>
          <a:xfrm>
            <a:off x="407545" y="3360095"/>
            <a:ext cx="10477193" cy="1245933"/>
          </a:xfrm>
        </p:spPr>
        <p:txBody>
          <a:bodyPr>
            <a:normAutofit/>
          </a:bodyPr>
          <a:lstStyle/>
          <a:p>
            <a:pPr algn="l"/>
            <a:r>
              <a:rPr lang="en-US" sz="3600" dirty="0">
                <a:solidFill>
                  <a:schemeClr val="tx1">
                    <a:lumMod val="65000"/>
                  </a:schemeClr>
                </a:solidFill>
                <a:latin typeface="Arial Rounded MT Bold" panose="020F0704030504030204" pitchFamily="34" charset="77"/>
              </a:rPr>
              <a:t>Manavi Jadhav</a:t>
            </a:r>
          </a:p>
        </p:txBody>
      </p:sp>
      <p:grpSp>
        <p:nvGrpSpPr>
          <p:cNvPr id="8" name="Group 7">
            <a:extLst>
              <a:ext uri="{FF2B5EF4-FFF2-40B4-BE49-F238E27FC236}">
                <a16:creationId xmlns:a16="http://schemas.microsoft.com/office/drawing/2014/main" id="{D05FDAA2-AD89-2204-7196-D403CC2D04A4}"/>
              </a:ext>
            </a:extLst>
          </p:cNvPr>
          <p:cNvGrpSpPr/>
          <p:nvPr/>
        </p:nvGrpSpPr>
        <p:grpSpPr>
          <a:xfrm>
            <a:off x="10813123" y="1224005"/>
            <a:ext cx="1303642" cy="5327797"/>
            <a:chOff x="9677400" y="154642"/>
            <a:chExt cx="1373450" cy="5470247"/>
          </a:xfrm>
        </p:grpSpPr>
        <p:pic>
          <p:nvPicPr>
            <p:cNvPr id="9" name="Picture 3">
              <a:extLst>
                <a:ext uri="{FF2B5EF4-FFF2-40B4-BE49-F238E27FC236}">
                  <a16:creationId xmlns:a16="http://schemas.microsoft.com/office/drawing/2014/main" id="{13A3CE6A-B49C-AC53-EED3-102F4D16A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670"/>
            <a:stretch/>
          </p:blipFill>
          <p:spPr bwMode="auto">
            <a:xfrm>
              <a:off x="9677401" y="154642"/>
              <a:ext cx="137344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7117CC18-F8C6-7672-4F6E-166582FA59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12" b="67911"/>
            <a:stretch/>
          </p:blipFill>
          <p:spPr bwMode="auto">
            <a:xfrm>
              <a:off x="9677400" y="4345643"/>
              <a:ext cx="1373449" cy="127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Subtitle 2">
            <a:extLst>
              <a:ext uri="{FF2B5EF4-FFF2-40B4-BE49-F238E27FC236}">
                <a16:creationId xmlns:a16="http://schemas.microsoft.com/office/drawing/2014/main" id="{1BEEEEE3-EE4A-D554-685D-416AB729E804}"/>
              </a:ext>
            </a:extLst>
          </p:cNvPr>
          <p:cNvSpPr txBox="1">
            <a:spLocks/>
          </p:cNvSpPr>
          <p:nvPr/>
        </p:nvSpPr>
        <p:spPr>
          <a:xfrm>
            <a:off x="407545" y="6400800"/>
            <a:ext cx="10477193" cy="492937"/>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gn="l"/>
            <a:r>
              <a:rPr lang="en-US" sz="2400" dirty="0">
                <a:solidFill>
                  <a:schemeClr val="tx1">
                    <a:lumMod val="65000"/>
                  </a:schemeClr>
                </a:solidFill>
                <a:latin typeface="Arial Rounded MT Bold" panose="020F0704030504030204" pitchFamily="34" charset="77"/>
              </a:rPr>
              <a:t>In memory of Prof. Roberto Gallino: </a:t>
            </a:r>
            <a:r>
              <a:rPr lang="en-US" sz="2400" dirty="0" err="1">
                <a:solidFill>
                  <a:schemeClr val="tx1">
                    <a:lumMod val="65000"/>
                  </a:schemeClr>
                </a:solidFill>
                <a:latin typeface="Arial Rounded MT Bold" panose="020F0704030504030204" pitchFamily="34" charset="77"/>
              </a:rPr>
              <a:t>sirEN</a:t>
            </a:r>
            <a:r>
              <a:rPr lang="en-US" sz="2400" dirty="0">
                <a:solidFill>
                  <a:schemeClr val="tx1">
                    <a:lumMod val="65000"/>
                  </a:schemeClr>
                </a:solidFill>
                <a:latin typeface="Arial Rounded MT Bold" panose="020F0704030504030204" pitchFamily="34" charset="77"/>
              </a:rPr>
              <a:t> conference, </a:t>
            </a:r>
            <a:r>
              <a:rPr lang="en-US" sz="2400" dirty="0" err="1">
                <a:solidFill>
                  <a:schemeClr val="tx1">
                    <a:lumMod val="65000"/>
                  </a:schemeClr>
                </a:solidFill>
                <a:latin typeface="Arial Rounded MT Bold" panose="020F0704030504030204" pitchFamily="34" charset="77"/>
              </a:rPr>
              <a:t>Giulianova</a:t>
            </a:r>
            <a:r>
              <a:rPr lang="en-US" sz="2400" dirty="0">
                <a:solidFill>
                  <a:schemeClr val="tx1">
                    <a:lumMod val="65000"/>
                  </a:schemeClr>
                </a:solidFill>
                <a:latin typeface="Arial Rounded MT Bold" panose="020F0704030504030204" pitchFamily="34" charset="77"/>
              </a:rPr>
              <a:t>, June 2025 </a:t>
            </a:r>
          </a:p>
        </p:txBody>
      </p:sp>
      <p:grpSp>
        <p:nvGrpSpPr>
          <p:cNvPr id="19" name="Group 18">
            <a:extLst>
              <a:ext uri="{FF2B5EF4-FFF2-40B4-BE49-F238E27FC236}">
                <a16:creationId xmlns:a16="http://schemas.microsoft.com/office/drawing/2014/main" id="{3E38AF5E-207E-AEF0-92C5-6CD675BE4D2F}"/>
              </a:ext>
            </a:extLst>
          </p:cNvPr>
          <p:cNvGrpSpPr/>
          <p:nvPr/>
        </p:nvGrpSpPr>
        <p:grpSpPr>
          <a:xfrm>
            <a:off x="5875381" y="40412"/>
            <a:ext cx="6157862" cy="1261713"/>
            <a:chOff x="1378877" y="132691"/>
            <a:chExt cx="6157862" cy="1261713"/>
          </a:xfrm>
        </p:grpSpPr>
        <p:pic>
          <p:nvPicPr>
            <p:cNvPr id="5" name="Picture 88">
              <a:extLst>
                <a:ext uri="{FF2B5EF4-FFF2-40B4-BE49-F238E27FC236}">
                  <a16:creationId xmlns:a16="http://schemas.microsoft.com/office/drawing/2014/main" id="{F2D19713-993F-96B6-96A6-96BBD11ECA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877" y="155361"/>
              <a:ext cx="1044409"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descr="sic">
              <a:extLst>
                <a:ext uri="{FF2B5EF4-FFF2-40B4-BE49-F238E27FC236}">
                  <a16:creationId xmlns:a16="http://schemas.microsoft.com/office/drawing/2014/main" id="{3B90D9F9-21F4-69B6-7E5D-C3B5EC9438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4252" y="132691"/>
              <a:ext cx="1400175" cy="126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graphite">
              <a:extLst>
                <a:ext uri="{FF2B5EF4-FFF2-40B4-BE49-F238E27FC236}">
                  <a16:creationId xmlns:a16="http://schemas.microsoft.com/office/drawing/2014/main" id="{E54D271C-4194-67AF-0338-795A03DB93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6026" t="2916" r="9793"/>
            <a:stretch>
              <a:fillRect/>
            </a:stretch>
          </p:blipFill>
          <p:spPr>
            <a:xfrm>
              <a:off x="3874427" y="181489"/>
              <a:ext cx="1082948" cy="11168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descr="Semarkona Hibonite">
              <a:extLst>
                <a:ext uri="{FF2B5EF4-FFF2-40B4-BE49-F238E27FC236}">
                  <a16:creationId xmlns:a16="http://schemas.microsoft.com/office/drawing/2014/main" id="{913475E0-7B93-6924-00BE-0AD8059AC8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7871" y="181842"/>
              <a:ext cx="1399680" cy="11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psoxide">
              <a:extLst>
                <a:ext uri="{FF2B5EF4-FFF2-40B4-BE49-F238E27FC236}">
                  <a16:creationId xmlns:a16="http://schemas.microsoft.com/office/drawing/2014/main" id="{9A3DAB7C-1768-C8FA-718E-F0F8D7761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68" t="12019" r="905" b="3374"/>
            <a:stretch>
              <a:fillRect/>
            </a:stretch>
          </p:blipFill>
          <p:spPr bwMode="auto">
            <a:xfrm>
              <a:off x="6365831" y="181489"/>
              <a:ext cx="1170908" cy="111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6A799B29-2DDF-0B80-467B-6EC1FE9A88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580" y="3052888"/>
            <a:ext cx="4332529" cy="3251590"/>
          </a:xfrm>
          <a:prstGeom prst="rect">
            <a:avLst/>
          </a:prstGeom>
        </p:spPr>
      </p:pic>
    </p:spTree>
    <p:extLst>
      <p:ext uri="{BB962C8B-B14F-4D97-AF65-F5344CB8AC3E}">
        <p14:creationId xmlns:p14="http://schemas.microsoft.com/office/powerpoint/2010/main" val="1413596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87DF72-D7EE-9D63-4228-B3A5250522BE}"/>
              </a:ext>
            </a:extLst>
          </p:cNvPr>
          <p:cNvPicPr>
            <a:picLocks noChangeAspect="1"/>
          </p:cNvPicPr>
          <p:nvPr/>
        </p:nvPicPr>
        <p:blipFill>
          <a:blip r:embed="rId3"/>
          <a:stretch>
            <a:fillRect/>
          </a:stretch>
        </p:blipFill>
        <p:spPr>
          <a:xfrm>
            <a:off x="0" y="0"/>
            <a:ext cx="8915400" cy="6858000"/>
          </a:xfrm>
          <a:prstGeom prst="rect">
            <a:avLst/>
          </a:prstGeom>
        </p:spPr>
      </p:pic>
      <p:sp>
        <p:nvSpPr>
          <p:cNvPr id="64514" name="Text Box 4"/>
          <p:cNvSpPr txBox="1">
            <a:spLocks noChangeArrowheads="1"/>
          </p:cNvSpPr>
          <p:nvPr/>
        </p:nvSpPr>
        <p:spPr bwMode="auto">
          <a:xfrm>
            <a:off x="7663069" y="4134825"/>
            <a:ext cx="4330147" cy="2585323"/>
          </a:xfrm>
          <a:prstGeom prst="rect">
            <a:avLst/>
          </a:prstGeom>
          <a:noFill/>
          <a:ln w="1905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tabLst>
                <a:tab pos="1943100" algn="r"/>
              </a:tabLst>
              <a:defRPr sz="2400">
                <a:solidFill>
                  <a:schemeClr val="tx1"/>
                </a:solidFill>
                <a:latin typeface="Times" charset="0"/>
                <a:ea typeface="ＭＳ Ｐゴシック" charset="0"/>
                <a:cs typeface="ＭＳ Ｐゴシック" charset="0"/>
              </a:defRPr>
            </a:lvl1pPr>
            <a:lvl2pPr marL="742950" indent="-285750">
              <a:tabLst>
                <a:tab pos="1943100" algn="r"/>
              </a:tabLst>
              <a:defRPr sz="2400">
                <a:solidFill>
                  <a:schemeClr val="tx1"/>
                </a:solidFill>
                <a:latin typeface="Times" charset="0"/>
                <a:ea typeface="ＭＳ Ｐゴシック" charset="0"/>
              </a:defRPr>
            </a:lvl2pPr>
            <a:lvl3pPr marL="1143000" indent="-228600">
              <a:tabLst>
                <a:tab pos="1943100" algn="r"/>
              </a:tabLst>
              <a:defRPr sz="2400">
                <a:solidFill>
                  <a:schemeClr val="tx1"/>
                </a:solidFill>
                <a:latin typeface="Times" charset="0"/>
                <a:ea typeface="ＭＳ Ｐゴシック" charset="0"/>
              </a:defRPr>
            </a:lvl3pPr>
            <a:lvl4pPr marL="1600200" indent="-228600">
              <a:tabLst>
                <a:tab pos="1943100" algn="r"/>
              </a:tabLst>
              <a:defRPr sz="2400">
                <a:solidFill>
                  <a:schemeClr val="tx1"/>
                </a:solidFill>
                <a:latin typeface="Times" charset="0"/>
                <a:ea typeface="ＭＳ Ｐゴシック" charset="0"/>
              </a:defRPr>
            </a:lvl4pPr>
            <a:lvl5pPr marL="2057400" indent="-228600">
              <a:tabLst>
                <a:tab pos="1943100" algn="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9pPr>
          </a:lstStyle>
          <a:p>
            <a:pPr>
              <a:tabLst>
                <a:tab pos="2165350" algn="r"/>
                <a:tab pos="2390775" algn="l"/>
              </a:tabLst>
            </a:pPr>
            <a:r>
              <a:rPr lang="en-US" sz="1800" dirty="0">
                <a:solidFill>
                  <a:srgbClr val="0000FF"/>
                </a:solidFill>
                <a:latin typeface="Arial Rounded MT Bold" charset="0"/>
              </a:rPr>
              <a:t>Mainstream	88.4%	AGB stars</a:t>
            </a:r>
          </a:p>
          <a:p>
            <a:pPr>
              <a:tabLst>
                <a:tab pos="2165350" algn="r"/>
                <a:tab pos="2390775" algn="l"/>
              </a:tabLst>
            </a:pPr>
            <a:r>
              <a:rPr lang="en-US" sz="1800" dirty="0">
                <a:solidFill>
                  <a:srgbClr val="0000FF"/>
                </a:solidFill>
                <a:latin typeface="Arial Rounded MT Bold" charset="0"/>
              </a:rPr>
              <a:t>X	1.3%	SNII</a:t>
            </a:r>
          </a:p>
          <a:p>
            <a:pPr>
              <a:tabLst>
                <a:tab pos="2165350" algn="r"/>
                <a:tab pos="2390775" algn="l"/>
              </a:tabLst>
            </a:pPr>
            <a:r>
              <a:rPr lang="en-US" sz="1800" dirty="0">
                <a:solidFill>
                  <a:srgbClr val="0000FF"/>
                </a:solidFill>
                <a:latin typeface="Arial Rounded MT Bold" charset="0"/>
              </a:rPr>
              <a:t>Y	3.9%	low Z AGB?</a:t>
            </a:r>
          </a:p>
          <a:p>
            <a:pPr>
              <a:tabLst>
                <a:tab pos="2165350" algn="r"/>
                <a:tab pos="2390775" algn="l"/>
              </a:tabLst>
            </a:pPr>
            <a:r>
              <a:rPr lang="en-US" sz="1800" dirty="0">
                <a:solidFill>
                  <a:srgbClr val="0000FF"/>
                </a:solidFill>
                <a:latin typeface="Arial Rounded MT Bold" charset="0"/>
              </a:rPr>
              <a:t>Z	1.4%	lower Z AGB?</a:t>
            </a:r>
          </a:p>
          <a:p>
            <a:pPr>
              <a:tabLst>
                <a:tab pos="2165350" algn="r"/>
                <a:tab pos="2390775" algn="l"/>
              </a:tabLst>
            </a:pPr>
            <a:r>
              <a:rPr lang="en-US" sz="1800" dirty="0">
                <a:solidFill>
                  <a:srgbClr val="0000FF"/>
                </a:solidFill>
                <a:latin typeface="Arial Rounded MT Bold" charset="0"/>
              </a:rPr>
              <a:t>AB	4.8%	SNII; J-stars</a:t>
            </a:r>
          </a:p>
          <a:p>
            <a:pPr>
              <a:tabLst>
                <a:tab pos="2165350" algn="r"/>
                <a:tab pos="2390775" algn="l"/>
              </a:tabLst>
            </a:pPr>
            <a:r>
              <a:rPr lang="en-US" sz="1800" dirty="0">
                <a:solidFill>
                  <a:srgbClr val="0000FF"/>
                </a:solidFill>
                <a:latin typeface="Arial Rounded MT Bold" charset="0"/>
              </a:rPr>
              <a:t>C	0.10%	SNII</a:t>
            </a:r>
          </a:p>
          <a:p>
            <a:pPr>
              <a:tabLst>
                <a:tab pos="2165350" algn="r"/>
                <a:tab pos="2390775" algn="l"/>
              </a:tabLst>
            </a:pPr>
            <a:r>
              <a:rPr lang="en-US" sz="1800" dirty="0">
                <a:solidFill>
                  <a:srgbClr val="0000FF"/>
                </a:solidFill>
                <a:latin typeface="Arial Rounded MT Bold" charset="0"/>
              </a:rPr>
              <a:t>D	0.02%	SNII</a:t>
            </a:r>
          </a:p>
          <a:p>
            <a:pPr>
              <a:tabLst>
                <a:tab pos="2165350" algn="r"/>
                <a:tab pos="2390775" algn="l"/>
              </a:tabLst>
            </a:pPr>
            <a:r>
              <a:rPr lang="en-US" sz="1800" dirty="0">
                <a:solidFill>
                  <a:srgbClr val="0000FF"/>
                </a:solidFill>
                <a:latin typeface="Arial Rounded MT Bold" charset="0"/>
              </a:rPr>
              <a:t>N	0.07%	Novae</a:t>
            </a:r>
          </a:p>
          <a:p>
            <a:pPr>
              <a:tabLst>
                <a:tab pos="2165350" algn="r"/>
                <a:tab pos="2390775" algn="l"/>
              </a:tabLst>
            </a:pPr>
            <a:r>
              <a:rPr lang="en-US" sz="1800" dirty="0">
                <a:solidFill>
                  <a:srgbClr val="0000FF"/>
                </a:solidFill>
                <a:latin typeface="Arial Rounded MT Bold" charset="0"/>
              </a:rPr>
              <a:t>Graphite		AGB, SNII</a:t>
            </a:r>
          </a:p>
        </p:txBody>
      </p:sp>
      <p:sp>
        <p:nvSpPr>
          <p:cNvPr id="3" name="TextBox 2">
            <a:extLst>
              <a:ext uri="{FF2B5EF4-FFF2-40B4-BE49-F238E27FC236}">
                <a16:creationId xmlns:a16="http://schemas.microsoft.com/office/drawing/2014/main" id="{9BC220D1-2BE7-EE61-8F8A-F4B90C0D6326}"/>
              </a:ext>
            </a:extLst>
          </p:cNvPr>
          <p:cNvSpPr txBox="1"/>
          <p:nvPr/>
        </p:nvSpPr>
        <p:spPr>
          <a:xfrm>
            <a:off x="7184295" y="2054387"/>
            <a:ext cx="4808921" cy="553998"/>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dirty="0">
                <a:latin typeface="Arial Rounded MT Bold" panose="020F0704030504030204" pitchFamily="34" charset="77"/>
              </a:rPr>
              <a:t>Data from </a:t>
            </a:r>
            <a:r>
              <a:rPr lang="en-US" dirty="0" err="1">
                <a:latin typeface="Arial Rounded MT Bold" panose="020F0704030504030204" pitchFamily="34" charset="77"/>
              </a:rPr>
              <a:t>Presolar</a:t>
            </a:r>
            <a:r>
              <a:rPr lang="en-US" dirty="0">
                <a:latin typeface="Arial Rounded MT Bold" panose="020F0704030504030204" pitchFamily="34" charset="77"/>
              </a:rPr>
              <a:t> Grains Database May 2025 (Stephan et al., ApJS, 2024)</a:t>
            </a:r>
          </a:p>
        </p:txBody>
      </p:sp>
    </p:spTree>
    <p:extLst>
      <p:ext uri="{BB962C8B-B14F-4D97-AF65-F5344CB8AC3E}">
        <p14:creationId xmlns:p14="http://schemas.microsoft.com/office/powerpoint/2010/main" val="2835518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5D7F1E-1B58-374B-E62C-C6037F48A9E8}"/>
              </a:ext>
            </a:extLst>
          </p:cNvPr>
          <p:cNvPicPr>
            <a:picLocks noChangeAspect="1"/>
          </p:cNvPicPr>
          <p:nvPr/>
        </p:nvPicPr>
        <p:blipFill>
          <a:blip r:embed="rId3"/>
          <a:stretch>
            <a:fillRect/>
          </a:stretch>
        </p:blipFill>
        <p:spPr>
          <a:xfrm>
            <a:off x="7262547" y="2656998"/>
            <a:ext cx="4928958" cy="4096512"/>
          </a:xfrm>
          <a:prstGeom prst="rect">
            <a:avLst/>
          </a:prstGeom>
        </p:spPr>
      </p:pic>
      <p:pic>
        <p:nvPicPr>
          <p:cNvPr id="4" name="Picture 3">
            <a:extLst>
              <a:ext uri="{FF2B5EF4-FFF2-40B4-BE49-F238E27FC236}">
                <a16:creationId xmlns:a16="http://schemas.microsoft.com/office/drawing/2014/main" id="{EF65771A-40C2-73AE-744D-218D826C7B12}"/>
              </a:ext>
            </a:extLst>
          </p:cNvPr>
          <p:cNvPicPr>
            <a:picLocks noChangeAspect="1"/>
          </p:cNvPicPr>
          <p:nvPr/>
        </p:nvPicPr>
        <p:blipFill>
          <a:blip r:embed="rId4"/>
          <a:stretch>
            <a:fillRect/>
          </a:stretch>
        </p:blipFill>
        <p:spPr>
          <a:xfrm>
            <a:off x="473784" y="0"/>
            <a:ext cx="9144000" cy="6858000"/>
          </a:xfrm>
          <a:prstGeom prst="rect">
            <a:avLst/>
          </a:prstGeom>
        </p:spPr>
      </p:pic>
      <p:sp>
        <p:nvSpPr>
          <p:cNvPr id="5" name="Rectangle 4">
            <a:extLst>
              <a:ext uri="{FF2B5EF4-FFF2-40B4-BE49-F238E27FC236}">
                <a16:creationId xmlns:a16="http://schemas.microsoft.com/office/drawing/2014/main" id="{C7C48CE7-DA27-B845-B638-C3E93A8A0330}"/>
              </a:ext>
            </a:extLst>
          </p:cNvPr>
          <p:cNvSpPr>
            <a:spLocks noChangeAspect="1"/>
          </p:cNvSpPr>
          <p:nvPr/>
        </p:nvSpPr>
        <p:spPr bwMode="auto">
          <a:xfrm>
            <a:off x="8229600" y="4983060"/>
            <a:ext cx="1014984" cy="1015067"/>
          </a:xfrm>
          <a:prstGeom prst="rect">
            <a:avLst/>
          </a:prstGeom>
          <a:noFill/>
          <a:ln w="9525" cap="flat" cmpd="sng" algn="ctr">
            <a:solidFill>
              <a:srgbClr val="00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7" name="Straight Connector 6">
            <a:extLst>
              <a:ext uri="{FF2B5EF4-FFF2-40B4-BE49-F238E27FC236}">
                <a16:creationId xmlns:a16="http://schemas.microsoft.com/office/drawing/2014/main" id="{1715963D-DEFD-1C4F-A60F-825DB67D1E8D}"/>
              </a:ext>
            </a:extLst>
          </p:cNvPr>
          <p:cNvCxnSpPr/>
          <p:nvPr/>
        </p:nvCxnSpPr>
        <p:spPr bwMode="auto">
          <a:xfrm>
            <a:off x="7113864" y="226503"/>
            <a:ext cx="2130720" cy="4756557"/>
          </a:xfrm>
          <a:prstGeom prst="line">
            <a:avLst/>
          </a:prstGeom>
          <a:solidFill>
            <a:schemeClr val="accent1"/>
          </a:solidFill>
          <a:ln w="9525" cap="flat" cmpd="sng" algn="ctr">
            <a:solidFill>
              <a:srgbClr val="0000FF"/>
            </a:solidFill>
            <a:prstDash val="sysDot"/>
            <a:round/>
            <a:headEnd type="none" w="med" len="med"/>
            <a:tailEnd type="none" w="med" len="med"/>
          </a:ln>
          <a:effectLst/>
        </p:spPr>
      </p:cxnSp>
      <p:cxnSp>
        <p:nvCxnSpPr>
          <p:cNvPr id="9" name="Straight Connector 8">
            <a:extLst>
              <a:ext uri="{FF2B5EF4-FFF2-40B4-BE49-F238E27FC236}">
                <a16:creationId xmlns:a16="http://schemas.microsoft.com/office/drawing/2014/main" id="{C5EE1815-62B1-5D4A-A981-60580714A365}"/>
              </a:ext>
            </a:extLst>
          </p:cNvPr>
          <p:cNvCxnSpPr/>
          <p:nvPr/>
        </p:nvCxnSpPr>
        <p:spPr bwMode="auto">
          <a:xfrm flipH="1">
            <a:off x="7113864" y="5998127"/>
            <a:ext cx="2130720" cy="176170"/>
          </a:xfrm>
          <a:prstGeom prst="line">
            <a:avLst/>
          </a:prstGeom>
          <a:solidFill>
            <a:schemeClr val="accent1"/>
          </a:solidFill>
          <a:ln w="9525" cap="flat" cmpd="sng" algn="ctr">
            <a:solidFill>
              <a:srgbClr val="0000FF"/>
            </a:solidFill>
            <a:prstDash val="sysDot"/>
            <a:round/>
            <a:headEnd type="none" w="med" len="med"/>
            <a:tailEnd type="none" w="med" len="med"/>
          </a:ln>
          <a:effectLst/>
        </p:spPr>
      </p:cxnSp>
      <p:cxnSp>
        <p:nvCxnSpPr>
          <p:cNvPr id="11" name="Straight Connector 10">
            <a:extLst>
              <a:ext uri="{FF2B5EF4-FFF2-40B4-BE49-F238E27FC236}">
                <a16:creationId xmlns:a16="http://schemas.microsoft.com/office/drawing/2014/main" id="{DB70C1BF-EA83-0A40-86A1-48C181E22802}"/>
              </a:ext>
            </a:extLst>
          </p:cNvPr>
          <p:cNvCxnSpPr>
            <a:cxnSpLocks/>
          </p:cNvCxnSpPr>
          <p:nvPr/>
        </p:nvCxnSpPr>
        <p:spPr bwMode="auto">
          <a:xfrm flipH="1">
            <a:off x="7113863" y="5998127"/>
            <a:ext cx="1115738" cy="75502"/>
          </a:xfrm>
          <a:prstGeom prst="line">
            <a:avLst/>
          </a:prstGeom>
          <a:solidFill>
            <a:schemeClr val="accent1"/>
          </a:solidFill>
          <a:ln w="9525" cap="flat" cmpd="sng" algn="ctr">
            <a:solidFill>
              <a:srgbClr val="0000FF"/>
            </a:solidFill>
            <a:prstDash val="sysDot"/>
            <a:round/>
            <a:headEnd type="none" w="med" len="med"/>
            <a:tailEnd type="none" w="med" len="med"/>
          </a:ln>
          <a:effectLst/>
        </p:spPr>
      </p:cxnSp>
      <p:cxnSp>
        <p:nvCxnSpPr>
          <p:cNvPr id="13" name="Straight Connector 12">
            <a:extLst>
              <a:ext uri="{FF2B5EF4-FFF2-40B4-BE49-F238E27FC236}">
                <a16:creationId xmlns:a16="http://schemas.microsoft.com/office/drawing/2014/main" id="{25CA9C1C-DC83-A144-A24F-9CB2DBAF5731}"/>
              </a:ext>
            </a:extLst>
          </p:cNvPr>
          <p:cNvCxnSpPr>
            <a:cxnSpLocks/>
          </p:cNvCxnSpPr>
          <p:nvPr/>
        </p:nvCxnSpPr>
        <p:spPr bwMode="auto">
          <a:xfrm flipH="1" flipV="1">
            <a:off x="7113864" y="4219662"/>
            <a:ext cx="1115737" cy="763399"/>
          </a:xfrm>
          <a:prstGeom prst="line">
            <a:avLst/>
          </a:prstGeom>
          <a:solidFill>
            <a:schemeClr val="accent1"/>
          </a:solidFill>
          <a:ln w="9525" cap="flat" cmpd="sng" algn="ctr">
            <a:solidFill>
              <a:srgbClr val="0000FF"/>
            </a:solidFill>
            <a:prstDash val="sysDot"/>
            <a:round/>
            <a:headEnd type="none" w="med" len="med"/>
            <a:tailEnd type="none" w="med" len="med"/>
          </a:ln>
          <a:effectLst/>
        </p:spPr>
      </p:cxnSp>
      <p:sp>
        <p:nvSpPr>
          <p:cNvPr id="12" name="Text Box 4">
            <a:extLst>
              <a:ext uri="{FF2B5EF4-FFF2-40B4-BE49-F238E27FC236}">
                <a16:creationId xmlns:a16="http://schemas.microsoft.com/office/drawing/2014/main" id="{AA84FEB1-6648-C84F-BAA3-4525973F27E0}"/>
              </a:ext>
            </a:extLst>
          </p:cNvPr>
          <p:cNvSpPr txBox="1">
            <a:spLocks noChangeArrowheads="1"/>
          </p:cNvSpPr>
          <p:nvPr/>
        </p:nvSpPr>
        <p:spPr bwMode="auto">
          <a:xfrm>
            <a:off x="1601485" y="5005431"/>
            <a:ext cx="5178790" cy="646331"/>
          </a:xfrm>
          <a:prstGeom prst="rect">
            <a:avLst/>
          </a:prstGeom>
          <a:noFill/>
          <a:ln w="19050">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tabLst>
                <a:tab pos="1943100" algn="r"/>
              </a:tabLst>
              <a:defRPr sz="2400">
                <a:solidFill>
                  <a:schemeClr val="tx1"/>
                </a:solidFill>
                <a:latin typeface="Times" charset="0"/>
                <a:ea typeface="ＭＳ Ｐゴシック" charset="0"/>
                <a:cs typeface="ＭＳ Ｐゴシック" charset="0"/>
              </a:defRPr>
            </a:lvl1pPr>
            <a:lvl2pPr marL="742950" indent="-285750">
              <a:tabLst>
                <a:tab pos="1943100" algn="r"/>
              </a:tabLst>
              <a:defRPr sz="2400">
                <a:solidFill>
                  <a:schemeClr val="tx1"/>
                </a:solidFill>
                <a:latin typeface="Times" charset="0"/>
                <a:ea typeface="ＭＳ Ｐゴシック" charset="0"/>
              </a:defRPr>
            </a:lvl2pPr>
            <a:lvl3pPr marL="1143000" indent="-228600">
              <a:tabLst>
                <a:tab pos="1943100" algn="r"/>
              </a:tabLst>
              <a:defRPr sz="2400">
                <a:solidFill>
                  <a:schemeClr val="tx1"/>
                </a:solidFill>
                <a:latin typeface="Times" charset="0"/>
                <a:ea typeface="ＭＳ Ｐゴシック" charset="0"/>
              </a:defRPr>
            </a:lvl3pPr>
            <a:lvl4pPr marL="1600200" indent="-228600">
              <a:tabLst>
                <a:tab pos="1943100" algn="r"/>
              </a:tabLst>
              <a:defRPr sz="2400">
                <a:solidFill>
                  <a:schemeClr val="tx1"/>
                </a:solidFill>
                <a:latin typeface="Times" charset="0"/>
                <a:ea typeface="ＭＳ Ｐゴシック" charset="0"/>
              </a:defRPr>
            </a:lvl4pPr>
            <a:lvl5pPr marL="2057400" indent="-228600">
              <a:tabLst>
                <a:tab pos="1943100" algn="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9pPr>
          </a:lstStyle>
          <a:p>
            <a:pPr>
              <a:tabLst>
                <a:tab pos="1943051" algn="r"/>
                <a:tab pos="2168471" algn="l"/>
              </a:tabLst>
            </a:pPr>
            <a:r>
              <a:rPr lang="en-US" sz="1800" dirty="0">
                <a:solidFill>
                  <a:srgbClr val="0000FF"/>
                </a:solidFill>
                <a:latin typeface="Arial Rounded MT Bold" charset="0"/>
              </a:rPr>
              <a:t>δ</a:t>
            </a:r>
            <a:r>
              <a:rPr lang="en-US" sz="1800" baseline="30000" dirty="0">
                <a:solidFill>
                  <a:srgbClr val="0000FF"/>
                </a:solidFill>
                <a:latin typeface="Arial Rounded MT Bold" charset="0"/>
              </a:rPr>
              <a:t>29</a:t>
            </a:r>
            <a:r>
              <a:rPr lang="en-US" sz="1800" dirty="0">
                <a:solidFill>
                  <a:srgbClr val="0000FF"/>
                </a:solidFill>
                <a:latin typeface="Arial Rounded MT Bold" charset="0"/>
              </a:rPr>
              <a:t>Si = [(</a:t>
            </a:r>
            <a:r>
              <a:rPr lang="en-US" sz="1800" baseline="30000" dirty="0">
                <a:solidFill>
                  <a:srgbClr val="0000FF"/>
                </a:solidFill>
                <a:latin typeface="Arial Rounded MT Bold" charset="0"/>
              </a:rPr>
              <a:t>29</a:t>
            </a:r>
            <a:r>
              <a:rPr lang="en-US" sz="1800" dirty="0">
                <a:solidFill>
                  <a:srgbClr val="0000FF"/>
                </a:solidFill>
                <a:latin typeface="Arial Rounded MT Bold" charset="0"/>
              </a:rPr>
              <a:t>Si/</a:t>
            </a:r>
            <a:r>
              <a:rPr lang="en-US" sz="1800" baseline="30000" dirty="0">
                <a:solidFill>
                  <a:srgbClr val="0000FF"/>
                </a:solidFill>
                <a:latin typeface="Arial Rounded MT Bold" charset="0"/>
              </a:rPr>
              <a:t>28</a:t>
            </a:r>
            <a:r>
              <a:rPr lang="en-US" sz="1800" dirty="0">
                <a:solidFill>
                  <a:srgbClr val="0000FF"/>
                </a:solidFill>
                <a:latin typeface="Arial Rounded MT Bold" charset="0"/>
              </a:rPr>
              <a:t>Si)</a:t>
            </a:r>
            <a:r>
              <a:rPr lang="en-US" sz="1800" baseline="-25000" dirty="0">
                <a:solidFill>
                  <a:srgbClr val="0000FF"/>
                </a:solidFill>
                <a:latin typeface="Arial Rounded MT Bold" charset="0"/>
              </a:rPr>
              <a:t>grain</a:t>
            </a:r>
            <a:r>
              <a:rPr lang="en-US" sz="1800" dirty="0">
                <a:solidFill>
                  <a:srgbClr val="0000FF"/>
                </a:solidFill>
                <a:latin typeface="Arial Rounded MT Bold" charset="0"/>
              </a:rPr>
              <a:t>/(</a:t>
            </a:r>
            <a:r>
              <a:rPr lang="en-US" sz="1800" baseline="30000" dirty="0">
                <a:solidFill>
                  <a:srgbClr val="0000FF"/>
                </a:solidFill>
                <a:latin typeface="Arial Rounded MT Bold" charset="0"/>
              </a:rPr>
              <a:t>29</a:t>
            </a:r>
            <a:r>
              <a:rPr lang="en-US" sz="1800" dirty="0">
                <a:solidFill>
                  <a:srgbClr val="0000FF"/>
                </a:solidFill>
                <a:latin typeface="Arial Rounded MT Bold" charset="0"/>
              </a:rPr>
              <a:t>Si/</a:t>
            </a:r>
            <a:r>
              <a:rPr lang="en-US" sz="1800" baseline="30000" dirty="0">
                <a:solidFill>
                  <a:srgbClr val="0000FF"/>
                </a:solidFill>
                <a:latin typeface="Arial Rounded MT Bold" charset="0"/>
              </a:rPr>
              <a:t>28</a:t>
            </a:r>
            <a:r>
              <a:rPr lang="en-US" sz="1800" dirty="0">
                <a:solidFill>
                  <a:srgbClr val="0000FF"/>
                </a:solidFill>
                <a:latin typeface="Arial Rounded MT Bold" charset="0"/>
              </a:rPr>
              <a:t>Si)</a:t>
            </a:r>
            <a:r>
              <a:rPr lang="en-US" sz="1800" baseline="-25000" dirty="0">
                <a:solidFill>
                  <a:srgbClr val="0000FF"/>
                </a:solidFill>
                <a:latin typeface="Arial Rounded MT Bold" charset="0"/>
              </a:rPr>
              <a:t>Earth</a:t>
            </a:r>
            <a:r>
              <a:rPr lang="en-US" sz="1800" dirty="0">
                <a:solidFill>
                  <a:srgbClr val="0000FF"/>
                </a:solidFill>
                <a:latin typeface="Arial Rounded MT Bold" charset="0"/>
              </a:rPr>
              <a:t> – 1]×1000</a:t>
            </a:r>
          </a:p>
          <a:p>
            <a:pPr>
              <a:tabLst>
                <a:tab pos="1943051" algn="r"/>
                <a:tab pos="2168471" algn="l"/>
              </a:tabLst>
            </a:pPr>
            <a:r>
              <a:rPr lang="en-US" sz="1800" dirty="0">
                <a:solidFill>
                  <a:srgbClr val="0000FF"/>
                </a:solidFill>
                <a:latin typeface="Arial Rounded MT Bold" charset="0"/>
              </a:rPr>
              <a:t>δ</a:t>
            </a:r>
            <a:r>
              <a:rPr lang="en-US" sz="1800" baseline="30000" dirty="0">
                <a:solidFill>
                  <a:srgbClr val="0000FF"/>
                </a:solidFill>
                <a:latin typeface="Arial Rounded MT Bold" charset="0"/>
              </a:rPr>
              <a:t>30</a:t>
            </a:r>
            <a:r>
              <a:rPr lang="en-US" sz="1800" dirty="0">
                <a:solidFill>
                  <a:srgbClr val="0000FF"/>
                </a:solidFill>
                <a:latin typeface="Arial Rounded MT Bold" charset="0"/>
              </a:rPr>
              <a:t>Si = [(</a:t>
            </a:r>
            <a:r>
              <a:rPr lang="en-US" sz="1800" baseline="30000" dirty="0">
                <a:solidFill>
                  <a:srgbClr val="0000FF"/>
                </a:solidFill>
                <a:latin typeface="Arial Rounded MT Bold" charset="0"/>
              </a:rPr>
              <a:t>30</a:t>
            </a:r>
            <a:r>
              <a:rPr lang="en-US" sz="1800" dirty="0">
                <a:solidFill>
                  <a:srgbClr val="0000FF"/>
                </a:solidFill>
                <a:latin typeface="Arial Rounded MT Bold" charset="0"/>
              </a:rPr>
              <a:t>Si/</a:t>
            </a:r>
            <a:r>
              <a:rPr lang="en-US" sz="1800" baseline="30000" dirty="0">
                <a:solidFill>
                  <a:srgbClr val="0000FF"/>
                </a:solidFill>
                <a:latin typeface="Arial Rounded MT Bold" charset="0"/>
              </a:rPr>
              <a:t>28</a:t>
            </a:r>
            <a:r>
              <a:rPr lang="en-US" sz="1800" dirty="0">
                <a:solidFill>
                  <a:srgbClr val="0000FF"/>
                </a:solidFill>
                <a:latin typeface="Arial Rounded MT Bold" charset="0"/>
              </a:rPr>
              <a:t>Si)</a:t>
            </a:r>
            <a:r>
              <a:rPr lang="en-US" sz="1800" baseline="-25000" dirty="0">
                <a:solidFill>
                  <a:srgbClr val="0000FF"/>
                </a:solidFill>
                <a:latin typeface="Arial Rounded MT Bold" charset="0"/>
              </a:rPr>
              <a:t>grain</a:t>
            </a:r>
            <a:r>
              <a:rPr lang="en-US" sz="1800" dirty="0">
                <a:solidFill>
                  <a:srgbClr val="0000FF"/>
                </a:solidFill>
                <a:latin typeface="Arial Rounded MT Bold" charset="0"/>
              </a:rPr>
              <a:t>/(</a:t>
            </a:r>
            <a:r>
              <a:rPr lang="en-US" sz="1800" baseline="30000" dirty="0">
                <a:solidFill>
                  <a:srgbClr val="0000FF"/>
                </a:solidFill>
                <a:latin typeface="Arial Rounded MT Bold" charset="0"/>
              </a:rPr>
              <a:t>30</a:t>
            </a:r>
            <a:r>
              <a:rPr lang="en-US" sz="1800" dirty="0">
                <a:solidFill>
                  <a:srgbClr val="0000FF"/>
                </a:solidFill>
                <a:latin typeface="Arial Rounded MT Bold" charset="0"/>
              </a:rPr>
              <a:t>Si/</a:t>
            </a:r>
            <a:r>
              <a:rPr lang="en-US" sz="1800" baseline="30000" dirty="0">
                <a:solidFill>
                  <a:srgbClr val="0000FF"/>
                </a:solidFill>
                <a:latin typeface="Arial Rounded MT Bold" charset="0"/>
              </a:rPr>
              <a:t>28</a:t>
            </a:r>
            <a:r>
              <a:rPr lang="en-US" sz="1800" dirty="0">
                <a:solidFill>
                  <a:srgbClr val="0000FF"/>
                </a:solidFill>
                <a:latin typeface="Arial Rounded MT Bold" charset="0"/>
              </a:rPr>
              <a:t>Si)</a:t>
            </a:r>
            <a:r>
              <a:rPr lang="en-US" sz="1800" baseline="-25000" dirty="0">
                <a:solidFill>
                  <a:srgbClr val="0000FF"/>
                </a:solidFill>
                <a:latin typeface="Arial Rounded MT Bold" charset="0"/>
              </a:rPr>
              <a:t>Earth</a:t>
            </a:r>
            <a:r>
              <a:rPr lang="en-US" sz="1800" dirty="0">
                <a:solidFill>
                  <a:srgbClr val="0000FF"/>
                </a:solidFill>
                <a:latin typeface="Arial Rounded MT Bold" charset="0"/>
              </a:rPr>
              <a:t> – 1]×1000</a:t>
            </a:r>
          </a:p>
        </p:txBody>
      </p:sp>
      <p:sp>
        <p:nvSpPr>
          <p:cNvPr id="3" name="TextBox 2">
            <a:extLst>
              <a:ext uri="{FF2B5EF4-FFF2-40B4-BE49-F238E27FC236}">
                <a16:creationId xmlns:a16="http://schemas.microsoft.com/office/drawing/2014/main" id="{D559BA05-D6EC-943E-2809-0FE95133982C}"/>
              </a:ext>
            </a:extLst>
          </p:cNvPr>
          <p:cNvSpPr txBox="1"/>
          <p:nvPr/>
        </p:nvSpPr>
        <p:spPr>
          <a:xfrm>
            <a:off x="7399924" y="943600"/>
            <a:ext cx="4808921" cy="553998"/>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dirty="0">
                <a:latin typeface="Arial Rounded MT Bold" panose="020F0704030504030204" pitchFamily="34" charset="77"/>
              </a:rPr>
              <a:t>Data from </a:t>
            </a:r>
            <a:r>
              <a:rPr lang="en-US" dirty="0" err="1">
                <a:latin typeface="Arial Rounded MT Bold" panose="020F0704030504030204" pitchFamily="34" charset="77"/>
              </a:rPr>
              <a:t>Presolar</a:t>
            </a:r>
            <a:r>
              <a:rPr lang="en-US" dirty="0">
                <a:latin typeface="Arial Rounded MT Bold" panose="020F0704030504030204" pitchFamily="34" charset="77"/>
              </a:rPr>
              <a:t> Grains Database May 2025 (Stephan et al., ApJS, 2024)</a:t>
            </a:r>
          </a:p>
        </p:txBody>
      </p:sp>
    </p:spTree>
    <p:extLst>
      <p:ext uri="{BB962C8B-B14F-4D97-AF65-F5344CB8AC3E}">
        <p14:creationId xmlns:p14="http://schemas.microsoft.com/office/powerpoint/2010/main" val="132344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121FD2-40C9-5A7B-0DE7-027EE1BDD876}"/>
              </a:ext>
            </a:extLst>
          </p:cNvPr>
          <p:cNvPicPr>
            <a:picLocks noChangeAspect="1"/>
          </p:cNvPicPr>
          <p:nvPr/>
        </p:nvPicPr>
        <p:blipFill>
          <a:blip r:embed="rId3"/>
          <a:stretch>
            <a:fillRect/>
          </a:stretch>
        </p:blipFill>
        <p:spPr>
          <a:xfrm>
            <a:off x="7262392" y="2655748"/>
            <a:ext cx="4928958" cy="4096512"/>
          </a:xfrm>
          <a:prstGeom prst="rect">
            <a:avLst/>
          </a:prstGeom>
        </p:spPr>
      </p:pic>
      <p:sp>
        <p:nvSpPr>
          <p:cNvPr id="5" name="Rectangle 4">
            <a:extLst>
              <a:ext uri="{FF2B5EF4-FFF2-40B4-BE49-F238E27FC236}">
                <a16:creationId xmlns:a16="http://schemas.microsoft.com/office/drawing/2014/main" id="{C7C48CE7-DA27-B845-B638-C3E93A8A0330}"/>
              </a:ext>
            </a:extLst>
          </p:cNvPr>
          <p:cNvSpPr>
            <a:spLocks noChangeAspect="1"/>
          </p:cNvSpPr>
          <p:nvPr/>
        </p:nvSpPr>
        <p:spPr bwMode="auto">
          <a:xfrm>
            <a:off x="8229600" y="4983060"/>
            <a:ext cx="1014984" cy="1015067"/>
          </a:xfrm>
          <a:prstGeom prst="rect">
            <a:avLst/>
          </a:prstGeom>
          <a:noFill/>
          <a:ln w="9525" cap="flat" cmpd="sng" algn="ctr">
            <a:solidFill>
              <a:srgbClr val="00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7" name="Straight Connector 6">
            <a:extLst>
              <a:ext uri="{FF2B5EF4-FFF2-40B4-BE49-F238E27FC236}">
                <a16:creationId xmlns:a16="http://schemas.microsoft.com/office/drawing/2014/main" id="{1715963D-DEFD-1C4F-A60F-825DB67D1E8D}"/>
              </a:ext>
            </a:extLst>
          </p:cNvPr>
          <p:cNvCxnSpPr/>
          <p:nvPr/>
        </p:nvCxnSpPr>
        <p:spPr bwMode="auto">
          <a:xfrm>
            <a:off x="7113864" y="226503"/>
            <a:ext cx="2130720" cy="4756557"/>
          </a:xfrm>
          <a:prstGeom prst="line">
            <a:avLst/>
          </a:prstGeom>
          <a:solidFill>
            <a:schemeClr val="accent1"/>
          </a:solidFill>
          <a:ln w="9525" cap="flat" cmpd="sng" algn="ctr">
            <a:solidFill>
              <a:srgbClr val="0000FF"/>
            </a:solidFill>
            <a:prstDash val="sysDot"/>
            <a:round/>
            <a:headEnd type="none" w="med" len="med"/>
            <a:tailEnd type="none" w="med" len="med"/>
          </a:ln>
          <a:effectLst/>
        </p:spPr>
      </p:cxnSp>
      <p:cxnSp>
        <p:nvCxnSpPr>
          <p:cNvPr id="9" name="Straight Connector 8">
            <a:extLst>
              <a:ext uri="{FF2B5EF4-FFF2-40B4-BE49-F238E27FC236}">
                <a16:creationId xmlns:a16="http://schemas.microsoft.com/office/drawing/2014/main" id="{C5EE1815-62B1-5D4A-A981-60580714A365}"/>
              </a:ext>
            </a:extLst>
          </p:cNvPr>
          <p:cNvCxnSpPr/>
          <p:nvPr/>
        </p:nvCxnSpPr>
        <p:spPr bwMode="auto">
          <a:xfrm flipH="1">
            <a:off x="7113864" y="5998127"/>
            <a:ext cx="2130720" cy="176170"/>
          </a:xfrm>
          <a:prstGeom prst="line">
            <a:avLst/>
          </a:prstGeom>
          <a:solidFill>
            <a:schemeClr val="accent1"/>
          </a:solidFill>
          <a:ln w="9525" cap="flat" cmpd="sng" algn="ctr">
            <a:solidFill>
              <a:srgbClr val="0000FF"/>
            </a:solidFill>
            <a:prstDash val="sysDot"/>
            <a:round/>
            <a:headEnd type="none" w="med" len="med"/>
            <a:tailEnd type="none" w="med" len="med"/>
          </a:ln>
          <a:effectLst/>
        </p:spPr>
      </p:cxnSp>
      <p:cxnSp>
        <p:nvCxnSpPr>
          <p:cNvPr id="11" name="Straight Connector 10">
            <a:extLst>
              <a:ext uri="{FF2B5EF4-FFF2-40B4-BE49-F238E27FC236}">
                <a16:creationId xmlns:a16="http://schemas.microsoft.com/office/drawing/2014/main" id="{DB70C1BF-EA83-0A40-86A1-48C181E22802}"/>
              </a:ext>
            </a:extLst>
          </p:cNvPr>
          <p:cNvCxnSpPr>
            <a:cxnSpLocks/>
          </p:cNvCxnSpPr>
          <p:nvPr/>
        </p:nvCxnSpPr>
        <p:spPr bwMode="auto">
          <a:xfrm flipH="1">
            <a:off x="7113863" y="5998127"/>
            <a:ext cx="1115738" cy="75502"/>
          </a:xfrm>
          <a:prstGeom prst="line">
            <a:avLst/>
          </a:prstGeom>
          <a:solidFill>
            <a:schemeClr val="accent1"/>
          </a:solidFill>
          <a:ln w="9525" cap="flat" cmpd="sng" algn="ctr">
            <a:solidFill>
              <a:srgbClr val="0000FF"/>
            </a:solidFill>
            <a:prstDash val="sysDot"/>
            <a:round/>
            <a:headEnd type="none" w="med" len="med"/>
            <a:tailEnd type="none" w="med" len="med"/>
          </a:ln>
          <a:effectLst/>
        </p:spPr>
      </p:cxnSp>
      <p:cxnSp>
        <p:nvCxnSpPr>
          <p:cNvPr id="13" name="Straight Connector 12">
            <a:extLst>
              <a:ext uri="{FF2B5EF4-FFF2-40B4-BE49-F238E27FC236}">
                <a16:creationId xmlns:a16="http://schemas.microsoft.com/office/drawing/2014/main" id="{25CA9C1C-DC83-A144-A24F-9CB2DBAF5731}"/>
              </a:ext>
            </a:extLst>
          </p:cNvPr>
          <p:cNvCxnSpPr>
            <a:cxnSpLocks/>
          </p:cNvCxnSpPr>
          <p:nvPr/>
        </p:nvCxnSpPr>
        <p:spPr bwMode="auto">
          <a:xfrm flipH="1" flipV="1">
            <a:off x="7113864" y="4219662"/>
            <a:ext cx="1115737" cy="763399"/>
          </a:xfrm>
          <a:prstGeom prst="line">
            <a:avLst/>
          </a:prstGeom>
          <a:solidFill>
            <a:schemeClr val="accent1"/>
          </a:solidFill>
          <a:ln w="9525" cap="flat" cmpd="sng" algn="ctr">
            <a:solidFill>
              <a:srgbClr val="0000FF"/>
            </a:solidFill>
            <a:prstDash val="sysDot"/>
            <a:round/>
            <a:headEnd type="none" w="med" len="med"/>
            <a:tailEnd type="none" w="med" len="med"/>
          </a:ln>
          <a:effectLst/>
        </p:spPr>
      </p:cxnSp>
      <p:pic>
        <p:nvPicPr>
          <p:cNvPr id="3" name="Picture 2">
            <a:extLst>
              <a:ext uri="{FF2B5EF4-FFF2-40B4-BE49-F238E27FC236}">
                <a16:creationId xmlns:a16="http://schemas.microsoft.com/office/drawing/2014/main" id="{E6B670B7-B3EB-3D8A-2CB1-3D61FA7E98A0}"/>
              </a:ext>
            </a:extLst>
          </p:cNvPr>
          <p:cNvPicPr>
            <a:picLocks noChangeAspect="1"/>
          </p:cNvPicPr>
          <p:nvPr/>
        </p:nvPicPr>
        <p:blipFill>
          <a:blip r:embed="rId4"/>
          <a:stretch>
            <a:fillRect/>
          </a:stretch>
        </p:blipFill>
        <p:spPr>
          <a:xfrm>
            <a:off x="7263042" y="2655748"/>
            <a:ext cx="4928958" cy="4096512"/>
          </a:xfrm>
          <a:prstGeom prst="rect">
            <a:avLst/>
          </a:prstGeom>
        </p:spPr>
      </p:pic>
      <p:pic>
        <p:nvPicPr>
          <p:cNvPr id="15" name="Picture 14">
            <a:extLst>
              <a:ext uri="{FF2B5EF4-FFF2-40B4-BE49-F238E27FC236}">
                <a16:creationId xmlns:a16="http://schemas.microsoft.com/office/drawing/2014/main" id="{3023A7E2-4AE9-5A27-87EB-F3B41C45D607}"/>
              </a:ext>
            </a:extLst>
          </p:cNvPr>
          <p:cNvPicPr>
            <a:picLocks noChangeAspect="1"/>
          </p:cNvPicPr>
          <p:nvPr/>
        </p:nvPicPr>
        <p:blipFill>
          <a:blip r:embed="rId5"/>
          <a:stretch>
            <a:fillRect/>
          </a:stretch>
        </p:blipFill>
        <p:spPr>
          <a:xfrm>
            <a:off x="474307" y="0"/>
            <a:ext cx="9144000" cy="6858000"/>
          </a:xfrm>
          <a:prstGeom prst="rect">
            <a:avLst/>
          </a:prstGeom>
        </p:spPr>
      </p:pic>
      <p:sp>
        <p:nvSpPr>
          <p:cNvPr id="4" name="TextBox 3">
            <a:extLst>
              <a:ext uri="{FF2B5EF4-FFF2-40B4-BE49-F238E27FC236}">
                <a16:creationId xmlns:a16="http://schemas.microsoft.com/office/drawing/2014/main" id="{2A1B9F94-696D-556E-ADF6-AE4CF47B840F}"/>
              </a:ext>
            </a:extLst>
          </p:cNvPr>
          <p:cNvSpPr txBox="1"/>
          <p:nvPr/>
        </p:nvSpPr>
        <p:spPr>
          <a:xfrm>
            <a:off x="8926636" y="1099038"/>
            <a:ext cx="3204696" cy="830997"/>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dirty="0">
                <a:latin typeface="Arial Rounded MT Bold" panose="020F0704030504030204" pitchFamily="34" charset="77"/>
              </a:rPr>
              <a:t>Data from </a:t>
            </a:r>
            <a:r>
              <a:rPr lang="en-US" dirty="0" err="1">
                <a:latin typeface="Arial Rounded MT Bold" panose="020F0704030504030204" pitchFamily="34" charset="77"/>
              </a:rPr>
              <a:t>Presolar</a:t>
            </a:r>
            <a:r>
              <a:rPr lang="en-US" dirty="0">
                <a:latin typeface="Arial Rounded MT Bold" panose="020F0704030504030204" pitchFamily="34" charset="77"/>
              </a:rPr>
              <a:t> Grains Database May 2025 (Stephan et al., ApJS, 2025)</a:t>
            </a:r>
          </a:p>
        </p:txBody>
      </p:sp>
    </p:spTree>
    <p:extLst>
      <p:ext uri="{BB962C8B-B14F-4D97-AF65-F5344CB8AC3E}">
        <p14:creationId xmlns:p14="http://schemas.microsoft.com/office/powerpoint/2010/main" val="540937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99AE9-C4E6-70F1-B8DF-BD9A052F07B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4882E4-BB8D-660B-2024-02D7BD9A779A}"/>
              </a:ext>
            </a:extLst>
          </p:cNvPr>
          <p:cNvSpPr txBox="1">
            <a:spLocks/>
          </p:cNvSpPr>
          <p:nvPr/>
        </p:nvSpPr>
        <p:spPr>
          <a:xfrm>
            <a:off x="151791" y="555"/>
            <a:ext cx="1173369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i="1" dirty="0">
                <a:solidFill>
                  <a:srgbClr val="FFC000"/>
                </a:solidFill>
                <a:latin typeface="Arial Rounded MT Bold" panose="020F0704030504030204" pitchFamily="34" charset="77"/>
              </a:rPr>
              <a:t>s</a:t>
            </a:r>
            <a:r>
              <a:rPr lang="en-US" dirty="0">
                <a:solidFill>
                  <a:srgbClr val="FFC000"/>
                </a:solidFill>
                <a:latin typeface="Arial Rounded MT Bold" panose="020F0704030504030204" pitchFamily="34" charset="77"/>
              </a:rPr>
              <a:t>-process Zr &amp; Mo in presolar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 </a:t>
            </a:r>
          </a:p>
        </p:txBody>
      </p:sp>
      <p:sp>
        <p:nvSpPr>
          <p:cNvPr id="18" name="TextBox 17">
            <a:extLst>
              <a:ext uri="{FF2B5EF4-FFF2-40B4-BE49-F238E27FC236}">
                <a16:creationId xmlns:a16="http://schemas.microsoft.com/office/drawing/2014/main" id="{B5E88E6C-E77D-6BBD-CD70-C657EA0AE43E}"/>
              </a:ext>
            </a:extLst>
          </p:cNvPr>
          <p:cNvSpPr txBox="1"/>
          <p:nvPr/>
        </p:nvSpPr>
        <p:spPr>
          <a:xfrm>
            <a:off x="8116585" y="6225587"/>
            <a:ext cx="1880172" cy="415498"/>
          </a:xfrm>
          <a:prstGeom prst="rect">
            <a:avLst/>
          </a:prstGeom>
          <a:noFill/>
        </p:spPr>
        <p:txBody>
          <a:bodyPr wrap="square" rtlCol="0">
            <a:spAutoFit/>
          </a:bodyPr>
          <a:lstStyle/>
          <a:p>
            <a:r>
              <a:rPr lang="en-US" sz="2100" dirty="0">
                <a:solidFill>
                  <a:schemeClr val="bg1"/>
                </a:solidFill>
              </a:rPr>
              <a:t>Davis (2011)</a:t>
            </a:r>
            <a:endParaRPr lang="en-IN" sz="2100" dirty="0">
              <a:solidFill>
                <a:schemeClr val="bg1"/>
              </a:solidFill>
            </a:endParaRPr>
          </a:p>
        </p:txBody>
      </p:sp>
      <p:pic>
        <p:nvPicPr>
          <p:cNvPr id="4" name="Picture 3">
            <a:extLst>
              <a:ext uri="{FF2B5EF4-FFF2-40B4-BE49-F238E27FC236}">
                <a16:creationId xmlns:a16="http://schemas.microsoft.com/office/drawing/2014/main" id="{B20EFA7B-0BA9-36DD-CE84-EDDA3016C82F}"/>
              </a:ext>
            </a:extLst>
          </p:cNvPr>
          <p:cNvPicPr>
            <a:picLocks noChangeAspect="1"/>
          </p:cNvPicPr>
          <p:nvPr/>
        </p:nvPicPr>
        <p:blipFill>
          <a:blip r:embed="rId3"/>
          <a:stretch>
            <a:fillRect/>
          </a:stretch>
        </p:blipFill>
        <p:spPr>
          <a:xfrm>
            <a:off x="1484628" y="1147377"/>
            <a:ext cx="4630422" cy="5526402"/>
          </a:xfrm>
          <a:prstGeom prst="rect">
            <a:avLst/>
          </a:prstGeom>
        </p:spPr>
      </p:pic>
      <p:pic>
        <p:nvPicPr>
          <p:cNvPr id="6" name="Picture 5">
            <a:extLst>
              <a:ext uri="{FF2B5EF4-FFF2-40B4-BE49-F238E27FC236}">
                <a16:creationId xmlns:a16="http://schemas.microsoft.com/office/drawing/2014/main" id="{3126D456-374E-DAC5-583D-9FDA0377E4E5}"/>
              </a:ext>
            </a:extLst>
          </p:cNvPr>
          <p:cNvPicPr>
            <a:picLocks noChangeAspect="1"/>
          </p:cNvPicPr>
          <p:nvPr/>
        </p:nvPicPr>
        <p:blipFill>
          <a:blip r:embed="rId4"/>
          <a:stretch>
            <a:fillRect/>
          </a:stretch>
        </p:blipFill>
        <p:spPr>
          <a:xfrm>
            <a:off x="6340139" y="1147378"/>
            <a:ext cx="4182142" cy="5526402"/>
          </a:xfrm>
          <a:prstGeom prst="rect">
            <a:avLst/>
          </a:prstGeom>
        </p:spPr>
      </p:pic>
      <p:sp>
        <p:nvSpPr>
          <p:cNvPr id="7" name="TextBox 6">
            <a:extLst>
              <a:ext uri="{FF2B5EF4-FFF2-40B4-BE49-F238E27FC236}">
                <a16:creationId xmlns:a16="http://schemas.microsoft.com/office/drawing/2014/main" id="{DD40ACA2-1CE8-F7EA-FC79-A3EC336CC67C}"/>
              </a:ext>
            </a:extLst>
          </p:cNvPr>
          <p:cNvSpPr txBox="1"/>
          <p:nvPr/>
        </p:nvSpPr>
        <p:spPr>
          <a:xfrm>
            <a:off x="28543" y="5819352"/>
            <a:ext cx="1465610" cy="1015663"/>
          </a:xfrm>
          <a:prstGeom prst="rect">
            <a:avLst/>
          </a:prstGeom>
          <a:noFill/>
        </p:spPr>
        <p:txBody>
          <a:bodyPr wrap="square" rtlCol="0">
            <a:spAutoFit/>
          </a:bodyPr>
          <a:lstStyle/>
          <a:p>
            <a:r>
              <a:rPr lang="en-US" sz="2000" dirty="0" err="1">
                <a:solidFill>
                  <a:schemeClr val="tx1">
                    <a:lumMod val="65000"/>
                  </a:schemeClr>
                </a:solidFill>
                <a:latin typeface="Arial Rounded MT Bold" panose="020F0704030504030204" pitchFamily="34" charset="77"/>
              </a:rPr>
              <a:t>Nicolussi</a:t>
            </a:r>
            <a:r>
              <a:rPr lang="en-US" sz="2000" dirty="0">
                <a:solidFill>
                  <a:schemeClr val="tx1">
                    <a:lumMod val="65000"/>
                  </a:schemeClr>
                </a:solidFill>
                <a:latin typeface="Arial Rounded MT Bold" panose="020F0704030504030204" pitchFamily="34" charset="77"/>
              </a:rPr>
              <a:t> et al. (1997)</a:t>
            </a:r>
            <a:endParaRPr lang="en-IN" sz="2000" dirty="0">
              <a:solidFill>
                <a:schemeClr val="tx1">
                  <a:lumMod val="65000"/>
                </a:schemeClr>
              </a:solidFill>
              <a:latin typeface="Arial Rounded MT Bold" panose="020F0704030504030204" pitchFamily="34" charset="77"/>
            </a:endParaRPr>
          </a:p>
        </p:txBody>
      </p:sp>
      <p:sp>
        <p:nvSpPr>
          <p:cNvPr id="9" name="TextBox 8">
            <a:extLst>
              <a:ext uri="{FF2B5EF4-FFF2-40B4-BE49-F238E27FC236}">
                <a16:creationId xmlns:a16="http://schemas.microsoft.com/office/drawing/2014/main" id="{7E8EAFF9-2BF6-02BE-DF37-D30B38AADC49}"/>
              </a:ext>
            </a:extLst>
          </p:cNvPr>
          <p:cNvSpPr txBox="1"/>
          <p:nvPr/>
        </p:nvSpPr>
        <p:spPr>
          <a:xfrm>
            <a:off x="10544143" y="5843776"/>
            <a:ext cx="1465610" cy="1015663"/>
          </a:xfrm>
          <a:prstGeom prst="rect">
            <a:avLst/>
          </a:prstGeom>
          <a:noFill/>
        </p:spPr>
        <p:txBody>
          <a:bodyPr wrap="square" rtlCol="0">
            <a:spAutoFit/>
          </a:bodyPr>
          <a:lstStyle/>
          <a:p>
            <a:r>
              <a:rPr lang="en-US" sz="2000" dirty="0" err="1">
                <a:solidFill>
                  <a:schemeClr val="tx1">
                    <a:lumMod val="65000"/>
                  </a:schemeClr>
                </a:solidFill>
                <a:latin typeface="Arial Rounded MT Bold" panose="020F0704030504030204" pitchFamily="34" charset="77"/>
              </a:rPr>
              <a:t>Nicolussi</a:t>
            </a:r>
            <a:r>
              <a:rPr lang="en-US" sz="2000" dirty="0">
                <a:solidFill>
                  <a:schemeClr val="tx1">
                    <a:lumMod val="65000"/>
                  </a:schemeClr>
                </a:solidFill>
                <a:latin typeface="Arial Rounded MT Bold" panose="020F0704030504030204" pitchFamily="34" charset="77"/>
              </a:rPr>
              <a:t> et al. (1998a)</a:t>
            </a:r>
            <a:endParaRPr lang="en-IN" sz="2000" dirty="0">
              <a:solidFill>
                <a:schemeClr val="tx1">
                  <a:lumMod val="65000"/>
                </a:schemeClr>
              </a:solidFill>
              <a:latin typeface="Arial Rounded MT Bold" panose="020F0704030504030204" pitchFamily="34" charset="77"/>
            </a:endParaRPr>
          </a:p>
        </p:txBody>
      </p:sp>
      <p:sp>
        <p:nvSpPr>
          <p:cNvPr id="2" name="TextBox 1">
            <a:extLst>
              <a:ext uri="{FF2B5EF4-FFF2-40B4-BE49-F238E27FC236}">
                <a16:creationId xmlns:a16="http://schemas.microsoft.com/office/drawing/2014/main" id="{8726947F-85E0-B014-C567-9B7267C881C3}"/>
              </a:ext>
            </a:extLst>
          </p:cNvPr>
          <p:cNvSpPr txBox="1"/>
          <p:nvPr/>
        </p:nvSpPr>
        <p:spPr>
          <a:xfrm>
            <a:off x="1446438" y="6344328"/>
            <a:ext cx="1282533"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2</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sp>
        <p:nvSpPr>
          <p:cNvPr id="3" name="TextBox 2">
            <a:extLst>
              <a:ext uri="{FF2B5EF4-FFF2-40B4-BE49-F238E27FC236}">
                <a16:creationId xmlns:a16="http://schemas.microsoft.com/office/drawing/2014/main" id="{9589315C-6501-56DD-BCCC-BDE7A9E0D9C7}"/>
              </a:ext>
            </a:extLst>
          </p:cNvPr>
          <p:cNvSpPr txBox="1"/>
          <p:nvPr/>
        </p:nvSpPr>
        <p:spPr>
          <a:xfrm>
            <a:off x="6288602" y="6358222"/>
            <a:ext cx="1282533"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2</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235099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A4489-8C1C-5176-64ED-CF7354902AD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57BE4F6-17E6-16FC-2E01-2A63681F562A}"/>
              </a:ext>
            </a:extLst>
          </p:cNvPr>
          <p:cNvSpPr txBox="1">
            <a:spLocks/>
          </p:cNvSpPr>
          <p:nvPr/>
        </p:nvSpPr>
        <p:spPr>
          <a:xfrm>
            <a:off x="146236" y="555"/>
            <a:ext cx="11525857"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i="1" dirty="0">
                <a:solidFill>
                  <a:srgbClr val="FFC000"/>
                </a:solidFill>
                <a:latin typeface="Arial Rounded MT Bold" panose="020F0704030504030204" pitchFamily="34" charset="77"/>
              </a:rPr>
              <a:t>s</a:t>
            </a:r>
            <a:r>
              <a:rPr lang="en-US" sz="3200" dirty="0">
                <a:solidFill>
                  <a:srgbClr val="FFC000"/>
                </a:solidFill>
                <a:latin typeface="Arial Rounded MT Bold" panose="020F0704030504030204" pitchFamily="34" charset="77"/>
              </a:rPr>
              <a:t>-process Zr, Mo; </a:t>
            </a:r>
            <a:r>
              <a:rPr lang="en-US" sz="3200" baseline="30000" dirty="0">
                <a:solidFill>
                  <a:srgbClr val="FFC000"/>
                </a:solidFill>
                <a:latin typeface="Arial Rounded MT Bold" panose="020F0704030504030204" pitchFamily="34" charset="77"/>
              </a:rPr>
              <a:t>96</a:t>
            </a:r>
            <a:r>
              <a:rPr lang="en-US" sz="3200" dirty="0">
                <a:solidFill>
                  <a:srgbClr val="FFC000"/>
                </a:solidFill>
                <a:latin typeface="Arial Rounded MT Bold" panose="020F0704030504030204" pitchFamily="34" charset="77"/>
              </a:rPr>
              <a:t>Zr excesses in presolar graphite</a:t>
            </a:r>
          </a:p>
        </p:txBody>
      </p:sp>
      <p:sp>
        <p:nvSpPr>
          <p:cNvPr id="18" name="TextBox 17">
            <a:extLst>
              <a:ext uri="{FF2B5EF4-FFF2-40B4-BE49-F238E27FC236}">
                <a16:creationId xmlns:a16="http://schemas.microsoft.com/office/drawing/2014/main" id="{66FD3337-D637-B302-75B1-A1426962A338}"/>
              </a:ext>
            </a:extLst>
          </p:cNvPr>
          <p:cNvSpPr txBox="1"/>
          <p:nvPr/>
        </p:nvSpPr>
        <p:spPr>
          <a:xfrm>
            <a:off x="8116585" y="6225587"/>
            <a:ext cx="1880172" cy="415498"/>
          </a:xfrm>
          <a:prstGeom prst="rect">
            <a:avLst/>
          </a:prstGeom>
          <a:noFill/>
        </p:spPr>
        <p:txBody>
          <a:bodyPr wrap="square" rtlCol="0">
            <a:spAutoFit/>
          </a:bodyPr>
          <a:lstStyle/>
          <a:p>
            <a:r>
              <a:rPr lang="en-US" sz="2100" dirty="0">
                <a:solidFill>
                  <a:schemeClr val="bg1"/>
                </a:solidFill>
              </a:rPr>
              <a:t>Davis (2011)</a:t>
            </a:r>
            <a:endParaRPr lang="en-IN" sz="2100" dirty="0">
              <a:solidFill>
                <a:schemeClr val="bg1"/>
              </a:solidFill>
            </a:endParaRPr>
          </a:p>
        </p:txBody>
      </p:sp>
      <p:sp>
        <p:nvSpPr>
          <p:cNvPr id="7" name="TextBox 6">
            <a:extLst>
              <a:ext uri="{FF2B5EF4-FFF2-40B4-BE49-F238E27FC236}">
                <a16:creationId xmlns:a16="http://schemas.microsoft.com/office/drawing/2014/main" id="{B382CF49-3F0B-65F9-9899-4B0C904F4F1F}"/>
              </a:ext>
            </a:extLst>
          </p:cNvPr>
          <p:cNvSpPr txBox="1"/>
          <p:nvPr/>
        </p:nvSpPr>
        <p:spPr>
          <a:xfrm>
            <a:off x="10239343" y="3429000"/>
            <a:ext cx="1809782" cy="707886"/>
          </a:xfrm>
          <a:prstGeom prst="rect">
            <a:avLst/>
          </a:prstGeom>
          <a:noFill/>
        </p:spPr>
        <p:txBody>
          <a:bodyPr wrap="square" rtlCol="0">
            <a:spAutoFit/>
          </a:bodyPr>
          <a:lstStyle/>
          <a:p>
            <a:r>
              <a:rPr lang="en-US" sz="2000" dirty="0" err="1">
                <a:solidFill>
                  <a:schemeClr val="tx1">
                    <a:lumMod val="65000"/>
                  </a:schemeClr>
                </a:solidFill>
                <a:latin typeface="Arial Rounded MT Bold" panose="020F0704030504030204" pitchFamily="34" charset="77"/>
              </a:rPr>
              <a:t>Nicolussi</a:t>
            </a:r>
            <a:r>
              <a:rPr lang="en-US" sz="2000" dirty="0">
                <a:solidFill>
                  <a:schemeClr val="tx1">
                    <a:lumMod val="65000"/>
                  </a:schemeClr>
                </a:solidFill>
                <a:latin typeface="Arial Rounded MT Bold" panose="020F0704030504030204" pitchFamily="34" charset="77"/>
              </a:rPr>
              <a:t> et al. (1998b)</a:t>
            </a:r>
            <a:endParaRPr lang="en-IN" sz="2000" dirty="0">
              <a:solidFill>
                <a:schemeClr val="tx1">
                  <a:lumMod val="65000"/>
                </a:schemeClr>
              </a:solidFill>
              <a:latin typeface="Arial Rounded MT Bold" panose="020F0704030504030204" pitchFamily="34" charset="77"/>
            </a:endParaRPr>
          </a:p>
        </p:txBody>
      </p:sp>
      <p:pic>
        <p:nvPicPr>
          <p:cNvPr id="3" name="Picture 2">
            <a:extLst>
              <a:ext uri="{FF2B5EF4-FFF2-40B4-BE49-F238E27FC236}">
                <a16:creationId xmlns:a16="http://schemas.microsoft.com/office/drawing/2014/main" id="{E802C280-FBD4-BBEA-A216-360B41FF5B78}"/>
              </a:ext>
            </a:extLst>
          </p:cNvPr>
          <p:cNvPicPr>
            <a:picLocks noChangeAspect="1"/>
          </p:cNvPicPr>
          <p:nvPr/>
        </p:nvPicPr>
        <p:blipFill>
          <a:blip r:embed="rId3"/>
          <a:stretch>
            <a:fillRect/>
          </a:stretch>
        </p:blipFill>
        <p:spPr>
          <a:xfrm>
            <a:off x="1838325" y="971005"/>
            <a:ext cx="4182143" cy="5701335"/>
          </a:xfrm>
          <a:prstGeom prst="rect">
            <a:avLst/>
          </a:prstGeom>
        </p:spPr>
      </p:pic>
      <p:pic>
        <p:nvPicPr>
          <p:cNvPr id="10" name="Picture 9">
            <a:extLst>
              <a:ext uri="{FF2B5EF4-FFF2-40B4-BE49-F238E27FC236}">
                <a16:creationId xmlns:a16="http://schemas.microsoft.com/office/drawing/2014/main" id="{DFEC8920-6D2A-1A9D-D729-A2603CE1E840}"/>
              </a:ext>
            </a:extLst>
          </p:cNvPr>
          <p:cNvPicPr>
            <a:picLocks noChangeAspect="1"/>
          </p:cNvPicPr>
          <p:nvPr/>
        </p:nvPicPr>
        <p:blipFill>
          <a:blip r:embed="rId4"/>
          <a:stretch>
            <a:fillRect/>
          </a:stretch>
        </p:blipFill>
        <p:spPr>
          <a:xfrm>
            <a:off x="6638926" y="1004270"/>
            <a:ext cx="3464549" cy="5701335"/>
          </a:xfrm>
          <a:prstGeom prst="rect">
            <a:avLst/>
          </a:prstGeom>
        </p:spPr>
      </p:pic>
      <p:sp>
        <p:nvSpPr>
          <p:cNvPr id="2" name="TextBox 1">
            <a:extLst>
              <a:ext uri="{FF2B5EF4-FFF2-40B4-BE49-F238E27FC236}">
                <a16:creationId xmlns:a16="http://schemas.microsoft.com/office/drawing/2014/main" id="{328EF8D2-B2F3-4EAD-9921-3B748F3CE4B2}"/>
              </a:ext>
            </a:extLst>
          </p:cNvPr>
          <p:cNvSpPr txBox="1"/>
          <p:nvPr/>
        </p:nvSpPr>
        <p:spPr>
          <a:xfrm>
            <a:off x="1773013" y="6391543"/>
            <a:ext cx="1282533" cy="338554"/>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Errors 2</a:t>
            </a:r>
            <a:r>
              <a:rPr lang="en-US" sz="1600" dirty="0">
                <a:solidFill>
                  <a:schemeClr val="bg1"/>
                </a:solidFill>
                <a:latin typeface="Symbol" panose="05050102010706020507" pitchFamily="18" charset="2"/>
                <a:cs typeface="Times New Roman" panose="02020603050405020304" pitchFamily="18" charset="0"/>
              </a:rPr>
              <a:t>s</a:t>
            </a:r>
            <a:endParaRPr lang="en-IN" sz="16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129165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4273-702F-2619-D4DD-47256272DC9E}"/>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D9DE04EE-7D20-1026-4CA5-C0FC43D194BC}"/>
              </a:ext>
            </a:extLst>
          </p:cNvPr>
          <p:cNvPicPr>
            <a:picLocks noChangeAspect="1"/>
          </p:cNvPicPr>
          <p:nvPr/>
        </p:nvPicPr>
        <p:blipFill>
          <a:blip r:embed="rId3"/>
          <a:stretch>
            <a:fillRect/>
          </a:stretch>
        </p:blipFill>
        <p:spPr>
          <a:xfrm>
            <a:off x="535333" y="1327820"/>
            <a:ext cx="5183951" cy="4947870"/>
          </a:xfrm>
          <a:prstGeom prst="rect">
            <a:avLst/>
          </a:prstGeom>
        </p:spPr>
      </p:pic>
      <p:sp>
        <p:nvSpPr>
          <p:cNvPr id="8" name="Title 1">
            <a:extLst>
              <a:ext uri="{FF2B5EF4-FFF2-40B4-BE49-F238E27FC236}">
                <a16:creationId xmlns:a16="http://schemas.microsoft.com/office/drawing/2014/main" id="{91D3D002-E932-0477-0F6A-ABAD9099F3B2}"/>
              </a:ext>
            </a:extLst>
          </p:cNvPr>
          <p:cNvSpPr txBox="1">
            <a:spLocks/>
          </p:cNvSpPr>
          <p:nvPr/>
        </p:nvSpPr>
        <p:spPr>
          <a:xfrm>
            <a:off x="149577" y="555"/>
            <a:ext cx="11525857"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i="1" dirty="0">
                <a:solidFill>
                  <a:srgbClr val="FFC000"/>
                </a:solidFill>
                <a:latin typeface="Arial Rounded MT Bold" panose="020F0704030504030204" pitchFamily="34" charset="77"/>
              </a:rPr>
              <a:t>s</a:t>
            </a:r>
            <a:r>
              <a:rPr lang="en-US" dirty="0">
                <a:solidFill>
                  <a:srgbClr val="FFC000"/>
                </a:solidFill>
                <a:latin typeface="Arial Rounded MT Bold" panose="020F0704030504030204" pitchFamily="34" charset="77"/>
              </a:rPr>
              <a:t>-process Ru in presolar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 &amp; fossil </a:t>
            </a:r>
            <a:r>
              <a:rPr lang="en-US" baseline="30000" dirty="0">
                <a:solidFill>
                  <a:srgbClr val="FFC000"/>
                </a:solidFill>
                <a:latin typeface="Arial Rounded MT Bold" panose="020F0704030504030204" pitchFamily="34" charset="77"/>
              </a:rPr>
              <a:t>99</a:t>
            </a:r>
            <a:r>
              <a:rPr lang="en-US" dirty="0">
                <a:solidFill>
                  <a:srgbClr val="FFC000"/>
                </a:solidFill>
                <a:latin typeface="Arial Rounded MT Bold" panose="020F0704030504030204" pitchFamily="34" charset="77"/>
              </a:rPr>
              <a:t>Tc</a:t>
            </a:r>
          </a:p>
        </p:txBody>
      </p:sp>
      <p:sp>
        <p:nvSpPr>
          <p:cNvPr id="7" name="TextBox 6">
            <a:extLst>
              <a:ext uri="{FF2B5EF4-FFF2-40B4-BE49-F238E27FC236}">
                <a16:creationId xmlns:a16="http://schemas.microsoft.com/office/drawing/2014/main" id="{EA529DAC-86BA-914B-B035-5BB0DE0A3EDF}"/>
              </a:ext>
            </a:extLst>
          </p:cNvPr>
          <p:cNvSpPr txBox="1"/>
          <p:nvPr/>
        </p:nvSpPr>
        <p:spPr>
          <a:xfrm>
            <a:off x="7084833" y="6333565"/>
            <a:ext cx="4373641" cy="400110"/>
          </a:xfrm>
          <a:prstGeom prst="rect">
            <a:avLst/>
          </a:prstGeom>
          <a:noFill/>
        </p:spPr>
        <p:txBody>
          <a:bodyPr wrap="square" rtlCol="0">
            <a:spAutoFit/>
          </a:bodyPr>
          <a:lstStyle/>
          <a:p>
            <a:r>
              <a:rPr lang="en-US" sz="2000" dirty="0">
                <a:solidFill>
                  <a:schemeClr val="tx1">
                    <a:lumMod val="95000"/>
                  </a:schemeClr>
                </a:solidFill>
                <a:latin typeface="Arial Rounded MT Bold" panose="020F0704030504030204" pitchFamily="34" charset="77"/>
              </a:rPr>
              <a:t>Modified from Savina et al. (2004)</a:t>
            </a:r>
            <a:endParaRPr lang="en-IN" sz="2000" dirty="0">
              <a:solidFill>
                <a:schemeClr val="tx1">
                  <a:lumMod val="95000"/>
                </a:schemeClr>
              </a:solidFill>
              <a:latin typeface="Arial Rounded MT Bold" panose="020F0704030504030204" pitchFamily="34" charset="77"/>
            </a:endParaRPr>
          </a:p>
        </p:txBody>
      </p:sp>
      <p:grpSp>
        <p:nvGrpSpPr>
          <p:cNvPr id="19" name="Group 18">
            <a:extLst>
              <a:ext uri="{FF2B5EF4-FFF2-40B4-BE49-F238E27FC236}">
                <a16:creationId xmlns:a16="http://schemas.microsoft.com/office/drawing/2014/main" id="{7975F612-7ECA-CEA6-DEFA-7C5F64B55427}"/>
              </a:ext>
            </a:extLst>
          </p:cNvPr>
          <p:cNvGrpSpPr/>
          <p:nvPr/>
        </p:nvGrpSpPr>
        <p:grpSpPr>
          <a:xfrm>
            <a:off x="6310492" y="1327820"/>
            <a:ext cx="5416122" cy="4947871"/>
            <a:chOff x="3427253" y="1277717"/>
            <a:chExt cx="5416122" cy="4947871"/>
          </a:xfrm>
        </p:grpSpPr>
        <p:pic>
          <p:nvPicPr>
            <p:cNvPr id="2" name="Picture 6" descr="Ru 3 isotope plots">
              <a:extLst>
                <a:ext uri="{FF2B5EF4-FFF2-40B4-BE49-F238E27FC236}">
                  <a16:creationId xmlns:a16="http://schemas.microsoft.com/office/drawing/2014/main" id="{D347750C-E543-F8BF-54B1-98585CD663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15" r="61786"/>
            <a:stretch/>
          </p:blipFill>
          <p:spPr bwMode="auto">
            <a:xfrm>
              <a:off x="3427253" y="1277717"/>
              <a:ext cx="5147982" cy="49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AE8DA83-0C4C-FACB-2932-89EF416F7333}"/>
                </a:ext>
              </a:extLst>
            </p:cNvPr>
            <p:cNvSpPr/>
            <p:nvPr/>
          </p:nvSpPr>
          <p:spPr>
            <a:xfrm>
              <a:off x="8505175" y="1277718"/>
              <a:ext cx="338200" cy="49478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2" name="TextBox 21">
            <a:extLst>
              <a:ext uri="{FF2B5EF4-FFF2-40B4-BE49-F238E27FC236}">
                <a16:creationId xmlns:a16="http://schemas.microsoft.com/office/drawing/2014/main" id="{C51D3657-390D-529E-990A-2B43C60144E3}"/>
              </a:ext>
            </a:extLst>
          </p:cNvPr>
          <p:cNvSpPr txBox="1"/>
          <p:nvPr/>
        </p:nvSpPr>
        <p:spPr>
          <a:xfrm>
            <a:off x="495484" y="5906492"/>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2</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23" name="TextBox 22">
            <a:extLst>
              <a:ext uri="{FF2B5EF4-FFF2-40B4-BE49-F238E27FC236}">
                <a16:creationId xmlns:a16="http://schemas.microsoft.com/office/drawing/2014/main" id="{7408A3B7-7558-E95A-B884-2D453D7BD108}"/>
              </a:ext>
            </a:extLst>
          </p:cNvPr>
          <p:cNvSpPr txBox="1"/>
          <p:nvPr/>
        </p:nvSpPr>
        <p:spPr>
          <a:xfrm>
            <a:off x="1975801" y="6321990"/>
            <a:ext cx="2640161" cy="400110"/>
          </a:xfrm>
          <a:prstGeom prst="rect">
            <a:avLst/>
          </a:prstGeom>
          <a:noFill/>
        </p:spPr>
        <p:txBody>
          <a:bodyPr wrap="square" rtlCol="0">
            <a:spAutoFit/>
          </a:bodyPr>
          <a:lstStyle/>
          <a:p>
            <a:r>
              <a:rPr lang="en-US" sz="2000" dirty="0">
                <a:solidFill>
                  <a:schemeClr val="tx1">
                    <a:lumMod val="95000"/>
                  </a:schemeClr>
                </a:solidFill>
                <a:latin typeface="Arial Rounded MT Bold" panose="020F0704030504030204" pitchFamily="34" charset="77"/>
              </a:rPr>
              <a:t>Savina et al. (2004)</a:t>
            </a:r>
            <a:endParaRPr lang="en-IN" sz="2000" dirty="0">
              <a:solidFill>
                <a:schemeClr val="tx1">
                  <a:lumMod val="95000"/>
                </a:schemeClr>
              </a:solidFill>
              <a:latin typeface="Arial Rounded MT Bold" panose="020F0704030504030204" pitchFamily="34" charset="77"/>
            </a:endParaRPr>
          </a:p>
        </p:txBody>
      </p:sp>
      <p:sp>
        <p:nvSpPr>
          <p:cNvPr id="24" name="TextBox 23">
            <a:extLst>
              <a:ext uri="{FF2B5EF4-FFF2-40B4-BE49-F238E27FC236}">
                <a16:creationId xmlns:a16="http://schemas.microsoft.com/office/drawing/2014/main" id="{1B762F6E-ECAB-0590-9F4A-CD52CFB70B1E}"/>
              </a:ext>
            </a:extLst>
          </p:cNvPr>
          <p:cNvSpPr txBox="1"/>
          <p:nvPr/>
        </p:nvSpPr>
        <p:spPr>
          <a:xfrm>
            <a:off x="6287342" y="5918068"/>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2</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359703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8E752-2CE8-DBF2-9953-98F44035B64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9B4EE3A-EE35-874A-58DC-1E9E2443EF35}"/>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7" name="TextBox 6">
            <a:extLst>
              <a:ext uri="{FF2B5EF4-FFF2-40B4-BE49-F238E27FC236}">
                <a16:creationId xmlns:a16="http://schemas.microsoft.com/office/drawing/2014/main" id="{B28E5A77-1679-AE4D-74B7-A0EB861D2CFD}"/>
              </a:ext>
            </a:extLst>
          </p:cNvPr>
          <p:cNvSpPr txBox="1"/>
          <p:nvPr/>
        </p:nvSpPr>
        <p:spPr>
          <a:xfrm>
            <a:off x="6447692" y="6522045"/>
            <a:ext cx="5746597" cy="400110"/>
          </a:xfrm>
          <a:prstGeom prst="rect">
            <a:avLst/>
          </a:prstGeom>
          <a:noFill/>
        </p:spPr>
        <p:txBody>
          <a:bodyPr wrap="square" rtlCol="0">
            <a:spAutoFit/>
          </a:bodyPr>
          <a:lstStyle/>
          <a:p>
            <a:r>
              <a:rPr lang="en-US" sz="2000" dirty="0">
                <a:solidFill>
                  <a:schemeClr val="tx1">
                    <a:lumMod val="65000"/>
                  </a:schemeClr>
                </a:solidFill>
                <a:latin typeface="Arial Rounded MT Bold" panose="020F0704030504030204" pitchFamily="34" charset="77"/>
              </a:rPr>
              <a:t>Liu et al. (2019); Figure from Liu et al. (2022)</a:t>
            </a:r>
            <a:endParaRPr lang="en-IN" sz="2000" dirty="0">
              <a:solidFill>
                <a:schemeClr val="tx1">
                  <a:lumMod val="65000"/>
                </a:schemeClr>
              </a:solidFill>
              <a:latin typeface="Arial Rounded MT Bold" panose="020F0704030504030204" pitchFamily="34" charset="77"/>
            </a:endParaRPr>
          </a:p>
        </p:txBody>
      </p:sp>
      <p:sp>
        <p:nvSpPr>
          <p:cNvPr id="3" name="Title 1">
            <a:extLst>
              <a:ext uri="{FF2B5EF4-FFF2-40B4-BE49-F238E27FC236}">
                <a16:creationId xmlns:a16="http://schemas.microsoft.com/office/drawing/2014/main" id="{994D06C4-D84E-9D6F-D437-ABA3393BBDF6}"/>
              </a:ext>
            </a:extLst>
          </p:cNvPr>
          <p:cNvSpPr txBox="1">
            <a:spLocks/>
          </p:cNvSpPr>
          <p:nvPr/>
        </p:nvSpPr>
        <p:spPr>
          <a:xfrm>
            <a:off x="205494" y="128216"/>
            <a:ext cx="10125468" cy="72041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Mo isotopes in mainstream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 grains</a:t>
            </a:r>
          </a:p>
        </p:txBody>
      </p:sp>
      <p:pic>
        <p:nvPicPr>
          <p:cNvPr id="4" name="Picture 3">
            <a:extLst>
              <a:ext uri="{FF2B5EF4-FFF2-40B4-BE49-F238E27FC236}">
                <a16:creationId xmlns:a16="http://schemas.microsoft.com/office/drawing/2014/main" id="{52ED4B9A-C6F2-724C-16DB-9E151D7E6768}"/>
              </a:ext>
            </a:extLst>
          </p:cNvPr>
          <p:cNvPicPr>
            <a:picLocks noChangeAspect="1"/>
          </p:cNvPicPr>
          <p:nvPr/>
        </p:nvPicPr>
        <p:blipFill>
          <a:blip r:embed="rId3"/>
          <a:stretch>
            <a:fillRect/>
          </a:stretch>
        </p:blipFill>
        <p:spPr>
          <a:xfrm>
            <a:off x="6660333" y="898945"/>
            <a:ext cx="5316859" cy="5623100"/>
          </a:xfrm>
          <a:prstGeom prst="rect">
            <a:avLst/>
          </a:prstGeom>
        </p:spPr>
      </p:pic>
      <p:sp>
        <p:nvSpPr>
          <p:cNvPr id="24" name="TextBox 23">
            <a:extLst>
              <a:ext uri="{FF2B5EF4-FFF2-40B4-BE49-F238E27FC236}">
                <a16:creationId xmlns:a16="http://schemas.microsoft.com/office/drawing/2014/main" id="{F9EDEC97-6B4E-4C7C-4B44-97DFE75E4A0E}"/>
              </a:ext>
            </a:extLst>
          </p:cNvPr>
          <p:cNvSpPr txBox="1"/>
          <p:nvPr/>
        </p:nvSpPr>
        <p:spPr>
          <a:xfrm>
            <a:off x="6571663" y="6165144"/>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2" name="TextBox 1">
            <a:extLst>
              <a:ext uri="{FF2B5EF4-FFF2-40B4-BE49-F238E27FC236}">
                <a16:creationId xmlns:a16="http://schemas.microsoft.com/office/drawing/2014/main" id="{A074F2D3-FB41-3BDD-92AE-1A5EAFCD74F4}"/>
              </a:ext>
            </a:extLst>
          </p:cNvPr>
          <p:cNvSpPr txBox="1"/>
          <p:nvPr/>
        </p:nvSpPr>
        <p:spPr>
          <a:xfrm>
            <a:off x="205494" y="2059634"/>
            <a:ext cx="6366169" cy="4524315"/>
          </a:xfrm>
          <a:prstGeom prst="rect">
            <a:avLst/>
          </a:prstGeom>
          <a:noFill/>
        </p:spPr>
        <p:txBody>
          <a:bodyPr wrap="square" rtlCol="0">
            <a:spAutoFit/>
          </a:bodyPr>
          <a:lstStyle/>
          <a:p>
            <a:r>
              <a:rPr lang="en-US" sz="3600" dirty="0">
                <a:latin typeface="Arial Rounded MT Bold" panose="020F0704030504030204" pitchFamily="34" charset="77"/>
              </a:rPr>
              <a:t>Model predictions affected by </a:t>
            </a:r>
            <a:r>
              <a:rPr lang="en-US" sz="3600" dirty="0" err="1">
                <a:latin typeface="Arial Rounded MT Bold" panose="020F0704030504030204" pitchFamily="34" charset="77"/>
              </a:rPr>
              <a:t>s</a:t>
            </a:r>
            <a:r>
              <a:rPr lang="en-US" sz="3600" baseline="-25000" dirty="0" err="1">
                <a:latin typeface="Arial Rounded MT Bold" panose="020F0704030504030204" pitchFamily="34" charset="77"/>
              </a:rPr>
              <a:t>MACS</a:t>
            </a:r>
            <a:r>
              <a:rPr lang="en-US" sz="3600" baseline="-25000" dirty="0">
                <a:latin typeface="Arial Rounded MT Bold" panose="020F0704030504030204" pitchFamily="34" charset="77"/>
              </a:rPr>
              <a:t> </a:t>
            </a:r>
            <a:r>
              <a:rPr lang="en-US" sz="3600" dirty="0">
                <a:latin typeface="Arial Rounded MT Bold" panose="020F0704030504030204" pitchFamily="34" charset="77"/>
              </a:rPr>
              <a:t>, not initial stellar compositions</a:t>
            </a:r>
          </a:p>
          <a:p>
            <a:endParaRPr lang="en-US" sz="3600" dirty="0">
              <a:latin typeface="Arial Rounded MT Bold" panose="020F0704030504030204" pitchFamily="34" charset="77"/>
            </a:endParaRPr>
          </a:p>
          <a:p>
            <a:r>
              <a:rPr lang="en-US" sz="3600" dirty="0">
                <a:latin typeface="Arial Rounded MT Bold" panose="020F0704030504030204" pitchFamily="34" charset="77"/>
              </a:rPr>
              <a:t>&gt; Prompted new measurements of </a:t>
            </a:r>
            <a:r>
              <a:rPr lang="en-US" sz="3600" dirty="0" err="1">
                <a:latin typeface="Arial Rounded MT Bold" panose="020F0704030504030204" pitchFamily="34" charset="77"/>
              </a:rPr>
              <a:t>s</a:t>
            </a:r>
            <a:r>
              <a:rPr lang="en-US" sz="3600" baseline="-25000" dirty="0" err="1">
                <a:latin typeface="Arial Rounded MT Bold" panose="020F0704030504030204" pitchFamily="34" charset="77"/>
              </a:rPr>
              <a:t>MACS</a:t>
            </a:r>
            <a:r>
              <a:rPr lang="en-US" sz="3600" baseline="-25000" dirty="0">
                <a:latin typeface="Arial Rounded MT Bold" panose="020F0704030504030204" pitchFamily="34" charset="77"/>
              </a:rPr>
              <a:t> </a:t>
            </a:r>
            <a:r>
              <a:rPr lang="en-US" sz="3600" dirty="0">
                <a:latin typeface="Arial Rounded MT Bold" panose="020F0704030504030204" pitchFamily="34" charset="77"/>
              </a:rPr>
              <a:t>of Mo isotopes </a:t>
            </a:r>
            <a:r>
              <a:rPr lang="en-US" sz="2400" dirty="0">
                <a:solidFill>
                  <a:schemeClr val="tx1">
                    <a:lumMod val="65000"/>
                  </a:schemeClr>
                </a:solidFill>
                <a:latin typeface="Arial Rounded MT Bold" panose="020F0704030504030204" pitchFamily="34" charset="77"/>
              </a:rPr>
              <a:t>(</a:t>
            </a:r>
            <a:r>
              <a:rPr lang="en-US" sz="2400" dirty="0" err="1">
                <a:solidFill>
                  <a:schemeClr val="tx1">
                    <a:lumMod val="65000"/>
                  </a:schemeClr>
                </a:solidFill>
                <a:latin typeface="Arial Rounded MT Bold" panose="020F0704030504030204" pitchFamily="34" charset="77"/>
              </a:rPr>
              <a:t>Mucciola</a:t>
            </a:r>
            <a:r>
              <a:rPr lang="en-US" sz="2400" dirty="0">
                <a:solidFill>
                  <a:schemeClr val="tx1">
                    <a:lumMod val="65000"/>
                  </a:schemeClr>
                </a:solidFill>
                <a:latin typeface="Arial Rounded MT Bold" panose="020F0704030504030204" pitchFamily="34" charset="77"/>
              </a:rPr>
              <a:t> et al. 2023)</a:t>
            </a:r>
          </a:p>
          <a:p>
            <a:endParaRPr lang="en-US" sz="3600" dirty="0">
              <a:latin typeface="Arial Rounded MT Bold" panose="020F0704030504030204" pitchFamily="34" charset="77"/>
            </a:endParaRPr>
          </a:p>
        </p:txBody>
      </p:sp>
      <p:sp>
        <p:nvSpPr>
          <p:cNvPr id="5" name="TextBox 4">
            <a:extLst>
              <a:ext uri="{FF2B5EF4-FFF2-40B4-BE49-F238E27FC236}">
                <a16:creationId xmlns:a16="http://schemas.microsoft.com/office/drawing/2014/main" id="{02CD4219-797F-0DA0-F665-23A7DD8F14F1}"/>
              </a:ext>
            </a:extLst>
          </p:cNvPr>
          <p:cNvSpPr txBox="1"/>
          <p:nvPr/>
        </p:nvSpPr>
        <p:spPr>
          <a:xfrm>
            <a:off x="1641990" y="1157263"/>
            <a:ext cx="3451120" cy="584775"/>
          </a:xfrm>
          <a:prstGeom prst="rect">
            <a:avLst/>
          </a:prstGeom>
          <a:noFill/>
        </p:spPr>
        <p:txBody>
          <a:bodyPr wrap="square" rtlCol="0">
            <a:spAutoFit/>
          </a:bodyPr>
          <a:lstStyle/>
          <a:p>
            <a:r>
              <a:rPr lang="en-US" sz="3200" dirty="0">
                <a:solidFill>
                  <a:schemeClr val="tx1">
                    <a:lumMod val="95000"/>
                  </a:schemeClr>
                </a:solidFill>
                <a:latin typeface="Arial Rounded MT Bold" panose="020F0704030504030204" pitchFamily="34" charset="77"/>
              </a:rPr>
              <a:t>Liu et al. (2019)</a:t>
            </a:r>
            <a:endParaRPr lang="en-IN" sz="3200" dirty="0">
              <a:solidFill>
                <a:schemeClr val="tx1">
                  <a:lumMod val="95000"/>
                </a:schemeClr>
              </a:solidFill>
              <a:latin typeface="Arial Rounded MT Bold" panose="020F0704030504030204" pitchFamily="34" charset="77"/>
            </a:endParaRPr>
          </a:p>
        </p:txBody>
      </p:sp>
    </p:spTree>
    <p:extLst>
      <p:ext uri="{BB962C8B-B14F-4D97-AF65-F5344CB8AC3E}">
        <p14:creationId xmlns:p14="http://schemas.microsoft.com/office/powerpoint/2010/main" val="385724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5436-C6DF-11B3-8667-22B12C9B891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8B84DE7-696D-CC53-57B5-1E24552B8D0A}"/>
              </a:ext>
            </a:extLst>
          </p:cNvPr>
          <p:cNvPicPr>
            <a:picLocks noChangeAspect="1"/>
          </p:cNvPicPr>
          <p:nvPr/>
        </p:nvPicPr>
        <p:blipFill>
          <a:blip r:embed="rId3"/>
          <a:stretch>
            <a:fillRect/>
          </a:stretch>
        </p:blipFill>
        <p:spPr>
          <a:xfrm>
            <a:off x="2607591" y="1660889"/>
            <a:ext cx="9432243" cy="5052639"/>
          </a:xfrm>
          <a:prstGeom prst="rect">
            <a:avLst/>
          </a:prstGeom>
        </p:spPr>
      </p:pic>
      <p:sp>
        <p:nvSpPr>
          <p:cNvPr id="8" name="Title 1">
            <a:extLst>
              <a:ext uri="{FF2B5EF4-FFF2-40B4-BE49-F238E27FC236}">
                <a16:creationId xmlns:a16="http://schemas.microsoft.com/office/drawing/2014/main" id="{DD311463-F575-4865-8D95-7802247DC502}"/>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7" name="TextBox 6">
            <a:extLst>
              <a:ext uri="{FF2B5EF4-FFF2-40B4-BE49-F238E27FC236}">
                <a16:creationId xmlns:a16="http://schemas.microsoft.com/office/drawing/2014/main" id="{A4247559-5A87-3413-1902-FC03D2469B86}"/>
              </a:ext>
            </a:extLst>
          </p:cNvPr>
          <p:cNvSpPr txBox="1"/>
          <p:nvPr/>
        </p:nvSpPr>
        <p:spPr>
          <a:xfrm>
            <a:off x="46392" y="3429000"/>
            <a:ext cx="2386599" cy="1077218"/>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Liu et al. (2022)</a:t>
            </a:r>
            <a:endParaRPr lang="en-IN" sz="3200" dirty="0">
              <a:solidFill>
                <a:schemeClr val="tx1">
                  <a:lumMod val="95000"/>
                </a:schemeClr>
              </a:solidFill>
              <a:latin typeface="Arial Rounded MT Bold" panose="020F0704030504030204" pitchFamily="34" charset="77"/>
            </a:endParaRPr>
          </a:p>
        </p:txBody>
      </p:sp>
      <p:sp>
        <p:nvSpPr>
          <p:cNvPr id="3" name="Title 1">
            <a:extLst>
              <a:ext uri="{FF2B5EF4-FFF2-40B4-BE49-F238E27FC236}">
                <a16:creationId xmlns:a16="http://schemas.microsoft.com/office/drawing/2014/main" id="{45E4C47E-0252-5CB9-FE6A-17FA14F15060}"/>
              </a:ext>
            </a:extLst>
          </p:cNvPr>
          <p:cNvSpPr txBox="1">
            <a:spLocks/>
          </p:cNvSpPr>
          <p:nvPr/>
        </p:nvSpPr>
        <p:spPr>
          <a:xfrm>
            <a:off x="214708" y="0"/>
            <a:ext cx="10618839"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Sr, Ba isotopes in mainstream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 grains</a:t>
            </a:r>
          </a:p>
        </p:txBody>
      </p:sp>
      <p:sp>
        <p:nvSpPr>
          <p:cNvPr id="24" name="TextBox 23">
            <a:extLst>
              <a:ext uri="{FF2B5EF4-FFF2-40B4-BE49-F238E27FC236}">
                <a16:creationId xmlns:a16="http://schemas.microsoft.com/office/drawing/2014/main" id="{D35E0DCF-AC42-0CB7-3ECA-8F859687F0EB}"/>
              </a:ext>
            </a:extLst>
          </p:cNvPr>
          <p:cNvSpPr txBox="1"/>
          <p:nvPr/>
        </p:nvSpPr>
        <p:spPr>
          <a:xfrm>
            <a:off x="2538765" y="6366857"/>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2" name="TextBox 1">
            <a:extLst>
              <a:ext uri="{FF2B5EF4-FFF2-40B4-BE49-F238E27FC236}">
                <a16:creationId xmlns:a16="http://schemas.microsoft.com/office/drawing/2014/main" id="{FF9E0F01-A8DA-4CFA-A22A-E94AEF8C3B5B}"/>
              </a:ext>
            </a:extLst>
          </p:cNvPr>
          <p:cNvSpPr txBox="1"/>
          <p:nvPr/>
        </p:nvSpPr>
        <p:spPr>
          <a:xfrm>
            <a:off x="0" y="808616"/>
            <a:ext cx="12192000" cy="523220"/>
          </a:xfrm>
          <a:prstGeom prst="rect">
            <a:avLst/>
          </a:prstGeom>
          <a:noFill/>
        </p:spPr>
        <p:txBody>
          <a:bodyPr wrap="square" rtlCol="0">
            <a:spAutoFit/>
          </a:bodyPr>
          <a:lstStyle/>
          <a:p>
            <a:r>
              <a:rPr lang="en-US" sz="2800" dirty="0">
                <a:latin typeface="Arial Rounded MT Bold" panose="020F0704030504030204" pitchFamily="34" charset="77"/>
              </a:rPr>
              <a:t>Is magnetic buoyancy responsible for </a:t>
            </a:r>
            <a:r>
              <a:rPr lang="en-US" sz="2800" baseline="30000" dirty="0">
                <a:latin typeface="Arial Rounded MT Bold" panose="020F0704030504030204" pitchFamily="34" charset="77"/>
              </a:rPr>
              <a:t>13</a:t>
            </a:r>
            <a:r>
              <a:rPr lang="en-US" sz="2800" dirty="0">
                <a:latin typeface="Arial Rounded MT Bold" panose="020F0704030504030204" pitchFamily="34" charset="77"/>
              </a:rPr>
              <a:t>C formation in He-</a:t>
            </a:r>
            <a:r>
              <a:rPr lang="en-US" sz="2800" dirty="0" err="1">
                <a:latin typeface="Arial Rounded MT Bold" panose="020F0704030504030204" pitchFamily="34" charset="77"/>
              </a:rPr>
              <a:t>intershell</a:t>
            </a:r>
            <a:r>
              <a:rPr lang="en-US" sz="2800" dirty="0">
                <a:latin typeface="Arial Rounded MT Bold" panose="020F0704030504030204" pitchFamily="34" charset="77"/>
              </a:rPr>
              <a:t>?</a:t>
            </a:r>
          </a:p>
        </p:txBody>
      </p:sp>
    </p:spTree>
    <p:extLst>
      <p:ext uri="{BB962C8B-B14F-4D97-AF65-F5344CB8AC3E}">
        <p14:creationId xmlns:p14="http://schemas.microsoft.com/office/powerpoint/2010/main" val="3978543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2126E-D239-278F-69A6-D361ADA9366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18638EC-B15F-6CBD-B4D2-C1BBE0D5D80C}"/>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2DDF303C-6011-14C2-E383-86A96B24404B}"/>
              </a:ext>
            </a:extLst>
          </p:cNvPr>
          <p:cNvSpPr txBox="1">
            <a:spLocks/>
          </p:cNvSpPr>
          <p:nvPr/>
        </p:nvSpPr>
        <p:spPr>
          <a:xfrm>
            <a:off x="194861"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Heavy elements in grains from </a:t>
            </a:r>
            <a:r>
              <a:rPr lang="en-US" dirty="0" err="1">
                <a:solidFill>
                  <a:srgbClr val="FFC000"/>
                </a:solidFill>
                <a:latin typeface="Arial Rounded MT Bold" panose="020F0704030504030204" pitchFamily="34" charset="77"/>
              </a:rPr>
              <a:t>CCSNe</a:t>
            </a:r>
            <a:r>
              <a:rPr lang="en-US" dirty="0">
                <a:solidFill>
                  <a:srgbClr val="FFC000"/>
                </a:solidFill>
                <a:latin typeface="Arial Rounded MT Bold" panose="020F0704030504030204" pitchFamily="34" charset="77"/>
              </a:rPr>
              <a:t> –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-X </a:t>
            </a:r>
          </a:p>
        </p:txBody>
      </p:sp>
      <p:pic>
        <p:nvPicPr>
          <p:cNvPr id="4" name="Picture 3">
            <a:extLst>
              <a:ext uri="{FF2B5EF4-FFF2-40B4-BE49-F238E27FC236}">
                <a16:creationId xmlns:a16="http://schemas.microsoft.com/office/drawing/2014/main" id="{91E689FB-8310-D935-4C2C-358BE825C0F2}"/>
              </a:ext>
            </a:extLst>
          </p:cNvPr>
          <p:cNvPicPr>
            <a:picLocks noChangeAspect="1"/>
          </p:cNvPicPr>
          <p:nvPr/>
        </p:nvPicPr>
        <p:blipFill>
          <a:blip r:embed="rId3"/>
          <a:stretch>
            <a:fillRect/>
          </a:stretch>
        </p:blipFill>
        <p:spPr>
          <a:xfrm>
            <a:off x="3307526" y="824958"/>
            <a:ext cx="6077361" cy="5902129"/>
          </a:xfrm>
          <a:prstGeom prst="rect">
            <a:avLst/>
          </a:prstGeom>
        </p:spPr>
      </p:pic>
      <p:sp>
        <p:nvSpPr>
          <p:cNvPr id="24" name="TextBox 23">
            <a:extLst>
              <a:ext uri="{FF2B5EF4-FFF2-40B4-BE49-F238E27FC236}">
                <a16:creationId xmlns:a16="http://schemas.microsoft.com/office/drawing/2014/main" id="{36F6A811-1AD7-B8C3-3250-DCC216029386}"/>
              </a:ext>
            </a:extLst>
          </p:cNvPr>
          <p:cNvSpPr txBox="1"/>
          <p:nvPr/>
        </p:nvSpPr>
        <p:spPr>
          <a:xfrm>
            <a:off x="3264994" y="6375387"/>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2</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5" name="TextBox 4">
            <a:extLst>
              <a:ext uri="{FF2B5EF4-FFF2-40B4-BE49-F238E27FC236}">
                <a16:creationId xmlns:a16="http://schemas.microsoft.com/office/drawing/2014/main" id="{97C6D49F-994D-EB1E-B1A7-65778AF27852}"/>
              </a:ext>
            </a:extLst>
          </p:cNvPr>
          <p:cNvSpPr txBox="1"/>
          <p:nvPr/>
        </p:nvSpPr>
        <p:spPr>
          <a:xfrm>
            <a:off x="-8582" y="3314357"/>
            <a:ext cx="3283403" cy="1077218"/>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Stephan et al. (2018)</a:t>
            </a:r>
            <a:endParaRPr lang="en-IN" sz="3200" dirty="0">
              <a:solidFill>
                <a:schemeClr val="tx1">
                  <a:lumMod val="95000"/>
                </a:schemeClr>
              </a:solidFill>
              <a:latin typeface="Arial Rounded MT Bold" panose="020F0704030504030204" pitchFamily="34" charset="77"/>
            </a:endParaRPr>
          </a:p>
        </p:txBody>
      </p:sp>
    </p:spTree>
    <p:extLst>
      <p:ext uri="{BB962C8B-B14F-4D97-AF65-F5344CB8AC3E}">
        <p14:creationId xmlns:p14="http://schemas.microsoft.com/office/powerpoint/2010/main" val="328506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64149-37E1-EA61-FC8F-93FC47385E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09A4EE-DB1C-21AB-E067-52B57E33110B}"/>
              </a:ext>
            </a:extLst>
          </p:cNvPr>
          <p:cNvPicPr>
            <a:picLocks noChangeAspect="1"/>
          </p:cNvPicPr>
          <p:nvPr/>
        </p:nvPicPr>
        <p:blipFill>
          <a:blip r:embed="rId3"/>
          <a:stretch>
            <a:fillRect/>
          </a:stretch>
        </p:blipFill>
        <p:spPr>
          <a:xfrm>
            <a:off x="235974" y="846361"/>
            <a:ext cx="7943127" cy="5816791"/>
          </a:xfrm>
          <a:prstGeom prst="rect">
            <a:avLst/>
          </a:prstGeom>
        </p:spPr>
      </p:pic>
      <p:sp>
        <p:nvSpPr>
          <p:cNvPr id="8" name="Title 1">
            <a:extLst>
              <a:ext uri="{FF2B5EF4-FFF2-40B4-BE49-F238E27FC236}">
                <a16:creationId xmlns:a16="http://schemas.microsoft.com/office/drawing/2014/main" id="{2E75AF73-0F37-9607-BA8B-B357276E983A}"/>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650FE856-2743-55ED-40D8-997BA6607B52}"/>
              </a:ext>
            </a:extLst>
          </p:cNvPr>
          <p:cNvSpPr txBox="1">
            <a:spLocks/>
          </p:cNvSpPr>
          <p:nvPr/>
        </p:nvSpPr>
        <p:spPr>
          <a:xfrm>
            <a:off x="235974"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Sr, Ba in grains from </a:t>
            </a:r>
            <a:r>
              <a:rPr lang="en-US" dirty="0" err="1">
                <a:solidFill>
                  <a:srgbClr val="FFC000"/>
                </a:solidFill>
                <a:latin typeface="Arial Rounded MT Bold" panose="020F0704030504030204" pitchFamily="34" charset="77"/>
              </a:rPr>
              <a:t>CCSNe</a:t>
            </a:r>
            <a:r>
              <a:rPr lang="en-US" dirty="0">
                <a:solidFill>
                  <a:srgbClr val="FFC000"/>
                </a:solidFill>
                <a:latin typeface="Arial Rounded MT Bold" panose="020F0704030504030204" pitchFamily="34" charset="77"/>
              </a:rPr>
              <a:t> –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-X </a:t>
            </a:r>
          </a:p>
        </p:txBody>
      </p:sp>
      <p:sp>
        <p:nvSpPr>
          <p:cNvPr id="5" name="TextBox 4">
            <a:extLst>
              <a:ext uri="{FF2B5EF4-FFF2-40B4-BE49-F238E27FC236}">
                <a16:creationId xmlns:a16="http://schemas.microsoft.com/office/drawing/2014/main" id="{DF525CFB-6128-4163-489E-124E3989142D}"/>
              </a:ext>
            </a:extLst>
          </p:cNvPr>
          <p:cNvSpPr txBox="1"/>
          <p:nvPr/>
        </p:nvSpPr>
        <p:spPr>
          <a:xfrm>
            <a:off x="8286737" y="970450"/>
            <a:ext cx="3283403" cy="1077218"/>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Stephan et al. (2018)</a:t>
            </a:r>
            <a:endParaRPr lang="en-IN" sz="3200" dirty="0">
              <a:solidFill>
                <a:schemeClr val="tx1">
                  <a:lumMod val="95000"/>
                </a:schemeClr>
              </a:solidFill>
              <a:latin typeface="Arial Rounded MT Bold" panose="020F0704030504030204" pitchFamily="34" charset="77"/>
            </a:endParaRPr>
          </a:p>
        </p:txBody>
      </p:sp>
      <p:sp>
        <p:nvSpPr>
          <p:cNvPr id="7" name="TextBox 6">
            <a:extLst>
              <a:ext uri="{FF2B5EF4-FFF2-40B4-BE49-F238E27FC236}">
                <a16:creationId xmlns:a16="http://schemas.microsoft.com/office/drawing/2014/main" id="{BAC4C284-AE18-113E-1B1D-9D600BD4FB54}"/>
              </a:ext>
            </a:extLst>
          </p:cNvPr>
          <p:cNvSpPr txBox="1"/>
          <p:nvPr/>
        </p:nvSpPr>
        <p:spPr>
          <a:xfrm>
            <a:off x="8179101" y="2433330"/>
            <a:ext cx="4012899" cy="3416320"/>
          </a:xfrm>
          <a:prstGeom prst="rect">
            <a:avLst/>
          </a:prstGeom>
          <a:noFill/>
        </p:spPr>
        <p:txBody>
          <a:bodyPr wrap="square" rtlCol="0">
            <a:spAutoFit/>
          </a:bodyPr>
          <a:lstStyle/>
          <a:p>
            <a:r>
              <a:rPr lang="en-US" sz="3600" dirty="0">
                <a:latin typeface="Arial Rounded MT Bold" panose="020F0704030504030204" pitchFamily="34" charset="77"/>
              </a:rPr>
              <a:t>Stark differences in X1 &amp; X2 grains – range of explosion energies </a:t>
            </a:r>
            <a:r>
              <a:rPr lang="en-US" sz="2400" dirty="0">
                <a:solidFill>
                  <a:schemeClr val="tx1">
                    <a:lumMod val="65000"/>
                  </a:schemeClr>
                </a:solidFill>
                <a:latin typeface="Arial Rounded MT Bold" panose="020F0704030504030204" pitchFamily="34" charset="77"/>
              </a:rPr>
              <a:t>(Liu et al. 2020)</a:t>
            </a:r>
            <a:r>
              <a:rPr lang="en-US" sz="3600" dirty="0">
                <a:latin typeface="Arial Rounded MT Bold" panose="020F0704030504030204" pitchFamily="34" charset="77"/>
              </a:rPr>
              <a:t>?</a:t>
            </a:r>
            <a:endParaRPr lang="en-US" sz="2400" dirty="0">
              <a:solidFill>
                <a:schemeClr val="tx1">
                  <a:lumMod val="65000"/>
                </a:schemeClr>
              </a:solidFill>
              <a:latin typeface="Arial Rounded MT Bold" panose="020F0704030504030204" pitchFamily="34" charset="77"/>
            </a:endParaRPr>
          </a:p>
        </p:txBody>
      </p:sp>
      <p:sp>
        <p:nvSpPr>
          <p:cNvPr id="2" name="TextBox 1">
            <a:extLst>
              <a:ext uri="{FF2B5EF4-FFF2-40B4-BE49-F238E27FC236}">
                <a16:creationId xmlns:a16="http://schemas.microsoft.com/office/drawing/2014/main" id="{BB9E2ED3-3D33-5667-42A6-89D4FDC68446}"/>
              </a:ext>
            </a:extLst>
          </p:cNvPr>
          <p:cNvSpPr txBox="1"/>
          <p:nvPr/>
        </p:nvSpPr>
        <p:spPr>
          <a:xfrm>
            <a:off x="203318" y="6357254"/>
            <a:ext cx="1282533" cy="338554"/>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Errors 2</a:t>
            </a:r>
            <a:r>
              <a:rPr lang="en-US" sz="1600" dirty="0">
                <a:solidFill>
                  <a:schemeClr val="bg1"/>
                </a:solidFill>
                <a:latin typeface="Symbol" panose="05050102010706020507" pitchFamily="18" charset="2"/>
                <a:cs typeface="Times New Roman" panose="02020603050405020304" pitchFamily="18" charset="0"/>
              </a:rPr>
              <a:t>s</a:t>
            </a:r>
            <a:endParaRPr lang="en-IN" sz="16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3076674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2188951" cy="5016758"/>
          </a:xfrm>
          <a:prstGeom prst="rect">
            <a:avLst/>
          </a:prstGeom>
          <a:noFill/>
          <a:effectLst/>
        </p:spPr>
        <p:txBody>
          <a:bodyPr wrap="square" rtlCol="0">
            <a:spAutoFit/>
          </a:bodyPr>
          <a:lstStyle/>
          <a:p>
            <a:pPr algn="ctr"/>
            <a:r>
              <a:rPr lang="en-US" sz="6600" dirty="0">
                <a:ln w="9525">
                  <a:noFill/>
                  <a:prstDash val="solid"/>
                </a:ln>
                <a:latin typeface="Arial Rounded MT Bold" pitchFamily="34" charset="0"/>
              </a:rPr>
              <a:t>The </a:t>
            </a:r>
            <a:r>
              <a:rPr lang="en-US" sz="6600" i="1" dirty="0">
                <a:ln w="9525">
                  <a:noFill/>
                  <a:prstDash val="solid"/>
                </a:ln>
                <a:latin typeface="Arial Rounded MT Bold" pitchFamily="34" charset="0"/>
              </a:rPr>
              <a:t>r-</a:t>
            </a:r>
            <a:r>
              <a:rPr lang="en-US" sz="6600" dirty="0">
                <a:ln w="9525">
                  <a:noFill/>
                  <a:prstDash val="solid"/>
                </a:ln>
                <a:latin typeface="Arial Rounded MT Bold" pitchFamily="34" charset="0"/>
              </a:rPr>
              <a:t>, </a:t>
            </a:r>
            <a:r>
              <a:rPr lang="en-US" sz="6600" i="1" dirty="0">
                <a:ln w="9525">
                  <a:noFill/>
                  <a:prstDash val="solid"/>
                </a:ln>
                <a:latin typeface="Arial Rounded MT Bold" pitchFamily="34" charset="0"/>
              </a:rPr>
              <a:t>s-</a:t>
            </a:r>
            <a:r>
              <a:rPr lang="en-US" sz="6600" dirty="0">
                <a:ln w="9525">
                  <a:noFill/>
                  <a:prstDash val="solid"/>
                </a:ln>
                <a:latin typeface="Arial Rounded MT Bold" pitchFamily="34" charset="0"/>
              </a:rPr>
              <a:t>, and </a:t>
            </a:r>
            <a:r>
              <a:rPr lang="en-US" sz="6600" i="1" dirty="0">
                <a:ln w="9525">
                  <a:noFill/>
                  <a:prstDash val="solid"/>
                </a:ln>
                <a:latin typeface="Arial Rounded MT Bold" pitchFamily="34" charset="0"/>
              </a:rPr>
              <a:t>p-</a:t>
            </a:r>
            <a:r>
              <a:rPr lang="en-US" sz="6600" dirty="0">
                <a:ln w="9525">
                  <a:noFill/>
                  <a:prstDash val="solid"/>
                </a:ln>
                <a:latin typeface="Arial Rounded MT Bold" pitchFamily="34" charset="0"/>
              </a:rPr>
              <a:t>process record in presolar grains</a:t>
            </a:r>
            <a:endParaRPr lang="en-US" sz="4000" dirty="0">
              <a:ln w="9525">
                <a:noFill/>
                <a:prstDash val="solid"/>
              </a:ln>
              <a:latin typeface="Arial Rounded MT Bold" pitchFamily="34" charset="0"/>
            </a:endParaRPr>
          </a:p>
          <a:p>
            <a:pPr algn="ctr"/>
            <a:endParaRPr lang="en-US" sz="3600" dirty="0">
              <a:ln w="9525">
                <a:noFill/>
                <a:prstDash val="solid"/>
              </a:ln>
              <a:latin typeface="Arial Rounded MT Bold" pitchFamily="34" charset="0"/>
            </a:endParaRPr>
          </a:p>
          <a:p>
            <a:pPr algn="ctr"/>
            <a:r>
              <a:rPr lang="en-US" sz="4400" dirty="0">
                <a:ln w="9525">
                  <a:noFill/>
                  <a:prstDash val="solid"/>
                </a:ln>
                <a:solidFill>
                  <a:srgbClr val="FF0000"/>
                </a:solidFill>
                <a:latin typeface="Arial Rounded MT Bold" pitchFamily="34" charset="0"/>
              </a:rPr>
              <a:t>Andrew M. Davis</a:t>
            </a:r>
          </a:p>
          <a:p>
            <a:pPr algn="ctr"/>
            <a:r>
              <a:rPr lang="en-US" sz="3600" dirty="0">
                <a:ln w="9525">
                  <a:noFill/>
                  <a:prstDash val="solid"/>
                </a:ln>
                <a:latin typeface="Arial Rounded MT Bold" pitchFamily="34" charset="0"/>
              </a:rPr>
              <a:t>Thomas Stephan, Julie M. Korsmeyer, Andrew Regula, Gavin Fowler, </a:t>
            </a:r>
            <a:r>
              <a:rPr lang="en-US" sz="3600" dirty="0">
                <a:ln w="9525">
                  <a:noFill/>
                  <a:prstDash val="solid"/>
                </a:ln>
                <a:solidFill>
                  <a:srgbClr val="7030A0"/>
                </a:solidFill>
                <a:latin typeface="Arial Rounded MT Bold" pitchFamily="34" charset="0"/>
              </a:rPr>
              <a:t>Liv Mumma</a:t>
            </a:r>
            <a:r>
              <a:rPr lang="en-US" sz="3600" dirty="0">
                <a:ln w="9525">
                  <a:noFill/>
                  <a:prstDash val="solid"/>
                </a:ln>
                <a:latin typeface="Arial Rounded MT Bold" pitchFamily="34" charset="0"/>
              </a:rPr>
              <a:t>, Hannah Richards,</a:t>
            </a:r>
            <a:br>
              <a:rPr lang="en-US" sz="3600" dirty="0">
                <a:ln w="9525">
                  <a:noFill/>
                  <a:prstDash val="solid"/>
                </a:ln>
                <a:latin typeface="Arial Rounded MT Bold" pitchFamily="34" charset="0"/>
              </a:rPr>
            </a:br>
            <a:r>
              <a:rPr lang="en-US" sz="3600" dirty="0">
                <a:ln w="9525">
                  <a:noFill/>
                  <a:prstDash val="solid"/>
                </a:ln>
                <a:solidFill>
                  <a:srgbClr val="7030A0"/>
                </a:solidFill>
                <a:latin typeface="Arial Rounded MT Bold" pitchFamily="34" charset="0"/>
              </a:rPr>
              <a:t>Jan Leitner</a:t>
            </a:r>
            <a:r>
              <a:rPr lang="en-US" sz="3600" dirty="0">
                <a:ln w="9525">
                  <a:noFill/>
                  <a:prstDash val="solid"/>
                </a:ln>
                <a:latin typeface="Arial Rounded MT Bold" pitchFamily="34" charset="0"/>
              </a:rPr>
              <a:t>, Philipp R. Heck, </a:t>
            </a:r>
            <a:r>
              <a:rPr lang="en-US" sz="3600" dirty="0">
                <a:ln w="9525">
                  <a:noFill/>
                  <a:prstDash val="solid"/>
                </a:ln>
                <a:solidFill>
                  <a:srgbClr val="7030A0"/>
                </a:solidFill>
                <a:latin typeface="Arial Rounded MT Bold" pitchFamily="34" charset="0"/>
              </a:rPr>
              <a:t>Sergio Cristallo</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7131"/>
          <a:stretch>
            <a:fillRect/>
          </a:stretch>
        </p:blipFill>
        <p:spPr bwMode="auto">
          <a:xfrm>
            <a:off x="44596" y="5479626"/>
            <a:ext cx="6051404" cy="137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05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8458F-5F6F-B6ED-4114-A1D286AC8B8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8CDABD8-808A-0E08-6B73-197C36BECD21}"/>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D3E086C2-FE20-C0DA-162F-0EA611149F43}"/>
              </a:ext>
            </a:extLst>
          </p:cNvPr>
          <p:cNvSpPr txBox="1">
            <a:spLocks/>
          </p:cNvSpPr>
          <p:nvPr/>
        </p:nvSpPr>
        <p:spPr>
          <a:xfrm>
            <a:off x="175014"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Ba isotopes in grains from </a:t>
            </a:r>
            <a:r>
              <a:rPr lang="en-US" dirty="0" err="1">
                <a:solidFill>
                  <a:srgbClr val="FFC000"/>
                </a:solidFill>
                <a:latin typeface="Arial Rounded MT Bold" panose="020F0704030504030204" pitchFamily="34" charset="77"/>
              </a:rPr>
              <a:t>CCSNe</a:t>
            </a:r>
            <a:r>
              <a:rPr lang="en-US" dirty="0">
                <a:solidFill>
                  <a:srgbClr val="FFC000"/>
                </a:solidFill>
                <a:latin typeface="Arial Rounded MT Bold" panose="020F0704030504030204" pitchFamily="34" charset="77"/>
              </a:rPr>
              <a:t> – SiC-X1</a:t>
            </a:r>
          </a:p>
        </p:txBody>
      </p:sp>
      <p:pic>
        <p:nvPicPr>
          <p:cNvPr id="2" name="Picture 1">
            <a:extLst>
              <a:ext uri="{FF2B5EF4-FFF2-40B4-BE49-F238E27FC236}">
                <a16:creationId xmlns:a16="http://schemas.microsoft.com/office/drawing/2014/main" id="{53692201-8BD8-4CA1-F32B-E22A6361C9C6}"/>
              </a:ext>
            </a:extLst>
          </p:cNvPr>
          <p:cNvPicPr>
            <a:picLocks noChangeAspect="1"/>
          </p:cNvPicPr>
          <p:nvPr/>
        </p:nvPicPr>
        <p:blipFill>
          <a:blip r:embed="rId3"/>
          <a:stretch>
            <a:fillRect/>
          </a:stretch>
        </p:blipFill>
        <p:spPr>
          <a:xfrm>
            <a:off x="4407407" y="970450"/>
            <a:ext cx="7548619" cy="5294128"/>
          </a:xfrm>
          <a:prstGeom prst="rect">
            <a:avLst/>
          </a:prstGeom>
        </p:spPr>
      </p:pic>
      <p:sp>
        <p:nvSpPr>
          <p:cNvPr id="4" name="TextBox 3">
            <a:extLst>
              <a:ext uri="{FF2B5EF4-FFF2-40B4-BE49-F238E27FC236}">
                <a16:creationId xmlns:a16="http://schemas.microsoft.com/office/drawing/2014/main" id="{55BE9DD7-378C-D96C-7C44-524BD92E7ED0}"/>
              </a:ext>
            </a:extLst>
          </p:cNvPr>
          <p:cNvSpPr txBox="1"/>
          <p:nvPr/>
        </p:nvSpPr>
        <p:spPr>
          <a:xfrm>
            <a:off x="0" y="2393461"/>
            <a:ext cx="4677019" cy="2862322"/>
          </a:xfrm>
          <a:prstGeom prst="rect">
            <a:avLst/>
          </a:prstGeom>
          <a:noFill/>
        </p:spPr>
        <p:txBody>
          <a:bodyPr wrap="square" rtlCol="0">
            <a:spAutoFit/>
          </a:bodyPr>
          <a:lstStyle/>
          <a:p>
            <a:r>
              <a:rPr lang="en-US" sz="3600" dirty="0">
                <a:latin typeface="Arial Rounded MT Bold" panose="020F0704030504030204" pitchFamily="34" charset="77"/>
              </a:rPr>
              <a:t>Can decay of </a:t>
            </a:r>
            <a:r>
              <a:rPr lang="en-US" sz="3600" baseline="30000" dirty="0">
                <a:latin typeface="Arial Rounded MT Bold" panose="020F0704030504030204" pitchFamily="34" charset="77"/>
              </a:rPr>
              <a:t>137</a:t>
            </a:r>
            <a:r>
              <a:rPr lang="en-US" sz="3600" dirty="0">
                <a:latin typeface="Arial Rounded MT Bold" panose="020F0704030504030204" pitchFamily="34" charset="77"/>
              </a:rPr>
              <a:t>Cs </a:t>
            </a:r>
            <a:r>
              <a:rPr lang="en-US" sz="3600" dirty="0">
                <a:latin typeface="Arial Rounded MT Bold" panose="020F0704030504030204" pitchFamily="34" charset="77"/>
                <a:sym typeface="Wingdings" panose="05000000000000000000" pitchFamily="2" charset="2"/>
              </a:rPr>
              <a:t> </a:t>
            </a:r>
            <a:r>
              <a:rPr lang="en-US" sz="3600" baseline="30000" dirty="0">
                <a:latin typeface="Arial Rounded MT Bold" panose="020F0704030504030204" pitchFamily="34" charset="77"/>
                <a:sym typeface="Wingdings" panose="05000000000000000000" pitchFamily="2" charset="2"/>
              </a:rPr>
              <a:t>137</a:t>
            </a:r>
            <a:r>
              <a:rPr lang="en-US" sz="3600" dirty="0">
                <a:latin typeface="Arial Rounded MT Bold" panose="020F0704030504030204" pitchFamily="34" charset="77"/>
                <a:sym typeface="Wingdings" panose="05000000000000000000" pitchFamily="2" charset="2"/>
              </a:rPr>
              <a:t>Ba be used as a chronometer for grain condensation times</a:t>
            </a:r>
            <a:r>
              <a:rPr lang="en-US" sz="3600" dirty="0">
                <a:latin typeface="Arial Rounded MT Bold" panose="020F0704030504030204" pitchFamily="34" charset="77"/>
              </a:rPr>
              <a:t>?</a:t>
            </a:r>
            <a:endParaRPr lang="en-US" sz="2400" dirty="0">
              <a:solidFill>
                <a:schemeClr val="tx1">
                  <a:lumMod val="65000"/>
                </a:schemeClr>
              </a:solidFill>
              <a:latin typeface="Arial Rounded MT Bold" panose="020F0704030504030204" pitchFamily="34" charset="77"/>
            </a:endParaRPr>
          </a:p>
        </p:txBody>
      </p:sp>
      <p:sp>
        <p:nvSpPr>
          <p:cNvPr id="9" name="TextBox 8">
            <a:extLst>
              <a:ext uri="{FF2B5EF4-FFF2-40B4-BE49-F238E27FC236}">
                <a16:creationId xmlns:a16="http://schemas.microsoft.com/office/drawing/2014/main" id="{1E701285-3B49-E1EB-56E9-69C108C274C6}"/>
              </a:ext>
            </a:extLst>
          </p:cNvPr>
          <p:cNvSpPr txBox="1"/>
          <p:nvPr/>
        </p:nvSpPr>
        <p:spPr>
          <a:xfrm>
            <a:off x="347225" y="1310045"/>
            <a:ext cx="3283403" cy="584775"/>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Ott et al. (2019)</a:t>
            </a:r>
            <a:endParaRPr lang="en-IN" sz="3200" dirty="0">
              <a:solidFill>
                <a:schemeClr val="tx1">
                  <a:lumMod val="95000"/>
                </a:schemeClr>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84093BB6-D69A-630B-8EC7-0F7C8BF9E02F}"/>
              </a:ext>
            </a:extLst>
          </p:cNvPr>
          <p:cNvSpPr txBox="1"/>
          <p:nvPr/>
        </p:nvSpPr>
        <p:spPr>
          <a:xfrm>
            <a:off x="4407411" y="5895714"/>
            <a:ext cx="1127978"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1</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98151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428F3-7336-05B4-1544-9607C7218FC6}"/>
              </a:ext>
            </a:extLst>
          </p:cNvPr>
          <p:cNvPicPr>
            <a:picLocks noChangeAspect="1"/>
          </p:cNvPicPr>
          <p:nvPr/>
        </p:nvPicPr>
        <p:blipFill>
          <a:blip r:embed="rId3"/>
          <a:srcRect l="14796" t="21736" r="1594" b="37549"/>
          <a:stretch>
            <a:fillRect/>
          </a:stretch>
        </p:blipFill>
        <p:spPr>
          <a:xfrm>
            <a:off x="12203" y="82340"/>
            <a:ext cx="12161175" cy="4081795"/>
          </a:xfrm>
          <a:prstGeom prst="rect">
            <a:avLst/>
          </a:prstGeom>
        </p:spPr>
      </p:pic>
    </p:spTree>
    <p:extLst>
      <p:ext uri="{BB962C8B-B14F-4D97-AF65-F5344CB8AC3E}">
        <p14:creationId xmlns:p14="http://schemas.microsoft.com/office/powerpoint/2010/main" val="136126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A135C8-3F7D-E5BD-5122-16901541D65F}"/>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7" name="Title 1">
            <a:extLst>
              <a:ext uri="{FF2B5EF4-FFF2-40B4-BE49-F238E27FC236}">
                <a16:creationId xmlns:a16="http://schemas.microsoft.com/office/drawing/2014/main" id="{1DC0B8F7-63A7-091A-8CA2-2FDCE174AE74}"/>
              </a:ext>
            </a:extLst>
          </p:cNvPr>
          <p:cNvSpPr txBox="1">
            <a:spLocks/>
          </p:cNvSpPr>
          <p:nvPr/>
        </p:nvSpPr>
        <p:spPr>
          <a:xfrm>
            <a:off x="175014"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Ba isotopes in grains from </a:t>
            </a:r>
            <a:r>
              <a:rPr lang="en-US" dirty="0" err="1">
                <a:solidFill>
                  <a:srgbClr val="FFC000"/>
                </a:solidFill>
                <a:latin typeface="Arial Rounded MT Bold" panose="020F0704030504030204" pitchFamily="34" charset="77"/>
              </a:rPr>
              <a:t>CCSNe</a:t>
            </a:r>
            <a:r>
              <a:rPr lang="en-US" dirty="0">
                <a:solidFill>
                  <a:srgbClr val="FFC000"/>
                </a:solidFill>
                <a:latin typeface="Arial Rounded MT Bold" panose="020F0704030504030204" pitchFamily="34" charset="77"/>
              </a:rPr>
              <a:t> – SiC-X1</a:t>
            </a:r>
          </a:p>
        </p:txBody>
      </p:sp>
      <p:sp>
        <p:nvSpPr>
          <p:cNvPr id="13" name="TextBox 12">
            <a:extLst>
              <a:ext uri="{FF2B5EF4-FFF2-40B4-BE49-F238E27FC236}">
                <a16:creationId xmlns:a16="http://schemas.microsoft.com/office/drawing/2014/main" id="{D534F76D-BC12-81ED-7F5D-34EC44547D58}"/>
              </a:ext>
            </a:extLst>
          </p:cNvPr>
          <p:cNvSpPr txBox="1"/>
          <p:nvPr/>
        </p:nvSpPr>
        <p:spPr>
          <a:xfrm>
            <a:off x="0" y="2393245"/>
            <a:ext cx="4516887" cy="2862322"/>
          </a:xfrm>
          <a:prstGeom prst="rect">
            <a:avLst/>
          </a:prstGeom>
          <a:noFill/>
        </p:spPr>
        <p:txBody>
          <a:bodyPr wrap="square" rtlCol="0">
            <a:spAutoFit/>
          </a:bodyPr>
          <a:lstStyle/>
          <a:p>
            <a:r>
              <a:rPr lang="en-US" sz="3600" dirty="0">
                <a:latin typeface="Arial Rounded MT Bold" panose="020F0704030504030204" pitchFamily="34" charset="77"/>
              </a:rPr>
              <a:t>Can decay of </a:t>
            </a:r>
            <a:r>
              <a:rPr lang="en-US" sz="3600" baseline="30000" dirty="0">
                <a:latin typeface="Arial Rounded MT Bold" panose="020F0704030504030204" pitchFamily="34" charset="77"/>
              </a:rPr>
              <a:t>137</a:t>
            </a:r>
            <a:r>
              <a:rPr lang="en-US" sz="3600" dirty="0">
                <a:latin typeface="Arial Rounded MT Bold" panose="020F0704030504030204" pitchFamily="34" charset="77"/>
              </a:rPr>
              <a:t>Cs </a:t>
            </a:r>
            <a:r>
              <a:rPr lang="en-US" sz="3600" dirty="0">
                <a:latin typeface="Arial Rounded MT Bold" panose="020F0704030504030204" pitchFamily="34" charset="77"/>
                <a:sym typeface="Wingdings" panose="05000000000000000000" pitchFamily="2" charset="2"/>
              </a:rPr>
              <a:t> </a:t>
            </a:r>
            <a:r>
              <a:rPr lang="en-US" sz="3600" baseline="30000" dirty="0">
                <a:latin typeface="Arial Rounded MT Bold" panose="020F0704030504030204" pitchFamily="34" charset="77"/>
                <a:sym typeface="Wingdings" panose="05000000000000000000" pitchFamily="2" charset="2"/>
              </a:rPr>
              <a:t>137</a:t>
            </a:r>
            <a:r>
              <a:rPr lang="en-US" sz="3600" dirty="0">
                <a:latin typeface="Arial Rounded MT Bold" panose="020F0704030504030204" pitchFamily="34" charset="77"/>
                <a:sym typeface="Wingdings" panose="05000000000000000000" pitchFamily="2" charset="2"/>
              </a:rPr>
              <a:t>Ba be used as a chronometer for grain condensation times</a:t>
            </a:r>
            <a:r>
              <a:rPr lang="en-US" sz="3600" dirty="0">
                <a:latin typeface="Arial Rounded MT Bold" panose="020F0704030504030204" pitchFamily="34" charset="77"/>
              </a:rPr>
              <a:t>?</a:t>
            </a:r>
            <a:endParaRPr lang="en-US" sz="2400" dirty="0">
              <a:solidFill>
                <a:schemeClr val="tx1">
                  <a:lumMod val="65000"/>
                </a:schemeClr>
              </a:solidFill>
              <a:latin typeface="Arial Rounded MT Bold" panose="020F0704030504030204" pitchFamily="34" charset="77"/>
            </a:endParaRPr>
          </a:p>
        </p:txBody>
      </p:sp>
      <p:sp>
        <p:nvSpPr>
          <p:cNvPr id="15" name="TextBox 14">
            <a:extLst>
              <a:ext uri="{FF2B5EF4-FFF2-40B4-BE49-F238E27FC236}">
                <a16:creationId xmlns:a16="http://schemas.microsoft.com/office/drawing/2014/main" id="{5E621D30-616E-1FA3-DC87-6E4DD5AFEDCB}"/>
              </a:ext>
            </a:extLst>
          </p:cNvPr>
          <p:cNvSpPr txBox="1"/>
          <p:nvPr/>
        </p:nvSpPr>
        <p:spPr>
          <a:xfrm>
            <a:off x="347225" y="1310045"/>
            <a:ext cx="3283403" cy="584775"/>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Ott et al. (2019)</a:t>
            </a:r>
            <a:endParaRPr lang="en-IN" sz="3200" dirty="0">
              <a:solidFill>
                <a:schemeClr val="tx1">
                  <a:lumMod val="95000"/>
                </a:schemeClr>
              </a:solidFill>
              <a:latin typeface="Arial Rounded MT Bold" panose="020F0704030504030204" pitchFamily="34" charset="77"/>
            </a:endParaRPr>
          </a:p>
        </p:txBody>
      </p:sp>
      <p:sp>
        <p:nvSpPr>
          <p:cNvPr id="17" name="TextBox 16">
            <a:extLst>
              <a:ext uri="{FF2B5EF4-FFF2-40B4-BE49-F238E27FC236}">
                <a16:creationId xmlns:a16="http://schemas.microsoft.com/office/drawing/2014/main" id="{7C7AE12F-5684-5ECC-60A0-29CEFAD6A5D2}"/>
              </a:ext>
            </a:extLst>
          </p:cNvPr>
          <p:cNvSpPr txBox="1"/>
          <p:nvPr/>
        </p:nvSpPr>
        <p:spPr>
          <a:xfrm>
            <a:off x="4407411" y="5895714"/>
            <a:ext cx="1127978"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1</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pic>
        <p:nvPicPr>
          <p:cNvPr id="18" name="Picture 17">
            <a:extLst>
              <a:ext uri="{FF2B5EF4-FFF2-40B4-BE49-F238E27FC236}">
                <a16:creationId xmlns:a16="http://schemas.microsoft.com/office/drawing/2014/main" id="{14CC5414-B24B-699D-C3F8-F283D3DBC573}"/>
              </a:ext>
            </a:extLst>
          </p:cNvPr>
          <p:cNvPicPr>
            <a:picLocks noChangeAspect="1"/>
          </p:cNvPicPr>
          <p:nvPr/>
        </p:nvPicPr>
        <p:blipFill>
          <a:blip r:embed="rId2">
            <a:extLst>
              <a:ext uri="{28A0092B-C50C-407E-A947-70E740481C1C}">
                <a14:useLocalDpi xmlns:a14="http://schemas.microsoft.com/office/drawing/2010/main" val="0"/>
              </a:ext>
            </a:extLst>
          </a:blip>
          <a:srcRect l="18474" t="20544" r="26567" b="20643"/>
          <a:stretch>
            <a:fillRect/>
          </a:stretch>
        </p:blipFill>
        <p:spPr>
          <a:xfrm>
            <a:off x="4516886" y="1054337"/>
            <a:ext cx="7450421" cy="5495348"/>
          </a:xfrm>
          <a:prstGeom prst="rect">
            <a:avLst/>
          </a:prstGeom>
        </p:spPr>
      </p:pic>
    </p:spTree>
    <p:extLst>
      <p:ext uri="{BB962C8B-B14F-4D97-AF65-F5344CB8AC3E}">
        <p14:creationId xmlns:p14="http://schemas.microsoft.com/office/powerpoint/2010/main" val="2129848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CC03-4226-8964-0A18-6094455166A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684A8A7-046E-5499-2D86-903D3130CD2C}"/>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575961AE-D382-82F6-3F86-C646C10FAFC4}"/>
              </a:ext>
            </a:extLst>
          </p:cNvPr>
          <p:cNvSpPr txBox="1">
            <a:spLocks/>
          </p:cNvSpPr>
          <p:nvPr/>
        </p:nvSpPr>
        <p:spPr>
          <a:xfrm>
            <a:off x="175014"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Mo, Zr in </a:t>
            </a:r>
            <a:r>
              <a:rPr lang="en-US" dirty="0" err="1">
                <a:solidFill>
                  <a:srgbClr val="FFC000"/>
                </a:solidFill>
                <a:latin typeface="Arial Rounded MT Bold" panose="020F0704030504030204" pitchFamily="34" charset="77"/>
              </a:rPr>
              <a:t>SiC</a:t>
            </a:r>
            <a:r>
              <a:rPr lang="en-US" dirty="0">
                <a:solidFill>
                  <a:srgbClr val="FFC000"/>
                </a:solidFill>
                <a:latin typeface="Arial Rounded MT Bold" panose="020F0704030504030204" pitchFamily="34" charset="77"/>
              </a:rPr>
              <a:t>-X grains – neutron burst in CCSN</a:t>
            </a:r>
          </a:p>
        </p:txBody>
      </p:sp>
      <p:sp>
        <p:nvSpPr>
          <p:cNvPr id="24" name="TextBox 23">
            <a:extLst>
              <a:ext uri="{FF2B5EF4-FFF2-40B4-BE49-F238E27FC236}">
                <a16:creationId xmlns:a16="http://schemas.microsoft.com/office/drawing/2014/main" id="{9DB9ECD5-C52B-BFA5-F73F-667FBC2FAD05}"/>
              </a:ext>
            </a:extLst>
          </p:cNvPr>
          <p:cNvSpPr txBox="1"/>
          <p:nvPr/>
        </p:nvSpPr>
        <p:spPr>
          <a:xfrm>
            <a:off x="3264994" y="6375387"/>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2</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5" name="TextBox 4">
            <a:extLst>
              <a:ext uri="{FF2B5EF4-FFF2-40B4-BE49-F238E27FC236}">
                <a16:creationId xmlns:a16="http://schemas.microsoft.com/office/drawing/2014/main" id="{E671101F-3AAE-2213-39AA-D10744EAB245}"/>
              </a:ext>
            </a:extLst>
          </p:cNvPr>
          <p:cNvSpPr txBox="1"/>
          <p:nvPr/>
        </p:nvSpPr>
        <p:spPr>
          <a:xfrm>
            <a:off x="7836909" y="1027855"/>
            <a:ext cx="3283403" cy="461665"/>
          </a:xfrm>
          <a:prstGeom prst="rect">
            <a:avLst/>
          </a:prstGeom>
          <a:noFill/>
        </p:spPr>
        <p:txBody>
          <a:bodyPr wrap="square" rtlCol="0">
            <a:spAutoFit/>
          </a:bodyPr>
          <a:lstStyle/>
          <a:p>
            <a:pPr algn="ctr"/>
            <a:r>
              <a:rPr lang="en-US" sz="2400" dirty="0">
                <a:solidFill>
                  <a:schemeClr val="tx1">
                    <a:lumMod val="95000"/>
                  </a:schemeClr>
                </a:solidFill>
                <a:latin typeface="Arial Rounded MT Bold" panose="020F0704030504030204" pitchFamily="34" charset="77"/>
              </a:rPr>
              <a:t>Meyer et al. (2000)</a:t>
            </a:r>
            <a:endParaRPr lang="en-IN" sz="2400" dirty="0">
              <a:solidFill>
                <a:schemeClr val="tx1">
                  <a:lumMod val="95000"/>
                </a:schemeClr>
              </a:solidFill>
              <a:latin typeface="Arial Rounded MT Bold" panose="020F0704030504030204" pitchFamily="34" charset="77"/>
            </a:endParaRPr>
          </a:p>
        </p:txBody>
      </p:sp>
      <p:pic>
        <p:nvPicPr>
          <p:cNvPr id="6" name="Picture 5">
            <a:extLst>
              <a:ext uri="{FF2B5EF4-FFF2-40B4-BE49-F238E27FC236}">
                <a16:creationId xmlns:a16="http://schemas.microsoft.com/office/drawing/2014/main" id="{B9F634C5-C8B2-BE31-39F6-96049DAE902B}"/>
              </a:ext>
            </a:extLst>
          </p:cNvPr>
          <p:cNvPicPr>
            <a:picLocks noChangeAspect="1"/>
          </p:cNvPicPr>
          <p:nvPr/>
        </p:nvPicPr>
        <p:blipFill>
          <a:blip r:embed="rId3"/>
          <a:stretch>
            <a:fillRect/>
          </a:stretch>
        </p:blipFill>
        <p:spPr>
          <a:xfrm>
            <a:off x="7182672" y="1428426"/>
            <a:ext cx="4591879" cy="5154710"/>
          </a:xfrm>
          <a:prstGeom prst="rect">
            <a:avLst/>
          </a:prstGeom>
        </p:spPr>
      </p:pic>
      <p:grpSp>
        <p:nvGrpSpPr>
          <p:cNvPr id="29" name="Group 28">
            <a:extLst>
              <a:ext uri="{FF2B5EF4-FFF2-40B4-BE49-F238E27FC236}">
                <a16:creationId xmlns:a16="http://schemas.microsoft.com/office/drawing/2014/main" id="{8D150B06-42E7-3D27-36C0-3151872935CD}"/>
              </a:ext>
            </a:extLst>
          </p:cNvPr>
          <p:cNvGrpSpPr/>
          <p:nvPr/>
        </p:nvGrpSpPr>
        <p:grpSpPr>
          <a:xfrm>
            <a:off x="2850084" y="970450"/>
            <a:ext cx="4005470" cy="5699272"/>
            <a:chOff x="1789048" y="1076318"/>
            <a:chExt cx="4005470" cy="5699272"/>
          </a:xfrm>
        </p:grpSpPr>
        <p:pic>
          <p:nvPicPr>
            <p:cNvPr id="23" name="Picture 22">
              <a:extLst>
                <a:ext uri="{FF2B5EF4-FFF2-40B4-BE49-F238E27FC236}">
                  <a16:creationId xmlns:a16="http://schemas.microsoft.com/office/drawing/2014/main" id="{FD668D63-C314-1773-2DC3-F0591351F932}"/>
                </a:ext>
              </a:extLst>
            </p:cNvPr>
            <p:cNvPicPr>
              <a:picLocks noChangeAspect="1"/>
            </p:cNvPicPr>
            <p:nvPr/>
          </p:nvPicPr>
          <p:blipFill>
            <a:blip r:embed="rId4"/>
            <a:srcRect l="3964" r="3225" b="4337"/>
            <a:stretch>
              <a:fillRect/>
            </a:stretch>
          </p:blipFill>
          <p:spPr>
            <a:xfrm>
              <a:off x="1789048" y="3925954"/>
              <a:ext cx="4005470" cy="2849636"/>
            </a:xfrm>
            <a:prstGeom prst="rect">
              <a:avLst/>
            </a:prstGeom>
          </p:spPr>
        </p:pic>
        <p:pic>
          <p:nvPicPr>
            <p:cNvPr id="28" name="Picture 27">
              <a:extLst>
                <a:ext uri="{FF2B5EF4-FFF2-40B4-BE49-F238E27FC236}">
                  <a16:creationId xmlns:a16="http://schemas.microsoft.com/office/drawing/2014/main" id="{3E33EA50-1F36-B737-311F-688C59B8E6DC}"/>
                </a:ext>
              </a:extLst>
            </p:cNvPr>
            <p:cNvPicPr>
              <a:picLocks noChangeAspect="1"/>
            </p:cNvPicPr>
            <p:nvPr/>
          </p:nvPicPr>
          <p:blipFill>
            <a:blip r:embed="rId5"/>
            <a:srcRect l="3244" r="3944" b="4337"/>
            <a:stretch>
              <a:fillRect/>
            </a:stretch>
          </p:blipFill>
          <p:spPr>
            <a:xfrm>
              <a:off x="1789048" y="1076318"/>
              <a:ext cx="4005470" cy="2849636"/>
            </a:xfrm>
            <a:prstGeom prst="rect">
              <a:avLst/>
            </a:prstGeom>
          </p:spPr>
        </p:pic>
      </p:grpSp>
      <p:sp>
        <p:nvSpPr>
          <p:cNvPr id="30" name="TextBox 29">
            <a:extLst>
              <a:ext uri="{FF2B5EF4-FFF2-40B4-BE49-F238E27FC236}">
                <a16:creationId xmlns:a16="http://schemas.microsoft.com/office/drawing/2014/main" id="{2AAC4918-18F2-0139-848C-0B3F041CB107}"/>
              </a:ext>
            </a:extLst>
          </p:cNvPr>
          <p:cNvSpPr txBox="1"/>
          <p:nvPr/>
        </p:nvSpPr>
        <p:spPr>
          <a:xfrm>
            <a:off x="-73535" y="2395268"/>
            <a:ext cx="3043547" cy="2062103"/>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KJG 113-2</a:t>
            </a:r>
          </a:p>
          <a:p>
            <a:pPr algn="ctr"/>
            <a:r>
              <a:rPr lang="en-US" sz="3200" dirty="0">
                <a:solidFill>
                  <a:schemeClr val="tx1">
                    <a:lumMod val="95000"/>
                  </a:schemeClr>
                </a:solidFill>
                <a:latin typeface="Arial Rounded MT Bold" panose="020F0704030504030204" pitchFamily="34" charset="77"/>
              </a:rPr>
              <a:t>from</a:t>
            </a:r>
          </a:p>
          <a:p>
            <a:pPr algn="ctr"/>
            <a:r>
              <a:rPr lang="en-US" sz="3200" dirty="0">
                <a:solidFill>
                  <a:schemeClr val="tx1">
                    <a:lumMod val="95000"/>
                  </a:schemeClr>
                </a:solidFill>
                <a:latin typeface="Arial Rounded MT Bold" panose="020F0704030504030204" pitchFamily="34" charset="77"/>
              </a:rPr>
              <a:t>Pellin et al. (2000)</a:t>
            </a:r>
            <a:endParaRPr lang="en-IN" sz="3200" dirty="0">
              <a:solidFill>
                <a:schemeClr val="tx1">
                  <a:lumMod val="95000"/>
                </a:schemeClr>
              </a:solidFill>
              <a:latin typeface="Arial Rounded MT Bold" panose="020F0704030504030204" pitchFamily="34" charset="77"/>
            </a:endParaRPr>
          </a:p>
        </p:txBody>
      </p:sp>
      <p:sp>
        <p:nvSpPr>
          <p:cNvPr id="2" name="TextBox 1">
            <a:extLst>
              <a:ext uri="{FF2B5EF4-FFF2-40B4-BE49-F238E27FC236}">
                <a16:creationId xmlns:a16="http://schemas.microsoft.com/office/drawing/2014/main" id="{F0902885-8572-6B9C-0D0B-15A0FDDC4A08}"/>
              </a:ext>
            </a:extLst>
          </p:cNvPr>
          <p:cNvSpPr txBox="1"/>
          <p:nvPr/>
        </p:nvSpPr>
        <p:spPr>
          <a:xfrm>
            <a:off x="2787287" y="6371988"/>
            <a:ext cx="1282533" cy="338554"/>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Errors 2</a:t>
            </a:r>
            <a:r>
              <a:rPr lang="en-US" sz="1600" dirty="0">
                <a:solidFill>
                  <a:schemeClr val="bg1"/>
                </a:solidFill>
                <a:latin typeface="Symbol" panose="05050102010706020507" pitchFamily="18" charset="2"/>
                <a:cs typeface="Times New Roman" panose="02020603050405020304" pitchFamily="18" charset="0"/>
              </a:rPr>
              <a:t>s</a:t>
            </a:r>
            <a:endParaRPr lang="en-IN" sz="16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851718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24CC-B229-4917-33C9-6FAA3FA0535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31766A3-9EED-3D71-6F99-F1A8932FB9F5}"/>
              </a:ext>
            </a:extLst>
          </p:cNvPr>
          <p:cNvGrpSpPr/>
          <p:nvPr/>
        </p:nvGrpSpPr>
        <p:grpSpPr>
          <a:xfrm>
            <a:off x="6230674" y="1743737"/>
            <a:ext cx="5643832" cy="4407347"/>
            <a:chOff x="6230674" y="1743737"/>
            <a:chExt cx="5643832" cy="4407347"/>
          </a:xfrm>
        </p:grpSpPr>
        <p:graphicFrame>
          <p:nvGraphicFramePr>
            <p:cNvPr id="11" name="Object 10">
              <a:extLst>
                <a:ext uri="{FF2B5EF4-FFF2-40B4-BE49-F238E27FC236}">
                  <a16:creationId xmlns:a16="http://schemas.microsoft.com/office/drawing/2014/main" id="{F479CDF8-9E51-C23E-C70C-229CF36279DF}"/>
                </a:ext>
              </a:extLst>
            </p:cNvPr>
            <p:cNvGraphicFramePr>
              <a:graphicFrameLocks noChangeAspect="1"/>
            </p:cNvGraphicFramePr>
            <p:nvPr/>
          </p:nvGraphicFramePr>
          <p:xfrm>
            <a:off x="6230674" y="1743737"/>
            <a:ext cx="5643832" cy="4407347"/>
          </p:xfrm>
          <a:graphic>
            <a:graphicData uri="http://schemas.openxmlformats.org/presentationml/2006/ole">
              <mc:AlternateContent xmlns:mc="http://schemas.openxmlformats.org/markup-compatibility/2006">
                <mc:Choice xmlns:v="urn:schemas-microsoft-com:vml" Requires="v">
                  <p:oleObj r:id="rId3" imgW="4725619" imgH="3686861" progId="SigmaPlotGraphicObject.7">
                    <p:embed/>
                  </p:oleObj>
                </mc:Choice>
                <mc:Fallback>
                  <p:oleObj r:id="rId3" imgW="4725619" imgH="3686861" progId="SigmaPlotGraphicObject.7">
                    <p:embed/>
                    <p:pic>
                      <p:nvPicPr>
                        <p:cNvPr id="11" name="Object 10">
                          <a:extLst>
                            <a:ext uri="{FF2B5EF4-FFF2-40B4-BE49-F238E27FC236}">
                              <a16:creationId xmlns:a16="http://schemas.microsoft.com/office/drawing/2014/main" id="{F479CDF8-9E51-C23E-C70C-229CF3627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674" y="1743737"/>
                          <a:ext cx="5643832" cy="4407347"/>
                        </a:xfrm>
                        <a:prstGeom prst="rect">
                          <a:avLst/>
                        </a:prstGeom>
                        <a:noFill/>
                      </p:spPr>
                    </p:pic>
                  </p:oleObj>
                </mc:Fallback>
              </mc:AlternateContent>
            </a:graphicData>
          </a:graphic>
        </p:graphicFrame>
        <p:sp>
          <p:nvSpPr>
            <p:cNvPr id="15" name="Rectangle 14">
              <a:extLst>
                <a:ext uri="{FF2B5EF4-FFF2-40B4-BE49-F238E27FC236}">
                  <a16:creationId xmlns:a16="http://schemas.microsoft.com/office/drawing/2014/main" id="{35D00505-810D-D37F-E453-8D7629489AB5}"/>
                </a:ext>
              </a:extLst>
            </p:cNvPr>
            <p:cNvSpPr/>
            <p:nvPr/>
          </p:nvSpPr>
          <p:spPr>
            <a:xfrm>
              <a:off x="7737702" y="2454442"/>
              <a:ext cx="335488" cy="401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 name="Title 1">
            <a:extLst>
              <a:ext uri="{FF2B5EF4-FFF2-40B4-BE49-F238E27FC236}">
                <a16:creationId xmlns:a16="http://schemas.microsoft.com/office/drawing/2014/main" id="{0EC8559F-55E6-F4FF-D120-2D5D8A791F5D}"/>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5286BD14-316D-5551-AE3D-653E2DE4A2C1}"/>
              </a:ext>
            </a:extLst>
          </p:cNvPr>
          <p:cNvSpPr txBox="1">
            <a:spLocks/>
          </p:cNvSpPr>
          <p:nvPr/>
        </p:nvSpPr>
        <p:spPr>
          <a:xfrm>
            <a:off x="0" y="85480"/>
            <a:ext cx="12099216" cy="884969"/>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a:solidFill>
                  <a:srgbClr val="FFC000"/>
                </a:solidFill>
                <a:latin typeface="Arial Rounded MT Bold" panose="020F0704030504030204" pitchFamily="34" charset="77"/>
              </a:rPr>
              <a:t> </a:t>
            </a:r>
            <a:r>
              <a:rPr lang="en-US" sz="3600" i="1" dirty="0">
                <a:solidFill>
                  <a:srgbClr val="FFC000"/>
                </a:solidFill>
                <a:latin typeface="Arial Rounded MT Bold" panose="020F0704030504030204" pitchFamily="34" charset="77"/>
              </a:rPr>
              <a:t>p</a:t>
            </a:r>
            <a:r>
              <a:rPr lang="en-US" sz="3600" dirty="0">
                <a:solidFill>
                  <a:srgbClr val="FFC000"/>
                </a:solidFill>
                <a:latin typeface="Arial Rounded MT Bold" panose="020F0704030504030204" pitchFamily="34" charset="77"/>
              </a:rPr>
              <a:t>-process Mo, Ru isotopes in SiC-AB1: CCSN/nova?</a:t>
            </a:r>
          </a:p>
        </p:txBody>
      </p:sp>
      <p:sp>
        <p:nvSpPr>
          <p:cNvPr id="6" name="Rectangle 2">
            <a:extLst>
              <a:ext uri="{FF2B5EF4-FFF2-40B4-BE49-F238E27FC236}">
                <a16:creationId xmlns:a16="http://schemas.microsoft.com/office/drawing/2014/main" id="{2972C44E-5176-5C00-D0CD-9EAB0668C6EE}"/>
              </a:ext>
            </a:extLst>
          </p:cNvPr>
          <p:cNvSpPr>
            <a:spLocks noChangeArrowheads="1"/>
          </p:cNvSpPr>
          <p:nvPr/>
        </p:nvSpPr>
        <p:spPr bwMode="auto">
          <a:xfrm>
            <a:off x="235973" y="1743738"/>
            <a:ext cx="14564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sp>
        <p:nvSpPr>
          <p:cNvPr id="10" name="Rectangle 4">
            <a:extLst>
              <a:ext uri="{FF2B5EF4-FFF2-40B4-BE49-F238E27FC236}">
                <a16:creationId xmlns:a16="http://schemas.microsoft.com/office/drawing/2014/main" id="{B2C8A016-5378-F17C-82AC-DD1CB8C01DBE}"/>
              </a:ext>
            </a:extLst>
          </p:cNvPr>
          <p:cNvSpPr>
            <a:spLocks noChangeArrowheads="1"/>
          </p:cNvSpPr>
          <p:nvPr/>
        </p:nvSpPr>
        <p:spPr bwMode="auto">
          <a:xfrm>
            <a:off x="6230673" y="1743737"/>
            <a:ext cx="136096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sp>
        <p:nvSpPr>
          <p:cNvPr id="13" name="TextBox 12">
            <a:extLst>
              <a:ext uri="{FF2B5EF4-FFF2-40B4-BE49-F238E27FC236}">
                <a16:creationId xmlns:a16="http://schemas.microsoft.com/office/drawing/2014/main" id="{73C6DAA6-4A31-8B28-29F1-734E12F342CA}"/>
              </a:ext>
            </a:extLst>
          </p:cNvPr>
          <p:cNvSpPr txBox="1"/>
          <p:nvPr/>
        </p:nvSpPr>
        <p:spPr>
          <a:xfrm>
            <a:off x="202805" y="889091"/>
            <a:ext cx="11756588" cy="523220"/>
          </a:xfrm>
          <a:prstGeom prst="rect">
            <a:avLst/>
          </a:prstGeom>
          <a:noFill/>
        </p:spPr>
        <p:txBody>
          <a:bodyPr wrap="square" rtlCol="0">
            <a:spAutoFit/>
          </a:bodyPr>
          <a:lstStyle/>
          <a:p>
            <a:r>
              <a:rPr lang="en-US" sz="2800" dirty="0">
                <a:latin typeface="Arial Rounded MT Bold" panose="020F0704030504030204" pitchFamily="34" charset="77"/>
              </a:rPr>
              <a:t>Savina et al. (2007)</a:t>
            </a:r>
            <a:r>
              <a:rPr lang="en-IN" sz="2800" dirty="0">
                <a:latin typeface="Arial Rounded MT Bold" panose="020F0704030504030204" pitchFamily="34" charset="77"/>
              </a:rPr>
              <a:t>:</a:t>
            </a:r>
            <a:r>
              <a:rPr lang="en-US" sz="2800" baseline="30000" dirty="0">
                <a:latin typeface="Arial Rounded MT Bold" panose="020F0704030504030204" pitchFamily="34" charset="77"/>
              </a:rPr>
              <a:t> 12</a:t>
            </a:r>
            <a:r>
              <a:rPr lang="en-US" sz="2800" dirty="0">
                <a:latin typeface="Arial Rounded MT Bold" panose="020F0704030504030204" pitchFamily="34" charset="77"/>
              </a:rPr>
              <a:t>C/</a:t>
            </a:r>
            <a:r>
              <a:rPr lang="en-US" sz="2800" baseline="30000" dirty="0">
                <a:latin typeface="Arial Rounded MT Bold" panose="020F0704030504030204" pitchFamily="34" charset="77"/>
              </a:rPr>
              <a:t>13</a:t>
            </a:r>
            <a:r>
              <a:rPr lang="en-US" sz="2800" dirty="0">
                <a:latin typeface="Arial Rounded MT Bold" panose="020F0704030504030204" pitchFamily="34" charset="77"/>
              </a:rPr>
              <a:t>C = 4.54 ± 0.03 ; </a:t>
            </a:r>
            <a:r>
              <a:rPr lang="en-US" sz="2800" baseline="30000" dirty="0">
                <a:latin typeface="Arial Rounded MT Bold" panose="020F0704030504030204" pitchFamily="34" charset="77"/>
              </a:rPr>
              <a:t>14</a:t>
            </a:r>
            <a:r>
              <a:rPr lang="en-US" sz="2800" dirty="0">
                <a:latin typeface="Arial Rounded MT Bold" panose="020F0704030504030204" pitchFamily="34" charset="77"/>
              </a:rPr>
              <a:t>N/</a:t>
            </a:r>
            <a:r>
              <a:rPr lang="en-US" sz="2800" baseline="30000" dirty="0">
                <a:latin typeface="Arial Rounded MT Bold" panose="020F0704030504030204" pitchFamily="34" charset="77"/>
              </a:rPr>
              <a:t>15</a:t>
            </a:r>
            <a:r>
              <a:rPr lang="en-US" sz="2800" dirty="0">
                <a:latin typeface="Arial Rounded MT Bold" panose="020F0704030504030204" pitchFamily="34" charset="77"/>
              </a:rPr>
              <a:t>N = 3602 ± 249 </a:t>
            </a:r>
            <a:endParaRPr lang="en-US" sz="2800" dirty="0">
              <a:solidFill>
                <a:schemeClr val="tx1">
                  <a:lumMod val="65000"/>
                </a:schemeClr>
              </a:solidFill>
              <a:latin typeface="Arial Rounded MT Bold" panose="020F0704030504030204" pitchFamily="34" charset="77"/>
            </a:endParaRPr>
          </a:p>
        </p:txBody>
      </p:sp>
      <p:grpSp>
        <p:nvGrpSpPr>
          <p:cNvPr id="16" name="Group 15">
            <a:extLst>
              <a:ext uri="{FF2B5EF4-FFF2-40B4-BE49-F238E27FC236}">
                <a16:creationId xmlns:a16="http://schemas.microsoft.com/office/drawing/2014/main" id="{931CC08A-11AB-4442-2B89-EEB2423CE809}"/>
              </a:ext>
            </a:extLst>
          </p:cNvPr>
          <p:cNvGrpSpPr/>
          <p:nvPr/>
        </p:nvGrpSpPr>
        <p:grpSpPr>
          <a:xfrm>
            <a:off x="267872" y="1743738"/>
            <a:ext cx="5643831" cy="4407347"/>
            <a:chOff x="267872" y="1743738"/>
            <a:chExt cx="5643831" cy="4407347"/>
          </a:xfrm>
        </p:grpSpPr>
        <p:graphicFrame>
          <p:nvGraphicFramePr>
            <p:cNvPr id="7" name="Object 6">
              <a:extLst>
                <a:ext uri="{FF2B5EF4-FFF2-40B4-BE49-F238E27FC236}">
                  <a16:creationId xmlns:a16="http://schemas.microsoft.com/office/drawing/2014/main" id="{62C6FD08-8D5D-0FD0-A305-ABFE71F30F25}"/>
                </a:ext>
              </a:extLst>
            </p:cNvPr>
            <p:cNvGraphicFramePr>
              <a:graphicFrameLocks noChangeAspect="1"/>
            </p:cNvGraphicFramePr>
            <p:nvPr/>
          </p:nvGraphicFramePr>
          <p:xfrm>
            <a:off x="267872" y="1743738"/>
            <a:ext cx="5643831" cy="4407347"/>
          </p:xfrm>
          <a:graphic>
            <a:graphicData uri="http://schemas.openxmlformats.org/presentationml/2006/ole">
              <mc:AlternateContent xmlns:mc="http://schemas.openxmlformats.org/markup-compatibility/2006">
                <mc:Choice xmlns:v="urn:schemas-microsoft-com:vml" Requires="v">
                  <p:oleObj r:id="rId5" imgW="4725619" imgH="3686861" progId="SigmaPlotGraphicObject.7">
                    <p:embed/>
                  </p:oleObj>
                </mc:Choice>
                <mc:Fallback>
                  <p:oleObj r:id="rId5" imgW="4725619" imgH="3686861" progId="SigmaPlotGraphicObject.7">
                    <p:embed/>
                    <p:pic>
                      <p:nvPicPr>
                        <p:cNvPr id="7" name="Object 6">
                          <a:extLst>
                            <a:ext uri="{FF2B5EF4-FFF2-40B4-BE49-F238E27FC236}">
                              <a16:creationId xmlns:a16="http://schemas.microsoft.com/office/drawing/2014/main" id="{62C6FD08-8D5D-0FD0-A305-ABFE71F30F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72" y="1743738"/>
                          <a:ext cx="5643831" cy="4407347"/>
                        </a:xfrm>
                        <a:prstGeom prst="rect">
                          <a:avLst/>
                        </a:prstGeom>
                        <a:noFill/>
                      </p:spPr>
                    </p:pic>
                  </p:oleObj>
                </mc:Fallback>
              </mc:AlternateContent>
            </a:graphicData>
          </a:graphic>
        </p:graphicFrame>
        <p:sp>
          <p:nvSpPr>
            <p:cNvPr id="14" name="Rectangle 13">
              <a:extLst>
                <a:ext uri="{FF2B5EF4-FFF2-40B4-BE49-F238E27FC236}">
                  <a16:creationId xmlns:a16="http://schemas.microsoft.com/office/drawing/2014/main" id="{940A4D72-9421-CDF2-F4F9-7C86C065AAA7}"/>
                </a:ext>
              </a:extLst>
            </p:cNvPr>
            <p:cNvSpPr/>
            <p:nvPr/>
          </p:nvSpPr>
          <p:spPr>
            <a:xfrm>
              <a:off x="1660358" y="2454442"/>
              <a:ext cx="469231" cy="4475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extBox 3">
            <a:extLst>
              <a:ext uri="{FF2B5EF4-FFF2-40B4-BE49-F238E27FC236}">
                <a16:creationId xmlns:a16="http://schemas.microsoft.com/office/drawing/2014/main" id="{D30D758F-32D7-5D4E-A883-1CCBEFC7040C}"/>
              </a:ext>
            </a:extLst>
          </p:cNvPr>
          <p:cNvSpPr txBox="1"/>
          <p:nvPr/>
        </p:nvSpPr>
        <p:spPr>
          <a:xfrm>
            <a:off x="202805" y="5830077"/>
            <a:ext cx="1282533"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Errors 1</a:t>
            </a:r>
            <a:r>
              <a:rPr lang="en-US" sz="2000" dirty="0">
                <a:solidFill>
                  <a:schemeClr val="bg1"/>
                </a:solidFill>
                <a:latin typeface="Symbol" panose="05050102010706020507" pitchFamily="18" charset="2"/>
                <a:cs typeface="Times New Roman" panose="02020603050405020304" pitchFamily="18" charset="0"/>
              </a:rPr>
              <a:t>s</a:t>
            </a:r>
            <a:endParaRPr lang="en-IN" sz="2000" dirty="0">
              <a:solidFill>
                <a:schemeClr val="bg1"/>
              </a:solidFill>
              <a:latin typeface="Symbol" panose="05050102010706020507" pitchFamily="18" charset="2"/>
              <a:cs typeface="Times New Roman" panose="02020603050405020304" pitchFamily="18" charset="0"/>
            </a:endParaRPr>
          </a:p>
        </p:txBody>
      </p:sp>
      <p:sp>
        <p:nvSpPr>
          <p:cNvPr id="5" name="TextBox 4">
            <a:extLst>
              <a:ext uri="{FF2B5EF4-FFF2-40B4-BE49-F238E27FC236}">
                <a16:creationId xmlns:a16="http://schemas.microsoft.com/office/drawing/2014/main" id="{4CB9EC50-331D-32D4-EF74-32CCC4D61631}"/>
              </a:ext>
            </a:extLst>
          </p:cNvPr>
          <p:cNvSpPr txBox="1"/>
          <p:nvPr/>
        </p:nvSpPr>
        <p:spPr>
          <a:xfrm>
            <a:off x="6179904" y="5830076"/>
            <a:ext cx="1282533"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Errors 1</a:t>
            </a:r>
            <a:r>
              <a:rPr lang="en-US" sz="2000" dirty="0">
                <a:solidFill>
                  <a:schemeClr val="bg1"/>
                </a:solidFill>
                <a:latin typeface="Symbol" panose="05050102010706020507" pitchFamily="18" charset="2"/>
                <a:cs typeface="Times New Roman" panose="02020603050405020304" pitchFamily="18" charset="0"/>
              </a:rPr>
              <a:t>s</a:t>
            </a:r>
            <a:endParaRPr lang="en-IN" sz="20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3209030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3">
            <a:extLst>
              <a:ext uri="{28A0092B-C50C-407E-A947-70E740481C1C}">
                <a14:useLocalDpi xmlns:a14="http://schemas.microsoft.com/office/drawing/2010/main" val="0"/>
              </a:ext>
            </a:extLst>
          </a:blip>
          <a:srcRect l="9987" t="3435"/>
          <a:stretch>
            <a:fillRect/>
          </a:stretch>
        </p:blipFill>
        <p:spPr bwMode="auto">
          <a:xfrm>
            <a:off x="1731963" y="30164"/>
            <a:ext cx="875665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389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84DCA-B8ED-4172-A970-25934E3E5162}"/>
              </a:ext>
            </a:extLst>
          </p:cNvPr>
          <p:cNvSpPr txBox="1"/>
          <p:nvPr/>
        </p:nvSpPr>
        <p:spPr>
          <a:xfrm>
            <a:off x="9186933" y="5966315"/>
            <a:ext cx="2938421" cy="820481"/>
          </a:xfrm>
          <a:prstGeom prst="rect">
            <a:avLst/>
          </a:prstGeom>
          <a:noFill/>
        </p:spPr>
        <p:txBody>
          <a:bodyPr wrap="none" lIns="48000" tIns="0" rIns="48000" bIns="0" rtlCol="0">
            <a:spAutoFit/>
          </a:bodyPr>
          <a:lstStyle/>
          <a:p>
            <a:r>
              <a:rPr lang="en-US" sz="1333" dirty="0">
                <a:latin typeface="Arial Rounded MT Bold" panose="020F0704030504030204" pitchFamily="34" charset="77"/>
              </a:rPr>
              <a:t>Stephan et al. (2019) </a:t>
            </a:r>
            <a:r>
              <a:rPr lang="en-US" sz="1333" i="1" dirty="0" err="1">
                <a:latin typeface="Arial Rounded MT Bold" panose="020F0704030504030204" pitchFamily="34" charset="77"/>
              </a:rPr>
              <a:t>ApJ</a:t>
            </a:r>
            <a:r>
              <a:rPr lang="en-US" sz="1333" i="1" dirty="0">
                <a:latin typeface="Arial Rounded MT Bold" panose="020F0704030504030204" pitchFamily="34" charset="77"/>
              </a:rPr>
              <a:t> </a:t>
            </a:r>
            <a:r>
              <a:rPr lang="en-US" sz="1333" b="1" dirty="0">
                <a:latin typeface="Arial Rounded MT Bold" panose="020F0704030504030204" pitchFamily="34" charset="77"/>
              </a:rPr>
              <a:t>877, </a:t>
            </a:r>
            <a:r>
              <a:rPr lang="en-US" sz="1333" dirty="0">
                <a:latin typeface="Arial Rounded MT Bold" panose="020F0704030504030204" pitchFamily="34" charset="77"/>
              </a:rPr>
              <a:t>101</a:t>
            </a:r>
          </a:p>
          <a:p>
            <a:r>
              <a:rPr lang="en-US" sz="1333" dirty="0">
                <a:latin typeface="Arial Rounded MT Bold" panose="020F0704030504030204" pitchFamily="34" charset="77"/>
              </a:rPr>
              <a:t>Liu et al. (2017) </a:t>
            </a:r>
            <a:r>
              <a:rPr lang="en-US" sz="1333" i="1" dirty="0" err="1">
                <a:latin typeface="Arial Rounded MT Bold" panose="020F0704030504030204" pitchFamily="34" charset="77"/>
              </a:rPr>
              <a:t>ApJL</a:t>
            </a:r>
            <a:r>
              <a:rPr lang="en-US" sz="1333" i="1" dirty="0">
                <a:latin typeface="Arial Rounded MT Bold" panose="020F0704030504030204" pitchFamily="34" charset="77"/>
              </a:rPr>
              <a:t> </a:t>
            </a:r>
            <a:r>
              <a:rPr lang="en-US" sz="1333" b="1" dirty="0">
                <a:latin typeface="Arial Rounded MT Bold" panose="020F0704030504030204" pitchFamily="34" charset="77"/>
              </a:rPr>
              <a:t>844, </a:t>
            </a:r>
            <a:r>
              <a:rPr lang="en-US" sz="1333" dirty="0">
                <a:latin typeface="Arial Rounded MT Bold" panose="020F0704030504030204" pitchFamily="34" charset="77"/>
              </a:rPr>
              <a:t>L12</a:t>
            </a:r>
          </a:p>
          <a:p>
            <a:r>
              <a:rPr lang="en-US" sz="1333" dirty="0">
                <a:latin typeface="Arial Rounded MT Bold" panose="020F0704030504030204" pitchFamily="34" charset="77"/>
              </a:rPr>
              <a:t>Liu et al. (2018) </a:t>
            </a:r>
            <a:r>
              <a:rPr lang="en-US" sz="1333" i="1" dirty="0" err="1">
                <a:latin typeface="Arial Rounded MT Bold" panose="020F0704030504030204" pitchFamily="34" charset="77"/>
              </a:rPr>
              <a:t>ApJ</a:t>
            </a:r>
            <a:r>
              <a:rPr lang="en-US" sz="1333" i="1" dirty="0">
                <a:latin typeface="Arial Rounded MT Bold" panose="020F0704030504030204" pitchFamily="34" charset="77"/>
              </a:rPr>
              <a:t> </a:t>
            </a:r>
            <a:r>
              <a:rPr lang="en-US" sz="1333" b="1" dirty="0">
                <a:latin typeface="Arial Rounded MT Bold" panose="020F0704030504030204" pitchFamily="34" charset="77"/>
              </a:rPr>
              <a:t>855, </a:t>
            </a:r>
            <a:r>
              <a:rPr lang="en-US" sz="1333" dirty="0">
                <a:latin typeface="Arial Rounded MT Bold" panose="020F0704030504030204" pitchFamily="34" charset="77"/>
              </a:rPr>
              <a:t>144</a:t>
            </a:r>
          </a:p>
          <a:p>
            <a:r>
              <a:rPr lang="en-US" sz="1333" dirty="0">
                <a:latin typeface="Arial Rounded MT Bold" panose="020F0704030504030204" pitchFamily="34" charset="77"/>
              </a:rPr>
              <a:t>Liu et al. (2019) </a:t>
            </a:r>
            <a:r>
              <a:rPr lang="en-US" sz="1333" i="1" dirty="0" err="1">
                <a:latin typeface="Arial Rounded MT Bold" panose="020F0704030504030204" pitchFamily="34" charset="77"/>
              </a:rPr>
              <a:t>ApJ</a:t>
            </a:r>
            <a:r>
              <a:rPr lang="en-US" sz="1333" i="1" dirty="0">
                <a:latin typeface="Arial Rounded MT Bold" panose="020F0704030504030204" pitchFamily="34" charset="77"/>
              </a:rPr>
              <a:t> </a:t>
            </a:r>
            <a:r>
              <a:rPr lang="en-US" sz="1333" b="1" dirty="0">
                <a:latin typeface="Arial Rounded MT Bold" panose="020F0704030504030204" pitchFamily="34" charset="77"/>
              </a:rPr>
              <a:t>881, </a:t>
            </a:r>
            <a:r>
              <a:rPr lang="en-US" sz="1333" dirty="0">
                <a:latin typeface="Arial Rounded MT Bold" panose="020F0704030504030204" pitchFamily="34" charset="77"/>
              </a:rPr>
              <a:t>28</a:t>
            </a:r>
          </a:p>
        </p:txBody>
      </p:sp>
      <p:sp>
        <p:nvSpPr>
          <p:cNvPr id="11" name="TextBox 10">
            <a:extLst>
              <a:ext uri="{FF2B5EF4-FFF2-40B4-BE49-F238E27FC236}">
                <a16:creationId xmlns:a16="http://schemas.microsoft.com/office/drawing/2014/main" id="{42D6C5DF-6B5E-4121-AF84-B4E50F5E5DF2}"/>
              </a:ext>
            </a:extLst>
          </p:cNvPr>
          <p:cNvSpPr txBox="1"/>
          <p:nvPr/>
        </p:nvSpPr>
        <p:spPr>
          <a:xfrm>
            <a:off x="192000" y="5925278"/>
            <a:ext cx="8604138" cy="861967"/>
          </a:xfrm>
          <a:prstGeom prst="rect">
            <a:avLst/>
          </a:prstGeom>
          <a:noFill/>
        </p:spPr>
        <p:txBody>
          <a:bodyPr wrap="none" lIns="48000" tIns="0" rIns="48000" bIns="0" rtlCol="0">
            <a:spAutoFit/>
          </a:bodyPr>
          <a:lstStyle/>
          <a:p>
            <a:pPr>
              <a:tabLst>
                <a:tab pos="476239" algn="l"/>
                <a:tab pos="5259786" algn="l"/>
                <a:tab pos="5501080" algn="l"/>
              </a:tabLst>
            </a:pPr>
            <a:r>
              <a:rPr lang="en-US" sz="1867" b="1" dirty="0">
                <a:solidFill>
                  <a:srgbClr val="0000FF"/>
                </a:solidFill>
              </a:rPr>
              <a:t>MS</a:t>
            </a:r>
            <a:r>
              <a:rPr lang="en-US" sz="1867" dirty="0"/>
              <a:t>:	AGB stars (1.5–3 </a:t>
            </a:r>
            <a:r>
              <a:rPr lang="en-US" sz="1867" i="1" dirty="0"/>
              <a:t>M</a:t>
            </a:r>
            <a:r>
              <a:rPr lang="en-US" sz="1867" baseline="-25000" dirty="0">
                <a:ea typeface="Calibri" panose="020F0502020204030204"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 </a:t>
            </a:r>
            <a:r>
              <a:rPr lang="en-US" sz="1867" dirty="0">
                <a:latin typeface="Symbol" panose="05050102010706020507" pitchFamily="18" charset="2"/>
              </a:rPr>
              <a:t>~</a:t>
            </a:r>
            <a:r>
              <a:rPr lang="en-US" sz="1867" i="1" dirty="0"/>
              <a:t>Z</a:t>
            </a:r>
            <a:r>
              <a:rPr lang="en-US" sz="1867" baseline="-25000" dirty="0">
                <a:ea typeface="Calibri" panose="020F0502020204030204" pitchFamily="34" charset="0"/>
                <a:cs typeface="Segoe UI Symbol" panose="020B0502040204020203" pitchFamily="34" charset="0"/>
              </a:rPr>
              <a:t>☉</a:t>
            </a:r>
            <a:r>
              <a:rPr lang="en-US" sz="1867" dirty="0"/>
              <a:t>) </a:t>
            </a:r>
          </a:p>
          <a:p>
            <a:pPr>
              <a:tabLst>
                <a:tab pos="476239" algn="l"/>
                <a:tab pos="5259786" algn="l"/>
                <a:tab pos="5501080" algn="l"/>
              </a:tabLst>
            </a:pPr>
            <a:r>
              <a:rPr lang="en-US" sz="1867" b="1" dirty="0">
                <a:solidFill>
                  <a:srgbClr val="0000FF"/>
                </a:solidFill>
              </a:rPr>
              <a:t>Y</a:t>
            </a:r>
            <a:r>
              <a:rPr lang="en-US" sz="1867" dirty="0"/>
              <a:t>:	AGB stars (1.5–3 </a:t>
            </a:r>
            <a:r>
              <a:rPr lang="en-US" sz="1867" i="1" dirty="0"/>
              <a:t>M</a:t>
            </a:r>
            <a:r>
              <a:rPr lang="en-US" sz="1867" baseline="-25000" dirty="0">
                <a:ea typeface="Calibri" panose="020F0502020204030204"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 maybe higher; </a:t>
            </a:r>
            <a:r>
              <a:rPr lang="en-US" sz="1867" dirty="0">
                <a:latin typeface="Symbol" panose="05050102010706020507" pitchFamily="18" charset="2"/>
              </a:rPr>
              <a:t>~</a:t>
            </a:r>
            <a:r>
              <a:rPr lang="en-US" sz="1867" dirty="0"/>
              <a:t>1/2 </a:t>
            </a:r>
            <a:r>
              <a:rPr lang="en-US" sz="1867" i="1" dirty="0"/>
              <a:t>Z</a:t>
            </a:r>
            <a:r>
              <a:rPr lang="en-US" sz="1867" baseline="-25000" dirty="0">
                <a:ea typeface="Calibri" panose="020F0502020204030204" pitchFamily="34" charset="0"/>
                <a:cs typeface="Segoe UI Symbol" panose="020B0502040204020203" pitchFamily="34" charset="0"/>
              </a:rPr>
              <a:t>☉</a:t>
            </a:r>
            <a:r>
              <a:rPr lang="en-US" sz="1867" dirty="0"/>
              <a:t>)	</a:t>
            </a:r>
            <a:r>
              <a:rPr lang="en-US" sz="1867" b="1" dirty="0">
                <a:solidFill>
                  <a:srgbClr val="0000FF"/>
                </a:solidFill>
              </a:rPr>
              <a:t>Z</a:t>
            </a:r>
            <a:r>
              <a:rPr lang="en-US" sz="1867" dirty="0"/>
              <a:t>:	AGB stars (1.5–3 </a:t>
            </a:r>
            <a:r>
              <a:rPr lang="en-US" sz="1867" i="1" dirty="0"/>
              <a:t>M</a:t>
            </a:r>
            <a:r>
              <a:rPr lang="en-US" sz="1867" baseline="-25000" dirty="0">
                <a:ea typeface="Calibri" panose="020F0502020204030204"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 </a:t>
            </a:r>
            <a:r>
              <a:rPr lang="en-US" sz="1867" dirty="0">
                <a:latin typeface="Symbol" panose="05050102010706020507" pitchFamily="18" charset="2"/>
              </a:rPr>
              <a:t>~</a:t>
            </a:r>
            <a:r>
              <a:rPr lang="en-US" sz="1867" dirty="0"/>
              <a:t>1/3 </a:t>
            </a:r>
            <a:r>
              <a:rPr lang="en-US" sz="1867" i="1" dirty="0"/>
              <a:t>Z</a:t>
            </a:r>
            <a:r>
              <a:rPr lang="en-US" sz="1867" baseline="-25000" dirty="0">
                <a:ea typeface="Calibri" panose="020F0502020204030204" pitchFamily="34" charset="0"/>
                <a:cs typeface="Segoe UI Symbol" panose="020B0502040204020203" pitchFamily="34" charset="0"/>
              </a:rPr>
              <a:t>☉</a:t>
            </a:r>
            <a:r>
              <a:rPr lang="en-US" sz="1867" dirty="0"/>
              <a:t>)</a:t>
            </a:r>
          </a:p>
          <a:p>
            <a:pPr>
              <a:tabLst>
                <a:tab pos="476239" algn="l"/>
                <a:tab pos="5259786" algn="l"/>
                <a:tab pos="5501080" algn="l"/>
              </a:tabLst>
            </a:pPr>
            <a:r>
              <a:rPr lang="en-US" sz="1867" b="1" dirty="0">
                <a:solidFill>
                  <a:srgbClr val="0000FF"/>
                </a:solidFill>
              </a:rPr>
              <a:t>AB</a:t>
            </a:r>
            <a:r>
              <a:rPr lang="en-US" sz="1867" dirty="0"/>
              <a:t>:	J-type carbon stars, born-again AGB stars, Type II Supernovae, …</a:t>
            </a:r>
          </a:p>
        </p:txBody>
      </p:sp>
      <p:pic>
        <p:nvPicPr>
          <p:cNvPr id="5" name="Picture 4">
            <a:extLst>
              <a:ext uri="{FF2B5EF4-FFF2-40B4-BE49-F238E27FC236}">
                <a16:creationId xmlns:a16="http://schemas.microsoft.com/office/drawing/2014/main" id="{C8C6B643-4FC7-4591-8A7D-E8DAB59511ED}"/>
              </a:ext>
            </a:extLst>
          </p:cNvPr>
          <p:cNvPicPr>
            <a:picLocks noChangeAspect="1"/>
          </p:cNvPicPr>
          <p:nvPr/>
        </p:nvPicPr>
        <p:blipFill>
          <a:blip r:embed="rId2"/>
          <a:stretch>
            <a:fillRect/>
          </a:stretch>
        </p:blipFill>
        <p:spPr>
          <a:xfrm>
            <a:off x="192000" y="1481085"/>
            <a:ext cx="11808000" cy="4475795"/>
          </a:xfrm>
          <a:prstGeom prst="rect">
            <a:avLst/>
          </a:prstGeom>
        </p:spPr>
      </p:pic>
      <p:sp>
        <p:nvSpPr>
          <p:cNvPr id="3" name="Title 1">
            <a:extLst>
              <a:ext uri="{FF2B5EF4-FFF2-40B4-BE49-F238E27FC236}">
                <a16:creationId xmlns:a16="http://schemas.microsoft.com/office/drawing/2014/main" id="{95B4D72F-309F-0553-8A05-0B4C6D76C651}"/>
              </a:ext>
            </a:extLst>
          </p:cNvPr>
          <p:cNvSpPr txBox="1">
            <a:spLocks/>
          </p:cNvSpPr>
          <p:nvPr/>
        </p:nvSpPr>
        <p:spPr>
          <a:xfrm>
            <a:off x="593894" y="-12776"/>
            <a:ext cx="11598106"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Different grain types </a:t>
            </a:r>
            <a:r>
              <a:rPr lang="en-US" sz="2800" b="0" dirty="0">
                <a:solidFill>
                  <a:srgbClr val="FF0000"/>
                </a:solidFill>
              </a:rPr>
              <a:t>(only data with </a:t>
            </a:r>
            <a:r>
              <a:rPr lang="en-US" sz="2800" b="0" dirty="0" err="1">
                <a:solidFill>
                  <a:srgbClr val="FF0000"/>
                </a:solidFill>
              </a:rPr>
              <a:t>σ</a:t>
            </a:r>
            <a:r>
              <a:rPr lang="en-US" sz="2800" b="0" dirty="0">
                <a:solidFill>
                  <a:srgbClr val="FF0000"/>
                </a:solidFill>
              </a:rPr>
              <a:t> &lt; 50 ‰ shown)</a:t>
            </a:r>
            <a:endParaRPr lang="en-US" sz="4000" b="0" dirty="0">
              <a:solidFill>
                <a:srgbClr val="FF0000"/>
              </a:solidFill>
            </a:endParaRPr>
          </a:p>
        </p:txBody>
      </p:sp>
    </p:spTree>
    <p:extLst>
      <p:ext uri="{BB962C8B-B14F-4D97-AF65-F5344CB8AC3E}">
        <p14:creationId xmlns:p14="http://schemas.microsoft.com/office/powerpoint/2010/main" val="234020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84DCA-B8ED-4172-A970-25934E3E5162}"/>
              </a:ext>
            </a:extLst>
          </p:cNvPr>
          <p:cNvSpPr txBox="1"/>
          <p:nvPr/>
        </p:nvSpPr>
        <p:spPr>
          <a:xfrm>
            <a:off x="9211355" y="5761131"/>
            <a:ext cx="2938421" cy="1025602"/>
          </a:xfrm>
          <a:prstGeom prst="rect">
            <a:avLst/>
          </a:prstGeom>
          <a:noFill/>
        </p:spPr>
        <p:txBody>
          <a:bodyPr wrap="none" lIns="48000" tIns="0" rIns="48000" bIns="0" rtlCol="0">
            <a:spAutoFit/>
          </a:bodyPr>
          <a:lstStyle/>
          <a:p>
            <a:r>
              <a:rPr lang="en-US" sz="1333" dirty="0">
                <a:latin typeface="Arial Rounded MT Bold" panose="020F0704030504030204" pitchFamily="34" charset="77"/>
              </a:rPr>
              <a:t>Stephan et al. (2019) </a:t>
            </a:r>
            <a:r>
              <a:rPr lang="en-US" sz="1333" i="1" dirty="0" err="1">
                <a:latin typeface="Arial Rounded MT Bold" panose="020F0704030504030204" pitchFamily="34" charset="77"/>
              </a:rPr>
              <a:t>ApJ</a:t>
            </a:r>
            <a:r>
              <a:rPr lang="en-US" sz="1333" i="1" dirty="0">
                <a:latin typeface="Arial Rounded MT Bold" panose="020F0704030504030204" pitchFamily="34" charset="77"/>
              </a:rPr>
              <a:t> </a:t>
            </a:r>
            <a:r>
              <a:rPr lang="en-US" sz="1333" b="1" dirty="0">
                <a:latin typeface="Arial Rounded MT Bold" panose="020F0704030504030204" pitchFamily="34" charset="77"/>
              </a:rPr>
              <a:t>877, </a:t>
            </a:r>
            <a:r>
              <a:rPr lang="en-US" sz="1333" dirty="0">
                <a:latin typeface="Arial Rounded MT Bold" panose="020F0704030504030204" pitchFamily="34" charset="77"/>
              </a:rPr>
              <a:t>101</a:t>
            </a:r>
          </a:p>
          <a:p>
            <a:r>
              <a:rPr lang="en-US" sz="1333" dirty="0">
                <a:latin typeface="Arial Rounded MT Bold" panose="020F0704030504030204" pitchFamily="34" charset="77"/>
              </a:rPr>
              <a:t>Liu et al. (2017) </a:t>
            </a:r>
            <a:r>
              <a:rPr lang="en-US" sz="1333" i="1" dirty="0" err="1">
                <a:latin typeface="Arial Rounded MT Bold" panose="020F0704030504030204" pitchFamily="34" charset="77"/>
              </a:rPr>
              <a:t>ApJL</a:t>
            </a:r>
            <a:r>
              <a:rPr lang="en-US" sz="1333" i="1" dirty="0">
                <a:latin typeface="Arial Rounded MT Bold" panose="020F0704030504030204" pitchFamily="34" charset="77"/>
              </a:rPr>
              <a:t> </a:t>
            </a:r>
            <a:r>
              <a:rPr lang="en-US" sz="1333" b="1" dirty="0">
                <a:latin typeface="Arial Rounded MT Bold" panose="020F0704030504030204" pitchFamily="34" charset="77"/>
              </a:rPr>
              <a:t>844, </a:t>
            </a:r>
            <a:r>
              <a:rPr lang="en-US" sz="1333" dirty="0">
                <a:latin typeface="Arial Rounded MT Bold" panose="020F0704030504030204" pitchFamily="34" charset="77"/>
              </a:rPr>
              <a:t>L12</a:t>
            </a:r>
          </a:p>
          <a:p>
            <a:r>
              <a:rPr lang="en-US" sz="1333" dirty="0">
                <a:latin typeface="Arial Rounded MT Bold" panose="020F0704030504030204" pitchFamily="34" charset="77"/>
              </a:rPr>
              <a:t>Liu et al. (2018) </a:t>
            </a:r>
            <a:r>
              <a:rPr lang="en-US" sz="1333" i="1" dirty="0" err="1">
                <a:latin typeface="Arial Rounded MT Bold" panose="020F0704030504030204" pitchFamily="34" charset="77"/>
              </a:rPr>
              <a:t>ApJ</a:t>
            </a:r>
            <a:r>
              <a:rPr lang="en-US" sz="1333" i="1" dirty="0">
                <a:latin typeface="Arial Rounded MT Bold" panose="020F0704030504030204" pitchFamily="34" charset="77"/>
              </a:rPr>
              <a:t> </a:t>
            </a:r>
            <a:r>
              <a:rPr lang="en-US" sz="1333" b="1" dirty="0">
                <a:latin typeface="Arial Rounded MT Bold" panose="020F0704030504030204" pitchFamily="34" charset="77"/>
              </a:rPr>
              <a:t>855, </a:t>
            </a:r>
            <a:r>
              <a:rPr lang="en-US" sz="1333" dirty="0">
                <a:latin typeface="Arial Rounded MT Bold" panose="020F0704030504030204" pitchFamily="34" charset="77"/>
              </a:rPr>
              <a:t>144</a:t>
            </a:r>
          </a:p>
          <a:p>
            <a:r>
              <a:rPr lang="en-US" sz="1333" dirty="0">
                <a:latin typeface="Arial Rounded MT Bold" panose="020F0704030504030204" pitchFamily="34" charset="77"/>
              </a:rPr>
              <a:t>Liu et al. (2019) </a:t>
            </a:r>
            <a:r>
              <a:rPr lang="en-US" sz="1333" i="1" dirty="0" err="1">
                <a:latin typeface="Arial Rounded MT Bold" panose="020F0704030504030204" pitchFamily="34" charset="77"/>
              </a:rPr>
              <a:t>ApJ</a:t>
            </a:r>
            <a:r>
              <a:rPr lang="en-US" sz="1333" i="1" dirty="0">
                <a:latin typeface="Arial Rounded MT Bold" panose="020F0704030504030204" pitchFamily="34" charset="77"/>
              </a:rPr>
              <a:t> </a:t>
            </a:r>
            <a:r>
              <a:rPr lang="en-US" sz="1333" b="1" dirty="0">
                <a:latin typeface="Arial Rounded MT Bold" panose="020F0704030504030204" pitchFamily="34" charset="77"/>
              </a:rPr>
              <a:t>881, </a:t>
            </a:r>
            <a:r>
              <a:rPr lang="en-US" sz="1333" dirty="0">
                <a:latin typeface="Arial Rounded MT Bold" panose="020F0704030504030204" pitchFamily="34" charset="77"/>
              </a:rPr>
              <a:t>28</a:t>
            </a:r>
          </a:p>
          <a:p>
            <a:r>
              <a:rPr lang="en-US" sz="1333" dirty="0" err="1">
                <a:latin typeface="Arial Rounded MT Bold" panose="020F0704030504030204" pitchFamily="34" charset="77"/>
              </a:rPr>
              <a:t>Pellin</a:t>
            </a:r>
            <a:r>
              <a:rPr lang="en-US" sz="1333" dirty="0">
                <a:latin typeface="Arial Rounded MT Bold" panose="020F0704030504030204" pitchFamily="34" charset="77"/>
              </a:rPr>
              <a:t> et al. (2000) </a:t>
            </a:r>
            <a:r>
              <a:rPr lang="en-US" sz="1333" i="1" dirty="0">
                <a:latin typeface="Arial Rounded MT Bold" panose="020F0704030504030204" pitchFamily="34" charset="77"/>
              </a:rPr>
              <a:t>LPS</a:t>
            </a:r>
            <a:r>
              <a:rPr lang="en-US" sz="1333" dirty="0">
                <a:latin typeface="Arial Rounded MT Bold" panose="020F0704030504030204" pitchFamily="34" charset="77"/>
              </a:rPr>
              <a:t> </a:t>
            </a:r>
            <a:r>
              <a:rPr lang="en-US" sz="1333" b="1" dirty="0">
                <a:latin typeface="Arial Rounded MT Bold" panose="020F0704030504030204" pitchFamily="34" charset="77"/>
              </a:rPr>
              <a:t>31, </a:t>
            </a:r>
            <a:r>
              <a:rPr lang="en-US" sz="1333" dirty="0">
                <a:latin typeface="Arial Rounded MT Bold" panose="020F0704030504030204" pitchFamily="34" charset="77"/>
              </a:rPr>
              <a:t>1917</a:t>
            </a:r>
          </a:p>
        </p:txBody>
      </p:sp>
      <p:sp>
        <p:nvSpPr>
          <p:cNvPr id="8" name="TextBox 7">
            <a:extLst>
              <a:ext uri="{FF2B5EF4-FFF2-40B4-BE49-F238E27FC236}">
                <a16:creationId xmlns:a16="http://schemas.microsoft.com/office/drawing/2014/main" id="{8EC32F31-3698-47F6-9850-FA229F75316F}"/>
              </a:ext>
            </a:extLst>
          </p:cNvPr>
          <p:cNvSpPr txBox="1"/>
          <p:nvPr/>
        </p:nvSpPr>
        <p:spPr>
          <a:xfrm>
            <a:off x="192001" y="5925278"/>
            <a:ext cx="9025536" cy="861967"/>
          </a:xfrm>
          <a:prstGeom prst="rect">
            <a:avLst/>
          </a:prstGeom>
          <a:noFill/>
        </p:spPr>
        <p:txBody>
          <a:bodyPr wrap="none" lIns="48000" tIns="0" rIns="48000" bIns="0" rtlCol="0">
            <a:spAutoFit/>
          </a:bodyPr>
          <a:lstStyle/>
          <a:p>
            <a:pPr>
              <a:tabLst>
                <a:tab pos="476239" algn="l"/>
                <a:tab pos="5259786" algn="l"/>
                <a:tab pos="5501080" algn="l"/>
              </a:tabLst>
            </a:pPr>
            <a:r>
              <a:rPr lang="en-US" sz="1867" b="1" dirty="0">
                <a:solidFill>
                  <a:srgbClr val="0000FF"/>
                </a:solidFill>
              </a:rPr>
              <a:t>MS</a:t>
            </a:r>
            <a:r>
              <a:rPr lang="en-US" sz="1867" dirty="0"/>
              <a:t>:	AGB stars (1.5–3 </a:t>
            </a:r>
            <a:r>
              <a:rPr lang="en-US" sz="1867" i="1" dirty="0"/>
              <a:t>M</a:t>
            </a:r>
            <a:r>
              <a:rPr lang="en-US" sz="1867" baseline="-25000" dirty="0">
                <a:ea typeface="Calibri" panose="020F0502020204030204"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 </a:t>
            </a:r>
            <a:r>
              <a:rPr lang="en-US" sz="1867" dirty="0">
                <a:latin typeface="Symbol" panose="05050102010706020507" pitchFamily="18" charset="2"/>
              </a:rPr>
              <a:t>~</a:t>
            </a:r>
            <a:r>
              <a:rPr lang="en-US" sz="1867" i="1" dirty="0"/>
              <a:t>Z</a:t>
            </a:r>
            <a:r>
              <a:rPr lang="en-US" sz="1867" baseline="-25000" dirty="0">
                <a:ea typeface="Calibri" panose="020F0502020204030204" pitchFamily="34" charset="0"/>
                <a:cs typeface="Segoe UI Symbol" panose="020B0502040204020203" pitchFamily="34" charset="0"/>
              </a:rPr>
              <a:t>☉</a:t>
            </a:r>
            <a:r>
              <a:rPr lang="en-US" sz="1867" dirty="0"/>
              <a:t>)	</a:t>
            </a:r>
            <a:r>
              <a:rPr lang="en-US" sz="1867" b="1" dirty="0">
                <a:solidFill>
                  <a:srgbClr val="0000FF"/>
                </a:solidFill>
              </a:rPr>
              <a:t>X</a:t>
            </a:r>
            <a:r>
              <a:rPr lang="en-US" sz="1867" dirty="0"/>
              <a:t>:	Type II Supernovae (neutron burst)</a:t>
            </a:r>
          </a:p>
          <a:p>
            <a:pPr>
              <a:tabLst>
                <a:tab pos="476239" algn="l"/>
                <a:tab pos="5259786" algn="l"/>
                <a:tab pos="5501080" algn="l"/>
              </a:tabLst>
            </a:pPr>
            <a:r>
              <a:rPr lang="en-US" sz="1867" b="1" dirty="0">
                <a:solidFill>
                  <a:srgbClr val="0000FF"/>
                </a:solidFill>
              </a:rPr>
              <a:t>Y</a:t>
            </a:r>
            <a:r>
              <a:rPr lang="en-US" sz="1867" dirty="0"/>
              <a:t>:	AGB stars (1.5–3 </a:t>
            </a:r>
            <a:r>
              <a:rPr lang="en-US" sz="1867" i="1" dirty="0"/>
              <a:t>M</a:t>
            </a:r>
            <a:r>
              <a:rPr lang="en-US" sz="1867" baseline="-25000" dirty="0">
                <a:ea typeface="Calibri" panose="020F0502020204030204"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 maybe higher; </a:t>
            </a:r>
            <a:r>
              <a:rPr lang="en-US" sz="1867" dirty="0">
                <a:latin typeface="Symbol" panose="05050102010706020507" pitchFamily="18" charset="2"/>
              </a:rPr>
              <a:t>~</a:t>
            </a:r>
            <a:r>
              <a:rPr lang="en-US" sz="1867" dirty="0"/>
              <a:t>1/2 </a:t>
            </a:r>
            <a:r>
              <a:rPr lang="en-US" sz="1867" i="1" dirty="0"/>
              <a:t>Z</a:t>
            </a:r>
            <a:r>
              <a:rPr lang="en-US" sz="1867" baseline="-25000" dirty="0">
                <a:ea typeface="Calibri" panose="020F0502020204030204" pitchFamily="34" charset="0"/>
                <a:cs typeface="Segoe UI Symbol" panose="020B0502040204020203" pitchFamily="34" charset="0"/>
              </a:rPr>
              <a:t>☉</a:t>
            </a:r>
            <a:r>
              <a:rPr lang="en-US" sz="1867" dirty="0"/>
              <a:t>)	</a:t>
            </a:r>
            <a:r>
              <a:rPr lang="en-US" sz="1867" b="1" dirty="0">
                <a:solidFill>
                  <a:srgbClr val="0000FF"/>
                </a:solidFill>
              </a:rPr>
              <a:t>Z</a:t>
            </a:r>
            <a:r>
              <a:rPr lang="en-US" sz="1867" dirty="0"/>
              <a:t>:	AGB stars (1.5–3 </a:t>
            </a:r>
            <a:r>
              <a:rPr lang="en-US" sz="1867" i="1" dirty="0"/>
              <a:t>M</a:t>
            </a:r>
            <a:r>
              <a:rPr lang="en-US" sz="1867" baseline="-25000" dirty="0">
                <a:ea typeface="Calibri" panose="020F0502020204030204"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 </a:t>
            </a:r>
            <a:r>
              <a:rPr lang="en-US" sz="1867" dirty="0">
                <a:latin typeface="Symbol" panose="05050102010706020507" pitchFamily="18" charset="2"/>
              </a:rPr>
              <a:t>~</a:t>
            </a:r>
            <a:r>
              <a:rPr lang="en-US" sz="1867" dirty="0"/>
              <a:t>1/3 </a:t>
            </a:r>
            <a:r>
              <a:rPr lang="en-US" sz="1867" i="1" dirty="0"/>
              <a:t>Z</a:t>
            </a:r>
            <a:r>
              <a:rPr lang="en-US" sz="1867" baseline="-25000" dirty="0">
                <a:ea typeface="Calibri" panose="020F0502020204030204" pitchFamily="34" charset="0"/>
                <a:cs typeface="Segoe UI Symbol" panose="020B0502040204020203" pitchFamily="34" charset="0"/>
              </a:rPr>
              <a:t>☉</a:t>
            </a:r>
            <a:r>
              <a:rPr lang="en-US" sz="1867" dirty="0"/>
              <a:t>)</a:t>
            </a:r>
          </a:p>
          <a:p>
            <a:pPr>
              <a:tabLst>
                <a:tab pos="476239" algn="l"/>
                <a:tab pos="5259786" algn="l"/>
                <a:tab pos="5501080" algn="l"/>
              </a:tabLst>
            </a:pPr>
            <a:r>
              <a:rPr lang="en-US" sz="1867" b="1" dirty="0">
                <a:solidFill>
                  <a:srgbClr val="0000FF"/>
                </a:solidFill>
              </a:rPr>
              <a:t>AB</a:t>
            </a:r>
            <a:r>
              <a:rPr lang="en-US" sz="1867" dirty="0"/>
              <a:t>:	J-type carbon stars, born-again AGB stars, Type II Supernovae, …</a:t>
            </a:r>
          </a:p>
        </p:txBody>
      </p:sp>
      <p:pic>
        <p:nvPicPr>
          <p:cNvPr id="4" name="Picture 3">
            <a:extLst>
              <a:ext uri="{FF2B5EF4-FFF2-40B4-BE49-F238E27FC236}">
                <a16:creationId xmlns:a16="http://schemas.microsoft.com/office/drawing/2014/main" id="{C6562921-97E2-42DF-85BC-4196F52CFBE2}"/>
              </a:ext>
            </a:extLst>
          </p:cNvPr>
          <p:cNvPicPr>
            <a:picLocks noChangeAspect="1"/>
          </p:cNvPicPr>
          <p:nvPr/>
        </p:nvPicPr>
        <p:blipFill>
          <a:blip r:embed="rId2"/>
          <a:stretch>
            <a:fillRect/>
          </a:stretch>
        </p:blipFill>
        <p:spPr>
          <a:xfrm>
            <a:off x="192000" y="1481085"/>
            <a:ext cx="11808000" cy="4475795"/>
          </a:xfrm>
          <a:prstGeom prst="rect">
            <a:avLst/>
          </a:prstGeom>
        </p:spPr>
      </p:pic>
      <p:sp>
        <p:nvSpPr>
          <p:cNvPr id="3" name="Title 1">
            <a:extLst>
              <a:ext uri="{FF2B5EF4-FFF2-40B4-BE49-F238E27FC236}">
                <a16:creationId xmlns:a16="http://schemas.microsoft.com/office/drawing/2014/main" id="{3A88C460-B9ED-987D-9FD1-9C39DCF019B9}"/>
              </a:ext>
            </a:extLst>
          </p:cNvPr>
          <p:cNvSpPr txBox="1">
            <a:spLocks/>
          </p:cNvSpPr>
          <p:nvPr/>
        </p:nvSpPr>
        <p:spPr>
          <a:xfrm>
            <a:off x="593894" y="-12776"/>
            <a:ext cx="10515600"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Only exception: Type X </a:t>
            </a:r>
            <a:r>
              <a:rPr lang="en-US" sz="4000" b="0" dirty="0" err="1">
                <a:solidFill>
                  <a:srgbClr val="FF0000"/>
                </a:solidFill>
              </a:rPr>
              <a:t>SiC</a:t>
            </a:r>
            <a:r>
              <a:rPr lang="en-US" sz="4000" b="0" dirty="0">
                <a:solidFill>
                  <a:srgbClr val="FF0000"/>
                </a:solidFill>
              </a:rPr>
              <a:t> grains</a:t>
            </a:r>
          </a:p>
        </p:txBody>
      </p:sp>
    </p:spTree>
    <p:extLst>
      <p:ext uri="{BB962C8B-B14F-4D97-AF65-F5344CB8AC3E}">
        <p14:creationId xmlns:p14="http://schemas.microsoft.com/office/powerpoint/2010/main" val="304956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882D54-957E-4196-A85C-904BC574160F}"/>
              </a:ext>
            </a:extLst>
          </p:cNvPr>
          <p:cNvSpPr>
            <a:spLocks noGrp="1"/>
          </p:cNvSpPr>
          <p:nvPr>
            <p:ph idx="1"/>
          </p:nvPr>
        </p:nvSpPr>
        <p:spPr>
          <a:xfrm>
            <a:off x="838200" y="1247821"/>
            <a:ext cx="10515600" cy="4351338"/>
          </a:xfrm>
        </p:spPr>
        <p:txBody>
          <a:bodyPr/>
          <a:lstStyle/>
          <a:p>
            <a:r>
              <a:rPr lang="en-US" b="0" dirty="0"/>
              <a:t>Mixing of three components should show up as data points lying within a triangle in a 3-isotope plot with the components defining the corners of the triangle</a:t>
            </a:r>
          </a:p>
        </p:txBody>
      </p:sp>
      <p:sp>
        <p:nvSpPr>
          <p:cNvPr id="2" name="Isosceles Triangle 1">
            <a:extLst>
              <a:ext uri="{FF2B5EF4-FFF2-40B4-BE49-F238E27FC236}">
                <a16:creationId xmlns:a16="http://schemas.microsoft.com/office/drawing/2014/main" id="{A5ACF2C1-ACE7-4F89-84E0-764970F2214C}"/>
              </a:ext>
            </a:extLst>
          </p:cNvPr>
          <p:cNvSpPr/>
          <p:nvPr/>
        </p:nvSpPr>
        <p:spPr>
          <a:xfrm rot="20700000">
            <a:off x="3913963" y="4164613"/>
            <a:ext cx="3264363" cy="1464785"/>
          </a:xfrm>
          <a:prstGeom prst="triangle">
            <a:avLst>
              <a:gd name="adj" fmla="val 64094"/>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E4DCA8AC-4DED-4009-A1D9-809891EC6073}"/>
              </a:ext>
            </a:extLst>
          </p:cNvPr>
          <p:cNvSpPr txBox="1"/>
          <p:nvPr/>
        </p:nvSpPr>
        <p:spPr>
          <a:xfrm>
            <a:off x="7525881" y="4869160"/>
            <a:ext cx="2022721" cy="574644"/>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Contamination with</a:t>
            </a:r>
            <a:br>
              <a:rPr lang="en-US" sz="1867" dirty="0">
                <a:ea typeface="Calibri" panose="020F0502020204030204" pitchFamily="34" charset="0"/>
                <a:cs typeface="Segoe UI Symbol" panose="020B0502040204020203" pitchFamily="34" charset="0"/>
              </a:rPr>
            </a:br>
            <a:r>
              <a:rPr lang="en-US" sz="1867" dirty="0">
                <a:ea typeface="Calibri" panose="020F0502020204030204" pitchFamily="34" charset="0"/>
                <a:cs typeface="Segoe UI Symbol" panose="020B0502040204020203" pitchFamily="34" charset="0"/>
              </a:rPr>
              <a:t>solar material</a:t>
            </a:r>
            <a:endParaRPr lang="en-US" sz="1867" dirty="0"/>
          </a:p>
        </p:txBody>
      </p:sp>
      <p:sp>
        <p:nvSpPr>
          <p:cNvPr id="6" name="TextBox 5">
            <a:extLst>
              <a:ext uri="{FF2B5EF4-FFF2-40B4-BE49-F238E27FC236}">
                <a16:creationId xmlns:a16="http://schemas.microsoft.com/office/drawing/2014/main" id="{F1A2BF2D-DDAD-45BA-971D-FF337ABFEA0E}"/>
              </a:ext>
            </a:extLst>
          </p:cNvPr>
          <p:cNvSpPr txBox="1"/>
          <p:nvPr/>
        </p:nvSpPr>
        <p:spPr>
          <a:xfrm>
            <a:off x="2272257" y="6309321"/>
            <a:ext cx="3680547"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Matter synthesized in the parent star</a:t>
            </a:r>
            <a:endParaRPr lang="en-US" sz="1867" dirty="0"/>
          </a:p>
        </p:txBody>
      </p:sp>
      <p:sp>
        <p:nvSpPr>
          <p:cNvPr id="7" name="TextBox 6">
            <a:extLst>
              <a:ext uri="{FF2B5EF4-FFF2-40B4-BE49-F238E27FC236}">
                <a16:creationId xmlns:a16="http://schemas.microsoft.com/office/drawing/2014/main" id="{C8AD8245-71D8-4813-92C9-C1F208C29E11}"/>
              </a:ext>
            </a:extLst>
          </p:cNvPr>
          <p:cNvSpPr txBox="1"/>
          <p:nvPr/>
        </p:nvSpPr>
        <p:spPr>
          <a:xfrm>
            <a:off x="3637682" y="3525785"/>
            <a:ext cx="4326749"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Initial composition of the grain’s parent star</a:t>
            </a:r>
            <a:endParaRPr lang="en-US" sz="1867" dirty="0"/>
          </a:p>
        </p:txBody>
      </p:sp>
      <p:sp>
        <p:nvSpPr>
          <p:cNvPr id="8" name="TextBox 7">
            <a:extLst>
              <a:ext uri="{FF2B5EF4-FFF2-40B4-BE49-F238E27FC236}">
                <a16:creationId xmlns:a16="http://schemas.microsoft.com/office/drawing/2014/main" id="{EB9969B4-B9A6-4ECD-AAA8-06F9ABB2122A}"/>
              </a:ext>
            </a:extLst>
          </p:cNvPr>
          <p:cNvSpPr txBox="1"/>
          <p:nvPr/>
        </p:nvSpPr>
        <p:spPr>
          <a:xfrm rot="18600000">
            <a:off x="4117054" y="4793395"/>
            <a:ext cx="140659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err="1">
                <a:ea typeface="Calibri" panose="020F0502020204030204" pitchFamily="34" charset="0"/>
                <a:cs typeface="Segoe UI Symbol" panose="020B0502040204020203" pitchFamily="34" charset="0"/>
              </a:rPr>
              <a:t>Mo</a:t>
            </a:r>
            <a:r>
              <a:rPr lang="en-US" sz="1867" i="1" baseline="-25000" dirty="0" err="1">
                <a:ea typeface="Calibri" panose="020F0502020204030204" pitchFamily="34" charset="0"/>
                <a:cs typeface="Segoe UI Symbol" panose="020B0502040204020203" pitchFamily="34" charset="0"/>
              </a:rPr>
              <a:t>r</a:t>
            </a:r>
            <a:r>
              <a:rPr lang="en-US" sz="1867" i="1"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a:t>
            </a:r>
            <a:r>
              <a:rPr lang="en-US" sz="1867"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Mo</a:t>
            </a:r>
            <a:r>
              <a:rPr lang="en-US" sz="1867" i="1" baseline="-25000" dirty="0">
                <a:ea typeface="Calibri" panose="020F0502020204030204" pitchFamily="34" charset="0"/>
                <a:cs typeface="Segoe UI Symbol" panose="020B0502040204020203" pitchFamily="34" charset="0"/>
              </a:rPr>
              <a:t>p</a:t>
            </a:r>
            <a:r>
              <a:rPr lang="en-US" sz="1867" dirty="0">
                <a:ea typeface="Calibri" panose="020F0502020204030204" pitchFamily="34" charset="0"/>
                <a:cs typeface="Segoe UI Symbol" panose="020B0502040204020203" pitchFamily="34" charset="0"/>
              </a:rPr>
              <a:t>(</a:t>
            </a: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a:t>
            </a:r>
            <a:endParaRPr lang="en-US" sz="1867" dirty="0"/>
          </a:p>
        </p:txBody>
      </p:sp>
      <p:sp>
        <p:nvSpPr>
          <p:cNvPr id="18" name="TextBox 17">
            <a:extLst>
              <a:ext uri="{FF2B5EF4-FFF2-40B4-BE49-F238E27FC236}">
                <a16:creationId xmlns:a16="http://schemas.microsoft.com/office/drawing/2014/main" id="{7D743B26-E6FB-42EE-A6D3-11FB81DBAB53}"/>
              </a:ext>
            </a:extLst>
          </p:cNvPr>
          <p:cNvSpPr txBox="1"/>
          <p:nvPr/>
        </p:nvSpPr>
        <p:spPr>
          <a:xfrm>
            <a:off x="4368342" y="5637246"/>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19" name="TextBox 18">
            <a:extLst>
              <a:ext uri="{FF2B5EF4-FFF2-40B4-BE49-F238E27FC236}">
                <a16:creationId xmlns:a16="http://schemas.microsoft.com/office/drawing/2014/main" id="{8F8427E8-6E79-4FE1-B938-B0B1C3C33E28}"/>
              </a:ext>
            </a:extLst>
          </p:cNvPr>
          <p:cNvSpPr txBox="1"/>
          <p:nvPr/>
        </p:nvSpPr>
        <p:spPr>
          <a:xfrm>
            <a:off x="5687885" y="4965945"/>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0" name="TextBox 19">
            <a:extLst>
              <a:ext uri="{FF2B5EF4-FFF2-40B4-BE49-F238E27FC236}">
                <a16:creationId xmlns:a16="http://schemas.microsoft.com/office/drawing/2014/main" id="{6BB7F75A-012F-4B87-ABBB-BD8328ABBD4C}"/>
              </a:ext>
            </a:extLst>
          </p:cNvPr>
          <p:cNvSpPr txBox="1"/>
          <p:nvPr/>
        </p:nvSpPr>
        <p:spPr>
          <a:xfrm>
            <a:off x="5424460" y="5349988"/>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1" name="TextBox 20">
            <a:extLst>
              <a:ext uri="{FF2B5EF4-FFF2-40B4-BE49-F238E27FC236}">
                <a16:creationId xmlns:a16="http://schemas.microsoft.com/office/drawing/2014/main" id="{69B5E390-552D-4F4F-9549-93D60BF08180}"/>
              </a:ext>
            </a:extLst>
          </p:cNvPr>
          <p:cNvSpPr txBox="1"/>
          <p:nvPr/>
        </p:nvSpPr>
        <p:spPr>
          <a:xfrm>
            <a:off x="6263949" y="4581129"/>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2" name="TextBox 21">
            <a:extLst>
              <a:ext uri="{FF2B5EF4-FFF2-40B4-BE49-F238E27FC236}">
                <a16:creationId xmlns:a16="http://schemas.microsoft.com/office/drawing/2014/main" id="{53D2A466-8E7E-4C51-B2B2-3569AE14ADAC}"/>
              </a:ext>
            </a:extLst>
          </p:cNvPr>
          <p:cNvSpPr txBox="1"/>
          <p:nvPr/>
        </p:nvSpPr>
        <p:spPr>
          <a:xfrm>
            <a:off x="6647992" y="5061182"/>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3" name="TextBox 22">
            <a:extLst>
              <a:ext uri="{FF2B5EF4-FFF2-40B4-BE49-F238E27FC236}">
                <a16:creationId xmlns:a16="http://schemas.microsoft.com/office/drawing/2014/main" id="{5C9A3198-72A4-444E-AF87-DA837A701C57}"/>
              </a:ext>
            </a:extLst>
          </p:cNvPr>
          <p:cNvSpPr txBox="1"/>
          <p:nvPr/>
        </p:nvSpPr>
        <p:spPr>
          <a:xfrm>
            <a:off x="5424460" y="4485118"/>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4" name="TextBox 23">
            <a:extLst>
              <a:ext uri="{FF2B5EF4-FFF2-40B4-BE49-F238E27FC236}">
                <a16:creationId xmlns:a16="http://schemas.microsoft.com/office/drawing/2014/main" id="{A64DD425-55FB-4F81-BDFD-34604068DA91}"/>
              </a:ext>
            </a:extLst>
          </p:cNvPr>
          <p:cNvSpPr txBox="1"/>
          <p:nvPr/>
        </p:nvSpPr>
        <p:spPr>
          <a:xfrm>
            <a:off x="4944406" y="5349988"/>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6" name="TextBox 25">
            <a:extLst>
              <a:ext uri="{FF2B5EF4-FFF2-40B4-BE49-F238E27FC236}">
                <a16:creationId xmlns:a16="http://schemas.microsoft.com/office/drawing/2014/main" id="{D7478749-369C-46D7-BF87-08BC4A88E9DB}"/>
              </a:ext>
            </a:extLst>
          </p:cNvPr>
          <p:cNvSpPr txBox="1"/>
          <p:nvPr/>
        </p:nvSpPr>
        <p:spPr>
          <a:xfrm rot="20700000">
            <a:off x="5080291" y="5633544"/>
            <a:ext cx="1409797"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err="1">
                <a:ea typeface="Calibri" panose="020F0502020204030204" pitchFamily="34" charset="0"/>
                <a:cs typeface="Segoe UI Symbol" panose="020B0502040204020203" pitchFamily="34" charset="0"/>
              </a:rPr>
              <a:t>Mo</a:t>
            </a:r>
            <a:r>
              <a:rPr lang="en-US" sz="1867" i="1" baseline="-25000" dirty="0" err="1">
                <a:ea typeface="Calibri" panose="020F0502020204030204" pitchFamily="34" charset="0"/>
                <a:cs typeface="Segoe UI Symbol" panose="020B0502040204020203" pitchFamily="34" charset="0"/>
              </a:rPr>
              <a:t>r</a:t>
            </a:r>
            <a:r>
              <a:rPr lang="en-US" sz="1867" i="1"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a:t>
            </a:r>
            <a:r>
              <a:rPr lang="en-US" sz="1867"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Mo</a:t>
            </a:r>
            <a:r>
              <a:rPr lang="en-US" sz="1867" i="1" baseline="-25000" dirty="0">
                <a:ea typeface="Calibri" panose="020F0502020204030204" pitchFamily="34" charset="0"/>
                <a:cs typeface="Segoe UI Symbol" panose="020B0502040204020203" pitchFamily="34" charset="0"/>
              </a:rPr>
              <a:t>p</a:t>
            </a:r>
            <a:r>
              <a:rPr lang="en-US" sz="1867" dirty="0">
                <a:ea typeface="Calibri" panose="020F0502020204030204" pitchFamily="34" charset="0"/>
                <a:cs typeface="Segoe UI Symbol" panose="020B0502040204020203" pitchFamily="34" charset="0"/>
              </a:rPr>
              <a:t>(☉)</a:t>
            </a:r>
            <a:endParaRPr lang="en-US" sz="1867" dirty="0"/>
          </a:p>
        </p:txBody>
      </p:sp>
      <p:sp>
        <p:nvSpPr>
          <p:cNvPr id="28" name="TextBox 27">
            <a:extLst>
              <a:ext uri="{FF2B5EF4-FFF2-40B4-BE49-F238E27FC236}">
                <a16:creationId xmlns:a16="http://schemas.microsoft.com/office/drawing/2014/main" id="{5C69FD29-6AD7-4EF4-B471-6B085FFA187B}"/>
              </a:ext>
            </a:extLst>
          </p:cNvPr>
          <p:cNvSpPr txBox="1"/>
          <p:nvPr/>
        </p:nvSpPr>
        <p:spPr>
          <a:xfrm>
            <a:off x="7280785" y="5025260"/>
            <a:ext cx="298916"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a:t>
            </a:r>
            <a:endParaRPr lang="en-US" sz="1867" dirty="0"/>
          </a:p>
        </p:txBody>
      </p:sp>
      <p:sp>
        <p:nvSpPr>
          <p:cNvPr id="29" name="TextBox 28">
            <a:extLst>
              <a:ext uri="{FF2B5EF4-FFF2-40B4-BE49-F238E27FC236}">
                <a16:creationId xmlns:a16="http://schemas.microsoft.com/office/drawing/2014/main" id="{9D8C9DF6-05BF-4763-812D-295C046210BF}"/>
              </a:ext>
            </a:extLst>
          </p:cNvPr>
          <p:cNvSpPr txBox="1"/>
          <p:nvPr/>
        </p:nvSpPr>
        <p:spPr>
          <a:xfrm>
            <a:off x="3612334" y="6034205"/>
            <a:ext cx="100039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i="1" dirty="0">
                <a:ea typeface="Calibri" panose="020F0502020204030204" pitchFamily="34" charset="0"/>
                <a:cs typeface="Segoe UI Symbol" panose="020B0502040204020203" pitchFamily="34" charset="0"/>
              </a:rPr>
              <a:t>s</a:t>
            </a:r>
            <a:r>
              <a:rPr lang="en-US" sz="1867" dirty="0">
                <a:ea typeface="Calibri" panose="020F0502020204030204" pitchFamily="34" charset="0"/>
                <a:cs typeface="Segoe UI Symbol" panose="020B0502040204020203" pitchFamily="34" charset="0"/>
              </a:rPr>
              <a:t>-process</a:t>
            </a:r>
            <a:endParaRPr lang="en-US" sz="1867" dirty="0"/>
          </a:p>
        </p:txBody>
      </p:sp>
      <p:sp>
        <p:nvSpPr>
          <p:cNvPr id="30" name="TextBox 29">
            <a:extLst>
              <a:ext uri="{FF2B5EF4-FFF2-40B4-BE49-F238E27FC236}">
                <a16:creationId xmlns:a16="http://schemas.microsoft.com/office/drawing/2014/main" id="{033A41E6-2FC4-4FC0-9C04-23407B0888FB}"/>
              </a:ext>
            </a:extLst>
          </p:cNvPr>
          <p:cNvSpPr txBox="1"/>
          <p:nvPr/>
        </p:nvSpPr>
        <p:spPr>
          <a:xfrm>
            <a:off x="5653200" y="3813817"/>
            <a:ext cx="29571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25" name="TextBox 24">
            <a:extLst>
              <a:ext uri="{FF2B5EF4-FFF2-40B4-BE49-F238E27FC236}">
                <a16:creationId xmlns:a16="http://schemas.microsoft.com/office/drawing/2014/main" id="{721EFAAF-2C9B-4686-A194-F9C779FAEE95}"/>
              </a:ext>
            </a:extLst>
          </p:cNvPr>
          <p:cNvSpPr txBox="1"/>
          <p:nvPr/>
        </p:nvSpPr>
        <p:spPr>
          <a:xfrm>
            <a:off x="4686908" y="5553188"/>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7" name="TextBox 26">
            <a:extLst>
              <a:ext uri="{FF2B5EF4-FFF2-40B4-BE49-F238E27FC236}">
                <a16:creationId xmlns:a16="http://schemas.microsoft.com/office/drawing/2014/main" id="{AD4FAA92-D387-46CA-A3C7-284EAF7F7826}"/>
              </a:ext>
            </a:extLst>
          </p:cNvPr>
          <p:cNvSpPr txBox="1"/>
          <p:nvPr/>
        </p:nvSpPr>
        <p:spPr>
          <a:xfrm>
            <a:off x="5147606" y="5092500"/>
            <a:ext cx="215560" cy="287323"/>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 name="Title 1">
            <a:extLst>
              <a:ext uri="{FF2B5EF4-FFF2-40B4-BE49-F238E27FC236}">
                <a16:creationId xmlns:a16="http://schemas.microsoft.com/office/drawing/2014/main" id="{15B9A566-EF14-B62A-7B2A-2730E6E20BC6}"/>
              </a:ext>
            </a:extLst>
          </p:cNvPr>
          <p:cNvSpPr txBox="1">
            <a:spLocks/>
          </p:cNvSpPr>
          <p:nvPr/>
        </p:nvSpPr>
        <p:spPr>
          <a:xfrm>
            <a:off x="593894" y="-12776"/>
            <a:ext cx="10515600"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Why do we observe mixing lines?</a:t>
            </a:r>
          </a:p>
        </p:txBody>
      </p:sp>
    </p:spTree>
    <p:extLst>
      <p:ext uri="{BB962C8B-B14F-4D97-AF65-F5344CB8AC3E}">
        <p14:creationId xmlns:p14="http://schemas.microsoft.com/office/powerpoint/2010/main" val="2100574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496DB2-5BA9-4B65-A291-96B104DE4AB2}"/>
              </a:ext>
            </a:extLst>
          </p:cNvPr>
          <p:cNvGrpSpPr/>
          <p:nvPr/>
        </p:nvGrpSpPr>
        <p:grpSpPr>
          <a:xfrm>
            <a:off x="3612334" y="3813815"/>
            <a:ext cx="3967367" cy="2507710"/>
            <a:chOff x="2709250" y="2860362"/>
            <a:chExt cx="2975525" cy="1880783"/>
          </a:xfrm>
        </p:grpSpPr>
        <p:sp>
          <p:nvSpPr>
            <p:cNvPr id="35" name="Isosceles Triangle 34">
              <a:extLst>
                <a:ext uri="{FF2B5EF4-FFF2-40B4-BE49-F238E27FC236}">
                  <a16:creationId xmlns:a16="http://schemas.microsoft.com/office/drawing/2014/main" id="{C3B59627-1814-4390-8049-5E0C42749FFD}"/>
                </a:ext>
              </a:extLst>
            </p:cNvPr>
            <p:cNvSpPr/>
            <p:nvPr/>
          </p:nvSpPr>
          <p:spPr>
            <a:xfrm rot="20700000">
              <a:off x="2935472" y="3123459"/>
              <a:ext cx="2448272" cy="1098589"/>
            </a:xfrm>
            <a:prstGeom prst="triangle">
              <a:avLst>
                <a:gd name="adj" fmla="val 64094"/>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87E0ED5C-247E-4652-A57F-684593B42D9A}"/>
                </a:ext>
              </a:extLst>
            </p:cNvPr>
            <p:cNvSpPr txBox="1"/>
            <p:nvPr/>
          </p:nvSpPr>
          <p:spPr>
            <a:xfrm>
              <a:off x="5460588" y="3768944"/>
              <a:ext cx="224187"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a:t>
              </a:r>
              <a:endParaRPr lang="en-US" sz="1867" dirty="0"/>
            </a:p>
          </p:txBody>
        </p:sp>
        <p:sp>
          <p:nvSpPr>
            <p:cNvPr id="37" name="TextBox 36">
              <a:extLst>
                <a:ext uri="{FF2B5EF4-FFF2-40B4-BE49-F238E27FC236}">
                  <a16:creationId xmlns:a16="http://schemas.microsoft.com/office/drawing/2014/main" id="{C3D5551F-5EFF-4C62-AD6A-7284003909A7}"/>
                </a:ext>
              </a:extLst>
            </p:cNvPr>
            <p:cNvSpPr txBox="1"/>
            <p:nvPr/>
          </p:nvSpPr>
          <p:spPr>
            <a:xfrm>
              <a:off x="2709250" y="4525653"/>
              <a:ext cx="750292"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i="1" dirty="0">
                  <a:ea typeface="Calibri" panose="020F0502020204030204" pitchFamily="34" charset="0"/>
                  <a:cs typeface="Segoe UI Symbol" panose="020B0502040204020203" pitchFamily="34" charset="0"/>
                </a:rPr>
                <a:t>s</a:t>
              </a:r>
              <a:r>
                <a:rPr lang="en-US" sz="1867" dirty="0">
                  <a:ea typeface="Calibri" panose="020F0502020204030204" pitchFamily="34" charset="0"/>
                  <a:cs typeface="Segoe UI Symbol" panose="020B0502040204020203" pitchFamily="34" charset="0"/>
                </a:rPr>
                <a:t>-process</a:t>
              </a:r>
              <a:endParaRPr lang="en-US" sz="1867" dirty="0"/>
            </a:p>
          </p:txBody>
        </p:sp>
        <p:sp>
          <p:nvSpPr>
            <p:cNvPr id="38" name="TextBox 37">
              <a:extLst>
                <a:ext uri="{FF2B5EF4-FFF2-40B4-BE49-F238E27FC236}">
                  <a16:creationId xmlns:a16="http://schemas.microsoft.com/office/drawing/2014/main" id="{79F40EBA-3220-4DE1-B8D4-365181507BCC}"/>
                </a:ext>
              </a:extLst>
            </p:cNvPr>
            <p:cNvSpPr txBox="1"/>
            <p:nvPr/>
          </p:nvSpPr>
          <p:spPr>
            <a:xfrm>
              <a:off x="4239900" y="2860362"/>
              <a:ext cx="221782"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39" name="TextBox 38">
              <a:extLst>
                <a:ext uri="{FF2B5EF4-FFF2-40B4-BE49-F238E27FC236}">
                  <a16:creationId xmlns:a16="http://schemas.microsoft.com/office/drawing/2014/main" id="{FF45081D-CA45-41E2-A5F9-6FC5877E40C4}"/>
                </a:ext>
              </a:extLst>
            </p:cNvPr>
            <p:cNvSpPr txBox="1"/>
            <p:nvPr/>
          </p:nvSpPr>
          <p:spPr>
            <a:xfrm rot="18600000">
              <a:off x="3087790" y="3595045"/>
              <a:ext cx="1054943"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err="1">
                  <a:ea typeface="Calibri" panose="020F0502020204030204" pitchFamily="34" charset="0"/>
                  <a:cs typeface="Segoe UI Symbol" panose="020B0502040204020203" pitchFamily="34" charset="0"/>
                </a:rPr>
                <a:t>Mo</a:t>
              </a:r>
              <a:r>
                <a:rPr lang="en-US" sz="1867" i="1" baseline="-25000" dirty="0" err="1">
                  <a:ea typeface="Calibri" panose="020F0502020204030204" pitchFamily="34" charset="0"/>
                  <a:cs typeface="Segoe UI Symbol" panose="020B0502040204020203" pitchFamily="34" charset="0"/>
                </a:rPr>
                <a:t>r</a:t>
              </a:r>
              <a:r>
                <a:rPr lang="en-US" sz="1867" i="1"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a:t>
              </a:r>
              <a:r>
                <a:rPr lang="en-US" sz="1867"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Mo</a:t>
              </a:r>
              <a:r>
                <a:rPr lang="en-US" sz="1867" i="1" baseline="-25000" dirty="0">
                  <a:ea typeface="Calibri" panose="020F0502020204030204" pitchFamily="34" charset="0"/>
                  <a:cs typeface="Segoe UI Symbol" panose="020B0502040204020203" pitchFamily="34" charset="0"/>
                </a:rPr>
                <a:t>p</a:t>
              </a:r>
              <a:r>
                <a:rPr lang="en-US" sz="1867" dirty="0">
                  <a:ea typeface="Calibri" panose="020F0502020204030204" pitchFamily="34" charset="0"/>
                  <a:cs typeface="Segoe UI Symbol" panose="020B0502040204020203" pitchFamily="34" charset="0"/>
                </a:rPr>
                <a:t>(</a:t>
              </a: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r>
                <a:rPr lang="en-US" sz="1867" dirty="0">
                  <a:ea typeface="Calibri" panose="020F0502020204030204" pitchFamily="34" charset="0"/>
                  <a:cs typeface="Segoe UI Symbol" panose="020B0502040204020203" pitchFamily="34" charset="0"/>
                </a:rPr>
                <a:t>)</a:t>
              </a:r>
              <a:endParaRPr lang="en-US" sz="1867" dirty="0"/>
            </a:p>
          </p:txBody>
        </p:sp>
        <p:sp>
          <p:nvSpPr>
            <p:cNvPr id="28" name="TextBox 27">
              <a:extLst>
                <a:ext uri="{FF2B5EF4-FFF2-40B4-BE49-F238E27FC236}">
                  <a16:creationId xmlns:a16="http://schemas.microsoft.com/office/drawing/2014/main" id="{E1853E36-5AAB-4529-98DB-282BA94B36DA}"/>
                </a:ext>
              </a:extLst>
            </p:cNvPr>
            <p:cNvSpPr txBox="1"/>
            <p:nvPr/>
          </p:nvSpPr>
          <p:spPr>
            <a:xfrm>
              <a:off x="3374117" y="428651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9" name="TextBox 28">
              <a:extLst>
                <a:ext uri="{FF2B5EF4-FFF2-40B4-BE49-F238E27FC236}">
                  <a16:creationId xmlns:a16="http://schemas.microsoft.com/office/drawing/2014/main" id="{A63CF661-9113-4A09-80BB-3FF9C9CA89E8}"/>
                </a:ext>
              </a:extLst>
            </p:cNvPr>
            <p:cNvSpPr txBox="1"/>
            <p:nvPr/>
          </p:nvSpPr>
          <p:spPr>
            <a:xfrm>
              <a:off x="4604045" y="394414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0" name="TextBox 29">
              <a:extLst>
                <a:ext uri="{FF2B5EF4-FFF2-40B4-BE49-F238E27FC236}">
                  <a16:creationId xmlns:a16="http://schemas.microsoft.com/office/drawing/2014/main" id="{E851EE46-2866-429A-A903-93171485448E}"/>
                </a:ext>
              </a:extLst>
            </p:cNvPr>
            <p:cNvSpPr txBox="1"/>
            <p:nvPr/>
          </p:nvSpPr>
          <p:spPr>
            <a:xfrm>
              <a:off x="4184556" y="4103916"/>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1" name="TextBox 30">
              <a:extLst>
                <a:ext uri="{FF2B5EF4-FFF2-40B4-BE49-F238E27FC236}">
                  <a16:creationId xmlns:a16="http://schemas.microsoft.com/office/drawing/2014/main" id="{D3CC3A84-F34F-470D-8C82-248980F75016}"/>
                </a:ext>
              </a:extLst>
            </p:cNvPr>
            <p:cNvSpPr txBox="1"/>
            <p:nvPr/>
          </p:nvSpPr>
          <p:spPr>
            <a:xfrm>
              <a:off x="5214356" y="379976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2" name="TextBox 31">
              <a:extLst>
                <a:ext uri="{FF2B5EF4-FFF2-40B4-BE49-F238E27FC236}">
                  <a16:creationId xmlns:a16="http://schemas.microsoft.com/office/drawing/2014/main" id="{324DE09E-2ACF-4830-9344-B54DF7AF5524}"/>
                </a:ext>
              </a:extLst>
            </p:cNvPr>
            <p:cNvSpPr txBox="1"/>
            <p:nvPr/>
          </p:nvSpPr>
          <p:spPr>
            <a:xfrm>
              <a:off x="5065510" y="3857046"/>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3" name="TextBox 32">
              <a:extLst>
                <a:ext uri="{FF2B5EF4-FFF2-40B4-BE49-F238E27FC236}">
                  <a16:creationId xmlns:a16="http://schemas.microsoft.com/office/drawing/2014/main" id="{E897D753-EB2F-4B75-B165-1174234C76A7}"/>
                </a:ext>
              </a:extLst>
            </p:cNvPr>
            <p:cNvSpPr txBox="1"/>
            <p:nvPr/>
          </p:nvSpPr>
          <p:spPr>
            <a:xfrm>
              <a:off x="4815646" y="3942647"/>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4" name="TextBox 33">
              <a:extLst>
                <a:ext uri="{FF2B5EF4-FFF2-40B4-BE49-F238E27FC236}">
                  <a16:creationId xmlns:a16="http://schemas.microsoft.com/office/drawing/2014/main" id="{7940F18B-34B3-4EC6-A31B-2BC881088922}"/>
                </a:ext>
              </a:extLst>
            </p:cNvPr>
            <p:cNvSpPr txBox="1"/>
            <p:nvPr/>
          </p:nvSpPr>
          <p:spPr>
            <a:xfrm>
              <a:off x="3919317" y="4159285"/>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19" name="TextBox 18">
              <a:extLst>
                <a:ext uri="{FF2B5EF4-FFF2-40B4-BE49-F238E27FC236}">
                  <a16:creationId xmlns:a16="http://schemas.microsoft.com/office/drawing/2014/main" id="{182C42F1-3F8B-49E8-9040-27C44225A80D}"/>
                </a:ext>
              </a:extLst>
            </p:cNvPr>
            <p:cNvSpPr txBox="1"/>
            <p:nvPr/>
          </p:nvSpPr>
          <p:spPr>
            <a:xfrm rot="20700000">
              <a:off x="3810218" y="4225158"/>
              <a:ext cx="1057348"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err="1">
                  <a:ea typeface="Calibri" panose="020F0502020204030204" pitchFamily="34" charset="0"/>
                  <a:cs typeface="Segoe UI Symbol" panose="020B0502040204020203" pitchFamily="34" charset="0"/>
                </a:rPr>
                <a:t>Mo</a:t>
              </a:r>
              <a:r>
                <a:rPr lang="en-US" sz="1867" i="1" baseline="-25000" dirty="0" err="1">
                  <a:ea typeface="Calibri" panose="020F0502020204030204" pitchFamily="34" charset="0"/>
                  <a:cs typeface="Segoe UI Symbol" panose="020B0502040204020203" pitchFamily="34" charset="0"/>
                </a:rPr>
                <a:t>r</a:t>
              </a:r>
              <a:r>
                <a:rPr lang="en-US" sz="1867" i="1"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a:t>
              </a:r>
              <a:r>
                <a:rPr lang="en-US" sz="1867" baseline="-25000" dirty="0">
                  <a:ea typeface="Calibri" panose="020F0502020204030204" pitchFamily="34" charset="0"/>
                  <a:cs typeface="Segoe UI Symbol" panose="020B0502040204020203" pitchFamily="34" charset="0"/>
                </a:rPr>
                <a:t> </a:t>
              </a:r>
              <a:r>
                <a:rPr lang="en-US" sz="1867" dirty="0">
                  <a:ea typeface="Calibri" panose="020F0502020204030204" pitchFamily="34" charset="0"/>
                  <a:cs typeface="Segoe UI Symbol" panose="020B0502040204020203" pitchFamily="34" charset="0"/>
                </a:rPr>
                <a:t>Mo</a:t>
              </a:r>
              <a:r>
                <a:rPr lang="en-US" sz="1867" i="1" baseline="-25000" dirty="0">
                  <a:ea typeface="Calibri" panose="020F0502020204030204" pitchFamily="34" charset="0"/>
                  <a:cs typeface="Segoe UI Symbol" panose="020B0502040204020203" pitchFamily="34" charset="0"/>
                </a:rPr>
                <a:t>p</a:t>
              </a:r>
              <a:r>
                <a:rPr lang="en-US" sz="1867" dirty="0">
                  <a:ea typeface="Calibri" panose="020F0502020204030204" pitchFamily="34" charset="0"/>
                  <a:cs typeface="Segoe UI Symbol" panose="020B0502040204020203" pitchFamily="34" charset="0"/>
                </a:rPr>
                <a:t>(☉)</a:t>
              </a:r>
              <a:endParaRPr lang="en-US" sz="1867" dirty="0"/>
            </a:p>
          </p:txBody>
        </p:sp>
        <p:sp>
          <p:nvSpPr>
            <p:cNvPr id="18" name="TextBox 17">
              <a:extLst>
                <a:ext uri="{FF2B5EF4-FFF2-40B4-BE49-F238E27FC236}">
                  <a16:creationId xmlns:a16="http://schemas.microsoft.com/office/drawing/2014/main" id="{469CD3E1-CF8F-4A5B-881A-1042ADAFA821}"/>
                </a:ext>
              </a:extLst>
            </p:cNvPr>
            <p:cNvSpPr txBox="1"/>
            <p:nvPr/>
          </p:nvSpPr>
          <p:spPr>
            <a:xfrm>
              <a:off x="3571775" y="4224465"/>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20" name="TextBox 19">
              <a:extLst>
                <a:ext uri="{FF2B5EF4-FFF2-40B4-BE49-F238E27FC236}">
                  <a16:creationId xmlns:a16="http://schemas.microsoft.com/office/drawing/2014/main" id="{12370EDF-D400-4775-B664-9C90E367F58D}"/>
                </a:ext>
              </a:extLst>
            </p:cNvPr>
            <p:cNvSpPr txBox="1"/>
            <p:nvPr/>
          </p:nvSpPr>
          <p:spPr>
            <a:xfrm>
              <a:off x="3766289" y="4226984"/>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grpSp>
      <p:sp>
        <p:nvSpPr>
          <p:cNvPr id="6" name="Title 1">
            <a:extLst>
              <a:ext uri="{FF2B5EF4-FFF2-40B4-BE49-F238E27FC236}">
                <a16:creationId xmlns:a16="http://schemas.microsoft.com/office/drawing/2014/main" id="{EBF5EDC1-A2F1-67E3-4B06-52474F722E20}"/>
              </a:ext>
            </a:extLst>
          </p:cNvPr>
          <p:cNvSpPr txBox="1">
            <a:spLocks/>
          </p:cNvSpPr>
          <p:nvPr/>
        </p:nvSpPr>
        <p:spPr>
          <a:xfrm>
            <a:off x="593894" y="-12776"/>
            <a:ext cx="10515600"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Possible explanation 1</a:t>
            </a:r>
          </a:p>
        </p:txBody>
      </p:sp>
      <p:sp>
        <p:nvSpPr>
          <p:cNvPr id="10" name="Content Placeholder 3">
            <a:extLst>
              <a:ext uri="{FF2B5EF4-FFF2-40B4-BE49-F238E27FC236}">
                <a16:creationId xmlns:a16="http://schemas.microsoft.com/office/drawing/2014/main" id="{07564244-5441-F09A-5075-DA1BFD5D5385}"/>
              </a:ext>
            </a:extLst>
          </p:cNvPr>
          <p:cNvSpPr txBox="1">
            <a:spLocks/>
          </p:cNvSpPr>
          <p:nvPr/>
        </p:nvSpPr>
        <p:spPr>
          <a:xfrm>
            <a:off x="838200" y="123637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t>Initial stellar component plays no role </a:t>
            </a:r>
          </a:p>
          <a:p>
            <a:r>
              <a:rPr lang="en-US" b="0"/>
              <a:t>We only observe mixing between </a:t>
            </a:r>
            <a:r>
              <a:rPr lang="en-US" b="0" i="1"/>
              <a:t>s</a:t>
            </a:r>
            <a:r>
              <a:rPr lang="en-US" b="0"/>
              <a:t>-process and solar</a:t>
            </a:r>
            <a:endParaRPr lang="en-US" b="0" dirty="0"/>
          </a:p>
        </p:txBody>
      </p:sp>
    </p:spTree>
    <p:extLst>
      <p:ext uri="{BB962C8B-B14F-4D97-AF65-F5344CB8AC3E}">
        <p14:creationId xmlns:p14="http://schemas.microsoft.com/office/powerpoint/2010/main" val="961854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898AD-4A8C-0891-91EF-32678F53C08C}"/>
              </a:ext>
            </a:extLst>
          </p:cNvPr>
          <p:cNvPicPr>
            <a:picLocks noChangeAspect="1"/>
          </p:cNvPicPr>
          <p:nvPr/>
        </p:nvPicPr>
        <p:blipFill>
          <a:blip r:embed="rId3"/>
          <a:srcRect l="21041" r="19163"/>
          <a:stretch>
            <a:fillRect/>
          </a:stretch>
        </p:blipFill>
        <p:spPr>
          <a:xfrm>
            <a:off x="3" y="4653"/>
            <a:ext cx="6186302" cy="6853347"/>
          </a:xfrm>
          <a:prstGeom prst="rect">
            <a:avLst/>
          </a:prstGeom>
        </p:spPr>
      </p:pic>
      <p:pic>
        <p:nvPicPr>
          <p:cNvPr id="8" name="Picture 7">
            <a:extLst>
              <a:ext uri="{FF2B5EF4-FFF2-40B4-BE49-F238E27FC236}">
                <a16:creationId xmlns:a16="http://schemas.microsoft.com/office/drawing/2014/main" id="{3ABA10DE-1829-073F-1198-609CA9F377BE}"/>
              </a:ext>
            </a:extLst>
          </p:cNvPr>
          <p:cNvPicPr>
            <a:picLocks noChangeAspect="1"/>
          </p:cNvPicPr>
          <p:nvPr/>
        </p:nvPicPr>
        <p:blipFill>
          <a:blip r:embed="rId4"/>
          <a:stretch>
            <a:fillRect/>
          </a:stretch>
        </p:blipFill>
        <p:spPr>
          <a:xfrm>
            <a:off x="6185690" y="24425"/>
            <a:ext cx="6003348" cy="4652595"/>
          </a:xfrm>
          <a:prstGeom prst="rect">
            <a:avLst/>
          </a:prstGeom>
        </p:spPr>
      </p:pic>
      <p:sp>
        <p:nvSpPr>
          <p:cNvPr id="11" name="TextBox 10">
            <a:extLst>
              <a:ext uri="{FF2B5EF4-FFF2-40B4-BE49-F238E27FC236}">
                <a16:creationId xmlns:a16="http://schemas.microsoft.com/office/drawing/2014/main" id="{78001BC7-22E7-B9E1-36B5-9E58F0A9EE7F}"/>
              </a:ext>
            </a:extLst>
          </p:cNvPr>
          <p:cNvSpPr txBox="1"/>
          <p:nvPr/>
        </p:nvSpPr>
        <p:spPr>
          <a:xfrm>
            <a:off x="6557996" y="4905735"/>
            <a:ext cx="5541353" cy="1723549"/>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sz="2800" dirty="0">
                <a:latin typeface="Arial Rounded MT Bold" panose="020F0704030504030204" pitchFamily="34" charset="77"/>
              </a:rPr>
              <a:t>Edward Anders (1926-2025), shown with Roy Lewis.</a:t>
            </a:r>
          </a:p>
          <a:p>
            <a:pPr>
              <a:tabLst>
                <a:tab pos="476239" algn="l"/>
                <a:tab pos="5259786" algn="l"/>
                <a:tab pos="5501080" algn="l"/>
              </a:tabLst>
            </a:pPr>
            <a:r>
              <a:rPr lang="en-US" sz="2800" dirty="0">
                <a:latin typeface="Arial Rounded MT Bold" panose="020F0704030504030204" pitchFamily="34" charset="77"/>
              </a:rPr>
              <a:t>They were the </a:t>
            </a:r>
            <a:r>
              <a:rPr lang="en-US" sz="2800" dirty="0" err="1">
                <a:latin typeface="Arial Rounded MT Bold" panose="020F0704030504030204" pitchFamily="34" charset="77"/>
              </a:rPr>
              <a:t>codiscovers</a:t>
            </a:r>
            <a:r>
              <a:rPr lang="en-US" sz="2800" dirty="0">
                <a:latin typeface="Arial Rounded MT Bold" panose="020F0704030504030204" pitchFamily="34" charset="77"/>
              </a:rPr>
              <a:t> of </a:t>
            </a:r>
            <a:r>
              <a:rPr lang="en-US" sz="2800" dirty="0" err="1">
                <a:latin typeface="Arial Rounded MT Bold" panose="020F0704030504030204" pitchFamily="34" charset="77"/>
              </a:rPr>
              <a:t>presolar</a:t>
            </a:r>
            <a:r>
              <a:rPr lang="en-US" sz="2800" dirty="0">
                <a:latin typeface="Arial Rounded MT Bold" panose="020F0704030504030204" pitchFamily="34" charset="77"/>
              </a:rPr>
              <a:t> grains in meteorites.</a:t>
            </a:r>
          </a:p>
        </p:txBody>
      </p:sp>
    </p:spTree>
    <p:extLst>
      <p:ext uri="{BB962C8B-B14F-4D97-AF65-F5344CB8AC3E}">
        <p14:creationId xmlns:p14="http://schemas.microsoft.com/office/powerpoint/2010/main" val="4059124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C2ED3C9-E4E0-4F57-B8E0-9A6D24ECDB8B}"/>
              </a:ext>
            </a:extLst>
          </p:cNvPr>
          <p:cNvSpPr/>
          <p:nvPr/>
        </p:nvSpPr>
        <p:spPr>
          <a:xfrm>
            <a:off x="5344359" y="6103983"/>
            <a:ext cx="6249263" cy="589380"/>
          </a:xfrm>
          <a:prstGeom prst="rect">
            <a:avLst/>
          </a:prstGeom>
        </p:spPr>
        <p:txBody>
          <a:bodyPr wrap="none" lIns="48000" tIns="48000" rIns="48000" bIns="48000">
            <a:spAutoFit/>
          </a:bodyPr>
          <a:lstStyle/>
          <a:p>
            <a:pPr algn="ctr"/>
            <a:r>
              <a:rPr lang="en-US" sz="3200" dirty="0"/>
              <a:t>Mo</a:t>
            </a:r>
            <a:r>
              <a:rPr lang="en-US" sz="3200" i="1" baseline="-25000" dirty="0"/>
              <a:t>p</a:t>
            </a:r>
            <a:r>
              <a:rPr lang="en-US" sz="3200" dirty="0"/>
              <a:t>/</a:t>
            </a:r>
            <a:r>
              <a:rPr lang="en-US" sz="3200" dirty="0" err="1"/>
              <a:t>Mo</a:t>
            </a:r>
            <a:r>
              <a:rPr lang="en-US" sz="3200" i="1" baseline="-25000" dirty="0" err="1"/>
              <a:t>r</a:t>
            </a:r>
            <a:r>
              <a:rPr lang="en-US" sz="3200" dirty="0"/>
              <a:t> (★) = Mo</a:t>
            </a:r>
            <a:r>
              <a:rPr lang="en-US" sz="3200" i="1" baseline="-25000" dirty="0"/>
              <a:t>p</a:t>
            </a:r>
            <a:r>
              <a:rPr lang="en-US" sz="3200" dirty="0"/>
              <a:t>/</a:t>
            </a:r>
            <a:r>
              <a:rPr lang="en-US" sz="3200" dirty="0" err="1"/>
              <a:t>Mo</a:t>
            </a:r>
            <a:r>
              <a:rPr lang="en-US" sz="3200" i="1" baseline="-25000" dirty="0" err="1"/>
              <a:t>r</a:t>
            </a:r>
            <a:r>
              <a:rPr lang="en-US" sz="3200" dirty="0"/>
              <a:t> (☉) = 0.767</a:t>
            </a:r>
          </a:p>
        </p:txBody>
      </p:sp>
      <p:grpSp>
        <p:nvGrpSpPr>
          <p:cNvPr id="2" name="Group 1">
            <a:extLst>
              <a:ext uri="{FF2B5EF4-FFF2-40B4-BE49-F238E27FC236}">
                <a16:creationId xmlns:a16="http://schemas.microsoft.com/office/drawing/2014/main" id="{582F4D39-AD94-45F4-8A9F-7946F0749A6E}"/>
              </a:ext>
            </a:extLst>
          </p:cNvPr>
          <p:cNvGrpSpPr/>
          <p:nvPr/>
        </p:nvGrpSpPr>
        <p:grpSpPr>
          <a:xfrm>
            <a:off x="3612334" y="4887249"/>
            <a:ext cx="4486029" cy="1434277"/>
            <a:chOff x="2709250" y="3665437"/>
            <a:chExt cx="3364522" cy="1075708"/>
          </a:xfrm>
        </p:grpSpPr>
        <p:cxnSp>
          <p:nvCxnSpPr>
            <p:cNvPr id="67" name="Straight Connector 66">
              <a:extLst>
                <a:ext uri="{FF2B5EF4-FFF2-40B4-BE49-F238E27FC236}">
                  <a16:creationId xmlns:a16="http://schemas.microsoft.com/office/drawing/2014/main" id="{B9BDA83F-234F-4821-8528-81E0C6242973}"/>
                </a:ext>
              </a:extLst>
            </p:cNvPr>
            <p:cNvCxnSpPr>
              <a:cxnSpLocks noChangeAspect="1"/>
            </p:cNvCxnSpPr>
            <p:nvPr/>
          </p:nvCxnSpPr>
          <p:spPr>
            <a:xfrm flipV="1">
              <a:off x="3130948" y="3726259"/>
              <a:ext cx="2942824" cy="788525"/>
            </a:xfrm>
            <a:prstGeom prst="line">
              <a:avLst/>
            </a:prstGeom>
            <a:ln w="25400" cap="rnd">
              <a:solidFill>
                <a:srgbClr val="0000FF"/>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245E6F1-AAFD-47A5-A668-87D889D8A93A}"/>
                </a:ext>
              </a:extLst>
            </p:cNvPr>
            <p:cNvSpPr txBox="1"/>
            <p:nvPr/>
          </p:nvSpPr>
          <p:spPr>
            <a:xfrm>
              <a:off x="5496939" y="3768944"/>
              <a:ext cx="151484"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a:t>
              </a:r>
              <a:endParaRPr lang="en-US" sz="1867" dirty="0"/>
            </a:p>
          </p:txBody>
        </p:sp>
        <p:sp>
          <p:nvSpPr>
            <p:cNvPr id="69" name="TextBox 68">
              <a:extLst>
                <a:ext uri="{FF2B5EF4-FFF2-40B4-BE49-F238E27FC236}">
                  <a16:creationId xmlns:a16="http://schemas.microsoft.com/office/drawing/2014/main" id="{ACF284AE-F1D4-4585-97E2-565A8A87F83B}"/>
                </a:ext>
              </a:extLst>
            </p:cNvPr>
            <p:cNvSpPr txBox="1"/>
            <p:nvPr/>
          </p:nvSpPr>
          <p:spPr>
            <a:xfrm>
              <a:off x="4403643" y="4043752"/>
              <a:ext cx="149079"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70" name="TextBox 69">
              <a:extLst>
                <a:ext uri="{FF2B5EF4-FFF2-40B4-BE49-F238E27FC236}">
                  <a16:creationId xmlns:a16="http://schemas.microsoft.com/office/drawing/2014/main" id="{13390234-A2A5-4B13-ABC3-910831042A3B}"/>
                </a:ext>
              </a:extLst>
            </p:cNvPr>
            <p:cNvSpPr txBox="1"/>
            <p:nvPr/>
          </p:nvSpPr>
          <p:spPr>
            <a:xfrm>
              <a:off x="4952376" y="3891451"/>
              <a:ext cx="149079"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71" name="TextBox 70">
              <a:extLst>
                <a:ext uri="{FF2B5EF4-FFF2-40B4-BE49-F238E27FC236}">
                  <a16:creationId xmlns:a16="http://schemas.microsoft.com/office/drawing/2014/main" id="{611BD74F-8F3D-4577-9893-A6FD22579CE8}"/>
                </a:ext>
              </a:extLst>
            </p:cNvPr>
            <p:cNvSpPr txBox="1"/>
            <p:nvPr/>
          </p:nvSpPr>
          <p:spPr>
            <a:xfrm>
              <a:off x="5826197" y="3665437"/>
              <a:ext cx="149079"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63" name="TextBox 62">
              <a:extLst>
                <a:ext uri="{FF2B5EF4-FFF2-40B4-BE49-F238E27FC236}">
                  <a16:creationId xmlns:a16="http://schemas.microsoft.com/office/drawing/2014/main" id="{6B34E2B1-F7C2-4BF5-9F29-4DF97F7954BE}"/>
                </a:ext>
              </a:extLst>
            </p:cNvPr>
            <p:cNvSpPr txBox="1"/>
            <p:nvPr/>
          </p:nvSpPr>
          <p:spPr>
            <a:xfrm>
              <a:off x="5683878" y="3692039"/>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0" name="TextBox 89">
              <a:extLst>
                <a:ext uri="{FF2B5EF4-FFF2-40B4-BE49-F238E27FC236}">
                  <a16:creationId xmlns:a16="http://schemas.microsoft.com/office/drawing/2014/main" id="{5343DE0F-0AD9-4301-8F16-A48CF99DB5F8}"/>
                </a:ext>
              </a:extLst>
            </p:cNvPr>
            <p:cNvSpPr txBox="1"/>
            <p:nvPr/>
          </p:nvSpPr>
          <p:spPr>
            <a:xfrm>
              <a:off x="2709250" y="4525653"/>
              <a:ext cx="750293"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i="1" dirty="0">
                  <a:ea typeface="Calibri" panose="020F0502020204030204" pitchFamily="34" charset="0"/>
                  <a:cs typeface="Segoe UI Symbol" panose="020B0502040204020203" pitchFamily="34" charset="0"/>
                </a:rPr>
                <a:t>s</a:t>
              </a:r>
              <a:r>
                <a:rPr lang="en-US" sz="1867" dirty="0">
                  <a:ea typeface="Calibri" panose="020F0502020204030204" pitchFamily="34" charset="0"/>
                  <a:cs typeface="Segoe UI Symbol" panose="020B0502040204020203" pitchFamily="34" charset="0"/>
                </a:rPr>
                <a:t>-process</a:t>
              </a:r>
              <a:endParaRPr lang="en-US" sz="1867" dirty="0"/>
            </a:p>
          </p:txBody>
        </p:sp>
        <p:sp>
          <p:nvSpPr>
            <p:cNvPr id="93" name="TextBox 92">
              <a:extLst>
                <a:ext uri="{FF2B5EF4-FFF2-40B4-BE49-F238E27FC236}">
                  <a16:creationId xmlns:a16="http://schemas.microsoft.com/office/drawing/2014/main" id="{0F34D09B-9E70-4F29-8921-DBA11AA4F2C1}"/>
                </a:ext>
              </a:extLst>
            </p:cNvPr>
            <p:cNvSpPr txBox="1"/>
            <p:nvPr/>
          </p:nvSpPr>
          <p:spPr>
            <a:xfrm>
              <a:off x="3374118" y="428651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4" name="TextBox 93">
              <a:extLst>
                <a:ext uri="{FF2B5EF4-FFF2-40B4-BE49-F238E27FC236}">
                  <a16:creationId xmlns:a16="http://schemas.microsoft.com/office/drawing/2014/main" id="{447B34A3-250A-4E39-81BD-1FC6F71C86FD}"/>
                </a:ext>
              </a:extLst>
            </p:cNvPr>
            <p:cNvSpPr txBox="1"/>
            <p:nvPr/>
          </p:nvSpPr>
          <p:spPr>
            <a:xfrm>
              <a:off x="4604044" y="394414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5" name="TextBox 94">
              <a:extLst>
                <a:ext uri="{FF2B5EF4-FFF2-40B4-BE49-F238E27FC236}">
                  <a16:creationId xmlns:a16="http://schemas.microsoft.com/office/drawing/2014/main" id="{35B527A3-4E0C-414E-9247-8A54E3F17AC0}"/>
                </a:ext>
              </a:extLst>
            </p:cNvPr>
            <p:cNvSpPr txBox="1"/>
            <p:nvPr/>
          </p:nvSpPr>
          <p:spPr>
            <a:xfrm>
              <a:off x="4184556" y="4103916"/>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6" name="TextBox 95">
              <a:extLst>
                <a:ext uri="{FF2B5EF4-FFF2-40B4-BE49-F238E27FC236}">
                  <a16:creationId xmlns:a16="http://schemas.microsoft.com/office/drawing/2014/main" id="{B39EF18B-85AF-445B-8937-2B941806F460}"/>
                </a:ext>
              </a:extLst>
            </p:cNvPr>
            <p:cNvSpPr txBox="1"/>
            <p:nvPr/>
          </p:nvSpPr>
          <p:spPr>
            <a:xfrm>
              <a:off x="5214357" y="379976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7" name="TextBox 96">
              <a:extLst>
                <a:ext uri="{FF2B5EF4-FFF2-40B4-BE49-F238E27FC236}">
                  <a16:creationId xmlns:a16="http://schemas.microsoft.com/office/drawing/2014/main" id="{A29F1C99-9943-4042-B7CA-A9633B290CEC}"/>
                </a:ext>
              </a:extLst>
            </p:cNvPr>
            <p:cNvSpPr txBox="1"/>
            <p:nvPr/>
          </p:nvSpPr>
          <p:spPr>
            <a:xfrm>
              <a:off x="5065509" y="3857046"/>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8" name="TextBox 97">
              <a:extLst>
                <a:ext uri="{FF2B5EF4-FFF2-40B4-BE49-F238E27FC236}">
                  <a16:creationId xmlns:a16="http://schemas.microsoft.com/office/drawing/2014/main" id="{76EE8C5C-79DF-492C-9064-C3425427636F}"/>
                </a:ext>
              </a:extLst>
            </p:cNvPr>
            <p:cNvSpPr txBox="1"/>
            <p:nvPr/>
          </p:nvSpPr>
          <p:spPr>
            <a:xfrm>
              <a:off x="4815645" y="3942647"/>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99" name="TextBox 98">
              <a:extLst>
                <a:ext uri="{FF2B5EF4-FFF2-40B4-BE49-F238E27FC236}">
                  <a16:creationId xmlns:a16="http://schemas.microsoft.com/office/drawing/2014/main" id="{3CFC3F25-AF47-4D23-822D-B62FDF17A06F}"/>
                </a:ext>
              </a:extLst>
            </p:cNvPr>
            <p:cNvSpPr txBox="1"/>
            <p:nvPr/>
          </p:nvSpPr>
          <p:spPr>
            <a:xfrm>
              <a:off x="3919317" y="4159285"/>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101" name="TextBox 100">
              <a:extLst>
                <a:ext uri="{FF2B5EF4-FFF2-40B4-BE49-F238E27FC236}">
                  <a16:creationId xmlns:a16="http://schemas.microsoft.com/office/drawing/2014/main" id="{74C67498-59E6-4D1A-A931-C1BC34C70A9E}"/>
                </a:ext>
              </a:extLst>
            </p:cNvPr>
            <p:cNvSpPr txBox="1"/>
            <p:nvPr/>
          </p:nvSpPr>
          <p:spPr>
            <a:xfrm>
              <a:off x="3571776" y="4224465"/>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102" name="TextBox 101">
              <a:extLst>
                <a:ext uri="{FF2B5EF4-FFF2-40B4-BE49-F238E27FC236}">
                  <a16:creationId xmlns:a16="http://schemas.microsoft.com/office/drawing/2014/main" id="{97A7CE4F-650F-431A-BE45-3E509A32748D}"/>
                </a:ext>
              </a:extLst>
            </p:cNvPr>
            <p:cNvSpPr txBox="1"/>
            <p:nvPr/>
          </p:nvSpPr>
          <p:spPr>
            <a:xfrm>
              <a:off x="3766289" y="4226984"/>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grpSp>
      <p:sp>
        <p:nvSpPr>
          <p:cNvPr id="5" name="Title 1">
            <a:extLst>
              <a:ext uri="{FF2B5EF4-FFF2-40B4-BE49-F238E27FC236}">
                <a16:creationId xmlns:a16="http://schemas.microsoft.com/office/drawing/2014/main" id="{4CE9C0B7-45F2-AEEA-6C44-1A3FC21315D4}"/>
              </a:ext>
            </a:extLst>
          </p:cNvPr>
          <p:cNvSpPr txBox="1">
            <a:spLocks/>
          </p:cNvSpPr>
          <p:nvPr/>
        </p:nvSpPr>
        <p:spPr>
          <a:xfrm>
            <a:off x="593894" y="-12776"/>
            <a:ext cx="10515600"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Possible explanation 2</a:t>
            </a:r>
          </a:p>
        </p:txBody>
      </p:sp>
      <p:sp>
        <p:nvSpPr>
          <p:cNvPr id="10" name="Content Placeholder 3">
            <a:extLst>
              <a:ext uri="{FF2B5EF4-FFF2-40B4-BE49-F238E27FC236}">
                <a16:creationId xmlns:a16="http://schemas.microsoft.com/office/drawing/2014/main" id="{F5BC5190-DC1E-3B90-A0F0-D345863DFB52}"/>
              </a:ext>
            </a:extLst>
          </p:cNvPr>
          <p:cNvSpPr txBox="1">
            <a:spLocks/>
          </p:cNvSpPr>
          <p:nvPr/>
        </p:nvSpPr>
        <p:spPr>
          <a:xfrm>
            <a:off x="838200" y="1252722"/>
            <a:ext cx="11305521" cy="4925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Initial stellar component lies on the </a:t>
            </a:r>
            <a:r>
              <a:rPr lang="en-US" b="0" i="1" dirty="0"/>
              <a:t>s</a:t>
            </a:r>
            <a:r>
              <a:rPr lang="en-US" b="0" dirty="0"/>
              <a:t>-process–solar mixing line</a:t>
            </a:r>
          </a:p>
          <a:p>
            <a:r>
              <a:rPr lang="en-US" b="0" dirty="0"/>
              <a:t>Contamination may or may not have played a role</a:t>
            </a:r>
          </a:p>
        </p:txBody>
      </p:sp>
    </p:spTree>
    <p:extLst>
      <p:ext uri="{BB962C8B-B14F-4D97-AF65-F5344CB8AC3E}">
        <p14:creationId xmlns:p14="http://schemas.microsoft.com/office/powerpoint/2010/main" val="183502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C2ED3C9-E4E0-4F57-B8E0-9A6D24ECDB8B}"/>
              </a:ext>
            </a:extLst>
          </p:cNvPr>
          <p:cNvSpPr/>
          <p:nvPr/>
        </p:nvSpPr>
        <p:spPr>
          <a:xfrm>
            <a:off x="5344359" y="6103983"/>
            <a:ext cx="6249263" cy="589380"/>
          </a:xfrm>
          <a:prstGeom prst="rect">
            <a:avLst/>
          </a:prstGeom>
        </p:spPr>
        <p:txBody>
          <a:bodyPr wrap="none" lIns="48000" tIns="48000" rIns="48000" bIns="48000">
            <a:spAutoFit/>
          </a:bodyPr>
          <a:lstStyle/>
          <a:p>
            <a:pPr algn="ctr"/>
            <a:r>
              <a:rPr lang="en-US" sz="3200" dirty="0"/>
              <a:t>Mo</a:t>
            </a:r>
            <a:r>
              <a:rPr lang="en-US" sz="3200" i="1" baseline="-25000" dirty="0"/>
              <a:t>p</a:t>
            </a:r>
            <a:r>
              <a:rPr lang="en-US" sz="3200" dirty="0"/>
              <a:t>/</a:t>
            </a:r>
            <a:r>
              <a:rPr lang="en-US" sz="3200" dirty="0" err="1"/>
              <a:t>Mo</a:t>
            </a:r>
            <a:r>
              <a:rPr lang="en-US" sz="3200" i="1" baseline="-25000" dirty="0" err="1"/>
              <a:t>r</a:t>
            </a:r>
            <a:r>
              <a:rPr lang="en-US" sz="3200" dirty="0"/>
              <a:t> (★) = Mo</a:t>
            </a:r>
            <a:r>
              <a:rPr lang="en-US" sz="3200" i="1" baseline="-25000" dirty="0"/>
              <a:t>p</a:t>
            </a:r>
            <a:r>
              <a:rPr lang="en-US" sz="3200" dirty="0"/>
              <a:t>/</a:t>
            </a:r>
            <a:r>
              <a:rPr lang="en-US" sz="3200" dirty="0" err="1"/>
              <a:t>Mo</a:t>
            </a:r>
            <a:r>
              <a:rPr lang="en-US" sz="3200" i="1" baseline="-25000" dirty="0" err="1"/>
              <a:t>r</a:t>
            </a:r>
            <a:r>
              <a:rPr lang="en-US" sz="3200" dirty="0"/>
              <a:t> (☉) = 0.767</a:t>
            </a:r>
          </a:p>
        </p:txBody>
      </p:sp>
      <p:grpSp>
        <p:nvGrpSpPr>
          <p:cNvPr id="20" name="Group 19">
            <a:extLst>
              <a:ext uri="{FF2B5EF4-FFF2-40B4-BE49-F238E27FC236}">
                <a16:creationId xmlns:a16="http://schemas.microsoft.com/office/drawing/2014/main" id="{1BE88046-6ED1-43D5-BA83-621FCE5A6910}"/>
              </a:ext>
            </a:extLst>
          </p:cNvPr>
          <p:cNvGrpSpPr/>
          <p:nvPr/>
        </p:nvGrpSpPr>
        <p:grpSpPr>
          <a:xfrm>
            <a:off x="3612334" y="4887249"/>
            <a:ext cx="4486029" cy="1434277"/>
            <a:chOff x="2709250" y="3665437"/>
            <a:chExt cx="3364522" cy="1075708"/>
          </a:xfrm>
        </p:grpSpPr>
        <p:cxnSp>
          <p:nvCxnSpPr>
            <p:cNvPr id="22" name="Straight Connector 21">
              <a:extLst>
                <a:ext uri="{FF2B5EF4-FFF2-40B4-BE49-F238E27FC236}">
                  <a16:creationId xmlns:a16="http://schemas.microsoft.com/office/drawing/2014/main" id="{D3FF2723-31CD-4355-8590-90200D949629}"/>
                </a:ext>
              </a:extLst>
            </p:cNvPr>
            <p:cNvCxnSpPr>
              <a:cxnSpLocks noChangeAspect="1"/>
            </p:cNvCxnSpPr>
            <p:nvPr/>
          </p:nvCxnSpPr>
          <p:spPr>
            <a:xfrm flipV="1">
              <a:off x="3130948" y="3726259"/>
              <a:ext cx="2942824" cy="788525"/>
            </a:xfrm>
            <a:prstGeom prst="line">
              <a:avLst/>
            </a:prstGeom>
            <a:ln w="25400" cap="rnd">
              <a:solidFill>
                <a:srgbClr val="0000F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26D8010-1EE1-42F8-9CED-91FDEEF4BDEA}"/>
                </a:ext>
              </a:extLst>
            </p:cNvPr>
            <p:cNvSpPr txBox="1"/>
            <p:nvPr/>
          </p:nvSpPr>
          <p:spPr>
            <a:xfrm>
              <a:off x="5496939" y="3768944"/>
              <a:ext cx="151484"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ea typeface="Calibri" panose="020F0502020204030204" pitchFamily="34" charset="0"/>
                  <a:cs typeface="Segoe UI Symbol" panose="020B0502040204020203" pitchFamily="34" charset="0"/>
                </a:rPr>
                <a:t>☉</a:t>
              </a:r>
              <a:endParaRPr lang="en-US" sz="1867" dirty="0"/>
            </a:p>
          </p:txBody>
        </p:sp>
        <p:sp>
          <p:nvSpPr>
            <p:cNvPr id="33" name="TextBox 32">
              <a:extLst>
                <a:ext uri="{FF2B5EF4-FFF2-40B4-BE49-F238E27FC236}">
                  <a16:creationId xmlns:a16="http://schemas.microsoft.com/office/drawing/2014/main" id="{44DEFC62-A402-4902-8A25-23DC29D328CA}"/>
                </a:ext>
              </a:extLst>
            </p:cNvPr>
            <p:cNvSpPr txBox="1"/>
            <p:nvPr/>
          </p:nvSpPr>
          <p:spPr>
            <a:xfrm>
              <a:off x="4403643" y="4043752"/>
              <a:ext cx="149079"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34" name="TextBox 33">
              <a:extLst>
                <a:ext uri="{FF2B5EF4-FFF2-40B4-BE49-F238E27FC236}">
                  <a16:creationId xmlns:a16="http://schemas.microsoft.com/office/drawing/2014/main" id="{4C2D00DD-ED6C-4328-8F0E-000D1443B5C4}"/>
                </a:ext>
              </a:extLst>
            </p:cNvPr>
            <p:cNvSpPr txBox="1"/>
            <p:nvPr/>
          </p:nvSpPr>
          <p:spPr>
            <a:xfrm>
              <a:off x="4952376" y="3891451"/>
              <a:ext cx="149079"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35" name="TextBox 34">
              <a:extLst>
                <a:ext uri="{FF2B5EF4-FFF2-40B4-BE49-F238E27FC236}">
                  <a16:creationId xmlns:a16="http://schemas.microsoft.com/office/drawing/2014/main" id="{8C7E0EB7-8AD7-436A-830C-5EDF914C13E5}"/>
                </a:ext>
              </a:extLst>
            </p:cNvPr>
            <p:cNvSpPr txBox="1"/>
            <p:nvPr/>
          </p:nvSpPr>
          <p:spPr>
            <a:xfrm>
              <a:off x="5826197" y="3665437"/>
              <a:ext cx="149079" cy="215492"/>
            </a:xfrm>
            <a:prstGeom prst="rect">
              <a:avLst/>
            </a:prstGeom>
            <a:solidFill>
              <a:schemeClr val="bg1"/>
            </a:solidFill>
          </p:spPr>
          <p:txBody>
            <a:bodyPr wrap="none" lIns="0" tIns="0" rIns="0" bIns="0" rtlCol="0">
              <a:spAutoFit/>
            </a:bodyPr>
            <a:lstStyle/>
            <a:p>
              <a:pPr algn="ctr">
                <a:tabLst>
                  <a:tab pos="476239" algn="l"/>
                  <a:tab pos="5259786" algn="l"/>
                  <a:tab pos="5501080" algn="l"/>
                </a:tabLst>
              </a:pPr>
              <a:r>
                <a:rPr lang="en-US" sz="1867" dirty="0">
                  <a:latin typeface="Segoe UI Symbol" panose="020B0502040204020203" pitchFamily="34" charset="0"/>
                  <a:ea typeface="Segoe UI Symbol" panose="020B0502040204020203" pitchFamily="34" charset="0"/>
                  <a:cs typeface="Segoe UI Symbol" panose="020B0502040204020203" pitchFamily="34" charset="0"/>
                </a:rPr>
                <a:t>★</a:t>
              </a:r>
              <a:endParaRPr lang="en-US" sz="1867" dirty="0"/>
            </a:p>
          </p:txBody>
        </p:sp>
        <p:sp>
          <p:nvSpPr>
            <p:cNvPr id="36" name="TextBox 35">
              <a:extLst>
                <a:ext uri="{FF2B5EF4-FFF2-40B4-BE49-F238E27FC236}">
                  <a16:creationId xmlns:a16="http://schemas.microsoft.com/office/drawing/2014/main" id="{03FDC2E1-5422-4B7D-84D4-E46272EF7253}"/>
                </a:ext>
              </a:extLst>
            </p:cNvPr>
            <p:cNvSpPr txBox="1"/>
            <p:nvPr/>
          </p:nvSpPr>
          <p:spPr>
            <a:xfrm>
              <a:off x="5683878" y="3692039"/>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7" name="TextBox 36">
              <a:extLst>
                <a:ext uri="{FF2B5EF4-FFF2-40B4-BE49-F238E27FC236}">
                  <a16:creationId xmlns:a16="http://schemas.microsoft.com/office/drawing/2014/main" id="{ED2ED09C-4354-4794-B922-50A34DCFA88F}"/>
                </a:ext>
              </a:extLst>
            </p:cNvPr>
            <p:cNvSpPr txBox="1"/>
            <p:nvPr/>
          </p:nvSpPr>
          <p:spPr>
            <a:xfrm>
              <a:off x="2709250" y="4525653"/>
              <a:ext cx="750293"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i="1" dirty="0">
                  <a:ea typeface="Calibri" panose="020F0502020204030204" pitchFamily="34" charset="0"/>
                  <a:cs typeface="Segoe UI Symbol" panose="020B0502040204020203" pitchFamily="34" charset="0"/>
                </a:rPr>
                <a:t>s</a:t>
              </a:r>
              <a:r>
                <a:rPr lang="en-US" sz="1867" dirty="0">
                  <a:ea typeface="Calibri" panose="020F0502020204030204" pitchFamily="34" charset="0"/>
                  <a:cs typeface="Segoe UI Symbol" panose="020B0502040204020203" pitchFamily="34" charset="0"/>
                </a:rPr>
                <a:t>-process</a:t>
              </a:r>
              <a:endParaRPr lang="en-US" sz="1867" dirty="0"/>
            </a:p>
          </p:txBody>
        </p:sp>
        <p:sp>
          <p:nvSpPr>
            <p:cNvPr id="38" name="TextBox 37">
              <a:extLst>
                <a:ext uri="{FF2B5EF4-FFF2-40B4-BE49-F238E27FC236}">
                  <a16:creationId xmlns:a16="http://schemas.microsoft.com/office/drawing/2014/main" id="{6D45802F-F21A-49FC-BE4A-B89DA4373C93}"/>
                </a:ext>
              </a:extLst>
            </p:cNvPr>
            <p:cNvSpPr txBox="1"/>
            <p:nvPr/>
          </p:nvSpPr>
          <p:spPr>
            <a:xfrm>
              <a:off x="3374118" y="428651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39" name="TextBox 38">
              <a:extLst>
                <a:ext uri="{FF2B5EF4-FFF2-40B4-BE49-F238E27FC236}">
                  <a16:creationId xmlns:a16="http://schemas.microsoft.com/office/drawing/2014/main" id="{A67CDF9A-E95B-4F79-984B-49F18EC06FD7}"/>
                </a:ext>
              </a:extLst>
            </p:cNvPr>
            <p:cNvSpPr txBox="1"/>
            <p:nvPr/>
          </p:nvSpPr>
          <p:spPr>
            <a:xfrm>
              <a:off x="4604044" y="394414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0" name="TextBox 39">
              <a:extLst>
                <a:ext uri="{FF2B5EF4-FFF2-40B4-BE49-F238E27FC236}">
                  <a16:creationId xmlns:a16="http://schemas.microsoft.com/office/drawing/2014/main" id="{D67EC0DD-D986-43EA-AD56-D6AFE5424EFB}"/>
                </a:ext>
              </a:extLst>
            </p:cNvPr>
            <p:cNvSpPr txBox="1"/>
            <p:nvPr/>
          </p:nvSpPr>
          <p:spPr>
            <a:xfrm>
              <a:off x="4184556" y="4103916"/>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1" name="TextBox 40">
              <a:extLst>
                <a:ext uri="{FF2B5EF4-FFF2-40B4-BE49-F238E27FC236}">
                  <a16:creationId xmlns:a16="http://schemas.microsoft.com/office/drawing/2014/main" id="{C4355F44-03DB-4E92-A669-0836A6CCAFE2}"/>
                </a:ext>
              </a:extLst>
            </p:cNvPr>
            <p:cNvSpPr txBox="1"/>
            <p:nvPr/>
          </p:nvSpPr>
          <p:spPr>
            <a:xfrm>
              <a:off x="5214357" y="3799761"/>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2" name="TextBox 41">
              <a:extLst>
                <a:ext uri="{FF2B5EF4-FFF2-40B4-BE49-F238E27FC236}">
                  <a16:creationId xmlns:a16="http://schemas.microsoft.com/office/drawing/2014/main" id="{05F2E5F2-AAB5-447D-92E8-9E0F66227564}"/>
                </a:ext>
              </a:extLst>
            </p:cNvPr>
            <p:cNvSpPr txBox="1"/>
            <p:nvPr/>
          </p:nvSpPr>
          <p:spPr>
            <a:xfrm>
              <a:off x="5065509" y="3857046"/>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3" name="TextBox 42">
              <a:extLst>
                <a:ext uri="{FF2B5EF4-FFF2-40B4-BE49-F238E27FC236}">
                  <a16:creationId xmlns:a16="http://schemas.microsoft.com/office/drawing/2014/main" id="{738F82F5-EE3D-4517-A87B-AC1365C2C20A}"/>
                </a:ext>
              </a:extLst>
            </p:cNvPr>
            <p:cNvSpPr txBox="1"/>
            <p:nvPr/>
          </p:nvSpPr>
          <p:spPr>
            <a:xfrm>
              <a:off x="4815645" y="3942647"/>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4" name="TextBox 43">
              <a:extLst>
                <a:ext uri="{FF2B5EF4-FFF2-40B4-BE49-F238E27FC236}">
                  <a16:creationId xmlns:a16="http://schemas.microsoft.com/office/drawing/2014/main" id="{E5F158DD-C863-44C2-B8F6-9F88FC3960E2}"/>
                </a:ext>
              </a:extLst>
            </p:cNvPr>
            <p:cNvSpPr txBox="1"/>
            <p:nvPr/>
          </p:nvSpPr>
          <p:spPr>
            <a:xfrm>
              <a:off x="3919317" y="4159285"/>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5" name="TextBox 44">
              <a:extLst>
                <a:ext uri="{FF2B5EF4-FFF2-40B4-BE49-F238E27FC236}">
                  <a16:creationId xmlns:a16="http://schemas.microsoft.com/office/drawing/2014/main" id="{5A9951AF-7705-415B-90ED-3A0653397F61}"/>
                </a:ext>
              </a:extLst>
            </p:cNvPr>
            <p:cNvSpPr txBox="1"/>
            <p:nvPr/>
          </p:nvSpPr>
          <p:spPr>
            <a:xfrm>
              <a:off x="3571776" y="4224465"/>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sp>
          <p:nvSpPr>
            <p:cNvPr id="46" name="TextBox 45">
              <a:extLst>
                <a:ext uri="{FF2B5EF4-FFF2-40B4-BE49-F238E27FC236}">
                  <a16:creationId xmlns:a16="http://schemas.microsoft.com/office/drawing/2014/main" id="{9118D4A5-4F2E-4B21-A938-4FFE8277D91D}"/>
                </a:ext>
              </a:extLst>
            </p:cNvPr>
            <p:cNvSpPr txBox="1"/>
            <p:nvPr/>
          </p:nvSpPr>
          <p:spPr>
            <a:xfrm>
              <a:off x="3766289" y="4226984"/>
              <a:ext cx="161670" cy="215492"/>
            </a:xfrm>
            <a:prstGeom prst="rect">
              <a:avLst/>
            </a:prstGeom>
            <a:noFill/>
          </p:spPr>
          <p:txBody>
            <a:bodyPr wrap="none" lIns="48000" tIns="0" rIns="48000" bIns="0" rtlCol="0">
              <a:spAutoFit/>
            </a:bodyPr>
            <a:lstStyle/>
            <a:p>
              <a:pPr algn="ctr">
                <a:tabLst>
                  <a:tab pos="476239" algn="l"/>
                  <a:tab pos="5259786" algn="l"/>
                  <a:tab pos="5501080" algn="l"/>
                </a:tabLst>
              </a:pPr>
              <a:r>
                <a:rPr lang="en-US" sz="1867" dirty="0">
                  <a:solidFill>
                    <a:srgbClr val="FF0000"/>
                  </a:solidFill>
                  <a:ea typeface="Calibri" panose="020F0502020204030204" pitchFamily="34" charset="0"/>
                  <a:cs typeface="Segoe UI Symbol" panose="020B0502040204020203" pitchFamily="34" charset="0"/>
                </a:rPr>
                <a:t>×</a:t>
              </a:r>
              <a:endParaRPr lang="en-US" sz="1867" dirty="0">
                <a:solidFill>
                  <a:srgbClr val="FF0000"/>
                </a:solidFill>
              </a:endParaRPr>
            </a:p>
          </p:txBody>
        </p:sp>
      </p:grpSp>
      <p:sp>
        <p:nvSpPr>
          <p:cNvPr id="2" name="Title 1">
            <a:extLst>
              <a:ext uri="{FF2B5EF4-FFF2-40B4-BE49-F238E27FC236}">
                <a16:creationId xmlns:a16="http://schemas.microsoft.com/office/drawing/2014/main" id="{122FB26E-8109-9969-915D-29E97664EBA1}"/>
              </a:ext>
            </a:extLst>
          </p:cNvPr>
          <p:cNvSpPr txBox="1">
            <a:spLocks/>
          </p:cNvSpPr>
          <p:nvPr/>
        </p:nvSpPr>
        <p:spPr>
          <a:xfrm>
            <a:off x="593894" y="-12776"/>
            <a:ext cx="10515600"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Deviations from MS </a:t>
            </a:r>
            <a:r>
              <a:rPr lang="en-US" sz="4000" b="0" dirty="0" err="1">
                <a:solidFill>
                  <a:srgbClr val="FF0000"/>
                </a:solidFill>
              </a:rPr>
              <a:t>SiC</a:t>
            </a:r>
            <a:r>
              <a:rPr lang="en-US" sz="4000" b="0" dirty="0">
                <a:solidFill>
                  <a:srgbClr val="FF0000"/>
                </a:solidFill>
              </a:rPr>
              <a:t> Lines</a:t>
            </a:r>
          </a:p>
        </p:txBody>
      </p:sp>
      <p:sp>
        <p:nvSpPr>
          <p:cNvPr id="9" name="Content Placeholder 3">
            <a:extLst>
              <a:ext uri="{FF2B5EF4-FFF2-40B4-BE49-F238E27FC236}">
                <a16:creationId xmlns:a16="http://schemas.microsoft.com/office/drawing/2014/main" id="{9D34121C-4A1B-45BB-0887-8DC901ED9BA1}"/>
              </a:ext>
            </a:extLst>
          </p:cNvPr>
          <p:cNvSpPr>
            <a:spLocks noGrp="1"/>
          </p:cNvSpPr>
          <p:nvPr>
            <p:ph idx="1"/>
          </p:nvPr>
        </p:nvSpPr>
        <p:spPr>
          <a:xfrm>
            <a:off x="838200" y="1252720"/>
            <a:ext cx="10972800" cy="4925144"/>
          </a:xfrm>
        </p:spPr>
        <p:txBody>
          <a:bodyPr/>
          <a:lstStyle/>
          <a:p>
            <a:r>
              <a:rPr lang="en-US" b="0" dirty="0"/>
              <a:t>Significant scatter is best explained by variability in the </a:t>
            </a:r>
            <a:r>
              <a:rPr lang="en-US" b="0" i="1" dirty="0"/>
              <a:t>s</a:t>
            </a:r>
            <a:r>
              <a:rPr lang="en-US" b="0" dirty="0"/>
              <a:t>-process</a:t>
            </a:r>
          </a:p>
          <a:p>
            <a:r>
              <a:rPr lang="en-US" b="0" dirty="0"/>
              <a:t>Branching at </a:t>
            </a:r>
            <a:r>
              <a:rPr lang="en-US" b="0" baseline="30000" dirty="0"/>
              <a:t>93</a:t>
            </a:r>
            <a:r>
              <a:rPr lang="en-US" b="0" dirty="0"/>
              <a:t>Zr, </a:t>
            </a:r>
            <a:r>
              <a:rPr lang="en-US" b="0" baseline="30000" dirty="0"/>
              <a:t>94</a:t>
            </a:r>
            <a:r>
              <a:rPr lang="en-US" b="0" dirty="0"/>
              <a:t>Nb, </a:t>
            </a:r>
            <a:r>
              <a:rPr lang="en-US" b="0" baseline="30000" dirty="0"/>
              <a:t>99</a:t>
            </a:r>
            <a:r>
              <a:rPr lang="en-US" b="0" dirty="0"/>
              <a:t>Mo (</a:t>
            </a:r>
            <a:r>
              <a:rPr lang="en-US" b="0" i="1" dirty="0"/>
              <a:t>T</a:t>
            </a:r>
            <a:r>
              <a:rPr lang="en-US" b="0" dirty="0"/>
              <a:t>-dependence of </a:t>
            </a:r>
            <a:r>
              <a:rPr lang="en-US" sz="3733" b="0" i="1" dirty="0" err="1">
                <a:latin typeface="Symbol" panose="05050102010706020507" pitchFamily="18" charset="2"/>
              </a:rPr>
              <a:t>l</a:t>
            </a:r>
            <a:r>
              <a:rPr lang="en-US" sz="3733" b="0" i="1" baseline="-25000" dirty="0" err="1">
                <a:latin typeface="Symbol" panose="05050102010706020507" pitchFamily="18" charset="2"/>
              </a:rPr>
              <a:t>b</a:t>
            </a:r>
            <a:r>
              <a:rPr lang="en-US" sz="3733" b="0" i="1" baseline="-25000" dirty="0">
                <a:latin typeface="Symbol" panose="05050102010706020507" pitchFamily="18" charset="2"/>
              </a:rPr>
              <a:t> </a:t>
            </a:r>
            <a:r>
              <a:rPr lang="en-US" sz="3733" b="0" dirty="0"/>
              <a:t>)</a:t>
            </a:r>
            <a:endParaRPr lang="en-US" b="0" dirty="0"/>
          </a:p>
          <a:p>
            <a:r>
              <a:rPr lang="en-US" b="0" dirty="0"/>
              <a:t>Mo</a:t>
            </a:r>
            <a:r>
              <a:rPr lang="en-US" b="0" i="1" baseline="-25000" dirty="0"/>
              <a:t>p</a:t>
            </a:r>
            <a:r>
              <a:rPr lang="en-US" b="0" dirty="0"/>
              <a:t>/</a:t>
            </a:r>
            <a:r>
              <a:rPr lang="en-US" b="0" dirty="0" err="1"/>
              <a:t>Mo</a:t>
            </a:r>
            <a:r>
              <a:rPr lang="en-US" b="0" i="1" baseline="-25000" dirty="0" err="1"/>
              <a:t>r</a:t>
            </a:r>
            <a:r>
              <a:rPr lang="en-US" b="0" dirty="0"/>
              <a:t> seems fixed</a:t>
            </a:r>
          </a:p>
        </p:txBody>
      </p:sp>
    </p:spTree>
    <p:extLst>
      <p:ext uri="{BB962C8B-B14F-4D97-AF65-F5344CB8AC3E}">
        <p14:creationId xmlns:p14="http://schemas.microsoft.com/office/powerpoint/2010/main" val="686109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83A6-072A-A2BE-8DE6-9ED7C53B13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B3E184-94DC-FECC-6CD4-0C9C00CB528F}"/>
              </a:ext>
            </a:extLst>
          </p:cNvPr>
          <p:cNvPicPr>
            <a:picLocks noChangeAspect="1"/>
          </p:cNvPicPr>
          <p:nvPr/>
        </p:nvPicPr>
        <p:blipFill>
          <a:blip r:embed="rId2"/>
          <a:stretch>
            <a:fillRect/>
          </a:stretch>
        </p:blipFill>
        <p:spPr>
          <a:xfrm>
            <a:off x="-12210" y="6920"/>
            <a:ext cx="3541346" cy="3427110"/>
          </a:xfrm>
          <a:prstGeom prst="rect">
            <a:avLst/>
          </a:prstGeom>
        </p:spPr>
      </p:pic>
      <p:pic>
        <p:nvPicPr>
          <p:cNvPr id="5" name="Picture 4">
            <a:extLst>
              <a:ext uri="{FF2B5EF4-FFF2-40B4-BE49-F238E27FC236}">
                <a16:creationId xmlns:a16="http://schemas.microsoft.com/office/drawing/2014/main" id="{3CDB52A4-5503-7200-6DCC-9EC4B94B67D4}"/>
              </a:ext>
            </a:extLst>
          </p:cNvPr>
          <p:cNvPicPr>
            <a:picLocks noChangeAspect="1"/>
          </p:cNvPicPr>
          <p:nvPr/>
        </p:nvPicPr>
        <p:blipFill>
          <a:blip r:embed="rId3"/>
          <a:stretch>
            <a:fillRect/>
          </a:stretch>
        </p:blipFill>
        <p:spPr>
          <a:xfrm>
            <a:off x="2265820" y="3426156"/>
            <a:ext cx="3541346" cy="3427110"/>
          </a:xfrm>
          <a:prstGeom prst="rect">
            <a:avLst/>
          </a:prstGeom>
        </p:spPr>
      </p:pic>
      <p:pic>
        <p:nvPicPr>
          <p:cNvPr id="9" name="Picture 8">
            <a:extLst>
              <a:ext uri="{FF2B5EF4-FFF2-40B4-BE49-F238E27FC236}">
                <a16:creationId xmlns:a16="http://schemas.microsoft.com/office/drawing/2014/main" id="{AB49A11A-842B-A96E-DC60-EB94012A876C}"/>
              </a:ext>
            </a:extLst>
          </p:cNvPr>
          <p:cNvPicPr>
            <a:picLocks noChangeAspect="1"/>
          </p:cNvPicPr>
          <p:nvPr/>
        </p:nvPicPr>
        <p:blipFill>
          <a:blip r:embed="rId4"/>
          <a:stretch>
            <a:fillRect/>
          </a:stretch>
        </p:blipFill>
        <p:spPr>
          <a:xfrm>
            <a:off x="6397051" y="3436359"/>
            <a:ext cx="3541345" cy="3427109"/>
          </a:xfrm>
          <a:prstGeom prst="rect">
            <a:avLst/>
          </a:prstGeom>
        </p:spPr>
      </p:pic>
      <p:pic>
        <p:nvPicPr>
          <p:cNvPr id="11" name="Picture 10">
            <a:extLst>
              <a:ext uri="{FF2B5EF4-FFF2-40B4-BE49-F238E27FC236}">
                <a16:creationId xmlns:a16="http://schemas.microsoft.com/office/drawing/2014/main" id="{7ACABE37-1533-E646-4B93-2B61A236E703}"/>
              </a:ext>
            </a:extLst>
          </p:cNvPr>
          <p:cNvPicPr>
            <a:picLocks noChangeAspect="1"/>
          </p:cNvPicPr>
          <p:nvPr/>
        </p:nvPicPr>
        <p:blipFill>
          <a:blip r:embed="rId5"/>
          <a:stretch>
            <a:fillRect/>
          </a:stretch>
        </p:blipFill>
        <p:spPr>
          <a:xfrm>
            <a:off x="8651509" y="17123"/>
            <a:ext cx="3541345" cy="3427109"/>
          </a:xfrm>
          <a:prstGeom prst="rect">
            <a:avLst/>
          </a:prstGeom>
        </p:spPr>
      </p:pic>
      <p:pic>
        <p:nvPicPr>
          <p:cNvPr id="13" name="Picture 12">
            <a:extLst>
              <a:ext uri="{FF2B5EF4-FFF2-40B4-BE49-F238E27FC236}">
                <a16:creationId xmlns:a16="http://schemas.microsoft.com/office/drawing/2014/main" id="{680ADFEF-F6BD-07D6-7FF7-59CA67DE8021}"/>
              </a:ext>
            </a:extLst>
          </p:cNvPr>
          <p:cNvPicPr>
            <a:picLocks noChangeAspect="1"/>
          </p:cNvPicPr>
          <p:nvPr/>
        </p:nvPicPr>
        <p:blipFill>
          <a:blip r:embed="rId6"/>
          <a:stretch>
            <a:fillRect/>
          </a:stretch>
        </p:blipFill>
        <p:spPr>
          <a:xfrm>
            <a:off x="4264700" y="-7299"/>
            <a:ext cx="3541345" cy="3427109"/>
          </a:xfrm>
          <a:prstGeom prst="rect">
            <a:avLst/>
          </a:prstGeom>
        </p:spPr>
      </p:pic>
    </p:spTree>
    <p:extLst>
      <p:ext uri="{BB962C8B-B14F-4D97-AF65-F5344CB8AC3E}">
        <p14:creationId xmlns:p14="http://schemas.microsoft.com/office/powerpoint/2010/main" val="4216679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4B4BF-3085-063A-15A2-8896FC16CAB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D7CBD0-82BF-1B86-A508-882B3035CE68}"/>
              </a:ext>
            </a:extLst>
          </p:cNvPr>
          <p:cNvPicPr>
            <a:picLocks noChangeAspect="1"/>
          </p:cNvPicPr>
          <p:nvPr/>
        </p:nvPicPr>
        <p:blipFill>
          <a:blip r:embed="rId2">
            <a:alphaModFix/>
          </a:blip>
          <a:stretch>
            <a:fillRect/>
          </a:stretch>
        </p:blipFill>
        <p:spPr>
          <a:xfrm>
            <a:off x="331773" y="953732"/>
            <a:ext cx="11498783" cy="5055125"/>
          </a:xfrm>
          <a:prstGeom prst="rect">
            <a:avLst/>
          </a:prstGeom>
        </p:spPr>
      </p:pic>
      <p:pic>
        <p:nvPicPr>
          <p:cNvPr id="5" name="Picture 4">
            <a:extLst>
              <a:ext uri="{FF2B5EF4-FFF2-40B4-BE49-F238E27FC236}">
                <a16:creationId xmlns:a16="http://schemas.microsoft.com/office/drawing/2014/main" id="{85C8A340-7656-EBDB-0294-D64DDBAD43DD}"/>
              </a:ext>
            </a:extLst>
          </p:cNvPr>
          <p:cNvPicPr>
            <a:picLocks noChangeAspect="1"/>
          </p:cNvPicPr>
          <p:nvPr/>
        </p:nvPicPr>
        <p:blipFill>
          <a:blip r:embed="rId3"/>
          <a:stretch>
            <a:fillRect/>
          </a:stretch>
        </p:blipFill>
        <p:spPr>
          <a:xfrm>
            <a:off x="303058" y="313041"/>
            <a:ext cx="3657600" cy="536193"/>
          </a:xfrm>
          <a:prstGeom prst="rect">
            <a:avLst/>
          </a:prstGeom>
        </p:spPr>
      </p:pic>
      <p:pic>
        <p:nvPicPr>
          <p:cNvPr id="6" name="Picture 5">
            <a:extLst>
              <a:ext uri="{FF2B5EF4-FFF2-40B4-BE49-F238E27FC236}">
                <a16:creationId xmlns:a16="http://schemas.microsoft.com/office/drawing/2014/main" id="{FBDCF7CC-81A1-80E0-B9FD-8764457E53CA}"/>
              </a:ext>
            </a:extLst>
          </p:cNvPr>
          <p:cNvPicPr>
            <a:picLocks noChangeAspect="1"/>
          </p:cNvPicPr>
          <p:nvPr/>
        </p:nvPicPr>
        <p:blipFill>
          <a:blip r:embed="rId4"/>
          <a:stretch>
            <a:fillRect/>
          </a:stretch>
        </p:blipFill>
        <p:spPr>
          <a:xfrm>
            <a:off x="8403186" y="313041"/>
            <a:ext cx="3657600" cy="536193"/>
          </a:xfrm>
          <a:prstGeom prst="rect">
            <a:avLst/>
          </a:prstGeom>
        </p:spPr>
      </p:pic>
      <p:sp>
        <p:nvSpPr>
          <p:cNvPr id="7" name="TextBox 6">
            <a:extLst>
              <a:ext uri="{FF2B5EF4-FFF2-40B4-BE49-F238E27FC236}">
                <a16:creationId xmlns:a16="http://schemas.microsoft.com/office/drawing/2014/main" id="{00D0FD14-B519-D94F-2B42-18C82CD5F9AD}"/>
              </a:ext>
            </a:extLst>
          </p:cNvPr>
          <p:cNvSpPr txBox="1"/>
          <p:nvPr/>
        </p:nvSpPr>
        <p:spPr>
          <a:xfrm>
            <a:off x="8708187" y="6329515"/>
            <a:ext cx="3122369" cy="430887"/>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sz="2800" dirty="0">
                <a:latin typeface="Arial Rounded MT Bold" panose="020F0704030504030204" pitchFamily="34" charset="77"/>
              </a:rPr>
              <a:t>Stephan + (2019)</a:t>
            </a:r>
          </a:p>
        </p:txBody>
      </p:sp>
    </p:spTree>
    <p:extLst>
      <p:ext uri="{BB962C8B-B14F-4D97-AF65-F5344CB8AC3E}">
        <p14:creationId xmlns:p14="http://schemas.microsoft.com/office/powerpoint/2010/main" val="370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6F0DB-7A48-4404-2D81-8A610394DF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261F93-CFBF-208C-5D2B-16CEF8D66659}"/>
              </a:ext>
            </a:extLst>
          </p:cNvPr>
          <p:cNvPicPr>
            <a:picLocks noChangeAspect="1"/>
          </p:cNvPicPr>
          <p:nvPr/>
        </p:nvPicPr>
        <p:blipFill>
          <a:blip r:embed="rId2"/>
          <a:stretch>
            <a:fillRect/>
          </a:stretch>
        </p:blipFill>
        <p:spPr>
          <a:xfrm>
            <a:off x="3048" y="920184"/>
            <a:ext cx="12188952" cy="5017632"/>
          </a:xfrm>
          <a:prstGeom prst="rect">
            <a:avLst/>
          </a:prstGeom>
        </p:spPr>
      </p:pic>
      <p:pic>
        <p:nvPicPr>
          <p:cNvPr id="4" name="Picture 3">
            <a:extLst>
              <a:ext uri="{FF2B5EF4-FFF2-40B4-BE49-F238E27FC236}">
                <a16:creationId xmlns:a16="http://schemas.microsoft.com/office/drawing/2014/main" id="{0F662F86-FDCF-5633-C099-316F3048E1F2}"/>
              </a:ext>
            </a:extLst>
          </p:cNvPr>
          <p:cNvPicPr>
            <a:picLocks noChangeAspect="1"/>
          </p:cNvPicPr>
          <p:nvPr/>
        </p:nvPicPr>
        <p:blipFill>
          <a:blip r:embed="rId3"/>
          <a:stretch>
            <a:fillRect/>
          </a:stretch>
        </p:blipFill>
        <p:spPr>
          <a:xfrm>
            <a:off x="303058" y="313041"/>
            <a:ext cx="3657600" cy="536193"/>
          </a:xfrm>
          <a:prstGeom prst="rect">
            <a:avLst/>
          </a:prstGeom>
        </p:spPr>
      </p:pic>
      <p:pic>
        <p:nvPicPr>
          <p:cNvPr id="5" name="Picture 4">
            <a:extLst>
              <a:ext uri="{FF2B5EF4-FFF2-40B4-BE49-F238E27FC236}">
                <a16:creationId xmlns:a16="http://schemas.microsoft.com/office/drawing/2014/main" id="{B0D809E0-D2BA-DF88-1903-436D22D5D274}"/>
              </a:ext>
            </a:extLst>
          </p:cNvPr>
          <p:cNvPicPr>
            <a:picLocks noChangeAspect="1"/>
          </p:cNvPicPr>
          <p:nvPr/>
        </p:nvPicPr>
        <p:blipFill>
          <a:blip r:embed="rId4"/>
          <a:stretch>
            <a:fillRect/>
          </a:stretch>
        </p:blipFill>
        <p:spPr>
          <a:xfrm>
            <a:off x="8403186" y="313041"/>
            <a:ext cx="3657600" cy="536193"/>
          </a:xfrm>
          <a:prstGeom prst="rect">
            <a:avLst/>
          </a:prstGeom>
        </p:spPr>
      </p:pic>
      <p:sp>
        <p:nvSpPr>
          <p:cNvPr id="6" name="TextBox 5">
            <a:extLst>
              <a:ext uri="{FF2B5EF4-FFF2-40B4-BE49-F238E27FC236}">
                <a16:creationId xmlns:a16="http://schemas.microsoft.com/office/drawing/2014/main" id="{5EC8A166-201D-09BB-7BC4-AE36A92FD648}"/>
              </a:ext>
            </a:extLst>
          </p:cNvPr>
          <p:cNvSpPr txBox="1"/>
          <p:nvPr/>
        </p:nvSpPr>
        <p:spPr>
          <a:xfrm>
            <a:off x="8708187" y="6329515"/>
            <a:ext cx="3122369" cy="430887"/>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sz="2800" dirty="0">
                <a:latin typeface="Arial Rounded MT Bold" panose="020F0704030504030204" pitchFamily="34" charset="77"/>
              </a:rPr>
              <a:t>Stephan + (2025)</a:t>
            </a:r>
          </a:p>
        </p:txBody>
      </p:sp>
    </p:spTree>
    <p:extLst>
      <p:ext uri="{BB962C8B-B14F-4D97-AF65-F5344CB8AC3E}">
        <p14:creationId xmlns:p14="http://schemas.microsoft.com/office/powerpoint/2010/main" val="3021565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F898-6CD4-4BBA-8149-5785DC48748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95A16C-65BE-670A-7872-A663A7D0C56E}"/>
              </a:ext>
            </a:extLst>
          </p:cNvPr>
          <p:cNvPicPr/>
          <p:nvPr/>
        </p:nvPicPr>
        <p:blipFill>
          <a:blip r:embed="rId2">
            <a:extLst>
              <a:ext uri="{28A0092B-C50C-407E-A947-70E740481C1C}">
                <a14:useLocalDpi xmlns:a14="http://schemas.microsoft.com/office/drawing/2010/main" val="0"/>
              </a:ext>
            </a:extLst>
          </a:blip>
          <a:stretch>
            <a:fillRect/>
          </a:stretch>
        </p:blipFill>
        <p:spPr>
          <a:xfrm>
            <a:off x="5941640" y="290650"/>
            <a:ext cx="5914390" cy="5978525"/>
          </a:xfrm>
          <a:prstGeom prst="rect">
            <a:avLst/>
          </a:prstGeom>
        </p:spPr>
      </p:pic>
      <p:sp>
        <p:nvSpPr>
          <p:cNvPr id="10" name="Rectangle 3">
            <a:extLst>
              <a:ext uri="{FF2B5EF4-FFF2-40B4-BE49-F238E27FC236}">
                <a16:creationId xmlns:a16="http://schemas.microsoft.com/office/drawing/2014/main" id="{103DE59D-B56A-E356-4B2A-DE832C7BD0A2}"/>
              </a:ext>
            </a:extLst>
          </p:cNvPr>
          <p:cNvSpPr txBox="1">
            <a:spLocks noChangeArrowheads="1"/>
          </p:cNvSpPr>
          <p:nvPr/>
        </p:nvSpPr>
        <p:spPr>
          <a:xfrm>
            <a:off x="53685" y="1344544"/>
            <a:ext cx="5834270" cy="47779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rial Rounded MT Bold" panose="020F070403050403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Rounded MT Bold" panose="020F070403050403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Arial Rounded MT Bold" panose="020F070403050403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Rounded MT Bold" panose="020F070403050403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Rounded MT Bold" panose="020F070403050403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0" dirty="0">
                <a:latin typeface="Arial Rounded MT Bold" charset="0"/>
                <a:ea typeface="ＭＳ Ｐゴシック" charset="0"/>
                <a:cs typeface="ＭＳ Ｐゴシック" charset="0"/>
              </a:rPr>
              <a:t>Models of AGB stars don’t have high enough concentrations of C, Zr, Mo, and Ru to condense carbide inclusions or even large graphite grains</a:t>
            </a:r>
          </a:p>
          <a:p>
            <a:pPr algn="l"/>
            <a:r>
              <a:rPr lang="en-US" sz="2800" b="0" dirty="0">
                <a:latin typeface="Arial Rounded MT Bold" charset="0"/>
                <a:ea typeface="ＭＳ Ｐゴシック" charset="0"/>
              </a:rPr>
              <a:t>We are now coming back to graphite after first analyzing Mo and Zr in them in the late 1990s</a:t>
            </a:r>
          </a:p>
          <a:p>
            <a:pPr algn="l"/>
            <a:r>
              <a:rPr lang="en-US" sz="2800" b="0" dirty="0">
                <a:latin typeface="Arial Rounded MT Bold" charset="0"/>
                <a:ea typeface="ＭＳ Ｐゴシック" charset="0"/>
              </a:rPr>
              <a:t>These are Murchison graphite grains mounted on gold</a:t>
            </a:r>
            <a:endParaRPr lang="en-US" b="0" dirty="0">
              <a:latin typeface="Arial Rounded MT Bold" charset="0"/>
              <a:ea typeface="ＭＳ Ｐゴシック" charset="0"/>
            </a:endParaRPr>
          </a:p>
          <a:p>
            <a:pPr algn="l"/>
            <a:endParaRPr lang="en-US" sz="2800" b="0" dirty="0">
              <a:latin typeface="Arial Rounded MT Bold" charset="0"/>
              <a:ea typeface="ＭＳ Ｐゴシック" charset="0"/>
              <a:cs typeface="ＭＳ Ｐゴシック" charset="0"/>
            </a:endParaRPr>
          </a:p>
        </p:txBody>
      </p:sp>
      <p:sp>
        <p:nvSpPr>
          <p:cNvPr id="2" name="Title 1">
            <a:extLst>
              <a:ext uri="{FF2B5EF4-FFF2-40B4-BE49-F238E27FC236}">
                <a16:creationId xmlns:a16="http://schemas.microsoft.com/office/drawing/2014/main" id="{1EB3216D-F6ED-BF14-193E-E436C1054A39}"/>
              </a:ext>
            </a:extLst>
          </p:cNvPr>
          <p:cNvSpPr txBox="1">
            <a:spLocks/>
          </p:cNvSpPr>
          <p:nvPr/>
        </p:nvSpPr>
        <p:spPr>
          <a:xfrm>
            <a:off x="593894" y="-12776"/>
            <a:ext cx="10515600" cy="741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r>
              <a:rPr lang="en-US" sz="4000" b="0" dirty="0">
                <a:solidFill>
                  <a:srgbClr val="FF0000"/>
                </a:solidFill>
              </a:rPr>
              <a:t>AGB star graphite</a:t>
            </a:r>
          </a:p>
        </p:txBody>
      </p:sp>
    </p:spTree>
    <p:extLst>
      <p:ext uri="{BB962C8B-B14F-4D97-AF65-F5344CB8AC3E}">
        <p14:creationId xmlns:p14="http://schemas.microsoft.com/office/powerpoint/2010/main" val="3759578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C076-6381-84DD-0D33-B50999D12D8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BD90ADF-B98D-A91C-07EB-28486E8CC5DC}"/>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72D088DC-1F05-DE8B-3DB4-B551E537C3C7}"/>
              </a:ext>
            </a:extLst>
          </p:cNvPr>
          <p:cNvSpPr txBox="1">
            <a:spLocks/>
          </p:cNvSpPr>
          <p:nvPr/>
        </p:nvSpPr>
        <p:spPr>
          <a:xfrm>
            <a:off x="150910"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a:t>
            </a:r>
            <a:r>
              <a:rPr lang="en-US" baseline="30000" dirty="0">
                <a:solidFill>
                  <a:srgbClr val="FFC000"/>
                </a:solidFill>
                <a:latin typeface="Arial Rounded MT Bold" panose="020F0704030504030204" pitchFamily="34" charset="77"/>
              </a:rPr>
              <a:t>96</a:t>
            </a:r>
            <a:r>
              <a:rPr lang="en-US" dirty="0">
                <a:solidFill>
                  <a:srgbClr val="FFC000"/>
                </a:solidFill>
                <a:latin typeface="Arial Rounded MT Bold" panose="020F0704030504030204" pitchFamily="34" charset="77"/>
              </a:rPr>
              <a:t>Zr in graphite grains – 1) post-AGB/RAWD</a:t>
            </a:r>
          </a:p>
        </p:txBody>
      </p:sp>
      <p:sp>
        <p:nvSpPr>
          <p:cNvPr id="24" name="TextBox 23">
            <a:extLst>
              <a:ext uri="{FF2B5EF4-FFF2-40B4-BE49-F238E27FC236}">
                <a16:creationId xmlns:a16="http://schemas.microsoft.com/office/drawing/2014/main" id="{A4FB60E7-7442-A77B-11D3-7FDE7C6D98F8}"/>
              </a:ext>
            </a:extLst>
          </p:cNvPr>
          <p:cNvSpPr txBox="1"/>
          <p:nvPr/>
        </p:nvSpPr>
        <p:spPr>
          <a:xfrm>
            <a:off x="180758" y="6199537"/>
            <a:ext cx="1436786"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30" name="TextBox 29">
            <a:extLst>
              <a:ext uri="{FF2B5EF4-FFF2-40B4-BE49-F238E27FC236}">
                <a16:creationId xmlns:a16="http://schemas.microsoft.com/office/drawing/2014/main" id="{B1CC4893-29FE-942D-CCF8-05AB9DDEE76D}"/>
              </a:ext>
            </a:extLst>
          </p:cNvPr>
          <p:cNvSpPr txBox="1"/>
          <p:nvPr/>
        </p:nvSpPr>
        <p:spPr>
          <a:xfrm>
            <a:off x="0" y="862366"/>
            <a:ext cx="12192000" cy="954107"/>
          </a:xfrm>
          <a:prstGeom prst="rect">
            <a:avLst/>
          </a:prstGeom>
          <a:noFill/>
        </p:spPr>
        <p:txBody>
          <a:bodyPr wrap="square" rtlCol="0">
            <a:spAutoFit/>
          </a:bodyPr>
          <a:lstStyle/>
          <a:p>
            <a:pPr algn="ctr"/>
            <a:r>
              <a:rPr lang="en-US" sz="2800" dirty="0">
                <a:solidFill>
                  <a:schemeClr val="tx1">
                    <a:lumMod val="95000"/>
                  </a:schemeClr>
                </a:solidFill>
                <a:latin typeface="Arial Rounded MT Bold" panose="020F0704030504030204" pitchFamily="34" charset="77"/>
              </a:rPr>
              <a:t>KFC1h-524: </a:t>
            </a:r>
            <a:r>
              <a:rPr lang="en-US" sz="2800" baseline="30000" dirty="0">
                <a:solidFill>
                  <a:schemeClr val="tx1">
                    <a:lumMod val="95000"/>
                  </a:schemeClr>
                </a:solidFill>
                <a:latin typeface="Arial Rounded MT Bold" panose="020F0704030504030204" pitchFamily="34" charset="77"/>
              </a:rPr>
              <a:t>12</a:t>
            </a:r>
            <a:r>
              <a:rPr lang="en-US" sz="2800" dirty="0">
                <a:solidFill>
                  <a:schemeClr val="tx1">
                    <a:lumMod val="95000"/>
                  </a:schemeClr>
                </a:solidFill>
                <a:latin typeface="Arial Rounded MT Bold" panose="020F0704030504030204" pitchFamily="34" charset="77"/>
              </a:rPr>
              <a:t>C/</a:t>
            </a:r>
            <a:r>
              <a:rPr lang="en-US" sz="2800" baseline="30000" dirty="0">
                <a:solidFill>
                  <a:schemeClr val="tx1">
                    <a:lumMod val="95000"/>
                  </a:schemeClr>
                </a:solidFill>
                <a:latin typeface="Arial Rounded MT Bold" panose="020F0704030504030204" pitchFamily="34" charset="77"/>
              </a:rPr>
              <a:t>13</a:t>
            </a:r>
            <a:r>
              <a:rPr lang="en-US" sz="2800" dirty="0">
                <a:solidFill>
                  <a:schemeClr val="tx1">
                    <a:lumMod val="95000"/>
                  </a:schemeClr>
                </a:solidFill>
                <a:latin typeface="Arial Rounded MT Bold" panose="020F0704030504030204" pitchFamily="34" charset="77"/>
              </a:rPr>
              <a:t>C = 12.9 ± 0.2 &amp; high </a:t>
            </a:r>
            <a:r>
              <a:rPr lang="en-US" sz="2800" baseline="30000" dirty="0">
                <a:solidFill>
                  <a:schemeClr val="tx1">
                    <a:lumMod val="95000"/>
                  </a:schemeClr>
                </a:solidFill>
                <a:latin typeface="Arial Rounded MT Bold" panose="020F0704030504030204" pitchFamily="34" charset="77"/>
              </a:rPr>
              <a:t>96</a:t>
            </a:r>
            <a:r>
              <a:rPr lang="en-US" sz="2800" dirty="0">
                <a:solidFill>
                  <a:schemeClr val="tx1">
                    <a:lumMod val="95000"/>
                  </a:schemeClr>
                </a:solidFill>
                <a:latin typeface="Arial Rounded MT Bold" panose="020F0704030504030204" pitchFamily="34" charset="77"/>
              </a:rPr>
              <a:t>Zr excess </a:t>
            </a:r>
          </a:p>
          <a:p>
            <a:pPr algn="ctr"/>
            <a:r>
              <a:rPr lang="en-US" sz="2800" i="1" dirty="0" err="1">
                <a:solidFill>
                  <a:schemeClr val="tx1">
                    <a:lumMod val="95000"/>
                  </a:schemeClr>
                </a:solidFill>
                <a:latin typeface="Arial Rounded MT Bold" panose="020F0704030504030204" pitchFamily="34" charset="77"/>
              </a:rPr>
              <a:t>i</a:t>
            </a:r>
            <a:r>
              <a:rPr lang="en-US" sz="2800" dirty="0">
                <a:solidFill>
                  <a:schemeClr val="tx1">
                    <a:lumMod val="95000"/>
                  </a:schemeClr>
                </a:solidFill>
                <a:latin typeface="Arial Rounded MT Bold" panose="020F0704030504030204" pitchFamily="34" charset="77"/>
              </a:rPr>
              <a:t>-process in born-again AGB stars &amp; rapidly accreting white dwarfs</a:t>
            </a:r>
            <a:endParaRPr lang="en-IN" sz="2800" baseline="-25000" dirty="0">
              <a:solidFill>
                <a:schemeClr val="tx1">
                  <a:lumMod val="95000"/>
                </a:schemeClr>
              </a:solidFill>
              <a:latin typeface="Arial Rounded MT Bold" panose="020F0704030504030204" pitchFamily="34" charset="77"/>
            </a:endParaRPr>
          </a:p>
        </p:txBody>
      </p:sp>
      <p:grpSp>
        <p:nvGrpSpPr>
          <p:cNvPr id="11" name="Group 10">
            <a:extLst>
              <a:ext uri="{FF2B5EF4-FFF2-40B4-BE49-F238E27FC236}">
                <a16:creationId xmlns:a16="http://schemas.microsoft.com/office/drawing/2014/main" id="{476758F6-BD09-F8B8-162C-424EE520D429}"/>
              </a:ext>
            </a:extLst>
          </p:cNvPr>
          <p:cNvGrpSpPr/>
          <p:nvPr/>
        </p:nvGrpSpPr>
        <p:grpSpPr>
          <a:xfrm>
            <a:off x="121921" y="1875308"/>
            <a:ext cx="11950209" cy="4013331"/>
            <a:chOff x="121921" y="1477572"/>
            <a:chExt cx="11950209" cy="4013331"/>
          </a:xfrm>
        </p:grpSpPr>
        <p:pic>
          <p:nvPicPr>
            <p:cNvPr id="9" name="Picture 8">
              <a:extLst>
                <a:ext uri="{FF2B5EF4-FFF2-40B4-BE49-F238E27FC236}">
                  <a16:creationId xmlns:a16="http://schemas.microsoft.com/office/drawing/2014/main" id="{918240EB-1986-BD4D-E135-C535E6C0357B}"/>
                </a:ext>
              </a:extLst>
            </p:cNvPr>
            <p:cNvPicPr>
              <a:picLocks noChangeAspect="1"/>
            </p:cNvPicPr>
            <p:nvPr/>
          </p:nvPicPr>
          <p:blipFill>
            <a:blip r:embed="rId3"/>
            <a:srcRect l="4173" t="2530" r="2586" b="5582"/>
            <a:stretch>
              <a:fillRect/>
            </a:stretch>
          </p:blipFill>
          <p:spPr>
            <a:xfrm>
              <a:off x="121921" y="1477572"/>
              <a:ext cx="5974079" cy="4013331"/>
            </a:xfrm>
            <a:prstGeom prst="rect">
              <a:avLst/>
            </a:prstGeom>
          </p:spPr>
        </p:pic>
        <p:pic>
          <p:nvPicPr>
            <p:cNvPr id="10" name="Picture 9">
              <a:extLst>
                <a:ext uri="{FF2B5EF4-FFF2-40B4-BE49-F238E27FC236}">
                  <a16:creationId xmlns:a16="http://schemas.microsoft.com/office/drawing/2014/main" id="{61C1845C-3507-DC92-00C7-527E2B33E492}"/>
                </a:ext>
              </a:extLst>
            </p:cNvPr>
            <p:cNvPicPr>
              <a:picLocks noChangeAspect="1"/>
            </p:cNvPicPr>
            <p:nvPr/>
          </p:nvPicPr>
          <p:blipFill>
            <a:blip r:embed="rId4"/>
            <a:srcRect l="4027" t="2170" r="2627" b="5941"/>
            <a:stretch>
              <a:fillRect/>
            </a:stretch>
          </p:blipFill>
          <p:spPr>
            <a:xfrm>
              <a:off x="6096130" y="1477573"/>
              <a:ext cx="5976000" cy="4013330"/>
            </a:xfrm>
            <a:prstGeom prst="rect">
              <a:avLst/>
            </a:prstGeom>
          </p:spPr>
        </p:pic>
      </p:grpSp>
      <p:sp>
        <p:nvSpPr>
          <p:cNvPr id="12" name="TextBox 11">
            <a:extLst>
              <a:ext uri="{FF2B5EF4-FFF2-40B4-BE49-F238E27FC236}">
                <a16:creationId xmlns:a16="http://schemas.microsoft.com/office/drawing/2014/main" id="{9D141F03-8D00-4287-6149-8B00C0253BD6}"/>
              </a:ext>
            </a:extLst>
          </p:cNvPr>
          <p:cNvSpPr txBox="1"/>
          <p:nvPr/>
        </p:nvSpPr>
        <p:spPr>
          <a:xfrm>
            <a:off x="37774" y="5886115"/>
            <a:ext cx="5072550" cy="830997"/>
          </a:xfrm>
          <a:prstGeom prst="rect">
            <a:avLst/>
          </a:prstGeom>
          <a:noFill/>
        </p:spPr>
        <p:txBody>
          <a:bodyPr wrap="square" rtlCol="0">
            <a:spAutoFit/>
          </a:bodyPr>
          <a:lstStyle/>
          <a:p>
            <a:pPr algn="ctr"/>
            <a:r>
              <a:rPr lang="en-US" sz="2300" dirty="0">
                <a:solidFill>
                  <a:schemeClr val="tx1">
                    <a:lumMod val="65000"/>
                  </a:schemeClr>
                </a:solidFill>
                <a:latin typeface="Arial Rounded MT Bold" panose="020F0704030504030204" pitchFamily="34" charset="77"/>
              </a:rPr>
              <a:t>Born-again AGB star – Sakurai’s object model Herwig et al. (2011) </a:t>
            </a:r>
            <a:endParaRPr lang="en-IN" sz="2300" dirty="0">
              <a:solidFill>
                <a:schemeClr val="tx1">
                  <a:lumMod val="65000"/>
                </a:schemeClr>
              </a:solidFill>
              <a:latin typeface="Arial Rounded MT Bold" panose="020F0704030504030204" pitchFamily="34" charset="77"/>
            </a:endParaRPr>
          </a:p>
        </p:txBody>
      </p:sp>
      <p:sp>
        <p:nvSpPr>
          <p:cNvPr id="13" name="TextBox 12">
            <a:extLst>
              <a:ext uri="{FF2B5EF4-FFF2-40B4-BE49-F238E27FC236}">
                <a16:creationId xmlns:a16="http://schemas.microsoft.com/office/drawing/2014/main" id="{66DD29B3-8A01-911C-0D2A-214FD030B117}"/>
              </a:ext>
            </a:extLst>
          </p:cNvPr>
          <p:cNvSpPr txBox="1"/>
          <p:nvPr/>
        </p:nvSpPr>
        <p:spPr>
          <a:xfrm>
            <a:off x="3963705" y="6426120"/>
            <a:ext cx="4454171" cy="461665"/>
          </a:xfrm>
          <a:prstGeom prst="rect">
            <a:avLst/>
          </a:prstGeom>
          <a:noFill/>
        </p:spPr>
        <p:txBody>
          <a:bodyPr wrap="square" rtlCol="0">
            <a:spAutoFit/>
          </a:bodyPr>
          <a:lstStyle/>
          <a:p>
            <a:pPr algn="ctr"/>
            <a:r>
              <a:rPr lang="en-US" sz="2400" dirty="0">
                <a:solidFill>
                  <a:schemeClr val="bg2">
                    <a:lumMod val="50000"/>
                    <a:lumOff val="50000"/>
                  </a:schemeClr>
                </a:solidFill>
                <a:latin typeface="Arial Rounded MT Bold" panose="020F0704030504030204" pitchFamily="34" charset="77"/>
              </a:rPr>
              <a:t>Pal et al. (in prep)</a:t>
            </a:r>
          </a:p>
        </p:txBody>
      </p:sp>
      <p:sp>
        <p:nvSpPr>
          <p:cNvPr id="14" name="TextBox 13">
            <a:extLst>
              <a:ext uri="{FF2B5EF4-FFF2-40B4-BE49-F238E27FC236}">
                <a16:creationId xmlns:a16="http://schemas.microsoft.com/office/drawing/2014/main" id="{8DE2D53C-DAEB-6A65-FD8D-775019CCDE62}"/>
              </a:ext>
            </a:extLst>
          </p:cNvPr>
          <p:cNvSpPr txBox="1"/>
          <p:nvPr/>
        </p:nvSpPr>
        <p:spPr>
          <a:xfrm>
            <a:off x="7271541" y="5896597"/>
            <a:ext cx="4876682" cy="830997"/>
          </a:xfrm>
          <a:prstGeom prst="rect">
            <a:avLst/>
          </a:prstGeom>
          <a:noFill/>
        </p:spPr>
        <p:txBody>
          <a:bodyPr wrap="square" rtlCol="0">
            <a:spAutoFit/>
          </a:bodyPr>
          <a:lstStyle/>
          <a:p>
            <a:pPr algn="ctr"/>
            <a:r>
              <a:rPr lang="en-US" sz="2300" dirty="0">
                <a:solidFill>
                  <a:schemeClr val="tx1">
                    <a:lumMod val="65000"/>
                  </a:schemeClr>
                </a:solidFill>
                <a:latin typeface="Arial Rounded MT Bold" panose="020F0704030504030204" pitchFamily="34" charset="77"/>
              </a:rPr>
              <a:t>Rapidly accreting white dwarf model </a:t>
            </a:r>
            <a:r>
              <a:rPr lang="en-US" sz="2300" dirty="0" err="1">
                <a:solidFill>
                  <a:schemeClr val="tx1">
                    <a:lumMod val="65000"/>
                  </a:schemeClr>
                </a:solidFill>
                <a:latin typeface="Arial Rounded MT Bold" panose="020F0704030504030204" pitchFamily="34" charset="77"/>
              </a:rPr>
              <a:t>Dennisenkov</a:t>
            </a:r>
            <a:r>
              <a:rPr lang="en-US" sz="2300" dirty="0">
                <a:solidFill>
                  <a:schemeClr val="tx1">
                    <a:lumMod val="65000"/>
                  </a:schemeClr>
                </a:solidFill>
                <a:latin typeface="Arial Rounded MT Bold" panose="020F0704030504030204" pitchFamily="34" charset="77"/>
              </a:rPr>
              <a:t> et al. (2019) </a:t>
            </a:r>
            <a:endParaRPr lang="en-IN" sz="2300" dirty="0">
              <a:solidFill>
                <a:schemeClr val="tx1">
                  <a:lumMod val="65000"/>
                </a:schemeClr>
              </a:solidFill>
              <a:latin typeface="Arial Rounded MT Bold" panose="020F0704030504030204" pitchFamily="34" charset="77"/>
            </a:endParaRPr>
          </a:p>
        </p:txBody>
      </p:sp>
      <p:sp>
        <p:nvSpPr>
          <p:cNvPr id="2" name="TextBox 1">
            <a:extLst>
              <a:ext uri="{FF2B5EF4-FFF2-40B4-BE49-F238E27FC236}">
                <a16:creationId xmlns:a16="http://schemas.microsoft.com/office/drawing/2014/main" id="{09762F32-CB78-FA79-062B-B7C723889D45}"/>
              </a:ext>
            </a:extLst>
          </p:cNvPr>
          <p:cNvSpPr txBox="1"/>
          <p:nvPr/>
        </p:nvSpPr>
        <p:spPr>
          <a:xfrm>
            <a:off x="95806" y="5534132"/>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915187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E6994-0468-475E-CB0F-0BC06AC59F3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56042E1-2D11-0632-93BA-0EB41D65501D}"/>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B200DF03-8485-2B64-E11F-2F2EE985A4A6}"/>
              </a:ext>
            </a:extLst>
          </p:cNvPr>
          <p:cNvSpPr txBox="1">
            <a:spLocks/>
          </p:cNvSpPr>
          <p:nvPr/>
        </p:nvSpPr>
        <p:spPr>
          <a:xfrm>
            <a:off x="149141"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a:solidFill>
                  <a:srgbClr val="FFC000"/>
                </a:solidFill>
                <a:latin typeface="Arial Rounded MT Bold" panose="020F0704030504030204" pitchFamily="34" charset="77"/>
              </a:rPr>
              <a:t> </a:t>
            </a:r>
            <a:r>
              <a:rPr lang="en-US" sz="3600" baseline="30000" dirty="0">
                <a:solidFill>
                  <a:srgbClr val="FFC000"/>
                </a:solidFill>
                <a:latin typeface="Arial Rounded MT Bold" panose="020F0704030504030204" pitchFamily="34" charset="77"/>
              </a:rPr>
              <a:t>96</a:t>
            </a:r>
            <a:r>
              <a:rPr lang="en-US" sz="3600" dirty="0">
                <a:solidFill>
                  <a:srgbClr val="FFC000"/>
                </a:solidFill>
                <a:latin typeface="Arial Rounded MT Bold" panose="020F0704030504030204" pitchFamily="34" charset="77"/>
              </a:rPr>
              <a:t>Zr in graphite grains – 2) high-mass AGB stars</a:t>
            </a:r>
          </a:p>
        </p:txBody>
      </p:sp>
      <p:sp>
        <p:nvSpPr>
          <p:cNvPr id="24" name="TextBox 23">
            <a:extLst>
              <a:ext uri="{FF2B5EF4-FFF2-40B4-BE49-F238E27FC236}">
                <a16:creationId xmlns:a16="http://schemas.microsoft.com/office/drawing/2014/main" id="{6E086096-FB63-4AC2-7679-89AE5176A0CE}"/>
              </a:ext>
            </a:extLst>
          </p:cNvPr>
          <p:cNvSpPr txBox="1"/>
          <p:nvPr/>
        </p:nvSpPr>
        <p:spPr>
          <a:xfrm>
            <a:off x="180758" y="6199537"/>
            <a:ext cx="1436786"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5" name="TextBox 4">
            <a:extLst>
              <a:ext uri="{FF2B5EF4-FFF2-40B4-BE49-F238E27FC236}">
                <a16:creationId xmlns:a16="http://schemas.microsoft.com/office/drawing/2014/main" id="{16439D3A-E4CC-47C4-641F-0C4114782E83}"/>
              </a:ext>
            </a:extLst>
          </p:cNvPr>
          <p:cNvSpPr txBox="1"/>
          <p:nvPr/>
        </p:nvSpPr>
        <p:spPr>
          <a:xfrm>
            <a:off x="6997420" y="1316351"/>
            <a:ext cx="4572001" cy="584775"/>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Pal et al. (in prep</a:t>
            </a:r>
            <a:r>
              <a:rPr lang="en-US" sz="2400" dirty="0">
                <a:solidFill>
                  <a:schemeClr val="tx1">
                    <a:lumMod val="95000"/>
                  </a:schemeClr>
                </a:solidFill>
                <a:latin typeface="Arial Rounded MT Bold" panose="020F0704030504030204" pitchFamily="34" charset="77"/>
              </a:rPr>
              <a:t>) </a:t>
            </a:r>
            <a:endParaRPr lang="en-IN" sz="2400" dirty="0">
              <a:solidFill>
                <a:schemeClr val="tx1">
                  <a:lumMod val="95000"/>
                </a:schemeClr>
              </a:solidFill>
              <a:latin typeface="Arial Rounded MT Bold" panose="020F0704030504030204" pitchFamily="34" charset="77"/>
            </a:endParaRPr>
          </a:p>
        </p:txBody>
      </p:sp>
      <p:sp>
        <p:nvSpPr>
          <p:cNvPr id="30" name="TextBox 29">
            <a:extLst>
              <a:ext uri="{FF2B5EF4-FFF2-40B4-BE49-F238E27FC236}">
                <a16:creationId xmlns:a16="http://schemas.microsoft.com/office/drawing/2014/main" id="{CB1B04C9-6983-DCF2-ECAF-DEADA4EB21DD}"/>
              </a:ext>
            </a:extLst>
          </p:cNvPr>
          <p:cNvSpPr txBox="1"/>
          <p:nvPr/>
        </p:nvSpPr>
        <p:spPr>
          <a:xfrm>
            <a:off x="7045548" y="2086443"/>
            <a:ext cx="5060002" cy="4031873"/>
          </a:xfrm>
          <a:prstGeom prst="rect">
            <a:avLst/>
          </a:prstGeom>
          <a:noFill/>
        </p:spPr>
        <p:txBody>
          <a:bodyPr wrap="square" rtlCol="0">
            <a:spAutoFit/>
          </a:bodyPr>
          <a:lstStyle/>
          <a:p>
            <a:r>
              <a:rPr lang="en-US" sz="3200" dirty="0">
                <a:solidFill>
                  <a:schemeClr val="tx1">
                    <a:lumMod val="95000"/>
                  </a:schemeClr>
                </a:solidFill>
                <a:latin typeface="Arial Rounded MT Bold" panose="020F0704030504030204" pitchFamily="34" charset="77"/>
              </a:rPr>
              <a:t>High density </a:t>
            </a:r>
            <a:r>
              <a:rPr lang="en-US" sz="3200" dirty="0" err="1">
                <a:solidFill>
                  <a:schemeClr val="tx1">
                    <a:lumMod val="95000"/>
                  </a:schemeClr>
                </a:solidFill>
                <a:latin typeface="Arial Rounded MT Bold" panose="020F0704030504030204" pitchFamily="34" charset="77"/>
              </a:rPr>
              <a:t>graphites</a:t>
            </a:r>
            <a:r>
              <a:rPr lang="en-US" sz="3200" dirty="0">
                <a:solidFill>
                  <a:schemeClr val="tx1">
                    <a:lumMod val="95000"/>
                  </a:schemeClr>
                </a:solidFill>
                <a:latin typeface="Arial Rounded MT Bold" panose="020F0704030504030204" pitchFamily="34" charset="77"/>
              </a:rPr>
              <a:t> typically from low mass AGB stars</a:t>
            </a:r>
          </a:p>
          <a:p>
            <a:endParaRPr lang="en-US" sz="3200" dirty="0">
              <a:solidFill>
                <a:schemeClr val="tx1">
                  <a:lumMod val="95000"/>
                </a:schemeClr>
              </a:solidFill>
              <a:latin typeface="Arial Rounded MT Bold" panose="020F0704030504030204" pitchFamily="34" charset="77"/>
            </a:endParaRPr>
          </a:p>
          <a:p>
            <a:r>
              <a:rPr lang="en-US" sz="3200" dirty="0">
                <a:solidFill>
                  <a:schemeClr val="tx1">
                    <a:lumMod val="95000"/>
                  </a:schemeClr>
                </a:solidFill>
                <a:latin typeface="Arial Rounded MT Bold" panose="020F0704030504030204" pitchFamily="34" charset="77"/>
              </a:rPr>
              <a:t>&gt; Some grains with </a:t>
            </a:r>
            <a:r>
              <a:rPr lang="en-US" sz="3200" baseline="30000" dirty="0">
                <a:solidFill>
                  <a:schemeClr val="tx1">
                    <a:lumMod val="95000"/>
                  </a:schemeClr>
                </a:solidFill>
                <a:latin typeface="Arial Rounded MT Bold" panose="020F0704030504030204" pitchFamily="34" charset="77"/>
              </a:rPr>
              <a:t>96</a:t>
            </a:r>
            <a:r>
              <a:rPr lang="en-US" sz="3200" dirty="0">
                <a:solidFill>
                  <a:schemeClr val="tx1">
                    <a:lumMod val="95000"/>
                  </a:schemeClr>
                </a:solidFill>
                <a:latin typeface="Arial Rounded MT Bold" panose="020F0704030504030204" pitchFamily="34" charset="77"/>
              </a:rPr>
              <a:t>Zr excesses might originate in high mass AGB stars &gt; 3 M</a:t>
            </a:r>
            <a:r>
              <a:rPr lang="en-US" sz="3200" baseline="-25000" dirty="0">
                <a:solidFill>
                  <a:schemeClr val="tx1">
                    <a:lumMod val="95000"/>
                  </a:schemeClr>
                </a:solidFill>
                <a:latin typeface="Arial Rounded MT Bold" panose="020F0704030504030204" pitchFamily="34" charset="77"/>
              </a:rPr>
              <a:t>☉</a:t>
            </a:r>
            <a:endParaRPr lang="en-IN" sz="3200" baseline="-25000" dirty="0">
              <a:solidFill>
                <a:schemeClr val="tx1">
                  <a:lumMod val="95000"/>
                </a:schemeClr>
              </a:solidFill>
              <a:latin typeface="Arial Rounded MT Bold" panose="020F0704030504030204" pitchFamily="34" charset="77"/>
            </a:endParaRPr>
          </a:p>
        </p:txBody>
      </p:sp>
      <p:grpSp>
        <p:nvGrpSpPr>
          <p:cNvPr id="7" name="Group 6">
            <a:extLst>
              <a:ext uri="{FF2B5EF4-FFF2-40B4-BE49-F238E27FC236}">
                <a16:creationId xmlns:a16="http://schemas.microsoft.com/office/drawing/2014/main" id="{E1DC756C-4BA4-D361-EED9-236382BCD729}"/>
              </a:ext>
            </a:extLst>
          </p:cNvPr>
          <p:cNvGrpSpPr/>
          <p:nvPr/>
        </p:nvGrpSpPr>
        <p:grpSpPr>
          <a:xfrm>
            <a:off x="134578" y="1316351"/>
            <a:ext cx="6862842" cy="5404937"/>
            <a:chOff x="125342" y="1334823"/>
            <a:chExt cx="6862842" cy="5404937"/>
          </a:xfrm>
        </p:grpSpPr>
        <p:pic>
          <p:nvPicPr>
            <p:cNvPr id="2" name="Graphic 6">
              <a:extLst>
                <a:ext uri="{FF2B5EF4-FFF2-40B4-BE49-F238E27FC236}">
                  <a16:creationId xmlns:a16="http://schemas.microsoft.com/office/drawing/2014/main" id="{5D0E33C4-CB8A-44C1-6602-7BC52DBABE8A}"/>
                </a:ext>
              </a:extLst>
            </p:cNvPr>
            <p:cNvPicPr>
              <a:picLocks noChangeAspect="1"/>
            </p:cNvPicPr>
            <p:nvPr/>
          </p:nvPicPr>
          <p:blipFill>
            <a:blip r:embed="rId3"/>
            <a:srcRect l="-342" t="335" r="34677" b="-335"/>
            <a:stretch>
              <a:fillRect/>
            </a:stretch>
          </p:blipFill>
          <p:spPr bwMode="auto">
            <a:xfrm>
              <a:off x="125342" y="1334823"/>
              <a:ext cx="5915242" cy="5404937"/>
            </a:xfrm>
            <a:prstGeom prst="rect">
              <a:avLst/>
            </a:prstGeom>
          </p:spPr>
        </p:pic>
        <p:pic>
          <p:nvPicPr>
            <p:cNvPr id="4" name="Graphic 6">
              <a:extLst>
                <a:ext uri="{FF2B5EF4-FFF2-40B4-BE49-F238E27FC236}">
                  <a16:creationId xmlns:a16="http://schemas.microsoft.com/office/drawing/2014/main" id="{7B3E7878-7209-7780-AEE5-3471E190AA96}"/>
                </a:ext>
              </a:extLst>
            </p:cNvPr>
            <p:cNvPicPr>
              <a:picLocks noChangeAspect="1"/>
            </p:cNvPicPr>
            <p:nvPr/>
          </p:nvPicPr>
          <p:blipFill>
            <a:blip r:embed="rId3"/>
            <a:srcRect l="65872" t="37625" r="3571" b="18337"/>
            <a:stretch>
              <a:fillRect/>
            </a:stretch>
          </p:blipFill>
          <p:spPr bwMode="auto">
            <a:xfrm>
              <a:off x="4567629" y="1334823"/>
              <a:ext cx="2420555" cy="2093117"/>
            </a:xfrm>
            <a:prstGeom prst="rect">
              <a:avLst/>
            </a:prstGeom>
          </p:spPr>
        </p:pic>
      </p:grpSp>
      <p:sp>
        <p:nvSpPr>
          <p:cNvPr id="9" name="TextBox 8">
            <a:extLst>
              <a:ext uri="{FF2B5EF4-FFF2-40B4-BE49-F238E27FC236}">
                <a16:creationId xmlns:a16="http://schemas.microsoft.com/office/drawing/2014/main" id="{8BEE0BF9-3778-25F1-CEBE-273A751AFA50}"/>
              </a:ext>
            </a:extLst>
          </p:cNvPr>
          <p:cNvSpPr txBox="1"/>
          <p:nvPr/>
        </p:nvSpPr>
        <p:spPr>
          <a:xfrm>
            <a:off x="6027420" y="6074957"/>
            <a:ext cx="6362700" cy="707886"/>
          </a:xfrm>
          <a:prstGeom prst="rect">
            <a:avLst/>
          </a:prstGeom>
          <a:noFill/>
        </p:spPr>
        <p:txBody>
          <a:bodyPr wrap="square">
            <a:spAutoFit/>
          </a:bodyPr>
          <a:lstStyle/>
          <a:p>
            <a:r>
              <a:rPr lang="en-US" sz="2000" dirty="0">
                <a:solidFill>
                  <a:schemeClr val="tx1">
                    <a:lumMod val="65000"/>
                  </a:schemeClr>
                </a:solidFill>
                <a:latin typeface="Arial Rounded MT Bold" panose="020F0704030504030204" pitchFamily="34" charset="77"/>
              </a:rPr>
              <a:t>AGB models from Karakas &amp; Lugaro (2016) &amp; Karakas et al. (2018)</a:t>
            </a:r>
            <a:endParaRPr lang="en-IN" sz="2000" dirty="0">
              <a:solidFill>
                <a:schemeClr val="tx1">
                  <a:lumMod val="65000"/>
                </a:schemeClr>
              </a:solidFill>
              <a:latin typeface="Arial Rounded MT Bold" panose="020F0704030504030204" pitchFamily="34" charset="77"/>
            </a:endParaRPr>
          </a:p>
        </p:txBody>
      </p:sp>
      <p:sp>
        <p:nvSpPr>
          <p:cNvPr id="10" name="TextBox 9">
            <a:extLst>
              <a:ext uri="{FF2B5EF4-FFF2-40B4-BE49-F238E27FC236}">
                <a16:creationId xmlns:a16="http://schemas.microsoft.com/office/drawing/2014/main" id="{35DD6221-965F-D796-581C-A610AD848C57}"/>
              </a:ext>
            </a:extLst>
          </p:cNvPr>
          <p:cNvSpPr txBox="1"/>
          <p:nvPr/>
        </p:nvSpPr>
        <p:spPr>
          <a:xfrm>
            <a:off x="134578" y="6336568"/>
            <a:ext cx="1282533"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4173221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3E3A-F80E-3791-09C2-6A5204D3FFC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BC3FDA1-5FD1-AA03-ABF6-02C1903C2CCA}"/>
              </a:ext>
            </a:extLst>
          </p:cNvPr>
          <p:cNvSpPr txBox="1">
            <a:spLocks/>
          </p:cNvSpPr>
          <p:nvPr/>
        </p:nvSpPr>
        <p:spPr>
          <a:xfrm>
            <a:off x="46392" y="0"/>
            <a:ext cx="12099216"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US" b="1" dirty="0">
              <a:solidFill>
                <a:srgbClr val="FFC000"/>
              </a:solidFill>
            </a:endParaRPr>
          </a:p>
        </p:txBody>
      </p:sp>
      <p:sp>
        <p:nvSpPr>
          <p:cNvPr id="3" name="Title 1">
            <a:extLst>
              <a:ext uri="{FF2B5EF4-FFF2-40B4-BE49-F238E27FC236}">
                <a16:creationId xmlns:a16="http://schemas.microsoft.com/office/drawing/2014/main" id="{C4E1DE5A-F138-D9CB-10F2-61F76B51CEBF}"/>
              </a:ext>
            </a:extLst>
          </p:cNvPr>
          <p:cNvSpPr txBox="1">
            <a:spLocks/>
          </p:cNvSpPr>
          <p:nvPr/>
        </p:nvSpPr>
        <p:spPr>
          <a:xfrm>
            <a:off x="154548" y="0"/>
            <a:ext cx="11909634"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 </a:t>
            </a:r>
            <a:r>
              <a:rPr lang="en-US" baseline="30000" dirty="0">
                <a:solidFill>
                  <a:srgbClr val="FFC000"/>
                </a:solidFill>
                <a:latin typeface="Arial Rounded MT Bold" panose="020F0704030504030204" pitchFamily="34" charset="77"/>
              </a:rPr>
              <a:t>96</a:t>
            </a:r>
            <a:r>
              <a:rPr lang="en-US" dirty="0">
                <a:solidFill>
                  <a:srgbClr val="FFC000"/>
                </a:solidFill>
                <a:latin typeface="Arial Rounded MT Bold" panose="020F0704030504030204" pitchFamily="34" charset="77"/>
              </a:rPr>
              <a:t>Zr in graphite grains – 3) </a:t>
            </a:r>
            <a:r>
              <a:rPr lang="en-US" dirty="0" err="1">
                <a:solidFill>
                  <a:srgbClr val="FFC000"/>
                </a:solidFill>
                <a:latin typeface="Arial Rounded MT Bold" panose="020F0704030504030204" pitchFamily="34" charset="77"/>
              </a:rPr>
              <a:t>CCSNe</a:t>
            </a:r>
            <a:endParaRPr lang="en-US" dirty="0">
              <a:solidFill>
                <a:srgbClr val="FFC000"/>
              </a:solidFill>
              <a:latin typeface="Arial Rounded MT Bold" panose="020F0704030504030204" pitchFamily="34" charset="77"/>
            </a:endParaRPr>
          </a:p>
        </p:txBody>
      </p:sp>
      <p:sp>
        <p:nvSpPr>
          <p:cNvPr id="24" name="TextBox 23">
            <a:extLst>
              <a:ext uri="{FF2B5EF4-FFF2-40B4-BE49-F238E27FC236}">
                <a16:creationId xmlns:a16="http://schemas.microsoft.com/office/drawing/2014/main" id="{41869BA4-9FBB-7A21-ADF1-93586150A04D}"/>
              </a:ext>
            </a:extLst>
          </p:cNvPr>
          <p:cNvSpPr txBox="1"/>
          <p:nvPr/>
        </p:nvSpPr>
        <p:spPr>
          <a:xfrm>
            <a:off x="180758" y="6199537"/>
            <a:ext cx="1436786" cy="415498"/>
          </a:xfrm>
          <a:prstGeom prst="rect">
            <a:avLst/>
          </a:prstGeom>
          <a:noFill/>
        </p:spPr>
        <p:txBody>
          <a:bodyPr wrap="square" rtlCol="0">
            <a:spAutoFit/>
          </a:bodyPr>
          <a:lstStyle/>
          <a:p>
            <a:r>
              <a:rPr lang="en-US" sz="2100" dirty="0">
                <a:solidFill>
                  <a:schemeClr val="bg1"/>
                </a:solidFill>
                <a:latin typeface="Times New Roman" panose="02020603050405020304" pitchFamily="18" charset="0"/>
                <a:cs typeface="Times New Roman" panose="02020603050405020304" pitchFamily="18" charset="0"/>
              </a:rPr>
              <a:t>Errors 1</a:t>
            </a:r>
            <a:r>
              <a:rPr lang="en-US" sz="2100" dirty="0">
                <a:solidFill>
                  <a:schemeClr val="bg1"/>
                </a:solidFill>
                <a:latin typeface="Symbol" panose="05050102010706020507" pitchFamily="18" charset="2"/>
                <a:cs typeface="Times New Roman" panose="02020603050405020304" pitchFamily="18" charset="0"/>
              </a:rPr>
              <a:t>s</a:t>
            </a:r>
            <a:endParaRPr lang="en-IN" sz="2100" dirty="0">
              <a:solidFill>
                <a:schemeClr val="bg1"/>
              </a:solidFill>
              <a:latin typeface="Symbol" panose="05050102010706020507" pitchFamily="18" charset="2"/>
              <a:cs typeface="Times New Roman" panose="02020603050405020304" pitchFamily="18" charset="0"/>
            </a:endParaRPr>
          </a:p>
        </p:txBody>
      </p:sp>
      <p:sp>
        <p:nvSpPr>
          <p:cNvPr id="5" name="TextBox 4">
            <a:extLst>
              <a:ext uri="{FF2B5EF4-FFF2-40B4-BE49-F238E27FC236}">
                <a16:creationId xmlns:a16="http://schemas.microsoft.com/office/drawing/2014/main" id="{FDEFD372-BDB9-5526-27FD-B9255F46C459}"/>
              </a:ext>
            </a:extLst>
          </p:cNvPr>
          <p:cNvSpPr txBox="1"/>
          <p:nvPr/>
        </p:nvSpPr>
        <p:spPr>
          <a:xfrm>
            <a:off x="927982" y="5899582"/>
            <a:ext cx="3536814" cy="830997"/>
          </a:xfrm>
          <a:prstGeom prst="rect">
            <a:avLst/>
          </a:prstGeom>
          <a:noFill/>
        </p:spPr>
        <p:txBody>
          <a:bodyPr wrap="square" rtlCol="0">
            <a:spAutoFit/>
          </a:bodyPr>
          <a:lstStyle/>
          <a:p>
            <a:pPr algn="ctr"/>
            <a:r>
              <a:rPr lang="en-US" sz="2400" dirty="0">
                <a:solidFill>
                  <a:schemeClr val="tx1">
                    <a:lumMod val="65000"/>
                  </a:schemeClr>
                </a:solidFill>
                <a:latin typeface="Arial Rounded MT Bold" panose="020F0704030504030204" pitchFamily="34" charset="77"/>
              </a:rPr>
              <a:t>Ritter et al. (2018) 15 </a:t>
            </a:r>
            <a:r>
              <a:rPr lang="en-US" sz="2400" i="1" dirty="0">
                <a:solidFill>
                  <a:schemeClr val="tx1">
                    <a:lumMod val="65000"/>
                  </a:schemeClr>
                </a:solidFill>
                <a:latin typeface="Arial Rounded MT Bold" panose="020F0704030504030204" pitchFamily="34" charset="77"/>
              </a:rPr>
              <a:t>M</a:t>
            </a:r>
            <a:r>
              <a:rPr lang="en-US" sz="2400" baseline="-25000" dirty="0">
                <a:solidFill>
                  <a:schemeClr val="tx1">
                    <a:lumMod val="65000"/>
                  </a:schemeClr>
                </a:solidFill>
                <a:latin typeface="Arial Rounded MT Bold" panose="020F0704030504030204" pitchFamily="34" charset="77"/>
              </a:rPr>
              <a:t>☉ </a:t>
            </a:r>
            <a:r>
              <a:rPr lang="en-US" sz="2400" dirty="0">
                <a:solidFill>
                  <a:schemeClr val="tx1">
                    <a:lumMod val="65000"/>
                  </a:schemeClr>
                </a:solidFill>
                <a:latin typeface="Arial Rounded MT Bold" panose="020F0704030504030204" pitchFamily="34" charset="77"/>
              </a:rPr>
              <a:t>SN model</a:t>
            </a:r>
            <a:endParaRPr lang="en-IN" sz="2400" dirty="0">
              <a:solidFill>
                <a:schemeClr val="tx1">
                  <a:lumMod val="65000"/>
                </a:schemeClr>
              </a:solidFill>
              <a:latin typeface="Arial Rounded MT Bold" panose="020F0704030504030204" pitchFamily="34" charset="77"/>
            </a:endParaRPr>
          </a:p>
        </p:txBody>
      </p:sp>
      <p:sp>
        <p:nvSpPr>
          <p:cNvPr id="30" name="TextBox 29">
            <a:extLst>
              <a:ext uri="{FF2B5EF4-FFF2-40B4-BE49-F238E27FC236}">
                <a16:creationId xmlns:a16="http://schemas.microsoft.com/office/drawing/2014/main" id="{3DA045D1-D7B6-97F3-040C-98F3BC189105}"/>
              </a:ext>
            </a:extLst>
          </p:cNvPr>
          <p:cNvSpPr txBox="1"/>
          <p:nvPr/>
        </p:nvSpPr>
        <p:spPr>
          <a:xfrm>
            <a:off x="8376544" y="1202925"/>
            <a:ext cx="3536814" cy="5119350"/>
          </a:xfrm>
          <a:prstGeom prst="rect">
            <a:avLst/>
          </a:prstGeom>
          <a:noFill/>
        </p:spPr>
        <p:txBody>
          <a:bodyPr wrap="square" rtlCol="0">
            <a:spAutoFit/>
          </a:bodyPr>
          <a:lstStyle/>
          <a:p>
            <a:r>
              <a:rPr lang="en-US" sz="2800" dirty="0">
                <a:solidFill>
                  <a:schemeClr val="tx1">
                    <a:lumMod val="95000"/>
                  </a:schemeClr>
                </a:solidFill>
                <a:latin typeface="Arial Rounded MT Bold" panose="020F0704030504030204" pitchFamily="34" charset="77"/>
              </a:rPr>
              <a:t>Some grains with simultaneous </a:t>
            </a:r>
            <a:r>
              <a:rPr lang="en-US" sz="2800" baseline="30000" dirty="0">
                <a:solidFill>
                  <a:schemeClr val="tx1">
                    <a:lumMod val="95000"/>
                  </a:schemeClr>
                </a:solidFill>
                <a:latin typeface="Arial Rounded MT Bold" panose="020F0704030504030204" pitchFamily="34" charset="77"/>
              </a:rPr>
              <a:t>92,94</a:t>
            </a:r>
            <a:r>
              <a:rPr lang="en-US" sz="2800" dirty="0">
                <a:solidFill>
                  <a:schemeClr val="tx1">
                    <a:lumMod val="95000"/>
                  </a:schemeClr>
                </a:solidFill>
                <a:latin typeface="Arial Rounded MT Bold" panose="020F0704030504030204" pitchFamily="34" charset="77"/>
              </a:rPr>
              <a:t>Mo and </a:t>
            </a:r>
            <a:r>
              <a:rPr lang="en-US" sz="2800" baseline="30000" dirty="0">
                <a:solidFill>
                  <a:schemeClr val="tx1">
                    <a:lumMod val="95000"/>
                  </a:schemeClr>
                </a:solidFill>
                <a:latin typeface="Arial Rounded MT Bold" panose="020F0704030504030204" pitchFamily="34" charset="77"/>
              </a:rPr>
              <a:t>96</a:t>
            </a:r>
            <a:r>
              <a:rPr lang="en-US" sz="2800" dirty="0">
                <a:solidFill>
                  <a:schemeClr val="tx1">
                    <a:lumMod val="95000"/>
                  </a:schemeClr>
                </a:solidFill>
                <a:latin typeface="Arial Rounded MT Bold" panose="020F0704030504030204" pitchFamily="34" charset="77"/>
              </a:rPr>
              <a:t>Zr excesses originate in </a:t>
            </a:r>
            <a:r>
              <a:rPr lang="en-US" sz="2800" dirty="0" err="1">
                <a:solidFill>
                  <a:schemeClr val="tx1">
                    <a:lumMod val="95000"/>
                  </a:schemeClr>
                </a:solidFill>
                <a:latin typeface="Arial Rounded MT Bold" panose="020F0704030504030204" pitchFamily="34" charset="77"/>
              </a:rPr>
              <a:t>CCSNe</a:t>
            </a:r>
            <a:endParaRPr lang="en-US" sz="2800" dirty="0">
              <a:solidFill>
                <a:schemeClr val="tx1">
                  <a:lumMod val="95000"/>
                </a:schemeClr>
              </a:solidFill>
              <a:latin typeface="Arial Rounded MT Bold" panose="020F0704030504030204" pitchFamily="34" charset="77"/>
            </a:endParaRPr>
          </a:p>
          <a:p>
            <a:endParaRPr lang="en-US" sz="2800" baseline="-25000" dirty="0">
              <a:solidFill>
                <a:schemeClr val="tx1">
                  <a:lumMod val="95000"/>
                </a:schemeClr>
              </a:solidFill>
              <a:latin typeface="Arial Rounded MT Bold" panose="020F0704030504030204" pitchFamily="34" charset="77"/>
            </a:endParaRPr>
          </a:p>
          <a:p>
            <a:r>
              <a:rPr lang="en-US" sz="2800" dirty="0">
                <a:solidFill>
                  <a:schemeClr val="tx1">
                    <a:lumMod val="95000"/>
                  </a:schemeClr>
                </a:solidFill>
                <a:latin typeface="Arial Rounded MT Bold" panose="020F0704030504030204" pitchFamily="34" charset="77"/>
              </a:rPr>
              <a:t>&gt; </a:t>
            </a:r>
            <a:r>
              <a:rPr lang="en-US" sz="2800" baseline="30000" dirty="0">
                <a:solidFill>
                  <a:schemeClr val="tx1">
                    <a:lumMod val="95000"/>
                  </a:schemeClr>
                </a:solidFill>
                <a:latin typeface="Arial Rounded MT Bold" panose="020F0704030504030204" pitchFamily="34" charset="77"/>
              </a:rPr>
              <a:t>96</a:t>
            </a:r>
            <a:r>
              <a:rPr lang="en-US" sz="2800" dirty="0">
                <a:solidFill>
                  <a:schemeClr val="tx1">
                    <a:lumMod val="95000"/>
                  </a:schemeClr>
                </a:solidFill>
                <a:latin typeface="Arial Rounded MT Bold" panose="020F0704030504030204" pitchFamily="34" charset="77"/>
              </a:rPr>
              <a:t>Zr made by </a:t>
            </a:r>
            <a:r>
              <a:rPr lang="en-US" sz="2800" i="1" dirty="0">
                <a:solidFill>
                  <a:schemeClr val="tx1">
                    <a:lumMod val="95000"/>
                  </a:schemeClr>
                </a:solidFill>
                <a:latin typeface="Arial Rounded MT Bold" panose="020F0704030504030204" pitchFamily="34" charset="77"/>
              </a:rPr>
              <a:t>n</a:t>
            </a:r>
            <a:r>
              <a:rPr lang="en-US" sz="2800" dirty="0">
                <a:solidFill>
                  <a:schemeClr val="tx1">
                    <a:lumMod val="95000"/>
                  </a:schemeClr>
                </a:solidFill>
                <a:latin typeface="Arial Rounded MT Bold" panose="020F0704030504030204" pitchFamily="34" charset="77"/>
              </a:rPr>
              <a:t>-process during explosive He-burning </a:t>
            </a:r>
            <a:r>
              <a:rPr lang="en-US" sz="2800" dirty="0">
                <a:solidFill>
                  <a:schemeClr val="tx1">
                    <a:lumMod val="65000"/>
                  </a:schemeClr>
                </a:solidFill>
                <a:latin typeface="Arial Rounded MT Bold" panose="020F0704030504030204" pitchFamily="34" charset="77"/>
              </a:rPr>
              <a:t>(Meyer et al. 2000; Pignatari et al. 2018)</a:t>
            </a:r>
            <a:endParaRPr lang="en-IN" sz="2800" dirty="0">
              <a:solidFill>
                <a:schemeClr val="tx1">
                  <a:lumMod val="65000"/>
                </a:schemeClr>
              </a:solidFill>
              <a:latin typeface="Arial Rounded MT Bold" panose="020F0704030504030204" pitchFamily="34" charset="77"/>
            </a:endParaRPr>
          </a:p>
        </p:txBody>
      </p:sp>
      <p:pic>
        <p:nvPicPr>
          <p:cNvPr id="26" name="Picture 25">
            <a:extLst>
              <a:ext uri="{FF2B5EF4-FFF2-40B4-BE49-F238E27FC236}">
                <a16:creationId xmlns:a16="http://schemas.microsoft.com/office/drawing/2014/main" id="{CDCC761D-5206-DEBD-79E3-345E7BD6411D}"/>
              </a:ext>
            </a:extLst>
          </p:cNvPr>
          <p:cNvPicPr>
            <a:picLocks noChangeAspect="1"/>
          </p:cNvPicPr>
          <p:nvPr/>
        </p:nvPicPr>
        <p:blipFill>
          <a:blip r:embed="rId3"/>
          <a:srcRect l="3113" t="-972" r="3837" b="2555"/>
          <a:stretch>
            <a:fillRect/>
          </a:stretch>
        </p:blipFill>
        <p:spPr>
          <a:xfrm>
            <a:off x="180758" y="2114999"/>
            <a:ext cx="4016338" cy="2939988"/>
          </a:xfrm>
          <a:prstGeom prst="rect">
            <a:avLst/>
          </a:prstGeom>
        </p:spPr>
      </p:pic>
      <p:sp>
        <p:nvSpPr>
          <p:cNvPr id="2" name="TextBox 1">
            <a:extLst>
              <a:ext uri="{FF2B5EF4-FFF2-40B4-BE49-F238E27FC236}">
                <a16:creationId xmlns:a16="http://schemas.microsoft.com/office/drawing/2014/main" id="{00858209-9440-90F3-473F-A844F9281943}"/>
              </a:ext>
            </a:extLst>
          </p:cNvPr>
          <p:cNvSpPr txBox="1"/>
          <p:nvPr/>
        </p:nvSpPr>
        <p:spPr>
          <a:xfrm>
            <a:off x="307385" y="1349323"/>
            <a:ext cx="4012239" cy="584775"/>
          </a:xfrm>
          <a:prstGeom prst="rect">
            <a:avLst/>
          </a:prstGeom>
          <a:noFill/>
        </p:spPr>
        <p:txBody>
          <a:bodyPr wrap="square" rtlCol="0">
            <a:spAutoFit/>
          </a:bodyPr>
          <a:lstStyle/>
          <a:p>
            <a:pPr algn="ctr"/>
            <a:r>
              <a:rPr lang="en-US" sz="3200" dirty="0">
                <a:solidFill>
                  <a:schemeClr val="tx1">
                    <a:lumMod val="95000"/>
                  </a:schemeClr>
                </a:solidFill>
                <a:latin typeface="Arial Rounded MT Bold" panose="020F0704030504030204" pitchFamily="34" charset="77"/>
              </a:rPr>
              <a:t>Pal et al. (in prep)</a:t>
            </a:r>
          </a:p>
        </p:txBody>
      </p:sp>
      <p:sp>
        <p:nvSpPr>
          <p:cNvPr id="6" name="TextBox 5">
            <a:extLst>
              <a:ext uri="{FF2B5EF4-FFF2-40B4-BE49-F238E27FC236}">
                <a16:creationId xmlns:a16="http://schemas.microsoft.com/office/drawing/2014/main" id="{72E1D3D0-8E37-010F-8DD4-8043582B72BB}"/>
              </a:ext>
            </a:extLst>
          </p:cNvPr>
          <p:cNvSpPr txBox="1"/>
          <p:nvPr/>
        </p:nvSpPr>
        <p:spPr>
          <a:xfrm>
            <a:off x="103226" y="4761277"/>
            <a:ext cx="1282533"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1</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sp>
        <p:nvSpPr>
          <p:cNvPr id="10" name="TextBox 9">
            <a:extLst>
              <a:ext uri="{FF2B5EF4-FFF2-40B4-BE49-F238E27FC236}">
                <a16:creationId xmlns:a16="http://schemas.microsoft.com/office/drawing/2014/main" id="{D6578185-0A29-4C6B-76C7-B597582D62A5}"/>
              </a:ext>
            </a:extLst>
          </p:cNvPr>
          <p:cNvSpPr txBox="1"/>
          <p:nvPr/>
        </p:nvSpPr>
        <p:spPr>
          <a:xfrm>
            <a:off x="4336430" y="6291819"/>
            <a:ext cx="1282533"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1</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grpSp>
        <p:nvGrpSpPr>
          <p:cNvPr id="15" name="Group 14">
            <a:extLst>
              <a:ext uri="{FF2B5EF4-FFF2-40B4-BE49-F238E27FC236}">
                <a16:creationId xmlns:a16="http://schemas.microsoft.com/office/drawing/2014/main" id="{5EB5FFDC-0C7D-48D3-67B4-37D0BEF36320}"/>
              </a:ext>
            </a:extLst>
          </p:cNvPr>
          <p:cNvGrpSpPr/>
          <p:nvPr/>
        </p:nvGrpSpPr>
        <p:grpSpPr>
          <a:xfrm>
            <a:off x="4386678" y="970450"/>
            <a:ext cx="3887684" cy="5633304"/>
            <a:chOff x="4386678" y="970450"/>
            <a:chExt cx="3887684" cy="5633304"/>
          </a:xfrm>
        </p:grpSpPr>
        <p:grpSp>
          <p:nvGrpSpPr>
            <p:cNvPr id="13" name="Group 12">
              <a:extLst>
                <a:ext uri="{FF2B5EF4-FFF2-40B4-BE49-F238E27FC236}">
                  <a16:creationId xmlns:a16="http://schemas.microsoft.com/office/drawing/2014/main" id="{46A7F7D7-1C99-C1C4-EB89-B1806444D8AB}"/>
                </a:ext>
              </a:extLst>
            </p:cNvPr>
            <p:cNvGrpSpPr/>
            <p:nvPr/>
          </p:nvGrpSpPr>
          <p:grpSpPr>
            <a:xfrm>
              <a:off x="4386678" y="970450"/>
              <a:ext cx="3887684" cy="5633304"/>
              <a:chOff x="335733" y="1203420"/>
              <a:chExt cx="3887684" cy="5633304"/>
            </a:xfrm>
          </p:grpSpPr>
          <p:pic>
            <p:nvPicPr>
              <p:cNvPr id="4" name="Picture 3" descr="A graph of different types of solar&#10;&#10;AI-generated content may be incorrect.">
                <a:extLst>
                  <a:ext uri="{FF2B5EF4-FFF2-40B4-BE49-F238E27FC236}">
                    <a16:creationId xmlns:a16="http://schemas.microsoft.com/office/drawing/2014/main" id="{2C551FDE-FA50-F8BB-8BE4-1CEC26BA370A}"/>
                  </a:ext>
                </a:extLst>
              </p:cNvPr>
              <p:cNvPicPr>
                <a:picLocks noChangeAspect="1"/>
              </p:cNvPicPr>
              <p:nvPr/>
            </p:nvPicPr>
            <p:blipFill>
              <a:blip r:embed="rId4"/>
              <a:srcRect r="49785" b="50023"/>
              <a:stretch>
                <a:fillRect/>
              </a:stretch>
            </p:blipFill>
            <p:spPr bwMode="auto">
              <a:xfrm>
                <a:off x="335733" y="1203420"/>
                <a:ext cx="3820631" cy="2792150"/>
              </a:xfrm>
              <a:prstGeom prst="rect">
                <a:avLst/>
              </a:prstGeom>
            </p:spPr>
          </p:pic>
          <p:grpSp>
            <p:nvGrpSpPr>
              <p:cNvPr id="12" name="Group 11">
                <a:extLst>
                  <a:ext uri="{FF2B5EF4-FFF2-40B4-BE49-F238E27FC236}">
                    <a16:creationId xmlns:a16="http://schemas.microsoft.com/office/drawing/2014/main" id="{FF533B79-392C-6A87-A726-756DC363BF60}"/>
                  </a:ext>
                </a:extLst>
              </p:cNvPr>
              <p:cNvGrpSpPr/>
              <p:nvPr/>
            </p:nvGrpSpPr>
            <p:grpSpPr>
              <a:xfrm>
                <a:off x="335733" y="3995570"/>
                <a:ext cx="3887684" cy="2841154"/>
                <a:chOff x="335733" y="3995570"/>
                <a:chExt cx="3887684" cy="2841154"/>
              </a:xfrm>
            </p:grpSpPr>
            <p:pic>
              <p:nvPicPr>
                <p:cNvPr id="7" name="Picture 6" descr="A graph of different types of solar&#10;&#10;AI-generated content may be incorrect.">
                  <a:extLst>
                    <a:ext uri="{FF2B5EF4-FFF2-40B4-BE49-F238E27FC236}">
                      <a16:creationId xmlns:a16="http://schemas.microsoft.com/office/drawing/2014/main" id="{1C7EC96E-276C-1F89-8633-DCCAFB8FE170}"/>
                    </a:ext>
                  </a:extLst>
                </p:cNvPr>
                <p:cNvPicPr>
                  <a:picLocks noChangeAspect="1"/>
                </p:cNvPicPr>
                <p:nvPr/>
              </p:nvPicPr>
              <p:blipFill>
                <a:blip r:embed="rId4"/>
                <a:srcRect l="51308" r="-1523" b="50023"/>
                <a:stretch>
                  <a:fillRect/>
                </a:stretch>
              </p:blipFill>
              <p:spPr bwMode="auto">
                <a:xfrm>
                  <a:off x="335733" y="3995570"/>
                  <a:ext cx="3887684" cy="2841154"/>
                </a:xfrm>
                <a:prstGeom prst="rect">
                  <a:avLst/>
                </a:prstGeom>
              </p:spPr>
            </p:pic>
            <p:sp>
              <p:nvSpPr>
                <p:cNvPr id="9" name="Rectangle 8">
                  <a:extLst>
                    <a:ext uri="{FF2B5EF4-FFF2-40B4-BE49-F238E27FC236}">
                      <a16:creationId xmlns:a16="http://schemas.microsoft.com/office/drawing/2014/main" id="{F3F7D5BD-1F39-94A9-78E6-A4BB608BB2A4}"/>
                    </a:ext>
                  </a:extLst>
                </p:cNvPr>
                <p:cNvSpPr/>
                <p:nvPr/>
              </p:nvSpPr>
              <p:spPr>
                <a:xfrm>
                  <a:off x="4076911" y="3995570"/>
                  <a:ext cx="79454" cy="2841154"/>
                </a:xfrm>
                <a:prstGeom prst="rect">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11" name="Rectangle 10">
              <a:extLst>
                <a:ext uri="{FF2B5EF4-FFF2-40B4-BE49-F238E27FC236}">
                  <a16:creationId xmlns:a16="http://schemas.microsoft.com/office/drawing/2014/main" id="{8FEE4005-CFC9-7F48-754E-E0593D281EA2}"/>
                </a:ext>
              </a:extLst>
            </p:cNvPr>
            <p:cNvSpPr/>
            <p:nvPr/>
          </p:nvSpPr>
          <p:spPr>
            <a:xfrm>
              <a:off x="4488860" y="1118937"/>
              <a:ext cx="167361" cy="2557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DC2B0476-DC70-8A0B-B059-8B0C38E7B0F7}"/>
                </a:ext>
              </a:extLst>
            </p:cNvPr>
            <p:cNvSpPr/>
            <p:nvPr/>
          </p:nvSpPr>
          <p:spPr>
            <a:xfrm>
              <a:off x="4429782" y="3939775"/>
              <a:ext cx="226439" cy="369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6" name="TextBox 15">
            <a:extLst>
              <a:ext uri="{FF2B5EF4-FFF2-40B4-BE49-F238E27FC236}">
                <a16:creationId xmlns:a16="http://schemas.microsoft.com/office/drawing/2014/main" id="{6D132A6F-1521-BFAD-0C7D-6663F8806E15}"/>
              </a:ext>
            </a:extLst>
          </p:cNvPr>
          <p:cNvSpPr txBox="1"/>
          <p:nvPr/>
        </p:nvSpPr>
        <p:spPr>
          <a:xfrm>
            <a:off x="4305474" y="6315883"/>
            <a:ext cx="1282533"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Errors 1</a:t>
            </a:r>
            <a:r>
              <a:rPr lang="en-US" dirty="0">
                <a:solidFill>
                  <a:schemeClr val="bg1"/>
                </a:solidFill>
                <a:latin typeface="Symbol" panose="05050102010706020507" pitchFamily="18" charset="2"/>
                <a:cs typeface="Times New Roman" panose="02020603050405020304" pitchFamily="18" charset="0"/>
              </a:rPr>
              <a:t>s</a:t>
            </a:r>
            <a:endParaRPr lang="en-IN" dirty="0">
              <a:solidFill>
                <a:schemeClr val="bg1"/>
              </a:solidFill>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1384150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CF4174-7AA0-4D94-9ECB-E445BDDC35B6}"/>
              </a:ext>
            </a:extLst>
          </p:cNvPr>
          <p:cNvPicPr>
            <a:picLocks noChangeAspect="1"/>
          </p:cNvPicPr>
          <p:nvPr/>
        </p:nvPicPr>
        <p:blipFill>
          <a:blip r:embed="rId3"/>
          <a:stretch>
            <a:fillRect/>
          </a:stretch>
        </p:blipFill>
        <p:spPr>
          <a:xfrm>
            <a:off x="142875" y="1469046"/>
            <a:ext cx="11906250" cy="3181350"/>
          </a:xfrm>
          <a:prstGeom prst="rect">
            <a:avLst/>
          </a:prstGeom>
        </p:spPr>
      </p:pic>
      <p:sp>
        <p:nvSpPr>
          <p:cNvPr id="5" name="Title 1">
            <a:extLst>
              <a:ext uri="{FF2B5EF4-FFF2-40B4-BE49-F238E27FC236}">
                <a16:creationId xmlns:a16="http://schemas.microsoft.com/office/drawing/2014/main" id="{250B9B50-9CF0-BF13-E38E-F3299DB44471}"/>
              </a:ext>
            </a:extLst>
          </p:cNvPr>
          <p:cNvSpPr>
            <a:spLocks noGrp="1"/>
          </p:cNvSpPr>
          <p:nvPr>
            <p:ph type="title"/>
          </p:nvPr>
        </p:nvSpPr>
        <p:spPr>
          <a:xfrm>
            <a:off x="530087" y="760"/>
            <a:ext cx="10515600" cy="667431"/>
          </a:xfrm>
        </p:spPr>
        <p:txBody>
          <a:bodyPr>
            <a:normAutofit fontScale="90000"/>
          </a:bodyPr>
          <a:lstStyle/>
          <a:p>
            <a:r>
              <a:rPr lang="en-US" b="0" dirty="0">
                <a:solidFill>
                  <a:srgbClr val="FF0000"/>
                </a:solidFill>
                <a:cs typeface="Calibri" panose="020F0502020204030204" pitchFamily="34" charset="0"/>
              </a:rPr>
              <a:t>Mo in graphite</a:t>
            </a:r>
          </a:p>
        </p:txBody>
      </p:sp>
      <p:sp>
        <p:nvSpPr>
          <p:cNvPr id="6" name="Title 1">
            <a:extLst>
              <a:ext uri="{FF2B5EF4-FFF2-40B4-BE49-F238E27FC236}">
                <a16:creationId xmlns:a16="http://schemas.microsoft.com/office/drawing/2014/main" id="{8E33FBEB-E1E4-27EB-F808-551DF43B66EF}"/>
              </a:ext>
            </a:extLst>
          </p:cNvPr>
          <p:cNvSpPr txBox="1">
            <a:spLocks/>
          </p:cNvSpPr>
          <p:nvPr/>
        </p:nvSpPr>
        <p:spPr>
          <a:xfrm>
            <a:off x="530087" y="4721523"/>
            <a:ext cx="11519038" cy="180200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1"/>
                </a:solidFill>
                <a:latin typeface="Arial Rounded MT Bold" panose="020F0704030504030204" pitchFamily="34" charset="77"/>
                <a:ea typeface="+mj-ea"/>
                <a:cs typeface="+mj-cs"/>
              </a:defRPr>
            </a:lvl1pPr>
          </a:lstStyle>
          <a:p>
            <a:pPr marL="342900" indent="-342900">
              <a:lnSpc>
                <a:spcPct val="100000"/>
              </a:lnSpc>
              <a:spcBef>
                <a:spcPts val="600"/>
              </a:spcBef>
              <a:buFont typeface="Arial" panose="020B0604020202020204" pitchFamily="34" charset="0"/>
              <a:buChar char="•"/>
            </a:pPr>
            <a:r>
              <a:rPr lang="en-US" sz="2400" b="0" dirty="0">
                <a:cs typeface="Calibri" panose="020F0502020204030204" pitchFamily="34" charset="0"/>
              </a:rPr>
              <a:t>Most graphite grains plot on </a:t>
            </a:r>
            <a:r>
              <a:rPr lang="en-US" sz="2400" b="0" dirty="0" err="1">
                <a:cs typeface="Calibri" panose="020F0502020204030204" pitchFamily="34" charset="0"/>
              </a:rPr>
              <a:t>SiC</a:t>
            </a:r>
            <a:r>
              <a:rPr lang="en-US" sz="2400" b="0" dirty="0">
                <a:cs typeface="Calibri" panose="020F0502020204030204" pitchFamily="34" charset="0"/>
              </a:rPr>
              <a:t> regression line, but near terrestrial composition</a:t>
            </a:r>
          </a:p>
          <a:p>
            <a:pPr marL="342900" indent="-342900">
              <a:lnSpc>
                <a:spcPct val="100000"/>
              </a:lnSpc>
              <a:spcBef>
                <a:spcPts val="600"/>
              </a:spcBef>
              <a:buFont typeface="Arial" panose="020B0604020202020204" pitchFamily="34" charset="0"/>
              <a:buChar char="•"/>
            </a:pPr>
            <a:r>
              <a:rPr lang="en-US" sz="2400" b="0" dirty="0">
                <a:cs typeface="Calibri" panose="020F0502020204030204" pitchFamily="34" charset="0"/>
              </a:rPr>
              <a:t>They appear to be contaminated with Mo, either on the meteorite parent body or during chemical separation from meteorite</a:t>
            </a:r>
          </a:p>
        </p:txBody>
      </p:sp>
    </p:spTree>
    <p:extLst>
      <p:ext uri="{BB962C8B-B14F-4D97-AF65-F5344CB8AC3E}">
        <p14:creationId xmlns:p14="http://schemas.microsoft.com/office/powerpoint/2010/main" val="1820272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FC05-DEC3-167F-EAC6-7D0F7870AC2E}"/>
              </a:ext>
            </a:extLst>
          </p:cNvPr>
          <p:cNvSpPr>
            <a:spLocks noGrp="1"/>
          </p:cNvSpPr>
          <p:nvPr>
            <p:ph type="title"/>
          </p:nvPr>
        </p:nvSpPr>
        <p:spPr>
          <a:xfrm>
            <a:off x="160755" y="555"/>
            <a:ext cx="10353762" cy="970450"/>
          </a:xfrm>
        </p:spPr>
        <p:txBody>
          <a:bodyPr/>
          <a:lstStyle/>
          <a:p>
            <a:pPr algn="l"/>
            <a:r>
              <a:rPr lang="en-US" dirty="0">
                <a:solidFill>
                  <a:srgbClr val="FFC000"/>
                </a:solidFill>
                <a:latin typeface="Arial Rounded MT Bold" panose="020F0704030504030204" pitchFamily="34" charset="77"/>
              </a:rPr>
              <a:t>Presolar grains</a:t>
            </a:r>
          </a:p>
        </p:txBody>
      </p:sp>
      <p:sp>
        <p:nvSpPr>
          <p:cNvPr id="3" name="Content Placeholder 2">
            <a:extLst>
              <a:ext uri="{FF2B5EF4-FFF2-40B4-BE49-F238E27FC236}">
                <a16:creationId xmlns:a16="http://schemas.microsoft.com/office/drawing/2014/main" id="{CA0D7F4E-74AF-5953-A770-9899F6A2C66D}"/>
              </a:ext>
            </a:extLst>
          </p:cNvPr>
          <p:cNvSpPr>
            <a:spLocks noGrp="1"/>
          </p:cNvSpPr>
          <p:nvPr>
            <p:ph idx="1"/>
          </p:nvPr>
        </p:nvSpPr>
        <p:spPr>
          <a:xfrm>
            <a:off x="913795" y="2067729"/>
            <a:ext cx="10353762" cy="4058751"/>
          </a:xfrm>
        </p:spPr>
        <p:txBody>
          <a:bodyPr>
            <a:normAutofit/>
          </a:bodyPr>
          <a:lstStyle/>
          <a:p>
            <a:pPr marL="36900" indent="0">
              <a:buNone/>
            </a:pPr>
            <a:endParaRPr lang="en-US" sz="2400" dirty="0"/>
          </a:p>
          <a:p>
            <a:endParaRPr lang="en-US" dirty="0">
              <a:solidFill>
                <a:schemeClr val="tx2">
                  <a:lumMod val="75000"/>
                </a:schemeClr>
              </a:solidFill>
            </a:endParaRPr>
          </a:p>
        </p:txBody>
      </p:sp>
      <p:grpSp>
        <p:nvGrpSpPr>
          <p:cNvPr id="4" name="Group 3">
            <a:extLst>
              <a:ext uri="{FF2B5EF4-FFF2-40B4-BE49-F238E27FC236}">
                <a16:creationId xmlns:a16="http://schemas.microsoft.com/office/drawing/2014/main" id="{3A5BF0BA-14D4-9F40-7590-84C5C9D4737F}"/>
              </a:ext>
            </a:extLst>
          </p:cNvPr>
          <p:cNvGrpSpPr/>
          <p:nvPr/>
        </p:nvGrpSpPr>
        <p:grpSpPr>
          <a:xfrm>
            <a:off x="544011" y="969775"/>
            <a:ext cx="2290747" cy="3213062"/>
            <a:chOff x="457200" y="838200"/>
            <a:chExt cx="1550586" cy="2525038"/>
          </a:xfrm>
        </p:grpSpPr>
        <p:grpSp>
          <p:nvGrpSpPr>
            <p:cNvPr id="5" name="Group 4">
              <a:extLst>
                <a:ext uri="{FF2B5EF4-FFF2-40B4-BE49-F238E27FC236}">
                  <a16:creationId xmlns:a16="http://schemas.microsoft.com/office/drawing/2014/main" id="{A85BC031-77B3-765D-13A8-54BF3571321F}"/>
                </a:ext>
              </a:extLst>
            </p:cNvPr>
            <p:cNvGrpSpPr>
              <a:grpSpLocks noChangeAspect="1"/>
            </p:cNvGrpSpPr>
            <p:nvPr/>
          </p:nvGrpSpPr>
          <p:grpSpPr>
            <a:xfrm>
              <a:off x="457200" y="838200"/>
              <a:ext cx="1550586" cy="2525038"/>
              <a:chOff x="228600" y="1219200"/>
              <a:chExt cx="1447800" cy="2357658"/>
            </a:xfrm>
          </p:grpSpPr>
          <p:pic>
            <p:nvPicPr>
              <p:cNvPr id="8" name="Picture 2" descr="http://www4.ncsu.edu/~bjwilli2/casA.jpg">
                <a:extLst>
                  <a:ext uri="{FF2B5EF4-FFF2-40B4-BE49-F238E27FC236}">
                    <a16:creationId xmlns:a16="http://schemas.microsoft.com/office/drawing/2014/main" id="{696B37E7-9868-26F7-667A-CCE0EE90B0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37" r="10025"/>
              <a:stretch/>
            </p:blipFill>
            <p:spPr bwMode="auto">
              <a:xfrm>
                <a:off x="228600" y="1219200"/>
                <a:ext cx="1447800" cy="122429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 name="Picture 6" descr="http://upload.wikimedia.org/wikipedia/commons/thumb/7/7f/Comets_Kick_up_Dust_in_Helix_Nebula_%28PIA09178%29.jpg/577px-Comets_Kick_up_Dust_in_Helix_Nebula_%28PIA09178%29.jpg">
                <a:extLst>
                  <a:ext uri="{FF2B5EF4-FFF2-40B4-BE49-F238E27FC236}">
                    <a16:creationId xmlns:a16="http://schemas.microsoft.com/office/drawing/2014/main" id="{ED8ECF15-09B2-EFF4-AF9A-25AB566897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372450"/>
                <a:ext cx="1447800" cy="12044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6" name="Text Box 9">
              <a:extLst>
                <a:ext uri="{FF2B5EF4-FFF2-40B4-BE49-F238E27FC236}">
                  <a16:creationId xmlns:a16="http://schemas.microsoft.com/office/drawing/2014/main" id="{681A4B24-2F55-BA2D-3B3D-C9F10D3618F5}"/>
                </a:ext>
              </a:extLst>
            </p:cNvPr>
            <p:cNvSpPr txBox="1">
              <a:spLocks noChangeArrowheads="1"/>
            </p:cNvSpPr>
            <p:nvPr/>
          </p:nvSpPr>
          <p:spPr bwMode="auto">
            <a:xfrm>
              <a:off x="526291" y="1869121"/>
              <a:ext cx="340952" cy="1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JPL/NASA</a:t>
              </a:r>
            </a:p>
          </p:txBody>
        </p:sp>
        <p:sp>
          <p:nvSpPr>
            <p:cNvPr id="7" name="Text Box 9">
              <a:extLst>
                <a:ext uri="{FF2B5EF4-FFF2-40B4-BE49-F238E27FC236}">
                  <a16:creationId xmlns:a16="http://schemas.microsoft.com/office/drawing/2014/main" id="{8EB963C5-42E3-EBE8-0681-1863DC75F072}"/>
                </a:ext>
              </a:extLst>
            </p:cNvPr>
            <p:cNvSpPr txBox="1">
              <a:spLocks noChangeArrowheads="1"/>
            </p:cNvSpPr>
            <p:nvPr/>
          </p:nvSpPr>
          <p:spPr bwMode="auto">
            <a:xfrm>
              <a:off x="544386" y="3114410"/>
              <a:ext cx="384690" cy="1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IRAC/Spitzer</a:t>
              </a:r>
            </a:p>
          </p:txBody>
        </p:sp>
      </p:grpSp>
      <p:grpSp>
        <p:nvGrpSpPr>
          <p:cNvPr id="10" name="Group 9">
            <a:extLst>
              <a:ext uri="{FF2B5EF4-FFF2-40B4-BE49-F238E27FC236}">
                <a16:creationId xmlns:a16="http://schemas.microsoft.com/office/drawing/2014/main" id="{8F8C2DC5-27EB-1E9E-05A5-18B3687623D6}"/>
              </a:ext>
            </a:extLst>
          </p:cNvPr>
          <p:cNvGrpSpPr/>
          <p:nvPr/>
        </p:nvGrpSpPr>
        <p:grpSpPr>
          <a:xfrm>
            <a:off x="2572199" y="997303"/>
            <a:ext cx="4455921" cy="2233479"/>
            <a:chOff x="1614676" y="1089579"/>
            <a:chExt cx="3490724" cy="1736091"/>
          </a:xfrm>
        </p:grpSpPr>
        <p:cxnSp>
          <p:nvCxnSpPr>
            <p:cNvPr id="11" name="Curved Connector 8">
              <a:extLst>
                <a:ext uri="{FF2B5EF4-FFF2-40B4-BE49-F238E27FC236}">
                  <a16:creationId xmlns:a16="http://schemas.microsoft.com/office/drawing/2014/main" id="{6C1CEE94-8FD3-EEFD-AC2C-7332E9A83472}"/>
                </a:ext>
              </a:extLst>
            </p:cNvPr>
            <p:cNvCxnSpPr/>
            <p:nvPr/>
          </p:nvCxnSpPr>
          <p:spPr bwMode="auto">
            <a:xfrm flipV="1">
              <a:off x="1614676" y="2183579"/>
              <a:ext cx="1052324" cy="642091"/>
            </a:xfrm>
            <a:prstGeom prst="curvedConnector3">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urved Connector 36">
              <a:extLst>
                <a:ext uri="{FF2B5EF4-FFF2-40B4-BE49-F238E27FC236}">
                  <a16:creationId xmlns:a16="http://schemas.microsoft.com/office/drawing/2014/main" id="{AFCA134F-10BC-90E1-A220-E523C7C0D042}"/>
                </a:ext>
              </a:extLst>
            </p:cNvPr>
            <p:cNvCxnSpPr/>
            <p:nvPr/>
          </p:nvCxnSpPr>
          <p:spPr bwMode="auto">
            <a:xfrm>
              <a:off x="1694719" y="1493705"/>
              <a:ext cx="972283" cy="259874"/>
            </a:xfrm>
            <a:prstGeom prst="curvedConnector3">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2">
              <a:extLst>
                <a:ext uri="{FF2B5EF4-FFF2-40B4-BE49-F238E27FC236}">
                  <a16:creationId xmlns:a16="http://schemas.microsoft.com/office/drawing/2014/main" id="{98212E1D-6FE6-0F91-D179-F251D09BFFB0}"/>
                </a:ext>
              </a:extLst>
            </p:cNvPr>
            <p:cNvGrpSpPr/>
            <p:nvPr/>
          </p:nvGrpSpPr>
          <p:grpSpPr>
            <a:xfrm>
              <a:off x="2651415" y="1089579"/>
              <a:ext cx="2453985" cy="1610428"/>
              <a:chOff x="2651415" y="1089579"/>
              <a:chExt cx="2453985" cy="1610428"/>
            </a:xfrm>
          </p:grpSpPr>
          <p:pic>
            <p:nvPicPr>
              <p:cNvPr id="14" name="Picture 13" descr="Hubble's sharpest image of the Orion Nebula with proplyd highlights">
                <a:extLst>
                  <a:ext uri="{FF2B5EF4-FFF2-40B4-BE49-F238E27FC236}">
                    <a16:creationId xmlns:a16="http://schemas.microsoft.com/office/drawing/2014/main" id="{7D4AD702-AAF4-9986-DE56-69D9438CB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651415" y="1089579"/>
                <a:ext cx="2453985" cy="161042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5" name="Text Box 9">
                <a:extLst>
                  <a:ext uri="{FF2B5EF4-FFF2-40B4-BE49-F238E27FC236}">
                    <a16:creationId xmlns:a16="http://schemas.microsoft.com/office/drawing/2014/main" id="{EAF71B7D-91BA-7EFB-8306-CD36886AE15E}"/>
                  </a:ext>
                </a:extLst>
              </p:cNvPr>
              <p:cNvSpPr txBox="1">
                <a:spLocks noChangeArrowheads="1"/>
              </p:cNvSpPr>
              <p:nvPr/>
            </p:nvSpPr>
            <p:spPr bwMode="auto">
              <a:xfrm>
                <a:off x="2742655" y="2493732"/>
                <a:ext cx="634418" cy="14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Hubble/NASA/ESA</a:t>
                </a:r>
              </a:p>
            </p:txBody>
          </p:sp>
        </p:grpSp>
      </p:grpSp>
      <p:grpSp>
        <p:nvGrpSpPr>
          <p:cNvPr id="16" name="Group 15">
            <a:extLst>
              <a:ext uri="{FF2B5EF4-FFF2-40B4-BE49-F238E27FC236}">
                <a16:creationId xmlns:a16="http://schemas.microsoft.com/office/drawing/2014/main" id="{928F41D3-E0DF-973F-3CC7-5FE5EFBBC0A1}"/>
              </a:ext>
            </a:extLst>
          </p:cNvPr>
          <p:cNvGrpSpPr/>
          <p:nvPr/>
        </p:nvGrpSpPr>
        <p:grpSpPr>
          <a:xfrm>
            <a:off x="6507087" y="969775"/>
            <a:ext cx="4428533" cy="1970042"/>
            <a:chOff x="4695549" y="1082867"/>
            <a:chExt cx="3384777" cy="1617139"/>
          </a:xfrm>
        </p:grpSpPr>
        <p:cxnSp>
          <p:nvCxnSpPr>
            <p:cNvPr id="18" name="Curved Connector 27">
              <a:extLst>
                <a:ext uri="{FF2B5EF4-FFF2-40B4-BE49-F238E27FC236}">
                  <a16:creationId xmlns:a16="http://schemas.microsoft.com/office/drawing/2014/main" id="{AE97B6B9-5ACA-5D4F-DB37-995D5B81BF56}"/>
                </a:ext>
              </a:extLst>
            </p:cNvPr>
            <p:cNvCxnSpPr/>
            <p:nvPr/>
          </p:nvCxnSpPr>
          <p:spPr bwMode="auto">
            <a:xfrm flipV="1">
              <a:off x="4695549" y="1532238"/>
              <a:ext cx="1219200" cy="366568"/>
            </a:xfrm>
            <a:prstGeom prst="curvedConnector3">
              <a:avLst>
                <a:gd name="adj1" fmla="val 50000"/>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oup 18">
              <a:extLst>
                <a:ext uri="{FF2B5EF4-FFF2-40B4-BE49-F238E27FC236}">
                  <a16:creationId xmlns:a16="http://schemas.microsoft.com/office/drawing/2014/main" id="{5CDD6F39-3914-74A9-3838-3A7A17C563F6}"/>
                </a:ext>
              </a:extLst>
            </p:cNvPr>
            <p:cNvGrpSpPr/>
            <p:nvPr/>
          </p:nvGrpSpPr>
          <p:grpSpPr>
            <a:xfrm>
              <a:off x="5867400" y="1082867"/>
              <a:ext cx="2212926" cy="1617139"/>
              <a:chOff x="5867400" y="1082867"/>
              <a:chExt cx="2212926" cy="1617139"/>
            </a:xfrm>
          </p:grpSpPr>
          <p:pic>
            <p:nvPicPr>
              <p:cNvPr id="20" name="Picture 12" descr="This artist&amp;#x27;s concept shows a young solar system.">
                <a:extLst>
                  <a:ext uri="{FF2B5EF4-FFF2-40B4-BE49-F238E27FC236}">
                    <a16:creationId xmlns:a16="http://schemas.microsoft.com/office/drawing/2014/main" id="{8CE86DCE-BF14-DD52-F58E-00F1C9D6DB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082867"/>
                <a:ext cx="2212926" cy="16171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1" name="Text Box 9">
                <a:extLst>
                  <a:ext uri="{FF2B5EF4-FFF2-40B4-BE49-F238E27FC236}">
                    <a16:creationId xmlns:a16="http://schemas.microsoft.com/office/drawing/2014/main" id="{CA6DE70B-A30B-A31C-D165-71AE6F6FFE6C}"/>
                  </a:ext>
                </a:extLst>
              </p:cNvPr>
              <p:cNvSpPr txBox="1">
                <a:spLocks noChangeArrowheads="1"/>
              </p:cNvSpPr>
              <p:nvPr/>
            </p:nvSpPr>
            <p:spPr bwMode="auto">
              <a:xfrm>
                <a:off x="5922958" y="2473341"/>
                <a:ext cx="433964" cy="15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NASA artist</a:t>
                </a:r>
              </a:p>
            </p:txBody>
          </p:sp>
        </p:grpSp>
      </p:grpSp>
      <p:grpSp>
        <p:nvGrpSpPr>
          <p:cNvPr id="22" name="Group 21">
            <a:extLst>
              <a:ext uri="{FF2B5EF4-FFF2-40B4-BE49-F238E27FC236}">
                <a16:creationId xmlns:a16="http://schemas.microsoft.com/office/drawing/2014/main" id="{F2F94CCD-E7E1-FF59-645E-4C332FB46418}"/>
              </a:ext>
            </a:extLst>
          </p:cNvPr>
          <p:cNvGrpSpPr/>
          <p:nvPr/>
        </p:nvGrpSpPr>
        <p:grpSpPr>
          <a:xfrm>
            <a:off x="5642520" y="3037571"/>
            <a:ext cx="3406710" cy="2257501"/>
            <a:chOff x="3425016" y="2847544"/>
            <a:chExt cx="3406710" cy="2257501"/>
          </a:xfrm>
        </p:grpSpPr>
        <p:grpSp>
          <p:nvGrpSpPr>
            <p:cNvPr id="23" name="Group 22">
              <a:extLst>
                <a:ext uri="{FF2B5EF4-FFF2-40B4-BE49-F238E27FC236}">
                  <a16:creationId xmlns:a16="http://schemas.microsoft.com/office/drawing/2014/main" id="{BDF59B49-2072-C104-1E18-0D2DE8E2903D}"/>
                </a:ext>
              </a:extLst>
            </p:cNvPr>
            <p:cNvGrpSpPr/>
            <p:nvPr/>
          </p:nvGrpSpPr>
          <p:grpSpPr>
            <a:xfrm>
              <a:off x="3425016" y="2847544"/>
              <a:ext cx="2048819" cy="2257501"/>
              <a:chOff x="3425016" y="2847544"/>
              <a:chExt cx="2048819" cy="2257501"/>
            </a:xfrm>
          </p:grpSpPr>
          <p:grpSp>
            <p:nvGrpSpPr>
              <p:cNvPr id="25" name="Group 24">
                <a:extLst>
                  <a:ext uri="{FF2B5EF4-FFF2-40B4-BE49-F238E27FC236}">
                    <a16:creationId xmlns:a16="http://schemas.microsoft.com/office/drawing/2014/main" id="{A01B8FC8-FD38-0001-ED2D-8E4A68BF5116}"/>
                  </a:ext>
                </a:extLst>
              </p:cNvPr>
              <p:cNvGrpSpPr/>
              <p:nvPr/>
            </p:nvGrpSpPr>
            <p:grpSpPr>
              <a:xfrm rot="17411262">
                <a:off x="3320675" y="2951885"/>
                <a:ext cx="2257501" cy="2048819"/>
                <a:chOff x="3532214" y="3378476"/>
                <a:chExt cx="1594586" cy="1809826"/>
              </a:xfrm>
            </p:grpSpPr>
            <p:pic>
              <p:nvPicPr>
                <p:cNvPr id="27" name="Picture 18" descr="http://www.pbs.org/wgbh/nova/next/wp-content/uploads/2013/03/asteroid-ida.jpg">
                  <a:extLst>
                    <a:ext uri="{FF2B5EF4-FFF2-40B4-BE49-F238E27FC236}">
                      <a16:creationId xmlns:a16="http://schemas.microsoft.com/office/drawing/2014/main" id="{220183DF-023A-0E6A-F0D1-06BE170BF65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39" t="10203" r="5497"/>
                <a:stretch/>
              </p:blipFill>
              <p:spPr bwMode="auto">
                <a:xfrm rot="2210734">
                  <a:off x="3613077" y="3378476"/>
                  <a:ext cx="1513723" cy="8538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8" name="Picture 22" descr="http://i.space.com/images/i/000/007/680/original/stardust-comet.jpg?1295369921">
                  <a:extLst>
                    <a:ext uri="{FF2B5EF4-FFF2-40B4-BE49-F238E27FC236}">
                      <a16:creationId xmlns:a16="http://schemas.microsoft.com/office/drawing/2014/main" id="{790CD62E-862D-9037-71B9-B27A03E49E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348702">
                  <a:off x="3647021" y="4152995"/>
                  <a:ext cx="920500" cy="11501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26" name="Text Box 9">
                <a:extLst>
                  <a:ext uri="{FF2B5EF4-FFF2-40B4-BE49-F238E27FC236}">
                    <a16:creationId xmlns:a16="http://schemas.microsoft.com/office/drawing/2014/main" id="{BE1F4CEA-A1D3-0491-8067-F6D5B159A1AE}"/>
                  </a:ext>
                </a:extLst>
              </p:cNvPr>
              <p:cNvSpPr txBox="1">
                <a:spLocks noChangeArrowheads="1"/>
              </p:cNvSpPr>
              <p:nvPr/>
            </p:nvSpPr>
            <p:spPr bwMode="auto">
              <a:xfrm>
                <a:off x="4411942" y="3427557"/>
                <a:ext cx="53732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JPL/NASA</a:t>
                </a:r>
              </a:p>
            </p:txBody>
          </p:sp>
        </p:grpSp>
        <p:cxnSp>
          <p:nvCxnSpPr>
            <p:cNvPr id="24" name="Curved Connector 82">
              <a:extLst>
                <a:ext uri="{FF2B5EF4-FFF2-40B4-BE49-F238E27FC236}">
                  <a16:creationId xmlns:a16="http://schemas.microsoft.com/office/drawing/2014/main" id="{D2CBDE16-0D0A-E66B-06DE-9B6298B1C032}"/>
                </a:ext>
              </a:extLst>
            </p:cNvPr>
            <p:cNvCxnSpPr/>
            <p:nvPr/>
          </p:nvCxnSpPr>
          <p:spPr bwMode="auto">
            <a:xfrm rot="10800000" flipV="1">
              <a:off x="5218123" y="3458430"/>
              <a:ext cx="1613603" cy="509084"/>
            </a:xfrm>
            <a:prstGeom prst="curvedConnector3">
              <a:avLst>
                <a:gd name="adj1" fmla="val 50000"/>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Group 28">
            <a:extLst>
              <a:ext uri="{FF2B5EF4-FFF2-40B4-BE49-F238E27FC236}">
                <a16:creationId xmlns:a16="http://schemas.microsoft.com/office/drawing/2014/main" id="{5078D19B-9FB5-2A19-806B-F3A2B16AD739}"/>
              </a:ext>
            </a:extLst>
          </p:cNvPr>
          <p:cNvGrpSpPr/>
          <p:nvPr/>
        </p:nvGrpSpPr>
        <p:grpSpPr>
          <a:xfrm>
            <a:off x="2826060" y="3734992"/>
            <a:ext cx="2797406" cy="3153137"/>
            <a:chOff x="762000" y="3671493"/>
            <a:chExt cx="2514603" cy="2672730"/>
          </a:xfrm>
        </p:grpSpPr>
        <p:cxnSp>
          <p:nvCxnSpPr>
            <p:cNvPr id="30" name="Curved Connector 65">
              <a:extLst>
                <a:ext uri="{FF2B5EF4-FFF2-40B4-BE49-F238E27FC236}">
                  <a16:creationId xmlns:a16="http://schemas.microsoft.com/office/drawing/2014/main" id="{7371D007-12E8-EA9F-D63C-EAC51FB2640B}"/>
                </a:ext>
              </a:extLst>
            </p:cNvPr>
            <p:cNvCxnSpPr/>
            <p:nvPr/>
          </p:nvCxnSpPr>
          <p:spPr bwMode="auto">
            <a:xfrm rot="10800000" flipV="1">
              <a:off x="2069948" y="3784107"/>
              <a:ext cx="1206655" cy="650552"/>
            </a:xfrm>
            <a:prstGeom prst="curvedConnector3">
              <a:avLst>
                <a:gd name="adj1" fmla="val 50000"/>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Group 30">
              <a:extLst>
                <a:ext uri="{FF2B5EF4-FFF2-40B4-BE49-F238E27FC236}">
                  <a16:creationId xmlns:a16="http://schemas.microsoft.com/office/drawing/2014/main" id="{9EF1D968-3EA2-D481-ACB1-07F8F956B5EB}"/>
                </a:ext>
              </a:extLst>
            </p:cNvPr>
            <p:cNvGrpSpPr/>
            <p:nvPr/>
          </p:nvGrpSpPr>
          <p:grpSpPr>
            <a:xfrm>
              <a:off x="762000" y="3671493"/>
              <a:ext cx="1527526" cy="2672730"/>
              <a:chOff x="762000" y="3671493"/>
              <a:chExt cx="1527526" cy="2672730"/>
            </a:xfrm>
          </p:grpSpPr>
          <p:grpSp>
            <p:nvGrpSpPr>
              <p:cNvPr id="32" name="Group 31">
                <a:extLst>
                  <a:ext uri="{FF2B5EF4-FFF2-40B4-BE49-F238E27FC236}">
                    <a16:creationId xmlns:a16="http://schemas.microsoft.com/office/drawing/2014/main" id="{AFB9E2F1-FB1B-AEB7-6CF8-0906394CA787}"/>
                  </a:ext>
                </a:extLst>
              </p:cNvPr>
              <p:cNvGrpSpPr/>
              <p:nvPr/>
            </p:nvGrpSpPr>
            <p:grpSpPr>
              <a:xfrm>
                <a:off x="762000" y="3671493"/>
                <a:ext cx="1527526" cy="2653107"/>
                <a:chOff x="762000" y="3671493"/>
                <a:chExt cx="1527526" cy="2653107"/>
              </a:xfrm>
            </p:grpSpPr>
            <p:grpSp>
              <p:nvGrpSpPr>
                <p:cNvPr id="34" name="Group 33">
                  <a:extLst>
                    <a:ext uri="{FF2B5EF4-FFF2-40B4-BE49-F238E27FC236}">
                      <a16:creationId xmlns:a16="http://schemas.microsoft.com/office/drawing/2014/main" id="{831E8FFC-16E1-79F9-959F-4D5539913C90}"/>
                    </a:ext>
                  </a:extLst>
                </p:cNvPr>
                <p:cNvGrpSpPr/>
                <p:nvPr/>
              </p:nvGrpSpPr>
              <p:grpSpPr>
                <a:xfrm>
                  <a:off x="762000" y="3671493"/>
                  <a:ext cx="1447800" cy="2653107"/>
                  <a:chOff x="1076297" y="4419600"/>
                  <a:chExt cx="1209703" cy="2348307"/>
                </a:xfrm>
              </p:grpSpPr>
              <p:pic>
                <p:nvPicPr>
                  <p:cNvPr id="37" name="Picture 24" descr="http://forces.si.edu/atmosphere/images/media/library_004_lg.jpg">
                    <a:extLst>
                      <a:ext uri="{FF2B5EF4-FFF2-40B4-BE49-F238E27FC236}">
                        <a16:creationId xmlns:a16="http://schemas.microsoft.com/office/drawing/2014/main" id="{6945866D-E1B7-EC3C-1839-651D319F44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6298" y="4419600"/>
                    <a:ext cx="1209702" cy="14500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8" name="Picture 26" descr="http://stardust.jpl.nasa.gov/images/science/idp-m.jpg">
                    <a:extLst>
                      <a:ext uri="{FF2B5EF4-FFF2-40B4-BE49-F238E27FC236}">
                        <a16:creationId xmlns:a16="http://schemas.microsoft.com/office/drawing/2014/main" id="{54643BE2-59F8-0800-3E1B-1F6C66D7E16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54" t="5492" r="5682" b="1916"/>
                  <a:stretch/>
                </p:blipFill>
                <p:spPr bwMode="auto">
                  <a:xfrm>
                    <a:off x="1076297" y="5772568"/>
                    <a:ext cx="1209703" cy="9953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35" name="Text Box 9">
                  <a:extLst>
                    <a:ext uri="{FF2B5EF4-FFF2-40B4-BE49-F238E27FC236}">
                      <a16:creationId xmlns:a16="http://schemas.microsoft.com/office/drawing/2014/main" id="{F7E9239D-3595-EEA9-4A61-828E5B5D8EAF}"/>
                    </a:ext>
                  </a:extLst>
                </p:cNvPr>
                <p:cNvSpPr txBox="1">
                  <a:spLocks noChangeArrowheads="1"/>
                </p:cNvSpPr>
                <p:nvPr/>
              </p:nvSpPr>
              <p:spPr bwMode="auto">
                <a:xfrm>
                  <a:off x="1752199" y="5152904"/>
                  <a:ext cx="53732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solidFill>
                        <a:schemeClr val="bg1">
                          <a:lumMod val="6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JPL/NASA</a:t>
                  </a:r>
                </a:p>
              </p:txBody>
            </p:sp>
            <p:sp>
              <p:nvSpPr>
                <p:cNvPr id="36" name="Text Box 9">
                  <a:extLst>
                    <a:ext uri="{FF2B5EF4-FFF2-40B4-BE49-F238E27FC236}">
                      <a16:creationId xmlns:a16="http://schemas.microsoft.com/office/drawing/2014/main" id="{56D055C1-BF84-90AE-103E-006AF3A06DF9}"/>
                    </a:ext>
                  </a:extLst>
                </p:cNvPr>
                <p:cNvSpPr txBox="1">
                  <a:spLocks noChangeArrowheads="1"/>
                </p:cNvSpPr>
                <p:nvPr/>
              </p:nvSpPr>
              <p:spPr bwMode="auto">
                <a:xfrm>
                  <a:off x="778855" y="3755021"/>
                  <a:ext cx="510384" cy="15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Smithsonian</a:t>
                  </a:r>
                </a:p>
              </p:txBody>
            </p:sp>
          </p:grpSp>
          <p:sp>
            <p:nvSpPr>
              <p:cNvPr id="33" name="Text Box 9">
                <a:extLst>
                  <a:ext uri="{FF2B5EF4-FFF2-40B4-BE49-F238E27FC236}">
                    <a16:creationId xmlns:a16="http://schemas.microsoft.com/office/drawing/2014/main" id="{F424191F-DAB9-2E6B-C155-29F4CAA1E48A}"/>
                  </a:ext>
                </a:extLst>
              </p:cNvPr>
              <p:cNvSpPr txBox="1">
                <a:spLocks noChangeArrowheads="1"/>
              </p:cNvSpPr>
              <p:nvPr/>
            </p:nvSpPr>
            <p:spPr bwMode="auto">
              <a:xfrm>
                <a:off x="1333628" y="6161604"/>
                <a:ext cx="535744" cy="18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altLang="en-US" sz="800"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m</a:t>
                </a:r>
                <a:r>
                  <a:rPr lang="en-US" altLang="en-US" sz="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grpSp>
      </p:grpSp>
      <p:grpSp>
        <p:nvGrpSpPr>
          <p:cNvPr id="39" name="Group 38">
            <a:extLst>
              <a:ext uri="{FF2B5EF4-FFF2-40B4-BE49-F238E27FC236}">
                <a16:creationId xmlns:a16="http://schemas.microsoft.com/office/drawing/2014/main" id="{06817BD8-91DB-F30B-9A07-A485553B0BB8}"/>
              </a:ext>
            </a:extLst>
          </p:cNvPr>
          <p:cNvGrpSpPr/>
          <p:nvPr/>
        </p:nvGrpSpPr>
        <p:grpSpPr>
          <a:xfrm>
            <a:off x="8396882" y="2702656"/>
            <a:ext cx="2923024" cy="2447450"/>
            <a:chOff x="6325541" y="2918514"/>
            <a:chExt cx="2192808" cy="1948368"/>
          </a:xfrm>
        </p:grpSpPr>
        <p:grpSp>
          <p:nvGrpSpPr>
            <p:cNvPr id="40" name="Group 39">
              <a:extLst>
                <a:ext uri="{FF2B5EF4-FFF2-40B4-BE49-F238E27FC236}">
                  <a16:creationId xmlns:a16="http://schemas.microsoft.com/office/drawing/2014/main" id="{40415B32-2426-D126-8022-87096FCCBB3F}"/>
                </a:ext>
              </a:extLst>
            </p:cNvPr>
            <p:cNvGrpSpPr/>
            <p:nvPr/>
          </p:nvGrpSpPr>
          <p:grpSpPr>
            <a:xfrm>
              <a:off x="6325541" y="3130178"/>
              <a:ext cx="2192808" cy="1736704"/>
              <a:chOff x="6325541" y="3130178"/>
              <a:chExt cx="2192808" cy="1736704"/>
            </a:xfrm>
          </p:grpSpPr>
          <p:pic>
            <p:nvPicPr>
              <p:cNvPr id="42" name="Picture 16" descr="https://c2.staticflickr.com/4/3882/15324369292_1b03563b6c.jpg">
                <a:extLst>
                  <a:ext uri="{FF2B5EF4-FFF2-40B4-BE49-F238E27FC236}">
                    <a16:creationId xmlns:a16="http://schemas.microsoft.com/office/drawing/2014/main" id="{825E4719-4650-8454-24D3-894B4096F3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5541" y="3130178"/>
                <a:ext cx="2192808" cy="17367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3" name="Text Box 9">
                <a:extLst>
                  <a:ext uri="{FF2B5EF4-FFF2-40B4-BE49-F238E27FC236}">
                    <a16:creationId xmlns:a16="http://schemas.microsoft.com/office/drawing/2014/main" id="{06D981F4-1C1F-ED87-B711-2BDBB392C10D}"/>
                  </a:ext>
                </a:extLst>
              </p:cNvPr>
              <p:cNvSpPr txBox="1">
                <a:spLocks noChangeArrowheads="1"/>
              </p:cNvSpPr>
              <p:nvPr/>
            </p:nvSpPr>
            <p:spPr bwMode="auto">
              <a:xfrm>
                <a:off x="8014688" y="4674954"/>
                <a:ext cx="430753" cy="14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NASA-artist</a:t>
                </a:r>
              </a:p>
            </p:txBody>
          </p:sp>
        </p:grpSp>
        <p:cxnSp>
          <p:nvCxnSpPr>
            <p:cNvPr id="41" name="Curved Connector 33">
              <a:extLst>
                <a:ext uri="{FF2B5EF4-FFF2-40B4-BE49-F238E27FC236}">
                  <a16:creationId xmlns:a16="http://schemas.microsoft.com/office/drawing/2014/main" id="{0C6F25D2-3D35-9C3E-DF43-3CCF857D89A8}"/>
                </a:ext>
              </a:extLst>
            </p:cNvPr>
            <p:cNvCxnSpPr/>
            <p:nvPr/>
          </p:nvCxnSpPr>
          <p:spPr bwMode="auto">
            <a:xfrm rot="5400000">
              <a:off x="6960409" y="3083706"/>
              <a:ext cx="674847" cy="344464"/>
            </a:xfrm>
            <a:prstGeom prst="curvedConnector3">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 name="Group 43">
            <a:extLst>
              <a:ext uri="{FF2B5EF4-FFF2-40B4-BE49-F238E27FC236}">
                <a16:creationId xmlns:a16="http://schemas.microsoft.com/office/drawing/2014/main" id="{45F05B5A-26E9-1C17-9DE1-1799C79B4E65}"/>
              </a:ext>
            </a:extLst>
          </p:cNvPr>
          <p:cNvGrpSpPr/>
          <p:nvPr/>
        </p:nvGrpSpPr>
        <p:grpSpPr>
          <a:xfrm>
            <a:off x="4334570" y="5242695"/>
            <a:ext cx="6189969" cy="1658678"/>
            <a:chOff x="2194518" y="5257801"/>
            <a:chExt cx="5681730" cy="1390501"/>
          </a:xfrm>
        </p:grpSpPr>
        <p:cxnSp>
          <p:nvCxnSpPr>
            <p:cNvPr id="45" name="Curved Connector 141348">
              <a:extLst>
                <a:ext uri="{FF2B5EF4-FFF2-40B4-BE49-F238E27FC236}">
                  <a16:creationId xmlns:a16="http://schemas.microsoft.com/office/drawing/2014/main" id="{2B63183E-9B2E-7114-2C1C-6F5CC6B9C5D2}"/>
                </a:ext>
              </a:extLst>
            </p:cNvPr>
            <p:cNvCxnSpPr/>
            <p:nvPr/>
          </p:nvCxnSpPr>
          <p:spPr bwMode="auto">
            <a:xfrm>
              <a:off x="2194518" y="5379294"/>
              <a:ext cx="2068360" cy="792906"/>
            </a:xfrm>
            <a:prstGeom prst="curvedConnector3">
              <a:avLst>
                <a:gd name="adj1" fmla="val 41962"/>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6" name="Picture 38" descr="http://images.clipartlogo.com/files/ss/thumb/971/97133195/laboratory-flask-with-green_small.jpg">
              <a:extLst>
                <a:ext uri="{FF2B5EF4-FFF2-40B4-BE49-F238E27FC236}">
                  <a16:creationId xmlns:a16="http://schemas.microsoft.com/office/drawing/2014/main" id="{AAE8609E-AD0C-31A1-928F-80239F5419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297" r="15491"/>
            <a:stretch/>
          </p:blipFill>
          <p:spPr bwMode="auto">
            <a:xfrm>
              <a:off x="3307002" y="5729678"/>
              <a:ext cx="375526" cy="584822"/>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97336ED-8CCE-B60F-1D63-A46B11926454}"/>
                </a:ext>
              </a:extLst>
            </p:cNvPr>
            <p:cNvGrpSpPr/>
            <p:nvPr/>
          </p:nvGrpSpPr>
          <p:grpSpPr>
            <a:xfrm>
              <a:off x="4188656" y="5257801"/>
              <a:ext cx="3687592" cy="1390501"/>
              <a:chOff x="4188656" y="5257801"/>
              <a:chExt cx="3687592" cy="1390501"/>
            </a:xfrm>
          </p:grpSpPr>
          <p:grpSp>
            <p:nvGrpSpPr>
              <p:cNvPr id="48" name="Group 47">
                <a:extLst>
                  <a:ext uri="{FF2B5EF4-FFF2-40B4-BE49-F238E27FC236}">
                    <a16:creationId xmlns:a16="http://schemas.microsoft.com/office/drawing/2014/main" id="{9C8B0773-CFF2-C849-4256-FB5871FBD5FC}"/>
                  </a:ext>
                </a:extLst>
              </p:cNvPr>
              <p:cNvGrpSpPr/>
              <p:nvPr/>
            </p:nvGrpSpPr>
            <p:grpSpPr>
              <a:xfrm>
                <a:off x="4262878" y="5257801"/>
                <a:ext cx="3613370" cy="1363604"/>
                <a:chOff x="4262878" y="5257801"/>
                <a:chExt cx="3613370" cy="1363604"/>
              </a:xfrm>
            </p:grpSpPr>
            <p:grpSp>
              <p:nvGrpSpPr>
                <p:cNvPr id="50" name="Group 49">
                  <a:extLst>
                    <a:ext uri="{FF2B5EF4-FFF2-40B4-BE49-F238E27FC236}">
                      <a16:creationId xmlns:a16="http://schemas.microsoft.com/office/drawing/2014/main" id="{A8B5F25D-A621-4618-4C78-EF52672AF81F}"/>
                    </a:ext>
                  </a:extLst>
                </p:cNvPr>
                <p:cNvGrpSpPr/>
                <p:nvPr/>
              </p:nvGrpSpPr>
              <p:grpSpPr>
                <a:xfrm>
                  <a:off x="4262878" y="5257801"/>
                  <a:ext cx="3486045" cy="1345966"/>
                  <a:chOff x="1766063" y="5571180"/>
                  <a:chExt cx="2790484" cy="1065309"/>
                </a:xfrm>
              </p:grpSpPr>
              <p:pic>
                <p:nvPicPr>
                  <p:cNvPr id="52" name="Picture 30" descr="http://presolar.wustl.edu/%7Epgd/image_files/graphite3%20-%20ORG1d-grain2%289.8m%29_1%20copy.jpg">
                    <a:extLst>
                      <a:ext uri="{FF2B5EF4-FFF2-40B4-BE49-F238E27FC236}">
                        <a16:creationId xmlns:a16="http://schemas.microsoft.com/office/drawing/2014/main" id="{DD957374-7DDD-F230-7356-C5FD09DC909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629" t="14401" r="16668" b="16352"/>
                  <a:stretch/>
                </p:blipFill>
                <p:spPr bwMode="auto">
                  <a:xfrm>
                    <a:off x="1766063" y="5571180"/>
                    <a:ext cx="1072332" cy="10653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3" name="Picture 32" descr="murchison.jpg">
                    <a:extLst>
                      <a:ext uri="{FF2B5EF4-FFF2-40B4-BE49-F238E27FC236}">
                        <a16:creationId xmlns:a16="http://schemas.microsoft.com/office/drawing/2014/main" id="{9ADA68D6-382F-A8E2-8C45-79772590B21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8317" b="11116"/>
                  <a:stretch/>
                </p:blipFill>
                <p:spPr bwMode="auto">
                  <a:xfrm>
                    <a:off x="2793518" y="5571180"/>
                    <a:ext cx="1763029" cy="10653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51" name="Text Box 9">
                  <a:extLst>
                    <a:ext uri="{FF2B5EF4-FFF2-40B4-BE49-F238E27FC236}">
                      <a16:creationId xmlns:a16="http://schemas.microsoft.com/office/drawing/2014/main" id="{7E6A5D66-7304-C3EC-CDF3-9F857E1A9E82}"/>
                    </a:ext>
                  </a:extLst>
                </p:cNvPr>
                <p:cNvSpPr txBox="1">
                  <a:spLocks noChangeArrowheads="1"/>
                </p:cNvSpPr>
                <p:nvPr/>
              </p:nvSpPr>
              <p:spPr bwMode="auto">
                <a:xfrm>
                  <a:off x="7354227" y="6436739"/>
                  <a:ext cx="5220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Davis</a:t>
                  </a:r>
                </a:p>
              </p:txBody>
            </p:sp>
          </p:grpSp>
          <p:sp>
            <p:nvSpPr>
              <p:cNvPr id="49" name="Text Box 9">
                <a:extLst>
                  <a:ext uri="{FF2B5EF4-FFF2-40B4-BE49-F238E27FC236}">
                    <a16:creationId xmlns:a16="http://schemas.microsoft.com/office/drawing/2014/main" id="{8AA42FB8-1C18-2516-A563-56B5EDF0E945}"/>
                  </a:ext>
                </a:extLst>
              </p:cNvPr>
              <p:cNvSpPr txBox="1">
                <a:spLocks noChangeArrowheads="1"/>
              </p:cNvSpPr>
              <p:nvPr/>
            </p:nvSpPr>
            <p:spPr bwMode="auto">
              <a:xfrm>
                <a:off x="4188656" y="6432858"/>
                <a:ext cx="5357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altLang="en-US" sz="800" dirty="0">
                    <a:solidFill>
                      <a:schemeClr val="bg1"/>
                    </a:solidFill>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m</a:t>
                </a:r>
                <a:r>
                  <a:rPr lang="en-US" altLang="en-US" sz="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grpSp>
      </p:grpSp>
      <p:sp>
        <p:nvSpPr>
          <p:cNvPr id="55" name="Text Box 9">
            <a:extLst>
              <a:ext uri="{FF2B5EF4-FFF2-40B4-BE49-F238E27FC236}">
                <a16:creationId xmlns:a16="http://schemas.microsoft.com/office/drawing/2014/main" id="{84B62158-5892-9AED-20DE-12F2F9AC1A2B}"/>
              </a:ext>
            </a:extLst>
          </p:cNvPr>
          <p:cNvSpPr txBox="1">
            <a:spLocks noChangeArrowheads="1"/>
          </p:cNvSpPr>
          <p:nvPr/>
        </p:nvSpPr>
        <p:spPr bwMode="auto">
          <a:xfrm>
            <a:off x="3993815" y="5610929"/>
            <a:ext cx="3097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JSC</a:t>
            </a:r>
          </a:p>
        </p:txBody>
      </p:sp>
    </p:spTree>
    <p:extLst>
      <p:ext uri="{BB962C8B-B14F-4D97-AF65-F5344CB8AC3E}">
        <p14:creationId xmlns:p14="http://schemas.microsoft.com/office/powerpoint/2010/main" val="1223152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C97A8B-58E9-48F5-90A0-7A7F82B56AE5}"/>
              </a:ext>
            </a:extLst>
          </p:cNvPr>
          <p:cNvPicPr>
            <a:picLocks noChangeAspect="1"/>
          </p:cNvPicPr>
          <p:nvPr/>
        </p:nvPicPr>
        <p:blipFill>
          <a:blip r:embed="rId2"/>
          <a:stretch>
            <a:fillRect/>
          </a:stretch>
        </p:blipFill>
        <p:spPr>
          <a:xfrm>
            <a:off x="142875" y="1469046"/>
            <a:ext cx="11906250" cy="3181350"/>
          </a:xfrm>
          <a:prstGeom prst="rect">
            <a:avLst/>
          </a:prstGeom>
        </p:spPr>
      </p:pic>
      <p:sp>
        <p:nvSpPr>
          <p:cNvPr id="5" name="Title 1">
            <a:extLst>
              <a:ext uri="{FF2B5EF4-FFF2-40B4-BE49-F238E27FC236}">
                <a16:creationId xmlns:a16="http://schemas.microsoft.com/office/drawing/2014/main" id="{0A4B8F08-21E6-7692-07A8-0A7536044391}"/>
              </a:ext>
            </a:extLst>
          </p:cNvPr>
          <p:cNvSpPr>
            <a:spLocks noGrp="1"/>
          </p:cNvSpPr>
          <p:nvPr>
            <p:ph type="title"/>
          </p:nvPr>
        </p:nvSpPr>
        <p:spPr>
          <a:xfrm>
            <a:off x="578948" y="0"/>
            <a:ext cx="10515600" cy="667431"/>
          </a:xfrm>
        </p:spPr>
        <p:txBody>
          <a:bodyPr>
            <a:normAutofit fontScale="90000"/>
          </a:bodyPr>
          <a:lstStyle/>
          <a:p>
            <a:r>
              <a:rPr lang="en-US" b="0" dirty="0">
                <a:solidFill>
                  <a:srgbClr val="FF0000"/>
                </a:solidFill>
                <a:cs typeface="Calibri" panose="020F0502020204030204" pitchFamily="34" charset="0"/>
              </a:rPr>
              <a:t>Mo in KFB1-74 graphite grain</a:t>
            </a:r>
          </a:p>
        </p:txBody>
      </p:sp>
      <p:sp>
        <p:nvSpPr>
          <p:cNvPr id="8" name="Title 1">
            <a:extLst>
              <a:ext uri="{FF2B5EF4-FFF2-40B4-BE49-F238E27FC236}">
                <a16:creationId xmlns:a16="http://schemas.microsoft.com/office/drawing/2014/main" id="{5A9E301D-5F66-C1DE-6429-FA3A39A2B70C}"/>
              </a:ext>
            </a:extLst>
          </p:cNvPr>
          <p:cNvSpPr txBox="1">
            <a:spLocks/>
          </p:cNvSpPr>
          <p:nvPr/>
        </p:nvSpPr>
        <p:spPr>
          <a:xfrm>
            <a:off x="530087" y="4721523"/>
            <a:ext cx="11519038" cy="1172381"/>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One graphite grain showed dramatic changes as we ablated into it</a:t>
            </a:r>
          </a:p>
        </p:txBody>
      </p:sp>
    </p:spTree>
    <p:extLst>
      <p:ext uri="{BB962C8B-B14F-4D97-AF65-F5344CB8AC3E}">
        <p14:creationId xmlns:p14="http://schemas.microsoft.com/office/powerpoint/2010/main" val="3674438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C97A8B-58E9-48F5-90A0-7A7F82B56AE5}"/>
              </a:ext>
            </a:extLst>
          </p:cNvPr>
          <p:cNvPicPr>
            <a:picLocks noChangeAspect="1"/>
          </p:cNvPicPr>
          <p:nvPr/>
        </p:nvPicPr>
        <p:blipFill>
          <a:blip r:embed="rId2"/>
          <a:stretch>
            <a:fillRect/>
          </a:stretch>
        </p:blipFill>
        <p:spPr>
          <a:xfrm>
            <a:off x="142875" y="1469046"/>
            <a:ext cx="11906250" cy="3181350"/>
          </a:xfrm>
          <a:prstGeom prst="rect">
            <a:avLst/>
          </a:prstGeom>
        </p:spPr>
      </p:pic>
      <p:cxnSp>
        <p:nvCxnSpPr>
          <p:cNvPr id="4" name="Straight Connector 3">
            <a:extLst>
              <a:ext uri="{FF2B5EF4-FFF2-40B4-BE49-F238E27FC236}">
                <a16:creationId xmlns:a16="http://schemas.microsoft.com/office/drawing/2014/main" id="{4E29B7F4-89CA-014F-997B-CF4F092CF04A}"/>
              </a:ext>
            </a:extLst>
          </p:cNvPr>
          <p:cNvCxnSpPr/>
          <p:nvPr/>
        </p:nvCxnSpPr>
        <p:spPr>
          <a:xfrm flipH="1">
            <a:off x="2286000" y="1852367"/>
            <a:ext cx="122548" cy="221530"/>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EBD8F66-8BA9-EF41-8CA3-70F7035FCA88}"/>
              </a:ext>
            </a:extLst>
          </p:cNvPr>
          <p:cNvCxnSpPr>
            <a:cxnSpLocks/>
          </p:cNvCxnSpPr>
          <p:nvPr/>
        </p:nvCxnSpPr>
        <p:spPr>
          <a:xfrm flipH="1">
            <a:off x="2050330" y="2046402"/>
            <a:ext cx="235670" cy="164184"/>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BE9A008-F6D5-1F4E-B055-E6496ED8F8E7}"/>
              </a:ext>
            </a:extLst>
          </p:cNvPr>
          <p:cNvCxnSpPr>
            <a:cxnSpLocks/>
          </p:cNvCxnSpPr>
          <p:nvPr/>
        </p:nvCxnSpPr>
        <p:spPr>
          <a:xfrm flipH="1">
            <a:off x="1461155" y="2212156"/>
            <a:ext cx="592319" cy="736800"/>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29ADC4-E915-674B-97DE-A76320CEE022}"/>
              </a:ext>
            </a:extLst>
          </p:cNvPr>
          <p:cNvCxnSpPr>
            <a:cxnSpLocks/>
          </p:cNvCxnSpPr>
          <p:nvPr/>
        </p:nvCxnSpPr>
        <p:spPr>
          <a:xfrm flipH="1">
            <a:off x="1060515" y="2931676"/>
            <a:ext cx="397449" cy="497324"/>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286A52-EB7B-E148-A3C0-3D51F2CEEDC7}"/>
              </a:ext>
            </a:extLst>
          </p:cNvPr>
          <p:cNvCxnSpPr>
            <a:cxnSpLocks/>
          </p:cNvCxnSpPr>
          <p:nvPr/>
        </p:nvCxnSpPr>
        <p:spPr>
          <a:xfrm flipH="1">
            <a:off x="909687" y="3390507"/>
            <a:ext cx="147637" cy="38493"/>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FF3DD-B006-E74C-91D7-B763B992AC17}"/>
              </a:ext>
            </a:extLst>
          </p:cNvPr>
          <p:cNvCxnSpPr>
            <a:cxnSpLocks/>
          </p:cNvCxnSpPr>
          <p:nvPr/>
        </p:nvCxnSpPr>
        <p:spPr>
          <a:xfrm flipH="1">
            <a:off x="922231" y="3180338"/>
            <a:ext cx="298540" cy="248662"/>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B3D5AF-104D-DC4F-A1D5-5CFF7FEB1E29}"/>
              </a:ext>
            </a:extLst>
          </p:cNvPr>
          <p:cNvCxnSpPr>
            <a:cxnSpLocks/>
          </p:cNvCxnSpPr>
          <p:nvPr/>
        </p:nvCxnSpPr>
        <p:spPr>
          <a:xfrm flipH="1">
            <a:off x="1228601" y="2795047"/>
            <a:ext cx="567205" cy="387285"/>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754A4A-78B2-0944-9AEF-EE2F12FBCB93}"/>
              </a:ext>
            </a:extLst>
          </p:cNvPr>
          <p:cNvCxnSpPr>
            <a:cxnSpLocks/>
          </p:cNvCxnSpPr>
          <p:nvPr/>
        </p:nvCxnSpPr>
        <p:spPr>
          <a:xfrm flipH="1">
            <a:off x="1783237" y="2209001"/>
            <a:ext cx="130404" cy="601726"/>
          </a:xfrm>
          <a:prstGeom prst="line">
            <a:avLst/>
          </a:prstGeom>
          <a:ln w="38100">
            <a:solidFill>
              <a:srgbClr val="21FF4B"/>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1FD12E8-7143-C217-7CED-94F3EC8010AC}"/>
              </a:ext>
            </a:extLst>
          </p:cNvPr>
          <p:cNvSpPr txBox="1">
            <a:spLocks/>
          </p:cNvSpPr>
          <p:nvPr/>
        </p:nvSpPr>
        <p:spPr>
          <a:xfrm>
            <a:off x="530087" y="4721523"/>
            <a:ext cx="11519038" cy="1172381"/>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The grain was normal at the surface, </a:t>
            </a:r>
            <a:r>
              <a:rPr lang="en-US" i="1" dirty="0"/>
              <a:t>s</a:t>
            </a:r>
            <a:r>
              <a:rPr lang="en-US" dirty="0"/>
              <a:t>-process-enriched at the center, and normal at the end</a:t>
            </a:r>
          </a:p>
        </p:txBody>
      </p:sp>
      <p:sp>
        <p:nvSpPr>
          <p:cNvPr id="5" name="Title 1">
            <a:extLst>
              <a:ext uri="{FF2B5EF4-FFF2-40B4-BE49-F238E27FC236}">
                <a16:creationId xmlns:a16="http://schemas.microsoft.com/office/drawing/2014/main" id="{FFD0C687-FDDD-72F7-04CD-879C42F5F87B}"/>
              </a:ext>
            </a:extLst>
          </p:cNvPr>
          <p:cNvSpPr>
            <a:spLocks noGrp="1"/>
          </p:cNvSpPr>
          <p:nvPr>
            <p:ph type="title"/>
          </p:nvPr>
        </p:nvSpPr>
        <p:spPr>
          <a:xfrm>
            <a:off x="578948" y="11246"/>
            <a:ext cx="10515600" cy="667431"/>
          </a:xfrm>
        </p:spPr>
        <p:txBody>
          <a:bodyPr>
            <a:normAutofit fontScale="90000"/>
          </a:bodyPr>
          <a:lstStyle/>
          <a:p>
            <a:r>
              <a:rPr lang="en-US" b="0" dirty="0">
                <a:solidFill>
                  <a:srgbClr val="FF0000"/>
                </a:solidFill>
                <a:cs typeface="Calibri" panose="020F0502020204030204" pitchFamily="34" charset="0"/>
              </a:rPr>
              <a:t>Mo in KFB1-74 graphite grain</a:t>
            </a:r>
          </a:p>
        </p:txBody>
      </p:sp>
    </p:spTree>
    <p:extLst>
      <p:ext uri="{BB962C8B-B14F-4D97-AF65-F5344CB8AC3E}">
        <p14:creationId xmlns:p14="http://schemas.microsoft.com/office/powerpoint/2010/main" val="2097234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C32F31-3698-47F6-9850-FA229F75316F}"/>
              </a:ext>
            </a:extLst>
          </p:cNvPr>
          <p:cNvSpPr txBox="1"/>
          <p:nvPr/>
        </p:nvSpPr>
        <p:spPr>
          <a:xfrm>
            <a:off x="192000" y="5480216"/>
            <a:ext cx="11808000" cy="1292662"/>
          </a:xfrm>
          <a:prstGeom prst="rect">
            <a:avLst/>
          </a:prstGeom>
          <a:noFill/>
        </p:spPr>
        <p:txBody>
          <a:bodyPr wrap="square" lIns="48000" tIns="0" rIns="48000" bIns="0" rtlCol="0">
            <a:spAutoFit/>
          </a:bodyPr>
          <a:lstStyle/>
          <a:p>
            <a:pPr marL="359824" indent="-359824">
              <a:buFont typeface="Arial" panose="020B0604020202020204" pitchFamily="34" charset="0"/>
              <a:buChar char="•"/>
              <a:tabLst>
                <a:tab pos="476239" algn="l"/>
                <a:tab pos="5259786" algn="l"/>
                <a:tab pos="5501080" algn="l"/>
              </a:tabLst>
            </a:pPr>
            <a:r>
              <a:rPr lang="en-US" sz="2800" dirty="0">
                <a:latin typeface="Arial Rounded MT Bold" panose="020F0704030504030204" pitchFamily="34" charset="77"/>
              </a:rPr>
              <a:t>Only the four graphite grains enriched in Mo</a:t>
            </a:r>
            <a:r>
              <a:rPr lang="en-US" sz="2800" i="1" baseline="-25000" dirty="0">
                <a:latin typeface="Arial Rounded MT Bold" panose="020F0704030504030204" pitchFamily="34" charset="77"/>
              </a:rPr>
              <a:t>s</a:t>
            </a:r>
            <a:r>
              <a:rPr lang="en-US" sz="2800" dirty="0">
                <a:latin typeface="Arial Rounded MT Bold" panose="020F0704030504030204" pitchFamily="34" charset="77"/>
              </a:rPr>
              <a:t> have detectable Ru, almost pure Ru</a:t>
            </a:r>
            <a:r>
              <a:rPr lang="en-US" sz="2800" i="1" baseline="-25000" dirty="0">
                <a:latin typeface="Arial Rounded MT Bold" panose="020F0704030504030204" pitchFamily="34" charset="77"/>
              </a:rPr>
              <a:t>s</a:t>
            </a:r>
            <a:endParaRPr lang="en-US" sz="2800" dirty="0">
              <a:latin typeface="Arial Rounded MT Bold" panose="020F0704030504030204" pitchFamily="34" charset="77"/>
            </a:endParaRPr>
          </a:p>
          <a:p>
            <a:pPr marL="359824" indent="-359824">
              <a:buFont typeface="Arial" panose="020B0604020202020204" pitchFamily="34" charset="0"/>
              <a:buChar char="•"/>
              <a:tabLst>
                <a:tab pos="476239" algn="l"/>
                <a:tab pos="5259786" algn="l"/>
                <a:tab pos="5501080" algn="l"/>
              </a:tabLst>
            </a:pPr>
            <a:r>
              <a:rPr lang="en-US" sz="2800" dirty="0">
                <a:latin typeface="Arial Rounded MT Bold" panose="020F0704030504030204" pitchFamily="34" charset="77"/>
              </a:rPr>
              <a:t>Possible branching at </a:t>
            </a:r>
            <a:r>
              <a:rPr lang="en-US" sz="2800" baseline="30000" dirty="0">
                <a:latin typeface="Arial Rounded MT Bold" panose="020F0704030504030204" pitchFamily="34" charset="77"/>
              </a:rPr>
              <a:t>99</a:t>
            </a:r>
            <a:r>
              <a:rPr lang="en-US" sz="2800" dirty="0">
                <a:latin typeface="Arial Rounded MT Bold" panose="020F0704030504030204" pitchFamily="34" charset="77"/>
              </a:rPr>
              <a:t>Tc and </a:t>
            </a:r>
            <a:r>
              <a:rPr lang="en-US" sz="2800" baseline="30000" dirty="0">
                <a:latin typeface="Arial Rounded MT Bold" panose="020F0704030504030204" pitchFamily="34" charset="77"/>
              </a:rPr>
              <a:t>103</a:t>
            </a:r>
            <a:r>
              <a:rPr lang="en-US" sz="2800" dirty="0">
                <a:latin typeface="Arial Rounded MT Bold" panose="020F0704030504030204" pitchFamily="34" charset="77"/>
              </a:rPr>
              <a:t>Ru (strong </a:t>
            </a:r>
            <a:r>
              <a:rPr lang="en-US" sz="2800" i="1" dirty="0">
                <a:latin typeface="Arial Rounded MT Bold" panose="020F0704030504030204" pitchFamily="34" charset="77"/>
              </a:rPr>
              <a:t>T</a:t>
            </a:r>
            <a:r>
              <a:rPr lang="en-US" sz="2800" dirty="0">
                <a:latin typeface="Arial Rounded MT Bold" panose="020F0704030504030204" pitchFamily="34" charset="77"/>
              </a:rPr>
              <a:t>-dependence of </a:t>
            </a:r>
            <a:r>
              <a:rPr lang="en-US" sz="2800" i="1" dirty="0" err="1">
                <a:latin typeface="Arial Rounded MT Bold" panose="020F0704030504030204" pitchFamily="34" charset="77"/>
              </a:rPr>
              <a:t>l</a:t>
            </a:r>
            <a:r>
              <a:rPr lang="en-US" sz="2800" i="1" baseline="-25000" dirty="0" err="1">
                <a:latin typeface="Arial Rounded MT Bold" panose="020F0704030504030204" pitchFamily="34" charset="77"/>
              </a:rPr>
              <a:t>b</a:t>
            </a:r>
            <a:r>
              <a:rPr lang="en-US" sz="2800" i="1" baseline="-25000" dirty="0">
                <a:latin typeface="Arial Rounded MT Bold" panose="020F0704030504030204" pitchFamily="34" charset="77"/>
              </a:rPr>
              <a:t> </a:t>
            </a:r>
            <a:r>
              <a:rPr lang="en-US" sz="2800" dirty="0">
                <a:latin typeface="Arial Rounded MT Bold" panose="020F0704030504030204" pitchFamily="34" charset="77"/>
              </a:rPr>
              <a:t>)</a:t>
            </a:r>
          </a:p>
        </p:txBody>
      </p:sp>
      <p:pic>
        <p:nvPicPr>
          <p:cNvPr id="6" name="Picture 5">
            <a:extLst>
              <a:ext uri="{FF2B5EF4-FFF2-40B4-BE49-F238E27FC236}">
                <a16:creationId xmlns:a16="http://schemas.microsoft.com/office/drawing/2014/main" id="{4968409F-D48C-4620-9F6C-8610561F9E82}"/>
              </a:ext>
            </a:extLst>
          </p:cNvPr>
          <p:cNvPicPr>
            <a:picLocks noChangeAspect="1"/>
          </p:cNvPicPr>
          <p:nvPr/>
        </p:nvPicPr>
        <p:blipFill>
          <a:blip r:embed="rId2"/>
          <a:stretch>
            <a:fillRect/>
          </a:stretch>
        </p:blipFill>
        <p:spPr>
          <a:xfrm>
            <a:off x="192000" y="1481086"/>
            <a:ext cx="11808000" cy="3834788"/>
          </a:xfrm>
          <a:prstGeom prst="rect">
            <a:avLst/>
          </a:prstGeom>
        </p:spPr>
      </p:pic>
      <p:sp>
        <p:nvSpPr>
          <p:cNvPr id="5" name="Title 1">
            <a:extLst>
              <a:ext uri="{FF2B5EF4-FFF2-40B4-BE49-F238E27FC236}">
                <a16:creationId xmlns:a16="http://schemas.microsoft.com/office/drawing/2014/main" id="{29E1927C-AE8A-1F88-AC74-2119D0114A97}"/>
              </a:ext>
            </a:extLst>
          </p:cNvPr>
          <p:cNvSpPr>
            <a:spLocks noGrp="1"/>
          </p:cNvSpPr>
          <p:nvPr>
            <p:ph type="title"/>
          </p:nvPr>
        </p:nvSpPr>
        <p:spPr>
          <a:xfrm>
            <a:off x="593894" y="-12776"/>
            <a:ext cx="10515600" cy="741059"/>
          </a:xfrm>
        </p:spPr>
        <p:txBody>
          <a:bodyPr>
            <a:normAutofit/>
          </a:bodyPr>
          <a:lstStyle/>
          <a:p>
            <a:r>
              <a:rPr lang="en-US" sz="4000" b="0" dirty="0">
                <a:solidFill>
                  <a:srgbClr val="FF0000"/>
                </a:solidFill>
              </a:rPr>
              <a:t>Ru in graphite</a:t>
            </a:r>
          </a:p>
        </p:txBody>
      </p:sp>
    </p:spTree>
    <p:extLst>
      <p:ext uri="{BB962C8B-B14F-4D97-AF65-F5344CB8AC3E}">
        <p14:creationId xmlns:p14="http://schemas.microsoft.com/office/powerpoint/2010/main" val="1630023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08ED0-74AE-E9B6-CFAB-6C457A5B1E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27AFA3-C264-2CFA-42CC-ECF9F5A95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21840"/>
            <a:ext cx="12188952" cy="3495208"/>
          </a:xfrm>
          <a:prstGeom prst="rect">
            <a:avLst/>
          </a:prstGeom>
        </p:spPr>
      </p:pic>
      <p:sp>
        <p:nvSpPr>
          <p:cNvPr id="2" name="Title 1">
            <a:extLst>
              <a:ext uri="{FF2B5EF4-FFF2-40B4-BE49-F238E27FC236}">
                <a16:creationId xmlns:a16="http://schemas.microsoft.com/office/drawing/2014/main" id="{C28D78B9-AD67-AE84-D11B-13946F0C4B17}"/>
              </a:ext>
            </a:extLst>
          </p:cNvPr>
          <p:cNvSpPr txBox="1">
            <a:spLocks/>
          </p:cNvSpPr>
          <p:nvPr/>
        </p:nvSpPr>
        <p:spPr>
          <a:xfrm>
            <a:off x="530087" y="0"/>
            <a:ext cx="10515600" cy="66743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i="0" kern="1200">
                <a:solidFill>
                  <a:schemeClr val="tx1"/>
                </a:solidFill>
                <a:latin typeface="Arial Rounded MT Bold" panose="020F0704030504030204" pitchFamily="34" charset="77"/>
                <a:ea typeface="+mj-ea"/>
                <a:cs typeface="+mj-cs"/>
              </a:defRPr>
            </a:lvl1pPr>
          </a:lstStyle>
          <a:p>
            <a:pPr algn="l"/>
            <a:r>
              <a:rPr lang="en-US" sz="4100" b="0" dirty="0">
                <a:solidFill>
                  <a:srgbClr val="FF0000"/>
                </a:solidFill>
                <a:cs typeface="Calibri" panose="020F0502020204030204" pitchFamily="34" charset="0"/>
              </a:rPr>
              <a:t>Ru</a:t>
            </a:r>
            <a:endParaRPr lang="en-US" b="0" dirty="0">
              <a:solidFill>
                <a:srgbClr val="FF0000"/>
              </a:solidFill>
              <a:cs typeface="Calibri" panose="020F0502020204030204" pitchFamily="34" charset="0"/>
            </a:endParaRPr>
          </a:p>
        </p:txBody>
      </p:sp>
      <p:sp>
        <p:nvSpPr>
          <p:cNvPr id="3" name="Title 1">
            <a:extLst>
              <a:ext uri="{FF2B5EF4-FFF2-40B4-BE49-F238E27FC236}">
                <a16:creationId xmlns:a16="http://schemas.microsoft.com/office/drawing/2014/main" id="{CFB745C4-B40B-442C-3B27-C9FED9257209}"/>
              </a:ext>
            </a:extLst>
          </p:cNvPr>
          <p:cNvSpPr txBox="1">
            <a:spLocks/>
          </p:cNvSpPr>
          <p:nvPr/>
        </p:nvSpPr>
        <p:spPr>
          <a:xfrm>
            <a:off x="530087" y="4721523"/>
            <a:ext cx="11519038" cy="1172381"/>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Most grains had no detectable Ru, but a few had </a:t>
            </a:r>
            <a:r>
              <a:rPr lang="en-US" i="1" dirty="0"/>
              <a:t>s</a:t>
            </a:r>
            <a:r>
              <a:rPr lang="en-US" dirty="0"/>
              <a:t>-process-enriched Ru</a:t>
            </a:r>
          </a:p>
          <a:p>
            <a:r>
              <a:rPr lang="en-US" dirty="0"/>
              <a:t>The gray points are </a:t>
            </a:r>
            <a:r>
              <a:rPr lang="en-US" dirty="0" err="1"/>
              <a:t>SiC</a:t>
            </a:r>
            <a:endParaRPr lang="en-US" dirty="0"/>
          </a:p>
        </p:txBody>
      </p:sp>
    </p:spTree>
    <p:extLst>
      <p:ext uri="{BB962C8B-B14F-4D97-AF65-F5344CB8AC3E}">
        <p14:creationId xmlns:p14="http://schemas.microsoft.com/office/powerpoint/2010/main" val="413212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6950-6C10-07C2-56A7-333DF84F2CE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1970C4-D8D4-CADF-4353-729CF79D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99" y="0"/>
            <a:ext cx="11417801" cy="6858000"/>
          </a:xfrm>
          <a:prstGeom prst="rect">
            <a:avLst/>
          </a:prstGeom>
        </p:spPr>
      </p:pic>
      <p:sp>
        <p:nvSpPr>
          <p:cNvPr id="3" name="Title 1">
            <a:extLst>
              <a:ext uri="{FF2B5EF4-FFF2-40B4-BE49-F238E27FC236}">
                <a16:creationId xmlns:a16="http://schemas.microsoft.com/office/drawing/2014/main" id="{BFEEFEE7-72C8-06EB-F9D3-A6CF23314AA5}"/>
              </a:ext>
            </a:extLst>
          </p:cNvPr>
          <p:cNvSpPr txBox="1">
            <a:spLocks/>
          </p:cNvSpPr>
          <p:nvPr/>
        </p:nvSpPr>
        <p:spPr>
          <a:xfrm>
            <a:off x="1550504" y="5128845"/>
            <a:ext cx="9659688" cy="690939"/>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pPr marL="0" indent="0">
              <a:buNone/>
            </a:pPr>
            <a:r>
              <a:rPr lang="en-US" sz="2000" dirty="0">
                <a:solidFill>
                  <a:srgbClr val="FF0000"/>
                </a:solidFill>
              </a:rPr>
              <a:t>The grain with the most </a:t>
            </a:r>
            <a:r>
              <a:rPr lang="en-US" sz="2000" i="1" dirty="0">
                <a:solidFill>
                  <a:srgbClr val="FF0000"/>
                </a:solidFill>
              </a:rPr>
              <a:t>s</a:t>
            </a:r>
            <a:r>
              <a:rPr lang="en-US" sz="2000" dirty="0">
                <a:solidFill>
                  <a:srgbClr val="FF0000"/>
                </a:solidFill>
              </a:rPr>
              <a:t>-enriched Ru in its center has a more </a:t>
            </a:r>
            <a:r>
              <a:rPr lang="en-US" sz="2000" i="1" dirty="0">
                <a:solidFill>
                  <a:srgbClr val="FF0000"/>
                </a:solidFill>
              </a:rPr>
              <a:t>s</a:t>
            </a:r>
            <a:r>
              <a:rPr lang="en-US" sz="2000" dirty="0">
                <a:solidFill>
                  <a:srgbClr val="FF0000"/>
                </a:solidFill>
              </a:rPr>
              <a:t>-enriched Ru isotopic composition than any AGB star model can produce</a:t>
            </a:r>
          </a:p>
        </p:txBody>
      </p:sp>
    </p:spTree>
    <p:extLst>
      <p:ext uri="{BB962C8B-B14F-4D97-AF65-F5344CB8AC3E}">
        <p14:creationId xmlns:p14="http://schemas.microsoft.com/office/powerpoint/2010/main" val="1103167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1AB80-603E-A9A5-5008-886529FCC5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EA10C5-F6EF-CC2A-916F-EE6B2E56B908}"/>
              </a:ext>
            </a:extLst>
          </p:cNvPr>
          <p:cNvPicPr>
            <a:picLocks noChangeAspect="1"/>
          </p:cNvPicPr>
          <p:nvPr/>
        </p:nvPicPr>
        <p:blipFill>
          <a:blip r:embed="rId3"/>
          <a:stretch>
            <a:fillRect/>
          </a:stretch>
        </p:blipFill>
        <p:spPr>
          <a:xfrm>
            <a:off x="0" y="0"/>
            <a:ext cx="12056600" cy="6858000"/>
          </a:xfrm>
          <a:prstGeom prst="rect">
            <a:avLst/>
          </a:prstGeom>
        </p:spPr>
      </p:pic>
      <p:sp>
        <p:nvSpPr>
          <p:cNvPr id="4" name="TextBox 3">
            <a:extLst>
              <a:ext uri="{FF2B5EF4-FFF2-40B4-BE49-F238E27FC236}">
                <a16:creationId xmlns:a16="http://schemas.microsoft.com/office/drawing/2014/main" id="{B8ED3F11-9CCE-029F-E0A6-91048BFA01A0}"/>
              </a:ext>
            </a:extLst>
          </p:cNvPr>
          <p:cNvSpPr txBox="1"/>
          <p:nvPr/>
        </p:nvSpPr>
        <p:spPr>
          <a:xfrm>
            <a:off x="9322904" y="3568148"/>
            <a:ext cx="2869096" cy="3123932"/>
          </a:xfrm>
          <a:prstGeom prst="rect">
            <a:avLst/>
          </a:prstGeom>
          <a:noFill/>
        </p:spPr>
        <p:txBody>
          <a:bodyPr wrap="square" rtlCol="0">
            <a:spAutoFit/>
          </a:bodyPr>
          <a:lstStyle/>
          <a:p>
            <a:pPr>
              <a:spcBef>
                <a:spcPts val="600"/>
              </a:spcBef>
            </a:pPr>
            <a:r>
              <a:rPr lang="en-US" sz="2400" dirty="0">
                <a:solidFill>
                  <a:srgbClr val="FF0000"/>
                </a:solidFill>
                <a:latin typeface="Arial Rounded MT Bold" panose="020F0704030504030204" pitchFamily="34" charset="77"/>
              </a:rPr>
              <a:t>Jan Leitner, MPI Mainz, has found graphite grains in situ in polished sections of CM chondrites</a:t>
            </a:r>
          </a:p>
          <a:p>
            <a:pPr>
              <a:spcBef>
                <a:spcPts val="600"/>
              </a:spcBef>
            </a:pPr>
            <a:r>
              <a:rPr lang="en-US" sz="2400" dirty="0">
                <a:solidFill>
                  <a:srgbClr val="FF0000"/>
                </a:solidFill>
                <a:latin typeface="Arial Rounded MT Bold" panose="020F0704030504030204" pitchFamily="34" charset="77"/>
              </a:rPr>
              <a:t>He sent us two to analyze</a:t>
            </a:r>
          </a:p>
        </p:txBody>
      </p:sp>
    </p:spTree>
    <p:extLst>
      <p:ext uri="{BB962C8B-B14F-4D97-AF65-F5344CB8AC3E}">
        <p14:creationId xmlns:p14="http://schemas.microsoft.com/office/powerpoint/2010/main" val="1307553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46A01-EE0D-2ABC-9903-2EEEFE2659C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7453D5-644E-3371-CD6A-BAE083333049}"/>
              </a:ext>
            </a:extLst>
          </p:cNvPr>
          <p:cNvPicPr>
            <a:picLocks noChangeAspect="1"/>
          </p:cNvPicPr>
          <p:nvPr/>
        </p:nvPicPr>
        <p:blipFill>
          <a:blip r:embed="rId3"/>
          <a:stretch>
            <a:fillRect/>
          </a:stretch>
        </p:blipFill>
        <p:spPr>
          <a:xfrm>
            <a:off x="0" y="0"/>
            <a:ext cx="11899901" cy="6858000"/>
          </a:xfrm>
          <a:prstGeom prst="rect">
            <a:avLst/>
          </a:prstGeom>
        </p:spPr>
      </p:pic>
      <p:sp>
        <p:nvSpPr>
          <p:cNvPr id="6" name="TextBox 5">
            <a:extLst>
              <a:ext uri="{FF2B5EF4-FFF2-40B4-BE49-F238E27FC236}">
                <a16:creationId xmlns:a16="http://schemas.microsoft.com/office/drawing/2014/main" id="{0E0249B7-3FA0-8ED3-6DA8-ED937FC6E1A7}"/>
              </a:ext>
            </a:extLst>
          </p:cNvPr>
          <p:cNvSpPr txBox="1"/>
          <p:nvPr/>
        </p:nvSpPr>
        <p:spPr>
          <a:xfrm>
            <a:off x="9322904" y="3568148"/>
            <a:ext cx="2869096" cy="830997"/>
          </a:xfrm>
          <a:prstGeom prst="rect">
            <a:avLst/>
          </a:prstGeom>
          <a:noFill/>
        </p:spPr>
        <p:txBody>
          <a:bodyPr wrap="square" rtlCol="0">
            <a:spAutoFit/>
          </a:bodyPr>
          <a:lstStyle/>
          <a:p>
            <a:r>
              <a:rPr lang="en-US" sz="2400" dirty="0">
                <a:solidFill>
                  <a:srgbClr val="FF0000"/>
                </a:solidFill>
                <a:latin typeface="Arial Rounded MT Bold" panose="020F0704030504030204" pitchFamily="34" charset="77"/>
              </a:rPr>
              <a:t>Here’s the other one</a:t>
            </a:r>
          </a:p>
        </p:txBody>
      </p:sp>
    </p:spTree>
    <p:extLst>
      <p:ext uri="{BB962C8B-B14F-4D97-AF65-F5344CB8AC3E}">
        <p14:creationId xmlns:p14="http://schemas.microsoft.com/office/powerpoint/2010/main" val="767654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D74E2-4DAA-C584-94ED-BCB55ED5B317}"/>
              </a:ext>
            </a:extLst>
          </p:cNvPr>
          <p:cNvPicPr>
            <a:picLocks noChangeAspect="1"/>
          </p:cNvPicPr>
          <p:nvPr/>
        </p:nvPicPr>
        <p:blipFill>
          <a:blip r:embed="rId2"/>
          <a:stretch>
            <a:fillRect/>
          </a:stretch>
        </p:blipFill>
        <p:spPr>
          <a:xfrm>
            <a:off x="0" y="0"/>
            <a:ext cx="8915400" cy="6858000"/>
          </a:xfrm>
          <a:prstGeom prst="rect">
            <a:avLst/>
          </a:prstGeom>
        </p:spPr>
      </p:pic>
      <p:sp>
        <p:nvSpPr>
          <p:cNvPr id="5" name="Text Box 4">
            <a:extLst>
              <a:ext uri="{FF2B5EF4-FFF2-40B4-BE49-F238E27FC236}">
                <a16:creationId xmlns:a16="http://schemas.microsoft.com/office/drawing/2014/main" id="{30357755-8280-CF4C-37D9-8D759421AA96}"/>
              </a:ext>
            </a:extLst>
          </p:cNvPr>
          <p:cNvSpPr txBox="1">
            <a:spLocks noChangeArrowheads="1"/>
          </p:cNvSpPr>
          <p:nvPr/>
        </p:nvSpPr>
        <p:spPr bwMode="auto">
          <a:xfrm>
            <a:off x="7663069" y="4134825"/>
            <a:ext cx="4330147" cy="2585323"/>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tabLst>
                <a:tab pos="1943100" algn="r"/>
              </a:tabLst>
              <a:defRPr sz="2400">
                <a:solidFill>
                  <a:schemeClr val="tx1"/>
                </a:solidFill>
                <a:latin typeface="Times" charset="0"/>
                <a:ea typeface="ＭＳ Ｐゴシック" charset="0"/>
                <a:cs typeface="ＭＳ Ｐゴシック" charset="0"/>
              </a:defRPr>
            </a:lvl1pPr>
            <a:lvl2pPr marL="742950" indent="-285750">
              <a:tabLst>
                <a:tab pos="1943100" algn="r"/>
              </a:tabLst>
              <a:defRPr sz="2400">
                <a:solidFill>
                  <a:schemeClr val="tx1"/>
                </a:solidFill>
                <a:latin typeface="Times" charset="0"/>
                <a:ea typeface="ＭＳ Ｐゴシック" charset="0"/>
              </a:defRPr>
            </a:lvl2pPr>
            <a:lvl3pPr marL="1143000" indent="-228600">
              <a:tabLst>
                <a:tab pos="1943100" algn="r"/>
              </a:tabLst>
              <a:defRPr sz="2400">
                <a:solidFill>
                  <a:schemeClr val="tx1"/>
                </a:solidFill>
                <a:latin typeface="Times" charset="0"/>
                <a:ea typeface="ＭＳ Ｐゴシック" charset="0"/>
              </a:defRPr>
            </a:lvl3pPr>
            <a:lvl4pPr marL="1600200" indent="-228600">
              <a:tabLst>
                <a:tab pos="1943100" algn="r"/>
              </a:tabLst>
              <a:defRPr sz="2400">
                <a:solidFill>
                  <a:schemeClr val="tx1"/>
                </a:solidFill>
                <a:latin typeface="Times" charset="0"/>
                <a:ea typeface="ＭＳ Ｐゴシック" charset="0"/>
              </a:defRPr>
            </a:lvl4pPr>
            <a:lvl5pPr marL="2057400" indent="-228600">
              <a:tabLst>
                <a:tab pos="1943100" algn="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1943100" algn="r"/>
              </a:tabLst>
              <a:defRPr sz="2400">
                <a:solidFill>
                  <a:schemeClr val="tx1"/>
                </a:solidFill>
                <a:latin typeface="Times" charset="0"/>
                <a:ea typeface="ＭＳ Ｐゴシック" charset="0"/>
              </a:defRPr>
            </a:lvl9pPr>
          </a:lstStyle>
          <a:p>
            <a:pPr>
              <a:tabLst>
                <a:tab pos="2165350" algn="r"/>
                <a:tab pos="2390775" algn="l"/>
              </a:tabLst>
            </a:pPr>
            <a:r>
              <a:rPr lang="en-US" sz="1800" dirty="0">
                <a:solidFill>
                  <a:srgbClr val="0000FF"/>
                </a:solidFill>
                <a:latin typeface="Arial Rounded MT Bold" charset="0"/>
              </a:rPr>
              <a:t>Mainstream	88.4%	AGB stars</a:t>
            </a:r>
          </a:p>
          <a:p>
            <a:pPr>
              <a:tabLst>
                <a:tab pos="2165350" algn="r"/>
                <a:tab pos="2390775" algn="l"/>
              </a:tabLst>
            </a:pPr>
            <a:r>
              <a:rPr lang="en-US" sz="1800" dirty="0">
                <a:solidFill>
                  <a:srgbClr val="0000FF"/>
                </a:solidFill>
                <a:latin typeface="Arial Rounded MT Bold" charset="0"/>
              </a:rPr>
              <a:t>X	1.3%	SNII</a:t>
            </a:r>
          </a:p>
          <a:p>
            <a:pPr>
              <a:tabLst>
                <a:tab pos="2165350" algn="r"/>
                <a:tab pos="2390775" algn="l"/>
              </a:tabLst>
            </a:pPr>
            <a:r>
              <a:rPr lang="en-US" sz="1800" dirty="0">
                <a:solidFill>
                  <a:srgbClr val="0000FF"/>
                </a:solidFill>
                <a:latin typeface="Arial Rounded MT Bold" charset="0"/>
              </a:rPr>
              <a:t>Y	3.9%	low Z AGB?</a:t>
            </a:r>
          </a:p>
          <a:p>
            <a:pPr>
              <a:tabLst>
                <a:tab pos="2165350" algn="r"/>
                <a:tab pos="2390775" algn="l"/>
              </a:tabLst>
            </a:pPr>
            <a:r>
              <a:rPr lang="en-US" sz="1800" dirty="0">
                <a:solidFill>
                  <a:srgbClr val="0000FF"/>
                </a:solidFill>
                <a:latin typeface="Arial Rounded MT Bold" charset="0"/>
              </a:rPr>
              <a:t>Z	1.4%	lower Z AGB?</a:t>
            </a:r>
          </a:p>
          <a:p>
            <a:pPr>
              <a:tabLst>
                <a:tab pos="2165350" algn="r"/>
                <a:tab pos="2390775" algn="l"/>
              </a:tabLst>
            </a:pPr>
            <a:r>
              <a:rPr lang="en-US" sz="1800" dirty="0">
                <a:solidFill>
                  <a:srgbClr val="0000FF"/>
                </a:solidFill>
                <a:latin typeface="Arial Rounded MT Bold" charset="0"/>
              </a:rPr>
              <a:t>AB	4.8%	SNII; J-stars</a:t>
            </a:r>
          </a:p>
          <a:p>
            <a:pPr>
              <a:tabLst>
                <a:tab pos="2165350" algn="r"/>
                <a:tab pos="2390775" algn="l"/>
              </a:tabLst>
            </a:pPr>
            <a:r>
              <a:rPr lang="en-US" sz="1800" dirty="0">
                <a:solidFill>
                  <a:srgbClr val="0000FF"/>
                </a:solidFill>
                <a:latin typeface="Arial Rounded MT Bold" charset="0"/>
              </a:rPr>
              <a:t>C	0.10%	SNII</a:t>
            </a:r>
          </a:p>
          <a:p>
            <a:pPr>
              <a:tabLst>
                <a:tab pos="2165350" algn="r"/>
                <a:tab pos="2390775" algn="l"/>
              </a:tabLst>
            </a:pPr>
            <a:r>
              <a:rPr lang="en-US" sz="1800" dirty="0">
                <a:solidFill>
                  <a:srgbClr val="0000FF"/>
                </a:solidFill>
                <a:latin typeface="Arial Rounded MT Bold" charset="0"/>
              </a:rPr>
              <a:t>D	0.02%	SNII</a:t>
            </a:r>
          </a:p>
          <a:p>
            <a:pPr>
              <a:tabLst>
                <a:tab pos="2165350" algn="r"/>
                <a:tab pos="2390775" algn="l"/>
              </a:tabLst>
            </a:pPr>
            <a:r>
              <a:rPr lang="en-US" sz="1800" dirty="0">
                <a:solidFill>
                  <a:srgbClr val="0000FF"/>
                </a:solidFill>
                <a:latin typeface="Arial Rounded MT Bold" charset="0"/>
              </a:rPr>
              <a:t>N	0.07%	Novae</a:t>
            </a:r>
          </a:p>
          <a:p>
            <a:pPr>
              <a:tabLst>
                <a:tab pos="2165350" algn="r"/>
                <a:tab pos="2390775" algn="l"/>
              </a:tabLst>
            </a:pPr>
            <a:r>
              <a:rPr lang="en-US" sz="1800" dirty="0">
                <a:solidFill>
                  <a:srgbClr val="0000FF"/>
                </a:solidFill>
                <a:latin typeface="Arial Rounded MT Bold" charset="0"/>
              </a:rPr>
              <a:t>Graphite		AGB, SNII</a:t>
            </a:r>
          </a:p>
        </p:txBody>
      </p:sp>
      <p:sp>
        <p:nvSpPr>
          <p:cNvPr id="7" name="Oval 6">
            <a:extLst>
              <a:ext uri="{FF2B5EF4-FFF2-40B4-BE49-F238E27FC236}">
                <a16:creationId xmlns:a16="http://schemas.microsoft.com/office/drawing/2014/main" id="{FA2471DE-551F-A99E-CAD7-43B74DDFF615}"/>
              </a:ext>
            </a:extLst>
          </p:cNvPr>
          <p:cNvSpPr/>
          <p:nvPr/>
        </p:nvSpPr>
        <p:spPr>
          <a:xfrm>
            <a:off x="3845765" y="2784235"/>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Oval 8">
            <a:extLst>
              <a:ext uri="{FF2B5EF4-FFF2-40B4-BE49-F238E27FC236}">
                <a16:creationId xmlns:a16="http://schemas.microsoft.com/office/drawing/2014/main" id="{7141458B-27F7-894F-321D-3DCFB1C10735}"/>
              </a:ext>
            </a:extLst>
          </p:cNvPr>
          <p:cNvSpPr/>
          <p:nvPr/>
        </p:nvSpPr>
        <p:spPr>
          <a:xfrm>
            <a:off x="3732349" y="2737868"/>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Oval 10">
            <a:extLst>
              <a:ext uri="{FF2B5EF4-FFF2-40B4-BE49-F238E27FC236}">
                <a16:creationId xmlns:a16="http://schemas.microsoft.com/office/drawing/2014/main" id="{925426E0-D72D-D720-E7F3-26116DD36A7B}"/>
              </a:ext>
            </a:extLst>
          </p:cNvPr>
          <p:cNvSpPr/>
          <p:nvPr/>
        </p:nvSpPr>
        <p:spPr>
          <a:xfrm>
            <a:off x="8770742" y="2231306"/>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Oval 12">
            <a:extLst>
              <a:ext uri="{FF2B5EF4-FFF2-40B4-BE49-F238E27FC236}">
                <a16:creationId xmlns:a16="http://schemas.microsoft.com/office/drawing/2014/main" id="{0BAD6F00-0937-3FB4-9F43-FF6285210CA0}"/>
              </a:ext>
            </a:extLst>
          </p:cNvPr>
          <p:cNvSpPr/>
          <p:nvPr/>
        </p:nvSpPr>
        <p:spPr>
          <a:xfrm>
            <a:off x="8764347" y="1654654"/>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TextBox 13">
            <a:extLst>
              <a:ext uri="{FF2B5EF4-FFF2-40B4-BE49-F238E27FC236}">
                <a16:creationId xmlns:a16="http://schemas.microsoft.com/office/drawing/2014/main" id="{E03A06AD-A1E6-17F1-5DB9-CF9ACB0CC490}"/>
              </a:ext>
            </a:extLst>
          </p:cNvPr>
          <p:cNvSpPr txBox="1"/>
          <p:nvPr/>
        </p:nvSpPr>
        <p:spPr>
          <a:xfrm>
            <a:off x="9109810" y="1654654"/>
            <a:ext cx="2968889" cy="369332"/>
          </a:xfrm>
          <a:prstGeom prst="rect">
            <a:avLst/>
          </a:prstGeom>
          <a:noFill/>
        </p:spPr>
        <p:txBody>
          <a:bodyPr wrap="square" rtlCol="0">
            <a:spAutoFit/>
          </a:bodyPr>
          <a:lstStyle/>
          <a:p>
            <a:pPr algn="l"/>
            <a:r>
              <a:rPr lang="en-US" dirty="0">
                <a:latin typeface="Arial Rounded MT Bold" panose="020F0704030504030204" pitchFamily="34" charset="77"/>
              </a:rPr>
              <a:t>Murchison graphite grain</a:t>
            </a:r>
          </a:p>
        </p:txBody>
      </p:sp>
      <p:sp>
        <p:nvSpPr>
          <p:cNvPr id="16" name="TextBox 15">
            <a:extLst>
              <a:ext uri="{FF2B5EF4-FFF2-40B4-BE49-F238E27FC236}">
                <a16:creationId xmlns:a16="http://schemas.microsoft.com/office/drawing/2014/main" id="{FDE05633-8BA5-B132-0A31-8193FAC5CFA1}"/>
              </a:ext>
            </a:extLst>
          </p:cNvPr>
          <p:cNvSpPr txBox="1"/>
          <p:nvPr/>
        </p:nvSpPr>
        <p:spPr>
          <a:xfrm>
            <a:off x="9109810" y="2186303"/>
            <a:ext cx="2632736" cy="369332"/>
          </a:xfrm>
          <a:prstGeom prst="rect">
            <a:avLst/>
          </a:prstGeom>
          <a:noFill/>
        </p:spPr>
        <p:txBody>
          <a:bodyPr wrap="square" rtlCol="0">
            <a:spAutoFit/>
          </a:bodyPr>
          <a:lstStyle/>
          <a:p>
            <a:pPr algn="l"/>
            <a:r>
              <a:rPr lang="en-US" dirty="0" err="1">
                <a:latin typeface="Arial Rounded MT Bold" panose="020F0704030504030204" pitchFamily="34" charset="77"/>
              </a:rPr>
              <a:t>Maribo</a:t>
            </a:r>
            <a:r>
              <a:rPr lang="en-US" dirty="0">
                <a:latin typeface="Arial Rounded MT Bold" panose="020F0704030504030204" pitchFamily="34" charset="77"/>
              </a:rPr>
              <a:t> graphite grain</a:t>
            </a:r>
          </a:p>
        </p:txBody>
      </p:sp>
    </p:spTree>
    <p:extLst>
      <p:ext uri="{BB962C8B-B14F-4D97-AF65-F5344CB8AC3E}">
        <p14:creationId xmlns:p14="http://schemas.microsoft.com/office/powerpoint/2010/main" val="839981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EC237A-7159-5769-6C14-EEBF6E0C6D14}"/>
              </a:ext>
            </a:extLst>
          </p:cNvPr>
          <p:cNvPicPr>
            <a:picLocks noChangeAspect="1"/>
          </p:cNvPicPr>
          <p:nvPr/>
        </p:nvPicPr>
        <p:blipFill>
          <a:blip r:embed="rId2"/>
          <a:srcRect l="28130" t="9705" r="5673" b="15643"/>
          <a:stretch>
            <a:fillRect/>
          </a:stretch>
        </p:blipFill>
        <p:spPr>
          <a:xfrm>
            <a:off x="464038" y="12519"/>
            <a:ext cx="4176346" cy="6846035"/>
          </a:xfrm>
          <a:prstGeom prst="rect">
            <a:avLst/>
          </a:prstGeom>
        </p:spPr>
      </p:pic>
      <p:sp>
        <p:nvSpPr>
          <p:cNvPr id="6" name="TextBox 5">
            <a:extLst>
              <a:ext uri="{FF2B5EF4-FFF2-40B4-BE49-F238E27FC236}">
                <a16:creationId xmlns:a16="http://schemas.microsoft.com/office/drawing/2014/main" id="{4D1FBF8E-33FD-A429-9CAE-795FA755C372}"/>
              </a:ext>
            </a:extLst>
          </p:cNvPr>
          <p:cNvSpPr txBox="1"/>
          <p:nvPr/>
        </p:nvSpPr>
        <p:spPr>
          <a:xfrm>
            <a:off x="4640384" y="354135"/>
            <a:ext cx="7087578" cy="5493812"/>
          </a:xfrm>
          <a:prstGeom prst="rect">
            <a:avLst/>
          </a:prstGeom>
          <a:noFill/>
        </p:spPr>
        <p:txBody>
          <a:bodyPr wrap="square" rtlCol="0">
            <a:spAutoFit/>
          </a:bodyPr>
          <a:lstStyle/>
          <a:p>
            <a:pPr marL="342900" indent="-342900">
              <a:buFont typeface="Arial" panose="020B0604020202020204" pitchFamily="34" charset="0"/>
              <a:buChar char="•"/>
            </a:pPr>
            <a:r>
              <a:rPr lang="en-US" sz="2700" dirty="0">
                <a:solidFill>
                  <a:srgbClr val="002060"/>
                </a:solidFill>
                <a:latin typeface="Arial Rounded MT Bold" panose="020F0704030504030204" pitchFamily="34" charset="77"/>
              </a:rPr>
              <a:t>Jadhav et al. (2013, ApJL) found a population of high density </a:t>
            </a:r>
            <a:r>
              <a:rPr lang="en-US" sz="2700" dirty="0" err="1">
                <a:solidFill>
                  <a:srgbClr val="002060"/>
                </a:solidFill>
                <a:latin typeface="Arial Rounded MT Bold" panose="020F0704030504030204" pitchFamily="34" charset="77"/>
              </a:rPr>
              <a:t>presolar</a:t>
            </a:r>
            <a:r>
              <a:rPr lang="en-US" sz="2700" dirty="0">
                <a:solidFill>
                  <a:srgbClr val="002060"/>
                </a:solidFill>
                <a:latin typeface="Arial Rounded MT Bold" panose="020F0704030504030204" pitchFamily="34" charset="77"/>
              </a:rPr>
              <a:t> graphite grains with extreme Ca and Ti isotopic compositions and low </a:t>
            </a:r>
            <a:r>
              <a:rPr lang="en-US" sz="2700" baseline="30000" dirty="0">
                <a:solidFill>
                  <a:srgbClr val="002060"/>
                </a:solidFill>
                <a:latin typeface="Arial Rounded MT Bold" panose="020F0704030504030204" pitchFamily="34" charset="77"/>
              </a:rPr>
              <a:t>12</a:t>
            </a:r>
            <a:r>
              <a:rPr lang="en-US" sz="2700" dirty="0">
                <a:solidFill>
                  <a:srgbClr val="002060"/>
                </a:solidFill>
                <a:latin typeface="Arial Rounded MT Bold" panose="020F0704030504030204" pitchFamily="34" charset="77"/>
              </a:rPr>
              <a:t>C/</a:t>
            </a:r>
            <a:r>
              <a:rPr lang="en-US" sz="2700" baseline="30000" dirty="0">
                <a:solidFill>
                  <a:srgbClr val="002060"/>
                </a:solidFill>
                <a:latin typeface="Arial Rounded MT Bold" panose="020F0704030504030204" pitchFamily="34" charset="77"/>
              </a:rPr>
              <a:t>13</a:t>
            </a:r>
            <a:r>
              <a:rPr lang="en-US" sz="2700" dirty="0">
                <a:solidFill>
                  <a:srgbClr val="002060"/>
                </a:solidFill>
                <a:latin typeface="Arial Rounded MT Bold" panose="020F0704030504030204" pitchFamily="34" charset="77"/>
              </a:rPr>
              <a:t>C ratios and some with higher </a:t>
            </a:r>
            <a:r>
              <a:rPr lang="en-US" sz="2700" baseline="30000" dirty="0">
                <a:solidFill>
                  <a:srgbClr val="002060"/>
                </a:solidFill>
                <a:latin typeface="Arial Rounded MT Bold" panose="020F0704030504030204" pitchFamily="34" charset="77"/>
              </a:rPr>
              <a:t>12</a:t>
            </a:r>
            <a:r>
              <a:rPr lang="en-US" sz="2700" dirty="0">
                <a:solidFill>
                  <a:srgbClr val="002060"/>
                </a:solidFill>
                <a:latin typeface="Arial Rounded MT Bold" panose="020F0704030504030204" pitchFamily="34" charset="77"/>
              </a:rPr>
              <a:t>C/</a:t>
            </a:r>
            <a:r>
              <a:rPr lang="en-US" sz="2700" baseline="30000" dirty="0">
                <a:solidFill>
                  <a:srgbClr val="002060"/>
                </a:solidFill>
                <a:latin typeface="Arial Rounded MT Bold" panose="020F0704030504030204" pitchFamily="34" charset="77"/>
              </a:rPr>
              <a:t>13</a:t>
            </a:r>
            <a:r>
              <a:rPr lang="en-US" sz="2700" dirty="0">
                <a:solidFill>
                  <a:srgbClr val="002060"/>
                </a:solidFill>
                <a:latin typeface="Arial Rounded MT Bold" panose="020F0704030504030204" pitchFamily="34" charset="77"/>
              </a:rPr>
              <a:t>C ratios and large, but less extreme Ca and Ti anomalies.</a:t>
            </a:r>
          </a:p>
          <a:p>
            <a:pPr marL="342900" indent="-342900">
              <a:buFont typeface="Arial" panose="020B0604020202020204" pitchFamily="34" charset="0"/>
              <a:buChar char="•"/>
            </a:pPr>
            <a:r>
              <a:rPr lang="en-US" sz="2700" dirty="0">
                <a:solidFill>
                  <a:srgbClr val="002060"/>
                </a:solidFill>
                <a:latin typeface="Arial Rounded MT Bold" panose="020F0704030504030204" pitchFamily="34" charset="77"/>
              </a:rPr>
              <a:t>They suggested that these grains formed in post-AGB stars experiencing a very late thermal pulse and the </a:t>
            </a:r>
            <a:r>
              <a:rPr lang="en-US" sz="2700" i="1" dirty="0">
                <a:solidFill>
                  <a:srgbClr val="002060"/>
                </a:solidFill>
                <a:latin typeface="Arial Rounded MT Bold" panose="020F0704030504030204" pitchFamily="34" charset="77"/>
              </a:rPr>
              <a:t>i</a:t>
            </a:r>
            <a:r>
              <a:rPr lang="en-US" sz="2700" dirty="0">
                <a:solidFill>
                  <a:srgbClr val="002060"/>
                </a:solidFill>
                <a:latin typeface="Arial Rounded MT Bold" panose="020F0704030504030204" pitchFamily="34" charset="77"/>
              </a:rPr>
              <a:t>-process</a:t>
            </a:r>
          </a:p>
          <a:p>
            <a:pPr marL="342900" indent="-342900">
              <a:buFont typeface="Arial" panose="020B0604020202020204" pitchFamily="34" charset="0"/>
              <a:buChar char="•"/>
            </a:pPr>
            <a:r>
              <a:rPr lang="en-US" sz="2700" dirty="0">
                <a:solidFill>
                  <a:srgbClr val="002060"/>
                </a:solidFill>
                <a:latin typeface="Arial Rounded MT Bold" panose="020F0704030504030204" pitchFamily="34" charset="77"/>
              </a:rPr>
              <a:t>Our two new grains have high </a:t>
            </a:r>
            <a:r>
              <a:rPr lang="en-US" sz="2700" baseline="30000" dirty="0">
                <a:solidFill>
                  <a:srgbClr val="002060"/>
                </a:solidFill>
                <a:latin typeface="Arial Rounded MT Bold" panose="020F0704030504030204" pitchFamily="34" charset="77"/>
              </a:rPr>
              <a:t>12</a:t>
            </a:r>
            <a:r>
              <a:rPr lang="en-US" sz="2700" dirty="0">
                <a:solidFill>
                  <a:srgbClr val="002060"/>
                </a:solidFill>
                <a:latin typeface="Arial Rounded MT Bold" panose="020F0704030504030204" pitchFamily="34" charset="77"/>
              </a:rPr>
              <a:t>C/</a:t>
            </a:r>
            <a:r>
              <a:rPr lang="en-US" sz="2700" baseline="30000" dirty="0">
                <a:solidFill>
                  <a:srgbClr val="002060"/>
                </a:solidFill>
                <a:latin typeface="Arial Rounded MT Bold" panose="020F0704030504030204" pitchFamily="34" charset="77"/>
              </a:rPr>
              <a:t>13</a:t>
            </a:r>
            <a:r>
              <a:rPr lang="en-US" sz="2700" dirty="0">
                <a:solidFill>
                  <a:srgbClr val="002060"/>
                </a:solidFill>
                <a:latin typeface="Arial Rounded MT Bold" panose="020F0704030504030204" pitchFamily="34" charset="77"/>
              </a:rPr>
              <a:t>C (~300)  </a:t>
            </a:r>
          </a:p>
        </p:txBody>
      </p:sp>
    </p:spTree>
    <p:extLst>
      <p:ext uri="{BB962C8B-B14F-4D97-AF65-F5344CB8AC3E}">
        <p14:creationId xmlns:p14="http://schemas.microsoft.com/office/powerpoint/2010/main" val="183798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DE1A602-C58C-B9F0-CC83-8EEB056EEB31}"/>
              </a:ext>
            </a:extLst>
          </p:cNvPr>
          <p:cNvGraphicFramePr>
            <a:graphicFrameLocks noChangeAspect="1"/>
          </p:cNvGraphicFramePr>
          <p:nvPr>
            <p:extLst>
              <p:ext uri="{D42A27DB-BD31-4B8C-83A1-F6EECF244321}">
                <p14:modId xmlns:p14="http://schemas.microsoft.com/office/powerpoint/2010/main" val="3282273186"/>
              </p:ext>
            </p:extLst>
          </p:nvPr>
        </p:nvGraphicFramePr>
        <p:xfrm>
          <a:off x="360831" y="1104756"/>
          <a:ext cx="5491344" cy="4891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91AC9553-DE21-B599-4A40-7463CD7F6D3B}"/>
              </a:ext>
            </a:extLst>
          </p:cNvPr>
          <p:cNvGraphicFramePr>
            <a:graphicFrameLocks noChangeAspect="1"/>
          </p:cNvGraphicFramePr>
          <p:nvPr>
            <p:extLst>
              <p:ext uri="{D42A27DB-BD31-4B8C-83A1-F6EECF244321}">
                <p14:modId xmlns:p14="http://schemas.microsoft.com/office/powerpoint/2010/main" val="2192868809"/>
              </p:ext>
            </p:extLst>
          </p:nvPr>
        </p:nvGraphicFramePr>
        <p:xfrm>
          <a:off x="5789346" y="1095858"/>
          <a:ext cx="6480391" cy="3931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AD7ADD7B-E151-5FD9-2678-C84B57484CD8}"/>
              </a:ext>
            </a:extLst>
          </p:cNvPr>
          <p:cNvGraphicFramePr>
            <a:graphicFrameLocks noChangeAspect="1"/>
          </p:cNvGraphicFramePr>
          <p:nvPr>
            <p:extLst>
              <p:ext uri="{D42A27DB-BD31-4B8C-83A1-F6EECF244321}">
                <p14:modId xmlns:p14="http://schemas.microsoft.com/office/powerpoint/2010/main" val="2136601024"/>
              </p:ext>
            </p:extLst>
          </p:nvPr>
        </p:nvGraphicFramePr>
        <p:xfrm>
          <a:off x="389415" y="1103560"/>
          <a:ext cx="5491345" cy="44526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7B88339E-BF05-47BD-B302-EF6DCBD21D1D}"/>
              </a:ext>
            </a:extLst>
          </p:cNvPr>
          <p:cNvGraphicFramePr>
            <a:graphicFrameLocks noChangeAspect="1"/>
          </p:cNvGraphicFramePr>
          <p:nvPr>
            <p:extLst>
              <p:ext uri="{D42A27DB-BD31-4B8C-83A1-F6EECF244321}">
                <p14:modId xmlns:p14="http://schemas.microsoft.com/office/powerpoint/2010/main" val="2684822098"/>
              </p:ext>
            </p:extLst>
          </p:nvPr>
        </p:nvGraphicFramePr>
        <p:xfrm>
          <a:off x="5630765" y="1103269"/>
          <a:ext cx="6638972" cy="5698559"/>
        </p:xfrm>
        <a:graphic>
          <a:graphicData uri="http://schemas.openxmlformats.org/drawingml/2006/chart">
            <c:chart xmlns:c="http://schemas.openxmlformats.org/drawingml/2006/chart" xmlns:r="http://schemas.openxmlformats.org/officeDocument/2006/relationships" r:id="rId5"/>
          </a:graphicData>
        </a:graphic>
      </p:graphicFrame>
      <p:sp>
        <p:nvSpPr>
          <p:cNvPr id="3" name="Oval 2">
            <a:extLst>
              <a:ext uri="{FF2B5EF4-FFF2-40B4-BE49-F238E27FC236}">
                <a16:creationId xmlns:a16="http://schemas.microsoft.com/office/drawing/2014/main" id="{D526E6FD-DE81-D99F-AA0D-3B2058962F18}"/>
              </a:ext>
            </a:extLst>
          </p:cNvPr>
          <p:cNvSpPr/>
          <p:nvPr/>
        </p:nvSpPr>
        <p:spPr>
          <a:xfrm>
            <a:off x="1464874" y="2454886"/>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Oval 4">
            <a:extLst>
              <a:ext uri="{FF2B5EF4-FFF2-40B4-BE49-F238E27FC236}">
                <a16:creationId xmlns:a16="http://schemas.microsoft.com/office/drawing/2014/main" id="{C39F266F-0D20-656B-AAD5-C09E08755521}"/>
              </a:ext>
            </a:extLst>
          </p:cNvPr>
          <p:cNvSpPr/>
          <p:nvPr/>
        </p:nvSpPr>
        <p:spPr>
          <a:xfrm>
            <a:off x="2072557" y="3098512"/>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Oval 7">
            <a:extLst>
              <a:ext uri="{FF2B5EF4-FFF2-40B4-BE49-F238E27FC236}">
                <a16:creationId xmlns:a16="http://schemas.microsoft.com/office/drawing/2014/main" id="{F19CE8F3-FE65-6208-491A-0CB352C04033}"/>
              </a:ext>
            </a:extLst>
          </p:cNvPr>
          <p:cNvSpPr/>
          <p:nvPr/>
        </p:nvSpPr>
        <p:spPr>
          <a:xfrm>
            <a:off x="2644296" y="2376289"/>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Oval 10">
            <a:extLst>
              <a:ext uri="{FF2B5EF4-FFF2-40B4-BE49-F238E27FC236}">
                <a16:creationId xmlns:a16="http://schemas.microsoft.com/office/drawing/2014/main" id="{C2BDB649-6808-61A1-3110-7AA1A6170B1D}"/>
              </a:ext>
            </a:extLst>
          </p:cNvPr>
          <p:cNvSpPr/>
          <p:nvPr/>
        </p:nvSpPr>
        <p:spPr>
          <a:xfrm>
            <a:off x="3767168" y="1078972"/>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Oval 12">
            <a:extLst>
              <a:ext uri="{FF2B5EF4-FFF2-40B4-BE49-F238E27FC236}">
                <a16:creationId xmlns:a16="http://schemas.microsoft.com/office/drawing/2014/main" id="{4C818389-8EC9-BEEC-7C4B-14D2A448DC69}"/>
              </a:ext>
            </a:extLst>
          </p:cNvPr>
          <p:cNvSpPr/>
          <p:nvPr/>
        </p:nvSpPr>
        <p:spPr>
          <a:xfrm>
            <a:off x="4949945" y="4861655"/>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Oval 15">
            <a:extLst>
              <a:ext uri="{FF2B5EF4-FFF2-40B4-BE49-F238E27FC236}">
                <a16:creationId xmlns:a16="http://schemas.microsoft.com/office/drawing/2014/main" id="{F14DB866-DEEB-9D26-1CA1-8DAF0ED56A37}"/>
              </a:ext>
            </a:extLst>
          </p:cNvPr>
          <p:cNvSpPr/>
          <p:nvPr/>
        </p:nvSpPr>
        <p:spPr>
          <a:xfrm>
            <a:off x="11296591" y="5361508"/>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Oval 18">
            <a:extLst>
              <a:ext uri="{FF2B5EF4-FFF2-40B4-BE49-F238E27FC236}">
                <a16:creationId xmlns:a16="http://schemas.microsoft.com/office/drawing/2014/main" id="{718CB4D2-C55A-8117-D682-7BB0661ADC99}"/>
              </a:ext>
            </a:extLst>
          </p:cNvPr>
          <p:cNvSpPr/>
          <p:nvPr/>
        </p:nvSpPr>
        <p:spPr>
          <a:xfrm>
            <a:off x="10226915" y="2099286"/>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Oval 20">
            <a:extLst>
              <a:ext uri="{FF2B5EF4-FFF2-40B4-BE49-F238E27FC236}">
                <a16:creationId xmlns:a16="http://schemas.microsoft.com/office/drawing/2014/main" id="{DBECA0D0-28E2-C9C3-4164-8F86D940B4FD}"/>
              </a:ext>
            </a:extLst>
          </p:cNvPr>
          <p:cNvSpPr/>
          <p:nvPr/>
        </p:nvSpPr>
        <p:spPr>
          <a:xfrm>
            <a:off x="9648466" y="3306025"/>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 name="Oval 22">
            <a:extLst>
              <a:ext uri="{FF2B5EF4-FFF2-40B4-BE49-F238E27FC236}">
                <a16:creationId xmlns:a16="http://schemas.microsoft.com/office/drawing/2014/main" id="{97686C73-D198-DA2F-A569-9C8CD3095B2C}"/>
              </a:ext>
            </a:extLst>
          </p:cNvPr>
          <p:cNvSpPr/>
          <p:nvPr/>
        </p:nvSpPr>
        <p:spPr>
          <a:xfrm>
            <a:off x="9081998" y="1098142"/>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Oval 24">
            <a:extLst>
              <a:ext uri="{FF2B5EF4-FFF2-40B4-BE49-F238E27FC236}">
                <a16:creationId xmlns:a16="http://schemas.microsoft.com/office/drawing/2014/main" id="{96080D5F-0EC1-FD96-B0E1-28B4189FE3EE}"/>
              </a:ext>
            </a:extLst>
          </p:cNvPr>
          <p:cNvSpPr/>
          <p:nvPr/>
        </p:nvSpPr>
        <p:spPr>
          <a:xfrm>
            <a:off x="8539492" y="3754599"/>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Oval 26">
            <a:extLst>
              <a:ext uri="{FF2B5EF4-FFF2-40B4-BE49-F238E27FC236}">
                <a16:creationId xmlns:a16="http://schemas.microsoft.com/office/drawing/2014/main" id="{A5513EDC-C268-E162-E085-650C16243449}"/>
              </a:ext>
            </a:extLst>
          </p:cNvPr>
          <p:cNvSpPr/>
          <p:nvPr/>
        </p:nvSpPr>
        <p:spPr>
          <a:xfrm>
            <a:off x="7985006" y="5200961"/>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 name="Oval 28">
            <a:extLst>
              <a:ext uri="{FF2B5EF4-FFF2-40B4-BE49-F238E27FC236}">
                <a16:creationId xmlns:a16="http://schemas.microsoft.com/office/drawing/2014/main" id="{AE3E8236-C9FD-9E71-F08F-D700B5FA98FE}"/>
              </a:ext>
            </a:extLst>
          </p:cNvPr>
          <p:cNvSpPr/>
          <p:nvPr/>
        </p:nvSpPr>
        <p:spPr>
          <a:xfrm>
            <a:off x="6843443" y="5413267"/>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Oval 32">
            <a:extLst>
              <a:ext uri="{FF2B5EF4-FFF2-40B4-BE49-F238E27FC236}">
                <a16:creationId xmlns:a16="http://schemas.microsoft.com/office/drawing/2014/main" id="{0001ECC4-AC11-D0A2-695A-48D88D051A69}"/>
              </a:ext>
            </a:extLst>
          </p:cNvPr>
          <p:cNvSpPr/>
          <p:nvPr/>
        </p:nvSpPr>
        <p:spPr>
          <a:xfrm>
            <a:off x="1475417" y="1554863"/>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 name="Oval 34">
            <a:extLst>
              <a:ext uri="{FF2B5EF4-FFF2-40B4-BE49-F238E27FC236}">
                <a16:creationId xmlns:a16="http://schemas.microsoft.com/office/drawing/2014/main" id="{8F4307C3-2BA2-958A-5683-9268EB399CAB}"/>
              </a:ext>
            </a:extLst>
          </p:cNvPr>
          <p:cNvSpPr/>
          <p:nvPr/>
        </p:nvSpPr>
        <p:spPr>
          <a:xfrm>
            <a:off x="2047157" y="1455659"/>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 name="Oval 36">
            <a:extLst>
              <a:ext uri="{FF2B5EF4-FFF2-40B4-BE49-F238E27FC236}">
                <a16:creationId xmlns:a16="http://schemas.microsoft.com/office/drawing/2014/main" id="{BFBF7F32-C3FE-45B3-C754-E34818B5CBF4}"/>
              </a:ext>
            </a:extLst>
          </p:cNvPr>
          <p:cNvSpPr/>
          <p:nvPr/>
        </p:nvSpPr>
        <p:spPr>
          <a:xfrm>
            <a:off x="2630877" y="1296550"/>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 name="Oval 38">
            <a:extLst>
              <a:ext uri="{FF2B5EF4-FFF2-40B4-BE49-F238E27FC236}">
                <a16:creationId xmlns:a16="http://schemas.microsoft.com/office/drawing/2014/main" id="{F96883CC-D1E2-2103-9B42-E2B49C760CF2}"/>
              </a:ext>
            </a:extLst>
          </p:cNvPr>
          <p:cNvSpPr/>
          <p:nvPr/>
        </p:nvSpPr>
        <p:spPr>
          <a:xfrm>
            <a:off x="3777711" y="1101497"/>
            <a:ext cx="324329" cy="324329"/>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Oval 40">
            <a:extLst>
              <a:ext uri="{FF2B5EF4-FFF2-40B4-BE49-F238E27FC236}">
                <a16:creationId xmlns:a16="http://schemas.microsoft.com/office/drawing/2014/main" id="{9751F60F-2C78-52E4-70FA-916C053F0991}"/>
              </a:ext>
            </a:extLst>
          </p:cNvPr>
          <p:cNvSpPr/>
          <p:nvPr/>
        </p:nvSpPr>
        <p:spPr>
          <a:xfrm>
            <a:off x="4936526" y="5123803"/>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3" name="Oval 42">
            <a:extLst>
              <a:ext uri="{FF2B5EF4-FFF2-40B4-BE49-F238E27FC236}">
                <a16:creationId xmlns:a16="http://schemas.microsoft.com/office/drawing/2014/main" id="{F6BACA57-2BC9-64F6-C791-4969AB78827A}"/>
              </a:ext>
            </a:extLst>
          </p:cNvPr>
          <p:cNvSpPr/>
          <p:nvPr/>
        </p:nvSpPr>
        <p:spPr>
          <a:xfrm>
            <a:off x="11331096" y="4078089"/>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5" name="Oval 44">
            <a:extLst>
              <a:ext uri="{FF2B5EF4-FFF2-40B4-BE49-F238E27FC236}">
                <a16:creationId xmlns:a16="http://schemas.microsoft.com/office/drawing/2014/main" id="{0A06E39B-A672-2664-D4BE-6CB51971824D}"/>
              </a:ext>
            </a:extLst>
          </p:cNvPr>
          <p:cNvSpPr/>
          <p:nvPr/>
        </p:nvSpPr>
        <p:spPr>
          <a:xfrm>
            <a:off x="10225477" y="1798320"/>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7" name="Oval 46">
            <a:extLst>
              <a:ext uri="{FF2B5EF4-FFF2-40B4-BE49-F238E27FC236}">
                <a16:creationId xmlns:a16="http://schemas.microsoft.com/office/drawing/2014/main" id="{4052C1F3-653A-3A2A-6C86-B6D2EBE0C05C}"/>
              </a:ext>
            </a:extLst>
          </p:cNvPr>
          <p:cNvSpPr/>
          <p:nvPr/>
        </p:nvSpPr>
        <p:spPr>
          <a:xfrm>
            <a:off x="9670991" y="2585720"/>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9" name="Oval 48">
            <a:extLst>
              <a:ext uri="{FF2B5EF4-FFF2-40B4-BE49-F238E27FC236}">
                <a16:creationId xmlns:a16="http://schemas.microsoft.com/office/drawing/2014/main" id="{0B3FA25D-9853-E8ED-EB17-9FD6E1BB4687}"/>
              </a:ext>
            </a:extLst>
          </p:cNvPr>
          <p:cNvSpPr/>
          <p:nvPr/>
        </p:nvSpPr>
        <p:spPr>
          <a:xfrm>
            <a:off x="9080560" y="1108686"/>
            <a:ext cx="324329" cy="324329"/>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1" name="Oval 50">
            <a:extLst>
              <a:ext uri="{FF2B5EF4-FFF2-40B4-BE49-F238E27FC236}">
                <a16:creationId xmlns:a16="http://schemas.microsoft.com/office/drawing/2014/main" id="{12D6F8B5-3507-256F-E354-76CD4AEF1F06}"/>
              </a:ext>
            </a:extLst>
          </p:cNvPr>
          <p:cNvSpPr/>
          <p:nvPr/>
        </p:nvSpPr>
        <p:spPr>
          <a:xfrm>
            <a:off x="8538055" y="2914482"/>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3" name="Oval 52">
            <a:extLst>
              <a:ext uri="{FF2B5EF4-FFF2-40B4-BE49-F238E27FC236}">
                <a16:creationId xmlns:a16="http://schemas.microsoft.com/office/drawing/2014/main" id="{0CB6DD4F-5B72-1B2D-A7FA-8A88CB8C51A8}"/>
              </a:ext>
            </a:extLst>
          </p:cNvPr>
          <p:cNvSpPr/>
          <p:nvPr/>
        </p:nvSpPr>
        <p:spPr>
          <a:xfrm>
            <a:off x="7971587" y="4133203"/>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5" name="Oval 54">
            <a:extLst>
              <a:ext uri="{FF2B5EF4-FFF2-40B4-BE49-F238E27FC236}">
                <a16:creationId xmlns:a16="http://schemas.microsoft.com/office/drawing/2014/main" id="{2A277CA4-1C24-755F-7A73-A2954831055A}"/>
              </a:ext>
            </a:extLst>
          </p:cNvPr>
          <p:cNvSpPr/>
          <p:nvPr/>
        </p:nvSpPr>
        <p:spPr>
          <a:xfrm>
            <a:off x="6853987" y="4129848"/>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a:extLst>
              <a:ext uri="{FF2B5EF4-FFF2-40B4-BE49-F238E27FC236}">
                <a16:creationId xmlns:a16="http://schemas.microsoft.com/office/drawing/2014/main" id="{C0F5A393-12B5-E5A9-C9A0-ECB3BA9DEB70}"/>
              </a:ext>
            </a:extLst>
          </p:cNvPr>
          <p:cNvSpPr txBox="1"/>
          <p:nvPr/>
        </p:nvSpPr>
        <p:spPr>
          <a:xfrm>
            <a:off x="16778" y="-21974"/>
            <a:ext cx="12175221" cy="932582"/>
          </a:xfrm>
          <a:prstGeom prst="rect">
            <a:avLst/>
          </a:prstGeom>
          <a:noFill/>
        </p:spPr>
        <p:txBody>
          <a:bodyPr wrap="square" rtlCol="0">
            <a:spAutoFit/>
          </a:bodyPr>
          <a:lstStyle/>
          <a:p>
            <a:r>
              <a:rPr lang="en-US" sz="2700" dirty="0">
                <a:solidFill>
                  <a:srgbClr val="002060"/>
                </a:solidFill>
                <a:latin typeface="Arial Rounded MT Bold" panose="020F0704030504030204" pitchFamily="34" charset="77"/>
              </a:rPr>
              <a:t>Here are the Zr and Mo isotope patterns (sorry about the poor plots: that’s what Excel on an iPad is capable of)  </a:t>
            </a:r>
          </a:p>
        </p:txBody>
      </p:sp>
      <p:sp>
        <p:nvSpPr>
          <p:cNvPr id="7" name="Oval 6">
            <a:extLst>
              <a:ext uri="{FF2B5EF4-FFF2-40B4-BE49-F238E27FC236}">
                <a16:creationId xmlns:a16="http://schemas.microsoft.com/office/drawing/2014/main" id="{43656DCD-E5CB-97BE-A271-6163C379A6EA}"/>
              </a:ext>
            </a:extLst>
          </p:cNvPr>
          <p:cNvSpPr/>
          <p:nvPr/>
        </p:nvSpPr>
        <p:spPr>
          <a:xfrm>
            <a:off x="1297283" y="4380538"/>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Oval 11">
            <a:extLst>
              <a:ext uri="{FF2B5EF4-FFF2-40B4-BE49-F238E27FC236}">
                <a16:creationId xmlns:a16="http://schemas.microsoft.com/office/drawing/2014/main" id="{3608F719-8B64-9355-D4D1-B3CE17B233DC}"/>
              </a:ext>
            </a:extLst>
          </p:cNvPr>
          <p:cNvSpPr/>
          <p:nvPr/>
        </p:nvSpPr>
        <p:spPr>
          <a:xfrm>
            <a:off x="1290888" y="3803886"/>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TextBox 16">
            <a:extLst>
              <a:ext uri="{FF2B5EF4-FFF2-40B4-BE49-F238E27FC236}">
                <a16:creationId xmlns:a16="http://schemas.microsoft.com/office/drawing/2014/main" id="{EB68EA49-25CD-59D7-2F58-0EDD0160C9F7}"/>
              </a:ext>
            </a:extLst>
          </p:cNvPr>
          <p:cNvSpPr txBox="1"/>
          <p:nvPr/>
        </p:nvSpPr>
        <p:spPr>
          <a:xfrm>
            <a:off x="1636351" y="3803886"/>
            <a:ext cx="2968889" cy="369332"/>
          </a:xfrm>
          <a:prstGeom prst="rect">
            <a:avLst/>
          </a:prstGeom>
          <a:noFill/>
        </p:spPr>
        <p:txBody>
          <a:bodyPr wrap="square" rtlCol="0">
            <a:spAutoFit/>
          </a:bodyPr>
          <a:lstStyle/>
          <a:p>
            <a:pPr algn="l"/>
            <a:r>
              <a:rPr lang="en-US" dirty="0">
                <a:latin typeface="Arial Rounded MT Bold" panose="020F0704030504030204" pitchFamily="34" charset="77"/>
              </a:rPr>
              <a:t>Murchison graphite grain</a:t>
            </a:r>
          </a:p>
        </p:txBody>
      </p:sp>
      <p:sp>
        <p:nvSpPr>
          <p:cNvPr id="22" name="TextBox 21">
            <a:extLst>
              <a:ext uri="{FF2B5EF4-FFF2-40B4-BE49-F238E27FC236}">
                <a16:creationId xmlns:a16="http://schemas.microsoft.com/office/drawing/2014/main" id="{E173523D-398B-2F9B-465A-F9A030C471BE}"/>
              </a:ext>
            </a:extLst>
          </p:cNvPr>
          <p:cNvSpPr txBox="1"/>
          <p:nvPr/>
        </p:nvSpPr>
        <p:spPr>
          <a:xfrm>
            <a:off x="1636351" y="4335535"/>
            <a:ext cx="2632736" cy="369332"/>
          </a:xfrm>
          <a:prstGeom prst="rect">
            <a:avLst/>
          </a:prstGeom>
          <a:noFill/>
        </p:spPr>
        <p:txBody>
          <a:bodyPr wrap="square" rtlCol="0">
            <a:spAutoFit/>
          </a:bodyPr>
          <a:lstStyle/>
          <a:p>
            <a:pPr algn="l"/>
            <a:r>
              <a:rPr lang="en-US" dirty="0" err="1">
                <a:latin typeface="Arial Rounded MT Bold" panose="020F0704030504030204" pitchFamily="34" charset="77"/>
              </a:rPr>
              <a:t>Maribo</a:t>
            </a:r>
            <a:r>
              <a:rPr lang="en-US" dirty="0">
                <a:latin typeface="Arial Rounded MT Bold" panose="020F0704030504030204" pitchFamily="34" charset="77"/>
              </a:rPr>
              <a:t> graphite grain</a:t>
            </a:r>
          </a:p>
        </p:txBody>
      </p:sp>
    </p:spTree>
    <p:extLst>
      <p:ext uri="{BB962C8B-B14F-4D97-AF65-F5344CB8AC3E}">
        <p14:creationId xmlns:p14="http://schemas.microsoft.com/office/powerpoint/2010/main" val="321000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4595-A86D-1473-75D2-6C4FB18C3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F9F63-E0CF-6C81-55D8-E1B43E5C670B}"/>
              </a:ext>
            </a:extLst>
          </p:cNvPr>
          <p:cNvSpPr>
            <a:spLocks noGrp="1"/>
          </p:cNvSpPr>
          <p:nvPr>
            <p:ph type="title"/>
          </p:nvPr>
        </p:nvSpPr>
        <p:spPr>
          <a:xfrm>
            <a:off x="160759" y="555"/>
            <a:ext cx="10353762" cy="970450"/>
          </a:xfrm>
        </p:spPr>
        <p:txBody>
          <a:bodyPr/>
          <a:lstStyle/>
          <a:p>
            <a:pPr algn="l"/>
            <a:r>
              <a:rPr lang="en-US" dirty="0">
                <a:solidFill>
                  <a:srgbClr val="FFC000"/>
                </a:solidFill>
                <a:latin typeface="Arial Rounded MT Bold" panose="020F0704030504030204" pitchFamily="34" charset="77"/>
              </a:rPr>
              <a:t>Presolar grains</a:t>
            </a:r>
          </a:p>
        </p:txBody>
      </p:sp>
      <p:sp>
        <p:nvSpPr>
          <p:cNvPr id="3" name="Content Placeholder 2">
            <a:extLst>
              <a:ext uri="{FF2B5EF4-FFF2-40B4-BE49-F238E27FC236}">
                <a16:creationId xmlns:a16="http://schemas.microsoft.com/office/drawing/2014/main" id="{517B7A52-BA2A-1A30-8304-D97837FEA1E0}"/>
              </a:ext>
            </a:extLst>
          </p:cNvPr>
          <p:cNvSpPr>
            <a:spLocks noGrp="1"/>
          </p:cNvSpPr>
          <p:nvPr>
            <p:ph idx="1"/>
          </p:nvPr>
        </p:nvSpPr>
        <p:spPr>
          <a:xfrm>
            <a:off x="913795" y="2067729"/>
            <a:ext cx="10353762" cy="4058751"/>
          </a:xfrm>
        </p:spPr>
        <p:txBody>
          <a:bodyPr>
            <a:normAutofit/>
          </a:bodyPr>
          <a:lstStyle/>
          <a:p>
            <a:pPr marL="36900" indent="0">
              <a:buNone/>
            </a:pPr>
            <a:endParaRPr lang="en-US" sz="2400" dirty="0"/>
          </a:p>
          <a:p>
            <a:endParaRPr lang="en-US" dirty="0">
              <a:solidFill>
                <a:schemeClr val="tx2">
                  <a:lumMod val="75000"/>
                </a:schemeClr>
              </a:solidFill>
            </a:endParaRPr>
          </a:p>
        </p:txBody>
      </p:sp>
      <p:grpSp>
        <p:nvGrpSpPr>
          <p:cNvPr id="4" name="Group 3">
            <a:extLst>
              <a:ext uri="{FF2B5EF4-FFF2-40B4-BE49-F238E27FC236}">
                <a16:creationId xmlns:a16="http://schemas.microsoft.com/office/drawing/2014/main" id="{D35EDCF2-CC29-A38D-6B9E-CBE0656ABD08}"/>
              </a:ext>
            </a:extLst>
          </p:cNvPr>
          <p:cNvGrpSpPr/>
          <p:nvPr/>
        </p:nvGrpSpPr>
        <p:grpSpPr>
          <a:xfrm>
            <a:off x="544011" y="969775"/>
            <a:ext cx="2290747" cy="3213062"/>
            <a:chOff x="457200" y="838200"/>
            <a:chExt cx="1550586" cy="2525038"/>
          </a:xfrm>
        </p:grpSpPr>
        <p:grpSp>
          <p:nvGrpSpPr>
            <p:cNvPr id="5" name="Group 4">
              <a:extLst>
                <a:ext uri="{FF2B5EF4-FFF2-40B4-BE49-F238E27FC236}">
                  <a16:creationId xmlns:a16="http://schemas.microsoft.com/office/drawing/2014/main" id="{476A0B16-FD66-0606-7E27-E695A05F5A96}"/>
                </a:ext>
              </a:extLst>
            </p:cNvPr>
            <p:cNvGrpSpPr>
              <a:grpSpLocks noChangeAspect="1"/>
            </p:cNvGrpSpPr>
            <p:nvPr/>
          </p:nvGrpSpPr>
          <p:grpSpPr>
            <a:xfrm>
              <a:off x="457200" y="838200"/>
              <a:ext cx="1550586" cy="2525038"/>
              <a:chOff x="228600" y="1219200"/>
              <a:chExt cx="1447800" cy="2357658"/>
            </a:xfrm>
          </p:grpSpPr>
          <p:pic>
            <p:nvPicPr>
              <p:cNvPr id="8" name="Picture 2" descr="http://www4.ncsu.edu/~bjwilli2/casA.jpg">
                <a:extLst>
                  <a:ext uri="{FF2B5EF4-FFF2-40B4-BE49-F238E27FC236}">
                    <a16:creationId xmlns:a16="http://schemas.microsoft.com/office/drawing/2014/main" id="{06492600-CD0E-2C65-437E-FF67BEFE77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37" r="10025"/>
              <a:stretch/>
            </p:blipFill>
            <p:spPr bwMode="auto">
              <a:xfrm>
                <a:off x="228600" y="1219200"/>
                <a:ext cx="1447800" cy="122429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 name="Picture 6" descr="http://upload.wikimedia.org/wikipedia/commons/thumb/7/7f/Comets_Kick_up_Dust_in_Helix_Nebula_%28PIA09178%29.jpg/577px-Comets_Kick_up_Dust_in_Helix_Nebula_%28PIA09178%29.jpg">
                <a:extLst>
                  <a:ext uri="{FF2B5EF4-FFF2-40B4-BE49-F238E27FC236}">
                    <a16:creationId xmlns:a16="http://schemas.microsoft.com/office/drawing/2014/main" id="{9F6902E1-2388-5FE0-8361-FA905F5F1D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372450"/>
                <a:ext cx="1447800" cy="12044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6" name="Text Box 9">
              <a:extLst>
                <a:ext uri="{FF2B5EF4-FFF2-40B4-BE49-F238E27FC236}">
                  <a16:creationId xmlns:a16="http://schemas.microsoft.com/office/drawing/2014/main" id="{67D9FC90-01F5-F038-E6B7-97F61A955F9D}"/>
                </a:ext>
              </a:extLst>
            </p:cNvPr>
            <p:cNvSpPr txBox="1">
              <a:spLocks noChangeArrowheads="1"/>
            </p:cNvSpPr>
            <p:nvPr/>
          </p:nvSpPr>
          <p:spPr bwMode="auto">
            <a:xfrm>
              <a:off x="526291" y="1869121"/>
              <a:ext cx="340952" cy="1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JPL/NASA</a:t>
              </a:r>
            </a:p>
          </p:txBody>
        </p:sp>
        <p:sp>
          <p:nvSpPr>
            <p:cNvPr id="7" name="Text Box 9">
              <a:extLst>
                <a:ext uri="{FF2B5EF4-FFF2-40B4-BE49-F238E27FC236}">
                  <a16:creationId xmlns:a16="http://schemas.microsoft.com/office/drawing/2014/main" id="{C7EEC437-3EE4-A084-37E8-C9ABBF747C71}"/>
                </a:ext>
              </a:extLst>
            </p:cNvPr>
            <p:cNvSpPr txBox="1">
              <a:spLocks noChangeArrowheads="1"/>
            </p:cNvSpPr>
            <p:nvPr/>
          </p:nvSpPr>
          <p:spPr bwMode="auto">
            <a:xfrm>
              <a:off x="544386" y="3114410"/>
              <a:ext cx="384690" cy="1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IRAC/Spitzer</a:t>
              </a:r>
            </a:p>
          </p:txBody>
        </p:sp>
      </p:grpSp>
      <p:grpSp>
        <p:nvGrpSpPr>
          <p:cNvPr id="10" name="Group 9">
            <a:extLst>
              <a:ext uri="{FF2B5EF4-FFF2-40B4-BE49-F238E27FC236}">
                <a16:creationId xmlns:a16="http://schemas.microsoft.com/office/drawing/2014/main" id="{D018D4B5-2182-828F-85AB-283B756967A6}"/>
              </a:ext>
            </a:extLst>
          </p:cNvPr>
          <p:cNvGrpSpPr/>
          <p:nvPr/>
        </p:nvGrpSpPr>
        <p:grpSpPr>
          <a:xfrm>
            <a:off x="2572199" y="997303"/>
            <a:ext cx="4455921" cy="2233479"/>
            <a:chOff x="1614676" y="1089579"/>
            <a:chExt cx="3490724" cy="1736091"/>
          </a:xfrm>
        </p:grpSpPr>
        <p:cxnSp>
          <p:nvCxnSpPr>
            <p:cNvPr id="11" name="Curved Connector 8">
              <a:extLst>
                <a:ext uri="{FF2B5EF4-FFF2-40B4-BE49-F238E27FC236}">
                  <a16:creationId xmlns:a16="http://schemas.microsoft.com/office/drawing/2014/main" id="{147B02A7-21BC-241A-95C6-A267DCCC0282}"/>
                </a:ext>
              </a:extLst>
            </p:cNvPr>
            <p:cNvCxnSpPr/>
            <p:nvPr/>
          </p:nvCxnSpPr>
          <p:spPr bwMode="auto">
            <a:xfrm flipV="1">
              <a:off x="1614676" y="2183579"/>
              <a:ext cx="1052324" cy="642091"/>
            </a:xfrm>
            <a:prstGeom prst="curvedConnector3">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urved Connector 36">
              <a:extLst>
                <a:ext uri="{FF2B5EF4-FFF2-40B4-BE49-F238E27FC236}">
                  <a16:creationId xmlns:a16="http://schemas.microsoft.com/office/drawing/2014/main" id="{53C37B81-93B7-C600-2115-427EC547D46F}"/>
                </a:ext>
              </a:extLst>
            </p:cNvPr>
            <p:cNvCxnSpPr/>
            <p:nvPr/>
          </p:nvCxnSpPr>
          <p:spPr bwMode="auto">
            <a:xfrm>
              <a:off x="1694719" y="1493705"/>
              <a:ext cx="972283" cy="259874"/>
            </a:xfrm>
            <a:prstGeom prst="curvedConnector3">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2">
              <a:extLst>
                <a:ext uri="{FF2B5EF4-FFF2-40B4-BE49-F238E27FC236}">
                  <a16:creationId xmlns:a16="http://schemas.microsoft.com/office/drawing/2014/main" id="{1DE1B75C-0882-7E28-8391-EF295A66D81E}"/>
                </a:ext>
              </a:extLst>
            </p:cNvPr>
            <p:cNvGrpSpPr/>
            <p:nvPr/>
          </p:nvGrpSpPr>
          <p:grpSpPr>
            <a:xfrm>
              <a:off x="2651415" y="1089579"/>
              <a:ext cx="2453985" cy="1610428"/>
              <a:chOff x="2651415" y="1089579"/>
              <a:chExt cx="2453985" cy="1610428"/>
            </a:xfrm>
          </p:grpSpPr>
          <p:pic>
            <p:nvPicPr>
              <p:cNvPr id="14" name="Picture 13" descr="Hubble's sharpest image of the Orion Nebula with proplyd highlights">
                <a:extLst>
                  <a:ext uri="{FF2B5EF4-FFF2-40B4-BE49-F238E27FC236}">
                    <a16:creationId xmlns:a16="http://schemas.microsoft.com/office/drawing/2014/main" id="{7E53729A-E866-0AA5-0655-4E5CC855D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651415" y="1089579"/>
                <a:ext cx="2453985" cy="161042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5" name="Text Box 9">
                <a:extLst>
                  <a:ext uri="{FF2B5EF4-FFF2-40B4-BE49-F238E27FC236}">
                    <a16:creationId xmlns:a16="http://schemas.microsoft.com/office/drawing/2014/main" id="{CDBC89DF-F38F-E5D3-1780-11060575E049}"/>
                  </a:ext>
                </a:extLst>
              </p:cNvPr>
              <p:cNvSpPr txBox="1">
                <a:spLocks noChangeArrowheads="1"/>
              </p:cNvSpPr>
              <p:nvPr/>
            </p:nvSpPr>
            <p:spPr bwMode="auto">
              <a:xfrm>
                <a:off x="2742655" y="2493732"/>
                <a:ext cx="634418" cy="14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Hubble/NASA/ESA</a:t>
                </a:r>
              </a:p>
            </p:txBody>
          </p:sp>
        </p:grpSp>
      </p:grpSp>
      <p:grpSp>
        <p:nvGrpSpPr>
          <p:cNvPr id="16" name="Group 15">
            <a:extLst>
              <a:ext uri="{FF2B5EF4-FFF2-40B4-BE49-F238E27FC236}">
                <a16:creationId xmlns:a16="http://schemas.microsoft.com/office/drawing/2014/main" id="{82231231-8B42-C176-DFBA-115BB07FD29C}"/>
              </a:ext>
            </a:extLst>
          </p:cNvPr>
          <p:cNvGrpSpPr/>
          <p:nvPr/>
        </p:nvGrpSpPr>
        <p:grpSpPr>
          <a:xfrm>
            <a:off x="6507087" y="969775"/>
            <a:ext cx="4428533" cy="1970042"/>
            <a:chOff x="4695549" y="1082867"/>
            <a:chExt cx="3384777" cy="1617139"/>
          </a:xfrm>
        </p:grpSpPr>
        <p:cxnSp>
          <p:nvCxnSpPr>
            <p:cNvPr id="18" name="Curved Connector 27">
              <a:extLst>
                <a:ext uri="{FF2B5EF4-FFF2-40B4-BE49-F238E27FC236}">
                  <a16:creationId xmlns:a16="http://schemas.microsoft.com/office/drawing/2014/main" id="{5754E53A-5243-0CF9-84AB-F6A5A6A7BE01}"/>
                </a:ext>
              </a:extLst>
            </p:cNvPr>
            <p:cNvCxnSpPr/>
            <p:nvPr/>
          </p:nvCxnSpPr>
          <p:spPr bwMode="auto">
            <a:xfrm flipV="1">
              <a:off x="4695549" y="1532238"/>
              <a:ext cx="1219200" cy="366568"/>
            </a:xfrm>
            <a:prstGeom prst="curvedConnector3">
              <a:avLst>
                <a:gd name="adj1" fmla="val 50000"/>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oup 18">
              <a:extLst>
                <a:ext uri="{FF2B5EF4-FFF2-40B4-BE49-F238E27FC236}">
                  <a16:creationId xmlns:a16="http://schemas.microsoft.com/office/drawing/2014/main" id="{E6CB4D45-54B5-7BDE-FD47-DB534FB9E490}"/>
                </a:ext>
              </a:extLst>
            </p:cNvPr>
            <p:cNvGrpSpPr/>
            <p:nvPr/>
          </p:nvGrpSpPr>
          <p:grpSpPr>
            <a:xfrm>
              <a:off x="5867400" y="1082867"/>
              <a:ext cx="2212926" cy="1617139"/>
              <a:chOff x="5867400" y="1082867"/>
              <a:chExt cx="2212926" cy="1617139"/>
            </a:xfrm>
          </p:grpSpPr>
          <p:pic>
            <p:nvPicPr>
              <p:cNvPr id="20" name="Picture 12" descr="This artist&amp;#x27;s concept shows a young solar system.">
                <a:extLst>
                  <a:ext uri="{FF2B5EF4-FFF2-40B4-BE49-F238E27FC236}">
                    <a16:creationId xmlns:a16="http://schemas.microsoft.com/office/drawing/2014/main" id="{CEA2F822-C84F-1E91-A92A-7E000CEAC1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082867"/>
                <a:ext cx="2212926" cy="16171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1" name="Text Box 9">
                <a:extLst>
                  <a:ext uri="{FF2B5EF4-FFF2-40B4-BE49-F238E27FC236}">
                    <a16:creationId xmlns:a16="http://schemas.microsoft.com/office/drawing/2014/main" id="{0C8882E9-4DB0-8A50-9528-495C65F1A152}"/>
                  </a:ext>
                </a:extLst>
              </p:cNvPr>
              <p:cNvSpPr txBox="1">
                <a:spLocks noChangeArrowheads="1"/>
              </p:cNvSpPr>
              <p:nvPr/>
            </p:nvSpPr>
            <p:spPr bwMode="auto">
              <a:xfrm>
                <a:off x="5922958" y="2473341"/>
                <a:ext cx="433964" cy="15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NASA artist</a:t>
                </a:r>
              </a:p>
            </p:txBody>
          </p:sp>
        </p:grpSp>
      </p:grpSp>
      <p:grpSp>
        <p:nvGrpSpPr>
          <p:cNvPr id="22" name="Group 21">
            <a:extLst>
              <a:ext uri="{FF2B5EF4-FFF2-40B4-BE49-F238E27FC236}">
                <a16:creationId xmlns:a16="http://schemas.microsoft.com/office/drawing/2014/main" id="{E5DB88E9-D905-5586-7643-E2DB932C2566}"/>
              </a:ext>
            </a:extLst>
          </p:cNvPr>
          <p:cNvGrpSpPr/>
          <p:nvPr/>
        </p:nvGrpSpPr>
        <p:grpSpPr>
          <a:xfrm>
            <a:off x="5642520" y="3037571"/>
            <a:ext cx="3406710" cy="2257501"/>
            <a:chOff x="3425016" y="2847544"/>
            <a:chExt cx="3406710" cy="2257501"/>
          </a:xfrm>
        </p:grpSpPr>
        <p:grpSp>
          <p:nvGrpSpPr>
            <p:cNvPr id="23" name="Group 22">
              <a:extLst>
                <a:ext uri="{FF2B5EF4-FFF2-40B4-BE49-F238E27FC236}">
                  <a16:creationId xmlns:a16="http://schemas.microsoft.com/office/drawing/2014/main" id="{818214C8-131E-946B-D01C-B50CFC395322}"/>
                </a:ext>
              </a:extLst>
            </p:cNvPr>
            <p:cNvGrpSpPr/>
            <p:nvPr/>
          </p:nvGrpSpPr>
          <p:grpSpPr>
            <a:xfrm>
              <a:off x="3425016" y="2847544"/>
              <a:ext cx="2048819" cy="2257501"/>
              <a:chOff x="3425016" y="2847544"/>
              <a:chExt cx="2048819" cy="2257501"/>
            </a:xfrm>
          </p:grpSpPr>
          <p:grpSp>
            <p:nvGrpSpPr>
              <p:cNvPr id="25" name="Group 24">
                <a:extLst>
                  <a:ext uri="{FF2B5EF4-FFF2-40B4-BE49-F238E27FC236}">
                    <a16:creationId xmlns:a16="http://schemas.microsoft.com/office/drawing/2014/main" id="{3086E6DC-F50C-BA6A-3A75-A0707AD25C5F}"/>
                  </a:ext>
                </a:extLst>
              </p:cNvPr>
              <p:cNvGrpSpPr/>
              <p:nvPr/>
            </p:nvGrpSpPr>
            <p:grpSpPr>
              <a:xfrm rot="17411262">
                <a:off x="3320675" y="2951885"/>
                <a:ext cx="2257501" cy="2048819"/>
                <a:chOff x="3532214" y="3378476"/>
                <a:chExt cx="1594586" cy="1809826"/>
              </a:xfrm>
            </p:grpSpPr>
            <p:pic>
              <p:nvPicPr>
                <p:cNvPr id="27" name="Picture 18" descr="http://www.pbs.org/wgbh/nova/next/wp-content/uploads/2013/03/asteroid-ida.jpg">
                  <a:extLst>
                    <a:ext uri="{FF2B5EF4-FFF2-40B4-BE49-F238E27FC236}">
                      <a16:creationId xmlns:a16="http://schemas.microsoft.com/office/drawing/2014/main" id="{049547F3-8D41-2BCF-C21C-31A06E946E8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39" t="10203" r="5497"/>
                <a:stretch/>
              </p:blipFill>
              <p:spPr bwMode="auto">
                <a:xfrm rot="2210734">
                  <a:off x="3613077" y="3378476"/>
                  <a:ext cx="1513723" cy="8538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8" name="Picture 22" descr="http://i.space.com/images/i/000/007/680/original/stardust-comet.jpg?1295369921">
                  <a:extLst>
                    <a:ext uri="{FF2B5EF4-FFF2-40B4-BE49-F238E27FC236}">
                      <a16:creationId xmlns:a16="http://schemas.microsoft.com/office/drawing/2014/main" id="{F151074B-BF75-58F8-20E7-919C45405B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348702">
                  <a:off x="3647021" y="4152995"/>
                  <a:ext cx="920500" cy="11501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26" name="Text Box 9">
                <a:extLst>
                  <a:ext uri="{FF2B5EF4-FFF2-40B4-BE49-F238E27FC236}">
                    <a16:creationId xmlns:a16="http://schemas.microsoft.com/office/drawing/2014/main" id="{46311007-B59C-0391-C45E-F82A3C28ABEE}"/>
                  </a:ext>
                </a:extLst>
              </p:cNvPr>
              <p:cNvSpPr txBox="1">
                <a:spLocks noChangeArrowheads="1"/>
              </p:cNvSpPr>
              <p:nvPr/>
            </p:nvSpPr>
            <p:spPr bwMode="auto">
              <a:xfrm>
                <a:off x="4411942" y="3427557"/>
                <a:ext cx="53732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JPL/NASA</a:t>
                </a:r>
              </a:p>
            </p:txBody>
          </p:sp>
        </p:grpSp>
        <p:cxnSp>
          <p:nvCxnSpPr>
            <p:cNvPr id="24" name="Curved Connector 82">
              <a:extLst>
                <a:ext uri="{FF2B5EF4-FFF2-40B4-BE49-F238E27FC236}">
                  <a16:creationId xmlns:a16="http://schemas.microsoft.com/office/drawing/2014/main" id="{794150C2-1B07-CD72-5B7B-91EE1069F945}"/>
                </a:ext>
              </a:extLst>
            </p:cNvPr>
            <p:cNvCxnSpPr/>
            <p:nvPr/>
          </p:nvCxnSpPr>
          <p:spPr bwMode="auto">
            <a:xfrm rot="10800000" flipV="1">
              <a:off x="5218123" y="3458430"/>
              <a:ext cx="1613603" cy="509084"/>
            </a:xfrm>
            <a:prstGeom prst="curvedConnector3">
              <a:avLst>
                <a:gd name="adj1" fmla="val 50000"/>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Group 28">
            <a:extLst>
              <a:ext uri="{FF2B5EF4-FFF2-40B4-BE49-F238E27FC236}">
                <a16:creationId xmlns:a16="http://schemas.microsoft.com/office/drawing/2014/main" id="{D638F9DB-3A05-6F91-D125-01605AD746FF}"/>
              </a:ext>
            </a:extLst>
          </p:cNvPr>
          <p:cNvGrpSpPr/>
          <p:nvPr/>
        </p:nvGrpSpPr>
        <p:grpSpPr>
          <a:xfrm>
            <a:off x="2826060" y="3734992"/>
            <a:ext cx="2797406" cy="3153137"/>
            <a:chOff x="762000" y="3671493"/>
            <a:chExt cx="2514603" cy="2672730"/>
          </a:xfrm>
        </p:grpSpPr>
        <p:cxnSp>
          <p:nvCxnSpPr>
            <p:cNvPr id="30" name="Curved Connector 65">
              <a:extLst>
                <a:ext uri="{FF2B5EF4-FFF2-40B4-BE49-F238E27FC236}">
                  <a16:creationId xmlns:a16="http://schemas.microsoft.com/office/drawing/2014/main" id="{B5ACEBF7-5DF4-1492-5A5F-7B405A187190}"/>
                </a:ext>
              </a:extLst>
            </p:cNvPr>
            <p:cNvCxnSpPr/>
            <p:nvPr/>
          </p:nvCxnSpPr>
          <p:spPr bwMode="auto">
            <a:xfrm rot="10800000" flipV="1">
              <a:off x="2069948" y="3784107"/>
              <a:ext cx="1206655" cy="650552"/>
            </a:xfrm>
            <a:prstGeom prst="curvedConnector3">
              <a:avLst>
                <a:gd name="adj1" fmla="val 50000"/>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Group 30">
              <a:extLst>
                <a:ext uri="{FF2B5EF4-FFF2-40B4-BE49-F238E27FC236}">
                  <a16:creationId xmlns:a16="http://schemas.microsoft.com/office/drawing/2014/main" id="{D1F96AC3-A91A-D2FB-FE4D-F1CFFB25EDF6}"/>
                </a:ext>
              </a:extLst>
            </p:cNvPr>
            <p:cNvGrpSpPr/>
            <p:nvPr/>
          </p:nvGrpSpPr>
          <p:grpSpPr>
            <a:xfrm>
              <a:off x="762000" y="3671493"/>
              <a:ext cx="1527526" cy="2672730"/>
              <a:chOff x="762000" y="3671493"/>
              <a:chExt cx="1527526" cy="2672730"/>
            </a:xfrm>
          </p:grpSpPr>
          <p:grpSp>
            <p:nvGrpSpPr>
              <p:cNvPr id="32" name="Group 31">
                <a:extLst>
                  <a:ext uri="{FF2B5EF4-FFF2-40B4-BE49-F238E27FC236}">
                    <a16:creationId xmlns:a16="http://schemas.microsoft.com/office/drawing/2014/main" id="{6B139981-8837-E2DD-AE28-53926BC033F7}"/>
                  </a:ext>
                </a:extLst>
              </p:cNvPr>
              <p:cNvGrpSpPr/>
              <p:nvPr/>
            </p:nvGrpSpPr>
            <p:grpSpPr>
              <a:xfrm>
                <a:off x="762000" y="3671493"/>
                <a:ext cx="1527526" cy="2653107"/>
                <a:chOff x="762000" y="3671493"/>
                <a:chExt cx="1527526" cy="2653107"/>
              </a:xfrm>
            </p:grpSpPr>
            <p:grpSp>
              <p:nvGrpSpPr>
                <p:cNvPr id="34" name="Group 33">
                  <a:extLst>
                    <a:ext uri="{FF2B5EF4-FFF2-40B4-BE49-F238E27FC236}">
                      <a16:creationId xmlns:a16="http://schemas.microsoft.com/office/drawing/2014/main" id="{F6DE4512-33E8-56D3-8888-4B664A944B7F}"/>
                    </a:ext>
                  </a:extLst>
                </p:cNvPr>
                <p:cNvGrpSpPr/>
                <p:nvPr/>
              </p:nvGrpSpPr>
              <p:grpSpPr>
                <a:xfrm>
                  <a:off x="762000" y="3671493"/>
                  <a:ext cx="1447800" cy="2653107"/>
                  <a:chOff x="1076297" y="4419600"/>
                  <a:chExt cx="1209703" cy="2348307"/>
                </a:xfrm>
              </p:grpSpPr>
              <p:pic>
                <p:nvPicPr>
                  <p:cNvPr id="37" name="Picture 24" descr="http://forces.si.edu/atmosphere/images/media/library_004_lg.jpg">
                    <a:extLst>
                      <a:ext uri="{FF2B5EF4-FFF2-40B4-BE49-F238E27FC236}">
                        <a16:creationId xmlns:a16="http://schemas.microsoft.com/office/drawing/2014/main" id="{2AA1BA1B-F9F9-D0AF-0A9F-F4D0026D9E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6298" y="4419600"/>
                    <a:ext cx="1209702" cy="14500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8" name="Picture 26" descr="http://stardust.jpl.nasa.gov/images/science/idp-m.jpg">
                    <a:extLst>
                      <a:ext uri="{FF2B5EF4-FFF2-40B4-BE49-F238E27FC236}">
                        <a16:creationId xmlns:a16="http://schemas.microsoft.com/office/drawing/2014/main" id="{37AB0877-2D9F-A5CC-64B5-5B5789F456B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54" t="5492" r="5682" b="1916"/>
                  <a:stretch/>
                </p:blipFill>
                <p:spPr bwMode="auto">
                  <a:xfrm>
                    <a:off x="1076297" y="5772568"/>
                    <a:ext cx="1209703" cy="9953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35" name="Text Box 9">
                  <a:extLst>
                    <a:ext uri="{FF2B5EF4-FFF2-40B4-BE49-F238E27FC236}">
                      <a16:creationId xmlns:a16="http://schemas.microsoft.com/office/drawing/2014/main" id="{193A6CAD-3671-94D6-EF06-E77FE2A68574}"/>
                    </a:ext>
                  </a:extLst>
                </p:cNvPr>
                <p:cNvSpPr txBox="1">
                  <a:spLocks noChangeArrowheads="1"/>
                </p:cNvSpPr>
                <p:nvPr/>
              </p:nvSpPr>
              <p:spPr bwMode="auto">
                <a:xfrm>
                  <a:off x="1752199" y="5152904"/>
                  <a:ext cx="53732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solidFill>
                        <a:schemeClr val="bg1">
                          <a:lumMod val="6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JPL/NASA</a:t>
                  </a:r>
                </a:p>
              </p:txBody>
            </p:sp>
            <p:sp>
              <p:nvSpPr>
                <p:cNvPr id="36" name="Text Box 9">
                  <a:extLst>
                    <a:ext uri="{FF2B5EF4-FFF2-40B4-BE49-F238E27FC236}">
                      <a16:creationId xmlns:a16="http://schemas.microsoft.com/office/drawing/2014/main" id="{F4D2AA3D-440E-D556-8462-B8BD25E8D254}"/>
                    </a:ext>
                  </a:extLst>
                </p:cNvPr>
                <p:cNvSpPr txBox="1">
                  <a:spLocks noChangeArrowheads="1"/>
                </p:cNvSpPr>
                <p:nvPr/>
              </p:nvSpPr>
              <p:spPr bwMode="auto">
                <a:xfrm>
                  <a:off x="778855" y="3755021"/>
                  <a:ext cx="510384" cy="15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Smithsonian</a:t>
                  </a:r>
                </a:p>
              </p:txBody>
            </p:sp>
          </p:grpSp>
          <p:sp>
            <p:nvSpPr>
              <p:cNvPr id="33" name="Text Box 9">
                <a:extLst>
                  <a:ext uri="{FF2B5EF4-FFF2-40B4-BE49-F238E27FC236}">
                    <a16:creationId xmlns:a16="http://schemas.microsoft.com/office/drawing/2014/main" id="{9572DF0B-654C-90C6-2613-D32FB58770BB}"/>
                  </a:ext>
                </a:extLst>
              </p:cNvPr>
              <p:cNvSpPr txBox="1">
                <a:spLocks noChangeArrowheads="1"/>
              </p:cNvSpPr>
              <p:nvPr/>
            </p:nvSpPr>
            <p:spPr bwMode="auto">
              <a:xfrm>
                <a:off x="1333628" y="6161604"/>
                <a:ext cx="535744" cy="18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altLang="en-US" sz="800"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m</a:t>
                </a:r>
                <a:r>
                  <a:rPr lang="en-US" altLang="en-US" sz="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grpSp>
      </p:grpSp>
      <p:grpSp>
        <p:nvGrpSpPr>
          <p:cNvPr id="39" name="Group 38">
            <a:extLst>
              <a:ext uri="{FF2B5EF4-FFF2-40B4-BE49-F238E27FC236}">
                <a16:creationId xmlns:a16="http://schemas.microsoft.com/office/drawing/2014/main" id="{C90BF4D7-4425-6EFD-7AD0-622CB314A7E5}"/>
              </a:ext>
            </a:extLst>
          </p:cNvPr>
          <p:cNvGrpSpPr/>
          <p:nvPr/>
        </p:nvGrpSpPr>
        <p:grpSpPr>
          <a:xfrm>
            <a:off x="8396882" y="2701330"/>
            <a:ext cx="2923024" cy="2447450"/>
            <a:chOff x="6325541" y="2918514"/>
            <a:chExt cx="2192808" cy="1948368"/>
          </a:xfrm>
        </p:grpSpPr>
        <p:grpSp>
          <p:nvGrpSpPr>
            <p:cNvPr id="40" name="Group 39">
              <a:extLst>
                <a:ext uri="{FF2B5EF4-FFF2-40B4-BE49-F238E27FC236}">
                  <a16:creationId xmlns:a16="http://schemas.microsoft.com/office/drawing/2014/main" id="{00914813-DBB0-EA3E-27AE-DD1A712E21D3}"/>
                </a:ext>
              </a:extLst>
            </p:cNvPr>
            <p:cNvGrpSpPr/>
            <p:nvPr/>
          </p:nvGrpSpPr>
          <p:grpSpPr>
            <a:xfrm>
              <a:off x="6325541" y="3130178"/>
              <a:ext cx="2192808" cy="1736704"/>
              <a:chOff x="6325541" y="3130178"/>
              <a:chExt cx="2192808" cy="1736704"/>
            </a:xfrm>
          </p:grpSpPr>
          <p:pic>
            <p:nvPicPr>
              <p:cNvPr id="42" name="Picture 16" descr="https://c2.staticflickr.com/4/3882/15324369292_1b03563b6c.jpg">
                <a:extLst>
                  <a:ext uri="{FF2B5EF4-FFF2-40B4-BE49-F238E27FC236}">
                    <a16:creationId xmlns:a16="http://schemas.microsoft.com/office/drawing/2014/main" id="{0A058824-2135-8AC4-E7EE-B4E982B5C58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5541" y="3130178"/>
                <a:ext cx="2192808" cy="17367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3" name="Text Box 9">
                <a:extLst>
                  <a:ext uri="{FF2B5EF4-FFF2-40B4-BE49-F238E27FC236}">
                    <a16:creationId xmlns:a16="http://schemas.microsoft.com/office/drawing/2014/main" id="{B0CFB11E-D806-AFEA-A5D0-B80A76850A0E}"/>
                  </a:ext>
                </a:extLst>
              </p:cNvPr>
              <p:cNvSpPr txBox="1">
                <a:spLocks noChangeArrowheads="1"/>
              </p:cNvSpPr>
              <p:nvPr/>
            </p:nvSpPr>
            <p:spPr bwMode="auto">
              <a:xfrm>
                <a:off x="8014688" y="4674954"/>
                <a:ext cx="430753" cy="14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NASA-artist</a:t>
                </a:r>
              </a:p>
            </p:txBody>
          </p:sp>
        </p:grpSp>
        <p:cxnSp>
          <p:nvCxnSpPr>
            <p:cNvPr id="41" name="Curved Connector 33">
              <a:extLst>
                <a:ext uri="{FF2B5EF4-FFF2-40B4-BE49-F238E27FC236}">
                  <a16:creationId xmlns:a16="http://schemas.microsoft.com/office/drawing/2014/main" id="{90BC299A-5F58-DBB2-5C5B-315E1F88DFBC}"/>
                </a:ext>
              </a:extLst>
            </p:cNvPr>
            <p:cNvCxnSpPr/>
            <p:nvPr/>
          </p:nvCxnSpPr>
          <p:spPr bwMode="auto">
            <a:xfrm rot="5400000">
              <a:off x="6960409" y="3083706"/>
              <a:ext cx="674847" cy="344464"/>
            </a:xfrm>
            <a:prstGeom prst="curvedConnector3">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 name="Group 43">
            <a:extLst>
              <a:ext uri="{FF2B5EF4-FFF2-40B4-BE49-F238E27FC236}">
                <a16:creationId xmlns:a16="http://schemas.microsoft.com/office/drawing/2014/main" id="{B8E6F8AF-DF8D-1E4C-38A7-96484A332CD5}"/>
              </a:ext>
            </a:extLst>
          </p:cNvPr>
          <p:cNvGrpSpPr/>
          <p:nvPr/>
        </p:nvGrpSpPr>
        <p:grpSpPr>
          <a:xfrm>
            <a:off x="4334570" y="5387618"/>
            <a:ext cx="2756184" cy="1513753"/>
            <a:chOff x="2194518" y="5379294"/>
            <a:chExt cx="2529882" cy="1269008"/>
          </a:xfrm>
        </p:grpSpPr>
        <p:cxnSp>
          <p:nvCxnSpPr>
            <p:cNvPr id="45" name="Curved Connector 141348">
              <a:extLst>
                <a:ext uri="{FF2B5EF4-FFF2-40B4-BE49-F238E27FC236}">
                  <a16:creationId xmlns:a16="http://schemas.microsoft.com/office/drawing/2014/main" id="{926AE8C5-0A46-E76F-B3FE-F5BD66EB8476}"/>
                </a:ext>
              </a:extLst>
            </p:cNvPr>
            <p:cNvCxnSpPr/>
            <p:nvPr/>
          </p:nvCxnSpPr>
          <p:spPr bwMode="auto">
            <a:xfrm>
              <a:off x="2194518" y="5379294"/>
              <a:ext cx="2068360" cy="792906"/>
            </a:xfrm>
            <a:prstGeom prst="curvedConnector3">
              <a:avLst>
                <a:gd name="adj1" fmla="val 41962"/>
              </a:avLst>
            </a:prstGeom>
            <a:noFill/>
            <a:ln w="28575" cap="flat" cmpd="sng" algn="ctr">
              <a:solidFill>
                <a:srgbClr val="FF9900">
                  <a:alpha val="50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9">
              <a:extLst>
                <a:ext uri="{FF2B5EF4-FFF2-40B4-BE49-F238E27FC236}">
                  <a16:creationId xmlns:a16="http://schemas.microsoft.com/office/drawing/2014/main" id="{ADA67AD8-B3FE-F10F-DFC2-AC604C7A15BD}"/>
                </a:ext>
              </a:extLst>
            </p:cNvPr>
            <p:cNvSpPr txBox="1">
              <a:spLocks noChangeArrowheads="1"/>
            </p:cNvSpPr>
            <p:nvPr/>
          </p:nvSpPr>
          <p:spPr bwMode="auto">
            <a:xfrm>
              <a:off x="4188656" y="6432858"/>
              <a:ext cx="5357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altLang="en-US" sz="800" dirty="0">
                  <a:solidFill>
                    <a:schemeClr val="bg1"/>
                  </a:solidFill>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m</a:t>
              </a:r>
              <a:r>
                <a:rPr lang="en-US" altLang="en-US" sz="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grpSp>
      <p:sp>
        <p:nvSpPr>
          <p:cNvPr id="55" name="Text Box 9">
            <a:extLst>
              <a:ext uri="{FF2B5EF4-FFF2-40B4-BE49-F238E27FC236}">
                <a16:creationId xmlns:a16="http://schemas.microsoft.com/office/drawing/2014/main" id="{FB9C6FC9-09B1-6EB6-E94E-8C394087EE3A}"/>
              </a:ext>
            </a:extLst>
          </p:cNvPr>
          <p:cNvSpPr txBox="1">
            <a:spLocks noChangeArrowheads="1"/>
          </p:cNvSpPr>
          <p:nvPr/>
        </p:nvSpPr>
        <p:spPr bwMode="auto">
          <a:xfrm>
            <a:off x="3993815" y="5610929"/>
            <a:ext cx="3097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JSC</a:t>
            </a:r>
          </a:p>
        </p:txBody>
      </p:sp>
      <p:pic>
        <p:nvPicPr>
          <p:cNvPr id="17" name="Picture 5">
            <a:extLst>
              <a:ext uri="{FF2B5EF4-FFF2-40B4-BE49-F238E27FC236}">
                <a16:creationId xmlns:a16="http://schemas.microsoft.com/office/drawing/2014/main" id="{684F457D-CD1B-761F-28CC-138F7ADD2C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0059" y="5241928"/>
            <a:ext cx="3674967" cy="161551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Lst>
        </p:spPr>
      </p:pic>
    </p:spTree>
    <p:extLst>
      <p:ext uri="{BB962C8B-B14F-4D97-AF65-F5344CB8AC3E}">
        <p14:creationId xmlns:p14="http://schemas.microsoft.com/office/powerpoint/2010/main" val="1623918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5B2EF-8BEC-1F93-E9BC-2D6B4EEE8FE0}"/>
              </a:ext>
            </a:extLst>
          </p:cNvPr>
          <p:cNvPicPr>
            <a:picLocks noChangeAspect="1"/>
          </p:cNvPicPr>
          <p:nvPr/>
        </p:nvPicPr>
        <p:blipFill>
          <a:blip r:embed="rId2"/>
          <a:srcRect l="21370" t="28589" r="52622" b="18237"/>
          <a:stretch>
            <a:fillRect/>
          </a:stretch>
        </p:blipFill>
        <p:spPr>
          <a:xfrm>
            <a:off x="134328" y="13796"/>
            <a:ext cx="5291513" cy="6844207"/>
          </a:xfrm>
          <a:prstGeom prst="rect">
            <a:avLst/>
          </a:prstGeom>
        </p:spPr>
      </p:pic>
      <p:sp>
        <p:nvSpPr>
          <p:cNvPr id="5" name="Oval 4">
            <a:extLst>
              <a:ext uri="{FF2B5EF4-FFF2-40B4-BE49-F238E27FC236}">
                <a16:creationId xmlns:a16="http://schemas.microsoft.com/office/drawing/2014/main" id="{53440134-D464-0E18-EA17-26C68ACDC511}"/>
              </a:ext>
            </a:extLst>
          </p:cNvPr>
          <p:cNvSpPr/>
          <p:nvPr/>
        </p:nvSpPr>
        <p:spPr>
          <a:xfrm>
            <a:off x="1983422" y="4465969"/>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FFFBD01-9CD0-5453-66B0-5CE64350FE3E}"/>
              </a:ext>
            </a:extLst>
          </p:cNvPr>
          <p:cNvSpPr/>
          <p:nvPr/>
        </p:nvSpPr>
        <p:spPr>
          <a:xfrm>
            <a:off x="1956884" y="5456990"/>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Oval 10">
            <a:extLst>
              <a:ext uri="{FF2B5EF4-FFF2-40B4-BE49-F238E27FC236}">
                <a16:creationId xmlns:a16="http://schemas.microsoft.com/office/drawing/2014/main" id="{4A8730FD-C464-0209-2E88-BC6355DF8689}"/>
              </a:ext>
            </a:extLst>
          </p:cNvPr>
          <p:cNvSpPr/>
          <p:nvPr/>
        </p:nvSpPr>
        <p:spPr>
          <a:xfrm>
            <a:off x="1966469" y="1613442"/>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Oval 12">
            <a:extLst>
              <a:ext uri="{FF2B5EF4-FFF2-40B4-BE49-F238E27FC236}">
                <a16:creationId xmlns:a16="http://schemas.microsoft.com/office/drawing/2014/main" id="{4DEF54E4-F292-CDAE-AA90-1AE81B62FAF9}"/>
              </a:ext>
            </a:extLst>
          </p:cNvPr>
          <p:cNvSpPr/>
          <p:nvPr/>
        </p:nvSpPr>
        <p:spPr>
          <a:xfrm>
            <a:off x="1771416" y="4749144"/>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Oval 14">
            <a:extLst>
              <a:ext uri="{FF2B5EF4-FFF2-40B4-BE49-F238E27FC236}">
                <a16:creationId xmlns:a16="http://schemas.microsoft.com/office/drawing/2014/main" id="{F46C3CBF-104E-F37F-DFF3-F177CBA262B3}"/>
              </a:ext>
            </a:extLst>
          </p:cNvPr>
          <p:cNvSpPr/>
          <p:nvPr/>
        </p:nvSpPr>
        <p:spPr>
          <a:xfrm>
            <a:off x="1768061" y="3200223"/>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Oval 16">
            <a:extLst>
              <a:ext uri="{FF2B5EF4-FFF2-40B4-BE49-F238E27FC236}">
                <a16:creationId xmlns:a16="http://schemas.microsoft.com/office/drawing/2014/main" id="{F5570EB4-F1D9-E49E-FB39-81B33289EC6C}"/>
              </a:ext>
            </a:extLst>
          </p:cNvPr>
          <p:cNvSpPr/>
          <p:nvPr/>
        </p:nvSpPr>
        <p:spPr>
          <a:xfrm>
            <a:off x="1788669" y="980359"/>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extBox 2">
            <a:extLst>
              <a:ext uri="{FF2B5EF4-FFF2-40B4-BE49-F238E27FC236}">
                <a16:creationId xmlns:a16="http://schemas.microsoft.com/office/drawing/2014/main" id="{3421B5B6-01B9-2568-334D-C2F9A4C315E1}"/>
              </a:ext>
            </a:extLst>
          </p:cNvPr>
          <p:cNvSpPr txBox="1"/>
          <p:nvPr/>
        </p:nvSpPr>
        <p:spPr>
          <a:xfrm>
            <a:off x="5580673" y="293076"/>
            <a:ext cx="6611326" cy="1754326"/>
          </a:xfrm>
          <a:prstGeom prst="rect">
            <a:avLst/>
          </a:prstGeom>
          <a:noFill/>
        </p:spPr>
        <p:txBody>
          <a:bodyPr wrap="square" rtlCol="0">
            <a:spAutoFit/>
          </a:bodyPr>
          <a:lstStyle/>
          <a:p>
            <a:r>
              <a:rPr lang="en-US" sz="2700" dirty="0">
                <a:solidFill>
                  <a:srgbClr val="002060"/>
                </a:solidFill>
                <a:latin typeface="Arial Rounded MT Bold" panose="020F0704030504030204" pitchFamily="34" charset="77"/>
              </a:rPr>
              <a:t>Both grains are depleted in </a:t>
            </a:r>
            <a:r>
              <a:rPr lang="en-US" sz="2700" baseline="30000" dirty="0">
                <a:solidFill>
                  <a:srgbClr val="002060"/>
                </a:solidFill>
                <a:latin typeface="Arial Rounded MT Bold" panose="020F0704030504030204" pitchFamily="34" charset="77"/>
              </a:rPr>
              <a:t>96</a:t>
            </a:r>
            <a:r>
              <a:rPr lang="en-US" sz="2700" dirty="0">
                <a:solidFill>
                  <a:srgbClr val="002060"/>
                </a:solidFill>
                <a:latin typeface="Arial Rounded MT Bold" panose="020F0704030504030204" pitchFamily="34" charset="77"/>
              </a:rPr>
              <a:t>Zr and one is depleted in </a:t>
            </a:r>
            <a:r>
              <a:rPr lang="en-US" sz="2700" baseline="30000" dirty="0">
                <a:solidFill>
                  <a:srgbClr val="002060"/>
                </a:solidFill>
                <a:latin typeface="Arial Rounded MT Bold" panose="020F0704030504030204" pitchFamily="34" charset="77"/>
              </a:rPr>
              <a:t>90</a:t>
            </a:r>
            <a:r>
              <a:rPr lang="en-US" sz="2700" dirty="0">
                <a:solidFill>
                  <a:srgbClr val="002060"/>
                </a:solidFill>
                <a:latin typeface="Arial Rounded MT Bold" panose="020F0704030504030204" pitchFamily="34" charset="77"/>
              </a:rPr>
              <a:t>Zr, </a:t>
            </a:r>
            <a:r>
              <a:rPr lang="en-US" sz="2700" baseline="30000" dirty="0">
                <a:solidFill>
                  <a:srgbClr val="002060"/>
                </a:solidFill>
                <a:latin typeface="Arial Rounded MT Bold" panose="020F0704030504030204" pitchFamily="34" charset="77"/>
              </a:rPr>
              <a:t>91</a:t>
            </a:r>
            <a:r>
              <a:rPr lang="en-US" sz="2700" dirty="0">
                <a:solidFill>
                  <a:srgbClr val="002060"/>
                </a:solidFill>
                <a:latin typeface="Arial Rounded MT Bold" panose="020F0704030504030204" pitchFamily="34" charset="77"/>
              </a:rPr>
              <a:t>Zr, and </a:t>
            </a:r>
            <a:r>
              <a:rPr lang="en-US" sz="2700" baseline="30000" dirty="0">
                <a:solidFill>
                  <a:srgbClr val="002060"/>
                </a:solidFill>
                <a:latin typeface="Arial Rounded MT Bold" panose="020F0704030504030204" pitchFamily="34" charset="77"/>
              </a:rPr>
              <a:t>92</a:t>
            </a:r>
            <a:r>
              <a:rPr lang="en-US" sz="2700" dirty="0">
                <a:solidFill>
                  <a:srgbClr val="002060"/>
                </a:solidFill>
                <a:latin typeface="Arial Rounded MT Bold" panose="020F0704030504030204" pitchFamily="34" charset="77"/>
              </a:rPr>
              <a:t>Zr, like other graphites; the other is more like what we see in SiC</a:t>
            </a:r>
          </a:p>
        </p:txBody>
      </p:sp>
      <p:sp>
        <p:nvSpPr>
          <p:cNvPr id="6" name="Oval 5">
            <a:extLst>
              <a:ext uri="{FF2B5EF4-FFF2-40B4-BE49-F238E27FC236}">
                <a16:creationId xmlns:a16="http://schemas.microsoft.com/office/drawing/2014/main" id="{0F0F7376-76A2-6E82-741A-C3C11C8A1964}"/>
              </a:ext>
            </a:extLst>
          </p:cNvPr>
          <p:cNvSpPr/>
          <p:nvPr/>
        </p:nvSpPr>
        <p:spPr>
          <a:xfrm>
            <a:off x="5717857" y="3012847"/>
            <a:ext cx="324329" cy="324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Oval 11">
            <a:extLst>
              <a:ext uri="{FF2B5EF4-FFF2-40B4-BE49-F238E27FC236}">
                <a16:creationId xmlns:a16="http://schemas.microsoft.com/office/drawing/2014/main" id="{BADD8686-3406-1DF3-D074-7864EC668DC0}"/>
              </a:ext>
            </a:extLst>
          </p:cNvPr>
          <p:cNvSpPr/>
          <p:nvPr/>
        </p:nvSpPr>
        <p:spPr>
          <a:xfrm>
            <a:off x="5711462" y="2436195"/>
            <a:ext cx="324329" cy="32432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TextBox 18">
            <a:extLst>
              <a:ext uri="{FF2B5EF4-FFF2-40B4-BE49-F238E27FC236}">
                <a16:creationId xmlns:a16="http://schemas.microsoft.com/office/drawing/2014/main" id="{96C752A3-BACD-11ED-886B-4049DDE86AEF}"/>
              </a:ext>
            </a:extLst>
          </p:cNvPr>
          <p:cNvSpPr txBox="1"/>
          <p:nvPr/>
        </p:nvSpPr>
        <p:spPr>
          <a:xfrm>
            <a:off x="6056925" y="2436195"/>
            <a:ext cx="2968889" cy="369332"/>
          </a:xfrm>
          <a:prstGeom prst="rect">
            <a:avLst/>
          </a:prstGeom>
          <a:noFill/>
        </p:spPr>
        <p:txBody>
          <a:bodyPr wrap="square" rtlCol="0">
            <a:spAutoFit/>
          </a:bodyPr>
          <a:lstStyle/>
          <a:p>
            <a:pPr algn="l"/>
            <a:r>
              <a:rPr lang="en-US" dirty="0">
                <a:latin typeface="Arial Rounded MT Bold" panose="020F0704030504030204" pitchFamily="34" charset="77"/>
              </a:rPr>
              <a:t>Murchison graphite grain</a:t>
            </a:r>
          </a:p>
        </p:txBody>
      </p:sp>
      <p:sp>
        <p:nvSpPr>
          <p:cNvPr id="21" name="TextBox 20">
            <a:extLst>
              <a:ext uri="{FF2B5EF4-FFF2-40B4-BE49-F238E27FC236}">
                <a16:creationId xmlns:a16="http://schemas.microsoft.com/office/drawing/2014/main" id="{B1EDF0E2-D1D1-E7A1-099A-ACEACC32B03D}"/>
              </a:ext>
            </a:extLst>
          </p:cNvPr>
          <p:cNvSpPr txBox="1"/>
          <p:nvPr/>
        </p:nvSpPr>
        <p:spPr>
          <a:xfrm>
            <a:off x="6056925" y="2967844"/>
            <a:ext cx="2632736" cy="369332"/>
          </a:xfrm>
          <a:prstGeom prst="rect">
            <a:avLst/>
          </a:prstGeom>
          <a:noFill/>
        </p:spPr>
        <p:txBody>
          <a:bodyPr wrap="square" rtlCol="0">
            <a:spAutoFit/>
          </a:bodyPr>
          <a:lstStyle/>
          <a:p>
            <a:pPr algn="l"/>
            <a:r>
              <a:rPr lang="en-US" dirty="0" err="1">
                <a:latin typeface="Arial Rounded MT Bold" panose="020F0704030504030204" pitchFamily="34" charset="77"/>
              </a:rPr>
              <a:t>Maribo</a:t>
            </a:r>
            <a:r>
              <a:rPr lang="en-US" dirty="0">
                <a:latin typeface="Arial Rounded MT Bold" panose="020F0704030504030204" pitchFamily="34" charset="77"/>
              </a:rPr>
              <a:t> graphite grain</a:t>
            </a:r>
          </a:p>
        </p:txBody>
      </p:sp>
    </p:spTree>
    <p:extLst>
      <p:ext uri="{BB962C8B-B14F-4D97-AF65-F5344CB8AC3E}">
        <p14:creationId xmlns:p14="http://schemas.microsoft.com/office/powerpoint/2010/main" val="4037422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E155-6832-AB2A-973E-C6C7195FAD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17D065-A509-A579-2D44-8A334975DA5B}"/>
              </a:ext>
            </a:extLst>
          </p:cNvPr>
          <p:cNvPicPr>
            <a:picLocks noChangeAspect="1"/>
          </p:cNvPicPr>
          <p:nvPr/>
        </p:nvPicPr>
        <p:blipFill>
          <a:blip r:embed="rId2"/>
          <a:stretch>
            <a:fillRect/>
          </a:stretch>
        </p:blipFill>
        <p:spPr>
          <a:xfrm>
            <a:off x="2552700" y="0"/>
            <a:ext cx="7086599" cy="6858000"/>
          </a:xfrm>
          <a:prstGeom prst="rect">
            <a:avLst/>
          </a:prstGeom>
        </p:spPr>
      </p:pic>
    </p:spTree>
    <p:extLst>
      <p:ext uri="{BB962C8B-B14F-4D97-AF65-F5344CB8AC3E}">
        <p14:creationId xmlns:p14="http://schemas.microsoft.com/office/powerpoint/2010/main" val="16010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958C1-9AA7-1B82-3EDE-C163DB251C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4CA253-2A13-79EB-1E6A-ABC581DF491E}"/>
              </a:ext>
            </a:extLst>
          </p:cNvPr>
          <p:cNvPicPr>
            <a:picLocks noChangeAspect="1"/>
          </p:cNvPicPr>
          <p:nvPr/>
        </p:nvPicPr>
        <p:blipFill>
          <a:blip r:embed="rId2"/>
          <a:stretch>
            <a:fillRect/>
          </a:stretch>
        </p:blipFill>
        <p:spPr>
          <a:xfrm>
            <a:off x="2552700" y="0"/>
            <a:ext cx="7086599" cy="6858000"/>
          </a:xfrm>
          <a:prstGeom prst="rect">
            <a:avLst/>
          </a:prstGeom>
        </p:spPr>
      </p:pic>
    </p:spTree>
    <p:extLst>
      <p:ext uri="{BB962C8B-B14F-4D97-AF65-F5344CB8AC3E}">
        <p14:creationId xmlns:p14="http://schemas.microsoft.com/office/powerpoint/2010/main" val="3289106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F47F-6DE0-8B8A-4174-964A1D92A69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42F32C0-B292-5211-85B5-CB659730E77B}"/>
              </a:ext>
            </a:extLst>
          </p:cNvPr>
          <p:cNvPicPr>
            <a:picLocks noChangeAspect="1"/>
          </p:cNvPicPr>
          <p:nvPr/>
        </p:nvPicPr>
        <p:blipFill>
          <a:blip r:embed="rId2"/>
          <a:stretch>
            <a:fillRect/>
          </a:stretch>
        </p:blipFill>
        <p:spPr>
          <a:xfrm>
            <a:off x="2552700" y="0"/>
            <a:ext cx="7086599" cy="6858000"/>
          </a:xfrm>
          <a:prstGeom prst="rect">
            <a:avLst/>
          </a:prstGeom>
        </p:spPr>
      </p:pic>
    </p:spTree>
    <p:extLst>
      <p:ext uri="{BB962C8B-B14F-4D97-AF65-F5344CB8AC3E}">
        <p14:creationId xmlns:p14="http://schemas.microsoft.com/office/powerpoint/2010/main" val="3982449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6570C-687E-94F2-A542-21803985A61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F525184-FCBE-27EF-F19B-860CF3C96A22}"/>
              </a:ext>
            </a:extLst>
          </p:cNvPr>
          <p:cNvPicPr>
            <a:picLocks noChangeAspect="1"/>
          </p:cNvPicPr>
          <p:nvPr/>
        </p:nvPicPr>
        <p:blipFill>
          <a:blip r:embed="rId2"/>
          <a:stretch>
            <a:fillRect/>
          </a:stretch>
        </p:blipFill>
        <p:spPr>
          <a:xfrm>
            <a:off x="2552700" y="0"/>
            <a:ext cx="7086599" cy="6858000"/>
          </a:xfrm>
          <a:prstGeom prst="rect">
            <a:avLst/>
          </a:prstGeom>
        </p:spPr>
      </p:pic>
    </p:spTree>
    <p:extLst>
      <p:ext uri="{BB962C8B-B14F-4D97-AF65-F5344CB8AC3E}">
        <p14:creationId xmlns:p14="http://schemas.microsoft.com/office/powerpoint/2010/main" val="1280483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93921-009E-0C2A-80C8-CD245EEB979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DF491B3-519C-0717-5DEC-5BAD5F732C6D}"/>
              </a:ext>
            </a:extLst>
          </p:cNvPr>
          <p:cNvPicPr>
            <a:picLocks noChangeAspect="1"/>
          </p:cNvPicPr>
          <p:nvPr/>
        </p:nvPicPr>
        <p:blipFill>
          <a:blip r:embed="rId2"/>
          <a:stretch>
            <a:fillRect/>
          </a:stretch>
        </p:blipFill>
        <p:spPr>
          <a:xfrm>
            <a:off x="2552700" y="0"/>
            <a:ext cx="7086599" cy="6858000"/>
          </a:xfrm>
          <a:prstGeom prst="rect">
            <a:avLst/>
          </a:prstGeom>
        </p:spPr>
      </p:pic>
    </p:spTree>
    <p:extLst>
      <p:ext uri="{BB962C8B-B14F-4D97-AF65-F5344CB8AC3E}">
        <p14:creationId xmlns:p14="http://schemas.microsoft.com/office/powerpoint/2010/main" val="22031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83A6-072A-A2BE-8DE6-9ED7C53B13D7}"/>
            </a:ext>
          </a:extLst>
        </p:cNvPr>
        <p:cNvGrpSpPr/>
        <p:nvPr/>
      </p:nvGrpSpPr>
      <p:grpSpPr>
        <a:xfrm>
          <a:off x="0" y="0"/>
          <a:ext cx="0" cy="0"/>
          <a:chOff x="0" y="0"/>
          <a:chExt cx="0" cy="0"/>
        </a:xfrm>
      </p:grpSpPr>
      <p:sp>
        <p:nvSpPr>
          <p:cNvPr id="60" name="Title 1">
            <a:extLst>
              <a:ext uri="{FF2B5EF4-FFF2-40B4-BE49-F238E27FC236}">
                <a16:creationId xmlns:a16="http://schemas.microsoft.com/office/drawing/2014/main" id="{7A62EA5D-2FC9-FA22-84C4-53F24B62130D}"/>
              </a:ext>
            </a:extLst>
          </p:cNvPr>
          <p:cNvSpPr txBox="1">
            <a:spLocks/>
          </p:cNvSpPr>
          <p:nvPr/>
        </p:nvSpPr>
        <p:spPr>
          <a:xfrm>
            <a:off x="0" y="5516653"/>
            <a:ext cx="11519038" cy="1172381"/>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Both grains have near normal Mo at their surface, but highly </a:t>
            </a:r>
            <a:r>
              <a:rPr lang="en-US" i="1" dirty="0"/>
              <a:t>s</a:t>
            </a:r>
            <a:r>
              <a:rPr lang="en-US" dirty="0"/>
              <a:t>-process-enriched Mo as we ablated into them</a:t>
            </a:r>
          </a:p>
          <a:p>
            <a:r>
              <a:rPr lang="en-US" dirty="0"/>
              <a:t>The black points are the interiors of the two grains</a:t>
            </a:r>
          </a:p>
        </p:txBody>
      </p:sp>
      <p:pic>
        <p:nvPicPr>
          <p:cNvPr id="3" name="Picture 2">
            <a:extLst>
              <a:ext uri="{FF2B5EF4-FFF2-40B4-BE49-F238E27FC236}">
                <a16:creationId xmlns:a16="http://schemas.microsoft.com/office/drawing/2014/main" id="{5DB3E184-94DC-FECC-6CD4-0C9C00CB528F}"/>
              </a:ext>
            </a:extLst>
          </p:cNvPr>
          <p:cNvPicPr>
            <a:picLocks noChangeAspect="1"/>
          </p:cNvPicPr>
          <p:nvPr/>
        </p:nvPicPr>
        <p:blipFill>
          <a:blip r:embed="rId2"/>
          <a:stretch>
            <a:fillRect/>
          </a:stretch>
        </p:blipFill>
        <p:spPr>
          <a:xfrm>
            <a:off x="0" y="300000"/>
            <a:ext cx="2441448" cy="2362692"/>
          </a:xfrm>
          <a:prstGeom prst="rect">
            <a:avLst/>
          </a:prstGeom>
        </p:spPr>
      </p:pic>
      <p:pic>
        <p:nvPicPr>
          <p:cNvPr id="5" name="Picture 4">
            <a:extLst>
              <a:ext uri="{FF2B5EF4-FFF2-40B4-BE49-F238E27FC236}">
                <a16:creationId xmlns:a16="http://schemas.microsoft.com/office/drawing/2014/main" id="{3CDB52A4-5503-7200-6DCC-9EC4B94B67D4}"/>
              </a:ext>
            </a:extLst>
          </p:cNvPr>
          <p:cNvPicPr>
            <a:picLocks noChangeAspect="1"/>
          </p:cNvPicPr>
          <p:nvPr/>
        </p:nvPicPr>
        <p:blipFill>
          <a:blip r:embed="rId3"/>
          <a:stretch>
            <a:fillRect/>
          </a:stretch>
        </p:blipFill>
        <p:spPr>
          <a:xfrm>
            <a:off x="2437638" y="300000"/>
            <a:ext cx="2441448" cy="2362692"/>
          </a:xfrm>
          <a:prstGeom prst="rect">
            <a:avLst/>
          </a:prstGeom>
        </p:spPr>
      </p:pic>
      <p:pic>
        <p:nvPicPr>
          <p:cNvPr id="9" name="Picture 8">
            <a:extLst>
              <a:ext uri="{FF2B5EF4-FFF2-40B4-BE49-F238E27FC236}">
                <a16:creationId xmlns:a16="http://schemas.microsoft.com/office/drawing/2014/main" id="{AB49A11A-842B-A96E-DC60-EB94012A876C}"/>
              </a:ext>
            </a:extLst>
          </p:cNvPr>
          <p:cNvPicPr>
            <a:picLocks noChangeAspect="1"/>
          </p:cNvPicPr>
          <p:nvPr/>
        </p:nvPicPr>
        <p:blipFill>
          <a:blip r:embed="rId4"/>
          <a:stretch>
            <a:fillRect/>
          </a:stretch>
        </p:blipFill>
        <p:spPr>
          <a:xfrm>
            <a:off x="7312914" y="300000"/>
            <a:ext cx="2441448" cy="2362692"/>
          </a:xfrm>
          <a:prstGeom prst="rect">
            <a:avLst/>
          </a:prstGeom>
        </p:spPr>
      </p:pic>
      <p:pic>
        <p:nvPicPr>
          <p:cNvPr id="11" name="Picture 10">
            <a:extLst>
              <a:ext uri="{FF2B5EF4-FFF2-40B4-BE49-F238E27FC236}">
                <a16:creationId xmlns:a16="http://schemas.microsoft.com/office/drawing/2014/main" id="{7ACABE37-1533-E646-4B93-2B61A236E703}"/>
              </a:ext>
            </a:extLst>
          </p:cNvPr>
          <p:cNvPicPr>
            <a:picLocks noChangeAspect="1"/>
          </p:cNvPicPr>
          <p:nvPr/>
        </p:nvPicPr>
        <p:blipFill>
          <a:blip r:embed="rId5"/>
          <a:stretch>
            <a:fillRect/>
          </a:stretch>
        </p:blipFill>
        <p:spPr>
          <a:xfrm>
            <a:off x="9750552" y="300000"/>
            <a:ext cx="2441448" cy="2362692"/>
          </a:xfrm>
          <a:prstGeom prst="rect">
            <a:avLst/>
          </a:prstGeom>
        </p:spPr>
      </p:pic>
      <p:pic>
        <p:nvPicPr>
          <p:cNvPr id="13" name="Picture 12">
            <a:extLst>
              <a:ext uri="{FF2B5EF4-FFF2-40B4-BE49-F238E27FC236}">
                <a16:creationId xmlns:a16="http://schemas.microsoft.com/office/drawing/2014/main" id="{680ADFEF-F6BD-07D6-7FF7-59CA67DE8021}"/>
              </a:ext>
            </a:extLst>
          </p:cNvPr>
          <p:cNvPicPr>
            <a:picLocks noChangeAspect="1"/>
          </p:cNvPicPr>
          <p:nvPr/>
        </p:nvPicPr>
        <p:blipFill>
          <a:blip r:embed="rId6"/>
          <a:stretch>
            <a:fillRect/>
          </a:stretch>
        </p:blipFill>
        <p:spPr>
          <a:xfrm>
            <a:off x="4875276" y="300000"/>
            <a:ext cx="2441448" cy="2362692"/>
          </a:xfrm>
          <a:prstGeom prst="rect">
            <a:avLst/>
          </a:prstGeom>
        </p:spPr>
      </p:pic>
    </p:spTree>
    <p:extLst>
      <p:ext uri="{BB962C8B-B14F-4D97-AF65-F5344CB8AC3E}">
        <p14:creationId xmlns:p14="http://schemas.microsoft.com/office/powerpoint/2010/main" val="233095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83A6-072A-A2BE-8DE6-9ED7C53B13D7}"/>
            </a:ext>
          </a:extLst>
        </p:cNvPr>
        <p:cNvGrpSpPr/>
        <p:nvPr/>
      </p:nvGrpSpPr>
      <p:grpSpPr>
        <a:xfrm>
          <a:off x="0" y="0"/>
          <a:ext cx="0" cy="0"/>
          <a:chOff x="0" y="0"/>
          <a:chExt cx="0" cy="0"/>
        </a:xfrm>
      </p:grpSpPr>
      <p:sp>
        <p:nvSpPr>
          <p:cNvPr id="60" name="Title 1">
            <a:extLst>
              <a:ext uri="{FF2B5EF4-FFF2-40B4-BE49-F238E27FC236}">
                <a16:creationId xmlns:a16="http://schemas.microsoft.com/office/drawing/2014/main" id="{7A62EA5D-2FC9-FA22-84C4-53F24B62130D}"/>
              </a:ext>
            </a:extLst>
          </p:cNvPr>
          <p:cNvSpPr txBox="1">
            <a:spLocks/>
          </p:cNvSpPr>
          <p:nvPr/>
        </p:nvSpPr>
        <p:spPr>
          <a:xfrm>
            <a:off x="0" y="5516653"/>
            <a:ext cx="11519038" cy="1172381"/>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Both grains have near normal Mo at their surface, but highly </a:t>
            </a:r>
            <a:r>
              <a:rPr lang="en-US" i="1" dirty="0"/>
              <a:t>s</a:t>
            </a:r>
            <a:r>
              <a:rPr lang="en-US" dirty="0"/>
              <a:t>-process-enriched Mo as we ablated into them</a:t>
            </a:r>
          </a:p>
          <a:p>
            <a:r>
              <a:rPr lang="en-US" dirty="0"/>
              <a:t>The black points are the interiors of the two grains</a:t>
            </a:r>
          </a:p>
        </p:txBody>
      </p:sp>
      <p:pic>
        <p:nvPicPr>
          <p:cNvPr id="3" name="Picture 2">
            <a:extLst>
              <a:ext uri="{FF2B5EF4-FFF2-40B4-BE49-F238E27FC236}">
                <a16:creationId xmlns:a16="http://schemas.microsoft.com/office/drawing/2014/main" id="{5DB3E184-94DC-FECC-6CD4-0C9C00CB528F}"/>
              </a:ext>
            </a:extLst>
          </p:cNvPr>
          <p:cNvPicPr>
            <a:picLocks noChangeAspect="1"/>
          </p:cNvPicPr>
          <p:nvPr/>
        </p:nvPicPr>
        <p:blipFill>
          <a:blip r:embed="rId2"/>
          <a:stretch>
            <a:fillRect/>
          </a:stretch>
        </p:blipFill>
        <p:spPr>
          <a:xfrm>
            <a:off x="0" y="300000"/>
            <a:ext cx="2441448" cy="2362692"/>
          </a:xfrm>
          <a:prstGeom prst="rect">
            <a:avLst/>
          </a:prstGeom>
        </p:spPr>
      </p:pic>
      <p:pic>
        <p:nvPicPr>
          <p:cNvPr id="5" name="Picture 4">
            <a:extLst>
              <a:ext uri="{FF2B5EF4-FFF2-40B4-BE49-F238E27FC236}">
                <a16:creationId xmlns:a16="http://schemas.microsoft.com/office/drawing/2014/main" id="{3CDB52A4-5503-7200-6DCC-9EC4B94B67D4}"/>
              </a:ext>
            </a:extLst>
          </p:cNvPr>
          <p:cNvPicPr>
            <a:picLocks noChangeAspect="1"/>
          </p:cNvPicPr>
          <p:nvPr/>
        </p:nvPicPr>
        <p:blipFill>
          <a:blip r:embed="rId3"/>
          <a:stretch>
            <a:fillRect/>
          </a:stretch>
        </p:blipFill>
        <p:spPr>
          <a:xfrm>
            <a:off x="2437638" y="300000"/>
            <a:ext cx="2441448" cy="2362692"/>
          </a:xfrm>
          <a:prstGeom prst="rect">
            <a:avLst/>
          </a:prstGeom>
        </p:spPr>
      </p:pic>
      <p:pic>
        <p:nvPicPr>
          <p:cNvPr id="9" name="Picture 8">
            <a:extLst>
              <a:ext uri="{FF2B5EF4-FFF2-40B4-BE49-F238E27FC236}">
                <a16:creationId xmlns:a16="http://schemas.microsoft.com/office/drawing/2014/main" id="{AB49A11A-842B-A96E-DC60-EB94012A876C}"/>
              </a:ext>
            </a:extLst>
          </p:cNvPr>
          <p:cNvPicPr>
            <a:picLocks noChangeAspect="1"/>
          </p:cNvPicPr>
          <p:nvPr/>
        </p:nvPicPr>
        <p:blipFill>
          <a:blip r:embed="rId4"/>
          <a:stretch>
            <a:fillRect/>
          </a:stretch>
        </p:blipFill>
        <p:spPr>
          <a:xfrm>
            <a:off x="7312914" y="300000"/>
            <a:ext cx="2441448" cy="2362692"/>
          </a:xfrm>
          <a:prstGeom prst="rect">
            <a:avLst/>
          </a:prstGeom>
        </p:spPr>
      </p:pic>
      <p:pic>
        <p:nvPicPr>
          <p:cNvPr id="11" name="Picture 10">
            <a:extLst>
              <a:ext uri="{FF2B5EF4-FFF2-40B4-BE49-F238E27FC236}">
                <a16:creationId xmlns:a16="http://schemas.microsoft.com/office/drawing/2014/main" id="{7ACABE37-1533-E646-4B93-2B61A236E703}"/>
              </a:ext>
            </a:extLst>
          </p:cNvPr>
          <p:cNvPicPr>
            <a:picLocks noChangeAspect="1"/>
          </p:cNvPicPr>
          <p:nvPr/>
        </p:nvPicPr>
        <p:blipFill>
          <a:blip r:embed="rId5"/>
          <a:stretch>
            <a:fillRect/>
          </a:stretch>
        </p:blipFill>
        <p:spPr>
          <a:xfrm>
            <a:off x="9750552" y="300000"/>
            <a:ext cx="2441448" cy="2362692"/>
          </a:xfrm>
          <a:prstGeom prst="rect">
            <a:avLst/>
          </a:prstGeom>
        </p:spPr>
      </p:pic>
      <p:pic>
        <p:nvPicPr>
          <p:cNvPr id="13" name="Picture 12">
            <a:extLst>
              <a:ext uri="{FF2B5EF4-FFF2-40B4-BE49-F238E27FC236}">
                <a16:creationId xmlns:a16="http://schemas.microsoft.com/office/drawing/2014/main" id="{680ADFEF-F6BD-07D6-7FF7-59CA67DE8021}"/>
              </a:ext>
            </a:extLst>
          </p:cNvPr>
          <p:cNvPicPr>
            <a:picLocks noChangeAspect="1"/>
          </p:cNvPicPr>
          <p:nvPr/>
        </p:nvPicPr>
        <p:blipFill>
          <a:blip r:embed="rId6"/>
          <a:stretch>
            <a:fillRect/>
          </a:stretch>
        </p:blipFill>
        <p:spPr>
          <a:xfrm>
            <a:off x="4875276" y="300000"/>
            <a:ext cx="2441448" cy="2362692"/>
          </a:xfrm>
          <a:prstGeom prst="rect">
            <a:avLst/>
          </a:prstGeom>
        </p:spPr>
      </p:pic>
      <p:pic>
        <p:nvPicPr>
          <p:cNvPr id="15" name="Picture 14">
            <a:extLst>
              <a:ext uri="{FF2B5EF4-FFF2-40B4-BE49-F238E27FC236}">
                <a16:creationId xmlns:a16="http://schemas.microsoft.com/office/drawing/2014/main" id="{86FE6B58-2F3D-66AF-9080-989F784D878F}"/>
              </a:ext>
            </a:extLst>
          </p:cNvPr>
          <p:cNvPicPr>
            <a:picLocks noChangeAspect="1"/>
          </p:cNvPicPr>
          <p:nvPr/>
        </p:nvPicPr>
        <p:blipFill>
          <a:blip r:embed="rId7"/>
          <a:stretch>
            <a:fillRect/>
          </a:stretch>
        </p:blipFill>
        <p:spPr>
          <a:xfrm>
            <a:off x="0" y="2800358"/>
            <a:ext cx="2441448" cy="2362692"/>
          </a:xfrm>
          <a:prstGeom prst="rect">
            <a:avLst/>
          </a:prstGeom>
        </p:spPr>
      </p:pic>
      <p:pic>
        <p:nvPicPr>
          <p:cNvPr id="17" name="Picture 16">
            <a:extLst>
              <a:ext uri="{FF2B5EF4-FFF2-40B4-BE49-F238E27FC236}">
                <a16:creationId xmlns:a16="http://schemas.microsoft.com/office/drawing/2014/main" id="{8424EDE7-497B-E2D9-3996-87786F48AB58}"/>
              </a:ext>
            </a:extLst>
          </p:cNvPr>
          <p:cNvPicPr>
            <a:picLocks noChangeAspect="1"/>
          </p:cNvPicPr>
          <p:nvPr/>
        </p:nvPicPr>
        <p:blipFill>
          <a:blip r:embed="rId8"/>
          <a:stretch>
            <a:fillRect/>
          </a:stretch>
        </p:blipFill>
        <p:spPr>
          <a:xfrm>
            <a:off x="2437638" y="2800358"/>
            <a:ext cx="2441448" cy="2362692"/>
          </a:xfrm>
          <a:prstGeom prst="rect">
            <a:avLst/>
          </a:prstGeom>
        </p:spPr>
      </p:pic>
      <p:pic>
        <p:nvPicPr>
          <p:cNvPr id="19" name="Picture 18">
            <a:extLst>
              <a:ext uri="{FF2B5EF4-FFF2-40B4-BE49-F238E27FC236}">
                <a16:creationId xmlns:a16="http://schemas.microsoft.com/office/drawing/2014/main" id="{7BB94F3E-F010-43F3-92C1-49698AF8EC8C}"/>
              </a:ext>
            </a:extLst>
          </p:cNvPr>
          <p:cNvPicPr>
            <a:picLocks noChangeAspect="1"/>
          </p:cNvPicPr>
          <p:nvPr/>
        </p:nvPicPr>
        <p:blipFill>
          <a:blip r:embed="rId9"/>
          <a:stretch>
            <a:fillRect/>
          </a:stretch>
        </p:blipFill>
        <p:spPr>
          <a:xfrm>
            <a:off x="4875276" y="2800358"/>
            <a:ext cx="2441448" cy="2362692"/>
          </a:xfrm>
          <a:prstGeom prst="rect">
            <a:avLst/>
          </a:prstGeom>
        </p:spPr>
      </p:pic>
      <p:pic>
        <p:nvPicPr>
          <p:cNvPr id="21" name="Picture 20">
            <a:extLst>
              <a:ext uri="{FF2B5EF4-FFF2-40B4-BE49-F238E27FC236}">
                <a16:creationId xmlns:a16="http://schemas.microsoft.com/office/drawing/2014/main" id="{5F668F46-D3FE-710F-AC12-59D7DFADA6B6}"/>
              </a:ext>
            </a:extLst>
          </p:cNvPr>
          <p:cNvPicPr>
            <a:picLocks noChangeAspect="1"/>
          </p:cNvPicPr>
          <p:nvPr/>
        </p:nvPicPr>
        <p:blipFill>
          <a:blip r:embed="rId10"/>
          <a:stretch>
            <a:fillRect/>
          </a:stretch>
        </p:blipFill>
        <p:spPr>
          <a:xfrm>
            <a:off x="7312914" y="2800358"/>
            <a:ext cx="2441448" cy="2362692"/>
          </a:xfrm>
          <a:prstGeom prst="rect">
            <a:avLst/>
          </a:prstGeom>
        </p:spPr>
      </p:pic>
      <p:pic>
        <p:nvPicPr>
          <p:cNvPr id="23" name="Picture 22">
            <a:extLst>
              <a:ext uri="{FF2B5EF4-FFF2-40B4-BE49-F238E27FC236}">
                <a16:creationId xmlns:a16="http://schemas.microsoft.com/office/drawing/2014/main" id="{2D011EAA-006F-89A5-360D-E8365D301AC5}"/>
              </a:ext>
            </a:extLst>
          </p:cNvPr>
          <p:cNvPicPr>
            <a:picLocks noChangeAspect="1"/>
          </p:cNvPicPr>
          <p:nvPr/>
        </p:nvPicPr>
        <p:blipFill>
          <a:blip r:embed="rId11"/>
          <a:stretch>
            <a:fillRect/>
          </a:stretch>
        </p:blipFill>
        <p:spPr>
          <a:xfrm>
            <a:off x="9750552" y="2800358"/>
            <a:ext cx="2441448" cy="2362692"/>
          </a:xfrm>
          <a:prstGeom prst="rect">
            <a:avLst/>
          </a:prstGeom>
        </p:spPr>
      </p:pic>
    </p:spTree>
    <p:extLst>
      <p:ext uri="{BB962C8B-B14F-4D97-AF65-F5344CB8AC3E}">
        <p14:creationId xmlns:p14="http://schemas.microsoft.com/office/powerpoint/2010/main" val="3210157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5BCF-47EB-5467-98C8-B74E0DF9707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86B36D3-B30C-6D49-3BC8-1CDB21825956}"/>
              </a:ext>
            </a:extLst>
          </p:cNvPr>
          <p:cNvSpPr txBox="1">
            <a:spLocks/>
          </p:cNvSpPr>
          <p:nvPr/>
        </p:nvSpPr>
        <p:spPr>
          <a:xfrm>
            <a:off x="132522" y="5993295"/>
            <a:ext cx="11519038" cy="864705"/>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Here are two three-isotope plots, showing that the graphite cores lie along the same regression line as </a:t>
            </a:r>
            <a:r>
              <a:rPr lang="en-US" dirty="0" err="1"/>
              <a:t>SiC</a:t>
            </a:r>
            <a:r>
              <a:rPr lang="en-US" dirty="0"/>
              <a:t> grains from AGB stars</a:t>
            </a:r>
          </a:p>
        </p:txBody>
      </p:sp>
      <p:sp>
        <p:nvSpPr>
          <p:cNvPr id="3" name="TextBox 2">
            <a:extLst>
              <a:ext uri="{FF2B5EF4-FFF2-40B4-BE49-F238E27FC236}">
                <a16:creationId xmlns:a16="http://schemas.microsoft.com/office/drawing/2014/main" id="{0209C438-319D-38DC-08C9-B036DDE1A942}"/>
              </a:ext>
            </a:extLst>
          </p:cNvPr>
          <p:cNvSpPr txBox="1"/>
          <p:nvPr/>
        </p:nvSpPr>
        <p:spPr>
          <a:xfrm>
            <a:off x="3048000" y="3294408"/>
            <a:ext cx="6096000" cy="369332"/>
          </a:xfrm>
          <a:prstGeom prst="rect">
            <a:avLst/>
          </a:prstGeom>
          <a:noFill/>
        </p:spPr>
        <p:txBody>
          <a:bodyPr wrap="square">
            <a:spAutoFit/>
          </a:bodyPr>
          <a:lstStyle/>
          <a:p>
            <a:endParaRPr lang="en-US" dirty="0"/>
          </a:p>
        </p:txBody>
      </p:sp>
      <p:pic>
        <p:nvPicPr>
          <p:cNvPr id="5" name="Picture 4">
            <a:extLst>
              <a:ext uri="{FF2B5EF4-FFF2-40B4-BE49-F238E27FC236}">
                <a16:creationId xmlns:a16="http://schemas.microsoft.com/office/drawing/2014/main" id="{FBC6D7F1-0B08-522D-F874-1E6A2F49946C}"/>
              </a:ext>
            </a:extLst>
          </p:cNvPr>
          <p:cNvPicPr>
            <a:picLocks noChangeAspect="1"/>
          </p:cNvPicPr>
          <p:nvPr/>
        </p:nvPicPr>
        <p:blipFill>
          <a:blip r:embed="rId2"/>
          <a:stretch>
            <a:fillRect/>
          </a:stretch>
        </p:blipFill>
        <p:spPr>
          <a:xfrm>
            <a:off x="-3048" y="0"/>
            <a:ext cx="6099048" cy="5902305"/>
          </a:xfrm>
          <a:prstGeom prst="rect">
            <a:avLst/>
          </a:prstGeom>
        </p:spPr>
      </p:pic>
      <p:pic>
        <p:nvPicPr>
          <p:cNvPr id="8" name="Picture 7">
            <a:extLst>
              <a:ext uri="{FF2B5EF4-FFF2-40B4-BE49-F238E27FC236}">
                <a16:creationId xmlns:a16="http://schemas.microsoft.com/office/drawing/2014/main" id="{42272A32-8197-1D37-2FF1-B8627346B1EA}"/>
              </a:ext>
            </a:extLst>
          </p:cNvPr>
          <p:cNvPicPr>
            <a:picLocks noChangeAspect="1"/>
          </p:cNvPicPr>
          <p:nvPr/>
        </p:nvPicPr>
        <p:blipFill>
          <a:blip r:embed="rId3"/>
          <a:stretch>
            <a:fillRect/>
          </a:stretch>
        </p:blipFill>
        <p:spPr>
          <a:xfrm>
            <a:off x="6096000" y="0"/>
            <a:ext cx="6099048" cy="5902305"/>
          </a:xfrm>
          <a:prstGeom prst="rect">
            <a:avLst/>
          </a:prstGeom>
        </p:spPr>
      </p:pic>
    </p:spTree>
    <p:extLst>
      <p:ext uri="{BB962C8B-B14F-4D97-AF65-F5344CB8AC3E}">
        <p14:creationId xmlns:p14="http://schemas.microsoft.com/office/powerpoint/2010/main" val="2149847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CE379-8DA0-7D2F-1E7A-9DD86FC3DFE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DD295C0-15D6-77D0-763A-90171B518313}"/>
              </a:ext>
            </a:extLst>
          </p:cNvPr>
          <p:cNvSpPr txBox="1">
            <a:spLocks/>
          </p:cNvSpPr>
          <p:nvPr/>
        </p:nvSpPr>
        <p:spPr>
          <a:xfrm>
            <a:off x="132522" y="5993295"/>
            <a:ext cx="11519038" cy="864705"/>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Log-log plots show how dramatically enriched in </a:t>
            </a:r>
            <a:r>
              <a:rPr lang="en-US" i="1" dirty="0"/>
              <a:t>s</a:t>
            </a:r>
            <a:r>
              <a:rPr lang="en-US" dirty="0"/>
              <a:t>-process Mo one of the grains is, ~10X more than TP-AGB models are capable of</a:t>
            </a:r>
          </a:p>
        </p:txBody>
      </p:sp>
      <p:pic>
        <p:nvPicPr>
          <p:cNvPr id="2" name="Picture 1">
            <a:extLst>
              <a:ext uri="{FF2B5EF4-FFF2-40B4-BE49-F238E27FC236}">
                <a16:creationId xmlns:a16="http://schemas.microsoft.com/office/drawing/2014/main" id="{84D21D27-24CF-473B-4DA7-EACA6423CB4F}"/>
              </a:ext>
            </a:extLst>
          </p:cNvPr>
          <p:cNvPicPr>
            <a:picLocks noChangeAspect="1"/>
          </p:cNvPicPr>
          <p:nvPr/>
        </p:nvPicPr>
        <p:blipFill>
          <a:blip r:embed="rId2"/>
          <a:stretch>
            <a:fillRect/>
          </a:stretch>
        </p:blipFill>
        <p:spPr>
          <a:xfrm>
            <a:off x="-6096" y="-1"/>
            <a:ext cx="6099048" cy="5902305"/>
          </a:xfrm>
          <a:prstGeom prst="rect">
            <a:avLst/>
          </a:prstGeom>
        </p:spPr>
      </p:pic>
      <p:pic>
        <p:nvPicPr>
          <p:cNvPr id="3" name="Picture 2">
            <a:extLst>
              <a:ext uri="{FF2B5EF4-FFF2-40B4-BE49-F238E27FC236}">
                <a16:creationId xmlns:a16="http://schemas.microsoft.com/office/drawing/2014/main" id="{C37D26B6-91EB-C483-7D21-9288DFE4CD86}"/>
              </a:ext>
            </a:extLst>
          </p:cNvPr>
          <p:cNvPicPr>
            <a:picLocks noChangeAspect="1"/>
          </p:cNvPicPr>
          <p:nvPr/>
        </p:nvPicPr>
        <p:blipFill>
          <a:blip r:embed="rId3"/>
          <a:stretch>
            <a:fillRect/>
          </a:stretch>
        </p:blipFill>
        <p:spPr>
          <a:xfrm>
            <a:off x="6092952" y="0"/>
            <a:ext cx="6099048" cy="5902305"/>
          </a:xfrm>
          <a:prstGeom prst="rect">
            <a:avLst/>
          </a:prstGeom>
        </p:spPr>
      </p:pic>
    </p:spTree>
    <p:extLst>
      <p:ext uri="{BB962C8B-B14F-4D97-AF65-F5344CB8AC3E}">
        <p14:creationId xmlns:p14="http://schemas.microsoft.com/office/powerpoint/2010/main" val="39841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48776-D370-5ABD-4C59-E2FB220AC3C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32767DC-FFDF-3170-505D-B97D9CF3A37D}"/>
              </a:ext>
            </a:extLst>
          </p:cNvPr>
          <p:cNvSpPr txBox="1">
            <a:spLocks/>
          </p:cNvSpPr>
          <p:nvPr/>
        </p:nvSpPr>
        <p:spPr>
          <a:xfrm>
            <a:off x="160760" y="555"/>
            <a:ext cx="11278205" cy="970450"/>
          </a:xfrm>
          <a:prstGeom prst="rect">
            <a:avLst/>
          </a:prstGeom>
          <a:effectLst>
            <a:outerShdw blurRad="25400" dir="17880000">
              <a:srgbClr val="000000">
                <a:alpha val="46000"/>
              </a:srgbClr>
            </a:outerShdw>
          </a:effectLst>
        </p:spPr>
        <p:txBody>
          <a:bodyPr vert="horz" lIns="91440" tIns="45720" rIns="91440" bIns="45720" rtlCol="0" anchor="ctr">
            <a:normAutofit fontScale="850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Analytical instruments for isotopic measurements</a:t>
            </a:r>
          </a:p>
        </p:txBody>
      </p:sp>
      <p:grpSp>
        <p:nvGrpSpPr>
          <p:cNvPr id="19" name="Group 18">
            <a:extLst>
              <a:ext uri="{FF2B5EF4-FFF2-40B4-BE49-F238E27FC236}">
                <a16:creationId xmlns:a16="http://schemas.microsoft.com/office/drawing/2014/main" id="{DC1754BC-7F23-3329-C656-CF8C0A435CA9}"/>
              </a:ext>
            </a:extLst>
          </p:cNvPr>
          <p:cNvGrpSpPr/>
          <p:nvPr/>
        </p:nvGrpSpPr>
        <p:grpSpPr>
          <a:xfrm>
            <a:off x="40869" y="1156335"/>
            <a:ext cx="5884542" cy="4866339"/>
            <a:chOff x="76729" y="1183230"/>
            <a:chExt cx="5884542" cy="4866339"/>
          </a:xfrm>
        </p:grpSpPr>
        <p:sp>
          <p:nvSpPr>
            <p:cNvPr id="12" name="TextBox 11">
              <a:extLst>
                <a:ext uri="{FF2B5EF4-FFF2-40B4-BE49-F238E27FC236}">
                  <a16:creationId xmlns:a16="http://schemas.microsoft.com/office/drawing/2014/main" id="{3A0EC167-EBF7-C7DF-4DC2-6D994DE125B4}"/>
                </a:ext>
              </a:extLst>
            </p:cNvPr>
            <p:cNvSpPr txBox="1"/>
            <p:nvPr/>
          </p:nvSpPr>
          <p:spPr>
            <a:xfrm>
              <a:off x="76729" y="1183230"/>
              <a:ext cx="5884542" cy="461665"/>
            </a:xfrm>
            <a:prstGeom prst="rect">
              <a:avLst/>
            </a:prstGeom>
            <a:noFill/>
          </p:spPr>
          <p:txBody>
            <a:bodyPr wrap="square" rtlCol="0">
              <a:spAutoFit/>
            </a:bodyPr>
            <a:lstStyle/>
            <a:p>
              <a:r>
                <a:rPr lang="en-US" sz="2400" dirty="0">
                  <a:latin typeface="Arial Rounded MT Bold" panose="020F0704030504030204" pitchFamily="34" charset="77"/>
                </a:rPr>
                <a:t>SIMS – light elements up to Fe, Ni</a:t>
              </a:r>
              <a:endParaRPr lang="en-IN" sz="2400" dirty="0">
                <a:latin typeface="Arial Rounded MT Bold" panose="020F0704030504030204" pitchFamily="34" charset="77"/>
              </a:endParaRPr>
            </a:p>
          </p:txBody>
        </p:sp>
        <p:grpSp>
          <p:nvGrpSpPr>
            <p:cNvPr id="15" name="Group 14">
              <a:extLst>
                <a:ext uri="{FF2B5EF4-FFF2-40B4-BE49-F238E27FC236}">
                  <a16:creationId xmlns:a16="http://schemas.microsoft.com/office/drawing/2014/main" id="{360B59AA-BC52-414F-FC58-55F30714B589}"/>
                </a:ext>
              </a:extLst>
            </p:cNvPr>
            <p:cNvGrpSpPr/>
            <p:nvPr/>
          </p:nvGrpSpPr>
          <p:grpSpPr>
            <a:xfrm>
              <a:off x="112589" y="1755016"/>
              <a:ext cx="5678184" cy="4294553"/>
              <a:chOff x="225603" y="1755016"/>
              <a:chExt cx="5678184" cy="4294553"/>
            </a:xfrm>
          </p:grpSpPr>
          <p:pic>
            <p:nvPicPr>
              <p:cNvPr id="11" name="Picture 10">
                <a:extLst>
                  <a:ext uri="{FF2B5EF4-FFF2-40B4-BE49-F238E27FC236}">
                    <a16:creationId xmlns:a16="http://schemas.microsoft.com/office/drawing/2014/main" id="{9EE18A8B-DFA5-2219-E6C7-526D328F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49" y="1755017"/>
                <a:ext cx="5616538" cy="4212404"/>
              </a:xfrm>
              <a:prstGeom prst="rect">
                <a:avLst/>
              </a:prstGeom>
            </p:spPr>
          </p:pic>
          <p:sp>
            <p:nvSpPr>
              <p:cNvPr id="13" name="TextBox 12">
                <a:extLst>
                  <a:ext uri="{FF2B5EF4-FFF2-40B4-BE49-F238E27FC236}">
                    <a16:creationId xmlns:a16="http://schemas.microsoft.com/office/drawing/2014/main" id="{4B987F5E-254E-EC26-32E1-48CC51DDA4DA}"/>
                  </a:ext>
                </a:extLst>
              </p:cNvPr>
              <p:cNvSpPr txBox="1"/>
              <p:nvPr/>
            </p:nvSpPr>
            <p:spPr>
              <a:xfrm>
                <a:off x="287249" y="1755016"/>
                <a:ext cx="2394306" cy="461665"/>
              </a:xfrm>
              <a:prstGeom prst="rect">
                <a:avLst/>
              </a:prstGeom>
              <a:noFill/>
            </p:spPr>
            <p:txBody>
              <a:bodyPr wrap="square" rtlCol="0">
                <a:spAutoFit/>
              </a:bodyPr>
              <a:lstStyle/>
              <a:p>
                <a:r>
                  <a:rPr lang="en-US" sz="2400" dirty="0">
                    <a:solidFill>
                      <a:schemeClr val="bg1"/>
                    </a:solidFill>
                    <a:latin typeface="Arial Rounded MT Bold" panose="020F0704030504030204" pitchFamily="34" charset="77"/>
                  </a:rPr>
                  <a:t>NanoSIMS 50L</a:t>
                </a:r>
              </a:p>
            </p:txBody>
          </p:sp>
          <p:sp>
            <p:nvSpPr>
              <p:cNvPr id="14" name="TextBox 13">
                <a:extLst>
                  <a:ext uri="{FF2B5EF4-FFF2-40B4-BE49-F238E27FC236}">
                    <a16:creationId xmlns:a16="http://schemas.microsoft.com/office/drawing/2014/main" id="{BBC8D987-238F-B635-97FE-F2D6927D6254}"/>
                  </a:ext>
                </a:extLst>
              </p:cNvPr>
              <p:cNvSpPr txBox="1"/>
              <p:nvPr/>
            </p:nvSpPr>
            <p:spPr>
              <a:xfrm>
                <a:off x="225603" y="5741792"/>
                <a:ext cx="2260741" cy="307777"/>
              </a:xfrm>
              <a:prstGeom prst="rect">
                <a:avLst/>
              </a:prstGeom>
              <a:noFill/>
            </p:spPr>
            <p:txBody>
              <a:bodyPr wrap="square" rtlCol="0">
                <a:spAutoFit/>
              </a:bodyPr>
              <a:lstStyle/>
              <a:p>
                <a:r>
                  <a:rPr lang="en-US" sz="1400" dirty="0">
                    <a:solidFill>
                      <a:schemeClr val="bg1"/>
                    </a:solidFill>
                    <a:latin typeface="Corbel" panose="020B0503020204020204" pitchFamily="34" charset="0"/>
                  </a:rPr>
                  <a:t>CAMECA AMETEK Inc.</a:t>
                </a:r>
                <a:endParaRPr lang="en-IN" sz="1400" dirty="0">
                  <a:solidFill>
                    <a:schemeClr val="bg1"/>
                  </a:solidFill>
                  <a:latin typeface="Corbel" panose="020B0503020204020204" pitchFamily="34" charset="0"/>
                </a:endParaRPr>
              </a:p>
            </p:txBody>
          </p:sp>
        </p:grpSp>
      </p:grpSp>
      <p:grpSp>
        <p:nvGrpSpPr>
          <p:cNvPr id="2" name="Group 1">
            <a:extLst>
              <a:ext uri="{FF2B5EF4-FFF2-40B4-BE49-F238E27FC236}">
                <a16:creationId xmlns:a16="http://schemas.microsoft.com/office/drawing/2014/main" id="{132D2466-1F6B-CB47-AEDE-A50A11295240}"/>
              </a:ext>
            </a:extLst>
          </p:cNvPr>
          <p:cNvGrpSpPr/>
          <p:nvPr/>
        </p:nvGrpSpPr>
        <p:grpSpPr>
          <a:xfrm>
            <a:off x="5147931" y="1231795"/>
            <a:ext cx="7044069" cy="5579483"/>
            <a:chOff x="5147931" y="1231795"/>
            <a:chExt cx="7044069" cy="5579483"/>
          </a:xfrm>
        </p:grpSpPr>
        <p:grpSp>
          <p:nvGrpSpPr>
            <p:cNvPr id="20" name="Group 19">
              <a:extLst>
                <a:ext uri="{FF2B5EF4-FFF2-40B4-BE49-F238E27FC236}">
                  <a16:creationId xmlns:a16="http://schemas.microsoft.com/office/drawing/2014/main" id="{4A0E17A1-0D86-4267-E79C-3D96AF43730A}"/>
                </a:ext>
              </a:extLst>
            </p:cNvPr>
            <p:cNvGrpSpPr/>
            <p:nvPr/>
          </p:nvGrpSpPr>
          <p:grpSpPr>
            <a:xfrm>
              <a:off x="5985981" y="1231795"/>
              <a:ext cx="6149493" cy="5129860"/>
              <a:chOff x="5985981" y="1231795"/>
              <a:chExt cx="6149493" cy="5129860"/>
            </a:xfrm>
          </p:grpSpPr>
          <p:pic>
            <p:nvPicPr>
              <p:cNvPr id="16" name="RIMS whole setup.jpeg" descr="RIMS whole setup.jpeg">
                <a:extLst>
                  <a:ext uri="{FF2B5EF4-FFF2-40B4-BE49-F238E27FC236}">
                    <a16:creationId xmlns:a16="http://schemas.microsoft.com/office/drawing/2014/main" id="{CC3F6397-1B27-D971-1448-18A614FFB8D8}"/>
                  </a:ext>
                </a:extLst>
              </p:cNvPr>
              <p:cNvPicPr>
                <a:picLocks noChangeAspect="1"/>
              </p:cNvPicPr>
              <p:nvPr/>
            </p:nvPicPr>
            <p:blipFill>
              <a:blip r:embed="rId4"/>
              <a:srcRect l="8306" t="16519" b="16519"/>
              <a:stretch>
                <a:fillRect/>
              </a:stretch>
            </p:blipFill>
            <p:spPr>
              <a:xfrm>
                <a:off x="5985981" y="1755016"/>
                <a:ext cx="6039474" cy="2940274"/>
              </a:xfrm>
              <a:prstGeom prst="rect">
                <a:avLst/>
              </a:prstGeom>
              <a:ln w="12700">
                <a:miter lim="400000"/>
              </a:ln>
            </p:spPr>
          </p:pic>
          <p:sp>
            <p:nvSpPr>
              <p:cNvPr id="17" name="TextBox 16">
                <a:extLst>
                  <a:ext uri="{FF2B5EF4-FFF2-40B4-BE49-F238E27FC236}">
                    <a16:creationId xmlns:a16="http://schemas.microsoft.com/office/drawing/2014/main" id="{87CD6C8A-8CC9-5E81-96D1-2172CA41FBE1}"/>
                  </a:ext>
                </a:extLst>
              </p:cNvPr>
              <p:cNvSpPr txBox="1"/>
              <p:nvPr/>
            </p:nvSpPr>
            <p:spPr>
              <a:xfrm>
                <a:off x="6858001" y="1231795"/>
                <a:ext cx="4270724" cy="461665"/>
              </a:xfrm>
              <a:prstGeom prst="rect">
                <a:avLst/>
              </a:prstGeom>
              <a:noFill/>
            </p:spPr>
            <p:txBody>
              <a:bodyPr wrap="square" rtlCol="0">
                <a:spAutoFit/>
              </a:bodyPr>
              <a:lstStyle/>
              <a:p>
                <a:r>
                  <a:rPr lang="en-US" sz="2400" dirty="0">
                    <a:latin typeface="Arial Rounded MT Bold" panose="020F0704030504030204" pitchFamily="34" charset="77"/>
                  </a:rPr>
                  <a:t>RIMS – heavy elements </a:t>
                </a:r>
                <a:endParaRPr lang="en-IN" sz="2400" dirty="0">
                  <a:latin typeface="Arial Rounded MT Bold" panose="020F0704030504030204" pitchFamily="34" charset="77"/>
                </a:endParaRPr>
              </a:p>
            </p:txBody>
          </p:sp>
          <p:sp>
            <p:nvSpPr>
              <p:cNvPr id="18" name="TextBox 17">
                <a:extLst>
                  <a:ext uri="{FF2B5EF4-FFF2-40B4-BE49-F238E27FC236}">
                    <a16:creationId xmlns:a16="http://schemas.microsoft.com/office/drawing/2014/main" id="{E5C7D76D-0665-DA54-1541-355F221036EE}"/>
                  </a:ext>
                </a:extLst>
              </p:cNvPr>
              <p:cNvSpPr txBox="1"/>
              <p:nvPr/>
            </p:nvSpPr>
            <p:spPr>
              <a:xfrm>
                <a:off x="5985981" y="4761217"/>
                <a:ext cx="6149493" cy="1600438"/>
              </a:xfrm>
              <a:prstGeom prst="rect">
                <a:avLst/>
              </a:prstGeom>
              <a:noFill/>
            </p:spPr>
            <p:txBody>
              <a:bodyPr wrap="square" rtlCol="0">
                <a:spAutoFit/>
              </a:bodyPr>
              <a:lstStyle/>
              <a:p>
                <a:pPr algn="ctr"/>
                <a:r>
                  <a:rPr lang="en-US" sz="2800" dirty="0">
                    <a:latin typeface="Arial Rounded MT Bold" panose="020F0704030504030204" pitchFamily="34" charset="77"/>
                  </a:rPr>
                  <a:t>Laser Ionization Of Neutrals (LION) lab at LLNL</a:t>
                </a:r>
              </a:p>
              <a:p>
                <a:endParaRPr lang="en-US" sz="2100" dirty="0">
                  <a:latin typeface="Arial Rounded MT Bold" panose="020F0704030504030204" pitchFamily="34" charset="77"/>
                </a:endParaRPr>
              </a:p>
              <a:p>
                <a:endParaRPr lang="en-US" sz="2100" dirty="0">
                  <a:latin typeface="Arial Rounded MT Bold" panose="020F0704030504030204" pitchFamily="34" charset="77"/>
                </a:endParaRPr>
              </a:p>
            </p:txBody>
          </p:sp>
        </p:grpSp>
        <p:sp>
          <p:nvSpPr>
            <p:cNvPr id="3" name="TextBox 2">
              <a:extLst>
                <a:ext uri="{FF2B5EF4-FFF2-40B4-BE49-F238E27FC236}">
                  <a16:creationId xmlns:a16="http://schemas.microsoft.com/office/drawing/2014/main" id="{9EAC7D99-BF5F-7CE7-AFBA-7BFA62B81A4F}"/>
                </a:ext>
              </a:extLst>
            </p:cNvPr>
            <p:cNvSpPr txBox="1"/>
            <p:nvPr/>
          </p:nvSpPr>
          <p:spPr>
            <a:xfrm>
              <a:off x="5147931" y="6457335"/>
              <a:ext cx="7044069" cy="353943"/>
            </a:xfrm>
            <a:prstGeom prst="rect">
              <a:avLst/>
            </a:prstGeom>
            <a:noFill/>
          </p:spPr>
          <p:txBody>
            <a:bodyPr wrap="square">
              <a:spAutoFit/>
            </a:bodyPr>
            <a:lstStyle/>
            <a:p>
              <a:r>
                <a:rPr lang="en-US" sz="1700" dirty="0">
                  <a:solidFill>
                    <a:schemeClr val="tx1">
                      <a:lumMod val="65000"/>
                    </a:schemeClr>
                  </a:solidFill>
                  <a:latin typeface="Arial Rounded MT Bold" panose="020F0704030504030204" pitchFamily="34" charset="77"/>
                </a:rPr>
                <a:t>RIMS details: Savina et al. (2003, 2017) &amp; Stephan et al. (2016)</a:t>
              </a:r>
              <a:endParaRPr lang="en-IN" sz="1700" dirty="0">
                <a:solidFill>
                  <a:schemeClr val="tx1">
                    <a:lumMod val="65000"/>
                  </a:schemeClr>
                </a:solidFill>
                <a:latin typeface="Arial Rounded MT Bold" panose="020F0704030504030204" pitchFamily="34" charset="77"/>
              </a:endParaRPr>
            </a:p>
          </p:txBody>
        </p:sp>
      </p:grpSp>
    </p:spTree>
    <p:extLst>
      <p:ext uri="{BB962C8B-B14F-4D97-AF65-F5344CB8AC3E}">
        <p14:creationId xmlns:p14="http://schemas.microsoft.com/office/powerpoint/2010/main" val="24661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DC1AC0-4C24-E5D3-15A4-927C3DAFD4CD}"/>
              </a:ext>
            </a:extLst>
          </p:cNvPr>
          <p:cNvSpPr txBox="1">
            <a:spLocks/>
          </p:cNvSpPr>
          <p:nvPr/>
        </p:nvSpPr>
        <p:spPr>
          <a:xfrm>
            <a:off x="175484" y="0"/>
            <a:ext cx="2669315"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FFC000"/>
                </a:solidFill>
                <a:latin typeface="Arial Rounded MT Bold" panose="020F0704030504030204" pitchFamily="34" charset="77"/>
              </a:rPr>
              <a:t>Summary </a:t>
            </a:r>
          </a:p>
        </p:txBody>
      </p:sp>
      <p:sp>
        <p:nvSpPr>
          <p:cNvPr id="5" name="TextBox 4">
            <a:extLst>
              <a:ext uri="{FF2B5EF4-FFF2-40B4-BE49-F238E27FC236}">
                <a16:creationId xmlns:a16="http://schemas.microsoft.com/office/drawing/2014/main" id="{34EC08AE-8319-C1C5-526B-A828992A7FDD}"/>
              </a:ext>
            </a:extLst>
          </p:cNvPr>
          <p:cNvSpPr txBox="1"/>
          <p:nvPr/>
        </p:nvSpPr>
        <p:spPr>
          <a:xfrm>
            <a:off x="175485" y="1321326"/>
            <a:ext cx="11926150" cy="4647426"/>
          </a:xfrm>
          <a:prstGeom prst="rect">
            <a:avLst/>
          </a:prstGeom>
          <a:noFill/>
        </p:spPr>
        <p:txBody>
          <a:bodyPr wrap="square" rtlCol="0">
            <a:spAutoFit/>
          </a:bodyPr>
          <a:lstStyle/>
          <a:p>
            <a:r>
              <a:rPr lang="en-US" sz="3200" dirty="0">
                <a:solidFill>
                  <a:schemeClr val="tx1">
                    <a:lumMod val="95000"/>
                  </a:schemeClr>
                </a:solidFill>
                <a:latin typeface="Arial Rounded MT Bold" panose="020F0704030504030204" pitchFamily="34" charset="77"/>
              </a:rPr>
              <a:t>Measurements of heavy element isotopes in presolar grains show evidence for various nucleosynthesis processes</a:t>
            </a:r>
            <a:endParaRPr lang="en-US" sz="3200" baseline="-25000" dirty="0">
              <a:solidFill>
                <a:schemeClr val="tx1">
                  <a:lumMod val="95000"/>
                </a:schemeClr>
              </a:solidFill>
              <a:latin typeface="Arial Rounded MT Bold" panose="020F0704030504030204" pitchFamily="34" charset="77"/>
            </a:endParaRPr>
          </a:p>
          <a:p>
            <a:pPr marL="1371600" lvl="2" indent="-457200">
              <a:buFont typeface="Wingdings" panose="05000000000000000000" pitchFamily="2" charset="2"/>
              <a:buChar char="ü"/>
            </a:pPr>
            <a:r>
              <a:rPr lang="en-US" sz="2800" dirty="0">
                <a:solidFill>
                  <a:schemeClr val="tx1">
                    <a:lumMod val="95000"/>
                  </a:schemeClr>
                </a:solidFill>
                <a:latin typeface="Arial Rounded MT Bold" panose="020F0704030504030204" pitchFamily="34" charset="77"/>
              </a:rPr>
              <a:t>s-process</a:t>
            </a:r>
          </a:p>
          <a:p>
            <a:pPr marL="1371600" lvl="2" indent="-457200">
              <a:buFont typeface="Wingdings" panose="05000000000000000000" pitchFamily="2" charset="2"/>
              <a:buChar char="ü"/>
            </a:pPr>
            <a:r>
              <a:rPr lang="en-US" sz="2800" i="1" dirty="0" err="1">
                <a:solidFill>
                  <a:schemeClr val="tx1">
                    <a:lumMod val="95000"/>
                  </a:schemeClr>
                </a:solidFill>
                <a:latin typeface="Arial Rounded MT Bold" panose="020F0704030504030204" pitchFamily="34" charset="77"/>
              </a:rPr>
              <a:t>i</a:t>
            </a:r>
            <a:r>
              <a:rPr lang="en-US" sz="2800" dirty="0">
                <a:solidFill>
                  <a:schemeClr val="tx1">
                    <a:lumMod val="95000"/>
                  </a:schemeClr>
                </a:solidFill>
                <a:latin typeface="Arial Rounded MT Bold" panose="020F0704030504030204" pitchFamily="34" charset="77"/>
              </a:rPr>
              <a:t>-process</a:t>
            </a:r>
          </a:p>
          <a:p>
            <a:pPr marL="1371600" lvl="2" indent="-457200">
              <a:buFont typeface="Wingdings" panose="05000000000000000000" pitchFamily="2" charset="2"/>
              <a:buChar char="ü"/>
            </a:pPr>
            <a:r>
              <a:rPr lang="en-US" sz="2800" dirty="0">
                <a:solidFill>
                  <a:schemeClr val="tx1">
                    <a:lumMod val="95000"/>
                  </a:schemeClr>
                </a:solidFill>
                <a:latin typeface="Arial Rounded MT Bold" panose="020F0704030504030204" pitchFamily="34" charset="77"/>
              </a:rPr>
              <a:t>neutron burst</a:t>
            </a:r>
          </a:p>
          <a:p>
            <a:pPr marL="1371600" lvl="2" indent="-457200">
              <a:buFont typeface="Wingdings" panose="05000000000000000000" pitchFamily="2" charset="2"/>
              <a:buChar char="ü"/>
            </a:pPr>
            <a:r>
              <a:rPr lang="en-US" sz="2800" i="1" dirty="0">
                <a:solidFill>
                  <a:schemeClr val="tx1">
                    <a:lumMod val="95000"/>
                  </a:schemeClr>
                </a:solidFill>
                <a:latin typeface="Arial Rounded MT Bold" panose="020F0704030504030204" pitchFamily="34" charset="77"/>
              </a:rPr>
              <a:t>p</a:t>
            </a:r>
            <a:r>
              <a:rPr lang="en-US" sz="2800" dirty="0">
                <a:solidFill>
                  <a:schemeClr val="tx1">
                    <a:lumMod val="95000"/>
                  </a:schemeClr>
                </a:solidFill>
                <a:latin typeface="Arial Rounded MT Bold" panose="020F0704030504030204" pitchFamily="34" charset="77"/>
              </a:rPr>
              <a:t>-process</a:t>
            </a:r>
          </a:p>
          <a:p>
            <a:pPr marL="1371600" lvl="2" indent="-457200">
              <a:buFont typeface="Wingdings" panose="05000000000000000000" pitchFamily="2" charset="2"/>
              <a:buChar char="ü"/>
            </a:pPr>
            <a:r>
              <a:rPr lang="en-US" sz="2800" i="1" dirty="0">
                <a:solidFill>
                  <a:schemeClr val="tx1">
                    <a:lumMod val="95000"/>
                  </a:schemeClr>
                </a:solidFill>
                <a:latin typeface="Arial Rounded MT Bold" panose="020F0704030504030204" pitchFamily="34" charset="77"/>
              </a:rPr>
              <a:t>r</a:t>
            </a:r>
            <a:r>
              <a:rPr lang="en-US" sz="2800" dirty="0">
                <a:solidFill>
                  <a:schemeClr val="tx1">
                    <a:lumMod val="95000"/>
                  </a:schemeClr>
                </a:solidFill>
                <a:latin typeface="Arial Rounded MT Bold" panose="020F0704030504030204" pitchFamily="34" charset="77"/>
              </a:rPr>
              <a:t>-process ?</a:t>
            </a:r>
          </a:p>
          <a:p>
            <a:endParaRPr lang="en-US" sz="2800" dirty="0">
              <a:solidFill>
                <a:schemeClr val="tx1">
                  <a:lumMod val="95000"/>
                </a:schemeClr>
              </a:solidFill>
              <a:latin typeface="Arial Rounded MT Bold" panose="020F0704030504030204" pitchFamily="34" charset="77"/>
            </a:endParaRPr>
          </a:p>
          <a:p>
            <a:r>
              <a:rPr lang="en-US" sz="3200" dirty="0">
                <a:solidFill>
                  <a:schemeClr val="tx1">
                    <a:lumMod val="95000"/>
                  </a:schemeClr>
                </a:solidFill>
                <a:latin typeface="Arial Rounded MT Bold" panose="020F0704030504030204" pitchFamily="34" charset="77"/>
              </a:rPr>
              <a:t>Heavy element data on presolar grains continually provide tight constraints to theoretical nucleosynthesis models </a:t>
            </a:r>
          </a:p>
        </p:txBody>
      </p:sp>
    </p:spTree>
    <p:extLst>
      <p:ext uri="{BB962C8B-B14F-4D97-AF65-F5344CB8AC3E}">
        <p14:creationId xmlns:p14="http://schemas.microsoft.com/office/powerpoint/2010/main" val="19628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15683"/>
          </a:xfrm>
        </p:spPr>
        <p:txBody>
          <a:bodyPr>
            <a:normAutofit/>
          </a:bodyPr>
          <a:lstStyle/>
          <a:p>
            <a:r>
              <a:rPr lang="en-US" b="0" dirty="0">
                <a:solidFill>
                  <a:srgbClr val="FF0000"/>
                </a:solidFill>
                <a:latin typeface="Arial Rounded MT Bold"/>
                <a:cs typeface="Arial Rounded MT Bold"/>
              </a:rPr>
              <a:t>SiC grains from AGB stars</a:t>
            </a:r>
          </a:p>
        </p:txBody>
      </p:sp>
      <p:sp>
        <p:nvSpPr>
          <p:cNvPr id="3" name="Content Placeholder 2"/>
          <p:cNvSpPr>
            <a:spLocks noGrp="1"/>
          </p:cNvSpPr>
          <p:nvPr>
            <p:ph idx="1"/>
          </p:nvPr>
        </p:nvSpPr>
        <p:spPr>
          <a:xfrm>
            <a:off x="0" y="836280"/>
            <a:ext cx="12192000" cy="6021721"/>
          </a:xfrm>
        </p:spPr>
        <p:txBody>
          <a:bodyPr>
            <a:noAutofit/>
          </a:bodyPr>
          <a:lstStyle/>
          <a:p>
            <a:pPr>
              <a:lnSpc>
                <a:spcPct val="100000"/>
              </a:lnSpc>
              <a:spcBef>
                <a:spcPts val="1200"/>
              </a:spcBef>
            </a:pPr>
            <a:r>
              <a:rPr lang="en-US" sz="2400" b="0" dirty="0">
                <a:latin typeface="Arial Rounded MT Bold"/>
                <a:cs typeface="Arial Rounded MT Bold"/>
              </a:rPr>
              <a:t>Mo has a </a:t>
            </a:r>
            <a:r>
              <a:rPr lang="en-US" sz="2400" b="0" i="1" dirty="0">
                <a:latin typeface="Arial Rounded MT Bold"/>
                <a:cs typeface="Arial Rounded MT Bold"/>
              </a:rPr>
              <a:t>s</a:t>
            </a:r>
            <a:r>
              <a:rPr lang="en-US" sz="2400" b="0" dirty="0">
                <a:latin typeface="Arial Rounded MT Bold"/>
                <a:cs typeface="Arial Rounded MT Bold"/>
              </a:rPr>
              <a:t>-only, </a:t>
            </a:r>
            <a:r>
              <a:rPr lang="en-US" sz="2400" b="0" i="1" dirty="0">
                <a:latin typeface="Arial Rounded MT Bold"/>
                <a:cs typeface="Arial Rounded MT Bold"/>
              </a:rPr>
              <a:t>p</a:t>
            </a:r>
            <a:r>
              <a:rPr lang="en-US" sz="2400" b="0" dirty="0">
                <a:latin typeface="Arial Rounded MT Bold"/>
                <a:cs typeface="Arial Rounded MT Bold"/>
              </a:rPr>
              <a:t>-only, and a nearly </a:t>
            </a:r>
            <a:r>
              <a:rPr lang="en-US" sz="2400" b="0" i="1" dirty="0">
                <a:latin typeface="Arial Rounded MT Bold"/>
                <a:cs typeface="Arial Rounded MT Bold"/>
              </a:rPr>
              <a:t>r</a:t>
            </a:r>
            <a:r>
              <a:rPr lang="en-US" sz="2400" b="0" dirty="0">
                <a:latin typeface="Arial Rounded MT Bold"/>
                <a:cs typeface="Arial Rounded MT Bold"/>
              </a:rPr>
              <a:t>-only isotope, as well as ones of mixed heritage</a:t>
            </a:r>
          </a:p>
          <a:p>
            <a:pPr>
              <a:lnSpc>
                <a:spcPct val="100000"/>
              </a:lnSpc>
              <a:spcBef>
                <a:spcPts val="1200"/>
              </a:spcBef>
            </a:pPr>
            <a:r>
              <a:rPr lang="en-US" sz="2400" b="0" dirty="0">
                <a:latin typeface="Arial Rounded MT Bold"/>
                <a:cs typeface="Arial Rounded MT Bold"/>
              </a:rPr>
              <a:t>Mo isotopes are little-affected by branching during the </a:t>
            </a:r>
            <a:r>
              <a:rPr lang="en-US" sz="2400" b="0" i="1" dirty="0">
                <a:latin typeface="Arial Rounded MT Bold"/>
                <a:cs typeface="Arial Rounded MT Bold"/>
              </a:rPr>
              <a:t>s</a:t>
            </a:r>
            <a:r>
              <a:rPr lang="en-US" sz="2400" b="0" dirty="0">
                <a:latin typeface="Arial Rounded MT Bold"/>
                <a:cs typeface="Arial Rounded MT Bold"/>
              </a:rPr>
              <a:t>-process, but high precision shows that there is some variation in s-process yields of </a:t>
            </a:r>
            <a:r>
              <a:rPr lang="en-US" sz="2400" b="0" baseline="30000" dirty="0">
                <a:latin typeface="Arial Rounded MT Bold"/>
                <a:cs typeface="Arial Rounded MT Bold"/>
              </a:rPr>
              <a:t>94</a:t>
            </a:r>
            <a:r>
              <a:rPr lang="en-US" sz="2400" b="0" dirty="0">
                <a:latin typeface="Arial Rounded MT Bold"/>
                <a:cs typeface="Arial Rounded MT Bold"/>
              </a:rPr>
              <a:t>Mo, </a:t>
            </a:r>
            <a:r>
              <a:rPr lang="en-US" sz="2400" b="0" baseline="30000" dirty="0">
                <a:latin typeface="Arial Rounded MT Bold"/>
                <a:cs typeface="Arial Rounded MT Bold"/>
              </a:rPr>
              <a:t>95</a:t>
            </a:r>
            <a:r>
              <a:rPr lang="en-US" sz="2400" b="0" dirty="0">
                <a:latin typeface="Arial Rounded MT Bold"/>
                <a:cs typeface="Arial Rounded MT Bold"/>
              </a:rPr>
              <a:t>Mo, and </a:t>
            </a:r>
            <a:r>
              <a:rPr lang="en-US" sz="2400" b="0" baseline="30000" dirty="0">
                <a:latin typeface="Arial Rounded MT Bold"/>
                <a:cs typeface="Arial Rounded MT Bold"/>
              </a:rPr>
              <a:t>100</a:t>
            </a:r>
            <a:r>
              <a:rPr lang="en-US" sz="2400" b="0" dirty="0">
                <a:latin typeface="Arial Rounded MT Bold"/>
                <a:cs typeface="Arial Rounded MT Bold"/>
              </a:rPr>
              <a:t>Mo </a:t>
            </a:r>
          </a:p>
          <a:p>
            <a:pPr>
              <a:lnSpc>
                <a:spcPct val="100000"/>
              </a:lnSpc>
              <a:spcBef>
                <a:spcPts val="1200"/>
              </a:spcBef>
            </a:pPr>
            <a:r>
              <a:rPr lang="en-US" sz="2400" b="0" dirty="0">
                <a:latin typeface="Arial Rounded MT Bold"/>
                <a:cs typeface="Arial Rounded MT Bold"/>
              </a:rPr>
              <a:t>The isotopic compositions of the AGB stars parental to mainstream, Y, and Z grains appear to have had near-solar proportions of </a:t>
            </a:r>
            <a:r>
              <a:rPr lang="en-US" sz="2400" b="0" i="1" dirty="0">
                <a:latin typeface="Arial Rounded MT Bold"/>
                <a:cs typeface="Arial Rounded MT Bold"/>
              </a:rPr>
              <a:t>p</a:t>
            </a:r>
            <a:r>
              <a:rPr lang="en-US" sz="2400" b="0" dirty="0">
                <a:latin typeface="Arial Rounded MT Bold"/>
                <a:cs typeface="Arial Rounded MT Bold"/>
              </a:rPr>
              <a:t>, </a:t>
            </a:r>
            <a:r>
              <a:rPr lang="en-US" sz="2400" b="0" i="1" dirty="0">
                <a:latin typeface="Arial Rounded MT Bold"/>
                <a:cs typeface="Arial Rounded MT Bold"/>
              </a:rPr>
              <a:t>r</a:t>
            </a:r>
            <a:r>
              <a:rPr lang="en-US" sz="2400" b="0" dirty="0">
                <a:latin typeface="Arial Rounded MT Bold"/>
                <a:cs typeface="Arial Rounded MT Bold"/>
              </a:rPr>
              <a:t>, and </a:t>
            </a:r>
            <a:r>
              <a:rPr lang="en-US" sz="2400" b="0" i="1" dirty="0">
                <a:latin typeface="Arial Rounded MT Bold"/>
                <a:cs typeface="Arial Rounded MT Bold"/>
              </a:rPr>
              <a:t>s</a:t>
            </a:r>
            <a:r>
              <a:rPr lang="en-US" sz="2400" b="0" dirty="0">
                <a:latin typeface="Arial Rounded MT Bold"/>
                <a:cs typeface="Arial Rounded MT Bold"/>
              </a:rPr>
              <a:t>-process isotopes</a:t>
            </a:r>
          </a:p>
          <a:p>
            <a:pPr>
              <a:lnSpc>
                <a:spcPct val="100000"/>
              </a:lnSpc>
              <a:spcBef>
                <a:spcPts val="1200"/>
              </a:spcBef>
            </a:pPr>
            <a:endParaRPr lang="en-US" sz="2400" b="0" dirty="0">
              <a:latin typeface="Arial Rounded MT Bold"/>
              <a:cs typeface="Arial Rounded MT Bold"/>
            </a:endParaRPr>
          </a:p>
        </p:txBody>
      </p:sp>
    </p:spTree>
    <p:extLst>
      <p:ext uri="{BB962C8B-B14F-4D97-AF65-F5344CB8AC3E}">
        <p14:creationId xmlns:p14="http://schemas.microsoft.com/office/powerpoint/2010/main" val="3320894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15683"/>
          </a:xfrm>
        </p:spPr>
        <p:txBody>
          <a:bodyPr>
            <a:normAutofit/>
          </a:bodyPr>
          <a:lstStyle/>
          <a:p>
            <a:r>
              <a:rPr lang="en-US" b="0" dirty="0">
                <a:solidFill>
                  <a:srgbClr val="FF0000"/>
                </a:solidFill>
                <a:latin typeface="Arial Rounded MT Bold"/>
                <a:cs typeface="Arial Rounded MT Bold"/>
              </a:rPr>
              <a:t>Graphite grains from AGB stars</a:t>
            </a:r>
          </a:p>
        </p:txBody>
      </p:sp>
      <p:sp>
        <p:nvSpPr>
          <p:cNvPr id="3" name="Content Placeholder 2"/>
          <p:cNvSpPr>
            <a:spLocks noGrp="1"/>
          </p:cNvSpPr>
          <p:nvPr>
            <p:ph idx="1"/>
          </p:nvPr>
        </p:nvSpPr>
        <p:spPr>
          <a:xfrm>
            <a:off x="0" y="836280"/>
            <a:ext cx="12192000" cy="6021721"/>
          </a:xfrm>
        </p:spPr>
        <p:txBody>
          <a:bodyPr>
            <a:noAutofit/>
          </a:bodyPr>
          <a:lstStyle/>
          <a:p>
            <a:pPr>
              <a:lnSpc>
                <a:spcPct val="100000"/>
              </a:lnSpc>
              <a:spcBef>
                <a:spcPts val="1200"/>
              </a:spcBef>
            </a:pPr>
            <a:r>
              <a:rPr lang="en-US" sz="2400" b="0" dirty="0">
                <a:latin typeface="Arial Rounded MT Bold"/>
                <a:cs typeface="Arial Rounded MT Bold"/>
              </a:rPr>
              <a:t>The sizes of graphite grains from AGB stars, as well as the presence of Zr, Mo, and Ru carbide inclusions have long been hard to explain with traditional AGB star models, which assume that the outer part of the star is well mixed</a:t>
            </a:r>
          </a:p>
          <a:p>
            <a:pPr>
              <a:lnSpc>
                <a:spcPct val="100000"/>
              </a:lnSpc>
              <a:spcBef>
                <a:spcPts val="1200"/>
              </a:spcBef>
            </a:pPr>
            <a:r>
              <a:rPr lang="en-US" sz="2400" b="0" dirty="0">
                <a:latin typeface="Arial Rounded MT Bold"/>
                <a:cs typeface="Arial Rounded MT Bold"/>
              </a:rPr>
              <a:t>New CHILI data on Mo and Ru show the purest </a:t>
            </a:r>
            <a:r>
              <a:rPr lang="en-US" sz="2400" b="0" i="1" dirty="0">
                <a:latin typeface="Arial Rounded MT Bold"/>
                <a:cs typeface="Arial Rounded MT Bold"/>
              </a:rPr>
              <a:t>s</a:t>
            </a:r>
            <a:r>
              <a:rPr lang="en-US" sz="2400" b="0" dirty="0">
                <a:latin typeface="Arial Rounded MT Bold"/>
                <a:cs typeface="Arial Rounded MT Bold"/>
              </a:rPr>
              <a:t>-process signatures ever seen in presolar grains, up to 99.5% pure </a:t>
            </a:r>
            <a:r>
              <a:rPr lang="en-US" sz="2400" b="0" i="1" dirty="0">
                <a:latin typeface="Arial Rounded MT Bold"/>
                <a:cs typeface="Arial Rounded MT Bold"/>
              </a:rPr>
              <a:t>s</a:t>
            </a:r>
            <a:r>
              <a:rPr lang="en-US" sz="2400" b="0" dirty="0">
                <a:latin typeface="Arial Rounded MT Bold"/>
                <a:cs typeface="Arial Rounded MT Bold"/>
              </a:rPr>
              <a:t>-process</a:t>
            </a:r>
          </a:p>
          <a:p>
            <a:pPr>
              <a:lnSpc>
                <a:spcPct val="100000"/>
              </a:lnSpc>
              <a:spcBef>
                <a:spcPts val="1200"/>
              </a:spcBef>
            </a:pPr>
            <a:r>
              <a:rPr lang="en-US" sz="2400" b="0" dirty="0">
                <a:latin typeface="Arial Rounded MT Bold"/>
                <a:cs typeface="Arial Rounded MT Bold"/>
              </a:rPr>
              <a:t>This represents a ~200× enrichment relative to terrestrial isotopic composition, whereas AGB star models cannot produce enrichments above ~20× </a:t>
            </a:r>
          </a:p>
          <a:p>
            <a:pPr>
              <a:lnSpc>
                <a:spcPct val="100000"/>
              </a:lnSpc>
              <a:spcBef>
                <a:spcPts val="1200"/>
              </a:spcBef>
            </a:pPr>
            <a:r>
              <a:rPr lang="en-US" sz="2400" b="0" dirty="0">
                <a:latin typeface="Arial Rounded MT Bold"/>
                <a:cs typeface="Arial Rounded MT Bold"/>
              </a:rPr>
              <a:t>What’s going on?</a:t>
            </a:r>
          </a:p>
          <a:p>
            <a:pPr lvl="1">
              <a:lnSpc>
                <a:spcPct val="100000"/>
              </a:lnSpc>
              <a:spcBef>
                <a:spcPts val="1200"/>
              </a:spcBef>
            </a:pPr>
            <a:r>
              <a:rPr lang="en-US" sz="2000" b="0" dirty="0">
                <a:latin typeface="Arial Rounded MT Bold"/>
                <a:cs typeface="Arial Rounded MT Bold"/>
              </a:rPr>
              <a:t>Are these due to a very late thermal pulse (VLTP) on a post-AGB star?</a:t>
            </a:r>
          </a:p>
          <a:p>
            <a:pPr lvl="1">
              <a:lnSpc>
                <a:spcPct val="100000"/>
              </a:lnSpc>
              <a:spcBef>
                <a:spcPts val="1200"/>
              </a:spcBef>
            </a:pPr>
            <a:r>
              <a:rPr lang="en-US" sz="2000" b="0" dirty="0">
                <a:latin typeface="Arial Rounded MT Bold"/>
                <a:cs typeface="Arial Rounded MT Bold"/>
              </a:rPr>
              <a:t>Can AGB stars dredge up He-shell material without it thoroughly mixing in the convective envelope?</a:t>
            </a:r>
          </a:p>
          <a:p>
            <a:pPr>
              <a:lnSpc>
                <a:spcPct val="100000"/>
              </a:lnSpc>
              <a:spcBef>
                <a:spcPts val="1200"/>
              </a:spcBef>
            </a:pPr>
            <a:r>
              <a:rPr lang="en-US" sz="2400" b="0" dirty="0">
                <a:latin typeface="Arial Rounded MT Bold"/>
                <a:cs typeface="Arial Rounded MT Bold"/>
              </a:rPr>
              <a:t>The finding of nearly pure </a:t>
            </a:r>
            <a:r>
              <a:rPr lang="en-US" sz="2400" b="0" i="1" dirty="0">
                <a:latin typeface="Arial Rounded MT Bold"/>
                <a:cs typeface="Arial Rounded MT Bold"/>
              </a:rPr>
              <a:t>s-Mo</a:t>
            </a:r>
            <a:r>
              <a:rPr lang="en-US" sz="2400" b="0" dirty="0">
                <a:latin typeface="Arial Rounded MT Bold"/>
                <a:cs typeface="Arial Rounded MT Bold"/>
              </a:rPr>
              <a:t> and </a:t>
            </a:r>
            <a:r>
              <a:rPr lang="en-US" sz="2400" b="0" i="1" dirty="0">
                <a:latin typeface="Arial Rounded MT Bold"/>
                <a:cs typeface="Arial Rounded MT Bold"/>
              </a:rPr>
              <a:t>s</a:t>
            </a:r>
            <a:r>
              <a:rPr lang="en-US" sz="2400" b="0" dirty="0">
                <a:latin typeface="Arial Rounded MT Bold"/>
                <a:cs typeface="Arial Rounded MT Bold"/>
              </a:rPr>
              <a:t>-Ru in </a:t>
            </a:r>
            <a:r>
              <a:rPr lang="en-US" sz="2400" b="0" dirty="0" err="1">
                <a:latin typeface="Arial Rounded MT Bold"/>
                <a:cs typeface="Arial Rounded MT Bold"/>
              </a:rPr>
              <a:t>presolar</a:t>
            </a:r>
            <a:r>
              <a:rPr lang="en-US" sz="2400" b="0" dirty="0">
                <a:latin typeface="Arial Rounded MT Bold"/>
                <a:cs typeface="Arial Rounded MT Bold"/>
              </a:rPr>
              <a:t> graphite provides a new challenge for AGB star models</a:t>
            </a:r>
          </a:p>
          <a:p>
            <a:pPr>
              <a:lnSpc>
                <a:spcPct val="100000"/>
              </a:lnSpc>
              <a:spcBef>
                <a:spcPts val="1200"/>
              </a:spcBef>
            </a:pPr>
            <a:endParaRPr lang="en-US" sz="2400" b="0" dirty="0">
              <a:latin typeface="Arial Rounded MT Bold"/>
              <a:cs typeface="Arial Rounded MT Bold"/>
            </a:endParaRPr>
          </a:p>
        </p:txBody>
      </p:sp>
    </p:spTree>
    <p:extLst>
      <p:ext uri="{BB962C8B-B14F-4D97-AF65-F5344CB8AC3E}">
        <p14:creationId xmlns:p14="http://schemas.microsoft.com/office/powerpoint/2010/main" val="1442883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4738-D812-355F-142B-AC8095F68CD7}"/>
              </a:ext>
            </a:extLst>
          </p:cNvPr>
          <p:cNvSpPr>
            <a:spLocks noGrp="1"/>
          </p:cNvSpPr>
          <p:nvPr>
            <p:ph type="title"/>
          </p:nvPr>
        </p:nvSpPr>
        <p:spPr/>
        <p:txBody>
          <a:bodyPr/>
          <a:lstStyle/>
          <a:p>
            <a:pPr algn="ctr"/>
            <a:r>
              <a:rPr lang="en-US" b="0" dirty="0">
                <a:solidFill>
                  <a:srgbClr val="FF0000"/>
                </a:solidFill>
              </a:rPr>
              <a:t>Extra slides</a:t>
            </a:r>
          </a:p>
        </p:txBody>
      </p:sp>
    </p:spTree>
    <p:extLst>
      <p:ext uri="{BB962C8B-B14F-4D97-AF65-F5344CB8AC3E}">
        <p14:creationId xmlns:p14="http://schemas.microsoft.com/office/powerpoint/2010/main" val="3687906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31693-E073-800B-BCDF-858BAB5D073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1413E7-3F66-BB6B-FD4A-2575107EB842}"/>
              </a:ext>
            </a:extLst>
          </p:cNvPr>
          <p:cNvPicPr>
            <a:picLocks noChangeAspect="1"/>
          </p:cNvPicPr>
          <p:nvPr/>
        </p:nvPicPr>
        <p:blipFill>
          <a:blip r:embed="rId2"/>
          <a:stretch>
            <a:fillRect/>
          </a:stretch>
        </p:blipFill>
        <p:spPr>
          <a:xfrm>
            <a:off x="0" y="376001"/>
            <a:ext cx="12188952" cy="6105997"/>
          </a:xfrm>
          <a:prstGeom prst="rect">
            <a:avLst/>
          </a:prstGeom>
        </p:spPr>
      </p:pic>
    </p:spTree>
    <p:extLst>
      <p:ext uri="{BB962C8B-B14F-4D97-AF65-F5344CB8AC3E}">
        <p14:creationId xmlns:p14="http://schemas.microsoft.com/office/powerpoint/2010/main" val="4008057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5BCF-47EB-5467-98C8-B74E0DF9707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86B36D3-B30C-6D49-3BC8-1CDB21825956}"/>
              </a:ext>
            </a:extLst>
          </p:cNvPr>
          <p:cNvSpPr txBox="1">
            <a:spLocks/>
          </p:cNvSpPr>
          <p:nvPr/>
        </p:nvSpPr>
        <p:spPr>
          <a:xfrm>
            <a:off x="132522" y="5993295"/>
            <a:ext cx="11519038" cy="864705"/>
          </a:xfrm>
          <a:prstGeom prst="rect">
            <a:avLst/>
          </a:prstGeom>
        </p:spPr>
        <p:txBody>
          <a:bodyPr vert="horz" lIns="91440" tIns="45720" rIns="91440" bIns="45720" rtlCol="0" anchor="t" anchorCtr="0">
            <a:noAutofit/>
          </a:bodyPr>
          <a:lstStyle>
            <a:defPPr>
              <a:defRPr lang="en-US"/>
            </a:defPPr>
            <a:lvl1pPr marL="342900" indent="-342900">
              <a:lnSpc>
                <a:spcPct val="100000"/>
              </a:lnSpc>
              <a:spcBef>
                <a:spcPts val="600"/>
              </a:spcBef>
              <a:buFont typeface="Arial" panose="020B0604020202020204" pitchFamily="34" charset="0"/>
              <a:buChar char="•"/>
              <a:defRPr sz="2400" b="0" i="0">
                <a:latin typeface="Arial Rounded MT Bold" panose="020F0704030504030204" pitchFamily="34" charset="77"/>
                <a:ea typeface="+mj-ea"/>
                <a:cs typeface="Calibri" panose="020F0502020204030204" pitchFamily="34" charset="0"/>
              </a:defRPr>
            </a:lvl1pPr>
          </a:lstStyle>
          <a:p>
            <a:r>
              <a:rPr lang="en-US" dirty="0"/>
              <a:t>Here are two three-isotope plots, showing that the graphite cores lie along the same regression line as </a:t>
            </a:r>
            <a:r>
              <a:rPr lang="en-US" dirty="0" err="1"/>
              <a:t>SiC</a:t>
            </a:r>
            <a:r>
              <a:rPr lang="en-US" dirty="0"/>
              <a:t> grains from AGB stars</a:t>
            </a:r>
          </a:p>
        </p:txBody>
      </p:sp>
      <p:sp>
        <p:nvSpPr>
          <p:cNvPr id="3" name="TextBox 2">
            <a:extLst>
              <a:ext uri="{FF2B5EF4-FFF2-40B4-BE49-F238E27FC236}">
                <a16:creationId xmlns:a16="http://schemas.microsoft.com/office/drawing/2014/main" id="{0209C438-319D-38DC-08C9-B036DDE1A942}"/>
              </a:ext>
            </a:extLst>
          </p:cNvPr>
          <p:cNvSpPr txBox="1"/>
          <p:nvPr/>
        </p:nvSpPr>
        <p:spPr>
          <a:xfrm>
            <a:off x="3048000" y="3294408"/>
            <a:ext cx="6096000" cy="369332"/>
          </a:xfrm>
          <a:prstGeom prst="rect">
            <a:avLst/>
          </a:prstGeom>
          <a:noFill/>
        </p:spPr>
        <p:txBody>
          <a:bodyPr wrap="square">
            <a:spAutoFit/>
          </a:bodyPr>
          <a:lstStyle/>
          <a:p>
            <a:endParaRPr lang="en-US" dirty="0"/>
          </a:p>
        </p:txBody>
      </p:sp>
      <p:pic>
        <p:nvPicPr>
          <p:cNvPr id="5" name="Picture 4">
            <a:extLst>
              <a:ext uri="{FF2B5EF4-FFF2-40B4-BE49-F238E27FC236}">
                <a16:creationId xmlns:a16="http://schemas.microsoft.com/office/drawing/2014/main" id="{FBC6D7F1-0B08-522D-F874-1E6A2F49946C}"/>
              </a:ext>
            </a:extLst>
          </p:cNvPr>
          <p:cNvPicPr>
            <a:picLocks noChangeAspect="1"/>
          </p:cNvPicPr>
          <p:nvPr/>
        </p:nvPicPr>
        <p:blipFill>
          <a:blip r:embed="rId2"/>
          <a:stretch>
            <a:fillRect/>
          </a:stretch>
        </p:blipFill>
        <p:spPr>
          <a:xfrm>
            <a:off x="-3048" y="0"/>
            <a:ext cx="6099048" cy="5902305"/>
          </a:xfrm>
          <a:prstGeom prst="rect">
            <a:avLst/>
          </a:prstGeom>
        </p:spPr>
      </p:pic>
      <p:pic>
        <p:nvPicPr>
          <p:cNvPr id="8" name="Picture 7">
            <a:extLst>
              <a:ext uri="{FF2B5EF4-FFF2-40B4-BE49-F238E27FC236}">
                <a16:creationId xmlns:a16="http://schemas.microsoft.com/office/drawing/2014/main" id="{42272A32-8197-1D37-2FF1-B8627346B1EA}"/>
              </a:ext>
            </a:extLst>
          </p:cNvPr>
          <p:cNvPicPr>
            <a:picLocks noChangeAspect="1"/>
          </p:cNvPicPr>
          <p:nvPr/>
        </p:nvPicPr>
        <p:blipFill>
          <a:blip r:embed="rId3"/>
          <a:stretch>
            <a:fillRect/>
          </a:stretch>
        </p:blipFill>
        <p:spPr>
          <a:xfrm>
            <a:off x="6096000" y="0"/>
            <a:ext cx="6099048" cy="5902305"/>
          </a:xfrm>
          <a:prstGeom prst="rect">
            <a:avLst/>
          </a:prstGeom>
        </p:spPr>
      </p:pic>
    </p:spTree>
    <p:extLst>
      <p:ext uri="{BB962C8B-B14F-4D97-AF65-F5344CB8AC3E}">
        <p14:creationId xmlns:p14="http://schemas.microsoft.com/office/powerpoint/2010/main" val="115241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7"/>
          <p:cNvSpPr txBox="1">
            <a:spLocks noChangeArrowheads="1"/>
          </p:cNvSpPr>
          <p:nvPr/>
        </p:nvSpPr>
        <p:spPr bwMode="auto">
          <a:xfrm>
            <a:off x="8250728" y="2321373"/>
            <a:ext cx="3402322"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dirty="0">
                <a:solidFill>
                  <a:srgbClr val="0000FF"/>
                </a:solidFill>
                <a:latin typeface="Arial Rounded MT Bold" charset="0"/>
              </a:rPr>
              <a:t>Inferred </a:t>
            </a:r>
            <a:r>
              <a:rPr lang="en-US" sz="1800" baseline="30000" dirty="0">
                <a:solidFill>
                  <a:srgbClr val="0000FF"/>
                </a:solidFill>
                <a:latin typeface="Arial Rounded MT Bold" charset="0"/>
              </a:rPr>
              <a:t>26</a:t>
            </a:r>
            <a:r>
              <a:rPr lang="en-US" sz="1800" dirty="0">
                <a:solidFill>
                  <a:srgbClr val="0000FF"/>
                </a:solidFill>
                <a:latin typeface="Arial Rounded MT Bold" charset="0"/>
              </a:rPr>
              <a:t>Al/</a:t>
            </a:r>
            <a:r>
              <a:rPr lang="en-US" sz="1800" baseline="30000" dirty="0">
                <a:solidFill>
                  <a:srgbClr val="0000FF"/>
                </a:solidFill>
                <a:latin typeface="Arial Rounded MT Bold" charset="0"/>
              </a:rPr>
              <a:t>27</a:t>
            </a:r>
            <a:r>
              <a:rPr lang="en-US" sz="1800" dirty="0">
                <a:solidFill>
                  <a:srgbClr val="0000FF"/>
                </a:solidFill>
                <a:latin typeface="Arial Rounded MT Bold" charset="0"/>
              </a:rPr>
              <a:t>Al ratios from measurements of Al/Mg ratios and Mg isotopes</a:t>
            </a:r>
          </a:p>
          <a:p>
            <a:pPr>
              <a:spcBef>
                <a:spcPct val="50000"/>
              </a:spcBef>
            </a:pPr>
            <a:r>
              <a:rPr lang="en-US" sz="1800" i="1" dirty="0">
                <a:solidFill>
                  <a:srgbClr val="0000FF"/>
                </a:solidFill>
                <a:latin typeface="Arial Rounded MT Bold" charset="0"/>
              </a:rPr>
              <a:t>Requires grain formation around stars; other systems</a:t>
            </a:r>
          </a:p>
        </p:txBody>
      </p:sp>
      <p:sp>
        <p:nvSpPr>
          <p:cNvPr id="4" name="Text Box 7">
            <a:extLst>
              <a:ext uri="{FF2B5EF4-FFF2-40B4-BE49-F238E27FC236}">
                <a16:creationId xmlns:a16="http://schemas.microsoft.com/office/drawing/2014/main" id="{9463F1A0-CA8C-4E40-BB78-E86A05335236}"/>
              </a:ext>
            </a:extLst>
          </p:cNvPr>
          <p:cNvSpPr txBox="1">
            <a:spLocks noChangeArrowheads="1"/>
          </p:cNvSpPr>
          <p:nvPr/>
        </p:nvSpPr>
        <p:spPr bwMode="auto">
          <a:xfrm>
            <a:off x="8109195" y="4395204"/>
            <a:ext cx="3402322" cy="106182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dirty="0">
                <a:solidFill>
                  <a:schemeClr val="tx2"/>
                </a:solidFill>
                <a:latin typeface="Arial Rounded MT Bold" charset="0"/>
              </a:rPr>
              <a:t>Early solar system </a:t>
            </a:r>
            <a:r>
              <a:rPr lang="en-US" sz="1800" baseline="30000" dirty="0">
                <a:solidFill>
                  <a:schemeClr val="tx2"/>
                </a:solidFill>
                <a:latin typeface="Arial Rounded MT Bold" charset="0"/>
              </a:rPr>
              <a:t>26</a:t>
            </a:r>
            <a:r>
              <a:rPr lang="en-US" sz="1800" dirty="0">
                <a:solidFill>
                  <a:schemeClr val="tx2"/>
                </a:solidFill>
                <a:latin typeface="Arial Rounded MT Bold" charset="0"/>
              </a:rPr>
              <a:t>Al/</a:t>
            </a:r>
            <a:r>
              <a:rPr lang="en-US" sz="1800" baseline="30000" dirty="0">
                <a:solidFill>
                  <a:schemeClr val="tx2"/>
                </a:solidFill>
                <a:latin typeface="Arial Rounded MT Bold" charset="0"/>
              </a:rPr>
              <a:t>27</a:t>
            </a:r>
            <a:r>
              <a:rPr lang="en-US" sz="1800" dirty="0">
                <a:solidFill>
                  <a:schemeClr val="tx2"/>
                </a:solidFill>
                <a:latin typeface="Arial Rounded MT Bold" charset="0"/>
              </a:rPr>
              <a:t>Al </a:t>
            </a:r>
          </a:p>
          <a:p>
            <a:pPr>
              <a:spcBef>
                <a:spcPct val="50000"/>
              </a:spcBef>
            </a:pPr>
            <a:r>
              <a:rPr lang="en-US" sz="1800" i="1" dirty="0">
                <a:solidFill>
                  <a:schemeClr val="tx2"/>
                </a:solidFill>
                <a:latin typeface="Arial Rounded MT Bold" charset="0"/>
              </a:rPr>
              <a:t>Enough </a:t>
            </a:r>
            <a:r>
              <a:rPr lang="en-US" sz="1800" i="1" baseline="30000" dirty="0">
                <a:solidFill>
                  <a:schemeClr val="tx2"/>
                </a:solidFill>
                <a:latin typeface="Arial Rounded MT Bold" charset="0"/>
              </a:rPr>
              <a:t>26</a:t>
            </a:r>
            <a:r>
              <a:rPr lang="en-US" sz="1800" i="1" dirty="0">
                <a:solidFill>
                  <a:schemeClr val="tx2"/>
                </a:solidFill>
                <a:latin typeface="Arial Rounded MT Bold" charset="0"/>
              </a:rPr>
              <a:t>Al to melt asteroid early in solar system history</a:t>
            </a:r>
          </a:p>
        </p:txBody>
      </p:sp>
      <p:pic>
        <p:nvPicPr>
          <p:cNvPr id="5" name="Picture 4">
            <a:extLst>
              <a:ext uri="{FF2B5EF4-FFF2-40B4-BE49-F238E27FC236}">
                <a16:creationId xmlns:a16="http://schemas.microsoft.com/office/drawing/2014/main" id="{4E1DE1A8-3CAE-C76E-07D7-8A9E251DE02D}"/>
              </a:ext>
            </a:extLst>
          </p:cNvPr>
          <p:cNvPicPr>
            <a:picLocks noChangeAspect="1"/>
          </p:cNvPicPr>
          <p:nvPr/>
        </p:nvPicPr>
        <p:blipFill>
          <a:blip r:embed="rId2"/>
          <a:stretch>
            <a:fillRect/>
          </a:stretch>
        </p:blipFill>
        <p:spPr>
          <a:xfrm>
            <a:off x="1444689"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3">
            <a:extLst>
              <a:ext uri="{28A0092B-C50C-407E-A947-70E740481C1C}">
                <a14:useLocalDpi xmlns:a14="http://schemas.microsoft.com/office/drawing/2010/main" val="0"/>
              </a:ext>
            </a:extLst>
          </a:blip>
          <a:srcRect l="9987" t="3435"/>
          <a:stretch>
            <a:fillRect/>
          </a:stretch>
        </p:blipFill>
        <p:spPr bwMode="auto">
          <a:xfrm>
            <a:off x="1731963" y="30164"/>
            <a:ext cx="875665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5928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D958A-46F8-3DFF-E7F4-70CD5976AC3A}"/>
              </a:ext>
            </a:extLst>
          </p:cNvPr>
          <p:cNvPicPr>
            <a:picLocks noChangeAspect="1"/>
          </p:cNvPicPr>
          <p:nvPr/>
        </p:nvPicPr>
        <p:blipFill>
          <a:blip r:embed="rId3"/>
          <a:stretch>
            <a:fillRect/>
          </a:stretch>
        </p:blipFill>
        <p:spPr>
          <a:xfrm>
            <a:off x="4823568" y="1490870"/>
            <a:ext cx="7368432" cy="5367130"/>
          </a:xfrm>
          <a:prstGeom prst="rect">
            <a:avLst/>
          </a:prstGeom>
        </p:spPr>
      </p:pic>
      <p:pic>
        <p:nvPicPr>
          <p:cNvPr id="4" name="Picture 3" descr="TP-AGB2">
            <a:extLst>
              <a:ext uri="{FF2B5EF4-FFF2-40B4-BE49-F238E27FC236}">
                <a16:creationId xmlns:a16="http://schemas.microsoft.com/office/drawing/2014/main" id="{36D0F644-E7A1-67E4-A213-6B6E7A38AC19}"/>
              </a:ext>
            </a:extLst>
          </p:cNvPr>
          <p:cNvPicPr>
            <a:picLocks noChangeAspect="1" noChangeArrowheads="1"/>
          </p:cNvPicPr>
          <p:nvPr/>
        </p:nvPicPr>
        <p:blipFill>
          <a:blip r:embed="rId4"/>
          <a:srcRect/>
          <a:stretch>
            <a:fillRect/>
          </a:stretch>
        </p:blipFill>
        <p:spPr>
          <a:xfrm>
            <a:off x="0" y="0"/>
            <a:ext cx="5444958" cy="6858000"/>
          </a:xfrm>
          <a:prstGeom prst="rect">
            <a:avLst/>
          </a:prstGeom>
          <a:ln/>
        </p:spPr>
      </p:pic>
    </p:spTree>
    <p:extLst>
      <p:ext uri="{BB962C8B-B14F-4D97-AF65-F5344CB8AC3E}">
        <p14:creationId xmlns:p14="http://schemas.microsoft.com/office/powerpoint/2010/main" val="1937306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ABC8-5BAF-0796-9574-03E64BF449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515EE3-414F-6E1A-0DEB-674ABE0E8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cxnSp>
        <p:nvCxnSpPr>
          <p:cNvPr id="7" name="Straight Arrow Connector 6">
            <a:extLst>
              <a:ext uri="{FF2B5EF4-FFF2-40B4-BE49-F238E27FC236}">
                <a16:creationId xmlns:a16="http://schemas.microsoft.com/office/drawing/2014/main" id="{E453B6B8-F42A-D9AE-F3BF-250DDC75B8A4}"/>
              </a:ext>
            </a:extLst>
          </p:cNvPr>
          <p:cNvCxnSpPr>
            <a:cxnSpLocks/>
          </p:cNvCxnSpPr>
          <p:nvPr/>
        </p:nvCxnSpPr>
        <p:spPr>
          <a:xfrm>
            <a:off x="5111004" y="518090"/>
            <a:ext cx="4843221" cy="18518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7D57550-E4AE-CAFC-C82C-2B5B5EC32AAA}"/>
              </a:ext>
            </a:extLst>
          </p:cNvPr>
          <p:cNvSpPr txBox="1"/>
          <p:nvPr/>
        </p:nvSpPr>
        <p:spPr>
          <a:xfrm>
            <a:off x="420104" y="117980"/>
            <a:ext cx="4690900" cy="400110"/>
          </a:xfrm>
          <a:prstGeom prst="rect">
            <a:avLst/>
          </a:prstGeom>
          <a:solidFill>
            <a:schemeClr val="bg1"/>
          </a:solidFill>
          <a:ln>
            <a:solidFill>
              <a:schemeClr val="tx1"/>
            </a:solidFill>
          </a:ln>
        </p:spPr>
        <p:txBody>
          <a:bodyPr wrap="none" rtlCol="0">
            <a:spAutoFit/>
          </a:bodyPr>
          <a:lstStyle/>
          <a:p>
            <a:r>
              <a:rPr lang="en-US" sz="2000" dirty="0">
                <a:latin typeface="Arial Rounded MT Bold" panose="020F0704030504030204" pitchFamily="34" charset="77"/>
              </a:rPr>
              <a:t>Inner border of convective envelope</a:t>
            </a:r>
          </a:p>
        </p:txBody>
      </p:sp>
      <p:cxnSp>
        <p:nvCxnSpPr>
          <p:cNvPr id="8" name="Straight Arrow Connector 7">
            <a:extLst>
              <a:ext uri="{FF2B5EF4-FFF2-40B4-BE49-F238E27FC236}">
                <a16:creationId xmlns:a16="http://schemas.microsoft.com/office/drawing/2014/main" id="{D2A3F1FE-950F-E233-27AA-E46B645AC505}"/>
              </a:ext>
            </a:extLst>
          </p:cNvPr>
          <p:cNvCxnSpPr>
            <a:cxnSpLocks/>
          </p:cNvCxnSpPr>
          <p:nvPr/>
        </p:nvCxnSpPr>
        <p:spPr>
          <a:xfrm>
            <a:off x="5111004" y="1669864"/>
            <a:ext cx="4235387" cy="19337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80C4C2-4225-B0D5-CF1D-70B26644EF26}"/>
              </a:ext>
            </a:extLst>
          </p:cNvPr>
          <p:cNvSpPr txBox="1"/>
          <p:nvPr/>
        </p:nvSpPr>
        <p:spPr>
          <a:xfrm>
            <a:off x="181769" y="1273840"/>
            <a:ext cx="4929235" cy="400110"/>
          </a:xfrm>
          <a:prstGeom prst="rect">
            <a:avLst/>
          </a:prstGeom>
          <a:solidFill>
            <a:schemeClr val="bg1"/>
          </a:solidFill>
          <a:ln>
            <a:solidFill>
              <a:srgbClr val="FF0000"/>
            </a:solidFill>
          </a:ln>
        </p:spPr>
        <p:txBody>
          <a:bodyPr wrap="none" rtlCol="0">
            <a:spAutoFit/>
          </a:bodyPr>
          <a:lstStyle/>
          <a:p>
            <a:r>
              <a:rPr lang="en-US" sz="2000" dirty="0">
                <a:solidFill>
                  <a:srgbClr val="FF0000"/>
                </a:solidFill>
                <a:latin typeface="Arial Rounded MT Bold" panose="020F0704030504030204" pitchFamily="34" charset="77"/>
              </a:rPr>
              <a:t>Maximum energy production in H-shell</a:t>
            </a:r>
          </a:p>
        </p:txBody>
      </p:sp>
      <p:cxnSp>
        <p:nvCxnSpPr>
          <p:cNvPr id="11" name="Straight Arrow Connector 10">
            <a:extLst>
              <a:ext uri="{FF2B5EF4-FFF2-40B4-BE49-F238E27FC236}">
                <a16:creationId xmlns:a16="http://schemas.microsoft.com/office/drawing/2014/main" id="{EA278D61-2F35-09AD-B7AE-6DBC025F9429}"/>
              </a:ext>
            </a:extLst>
          </p:cNvPr>
          <p:cNvCxnSpPr>
            <a:cxnSpLocks/>
          </p:cNvCxnSpPr>
          <p:nvPr/>
        </p:nvCxnSpPr>
        <p:spPr>
          <a:xfrm>
            <a:off x="5111004" y="2247794"/>
            <a:ext cx="4172777" cy="1929686"/>
          </a:xfrm>
          <a:prstGeom prst="straightConnector1">
            <a:avLst/>
          </a:prstGeom>
          <a:ln>
            <a:solidFill>
              <a:srgbClr val="010E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C611644-9710-29BD-463B-A5C5412EAFC8}"/>
              </a:ext>
            </a:extLst>
          </p:cNvPr>
          <p:cNvSpPr txBox="1"/>
          <p:nvPr/>
        </p:nvSpPr>
        <p:spPr>
          <a:xfrm>
            <a:off x="69221" y="1851769"/>
            <a:ext cx="5041783" cy="400110"/>
          </a:xfrm>
          <a:prstGeom prst="rect">
            <a:avLst/>
          </a:prstGeom>
          <a:solidFill>
            <a:schemeClr val="bg1"/>
          </a:solidFill>
          <a:ln>
            <a:solidFill>
              <a:srgbClr val="010EFF"/>
            </a:solidFill>
          </a:ln>
        </p:spPr>
        <p:txBody>
          <a:bodyPr wrap="square" rtlCol="0">
            <a:spAutoFit/>
          </a:bodyPr>
          <a:lstStyle/>
          <a:p>
            <a:r>
              <a:rPr lang="en-US" sz="2000" dirty="0">
                <a:solidFill>
                  <a:srgbClr val="010EFF"/>
                </a:solidFill>
                <a:latin typeface="Arial Rounded MT Bold" panose="020F0704030504030204" pitchFamily="34" charset="77"/>
              </a:rPr>
              <a:t>Maximum energy production in He-shell</a:t>
            </a:r>
          </a:p>
        </p:txBody>
      </p:sp>
      <p:cxnSp>
        <p:nvCxnSpPr>
          <p:cNvPr id="14" name="Straight Arrow Connector 13">
            <a:extLst>
              <a:ext uri="{FF2B5EF4-FFF2-40B4-BE49-F238E27FC236}">
                <a16:creationId xmlns:a16="http://schemas.microsoft.com/office/drawing/2014/main" id="{B8886F24-68FE-7319-C130-5C8682F0D064}"/>
              </a:ext>
            </a:extLst>
          </p:cNvPr>
          <p:cNvCxnSpPr>
            <a:cxnSpLocks/>
          </p:cNvCxnSpPr>
          <p:nvPr/>
        </p:nvCxnSpPr>
        <p:spPr>
          <a:xfrm>
            <a:off x="5111004" y="1091934"/>
            <a:ext cx="5439550" cy="2307635"/>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4B2AE0E-309B-9146-9353-18679B1CB108}"/>
              </a:ext>
            </a:extLst>
          </p:cNvPr>
          <p:cNvSpPr txBox="1"/>
          <p:nvPr/>
        </p:nvSpPr>
        <p:spPr>
          <a:xfrm>
            <a:off x="1948354" y="695910"/>
            <a:ext cx="3162650" cy="400110"/>
          </a:xfrm>
          <a:prstGeom prst="rect">
            <a:avLst/>
          </a:prstGeom>
          <a:solidFill>
            <a:schemeClr val="bg1"/>
          </a:solidFill>
          <a:ln>
            <a:solidFill>
              <a:srgbClr val="FF40FF"/>
            </a:solidFill>
          </a:ln>
        </p:spPr>
        <p:txBody>
          <a:bodyPr wrap="square" rtlCol="0">
            <a:spAutoFit/>
          </a:bodyPr>
          <a:lstStyle/>
          <a:p>
            <a:r>
              <a:rPr lang="en-US" sz="2000" dirty="0">
                <a:solidFill>
                  <a:srgbClr val="FF40FF"/>
                </a:solidFill>
                <a:latin typeface="Arial Rounded MT Bold" panose="020F0704030504030204" pitchFamily="34" charset="77"/>
              </a:rPr>
              <a:t>Inner border of He-shell</a:t>
            </a:r>
          </a:p>
        </p:txBody>
      </p:sp>
      <p:pic>
        <p:nvPicPr>
          <p:cNvPr id="28" name="Picture 4">
            <a:extLst>
              <a:ext uri="{FF2B5EF4-FFF2-40B4-BE49-F238E27FC236}">
                <a16:creationId xmlns:a16="http://schemas.microsoft.com/office/drawing/2014/main" id="{1BC63193-D9F5-7C93-6FD1-BD857F14B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6" y="2551673"/>
            <a:ext cx="5351468" cy="38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470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CD808F-1A8D-A847-8CE2-DC011DB493FA}"/>
              </a:ext>
            </a:extLst>
          </p:cNvPr>
          <p:cNvPicPr>
            <a:picLocks noChangeAspect="1"/>
          </p:cNvPicPr>
          <p:nvPr/>
        </p:nvPicPr>
        <p:blipFill rotWithShape="1">
          <a:blip r:embed="rId3"/>
          <a:srcRect l="8934" r="9427"/>
          <a:stretch/>
        </p:blipFill>
        <p:spPr>
          <a:xfrm>
            <a:off x="0" y="417954"/>
            <a:ext cx="12188952" cy="5219902"/>
          </a:xfrm>
          <a:prstGeom prst="rect">
            <a:avLst/>
          </a:prstGeom>
        </p:spPr>
      </p:pic>
      <p:sp>
        <p:nvSpPr>
          <p:cNvPr id="3" name="Title 1"/>
          <p:cNvSpPr>
            <a:spLocks noGrp="1"/>
          </p:cNvSpPr>
          <p:nvPr>
            <p:ph type="title"/>
          </p:nvPr>
        </p:nvSpPr>
        <p:spPr>
          <a:xfrm>
            <a:off x="15866" y="0"/>
            <a:ext cx="12176133" cy="525780"/>
          </a:xfrm>
          <a:solidFill>
            <a:schemeClr val="bg1"/>
          </a:solidFill>
        </p:spPr>
        <p:txBody>
          <a:bodyPr>
            <a:noAutofit/>
          </a:bodyPr>
          <a:lstStyle/>
          <a:p>
            <a:pPr algn="ctr"/>
            <a:r>
              <a:rPr lang="en-US" sz="3200" b="0" dirty="0" err="1">
                <a:solidFill>
                  <a:srgbClr val="FF0000"/>
                </a:solidFill>
                <a:latin typeface="Arial Rounded MT Bold"/>
                <a:cs typeface="Arial Rounded MT Bold"/>
              </a:rPr>
              <a:t>CH</a:t>
            </a:r>
            <a:r>
              <a:rPr lang="en-US" sz="3200" b="0" dirty="0" err="1">
                <a:solidFill>
                  <a:schemeClr val="tx1"/>
                </a:solidFill>
                <a:latin typeface="Arial Rounded MT Bold"/>
                <a:cs typeface="Arial Rounded MT Bold"/>
              </a:rPr>
              <a:t>icago</a:t>
            </a:r>
            <a:r>
              <a:rPr lang="en-US" sz="3200" b="0" dirty="0">
                <a:solidFill>
                  <a:schemeClr val="tx1"/>
                </a:solidFill>
                <a:latin typeface="Arial Rounded MT Bold"/>
                <a:cs typeface="Arial Rounded MT Bold"/>
              </a:rPr>
              <a:t> </a:t>
            </a:r>
            <a:r>
              <a:rPr lang="en-US" sz="3200" b="0" dirty="0">
                <a:solidFill>
                  <a:srgbClr val="FF0000"/>
                </a:solidFill>
                <a:latin typeface="Arial Rounded MT Bold"/>
                <a:cs typeface="Arial Rounded MT Bold"/>
              </a:rPr>
              <a:t>I</a:t>
            </a:r>
            <a:r>
              <a:rPr lang="en-US" sz="3200" b="0" dirty="0">
                <a:solidFill>
                  <a:schemeClr val="tx1"/>
                </a:solidFill>
                <a:latin typeface="Arial Rounded MT Bold"/>
                <a:cs typeface="Arial Rounded MT Bold"/>
              </a:rPr>
              <a:t>nstrument for </a:t>
            </a:r>
            <a:r>
              <a:rPr lang="en-US" sz="3200" b="0" dirty="0">
                <a:solidFill>
                  <a:srgbClr val="FF0000"/>
                </a:solidFill>
                <a:latin typeface="Arial Rounded MT Bold"/>
                <a:cs typeface="Arial Rounded MT Bold"/>
              </a:rPr>
              <a:t>L</a:t>
            </a:r>
            <a:r>
              <a:rPr lang="en-US" sz="3200" b="0" dirty="0">
                <a:solidFill>
                  <a:schemeClr val="tx1"/>
                </a:solidFill>
                <a:latin typeface="Arial Rounded MT Bold"/>
                <a:cs typeface="Arial Rounded MT Bold"/>
              </a:rPr>
              <a:t>aser </a:t>
            </a:r>
            <a:r>
              <a:rPr lang="en-US" sz="3200" b="0" dirty="0">
                <a:solidFill>
                  <a:srgbClr val="FF0000"/>
                </a:solidFill>
                <a:latin typeface="Arial Rounded MT Bold"/>
                <a:cs typeface="Arial Rounded MT Bold"/>
              </a:rPr>
              <a:t>I</a:t>
            </a:r>
            <a:r>
              <a:rPr lang="en-US" sz="3200" b="0" dirty="0">
                <a:solidFill>
                  <a:schemeClr val="tx1"/>
                </a:solidFill>
                <a:latin typeface="Arial Rounded MT Bold"/>
                <a:cs typeface="Arial Rounded MT Bold"/>
              </a:rPr>
              <a:t>onization</a:t>
            </a:r>
          </a:p>
        </p:txBody>
      </p:sp>
      <p:sp>
        <p:nvSpPr>
          <p:cNvPr id="6" name="Content Placeholder 8">
            <a:extLst>
              <a:ext uri="{FF2B5EF4-FFF2-40B4-BE49-F238E27FC236}">
                <a16:creationId xmlns:a16="http://schemas.microsoft.com/office/drawing/2014/main" id="{A6292C44-B6AD-8F40-AE89-916C2919B68E}"/>
              </a:ext>
            </a:extLst>
          </p:cNvPr>
          <p:cNvSpPr txBox="1">
            <a:spLocks/>
          </p:cNvSpPr>
          <p:nvPr/>
        </p:nvSpPr>
        <p:spPr>
          <a:xfrm>
            <a:off x="0" y="5637856"/>
            <a:ext cx="12192000" cy="122014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Rounded MT Bold Regular"/>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Rounded MT Bold Regular"/>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Rounded MT Bold Regular"/>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Rounded MT Bold Regular"/>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Rounded MT Bold Regular"/>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400" dirty="0">
                <a:solidFill>
                  <a:srgbClr val="FF0000"/>
                </a:solidFill>
                <a:latin typeface="Arial Rounded MT Bold"/>
                <a:cs typeface="Arial Rounded MT Bold"/>
              </a:rPr>
              <a:t>CHILI</a:t>
            </a:r>
            <a:r>
              <a:rPr lang="en-US" sz="2400" dirty="0">
                <a:solidFill>
                  <a:srgbClr val="0432FF"/>
                </a:solidFill>
                <a:latin typeface="Arial Rounded MT Bold"/>
                <a:cs typeface="Arial Rounded MT Bold"/>
              </a:rPr>
              <a:t> </a:t>
            </a:r>
            <a:r>
              <a:rPr lang="en-US" sz="2400" dirty="0">
                <a:latin typeface="Arial Rounded MT Bold"/>
                <a:cs typeface="Arial Rounded MT Bold"/>
              </a:rPr>
              <a:t>is a resonance ionization mass spectrometer, designed to measure isotope ratios in solid materials with high sensitivity (~1/3 of atoms removed), high spatial resolution (&lt;500 nm), and exquisite control of interferences</a:t>
            </a:r>
          </a:p>
        </p:txBody>
      </p:sp>
      <p:sp>
        <p:nvSpPr>
          <p:cNvPr id="2" name="TextBox 1"/>
          <p:cNvSpPr txBox="1"/>
          <p:nvPr/>
        </p:nvSpPr>
        <p:spPr>
          <a:xfrm>
            <a:off x="8475740" y="5262886"/>
            <a:ext cx="3616503" cy="276999"/>
          </a:xfrm>
          <a:prstGeom prst="rect">
            <a:avLst/>
          </a:prstGeom>
          <a:solidFill>
            <a:srgbClr val="FFD7D6"/>
          </a:solidFill>
          <a:ln>
            <a:noFill/>
          </a:ln>
        </p:spPr>
        <p:txBody>
          <a:bodyPr wrap="none" rtlCol="0">
            <a:spAutoFit/>
          </a:bodyPr>
          <a:lstStyle/>
          <a:p>
            <a:r>
              <a:rPr lang="en-US" sz="1200" dirty="0">
                <a:latin typeface="Arial Rounded MT Bold" charset="0"/>
                <a:ea typeface="Arial Rounded MT Bold" charset="0"/>
                <a:cs typeface="Arial Rounded MT Bold" charset="0"/>
              </a:rPr>
              <a:t>Stephan T. et al. (2016, Int. J. Mass </a:t>
            </a:r>
            <a:r>
              <a:rPr lang="en-US" sz="1200" dirty="0" err="1">
                <a:latin typeface="Arial Rounded MT Bold" charset="0"/>
                <a:ea typeface="Arial Rounded MT Bold" charset="0"/>
                <a:cs typeface="Arial Rounded MT Bold" charset="0"/>
              </a:rPr>
              <a:t>Spectrom</a:t>
            </a:r>
            <a:r>
              <a:rPr lang="en-US" sz="1200" dirty="0">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3386798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262">
            <a:extLst>
              <a:ext uri="{FF2B5EF4-FFF2-40B4-BE49-F238E27FC236}">
                <a16:creationId xmlns:a16="http://schemas.microsoft.com/office/drawing/2014/main" id="{1B57C00A-1DAF-4E5A-A446-79081B40719C}"/>
              </a:ext>
            </a:extLst>
          </p:cNvPr>
          <p:cNvSpPr/>
          <p:nvPr/>
        </p:nvSpPr>
        <p:spPr>
          <a:xfrm>
            <a:off x="6816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97</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72.1 m</a:t>
            </a:r>
          </a:p>
        </p:txBody>
      </p:sp>
      <p:sp>
        <p:nvSpPr>
          <p:cNvPr id="264" name="Snip Single Corner Rectangle 127">
            <a:extLst>
              <a:ext uri="{FF2B5EF4-FFF2-40B4-BE49-F238E27FC236}">
                <a16:creationId xmlns:a16="http://schemas.microsoft.com/office/drawing/2014/main" id="{041039EA-48E0-4301-8D4E-A8E128D92FCF}"/>
              </a:ext>
            </a:extLst>
          </p:cNvPr>
          <p:cNvSpPr/>
          <p:nvPr/>
        </p:nvSpPr>
        <p:spPr>
          <a:xfrm rot="10800000">
            <a:off x="6816000" y="4708360"/>
            <a:ext cx="816000" cy="816000"/>
          </a:xfrm>
          <a:prstGeom prst="snip1Rect">
            <a:avLst>
              <a:gd name="adj" fmla="val 24807"/>
            </a:avLst>
          </a:prstGeom>
          <a:solidFill>
            <a:srgbClr val="B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67" name="Rectangle 266">
            <a:extLst>
              <a:ext uri="{FF2B5EF4-FFF2-40B4-BE49-F238E27FC236}">
                <a16:creationId xmlns:a16="http://schemas.microsoft.com/office/drawing/2014/main" id="{FE96187D-77CD-4313-BC39-49E6863AD0BE}"/>
              </a:ext>
            </a:extLst>
          </p:cNvPr>
          <p:cNvSpPr/>
          <p:nvPr/>
        </p:nvSpPr>
        <p:spPr>
          <a:xfrm>
            <a:off x="6816000" y="4708360"/>
            <a:ext cx="816000" cy="480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lnSpc>
                <a:spcPct val="70000"/>
              </a:lnSpc>
            </a:pPr>
            <a:r>
              <a:rPr lang="en-US" sz="2400" baseline="30000" dirty="0">
                <a:solidFill>
                  <a:schemeClr val="bg1"/>
                </a:solidFill>
                <a:latin typeface="Arial" panose="020B0604020202020204" pitchFamily="34" charset="0"/>
                <a:cs typeface="Arial" panose="020B0604020202020204" pitchFamily="34" charset="0"/>
              </a:rPr>
              <a:t>96</a:t>
            </a:r>
            <a:r>
              <a:rPr lang="en-US" sz="2400" dirty="0">
                <a:solidFill>
                  <a:schemeClr val="bg1"/>
                </a:solidFill>
                <a:latin typeface="Arial" panose="020B0604020202020204" pitchFamily="34" charset="0"/>
                <a:cs typeface="Arial" panose="020B0604020202020204" pitchFamily="34" charset="0"/>
              </a:rPr>
              <a:t>Zr</a:t>
            </a:r>
          </a:p>
          <a:p>
            <a:pPr algn="ctr">
              <a:lnSpc>
                <a:spcPct val="70000"/>
              </a:lnSpc>
            </a:pPr>
            <a:r>
              <a:rPr lang="en-US" sz="1333" dirty="0">
                <a:solidFill>
                  <a:schemeClr val="bg1"/>
                </a:solidFill>
                <a:latin typeface="Arial" panose="020B0604020202020204" pitchFamily="34" charset="0"/>
                <a:cs typeface="Arial" panose="020B0604020202020204" pitchFamily="34" charset="0"/>
              </a:rPr>
              <a:t>2.80 %</a:t>
            </a:r>
          </a:p>
        </p:txBody>
      </p:sp>
      <p:sp>
        <p:nvSpPr>
          <p:cNvPr id="268" name="Rectangle 221">
            <a:extLst>
              <a:ext uri="{FF2B5EF4-FFF2-40B4-BE49-F238E27FC236}">
                <a16:creationId xmlns:a16="http://schemas.microsoft.com/office/drawing/2014/main" id="{511B5F04-E743-48AE-BB5A-AFD2AFBC9569}"/>
              </a:ext>
            </a:extLst>
          </p:cNvPr>
          <p:cNvSpPr>
            <a:spLocks noChangeArrowheads="1"/>
          </p:cNvSpPr>
          <p:nvPr/>
        </p:nvSpPr>
        <p:spPr bwMode="auto">
          <a:xfrm>
            <a:off x="6816000" y="5188360"/>
            <a:ext cx="816000" cy="336000"/>
          </a:xfrm>
          <a:prstGeom prst="rect">
            <a:avLst/>
          </a:prstGeom>
          <a:noFill/>
          <a:ln w="12700">
            <a:noFill/>
            <a:miter lim="800000"/>
            <a:headEnd/>
            <a:tailEnd/>
          </a:ln>
          <a:effectLst/>
        </p:spPr>
        <p:txBody>
          <a:bodyPr wrap="none" lIns="0" tIns="0" rIns="0" bIns="0" anchor="b" anchorCtr="0"/>
          <a:lstStyle/>
          <a:p>
            <a:pPr algn="ctr">
              <a:lnSpc>
                <a:spcPct val="70000"/>
              </a:lnSpc>
            </a:pPr>
            <a:r>
              <a:rPr lang="en-US" sz="1333" dirty="0">
                <a:latin typeface="Arial" panose="020B0604020202020204" pitchFamily="34" charset="0"/>
                <a:cs typeface="Arial" panose="020B0604020202020204" pitchFamily="34" charset="0"/>
              </a:rPr>
              <a:t>23.4 </a:t>
            </a:r>
            <a:r>
              <a:rPr lang="en-US" sz="1333" dirty="0" err="1">
                <a:latin typeface="Arial" panose="020B0604020202020204" pitchFamily="34" charset="0"/>
                <a:cs typeface="Arial" panose="020B0604020202020204" pitchFamily="34" charset="0"/>
              </a:rPr>
              <a:t>Ea</a:t>
            </a:r>
            <a:endParaRPr lang="en-US" sz="1333" dirty="0">
              <a:latin typeface="Arial" panose="020B0604020202020204" pitchFamily="34" charset="0"/>
              <a:cs typeface="Arial" panose="020B0604020202020204" pitchFamily="34" charset="0"/>
            </a:endParaRPr>
          </a:p>
          <a:p>
            <a:pPr algn="ctr">
              <a:lnSpc>
                <a:spcPct val="70000"/>
              </a:lnSpc>
            </a:pPr>
            <a:r>
              <a:rPr lang="en-US" sz="1333" dirty="0">
                <a:latin typeface="Arial" panose="020B0604020202020204" pitchFamily="34" charset="0"/>
                <a:cs typeface="Arial" panose="020B0604020202020204" pitchFamily="34" charset="0"/>
              </a:rPr>
              <a:t>11.4 mb</a:t>
            </a:r>
          </a:p>
        </p:txBody>
      </p:sp>
      <p:sp>
        <p:nvSpPr>
          <p:cNvPr id="269" name="Snip Single Corner Rectangle 127">
            <a:extLst>
              <a:ext uri="{FF2B5EF4-FFF2-40B4-BE49-F238E27FC236}">
                <a16:creationId xmlns:a16="http://schemas.microsoft.com/office/drawing/2014/main" id="{0BFDF595-DE3B-4398-A013-2711AD464470}"/>
              </a:ext>
            </a:extLst>
          </p:cNvPr>
          <p:cNvSpPr/>
          <p:nvPr/>
        </p:nvSpPr>
        <p:spPr>
          <a:xfrm rot="10800000">
            <a:off x="8928000" y="2592000"/>
            <a:ext cx="816000" cy="816000"/>
          </a:xfrm>
          <a:prstGeom prst="snip1Rect">
            <a:avLst>
              <a:gd name="adj" fmla="val 24807"/>
            </a:avLst>
          </a:prstGeom>
          <a:solidFill>
            <a:srgbClr val="B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70" name="Rectangle 269">
            <a:extLst>
              <a:ext uri="{FF2B5EF4-FFF2-40B4-BE49-F238E27FC236}">
                <a16:creationId xmlns:a16="http://schemas.microsoft.com/office/drawing/2014/main" id="{8D68A3DA-9189-4A94-B823-33666475ED57}"/>
              </a:ext>
            </a:extLst>
          </p:cNvPr>
          <p:cNvSpPr/>
          <p:nvPr/>
        </p:nvSpPr>
        <p:spPr>
          <a:xfrm>
            <a:off x="480000" y="240000"/>
            <a:ext cx="816000" cy="5520000"/>
          </a:xfrm>
          <a:prstGeom prst="rect">
            <a:avLst/>
          </a:prstGeom>
          <a:solidFill>
            <a:srgbClr val="FFD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chemeClr val="bg1"/>
              </a:solidFill>
              <a:latin typeface="Arial" panose="020B0604020202020204" pitchFamily="34" charset="0"/>
              <a:cs typeface="Arial" panose="020B0604020202020204" pitchFamily="34" charset="0"/>
            </a:endParaRPr>
          </a:p>
        </p:txBody>
      </p:sp>
      <p:sp>
        <p:nvSpPr>
          <p:cNvPr id="271" name="Rectangle 270">
            <a:extLst>
              <a:ext uri="{FF2B5EF4-FFF2-40B4-BE49-F238E27FC236}">
                <a16:creationId xmlns:a16="http://schemas.microsoft.com/office/drawing/2014/main" id="{400BD462-9943-49A0-9F45-BF106F92017F}"/>
              </a:ext>
            </a:extLst>
          </p:cNvPr>
          <p:cNvSpPr/>
          <p:nvPr/>
        </p:nvSpPr>
        <p:spPr>
          <a:xfrm>
            <a:off x="480000" y="4704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90</a:t>
            </a:r>
            <a:r>
              <a:rPr lang="en-US" sz="2400" dirty="0">
                <a:solidFill>
                  <a:schemeClr val="bg1"/>
                </a:solidFill>
                <a:latin typeface="Arial" panose="020B0604020202020204" pitchFamily="34" charset="0"/>
                <a:cs typeface="Arial" panose="020B0604020202020204" pitchFamily="34" charset="0"/>
              </a:rPr>
              <a:t>Zr</a:t>
            </a:r>
          </a:p>
          <a:p>
            <a:pPr algn="ctr">
              <a:lnSpc>
                <a:spcPct val="90000"/>
              </a:lnSpc>
            </a:pPr>
            <a:r>
              <a:rPr lang="en-US" sz="1333" dirty="0">
                <a:solidFill>
                  <a:schemeClr val="bg1"/>
                </a:solidFill>
                <a:latin typeface="Arial" panose="020B0604020202020204" pitchFamily="34" charset="0"/>
                <a:cs typeface="Arial" panose="020B0604020202020204" pitchFamily="34" charset="0"/>
              </a:rPr>
              <a:t>51.45 %</a:t>
            </a:r>
          </a:p>
          <a:p>
            <a:pPr algn="ctr">
              <a:lnSpc>
                <a:spcPct val="90000"/>
              </a:lnSpc>
            </a:pPr>
            <a:r>
              <a:rPr lang="en-US" sz="1333" dirty="0">
                <a:solidFill>
                  <a:schemeClr val="bg1"/>
                </a:solidFill>
                <a:latin typeface="Arial" panose="020B0604020202020204" pitchFamily="34" charset="0"/>
                <a:cs typeface="Arial" panose="020B0604020202020204" pitchFamily="34" charset="0"/>
              </a:rPr>
              <a:t>19.3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72" name="Rectangle 271">
            <a:extLst>
              <a:ext uri="{FF2B5EF4-FFF2-40B4-BE49-F238E27FC236}">
                <a16:creationId xmlns:a16="http://schemas.microsoft.com/office/drawing/2014/main" id="{F601295F-CC76-4E09-9428-D2591D51A08E}"/>
              </a:ext>
            </a:extLst>
          </p:cNvPr>
          <p:cNvSpPr/>
          <p:nvPr/>
        </p:nvSpPr>
        <p:spPr>
          <a:xfrm>
            <a:off x="1536000" y="4704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91</a:t>
            </a:r>
            <a:r>
              <a:rPr lang="en-US" sz="2400" dirty="0">
                <a:solidFill>
                  <a:schemeClr val="bg1"/>
                </a:solidFill>
                <a:latin typeface="Arial" panose="020B0604020202020204" pitchFamily="34" charset="0"/>
                <a:cs typeface="Arial" panose="020B0604020202020204" pitchFamily="34" charset="0"/>
              </a:rPr>
              <a:t>Zr</a:t>
            </a:r>
          </a:p>
          <a:p>
            <a:pPr algn="ctr">
              <a:lnSpc>
                <a:spcPct val="90000"/>
              </a:lnSpc>
            </a:pPr>
            <a:r>
              <a:rPr lang="en-US" sz="1333" dirty="0">
                <a:solidFill>
                  <a:schemeClr val="bg1"/>
                </a:solidFill>
                <a:latin typeface="Arial" panose="020B0604020202020204" pitchFamily="34" charset="0"/>
                <a:cs typeface="Arial" panose="020B0604020202020204" pitchFamily="34" charset="0"/>
              </a:rPr>
              <a:t>11.22 %</a:t>
            </a:r>
          </a:p>
          <a:p>
            <a:pPr algn="ctr">
              <a:lnSpc>
                <a:spcPct val="90000"/>
              </a:lnSpc>
            </a:pPr>
            <a:r>
              <a:rPr lang="en-US" sz="1333" dirty="0">
                <a:solidFill>
                  <a:schemeClr val="bg1"/>
                </a:solidFill>
                <a:latin typeface="Arial" panose="020B0604020202020204" pitchFamily="34" charset="0"/>
                <a:cs typeface="Arial" panose="020B0604020202020204" pitchFamily="34" charset="0"/>
              </a:rPr>
              <a:t>63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cxnSp>
        <p:nvCxnSpPr>
          <p:cNvPr id="274" name="Straight Arrow Connector 273">
            <a:extLst>
              <a:ext uri="{FF2B5EF4-FFF2-40B4-BE49-F238E27FC236}">
                <a16:creationId xmlns:a16="http://schemas.microsoft.com/office/drawing/2014/main" id="{F1F35597-D766-4036-A28A-55271101F3B7}"/>
              </a:ext>
            </a:extLst>
          </p:cNvPr>
          <p:cNvCxnSpPr>
            <a:stCxn id="271" idx="3"/>
            <a:endCxn id="272" idx="1"/>
          </p:cNvCxnSpPr>
          <p:nvPr/>
        </p:nvCxnSpPr>
        <p:spPr>
          <a:xfrm>
            <a:off x="1296000" y="5112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5" name="Rectangle 274">
            <a:extLst>
              <a:ext uri="{FF2B5EF4-FFF2-40B4-BE49-F238E27FC236}">
                <a16:creationId xmlns:a16="http://schemas.microsoft.com/office/drawing/2014/main" id="{AD954D83-39AA-470B-A7B1-7B6DF2DAF56F}"/>
              </a:ext>
            </a:extLst>
          </p:cNvPr>
          <p:cNvSpPr/>
          <p:nvPr/>
        </p:nvSpPr>
        <p:spPr>
          <a:xfrm>
            <a:off x="2592000" y="4704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92</a:t>
            </a:r>
            <a:r>
              <a:rPr lang="en-US" sz="2400" dirty="0">
                <a:solidFill>
                  <a:schemeClr val="bg1"/>
                </a:solidFill>
                <a:latin typeface="Arial" panose="020B0604020202020204" pitchFamily="34" charset="0"/>
                <a:cs typeface="Arial" panose="020B0604020202020204" pitchFamily="34" charset="0"/>
              </a:rPr>
              <a:t>Zr</a:t>
            </a:r>
          </a:p>
          <a:p>
            <a:pPr algn="ctr">
              <a:lnSpc>
                <a:spcPct val="90000"/>
              </a:lnSpc>
            </a:pPr>
            <a:r>
              <a:rPr lang="en-US" sz="1333" dirty="0">
                <a:solidFill>
                  <a:schemeClr val="bg1"/>
                </a:solidFill>
                <a:latin typeface="Arial" panose="020B0604020202020204" pitchFamily="34" charset="0"/>
                <a:cs typeface="Arial" panose="020B0604020202020204" pitchFamily="34" charset="0"/>
              </a:rPr>
              <a:t>17.15 %</a:t>
            </a:r>
          </a:p>
          <a:p>
            <a:pPr algn="ctr">
              <a:lnSpc>
                <a:spcPct val="90000"/>
              </a:lnSpc>
            </a:pPr>
            <a:r>
              <a:rPr lang="en-US" sz="1333" dirty="0">
                <a:solidFill>
                  <a:schemeClr val="bg1"/>
                </a:solidFill>
                <a:latin typeface="Arial" panose="020B0604020202020204" pitchFamily="34" charset="0"/>
                <a:cs typeface="Arial" panose="020B0604020202020204" pitchFamily="34" charset="0"/>
              </a:rPr>
              <a:t>37.8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76" name="Rectangle 275">
            <a:extLst>
              <a:ext uri="{FF2B5EF4-FFF2-40B4-BE49-F238E27FC236}">
                <a16:creationId xmlns:a16="http://schemas.microsoft.com/office/drawing/2014/main" id="{5C602247-6C5D-4B83-AF0A-657AE03C7AF4}"/>
              </a:ext>
            </a:extLst>
          </p:cNvPr>
          <p:cNvSpPr/>
          <p:nvPr/>
        </p:nvSpPr>
        <p:spPr>
          <a:xfrm>
            <a:off x="3648000" y="4704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93</a:t>
            </a:r>
            <a:r>
              <a:rPr lang="en-US" sz="2400" dirty="0">
                <a:solidFill>
                  <a:schemeClr val="tx1"/>
                </a:solidFill>
                <a:latin typeface="Arial" panose="020B0604020202020204" pitchFamily="34" charset="0"/>
                <a:cs typeface="Arial" panose="020B0604020202020204" pitchFamily="34" charset="0"/>
              </a:rPr>
              <a:t>Zr</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1.61 Ma</a:t>
            </a:r>
          </a:p>
          <a:p>
            <a:pPr algn="ctr">
              <a:lnSpc>
                <a:spcPct val="90000"/>
              </a:lnSpc>
            </a:pPr>
            <a:r>
              <a:rPr lang="en-US" sz="1333" dirty="0">
                <a:solidFill>
                  <a:schemeClr val="tx1"/>
                </a:solidFill>
                <a:latin typeface="Arial" panose="020B0604020202020204" pitchFamily="34" charset="0"/>
                <a:cs typeface="Arial" panose="020B0604020202020204" pitchFamily="34" charset="0"/>
              </a:rPr>
              <a:t>96 </a:t>
            </a:r>
            <a:r>
              <a:rPr lang="en-US" sz="1333" dirty="0" err="1">
                <a:solidFill>
                  <a:schemeClr val="tx1"/>
                </a:solidFill>
                <a:latin typeface="Arial" panose="020B0604020202020204" pitchFamily="34" charset="0"/>
                <a:cs typeface="Arial" panose="020B0604020202020204" pitchFamily="34" charset="0"/>
              </a:rPr>
              <a:t>mb</a:t>
            </a:r>
            <a:endParaRPr lang="en-US" sz="1333" dirty="0">
              <a:solidFill>
                <a:schemeClr val="tx1"/>
              </a:solidFill>
              <a:latin typeface="Arial" panose="020B0604020202020204" pitchFamily="34" charset="0"/>
              <a:cs typeface="Arial" panose="020B0604020202020204" pitchFamily="34" charset="0"/>
            </a:endParaRPr>
          </a:p>
        </p:txBody>
      </p:sp>
      <p:sp>
        <p:nvSpPr>
          <p:cNvPr id="277" name="Rectangle 276">
            <a:extLst>
              <a:ext uri="{FF2B5EF4-FFF2-40B4-BE49-F238E27FC236}">
                <a16:creationId xmlns:a16="http://schemas.microsoft.com/office/drawing/2014/main" id="{91846C87-0139-49F9-B3F7-F870596E0037}"/>
              </a:ext>
            </a:extLst>
          </p:cNvPr>
          <p:cNvSpPr/>
          <p:nvPr/>
        </p:nvSpPr>
        <p:spPr>
          <a:xfrm>
            <a:off x="4704000" y="4704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94</a:t>
            </a:r>
            <a:r>
              <a:rPr lang="en-US" sz="2400" dirty="0">
                <a:solidFill>
                  <a:schemeClr val="bg1"/>
                </a:solidFill>
                <a:latin typeface="Arial" panose="020B0604020202020204" pitchFamily="34" charset="0"/>
                <a:cs typeface="Arial" panose="020B0604020202020204" pitchFamily="34" charset="0"/>
              </a:rPr>
              <a:t>Zr</a:t>
            </a:r>
          </a:p>
          <a:p>
            <a:pPr algn="ctr">
              <a:lnSpc>
                <a:spcPct val="90000"/>
              </a:lnSpc>
            </a:pPr>
            <a:r>
              <a:rPr lang="en-US" sz="1333" dirty="0">
                <a:solidFill>
                  <a:schemeClr val="bg1"/>
                </a:solidFill>
                <a:latin typeface="Arial" panose="020B0604020202020204" pitchFamily="34" charset="0"/>
                <a:cs typeface="Arial" panose="020B0604020202020204" pitchFamily="34" charset="0"/>
              </a:rPr>
              <a:t>17.38 %</a:t>
            </a:r>
          </a:p>
          <a:p>
            <a:pPr algn="ctr">
              <a:lnSpc>
                <a:spcPct val="90000"/>
              </a:lnSpc>
            </a:pPr>
            <a:r>
              <a:rPr lang="en-US" sz="1333" dirty="0">
                <a:solidFill>
                  <a:schemeClr val="bg1"/>
                </a:solidFill>
                <a:latin typeface="Arial" panose="020B0604020202020204" pitchFamily="34" charset="0"/>
                <a:cs typeface="Arial" panose="020B0604020202020204" pitchFamily="34" charset="0"/>
              </a:rPr>
              <a:t>29.0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78" name="Rectangle 277">
            <a:extLst>
              <a:ext uri="{FF2B5EF4-FFF2-40B4-BE49-F238E27FC236}">
                <a16:creationId xmlns:a16="http://schemas.microsoft.com/office/drawing/2014/main" id="{4E2F7BF0-A00E-4C56-9DBC-E13E7093C8D6}"/>
              </a:ext>
            </a:extLst>
          </p:cNvPr>
          <p:cNvSpPr/>
          <p:nvPr/>
        </p:nvSpPr>
        <p:spPr>
          <a:xfrm>
            <a:off x="5760000" y="4704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95</a:t>
            </a:r>
            <a:r>
              <a:rPr lang="en-US" sz="2400" dirty="0">
                <a:solidFill>
                  <a:schemeClr val="tx1"/>
                </a:solidFill>
                <a:latin typeface="Arial" panose="020B0604020202020204" pitchFamily="34" charset="0"/>
                <a:cs typeface="Arial" panose="020B0604020202020204" pitchFamily="34" charset="0"/>
              </a:rPr>
              <a:t>Zr</a:t>
            </a:r>
          </a:p>
          <a:p>
            <a:pPr algn="ctr">
              <a:lnSpc>
                <a:spcPct val="90000"/>
              </a:lnSpc>
            </a:pPr>
            <a:r>
              <a:rPr lang="en-US" sz="1333" dirty="0">
                <a:solidFill>
                  <a:schemeClr val="tx1"/>
                </a:solidFill>
                <a:latin typeface="Arial" panose="020B0604020202020204" pitchFamily="34" charset="0"/>
                <a:cs typeface="Arial" panose="020B0604020202020204" pitchFamily="34" charset="0"/>
              </a:rPr>
              <a:t>64.032 d</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106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79" name="Rectangle 278">
            <a:extLst>
              <a:ext uri="{FF2B5EF4-FFF2-40B4-BE49-F238E27FC236}">
                <a16:creationId xmlns:a16="http://schemas.microsoft.com/office/drawing/2014/main" id="{9A8C2413-EA79-42A1-9AFC-23387CFB7303}"/>
              </a:ext>
            </a:extLst>
          </p:cNvPr>
          <p:cNvSpPr/>
          <p:nvPr/>
        </p:nvSpPr>
        <p:spPr>
          <a:xfrm>
            <a:off x="7872000" y="4704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97</a:t>
            </a:r>
            <a:r>
              <a:rPr lang="en-US" sz="2400" dirty="0">
                <a:solidFill>
                  <a:schemeClr val="tx1"/>
                </a:solidFill>
                <a:latin typeface="Arial" panose="020B0604020202020204" pitchFamily="34" charset="0"/>
                <a:cs typeface="Arial" panose="020B0604020202020204" pitchFamily="34" charset="0"/>
              </a:rPr>
              <a:t>Zr</a:t>
            </a:r>
          </a:p>
          <a:p>
            <a:pPr algn="ctr">
              <a:lnSpc>
                <a:spcPct val="90000"/>
              </a:lnSpc>
            </a:pPr>
            <a:r>
              <a:rPr lang="en-US" sz="1333" dirty="0">
                <a:solidFill>
                  <a:schemeClr val="tx1"/>
                </a:solidFill>
                <a:latin typeface="Arial" panose="020B0604020202020204" pitchFamily="34" charset="0"/>
                <a:cs typeface="Arial" panose="020B0604020202020204" pitchFamily="34" charset="0"/>
              </a:rPr>
              <a:t>16.749 h</a:t>
            </a:r>
          </a:p>
        </p:txBody>
      </p:sp>
      <p:sp>
        <p:nvSpPr>
          <p:cNvPr id="280" name="Rectangle 279">
            <a:extLst>
              <a:ext uri="{FF2B5EF4-FFF2-40B4-BE49-F238E27FC236}">
                <a16:creationId xmlns:a16="http://schemas.microsoft.com/office/drawing/2014/main" id="{B99F267C-D138-4402-A140-66452314D361}"/>
              </a:ext>
            </a:extLst>
          </p:cNvPr>
          <p:cNvSpPr/>
          <p:nvPr/>
        </p:nvSpPr>
        <p:spPr>
          <a:xfrm>
            <a:off x="8928000" y="4704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98</a:t>
            </a:r>
            <a:r>
              <a:rPr lang="en-US" sz="2400" dirty="0">
                <a:solidFill>
                  <a:schemeClr val="tx1"/>
                </a:solidFill>
                <a:latin typeface="Arial" panose="020B0604020202020204" pitchFamily="34" charset="0"/>
                <a:cs typeface="Arial" panose="020B0604020202020204" pitchFamily="34" charset="0"/>
              </a:rPr>
              <a:t>Zr</a:t>
            </a:r>
          </a:p>
          <a:p>
            <a:pPr algn="ctr">
              <a:lnSpc>
                <a:spcPct val="90000"/>
              </a:lnSpc>
            </a:pPr>
            <a:r>
              <a:rPr lang="en-US" sz="1333" dirty="0">
                <a:solidFill>
                  <a:schemeClr val="tx1"/>
                </a:solidFill>
                <a:latin typeface="Arial" panose="020B0604020202020204" pitchFamily="34" charset="0"/>
                <a:cs typeface="Arial" panose="020B0604020202020204" pitchFamily="34" charset="0"/>
              </a:rPr>
              <a:t>30.7 s</a:t>
            </a:r>
          </a:p>
        </p:txBody>
      </p:sp>
      <p:sp>
        <p:nvSpPr>
          <p:cNvPr id="281" name="Rectangle 280">
            <a:extLst>
              <a:ext uri="{FF2B5EF4-FFF2-40B4-BE49-F238E27FC236}">
                <a16:creationId xmlns:a16="http://schemas.microsoft.com/office/drawing/2014/main" id="{F91EB056-82D7-4FBD-ACA4-2792BA4DEDE7}"/>
              </a:ext>
            </a:extLst>
          </p:cNvPr>
          <p:cNvSpPr/>
          <p:nvPr/>
        </p:nvSpPr>
        <p:spPr>
          <a:xfrm>
            <a:off x="480000" y="3648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91</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680 a</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173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82" name="Rectangle 281">
            <a:extLst>
              <a:ext uri="{FF2B5EF4-FFF2-40B4-BE49-F238E27FC236}">
                <a16:creationId xmlns:a16="http://schemas.microsoft.com/office/drawing/2014/main" id="{8760F77C-80FC-4883-AF02-898940CACA66}"/>
              </a:ext>
            </a:extLst>
          </p:cNvPr>
          <p:cNvSpPr/>
          <p:nvPr/>
        </p:nvSpPr>
        <p:spPr>
          <a:xfrm>
            <a:off x="1536000" y="3648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92</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34.7 Ma</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276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83" name="Rectangle 282">
            <a:extLst>
              <a:ext uri="{FF2B5EF4-FFF2-40B4-BE49-F238E27FC236}">
                <a16:creationId xmlns:a16="http://schemas.microsoft.com/office/drawing/2014/main" id="{02DF2C22-BB09-43DB-92B5-C0EFF8612132}"/>
              </a:ext>
            </a:extLst>
          </p:cNvPr>
          <p:cNvSpPr/>
          <p:nvPr/>
        </p:nvSpPr>
        <p:spPr>
          <a:xfrm>
            <a:off x="2592000" y="3648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93</a:t>
            </a:r>
            <a:r>
              <a:rPr lang="en-US" sz="2400" dirty="0">
                <a:solidFill>
                  <a:schemeClr val="bg1"/>
                </a:solidFill>
                <a:latin typeface="Arial" panose="020B0604020202020204" pitchFamily="34" charset="0"/>
                <a:cs typeface="Arial" panose="020B0604020202020204" pitchFamily="34" charset="0"/>
              </a:rPr>
              <a:t>Nb</a:t>
            </a:r>
          </a:p>
          <a:p>
            <a:pPr algn="ctr">
              <a:lnSpc>
                <a:spcPct val="90000"/>
              </a:lnSpc>
            </a:pPr>
            <a:r>
              <a:rPr lang="en-US" sz="1333" dirty="0">
                <a:solidFill>
                  <a:schemeClr val="bg1"/>
                </a:solidFill>
                <a:latin typeface="Arial" panose="020B0604020202020204" pitchFamily="34" charset="0"/>
                <a:cs typeface="Arial" panose="020B0604020202020204" pitchFamily="34" charset="0"/>
              </a:rPr>
              <a:t>100 %</a:t>
            </a:r>
          </a:p>
          <a:p>
            <a:pPr algn="ctr">
              <a:lnSpc>
                <a:spcPct val="90000"/>
              </a:lnSpc>
            </a:pPr>
            <a:r>
              <a:rPr lang="en-US" sz="1333" dirty="0">
                <a:solidFill>
                  <a:schemeClr val="bg1"/>
                </a:solidFill>
                <a:latin typeface="Arial" panose="020B0604020202020204" pitchFamily="34" charset="0"/>
                <a:cs typeface="Arial" panose="020B0604020202020204" pitchFamily="34" charset="0"/>
              </a:rPr>
              <a:t>276.9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84" name="Rectangle 283">
            <a:extLst>
              <a:ext uri="{FF2B5EF4-FFF2-40B4-BE49-F238E27FC236}">
                <a16:creationId xmlns:a16="http://schemas.microsoft.com/office/drawing/2014/main" id="{60D1DE02-40C1-40F4-8323-3A673097433C}"/>
              </a:ext>
            </a:extLst>
          </p:cNvPr>
          <p:cNvSpPr/>
          <p:nvPr/>
        </p:nvSpPr>
        <p:spPr>
          <a:xfrm>
            <a:off x="3648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94</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20.4 ka</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397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85" name="Rectangle 284">
            <a:extLst>
              <a:ext uri="{FF2B5EF4-FFF2-40B4-BE49-F238E27FC236}">
                <a16:creationId xmlns:a16="http://schemas.microsoft.com/office/drawing/2014/main" id="{F6B6355B-1791-4C55-86D3-7A06DACFE5B3}"/>
              </a:ext>
            </a:extLst>
          </p:cNvPr>
          <p:cNvSpPr/>
          <p:nvPr/>
        </p:nvSpPr>
        <p:spPr>
          <a:xfrm>
            <a:off x="4704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95</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34.991 d</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463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86" name="Rectangle 285">
            <a:extLst>
              <a:ext uri="{FF2B5EF4-FFF2-40B4-BE49-F238E27FC236}">
                <a16:creationId xmlns:a16="http://schemas.microsoft.com/office/drawing/2014/main" id="{1E5CF55B-77D4-4670-9EC1-8F1015464D6B}"/>
              </a:ext>
            </a:extLst>
          </p:cNvPr>
          <p:cNvSpPr/>
          <p:nvPr/>
        </p:nvSpPr>
        <p:spPr>
          <a:xfrm>
            <a:off x="5760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96</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23.35 h</a:t>
            </a:r>
          </a:p>
        </p:txBody>
      </p:sp>
      <p:sp>
        <p:nvSpPr>
          <p:cNvPr id="287" name="Rectangle 286">
            <a:extLst>
              <a:ext uri="{FF2B5EF4-FFF2-40B4-BE49-F238E27FC236}">
                <a16:creationId xmlns:a16="http://schemas.microsoft.com/office/drawing/2014/main" id="{C9FD8AD8-9A27-4DF0-8F23-85953DFDE1CD}"/>
              </a:ext>
            </a:extLst>
          </p:cNvPr>
          <p:cNvSpPr/>
          <p:nvPr/>
        </p:nvSpPr>
        <p:spPr>
          <a:xfrm>
            <a:off x="7872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98</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2.86 s</a:t>
            </a:r>
          </a:p>
        </p:txBody>
      </p:sp>
      <p:sp>
        <p:nvSpPr>
          <p:cNvPr id="288" name="Rectangle 287">
            <a:extLst>
              <a:ext uri="{FF2B5EF4-FFF2-40B4-BE49-F238E27FC236}">
                <a16:creationId xmlns:a16="http://schemas.microsoft.com/office/drawing/2014/main" id="{6D90B044-CC1C-4EF5-B1A2-BFCE48A7F715}"/>
              </a:ext>
            </a:extLst>
          </p:cNvPr>
          <p:cNvSpPr/>
          <p:nvPr/>
        </p:nvSpPr>
        <p:spPr>
          <a:xfrm>
            <a:off x="8928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99</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15.0 s</a:t>
            </a:r>
          </a:p>
        </p:txBody>
      </p:sp>
      <p:sp>
        <p:nvSpPr>
          <p:cNvPr id="289" name="Rectangle 288">
            <a:extLst>
              <a:ext uri="{FF2B5EF4-FFF2-40B4-BE49-F238E27FC236}">
                <a16:creationId xmlns:a16="http://schemas.microsoft.com/office/drawing/2014/main" id="{505185E4-5AF3-46E8-99EF-C2B59CEA17E2}"/>
              </a:ext>
            </a:extLst>
          </p:cNvPr>
          <p:cNvSpPr/>
          <p:nvPr/>
        </p:nvSpPr>
        <p:spPr>
          <a:xfrm>
            <a:off x="1536000" y="2592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93</a:t>
            </a:r>
            <a:r>
              <a:rPr lang="en-US" sz="2400" dirty="0">
                <a:solidFill>
                  <a:schemeClr val="tx1"/>
                </a:solidFill>
                <a:latin typeface="Arial" panose="020B0604020202020204" pitchFamily="34" charset="0"/>
                <a:cs typeface="Arial" panose="020B0604020202020204" pitchFamily="34" charset="0"/>
              </a:rPr>
              <a:t>Mo</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4.0 ka</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139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90" name="Rectangle 289">
            <a:extLst>
              <a:ext uri="{FF2B5EF4-FFF2-40B4-BE49-F238E27FC236}">
                <a16:creationId xmlns:a16="http://schemas.microsoft.com/office/drawing/2014/main" id="{9F8B955E-1E2B-4381-A911-3E39EDA61F5D}"/>
              </a:ext>
            </a:extLst>
          </p:cNvPr>
          <p:cNvSpPr/>
          <p:nvPr/>
        </p:nvSpPr>
        <p:spPr>
          <a:xfrm>
            <a:off x="3648000" y="2592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95</a:t>
            </a:r>
            <a:r>
              <a:rPr lang="en-US" sz="2400" dirty="0">
                <a:solidFill>
                  <a:schemeClr val="bg1"/>
                </a:solidFill>
                <a:latin typeface="Arial" panose="020B0604020202020204" pitchFamily="34" charset="0"/>
                <a:cs typeface="Arial" panose="020B0604020202020204" pitchFamily="34" charset="0"/>
              </a:rPr>
              <a:t>Mo</a:t>
            </a:r>
          </a:p>
          <a:p>
            <a:pPr algn="ctr">
              <a:lnSpc>
                <a:spcPct val="90000"/>
              </a:lnSpc>
            </a:pPr>
            <a:r>
              <a:rPr lang="en-US" sz="1333" dirty="0">
                <a:solidFill>
                  <a:schemeClr val="bg1"/>
                </a:solidFill>
                <a:latin typeface="Arial" panose="020B0604020202020204" pitchFamily="34" charset="0"/>
                <a:cs typeface="Arial" panose="020B0604020202020204" pitchFamily="34" charset="0"/>
              </a:rPr>
              <a:t>15.873 %</a:t>
            </a:r>
          </a:p>
          <a:p>
            <a:pPr algn="ctr">
              <a:lnSpc>
                <a:spcPct val="90000"/>
              </a:lnSpc>
            </a:pPr>
            <a:r>
              <a:rPr lang="en-US" sz="1333" dirty="0">
                <a:solidFill>
                  <a:schemeClr val="bg1"/>
                </a:solidFill>
                <a:latin typeface="Arial" panose="020B0604020202020204" pitchFamily="34" charset="0"/>
                <a:cs typeface="Arial" panose="020B0604020202020204" pitchFamily="34" charset="0"/>
              </a:rPr>
              <a:t>375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91" name="Rectangle 290">
            <a:extLst>
              <a:ext uri="{FF2B5EF4-FFF2-40B4-BE49-F238E27FC236}">
                <a16:creationId xmlns:a16="http://schemas.microsoft.com/office/drawing/2014/main" id="{180A2F17-2C5B-4188-BDA3-EE63DF3DC1D9}"/>
              </a:ext>
            </a:extLst>
          </p:cNvPr>
          <p:cNvSpPr/>
          <p:nvPr/>
        </p:nvSpPr>
        <p:spPr>
          <a:xfrm>
            <a:off x="5760000" y="2592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97</a:t>
            </a:r>
            <a:r>
              <a:rPr lang="en-US" sz="2400" dirty="0">
                <a:solidFill>
                  <a:schemeClr val="bg1"/>
                </a:solidFill>
                <a:latin typeface="Arial" panose="020B0604020202020204" pitchFamily="34" charset="0"/>
                <a:cs typeface="Arial" panose="020B0604020202020204" pitchFamily="34" charset="0"/>
              </a:rPr>
              <a:t>Mo</a:t>
            </a:r>
          </a:p>
          <a:p>
            <a:pPr algn="ctr">
              <a:lnSpc>
                <a:spcPct val="90000"/>
              </a:lnSpc>
            </a:pPr>
            <a:r>
              <a:rPr lang="en-US" sz="1333" dirty="0">
                <a:solidFill>
                  <a:schemeClr val="bg1"/>
                </a:solidFill>
                <a:latin typeface="Arial" panose="020B0604020202020204" pitchFamily="34" charset="0"/>
                <a:cs typeface="Arial" panose="020B0604020202020204" pitchFamily="34" charset="0"/>
              </a:rPr>
              <a:t>9.582 %</a:t>
            </a:r>
          </a:p>
          <a:p>
            <a:pPr algn="ctr">
              <a:lnSpc>
                <a:spcPct val="90000"/>
              </a:lnSpc>
            </a:pPr>
            <a:r>
              <a:rPr lang="en-US" sz="1333" dirty="0">
                <a:solidFill>
                  <a:schemeClr val="bg1"/>
                </a:solidFill>
                <a:latin typeface="Arial" panose="020B0604020202020204" pitchFamily="34" charset="0"/>
                <a:cs typeface="Arial" panose="020B0604020202020204" pitchFamily="34" charset="0"/>
              </a:rPr>
              <a:t>365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92" name="Rectangle 291">
            <a:extLst>
              <a:ext uri="{FF2B5EF4-FFF2-40B4-BE49-F238E27FC236}">
                <a16:creationId xmlns:a16="http://schemas.microsoft.com/office/drawing/2014/main" id="{F77908F1-9587-471F-8AD5-C77647A1F06F}"/>
              </a:ext>
            </a:extLst>
          </p:cNvPr>
          <p:cNvSpPr/>
          <p:nvPr/>
        </p:nvSpPr>
        <p:spPr>
          <a:xfrm>
            <a:off x="6816000" y="2592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98</a:t>
            </a:r>
            <a:r>
              <a:rPr lang="en-US" sz="2400" dirty="0">
                <a:solidFill>
                  <a:schemeClr val="bg1"/>
                </a:solidFill>
                <a:latin typeface="Arial" panose="020B0604020202020204" pitchFamily="34" charset="0"/>
                <a:cs typeface="Arial" panose="020B0604020202020204" pitchFamily="34" charset="0"/>
              </a:rPr>
              <a:t>Mo</a:t>
            </a:r>
          </a:p>
          <a:p>
            <a:pPr algn="ctr">
              <a:lnSpc>
                <a:spcPct val="90000"/>
              </a:lnSpc>
            </a:pPr>
            <a:r>
              <a:rPr lang="en-US" sz="1333" dirty="0">
                <a:solidFill>
                  <a:schemeClr val="bg1"/>
                </a:solidFill>
                <a:latin typeface="Arial" panose="020B0604020202020204" pitchFamily="34" charset="0"/>
                <a:cs typeface="Arial" panose="020B0604020202020204" pitchFamily="34" charset="0"/>
              </a:rPr>
              <a:t>24.292 %</a:t>
            </a:r>
          </a:p>
          <a:p>
            <a:pPr algn="ctr">
              <a:lnSpc>
                <a:spcPct val="90000"/>
              </a:lnSpc>
            </a:pPr>
            <a:r>
              <a:rPr lang="en-US" sz="1333" dirty="0">
                <a:solidFill>
                  <a:schemeClr val="bg1"/>
                </a:solidFill>
                <a:latin typeface="Arial" panose="020B0604020202020204" pitchFamily="34" charset="0"/>
                <a:cs typeface="Arial" panose="020B0604020202020204" pitchFamily="34" charset="0"/>
              </a:rPr>
              <a:t>91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293" name="Rectangle 292">
            <a:extLst>
              <a:ext uri="{FF2B5EF4-FFF2-40B4-BE49-F238E27FC236}">
                <a16:creationId xmlns:a16="http://schemas.microsoft.com/office/drawing/2014/main" id="{A3FADCF3-5CB4-4F80-BD43-A9EC089BB712}"/>
              </a:ext>
            </a:extLst>
          </p:cNvPr>
          <p:cNvSpPr/>
          <p:nvPr/>
        </p:nvSpPr>
        <p:spPr>
          <a:xfrm>
            <a:off x="7872000" y="2592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99</a:t>
            </a:r>
            <a:r>
              <a:rPr lang="en-US" sz="2400" dirty="0">
                <a:solidFill>
                  <a:schemeClr val="tx1"/>
                </a:solidFill>
                <a:latin typeface="Arial" panose="020B0604020202020204" pitchFamily="34" charset="0"/>
                <a:cs typeface="Arial" panose="020B0604020202020204" pitchFamily="34" charset="0"/>
              </a:rPr>
              <a:t>Mo</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65.932 h</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366 </a:t>
            </a:r>
            <a:r>
              <a:rPr lang="en-US" sz="1333" i="1" dirty="0" err="1">
                <a:solidFill>
                  <a:schemeClr val="tx1"/>
                </a:solidFill>
                <a:latin typeface="Arial" panose="020B0604020202020204" pitchFamily="34" charset="0"/>
                <a:cs typeface="Arial" panose="020B0604020202020204" pitchFamily="34" charset="0"/>
              </a:rPr>
              <a:t>mb</a:t>
            </a:r>
            <a:endParaRPr lang="en-US" sz="1333" i="1" dirty="0">
              <a:solidFill>
                <a:schemeClr val="tx1"/>
              </a:solidFill>
              <a:latin typeface="Arial" panose="020B0604020202020204" pitchFamily="34" charset="0"/>
              <a:cs typeface="Arial" panose="020B0604020202020204" pitchFamily="34" charset="0"/>
            </a:endParaRPr>
          </a:p>
        </p:txBody>
      </p:sp>
      <p:sp>
        <p:nvSpPr>
          <p:cNvPr id="294" name="Rectangle 293">
            <a:extLst>
              <a:ext uri="{FF2B5EF4-FFF2-40B4-BE49-F238E27FC236}">
                <a16:creationId xmlns:a16="http://schemas.microsoft.com/office/drawing/2014/main" id="{5A7EDFD3-E172-45E3-AFA6-DA510442087F}"/>
              </a:ext>
            </a:extLst>
          </p:cNvPr>
          <p:cNvSpPr/>
          <p:nvPr/>
        </p:nvSpPr>
        <p:spPr>
          <a:xfrm>
            <a:off x="8928000" y="2592000"/>
            <a:ext cx="816000" cy="480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lnSpc>
                <a:spcPct val="70000"/>
              </a:lnSpc>
            </a:pPr>
            <a:r>
              <a:rPr lang="en-US" sz="2400" baseline="30000" dirty="0">
                <a:solidFill>
                  <a:schemeClr val="bg1"/>
                </a:solidFill>
                <a:latin typeface="Arial" panose="020B0604020202020204" pitchFamily="34" charset="0"/>
                <a:cs typeface="Arial" panose="020B0604020202020204" pitchFamily="34" charset="0"/>
              </a:rPr>
              <a:t>100</a:t>
            </a:r>
            <a:r>
              <a:rPr lang="en-US" sz="2400" dirty="0">
                <a:solidFill>
                  <a:schemeClr val="bg1"/>
                </a:solidFill>
                <a:latin typeface="Arial" panose="020B0604020202020204" pitchFamily="34" charset="0"/>
                <a:cs typeface="Arial" panose="020B0604020202020204" pitchFamily="34" charset="0"/>
              </a:rPr>
              <a:t>Mo</a:t>
            </a:r>
          </a:p>
          <a:p>
            <a:pPr algn="ctr">
              <a:lnSpc>
                <a:spcPct val="70000"/>
              </a:lnSpc>
            </a:pPr>
            <a:r>
              <a:rPr lang="en-US" sz="1333" dirty="0">
                <a:solidFill>
                  <a:schemeClr val="bg1"/>
                </a:solidFill>
                <a:latin typeface="Arial" panose="020B0604020202020204" pitchFamily="34" charset="0"/>
                <a:cs typeface="Arial" panose="020B0604020202020204" pitchFamily="34" charset="0"/>
              </a:rPr>
              <a:t>9.744 %</a:t>
            </a:r>
          </a:p>
        </p:txBody>
      </p:sp>
      <p:cxnSp>
        <p:nvCxnSpPr>
          <p:cNvPr id="295" name="Straight Arrow Connector 294">
            <a:extLst>
              <a:ext uri="{FF2B5EF4-FFF2-40B4-BE49-F238E27FC236}">
                <a16:creationId xmlns:a16="http://schemas.microsoft.com/office/drawing/2014/main" id="{ABE04278-B12F-436D-B965-4EB2F03D963A}"/>
              </a:ext>
            </a:extLst>
          </p:cNvPr>
          <p:cNvCxnSpPr>
            <a:cxnSpLocks/>
            <a:stCxn id="272" idx="3"/>
            <a:endCxn id="275" idx="1"/>
          </p:cNvCxnSpPr>
          <p:nvPr/>
        </p:nvCxnSpPr>
        <p:spPr>
          <a:xfrm>
            <a:off x="2352000" y="5112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5C925336-54E6-498E-B90C-A2B68A735EE0}"/>
              </a:ext>
            </a:extLst>
          </p:cNvPr>
          <p:cNvCxnSpPr>
            <a:cxnSpLocks/>
            <a:stCxn id="275" idx="3"/>
            <a:endCxn id="276" idx="1"/>
          </p:cNvCxnSpPr>
          <p:nvPr/>
        </p:nvCxnSpPr>
        <p:spPr>
          <a:xfrm>
            <a:off x="3408000" y="5112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31E94AB6-CD9C-4ECA-9FC1-2E2801548D79}"/>
              </a:ext>
            </a:extLst>
          </p:cNvPr>
          <p:cNvCxnSpPr>
            <a:cxnSpLocks/>
            <a:stCxn id="276" idx="3"/>
            <a:endCxn id="277" idx="1"/>
          </p:cNvCxnSpPr>
          <p:nvPr/>
        </p:nvCxnSpPr>
        <p:spPr>
          <a:xfrm>
            <a:off x="4464000" y="5112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003ACB5C-B9D3-4967-AFA3-2021055A62D4}"/>
              </a:ext>
            </a:extLst>
          </p:cNvPr>
          <p:cNvCxnSpPr/>
          <p:nvPr/>
        </p:nvCxnSpPr>
        <p:spPr>
          <a:xfrm flipH="1" flipV="1">
            <a:off x="5520000" y="4464000"/>
            <a:ext cx="240000" cy="24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21B3A8FE-0008-4ED4-9C09-8D9F94B68BC8}"/>
              </a:ext>
            </a:extLst>
          </p:cNvPr>
          <p:cNvCxnSpPr/>
          <p:nvPr/>
        </p:nvCxnSpPr>
        <p:spPr>
          <a:xfrm flipH="1" flipV="1">
            <a:off x="7632000" y="2352000"/>
            <a:ext cx="240000" cy="24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5E1A800F-638A-4263-A7EE-A71ABCEA97BA}"/>
              </a:ext>
            </a:extLst>
          </p:cNvPr>
          <p:cNvCxnSpPr>
            <a:cxnSpLocks/>
            <a:stCxn id="277" idx="3"/>
            <a:endCxn id="278" idx="1"/>
          </p:cNvCxnSpPr>
          <p:nvPr/>
        </p:nvCxnSpPr>
        <p:spPr>
          <a:xfrm>
            <a:off x="5520000" y="5112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1" name="Straight Arrow Connector 300">
            <a:extLst>
              <a:ext uri="{FF2B5EF4-FFF2-40B4-BE49-F238E27FC236}">
                <a16:creationId xmlns:a16="http://schemas.microsoft.com/office/drawing/2014/main" id="{9F53F675-042F-4B95-9FA4-EF8589FE6069}"/>
              </a:ext>
            </a:extLst>
          </p:cNvPr>
          <p:cNvCxnSpPr>
            <a:cxnSpLocks/>
            <a:stCxn id="290" idx="3"/>
            <a:endCxn id="320" idx="1"/>
          </p:cNvCxnSpPr>
          <p:nvPr/>
        </p:nvCxnSpPr>
        <p:spPr>
          <a:xfrm>
            <a:off x="4464000" y="3000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E0138E8F-1CB4-473F-BA39-2AFDF866AA81}"/>
              </a:ext>
            </a:extLst>
          </p:cNvPr>
          <p:cNvCxnSpPr>
            <a:cxnSpLocks/>
            <a:stCxn id="320" idx="3"/>
            <a:endCxn id="291" idx="1"/>
          </p:cNvCxnSpPr>
          <p:nvPr/>
        </p:nvCxnSpPr>
        <p:spPr>
          <a:xfrm>
            <a:off x="5520000" y="3000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1E7CB4B3-AE67-497B-9C18-FD2EF77FF3B2}"/>
              </a:ext>
            </a:extLst>
          </p:cNvPr>
          <p:cNvCxnSpPr>
            <a:cxnSpLocks/>
            <a:stCxn id="291" idx="3"/>
            <a:endCxn id="292" idx="1"/>
          </p:cNvCxnSpPr>
          <p:nvPr/>
        </p:nvCxnSpPr>
        <p:spPr>
          <a:xfrm>
            <a:off x="6576000" y="3000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87EBCEB3-F417-4A75-96F0-4BD69F082514}"/>
              </a:ext>
            </a:extLst>
          </p:cNvPr>
          <p:cNvCxnSpPr>
            <a:cxnSpLocks/>
            <a:stCxn id="292" idx="3"/>
            <a:endCxn id="293" idx="1"/>
          </p:cNvCxnSpPr>
          <p:nvPr/>
        </p:nvCxnSpPr>
        <p:spPr>
          <a:xfrm>
            <a:off x="7632000" y="3000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E08FB76E-536C-45D8-8470-DD9E7E574F49}"/>
              </a:ext>
            </a:extLst>
          </p:cNvPr>
          <p:cNvCxnSpPr/>
          <p:nvPr/>
        </p:nvCxnSpPr>
        <p:spPr>
          <a:xfrm flipH="1" flipV="1">
            <a:off x="3408000" y="4464000"/>
            <a:ext cx="240000" cy="24000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EA3AEF4E-3A36-44B1-B3E1-559572D216B9}"/>
              </a:ext>
            </a:extLst>
          </p:cNvPr>
          <p:cNvCxnSpPr/>
          <p:nvPr/>
        </p:nvCxnSpPr>
        <p:spPr>
          <a:xfrm flipH="1" flipV="1">
            <a:off x="3408000" y="3408000"/>
            <a:ext cx="240000" cy="24000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B792380C-1DA4-4A8C-A676-9DC4C7BD2F93}"/>
              </a:ext>
            </a:extLst>
          </p:cNvPr>
          <p:cNvCxnSpPr>
            <a:cxnSpLocks/>
            <a:stCxn id="283" idx="3"/>
            <a:endCxn id="284" idx="1"/>
          </p:cNvCxnSpPr>
          <p:nvPr/>
        </p:nvCxnSpPr>
        <p:spPr>
          <a:xfrm>
            <a:off x="3408000" y="4056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F702F9D0-76F7-41B8-B0AB-1FD3753768FF}"/>
              </a:ext>
            </a:extLst>
          </p:cNvPr>
          <p:cNvCxnSpPr>
            <a:cxnSpLocks/>
            <a:stCxn id="284" idx="3"/>
            <a:endCxn id="285" idx="1"/>
          </p:cNvCxnSpPr>
          <p:nvPr/>
        </p:nvCxnSpPr>
        <p:spPr>
          <a:xfrm>
            <a:off x="4464000" y="4056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AE1E2AB6-DE0B-499D-BC8E-9D27547AD0AB}"/>
              </a:ext>
            </a:extLst>
          </p:cNvPr>
          <p:cNvCxnSpPr>
            <a:cxnSpLocks/>
            <a:stCxn id="315" idx="3"/>
            <a:endCxn id="289" idx="1"/>
          </p:cNvCxnSpPr>
          <p:nvPr/>
        </p:nvCxnSpPr>
        <p:spPr>
          <a:xfrm>
            <a:off x="1296000" y="3000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DC5275F1-FB4B-4400-BAE4-E332F7492D9F}"/>
              </a:ext>
            </a:extLst>
          </p:cNvPr>
          <p:cNvCxnSpPr>
            <a:cxnSpLocks/>
            <a:stCxn id="289" idx="3"/>
            <a:endCxn id="318" idx="1"/>
          </p:cNvCxnSpPr>
          <p:nvPr/>
        </p:nvCxnSpPr>
        <p:spPr>
          <a:xfrm>
            <a:off x="2352000" y="3000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8EE04C2D-1BFE-4722-B7AA-36BDDB3CC495}"/>
              </a:ext>
            </a:extLst>
          </p:cNvPr>
          <p:cNvCxnSpPr>
            <a:cxnSpLocks/>
          </p:cNvCxnSpPr>
          <p:nvPr/>
        </p:nvCxnSpPr>
        <p:spPr>
          <a:xfrm>
            <a:off x="2352000" y="3408000"/>
            <a:ext cx="240000" cy="24000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D3CE5C3A-85A8-4F7F-98D2-039ADEDCB8CE}"/>
              </a:ext>
            </a:extLst>
          </p:cNvPr>
          <p:cNvCxnSpPr/>
          <p:nvPr/>
        </p:nvCxnSpPr>
        <p:spPr>
          <a:xfrm flipH="1" flipV="1">
            <a:off x="7632000" y="4464000"/>
            <a:ext cx="240000" cy="24000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A581776D-3C14-40CF-848F-19781DCC78A9}"/>
              </a:ext>
            </a:extLst>
          </p:cNvPr>
          <p:cNvCxnSpPr/>
          <p:nvPr/>
        </p:nvCxnSpPr>
        <p:spPr>
          <a:xfrm flipH="1" flipV="1">
            <a:off x="5520000" y="3408000"/>
            <a:ext cx="240000" cy="24000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4" name="Snip Diagonal Corner Rectangle 129">
            <a:extLst>
              <a:ext uri="{FF2B5EF4-FFF2-40B4-BE49-F238E27FC236}">
                <a16:creationId xmlns:a16="http://schemas.microsoft.com/office/drawing/2014/main" id="{85FEF569-D403-4CB6-9C2D-A60158957AD9}"/>
              </a:ext>
            </a:extLst>
          </p:cNvPr>
          <p:cNvSpPr/>
          <p:nvPr/>
        </p:nvSpPr>
        <p:spPr>
          <a:xfrm>
            <a:off x="480000" y="2592000"/>
            <a:ext cx="816000" cy="816000"/>
          </a:xfrm>
          <a:prstGeom prst="snip2DiagRect">
            <a:avLst>
              <a:gd name="adj1" fmla="val 0"/>
              <a:gd name="adj2" fmla="val 248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315" name="Rectangle 314">
            <a:extLst>
              <a:ext uri="{FF2B5EF4-FFF2-40B4-BE49-F238E27FC236}">
                <a16:creationId xmlns:a16="http://schemas.microsoft.com/office/drawing/2014/main" id="{AB498204-00B9-4F1D-B12B-7514E1267F86}"/>
              </a:ext>
            </a:extLst>
          </p:cNvPr>
          <p:cNvSpPr/>
          <p:nvPr/>
        </p:nvSpPr>
        <p:spPr>
          <a:xfrm>
            <a:off x="480000" y="2592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92</a:t>
            </a:r>
            <a:r>
              <a:rPr lang="en-US" sz="2400" dirty="0">
                <a:solidFill>
                  <a:schemeClr val="bg1"/>
                </a:solidFill>
                <a:latin typeface="Arial" panose="020B0604020202020204" pitchFamily="34" charset="0"/>
                <a:cs typeface="Arial" panose="020B0604020202020204" pitchFamily="34" charset="0"/>
              </a:rPr>
              <a:t>Mo</a:t>
            </a:r>
          </a:p>
          <a:p>
            <a:pPr algn="ctr">
              <a:lnSpc>
                <a:spcPct val="90000"/>
              </a:lnSpc>
            </a:pPr>
            <a:r>
              <a:rPr lang="en-US" sz="1333" dirty="0">
                <a:solidFill>
                  <a:schemeClr val="bg1"/>
                </a:solidFill>
                <a:latin typeface="Arial" panose="020B0604020202020204" pitchFamily="34" charset="0"/>
                <a:cs typeface="Arial" panose="020B0604020202020204" pitchFamily="34" charset="0"/>
              </a:rPr>
              <a:t>14.649 %</a:t>
            </a:r>
          </a:p>
          <a:p>
            <a:pPr algn="ctr">
              <a:lnSpc>
                <a:spcPct val="90000"/>
              </a:lnSpc>
            </a:pPr>
            <a:r>
              <a:rPr lang="en-US" sz="1333" dirty="0">
                <a:solidFill>
                  <a:schemeClr val="bg1"/>
                </a:solidFill>
                <a:latin typeface="Arial" panose="020B0604020202020204" pitchFamily="34" charset="0"/>
                <a:cs typeface="Arial" panose="020B0604020202020204" pitchFamily="34" charset="0"/>
              </a:rPr>
              <a:t>67.4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cxnSp>
        <p:nvCxnSpPr>
          <p:cNvPr id="316" name="Straight Arrow Connector 315">
            <a:extLst>
              <a:ext uri="{FF2B5EF4-FFF2-40B4-BE49-F238E27FC236}">
                <a16:creationId xmlns:a16="http://schemas.microsoft.com/office/drawing/2014/main" id="{32231426-76E9-40F8-B9A1-5F72C98E70D2}"/>
              </a:ext>
            </a:extLst>
          </p:cNvPr>
          <p:cNvCxnSpPr>
            <a:cxnSpLocks/>
            <a:stCxn id="318" idx="3"/>
            <a:endCxn id="290" idx="1"/>
          </p:cNvCxnSpPr>
          <p:nvPr/>
        </p:nvCxnSpPr>
        <p:spPr>
          <a:xfrm>
            <a:off x="3408000" y="3000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7" name="Snip Diagonal Corner Rectangle 129">
            <a:extLst>
              <a:ext uri="{FF2B5EF4-FFF2-40B4-BE49-F238E27FC236}">
                <a16:creationId xmlns:a16="http://schemas.microsoft.com/office/drawing/2014/main" id="{DD8CF271-F442-439B-82AE-6C8873FFC6D4}"/>
              </a:ext>
            </a:extLst>
          </p:cNvPr>
          <p:cNvSpPr/>
          <p:nvPr/>
        </p:nvSpPr>
        <p:spPr>
          <a:xfrm>
            <a:off x="2592000" y="2592000"/>
            <a:ext cx="816000" cy="816000"/>
          </a:xfrm>
          <a:prstGeom prst="snip2DiagRect">
            <a:avLst>
              <a:gd name="adj1" fmla="val 0"/>
              <a:gd name="adj2" fmla="val 248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318" name="Rectangle 317">
            <a:extLst>
              <a:ext uri="{FF2B5EF4-FFF2-40B4-BE49-F238E27FC236}">
                <a16:creationId xmlns:a16="http://schemas.microsoft.com/office/drawing/2014/main" id="{CAF6A54C-E5FA-468A-B34B-87502D7DF7EE}"/>
              </a:ext>
            </a:extLst>
          </p:cNvPr>
          <p:cNvSpPr/>
          <p:nvPr/>
        </p:nvSpPr>
        <p:spPr>
          <a:xfrm>
            <a:off x="2592000" y="2592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94</a:t>
            </a:r>
            <a:r>
              <a:rPr lang="en-US" sz="2400" dirty="0">
                <a:solidFill>
                  <a:schemeClr val="bg1"/>
                </a:solidFill>
                <a:latin typeface="Arial" panose="020B0604020202020204" pitchFamily="34" charset="0"/>
                <a:cs typeface="Arial" panose="020B0604020202020204" pitchFamily="34" charset="0"/>
              </a:rPr>
              <a:t>Mo</a:t>
            </a:r>
          </a:p>
          <a:p>
            <a:pPr algn="ctr">
              <a:lnSpc>
                <a:spcPct val="90000"/>
              </a:lnSpc>
            </a:pPr>
            <a:r>
              <a:rPr lang="en-US" sz="1333" dirty="0">
                <a:solidFill>
                  <a:schemeClr val="bg1"/>
                </a:solidFill>
                <a:latin typeface="Arial" panose="020B0604020202020204" pitchFamily="34" charset="0"/>
                <a:cs typeface="Arial" panose="020B0604020202020204" pitchFamily="34" charset="0"/>
              </a:rPr>
              <a:t>9.187 %</a:t>
            </a:r>
          </a:p>
          <a:p>
            <a:pPr algn="ctr">
              <a:lnSpc>
                <a:spcPct val="90000"/>
              </a:lnSpc>
            </a:pPr>
            <a:r>
              <a:rPr lang="en-US" sz="1333" dirty="0">
                <a:solidFill>
                  <a:schemeClr val="bg1"/>
                </a:solidFill>
                <a:latin typeface="Arial" panose="020B0604020202020204" pitchFamily="34" charset="0"/>
                <a:cs typeface="Arial" panose="020B0604020202020204" pitchFamily="34" charset="0"/>
              </a:rPr>
              <a:t>111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319" name="Snip Single Corner Rectangle 127">
            <a:extLst>
              <a:ext uri="{FF2B5EF4-FFF2-40B4-BE49-F238E27FC236}">
                <a16:creationId xmlns:a16="http://schemas.microsoft.com/office/drawing/2014/main" id="{4282D007-C8CF-4431-96B4-1A8D39886434}"/>
              </a:ext>
            </a:extLst>
          </p:cNvPr>
          <p:cNvSpPr/>
          <p:nvPr/>
        </p:nvSpPr>
        <p:spPr>
          <a:xfrm>
            <a:off x="4704000" y="2592000"/>
            <a:ext cx="816000" cy="816000"/>
          </a:xfrm>
          <a:prstGeom prst="snip1Rect">
            <a:avLst>
              <a:gd name="adj" fmla="val 248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20" name="Rectangle 319">
            <a:extLst>
              <a:ext uri="{FF2B5EF4-FFF2-40B4-BE49-F238E27FC236}">
                <a16:creationId xmlns:a16="http://schemas.microsoft.com/office/drawing/2014/main" id="{A194650E-E5FE-4FDE-8555-F1A9334760AA}"/>
              </a:ext>
            </a:extLst>
          </p:cNvPr>
          <p:cNvSpPr/>
          <p:nvPr/>
        </p:nvSpPr>
        <p:spPr>
          <a:xfrm>
            <a:off x="4704000" y="2592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96</a:t>
            </a:r>
            <a:r>
              <a:rPr lang="en-US" sz="2400" dirty="0">
                <a:solidFill>
                  <a:schemeClr val="bg1"/>
                </a:solidFill>
                <a:latin typeface="Arial" panose="020B0604020202020204" pitchFamily="34" charset="0"/>
                <a:cs typeface="Arial" panose="020B0604020202020204" pitchFamily="34" charset="0"/>
              </a:rPr>
              <a:t>Mo</a:t>
            </a:r>
          </a:p>
          <a:p>
            <a:pPr algn="ctr">
              <a:lnSpc>
                <a:spcPct val="90000"/>
              </a:lnSpc>
            </a:pPr>
            <a:r>
              <a:rPr lang="en-US" sz="1333" dirty="0">
                <a:solidFill>
                  <a:schemeClr val="bg1"/>
                </a:solidFill>
                <a:latin typeface="Arial" panose="020B0604020202020204" pitchFamily="34" charset="0"/>
                <a:cs typeface="Arial" panose="020B0604020202020204" pitchFamily="34" charset="0"/>
              </a:rPr>
              <a:t>16.673 %</a:t>
            </a:r>
          </a:p>
          <a:p>
            <a:pPr algn="ctr">
              <a:lnSpc>
                <a:spcPct val="90000"/>
              </a:lnSpc>
            </a:pPr>
            <a:r>
              <a:rPr lang="en-US" sz="1333" dirty="0">
                <a:solidFill>
                  <a:schemeClr val="bg1"/>
                </a:solidFill>
                <a:latin typeface="Arial" panose="020B0604020202020204" pitchFamily="34" charset="0"/>
                <a:cs typeface="Arial" panose="020B0604020202020204" pitchFamily="34" charset="0"/>
              </a:rPr>
              <a:t>105 </a:t>
            </a:r>
            <a:r>
              <a:rPr lang="en-US" sz="1333" dirty="0" err="1">
                <a:solidFill>
                  <a:schemeClr val="bg1"/>
                </a:solidFill>
                <a:latin typeface="Arial" panose="020B0604020202020204" pitchFamily="34" charset="0"/>
                <a:cs typeface="Arial" panose="020B0604020202020204" pitchFamily="34" charset="0"/>
              </a:rPr>
              <a:t>mb</a:t>
            </a:r>
            <a:endParaRPr lang="en-US" sz="1333" dirty="0">
              <a:solidFill>
                <a:schemeClr val="bg1"/>
              </a:solidFill>
              <a:latin typeface="Arial" panose="020B0604020202020204" pitchFamily="34" charset="0"/>
              <a:cs typeface="Arial" panose="020B0604020202020204" pitchFamily="34" charset="0"/>
            </a:endParaRPr>
          </a:p>
        </p:txBody>
      </p:sp>
      <p:sp>
        <p:nvSpPr>
          <p:cNvPr id="321" name="Rectangle 221">
            <a:extLst>
              <a:ext uri="{FF2B5EF4-FFF2-40B4-BE49-F238E27FC236}">
                <a16:creationId xmlns:a16="http://schemas.microsoft.com/office/drawing/2014/main" id="{8A8451CD-2F95-4291-B01F-C057E17781F7}"/>
              </a:ext>
            </a:extLst>
          </p:cNvPr>
          <p:cNvSpPr>
            <a:spLocks noChangeArrowheads="1"/>
          </p:cNvSpPr>
          <p:nvPr/>
        </p:nvSpPr>
        <p:spPr bwMode="auto">
          <a:xfrm>
            <a:off x="8928000" y="3072000"/>
            <a:ext cx="816000" cy="336000"/>
          </a:xfrm>
          <a:prstGeom prst="rect">
            <a:avLst/>
          </a:prstGeom>
          <a:noFill/>
          <a:ln w="12700">
            <a:noFill/>
            <a:miter lim="800000"/>
            <a:headEnd/>
            <a:tailEnd/>
          </a:ln>
          <a:effectLst/>
        </p:spPr>
        <p:txBody>
          <a:bodyPr wrap="none" lIns="0" tIns="0" rIns="0" bIns="0" anchor="b" anchorCtr="0"/>
          <a:lstStyle/>
          <a:p>
            <a:pPr algn="ctr">
              <a:lnSpc>
                <a:spcPct val="70000"/>
              </a:lnSpc>
            </a:pPr>
            <a:r>
              <a:rPr lang="en-US" sz="1333" dirty="0">
                <a:latin typeface="Arial" panose="020B0604020202020204" pitchFamily="34" charset="0"/>
                <a:cs typeface="Arial" panose="020B0604020202020204" pitchFamily="34" charset="0"/>
              </a:rPr>
              <a:t>7.07 </a:t>
            </a:r>
            <a:r>
              <a:rPr lang="en-US" sz="1333" dirty="0" err="1">
                <a:latin typeface="Arial" panose="020B0604020202020204" pitchFamily="34" charset="0"/>
                <a:cs typeface="Arial" panose="020B0604020202020204" pitchFamily="34" charset="0"/>
              </a:rPr>
              <a:t>Ea</a:t>
            </a:r>
            <a:endParaRPr lang="en-US" sz="1333" dirty="0">
              <a:latin typeface="Arial" panose="020B0604020202020204" pitchFamily="34" charset="0"/>
              <a:cs typeface="Arial" panose="020B0604020202020204" pitchFamily="34" charset="0"/>
            </a:endParaRPr>
          </a:p>
          <a:p>
            <a:pPr algn="ctr">
              <a:lnSpc>
                <a:spcPct val="70000"/>
              </a:lnSpc>
            </a:pPr>
            <a:r>
              <a:rPr lang="en-US" sz="1333" dirty="0">
                <a:latin typeface="Arial" panose="020B0604020202020204" pitchFamily="34" charset="0"/>
                <a:cs typeface="Arial" panose="020B0604020202020204" pitchFamily="34" charset="0"/>
              </a:rPr>
              <a:t>86.3 </a:t>
            </a:r>
            <a:r>
              <a:rPr lang="en-US" sz="1333" dirty="0" err="1">
                <a:latin typeface="Arial" panose="020B0604020202020204" pitchFamily="34" charset="0"/>
                <a:cs typeface="Arial" panose="020B0604020202020204" pitchFamily="34" charset="0"/>
              </a:rPr>
              <a:t>mb</a:t>
            </a:r>
            <a:endParaRPr lang="en-US" sz="1333" dirty="0">
              <a:latin typeface="Arial" panose="020B0604020202020204" pitchFamily="34" charset="0"/>
              <a:cs typeface="Arial" panose="020B0604020202020204" pitchFamily="34" charset="0"/>
            </a:endParaRPr>
          </a:p>
        </p:txBody>
      </p:sp>
      <p:cxnSp>
        <p:nvCxnSpPr>
          <p:cNvPr id="322" name="Straight Arrow Connector 321">
            <a:extLst>
              <a:ext uri="{FF2B5EF4-FFF2-40B4-BE49-F238E27FC236}">
                <a16:creationId xmlns:a16="http://schemas.microsoft.com/office/drawing/2014/main" id="{F1461F1C-1690-4069-8A27-9B033A0FDFB0}"/>
              </a:ext>
            </a:extLst>
          </p:cNvPr>
          <p:cNvCxnSpPr>
            <a:cxnSpLocks/>
            <a:stCxn id="285" idx="3"/>
            <a:endCxn id="286" idx="1"/>
          </p:cNvCxnSpPr>
          <p:nvPr/>
        </p:nvCxnSpPr>
        <p:spPr>
          <a:xfrm>
            <a:off x="5520000" y="4056000"/>
            <a:ext cx="240000" cy="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45890B21-F9D9-4046-9CB3-DB0C91FF6908}"/>
              </a:ext>
            </a:extLst>
          </p:cNvPr>
          <p:cNvCxnSpPr/>
          <p:nvPr/>
        </p:nvCxnSpPr>
        <p:spPr>
          <a:xfrm flipH="1" flipV="1">
            <a:off x="9744000" y="2352000"/>
            <a:ext cx="240000" cy="24000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4" name="TextBox 323">
            <a:extLst>
              <a:ext uri="{FF2B5EF4-FFF2-40B4-BE49-F238E27FC236}">
                <a16:creationId xmlns:a16="http://schemas.microsoft.com/office/drawing/2014/main" id="{027BC51A-1CC8-4E32-B591-E986DE7EA39B}"/>
              </a:ext>
            </a:extLst>
          </p:cNvPr>
          <p:cNvSpPr txBox="1"/>
          <p:nvPr/>
        </p:nvSpPr>
        <p:spPr>
          <a:xfrm>
            <a:off x="480000" y="240000"/>
            <a:ext cx="816000" cy="240000"/>
          </a:xfrm>
          <a:prstGeom prst="rect">
            <a:avLst/>
          </a:prstGeom>
          <a:noFill/>
        </p:spPr>
        <p:txBody>
          <a:bodyPr wrap="none" lIns="0" tIns="0" rIns="0" bIns="0" rtlCol="0" anchor="ctr" anchorCtr="0">
            <a:noAutofit/>
          </a:bodyPr>
          <a:lstStyle/>
          <a:p>
            <a:pPr algn="ctr"/>
            <a:r>
              <a:rPr lang="en-US" sz="1333" b="1" dirty="0">
                <a:latin typeface="Arial" panose="020B0604020202020204" pitchFamily="34" charset="0"/>
                <a:cs typeface="Arial" panose="020B0604020202020204" pitchFamily="34" charset="0"/>
              </a:rPr>
              <a:t>magic </a:t>
            </a:r>
            <a:r>
              <a:rPr lang="en-US" sz="1333" b="1" i="1" dirty="0">
                <a:latin typeface="Arial" panose="020B0604020202020204" pitchFamily="34" charset="0"/>
                <a:cs typeface="Arial" panose="020B0604020202020204" pitchFamily="34" charset="0"/>
              </a:rPr>
              <a:t>n</a:t>
            </a:r>
            <a:endParaRPr lang="en-US" sz="1333" b="1" dirty="0">
              <a:latin typeface="Arial" panose="020B0604020202020204" pitchFamily="34" charset="0"/>
              <a:cs typeface="Arial" panose="020B0604020202020204" pitchFamily="34" charset="0"/>
            </a:endParaRPr>
          </a:p>
        </p:txBody>
      </p:sp>
      <p:cxnSp>
        <p:nvCxnSpPr>
          <p:cNvPr id="325" name="Straight Arrow Connector 324">
            <a:extLst>
              <a:ext uri="{FF2B5EF4-FFF2-40B4-BE49-F238E27FC236}">
                <a16:creationId xmlns:a16="http://schemas.microsoft.com/office/drawing/2014/main" id="{E90E063F-D621-4FEC-B2A7-06ED93FB441B}"/>
              </a:ext>
            </a:extLst>
          </p:cNvPr>
          <p:cNvCxnSpPr/>
          <p:nvPr/>
        </p:nvCxnSpPr>
        <p:spPr>
          <a:xfrm flipV="1">
            <a:off x="384000" y="192000"/>
            <a:ext cx="0" cy="336000"/>
          </a:xfrm>
          <a:prstGeom prst="straightConnector1">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6" name="TextBox 325">
            <a:extLst>
              <a:ext uri="{FF2B5EF4-FFF2-40B4-BE49-F238E27FC236}">
                <a16:creationId xmlns:a16="http://schemas.microsoft.com/office/drawing/2014/main" id="{DE06566B-4761-4F53-B8F4-235DE4888E66}"/>
              </a:ext>
            </a:extLst>
          </p:cNvPr>
          <p:cNvSpPr txBox="1"/>
          <p:nvPr/>
        </p:nvSpPr>
        <p:spPr>
          <a:xfrm>
            <a:off x="144000" y="192000"/>
            <a:ext cx="192000" cy="336000"/>
          </a:xfrm>
          <a:prstGeom prst="rect">
            <a:avLst/>
          </a:prstGeom>
          <a:noFill/>
        </p:spPr>
        <p:txBody>
          <a:bodyPr wrap="none" lIns="0" tIns="0" rIns="0" bIns="0" rtlCol="0" anchor="ctr" anchorCtr="0">
            <a:noAutofit/>
          </a:bodyPr>
          <a:lstStyle/>
          <a:p>
            <a:pPr algn="ctr"/>
            <a:r>
              <a:rPr lang="en-US" sz="1600" b="1" i="1" dirty="0">
                <a:latin typeface="Arial" panose="020B0604020202020204" pitchFamily="34" charset="0"/>
                <a:cs typeface="Arial" panose="020B0604020202020204" pitchFamily="34" charset="0"/>
              </a:rPr>
              <a:t>p</a:t>
            </a:r>
            <a:endParaRPr lang="en-US" sz="1600" b="1" dirty="0">
              <a:latin typeface="Arial" panose="020B0604020202020204" pitchFamily="34" charset="0"/>
              <a:cs typeface="Arial" panose="020B0604020202020204" pitchFamily="34" charset="0"/>
            </a:endParaRPr>
          </a:p>
        </p:txBody>
      </p:sp>
      <p:sp>
        <p:nvSpPr>
          <p:cNvPr id="327" name="Rectangle 326">
            <a:extLst>
              <a:ext uri="{FF2B5EF4-FFF2-40B4-BE49-F238E27FC236}">
                <a16:creationId xmlns:a16="http://schemas.microsoft.com/office/drawing/2014/main" id="{A0028FCB-0FDD-4DE8-BCEE-24F039E498B6}"/>
              </a:ext>
            </a:extLst>
          </p:cNvPr>
          <p:cNvSpPr/>
          <p:nvPr/>
        </p:nvSpPr>
        <p:spPr>
          <a:xfrm>
            <a:off x="240000" y="2592000"/>
            <a:ext cx="240000" cy="8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b="1" dirty="0">
                <a:solidFill>
                  <a:schemeClr val="tx1"/>
                </a:solidFill>
                <a:latin typeface="Arial" panose="020B0604020202020204" pitchFamily="34" charset="0"/>
                <a:cs typeface="Arial" panose="020B0604020202020204" pitchFamily="34" charset="0"/>
              </a:rPr>
              <a:t>42</a:t>
            </a:r>
          </a:p>
        </p:txBody>
      </p:sp>
      <p:sp>
        <p:nvSpPr>
          <p:cNvPr id="328" name="Rectangle 327">
            <a:extLst>
              <a:ext uri="{FF2B5EF4-FFF2-40B4-BE49-F238E27FC236}">
                <a16:creationId xmlns:a16="http://schemas.microsoft.com/office/drawing/2014/main" id="{2CBEEC5F-B704-4D66-A990-19422BCE7FF1}"/>
              </a:ext>
            </a:extLst>
          </p:cNvPr>
          <p:cNvSpPr/>
          <p:nvPr/>
        </p:nvSpPr>
        <p:spPr>
          <a:xfrm>
            <a:off x="240000" y="3648000"/>
            <a:ext cx="240000" cy="8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b="1" dirty="0">
                <a:solidFill>
                  <a:schemeClr val="tx1"/>
                </a:solidFill>
                <a:latin typeface="Arial" panose="020B0604020202020204" pitchFamily="34" charset="0"/>
                <a:cs typeface="Arial" panose="020B0604020202020204" pitchFamily="34" charset="0"/>
              </a:rPr>
              <a:t>41</a:t>
            </a:r>
          </a:p>
        </p:txBody>
      </p:sp>
      <p:sp>
        <p:nvSpPr>
          <p:cNvPr id="329" name="Rectangle 328">
            <a:extLst>
              <a:ext uri="{FF2B5EF4-FFF2-40B4-BE49-F238E27FC236}">
                <a16:creationId xmlns:a16="http://schemas.microsoft.com/office/drawing/2014/main" id="{F2089104-ACC9-42A6-8E7D-BAEA1B065871}"/>
              </a:ext>
            </a:extLst>
          </p:cNvPr>
          <p:cNvSpPr/>
          <p:nvPr/>
        </p:nvSpPr>
        <p:spPr>
          <a:xfrm>
            <a:off x="240000" y="4678869"/>
            <a:ext cx="240000" cy="8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b="1" dirty="0">
                <a:solidFill>
                  <a:schemeClr val="tx1"/>
                </a:solidFill>
                <a:latin typeface="Arial" panose="020B0604020202020204" pitchFamily="34" charset="0"/>
                <a:cs typeface="Arial" panose="020B0604020202020204" pitchFamily="34" charset="0"/>
              </a:rPr>
              <a:t>40</a:t>
            </a:r>
          </a:p>
        </p:txBody>
      </p:sp>
      <p:sp>
        <p:nvSpPr>
          <p:cNvPr id="330" name="Rectangle 329">
            <a:extLst>
              <a:ext uri="{FF2B5EF4-FFF2-40B4-BE49-F238E27FC236}">
                <a16:creationId xmlns:a16="http://schemas.microsoft.com/office/drawing/2014/main" id="{62005DDD-037F-49B9-A8C4-52E66AADC477}"/>
              </a:ext>
            </a:extLst>
          </p:cNvPr>
          <p:cNvSpPr/>
          <p:nvPr/>
        </p:nvSpPr>
        <p:spPr>
          <a:xfrm>
            <a:off x="480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50</a:t>
            </a:r>
          </a:p>
        </p:txBody>
      </p:sp>
      <p:sp>
        <p:nvSpPr>
          <p:cNvPr id="331" name="Rectangle 330">
            <a:extLst>
              <a:ext uri="{FF2B5EF4-FFF2-40B4-BE49-F238E27FC236}">
                <a16:creationId xmlns:a16="http://schemas.microsoft.com/office/drawing/2014/main" id="{ED4A9B2F-00C0-478B-90B7-01BE3E82D28B}"/>
              </a:ext>
            </a:extLst>
          </p:cNvPr>
          <p:cNvSpPr/>
          <p:nvPr/>
        </p:nvSpPr>
        <p:spPr>
          <a:xfrm>
            <a:off x="1536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51</a:t>
            </a:r>
          </a:p>
        </p:txBody>
      </p:sp>
      <p:sp>
        <p:nvSpPr>
          <p:cNvPr id="332" name="Rectangle 331">
            <a:extLst>
              <a:ext uri="{FF2B5EF4-FFF2-40B4-BE49-F238E27FC236}">
                <a16:creationId xmlns:a16="http://schemas.microsoft.com/office/drawing/2014/main" id="{B60932BB-0A06-4E57-A1B8-1B6EB4A59C15}"/>
              </a:ext>
            </a:extLst>
          </p:cNvPr>
          <p:cNvSpPr/>
          <p:nvPr/>
        </p:nvSpPr>
        <p:spPr>
          <a:xfrm>
            <a:off x="2592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52</a:t>
            </a:r>
          </a:p>
        </p:txBody>
      </p:sp>
      <p:sp>
        <p:nvSpPr>
          <p:cNvPr id="333" name="Rectangle 332">
            <a:extLst>
              <a:ext uri="{FF2B5EF4-FFF2-40B4-BE49-F238E27FC236}">
                <a16:creationId xmlns:a16="http://schemas.microsoft.com/office/drawing/2014/main" id="{E7726828-1C25-4096-84E7-91841D033D9A}"/>
              </a:ext>
            </a:extLst>
          </p:cNvPr>
          <p:cNvSpPr/>
          <p:nvPr/>
        </p:nvSpPr>
        <p:spPr>
          <a:xfrm>
            <a:off x="3648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53</a:t>
            </a:r>
          </a:p>
        </p:txBody>
      </p:sp>
      <p:sp>
        <p:nvSpPr>
          <p:cNvPr id="334" name="Rectangle 333">
            <a:extLst>
              <a:ext uri="{FF2B5EF4-FFF2-40B4-BE49-F238E27FC236}">
                <a16:creationId xmlns:a16="http://schemas.microsoft.com/office/drawing/2014/main" id="{318536B1-8910-4189-A336-4918537F735C}"/>
              </a:ext>
            </a:extLst>
          </p:cNvPr>
          <p:cNvSpPr/>
          <p:nvPr/>
        </p:nvSpPr>
        <p:spPr>
          <a:xfrm>
            <a:off x="4704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54</a:t>
            </a:r>
          </a:p>
        </p:txBody>
      </p:sp>
      <p:sp>
        <p:nvSpPr>
          <p:cNvPr id="335" name="Rectangle 334">
            <a:extLst>
              <a:ext uri="{FF2B5EF4-FFF2-40B4-BE49-F238E27FC236}">
                <a16:creationId xmlns:a16="http://schemas.microsoft.com/office/drawing/2014/main" id="{C1264A39-71BD-4A39-B88C-769EF34F03BC}"/>
              </a:ext>
            </a:extLst>
          </p:cNvPr>
          <p:cNvSpPr/>
          <p:nvPr/>
        </p:nvSpPr>
        <p:spPr>
          <a:xfrm>
            <a:off x="5760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55</a:t>
            </a:r>
          </a:p>
        </p:txBody>
      </p:sp>
      <p:sp>
        <p:nvSpPr>
          <p:cNvPr id="336" name="Rectangle 335">
            <a:extLst>
              <a:ext uri="{FF2B5EF4-FFF2-40B4-BE49-F238E27FC236}">
                <a16:creationId xmlns:a16="http://schemas.microsoft.com/office/drawing/2014/main" id="{DC8F92A5-2482-4EB8-A138-66D99B004D12}"/>
              </a:ext>
            </a:extLst>
          </p:cNvPr>
          <p:cNvSpPr/>
          <p:nvPr/>
        </p:nvSpPr>
        <p:spPr>
          <a:xfrm>
            <a:off x="6816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56</a:t>
            </a:r>
          </a:p>
        </p:txBody>
      </p:sp>
      <p:sp>
        <p:nvSpPr>
          <p:cNvPr id="337" name="Rectangle 336">
            <a:extLst>
              <a:ext uri="{FF2B5EF4-FFF2-40B4-BE49-F238E27FC236}">
                <a16:creationId xmlns:a16="http://schemas.microsoft.com/office/drawing/2014/main" id="{E67624B7-1AF4-4C4C-8E33-1045A0DB3F3A}"/>
              </a:ext>
            </a:extLst>
          </p:cNvPr>
          <p:cNvSpPr/>
          <p:nvPr/>
        </p:nvSpPr>
        <p:spPr>
          <a:xfrm>
            <a:off x="7872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57</a:t>
            </a:r>
          </a:p>
        </p:txBody>
      </p:sp>
      <p:cxnSp>
        <p:nvCxnSpPr>
          <p:cNvPr id="338" name="Straight Arrow Connector 337">
            <a:extLst>
              <a:ext uri="{FF2B5EF4-FFF2-40B4-BE49-F238E27FC236}">
                <a16:creationId xmlns:a16="http://schemas.microsoft.com/office/drawing/2014/main" id="{9CD5C6AF-4757-47F4-AA19-04174A586ED3}"/>
              </a:ext>
            </a:extLst>
          </p:cNvPr>
          <p:cNvCxnSpPr/>
          <p:nvPr/>
        </p:nvCxnSpPr>
        <p:spPr>
          <a:xfrm>
            <a:off x="11520000" y="5616000"/>
            <a:ext cx="336000" cy="0"/>
          </a:xfrm>
          <a:prstGeom prst="straightConnector1">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9" name="TextBox 338">
            <a:extLst>
              <a:ext uri="{FF2B5EF4-FFF2-40B4-BE49-F238E27FC236}">
                <a16:creationId xmlns:a16="http://schemas.microsoft.com/office/drawing/2014/main" id="{B1FC28CD-02FE-485E-AB44-EB719ADCA684}"/>
              </a:ext>
            </a:extLst>
          </p:cNvPr>
          <p:cNvSpPr txBox="1"/>
          <p:nvPr/>
        </p:nvSpPr>
        <p:spPr>
          <a:xfrm>
            <a:off x="11520000" y="5664000"/>
            <a:ext cx="336000" cy="192000"/>
          </a:xfrm>
          <a:prstGeom prst="rect">
            <a:avLst/>
          </a:prstGeom>
          <a:noFill/>
        </p:spPr>
        <p:txBody>
          <a:bodyPr wrap="none" lIns="0" tIns="0" rIns="0" bIns="0" rtlCol="0" anchor="ctr" anchorCtr="0">
            <a:noAutofit/>
          </a:bodyPr>
          <a:lstStyle/>
          <a:p>
            <a:pPr algn="ctr"/>
            <a:r>
              <a:rPr lang="en-US" sz="1600" b="1" i="1" dirty="0">
                <a:latin typeface="Arial" panose="020B0604020202020204" pitchFamily="34" charset="0"/>
                <a:cs typeface="Arial" panose="020B0604020202020204" pitchFamily="34" charset="0"/>
              </a:rPr>
              <a:t>n</a:t>
            </a:r>
            <a:endParaRPr lang="en-US" sz="1600" b="1" dirty="0">
              <a:latin typeface="Arial" panose="020B0604020202020204" pitchFamily="34" charset="0"/>
              <a:cs typeface="Arial" panose="020B0604020202020204" pitchFamily="34" charset="0"/>
            </a:endParaRPr>
          </a:p>
        </p:txBody>
      </p:sp>
      <p:cxnSp>
        <p:nvCxnSpPr>
          <p:cNvPr id="340" name="Straight Arrow Connector 339">
            <a:extLst>
              <a:ext uri="{FF2B5EF4-FFF2-40B4-BE49-F238E27FC236}">
                <a16:creationId xmlns:a16="http://schemas.microsoft.com/office/drawing/2014/main" id="{3FB93042-8199-4EB7-93B0-E48834AB7951}"/>
              </a:ext>
            </a:extLst>
          </p:cNvPr>
          <p:cNvCxnSpPr/>
          <p:nvPr/>
        </p:nvCxnSpPr>
        <p:spPr>
          <a:xfrm flipH="1" flipV="1">
            <a:off x="9274689" y="1801947"/>
            <a:ext cx="359260" cy="36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1" name="Group 340">
            <a:extLst>
              <a:ext uri="{FF2B5EF4-FFF2-40B4-BE49-F238E27FC236}">
                <a16:creationId xmlns:a16="http://schemas.microsoft.com/office/drawing/2014/main" id="{22B48A68-002F-4CAB-8F94-AD83A4BDF06F}"/>
              </a:ext>
            </a:extLst>
          </p:cNvPr>
          <p:cNvGrpSpPr/>
          <p:nvPr/>
        </p:nvGrpSpPr>
        <p:grpSpPr>
          <a:xfrm>
            <a:off x="221888" y="6159371"/>
            <a:ext cx="11749560" cy="540000"/>
            <a:chOff x="166416" y="4619530"/>
            <a:chExt cx="8812170" cy="405000"/>
          </a:xfrm>
        </p:grpSpPr>
        <p:grpSp>
          <p:nvGrpSpPr>
            <p:cNvPr id="342" name="Group 341">
              <a:extLst>
                <a:ext uri="{FF2B5EF4-FFF2-40B4-BE49-F238E27FC236}">
                  <a16:creationId xmlns:a16="http://schemas.microsoft.com/office/drawing/2014/main" id="{57A14F6D-DD93-4215-895F-9EB3173330A2}"/>
                </a:ext>
              </a:extLst>
            </p:cNvPr>
            <p:cNvGrpSpPr/>
            <p:nvPr/>
          </p:nvGrpSpPr>
          <p:grpSpPr>
            <a:xfrm>
              <a:off x="6218321" y="4619530"/>
              <a:ext cx="1110858" cy="405000"/>
              <a:chOff x="6177588" y="4619530"/>
              <a:chExt cx="1110858" cy="405000"/>
            </a:xfrm>
          </p:grpSpPr>
          <p:sp>
            <p:nvSpPr>
              <p:cNvPr id="362" name="TextBox 361">
                <a:extLst>
                  <a:ext uri="{FF2B5EF4-FFF2-40B4-BE49-F238E27FC236}">
                    <a16:creationId xmlns:a16="http://schemas.microsoft.com/office/drawing/2014/main" id="{55A83660-F453-4164-821D-8F24A6D1733C}"/>
                  </a:ext>
                </a:extLst>
              </p:cNvPr>
              <p:cNvSpPr txBox="1"/>
              <p:nvPr/>
            </p:nvSpPr>
            <p:spPr>
              <a:xfrm>
                <a:off x="6622398" y="4637364"/>
                <a:ext cx="666048" cy="369332"/>
              </a:xfrm>
              <a:prstGeom prst="rect">
                <a:avLst/>
              </a:prstGeom>
              <a:noFill/>
            </p:spPr>
            <p:txBody>
              <a:bodyPr wrap="none" lIns="0" tIns="0" rIns="0" bIns="0" rtlCol="0" anchor="ctr" anchorCtr="0">
                <a:spAutoFit/>
              </a:bodyPr>
              <a:lstStyle/>
              <a:p>
                <a:pPr algn="ctr"/>
                <a:r>
                  <a:rPr lang="en-US" sz="1600" b="1" i="1" dirty="0">
                    <a:latin typeface="Symbol" panose="05050102010706020507" pitchFamily="18" charset="2"/>
                    <a:cs typeface="Arial" panose="020B0604020202020204" pitchFamily="34" charset="0"/>
                  </a:rPr>
                  <a:t>b</a:t>
                </a:r>
                <a:r>
                  <a:rPr lang="en-US" sz="1600" b="1" dirty="0">
                    <a:latin typeface="Arial" panose="020B0604020202020204" pitchFamily="34" charset="0"/>
                    <a:cs typeface="Arial" panose="020B0604020202020204" pitchFamily="34" charset="0"/>
                  </a:rPr>
                  <a:t> </a:t>
                </a:r>
                <a:r>
                  <a:rPr lang="en-US" sz="1600" b="1" baseline="300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decaying</a:t>
                </a:r>
                <a:endParaRPr lang="en-US" sz="1600" b="1" baseline="30000" dirty="0">
                  <a:latin typeface="Arial" panose="020B0604020202020204" pitchFamily="34" charset="0"/>
                  <a:cs typeface="Arial" panose="020B0604020202020204" pitchFamily="34" charset="0"/>
                </a:endParaRPr>
              </a:p>
            </p:txBody>
          </p:sp>
          <p:sp>
            <p:nvSpPr>
              <p:cNvPr id="363" name="Rectangle 362">
                <a:extLst>
                  <a:ext uri="{FF2B5EF4-FFF2-40B4-BE49-F238E27FC236}">
                    <a16:creationId xmlns:a16="http://schemas.microsoft.com/office/drawing/2014/main" id="{9FFA267E-3542-4259-A5FB-290B19661E2F}"/>
                  </a:ext>
                </a:extLst>
              </p:cNvPr>
              <p:cNvSpPr/>
              <p:nvPr/>
            </p:nvSpPr>
            <p:spPr>
              <a:xfrm>
                <a:off x="6177588" y="4619530"/>
                <a:ext cx="405000" cy="405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endParaRPr lang="en-US" sz="900" b="1" dirty="0">
                  <a:solidFill>
                    <a:schemeClr val="tx1"/>
                  </a:solidFill>
                  <a:latin typeface="Arial" panose="020B0604020202020204" pitchFamily="34" charset="0"/>
                  <a:cs typeface="Arial" panose="020B0604020202020204" pitchFamily="34" charset="0"/>
                </a:endParaRPr>
              </a:p>
            </p:txBody>
          </p:sp>
        </p:grpSp>
        <p:grpSp>
          <p:nvGrpSpPr>
            <p:cNvPr id="343" name="Group 342">
              <a:extLst>
                <a:ext uri="{FF2B5EF4-FFF2-40B4-BE49-F238E27FC236}">
                  <a16:creationId xmlns:a16="http://schemas.microsoft.com/office/drawing/2014/main" id="{0E3F22B3-6C30-4381-950E-CF86A483F93D}"/>
                </a:ext>
              </a:extLst>
            </p:cNvPr>
            <p:cNvGrpSpPr/>
            <p:nvPr/>
          </p:nvGrpSpPr>
          <p:grpSpPr>
            <a:xfrm>
              <a:off x="5007940" y="4619530"/>
              <a:ext cx="1114376" cy="405000"/>
              <a:chOff x="4964276" y="4619530"/>
              <a:chExt cx="1114376" cy="405000"/>
            </a:xfrm>
          </p:grpSpPr>
          <p:sp>
            <p:nvSpPr>
              <p:cNvPr id="360" name="TextBox 359">
                <a:extLst>
                  <a:ext uri="{FF2B5EF4-FFF2-40B4-BE49-F238E27FC236}">
                    <a16:creationId xmlns:a16="http://schemas.microsoft.com/office/drawing/2014/main" id="{52D1A3B0-D5CD-4968-8F8B-7040B7FC4E5E}"/>
                  </a:ext>
                </a:extLst>
              </p:cNvPr>
              <p:cNvSpPr txBox="1"/>
              <p:nvPr/>
            </p:nvSpPr>
            <p:spPr>
              <a:xfrm>
                <a:off x="5412604" y="4637364"/>
                <a:ext cx="666048" cy="369332"/>
              </a:xfrm>
              <a:prstGeom prst="rect">
                <a:avLst/>
              </a:prstGeom>
              <a:noFill/>
            </p:spPr>
            <p:txBody>
              <a:bodyPr wrap="none" lIns="0" tIns="0" rIns="0" bIns="0" rtlCol="0" anchor="ctr" anchorCtr="0">
                <a:spAutoFit/>
              </a:bodyPr>
              <a:lstStyle/>
              <a:p>
                <a:pPr algn="ctr"/>
                <a:r>
                  <a:rPr lang="en-US" sz="1600" b="1" i="1" dirty="0">
                    <a:latin typeface="Symbol" panose="05050102010706020507" pitchFamily="18" charset="2"/>
                    <a:cs typeface="Arial" panose="020B0604020202020204" pitchFamily="34" charset="0"/>
                  </a:rPr>
                  <a:t>b</a:t>
                </a:r>
                <a:r>
                  <a:rPr lang="en-US" sz="1600" b="1" dirty="0">
                    <a:latin typeface="Arial" panose="020B0604020202020204" pitchFamily="34" charset="0"/>
                    <a:cs typeface="Arial" panose="020B0604020202020204" pitchFamily="34" charset="0"/>
                  </a:rPr>
                  <a:t> </a:t>
                </a:r>
                <a:r>
                  <a:rPr lang="en-US" sz="1600" b="1" baseline="300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 and</a:t>
                </a:r>
                <a:r>
                  <a:rPr lang="en-US" sz="1600" b="1" i="1" dirty="0">
                    <a:latin typeface="Arial" panose="020B0604020202020204" pitchFamily="34" charset="0"/>
                    <a:cs typeface="Arial" panose="020B0604020202020204" pitchFamily="34" charset="0"/>
                  </a:rPr>
                  <a:t> </a:t>
                </a:r>
                <a:r>
                  <a:rPr lang="en-US" sz="1600" b="1" i="1" dirty="0">
                    <a:latin typeface="Symbol" panose="05050102010706020507" pitchFamily="18" charset="2"/>
                    <a:cs typeface="Arial" panose="020B0604020202020204" pitchFamily="34" charset="0"/>
                  </a:rPr>
                  <a:t>e</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decaying</a:t>
                </a:r>
                <a:endParaRPr lang="en-US" sz="1600" b="1" dirty="0">
                  <a:latin typeface="Symbol" panose="05050102010706020507" pitchFamily="18" charset="2"/>
                  <a:cs typeface="Arial" panose="020B0604020202020204" pitchFamily="34" charset="0"/>
                </a:endParaRPr>
              </a:p>
            </p:txBody>
          </p:sp>
          <p:sp>
            <p:nvSpPr>
              <p:cNvPr id="361" name="Rectangle 360">
                <a:extLst>
                  <a:ext uri="{FF2B5EF4-FFF2-40B4-BE49-F238E27FC236}">
                    <a16:creationId xmlns:a16="http://schemas.microsoft.com/office/drawing/2014/main" id="{F014B65B-8A8A-4E84-9C09-BB016D679AAA}"/>
                  </a:ext>
                </a:extLst>
              </p:cNvPr>
              <p:cNvSpPr/>
              <p:nvPr/>
            </p:nvSpPr>
            <p:spPr>
              <a:xfrm>
                <a:off x="4964276" y="4619530"/>
                <a:ext cx="405000" cy="405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endParaRPr lang="en-US" sz="900" b="1" i="1" dirty="0">
                  <a:solidFill>
                    <a:schemeClr val="tx1"/>
                  </a:solidFill>
                  <a:latin typeface="Arial" panose="020B0604020202020204" pitchFamily="34" charset="0"/>
                  <a:cs typeface="Arial" panose="020B0604020202020204" pitchFamily="34" charset="0"/>
                </a:endParaRPr>
              </a:p>
            </p:txBody>
          </p:sp>
        </p:grpSp>
        <p:grpSp>
          <p:nvGrpSpPr>
            <p:cNvPr id="344" name="Group 343">
              <a:extLst>
                <a:ext uri="{FF2B5EF4-FFF2-40B4-BE49-F238E27FC236}">
                  <a16:creationId xmlns:a16="http://schemas.microsoft.com/office/drawing/2014/main" id="{145697D5-AEC7-4CB5-85D8-D3E25CDA3A73}"/>
                </a:ext>
              </a:extLst>
            </p:cNvPr>
            <p:cNvGrpSpPr/>
            <p:nvPr/>
          </p:nvGrpSpPr>
          <p:grpSpPr>
            <a:xfrm>
              <a:off x="2587178" y="4619530"/>
              <a:ext cx="1052349" cy="405000"/>
              <a:chOff x="2682544" y="4619530"/>
              <a:chExt cx="1052349" cy="405000"/>
            </a:xfrm>
          </p:grpSpPr>
          <p:sp>
            <p:nvSpPr>
              <p:cNvPr id="358" name="TextBox 357">
                <a:extLst>
                  <a:ext uri="{FF2B5EF4-FFF2-40B4-BE49-F238E27FC236}">
                    <a16:creationId xmlns:a16="http://schemas.microsoft.com/office/drawing/2014/main" id="{3CF1E3C6-5296-47AD-8F65-958C24D64F14}"/>
                  </a:ext>
                </a:extLst>
              </p:cNvPr>
              <p:cNvSpPr txBox="1"/>
              <p:nvPr/>
            </p:nvSpPr>
            <p:spPr>
              <a:xfrm>
                <a:off x="3126554" y="4637364"/>
                <a:ext cx="608339" cy="369332"/>
              </a:xfrm>
              <a:prstGeom prst="rect">
                <a:avLst/>
              </a:prstGeom>
              <a:noFill/>
            </p:spPr>
            <p:txBody>
              <a:bodyPr wrap="none" lIns="0" tIns="0" rIns="0" bIns="0" rtlCol="0" anchor="ctr" anchorCtr="0">
                <a:spAutoFit/>
              </a:bodyPr>
              <a:lstStyle/>
              <a:p>
                <a:pPr algn="ctr"/>
                <a:r>
                  <a:rPr lang="en-US" sz="1600" b="1" i="1" dirty="0">
                    <a:latin typeface="Arial" panose="020B0604020202020204" pitchFamily="34" charset="0"/>
                    <a:cs typeface="Arial" panose="020B0604020202020204" pitchFamily="34" charset="0"/>
                  </a:rPr>
                  <a:t>s</a:t>
                </a:r>
                <a:r>
                  <a:rPr lang="en-US" sz="1600" b="1" dirty="0">
                    <a:latin typeface="Arial" panose="020B0604020202020204" pitchFamily="34" charset="0"/>
                    <a:cs typeface="Arial" panose="020B0604020202020204" pitchFamily="34" charset="0"/>
                  </a:rPr>
                  <a:t>- and </a:t>
                </a:r>
                <a:r>
                  <a:rPr lang="en-US" sz="1600" b="1" i="1" dirty="0">
                    <a:latin typeface="Arial" panose="020B0604020202020204" pitchFamily="34" charset="0"/>
                    <a:cs typeface="Arial" panose="020B0604020202020204" pitchFamily="34" charset="0"/>
                  </a:rPr>
                  <a:t>r</a:t>
                </a:r>
                <a:r>
                  <a:rPr lang="en-US" sz="1600" b="1" dirty="0">
                    <a:latin typeface="Arial" panose="020B0604020202020204" pitchFamily="34" charset="0"/>
                    <a:cs typeface="Arial" panose="020B0604020202020204" pitchFamily="34" charset="0"/>
                  </a:rPr>
                  <a:t>-</a:t>
                </a:r>
              </a:p>
              <a:p>
                <a:pPr algn="ctr"/>
                <a:r>
                  <a:rPr lang="en-US" sz="1600" b="1" dirty="0">
                    <a:latin typeface="Arial" panose="020B0604020202020204" pitchFamily="34" charset="0"/>
                    <a:cs typeface="Arial" panose="020B0604020202020204" pitchFamily="34" charset="0"/>
                  </a:rPr>
                  <a:t>process</a:t>
                </a:r>
              </a:p>
            </p:txBody>
          </p:sp>
          <p:sp>
            <p:nvSpPr>
              <p:cNvPr id="359" name="Rectangle 358">
                <a:extLst>
                  <a:ext uri="{FF2B5EF4-FFF2-40B4-BE49-F238E27FC236}">
                    <a16:creationId xmlns:a16="http://schemas.microsoft.com/office/drawing/2014/main" id="{56089B61-892E-4C1B-85FC-C937A58B1254}"/>
                  </a:ext>
                </a:extLst>
              </p:cNvPr>
              <p:cNvSpPr/>
              <p:nvPr/>
            </p:nvSpPr>
            <p:spPr>
              <a:xfrm>
                <a:off x="2682544" y="4619530"/>
                <a:ext cx="405000" cy="405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endParaRPr lang="en-US" sz="900" b="1" dirty="0">
                  <a:solidFill>
                    <a:schemeClr val="bg1"/>
                  </a:solidFill>
                  <a:latin typeface="Arial" panose="020B0604020202020204" pitchFamily="34" charset="0"/>
                  <a:cs typeface="Arial" panose="020B0604020202020204" pitchFamily="34" charset="0"/>
                </a:endParaRPr>
              </a:p>
            </p:txBody>
          </p:sp>
        </p:grpSp>
        <p:grpSp>
          <p:nvGrpSpPr>
            <p:cNvPr id="345" name="Group 344">
              <a:extLst>
                <a:ext uri="{FF2B5EF4-FFF2-40B4-BE49-F238E27FC236}">
                  <a16:creationId xmlns:a16="http://schemas.microsoft.com/office/drawing/2014/main" id="{9520E175-90AD-44BF-B033-0DF700ECD27C}"/>
                </a:ext>
              </a:extLst>
            </p:cNvPr>
            <p:cNvGrpSpPr/>
            <p:nvPr/>
          </p:nvGrpSpPr>
          <p:grpSpPr>
            <a:xfrm>
              <a:off x="3797559" y="4619530"/>
              <a:ext cx="1033113" cy="405000"/>
              <a:chOff x="3833028" y="4619530"/>
              <a:chExt cx="1033113" cy="405000"/>
            </a:xfrm>
          </p:grpSpPr>
          <p:sp>
            <p:nvSpPr>
              <p:cNvPr id="356" name="TextBox 355">
                <a:extLst>
                  <a:ext uri="{FF2B5EF4-FFF2-40B4-BE49-F238E27FC236}">
                    <a16:creationId xmlns:a16="http://schemas.microsoft.com/office/drawing/2014/main" id="{D5358AA9-1348-4937-8AD1-3704AA9753F1}"/>
                  </a:ext>
                </a:extLst>
              </p:cNvPr>
              <p:cNvSpPr txBox="1"/>
              <p:nvPr/>
            </p:nvSpPr>
            <p:spPr>
              <a:xfrm>
                <a:off x="4277038" y="4637364"/>
                <a:ext cx="589103" cy="369332"/>
              </a:xfrm>
              <a:prstGeom prst="rect">
                <a:avLst/>
              </a:prstGeom>
              <a:noFill/>
            </p:spPr>
            <p:txBody>
              <a:bodyPr wrap="none" lIns="0" tIns="0" rIns="0" bIns="0" rtlCol="0" anchor="ctr" anchorCtr="0">
                <a:spAutoFit/>
              </a:bodyPr>
              <a:lstStyle/>
              <a:p>
                <a:pPr algn="ctr"/>
                <a:r>
                  <a:rPr lang="en-US" sz="1600" b="1" i="1" dirty="0">
                    <a:latin typeface="Arial" panose="020B0604020202020204" pitchFamily="34" charset="0"/>
                    <a:cs typeface="Arial" panose="020B0604020202020204" pitchFamily="34" charset="0"/>
                  </a:rPr>
                  <a:t>p</a:t>
                </a:r>
                <a:r>
                  <a:rPr lang="en-US" sz="1600" b="1" dirty="0">
                    <a:latin typeface="Arial" panose="020B0604020202020204" pitchFamily="34" charset="0"/>
                    <a:cs typeface="Arial" panose="020B0604020202020204" pitchFamily="34" charset="0"/>
                  </a:rPr>
                  <a:t>-</a:t>
                </a:r>
              </a:p>
              <a:p>
                <a:pPr algn="ctr"/>
                <a:r>
                  <a:rPr lang="en-US" sz="1600" b="1" dirty="0">
                    <a:latin typeface="Arial" panose="020B0604020202020204" pitchFamily="34" charset="0"/>
                    <a:cs typeface="Arial" panose="020B0604020202020204" pitchFamily="34" charset="0"/>
                  </a:rPr>
                  <a:t>process</a:t>
                </a:r>
              </a:p>
            </p:txBody>
          </p:sp>
          <p:sp>
            <p:nvSpPr>
              <p:cNvPr id="357" name="Snip Diagonal Corner Rectangle 129">
                <a:extLst>
                  <a:ext uri="{FF2B5EF4-FFF2-40B4-BE49-F238E27FC236}">
                    <a16:creationId xmlns:a16="http://schemas.microsoft.com/office/drawing/2014/main" id="{7521C31F-0C4C-4A03-B055-069FCA5E40C0}"/>
                  </a:ext>
                </a:extLst>
              </p:cNvPr>
              <p:cNvSpPr/>
              <p:nvPr/>
            </p:nvSpPr>
            <p:spPr>
              <a:xfrm>
                <a:off x="3833028" y="4619530"/>
                <a:ext cx="405000" cy="405000"/>
              </a:xfrm>
              <a:prstGeom prst="snip2DiagRect">
                <a:avLst>
                  <a:gd name="adj1" fmla="val 0"/>
                  <a:gd name="adj2" fmla="val 248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panose="020B0604020202020204" pitchFamily="34" charset="0"/>
                  <a:cs typeface="Arial" panose="020B0604020202020204" pitchFamily="34" charset="0"/>
                </a:endParaRPr>
              </a:p>
            </p:txBody>
          </p:sp>
        </p:grpSp>
        <p:grpSp>
          <p:nvGrpSpPr>
            <p:cNvPr id="346" name="Group 345">
              <a:extLst>
                <a:ext uri="{FF2B5EF4-FFF2-40B4-BE49-F238E27FC236}">
                  <a16:creationId xmlns:a16="http://schemas.microsoft.com/office/drawing/2014/main" id="{C3612FB4-E16F-4FFD-B6ED-DE215D4BFB97}"/>
                </a:ext>
              </a:extLst>
            </p:cNvPr>
            <p:cNvGrpSpPr/>
            <p:nvPr/>
          </p:nvGrpSpPr>
          <p:grpSpPr>
            <a:xfrm>
              <a:off x="166416" y="4619530"/>
              <a:ext cx="1171660" cy="405000"/>
              <a:chOff x="125094" y="4619530"/>
              <a:chExt cx="1171660" cy="405000"/>
            </a:xfrm>
          </p:grpSpPr>
          <p:sp>
            <p:nvSpPr>
              <p:cNvPr id="354" name="TextBox 353">
                <a:extLst>
                  <a:ext uri="{FF2B5EF4-FFF2-40B4-BE49-F238E27FC236}">
                    <a16:creationId xmlns:a16="http://schemas.microsoft.com/office/drawing/2014/main" id="{2F31405A-B458-47AE-9586-1BC4D38F6598}"/>
                  </a:ext>
                </a:extLst>
              </p:cNvPr>
              <p:cNvSpPr txBox="1"/>
              <p:nvPr/>
            </p:nvSpPr>
            <p:spPr>
              <a:xfrm>
                <a:off x="570594" y="4637364"/>
                <a:ext cx="726160" cy="369332"/>
              </a:xfrm>
              <a:prstGeom prst="rect">
                <a:avLst/>
              </a:prstGeom>
              <a:noFill/>
            </p:spPr>
            <p:txBody>
              <a:bodyPr wrap="none" lIns="0" tIns="0" rIns="0" bIns="0" rtlCol="0" anchor="ctr" anchorCtr="0">
                <a:spAutoFit/>
              </a:bodyPr>
              <a:lstStyle/>
              <a:p>
                <a:pPr algn="ctr"/>
                <a:r>
                  <a:rPr lang="en-US" sz="1600" b="1" i="1" dirty="0">
                    <a:latin typeface="Arial" panose="020B0604020202020204" pitchFamily="34" charset="0"/>
                    <a:cs typeface="Arial" panose="020B0604020202020204" pitchFamily="34" charset="0"/>
                  </a:rPr>
                  <a:t>s</a:t>
                </a:r>
                <a:r>
                  <a:rPr lang="en-US" sz="1600" b="1" dirty="0">
                    <a:latin typeface="Arial" panose="020B0604020202020204" pitchFamily="34" charset="0"/>
                    <a:cs typeface="Arial" panose="020B0604020202020204" pitchFamily="34" charset="0"/>
                  </a:rPr>
                  <a:t>-process</a:t>
                </a:r>
              </a:p>
              <a:p>
                <a:pPr algn="ctr"/>
                <a:r>
                  <a:rPr lang="en-US" sz="1600" b="1" dirty="0">
                    <a:latin typeface="Arial" panose="020B0604020202020204" pitchFamily="34" charset="0"/>
                    <a:cs typeface="Arial" panose="020B0604020202020204" pitchFamily="34" charset="0"/>
                  </a:rPr>
                  <a:t>only</a:t>
                </a:r>
              </a:p>
            </p:txBody>
          </p:sp>
          <p:sp>
            <p:nvSpPr>
              <p:cNvPr id="355" name="Snip Single Corner Rectangle 127">
                <a:extLst>
                  <a:ext uri="{FF2B5EF4-FFF2-40B4-BE49-F238E27FC236}">
                    <a16:creationId xmlns:a16="http://schemas.microsoft.com/office/drawing/2014/main" id="{98F15FF8-A2BA-4F69-A400-99FB8FFE26CC}"/>
                  </a:ext>
                </a:extLst>
              </p:cNvPr>
              <p:cNvSpPr/>
              <p:nvPr/>
            </p:nvSpPr>
            <p:spPr>
              <a:xfrm>
                <a:off x="125094" y="4619530"/>
                <a:ext cx="405000" cy="405000"/>
              </a:xfrm>
              <a:prstGeom prst="snip1Rect">
                <a:avLst>
                  <a:gd name="adj" fmla="val 248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panose="020B0604020202020204" pitchFamily="34" charset="0"/>
                  <a:cs typeface="Arial" panose="020B0604020202020204" pitchFamily="34" charset="0"/>
                </a:endParaRPr>
              </a:p>
            </p:txBody>
          </p:sp>
        </p:grpSp>
        <p:grpSp>
          <p:nvGrpSpPr>
            <p:cNvPr id="347" name="Group 346">
              <a:extLst>
                <a:ext uri="{FF2B5EF4-FFF2-40B4-BE49-F238E27FC236}">
                  <a16:creationId xmlns:a16="http://schemas.microsoft.com/office/drawing/2014/main" id="{A3BF25DB-AEE9-48AB-BFEB-764284D7CE49}"/>
                </a:ext>
              </a:extLst>
            </p:cNvPr>
            <p:cNvGrpSpPr/>
            <p:nvPr/>
          </p:nvGrpSpPr>
          <p:grpSpPr>
            <a:xfrm>
              <a:off x="1376797" y="4619530"/>
              <a:ext cx="1190524" cy="405000"/>
              <a:chOff x="1394487" y="4619530"/>
              <a:chExt cx="1190524" cy="405000"/>
            </a:xfrm>
          </p:grpSpPr>
          <p:sp>
            <p:nvSpPr>
              <p:cNvPr id="352" name="TextBox 351">
                <a:extLst>
                  <a:ext uri="{FF2B5EF4-FFF2-40B4-BE49-F238E27FC236}">
                    <a16:creationId xmlns:a16="http://schemas.microsoft.com/office/drawing/2014/main" id="{9EC8EE14-E381-4911-810B-07839CE5A52C}"/>
                  </a:ext>
                </a:extLst>
              </p:cNvPr>
              <p:cNvSpPr txBox="1"/>
              <p:nvPr/>
            </p:nvSpPr>
            <p:spPr>
              <a:xfrm>
                <a:off x="1840817" y="4637364"/>
                <a:ext cx="744194" cy="369332"/>
              </a:xfrm>
              <a:prstGeom prst="rect">
                <a:avLst/>
              </a:prstGeom>
              <a:noFill/>
            </p:spPr>
            <p:txBody>
              <a:bodyPr wrap="none" lIns="0" tIns="0" rIns="0" bIns="0" rtlCol="0" anchor="ctr" anchorCtr="0">
                <a:spAutoFit/>
              </a:bodyPr>
              <a:lstStyle/>
              <a:p>
                <a:pPr algn="ctr"/>
                <a:r>
                  <a:rPr lang="en-US" sz="1600" b="1" i="1" dirty="0">
                    <a:latin typeface="Arial" panose="020B0604020202020204" pitchFamily="34" charset="0"/>
                    <a:cs typeface="Arial" panose="020B0604020202020204" pitchFamily="34" charset="0"/>
                  </a:rPr>
                  <a:t>r</a:t>
                </a:r>
                <a:r>
                  <a:rPr lang="en-US" sz="1600" b="1" dirty="0">
                    <a:latin typeface="Arial" panose="020B0604020202020204" pitchFamily="34" charset="0"/>
                    <a:cs typeface="Arial" panose="020B0604020202020204" pitchFamily="34" charset="0"/>
                  </a:rPr>
                  <a:t>-process </a:t>
                </a:r>
              </a:p>
              <a:p>
                <a:pPr algn="ctr"/>
                <a:r>
                  <a:rPr lang="en-US" sz="1600" b="1" dirty="0">
                    <a:latin typeface="Arial" panose="020B0604020202020204" pitchFamily="34" charset="0"/>
                    <a:cs typeface="Arial" panose="020B0604020202020204" pitchFamily="34" charset="0"/>
                  </a:rPr>
                  <a:t>only</a:t>
                </a:r>
              </a:p>
            </p:txBody>
          </p:sp>
          <p:sp>
            <p:nvSpPr>
              <p:cNvPr id="353" name="Snip Single Corner Rectangle 127">
                <a:extLst>
                  <a:ext uri="{FF2B5EF4-FFF2-40B4-BE49-F238E27FC236}">
                    <a16:creationId xmlns:a16="http://schemas.microsoft.com/office/drawing/2014/main" id="{928A8EFC-8C56-42F5-9F98-CFE7D3253B38}"/>
                  </a:ext>
                </a:extLst>
              </p:cNvPr>
              <p:cNvSpPr/>
              <p:nvPr/>
            </p:nvSpPr>
            <p:spPr>
              <a:xfrm flipH="1" flipV="1">
                <a:off x="1394487" y="4619530"/>
                <a:ext cx="405000" cy="405000"/>
              </a:xfrm>
              <a:prstGeom prst="snip1Rect">
                <a:avLst>
                  <a:gd name="adj" fmla="val 248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panose="020B0604020202020204" pitchFamily="34" charset="0"/>
                  <a:cs typeface="Arial" panose="020B0604020202020204" pitchFamily="34" charset="0"/>
                </a:endParaRPr>
              </a:p>
            </p:txBody>
          </p:sp>
        </p:grpSp>
        <p:grpSp>
          <p:nvGrpSpPr>
            <p:cNvPr id="348" name="Group 347">
              <a:extLst>
                <a:ext uri="{FF2B5EF4-FFF2-40B4-BE49-F238E27FC236}">
                  <a16:creationId xmlns:a16="http://schemas.microsoft.com/office/drawing/2014/main" id="{95DBB9EA-3F80-4D9A-9193-9979CE83168A}"/>
                </a:ext>
              </a:extLst>
            </p:cNvPr>
            <p:cNvGrpSpPr/>
            <p:nvPr/>
          </p:nvGrpSpPr>
          <p:grpSpPr>
            <a:xfrm>
              <a:off x="7428704" y="4637364"/>
              <a:ext cx="1549882" cy="369332"/>
              <a:chOff x="7428704" y="4637364"/>
              <a:chExt cx="1549882" cy="369332"/>
            </a:xfrm>
          </p:grpSpPr>
          <p:sp>
            <p:nvSpPr>
              <p:cNvPr id="349" name="TextBox 348">
                <a:extLst>
                  <a:ext uri="{FF2B5EF4-FFF2-40B4-BE49-F238E27FC236}">
                    <a16:creationId xmlns:a16="http://schemas.microsoft.com/office/drawing/2014/main" id="{1804D2C5-90E8-4E89-8A1F-D08D0B64D07B}"/>
                  </a:ext>
                </a:extLst>
              </p:cNvPr>
              <p:cNvSpPr txBox="1"/>
              <p:nvPr/>
            </p:nvSpPr>
            <p:spPr>
              <a:xfrm>
                <a:off x="7806390" y="4637364"/>
                <a:ext cx="1172196" cy="369332"/>
              </a:xfrm>
              <a:prstGeom prst="rect">
                <a:avLst/>
              </a:prstGeom>
              <a:noFill/>
            </p:spPr>
            <p:txBody>
              <a:bodyPr wrap="none" lIns="0" tIns="0" rIns="0" bIns="0" rtlCol="0" anchor="ctr" anchorCtr="0">
                <a:spAutoFit/>
              </a:bodyPr>
              <a:lstStyle/>
              <a:p>
                <a:pPr algn="ctr"/>
                <a:r>
                  <a:rPr lang="en-US" sz="1600" b="1" dirty="0">
                    <a:latin typeface="Arial" panose="020B0604020202020204" pitchFamily="34" charset="0"/>
                    <a:cs typeface="Arial" panose="020B0604020202020204" pitchFamily="34" charset="0"/>
                  </a:rPr>
                  <a:t>main </a:t>
                </a:r>
                <a:r>
                  <a:rPr lang="en-US" sz="1600" b="1" i="1" dirty="0">
                    <a:latin typeface="Arial" panose="020B0604020202020204" pitchFamily="34" charset="0"/>
                    <a:cs typeface="Arial" panose="020B0604020202020204" pitchFamily="34" charset="0"/>
                  </a:rPr>
                  <a:t>s-</a:t>
                </a:r>
                <a:r>
                  <a:rPr lang="en-US" sz="1600" b="1" dirty="0">
                    <a:latin typeface="Arial" panose="020B0604020202020204" pitchFamily="34" charset="0"/>
                    <a:cs typeface="Arial" panose="020B0604020202020204" pitchFamily="34" charset="0"/>
                  </a:rPr>
                  <a:t>process </a:t>
                </a:r>
              </a:p>
              <a:p>
                <a:pPr algn="ctr"/>
                <a:r>
                  <a:rPr lang="en-US" sz="1600" b="1" dirty="0">
                    <a:latin typeface="Arial" panose="020B0604020202020204" pitchFamily="34" charset="0"/>
                    <a:cs typeface="Arial" panose="020B0604020202020204" pitchFamily="34" charset="0"/>
                  </a:rPr>
                  <a:t>minor reactions</a:t>
                </a:r>
              </a:p>
            </p:txBody>
          </p:sp>
          <p:cxnSp>
            <p:nvCxnSpPr>
              <p:cNvPr id="350" name="Straight Arrow Connector 349">
                <a:extLst>
                  <a:ext uri="{FF2B5EF4-FFF2-40B4-BE49-F238E27FC236}">
                    <a16:creationId xmlns:a16="http://schemas.microsoft.com/office/drawing/2014/main" id="{559AB517-697A-490E-AFFF-D1553B0DAF36}"/>
                  </a:ext>
                </a:extLst>
              </p:cNvPr>
              <p:cNvCxnSpPr>
                <a:cxnSpLocks/>
              </p:cNvCxnSpPr>
              <p:nvPr/>
            </p:nvCxnSpPr>
            <p:spPr>
              <a:xfrm>
                <a:off x="7428704" y="4738492"/>
                <a:ext cx="270131"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1" name="Straight Arrow Connector 350">
                <a:extLst>
                  <a:ext uri="{FF2B5EF4-FFF2-40B4-BE49-F238E27FC236}">
                    <a16:creationId xmlns:a16="http://schemas.microsoft.com/office/drawing/2014/main" id="{D57872F8-23D4-4EB7-87D5-3ADC9F85832D}"/>
                  </a:ext>
                </a:extLst>
              </p:cNvPr>
              <p:cNvCxnSpPr>
                <a:cxnSpLocks/>
              </p:cNvCxnSpPr>
              <p:nvPr/>
            </p:nvCxnSpPr>
            <p:spPr>
              <a:xfrm>
                <a:off x="7428704" y="4927754"/>
                <a:ext cx="270131"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64" name="Rectangle 363">
            <a:extLst>
              <a:ext uri="{FF2B5EF4-FFF2-40B4-BE49-F238E27FC236}">
                <a16:creationId xmlns:a16="http://schemas.microsoft.com/office/drawing/2014/main" id="{5BF62460-7493-4058-8EBF-4B9D8726DCF1}"/>
              </a:ext>
            </a:extLst>
          </p:cNvPr>
          <p:cNvSpPr/>
          <p:nvPr/>
        </p:nvSpPr>
        <p:spPr>
          <a:xfrm>
            <a:off x="480000" y="480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94</a:t>
            </a:r>
            <a:r>
              <a:rPr lang="en-US" sz="2400" dirty="0">
                <a:solidFill>
                  <a:schemeClr val="tx1"/>
                </a:solidFill>
                <a:latin typeface="Arial" panose="020B0604020202020204" pitchFamily="34" charset="0"/>
                <a:cs typeface="Arial" panose="020B0604020202020204" pitchFamily="34" charset="0"/>
              </a:rPr>
              <a:t>Ru</a:t>
            </a:r>
          </a:p>
          <a:p>
            <a:pPr algn="ctr">
              <a:lnSpc>
                <a:spcPct val="90000"/>
              </a:lnSpc>
            </a:pPr>
            <a:r>
              <a:rPr lang="en-US" sz="1333" dirty="0">
                <a:solidFill>
                  <a:schemeClr val="tx1"/>
                </a:solidFill>
                <a:latin typeface="Arial" panose="020B0604020202020204" pitchFamily="34" charset="0"/>
                <a:cs typeface="Arial" panose="020B0604020202020204" pitchFamily="34" charset="0"/>
              </a:rPr>
              <a:t>51.8 m</a:t>
            </a:r>
          </a:p>
        </p:txBody>
      </p:sp>
      <p:sp>
        <p:nvSpPr>
          <p:cNvPr id="365" name="Rectangle 364">
            <a:extLst>
              <a:ext uri="{FF2B5EF4-FFF2-40B4-BE49-F238E27FC236}">
                <a16:creationId xmlns:a16="http://schemas.microsoft.com/office/drawing/2014/main" id="{C11A156A-2C84-4BC8-AA84-44B182B15846}"/>
              </a:ext>
            </a:extLst>
          </p:cNvPr>
          <p:cNvSpPr/>
          <p:nvPr/>
        </p:nvSpPr>
        <p:spPr>
          <a:xfrm>
            <a:off x="1536000" y="480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95</a:t>
            </a:r>
            <a:r>
              <a:rPr lang="en-US" sz="2400" dirty="0">
                <a:solidFill>
                  <a:schemeClr val="tx1"/>
                </a:solidFill>
                <a:latin typeface="Arial" panose="020B0604020202020204" pitchFamily="34" charset="0"/>
                <a:cs typeface="Arial" panose="020B0604020202020204" pitchFamily="34" charset="0"/>
              </a:rPr>
              <a:t>Ru</a:t>
            </a:r>
          </a:p>
          <a:p>
            <a:pPr algn="ctr">
              <a:lnSpc>
                <a:spcPct val="90000"/>
              </a:lnSpc>
            </a:pPr>
            <a:r>
              <a:rPr lang="en-US" sz="1333" dirty="0">
                <a:solidFill>
                  <a:schemeClr val="tx1"/>
                </a:solidFill>
                <a:latin typeface="Arial" panose="020B0604020202020204" pitchFamily="34" charset="0"/>
                <a:cs typeface="Arial" panose="020B0604020202020204" pitchFamily="34" charset="0"/>
              </a:rPr>
              <a:t>1.607 h</a:t>
            </a:r>
          </a:p>
        </p:txBody>
      </p:sp>
      <p:sp>
        <p:nvSpPr>
          <p:cNvPr id="366" name="Rectangle 365">
            <a:extLst>
              <a:ext uri="{FF2B5EF4-FFF2-40B4-BE49-F238E27FC236}">
                <a16:creationId xmlns:a16="http://schemas.microsoft.com/office/drawing/2014/main" id="{D78ED80A-00B7-4470-936E-13CAB84B69A4}"/>
              </a:ext>
            </a:extLst>
          </p:cNvPr>
          <p:cNvSpPr/>
          <p:nvPr/>
        </p:nvSpPr>
        <p:spPr>
          <a:xfrm>
            <a:off x="3648000" y="480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97</a:t>
            </a:r>
            <a:r>
              <a:rPr lang="en-US" sz="2400" dirty="0">
                <a:solidFill>
                  <a:schemeClr val="tx1"/>
                </a:solidFill>
                <a:latin typeface="Arial" panose="020B0604020202020204" pitchFamily="34" charset="0"/>
                <a:cs typeface="Arial" panose="020B0604020202020204" pitchFamily="34" charset="0"/>
              </a:rPr>
              <a:t>Ru</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2.8370 d</a:t>
            </a:r>
          </a:p>
        </p:txBody>
      </p:sp>
      <p:sp>
        <p:nvSpPr>
          <p:cNvPr id="367" name="Rectangle 366">
            <a:extLst>
              <a:ext uri="{FF2B5EF4-FFF2-40B4-BE49-F238E27FC236}">
                <a16:creationId xmlns:a16="http://schemas.microsoft.com/office/drawing/2014/main" id="{D32DB1DB-9D43-41E4-A18A-1A4E4271C8C8}"/>
              </a:ext>
            </a:extLst>
          </p:cNvPr>
          <p:cNvSpPr/>
          <p:nvPr/>
        </p:nvSpPr>
        <p:spPr>
          <a:xfrm>
            <a:off x="9984000" y="480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103</a:t>
            </a:r>
            <a:r>
              <a:rPr lang="en-US" sz="2400" dirty="0">
                <a:solidFill>
                  <a:schemeClr val="tx1"/>
                </a:solidFill>
                <a:latin typeface="Arial" panose="020B0604020202020204" pitchFamily="34" charset="0"/>
                <a:cs typeface="Arial" panose="020B0604020202020204" pitchFamily="34" charset="0"/>
              </a:rPr>
              <a:t>Ru</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39.245 d</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504 mb</a:t>
            </a:r>
          </a:p>
        </p:txBody>
      </p:sp>
      <p:sp>
        <p:nvSpPr>
          <p:cNvPr id="368" name="Snip Diagonal Corner Rectangle 129">
            <a:extLst>
              <a:ext uri="{FF2B5EF4-FFF2-40B4-BE49-F238E27FC236}">
                <a16:creationId xmlns:a16="http://schemas.microsoft.com/office/drawing/2014/main" id="{39660BBD-9013-4B2F-947F-BBF7A668028A}"/>
              </a:ext>
            </a:extLst>
          </p:cNvPr>
          <p:cNvSpPr/>
          <p:nvPr/>
        </p:nvSpPr>
        <p:spPr>
          <a:xfrm>
            <a:off x="2592000" y="480000"/>
            <a:ext cx="816000" cy="816000"/>
          </a:xfrm>
          <a:prstGeom prst="snip2DiagRect">
            <a:avLst>
              <a:gd name="adj1" fmla="val 0"/>
              <a:gd name="adj2" fmla="val 248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369" name="Rectangle 368">
            <a:extLst>
              <a:ext uri="{FF2B5EF4-FFF2-40B4-BE49-F238E27FC236}">
                <a16:creationId xmlns:a16="http://schemas.microsoft.com/office/drawing/2014/main" id="{6FB2C270-D17D-4600-99C2-9E21AE473959}"/>
              </a:ext>
            </a:extLst>
          </p:cNvPr>
          <p:cNvSpPr/>
          <p:nvPr/>
        </p:nvSpPr>
        <p:spPr>
          <a:xfrm>
            <a:off x="2592000" y="480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96</a:t>
            </a:r>
            <a:r>
              <a:rPr lang="en-US" sz="2400" dirty="0">
                <a:solidFill>
                  <a:schemeClr val="bg1"/>
                </a:solidFill>
                <a:latin typeface="Arial" panose="020B0604020202020204" pitchFamily="34" charset="0"/>
                <a:cs typeface="Arial" panose="020B0604020202020204" pitchFamily="34" charset="0"/>
              </a:rPr>
              <a:t>Ru</a:t>
            </a:r>
          </a:p>
          <a:p>
            <a:pPr algn="ctr">
              <a:lnSpc>
                <a:spcPct val="90000"/>
              </a:lnSpc>
            </a:pPr>
            <a:r>
              <a:rPr lang="en-US" sz="1333" dirty="0">
                <a:solidFill>
                  <a:schemeClr val="bg1"/>
                </a:solidFill>
                <a:latin typeface="Arial" panose="020B0604020202020204" pitchFamily="34" charset="0"/>
                <a:cs typeface="Arial" panose="020B0604020202020204" pitchFamily="34" charset="0"/>
              </a:rPr>
              <a:t>5.54 %</a:t>
            </a:r>
          </a:p>
          <a:p>
            <a:pPr algn="ctr">
              <a:lnSpc>
                <a:spcPct val="90000"/>
              </a:lnSpc>
            </a:pPr>
            <a:r>
              <a:rPr lang="en-US" sz="1333" dirty="0">
                <a:solidFill>
                  <a:schemeClr val="bg1"/>
                </a:solidFill>
                <a:latin typeface="Arial" panose="020B0604020202020204" pitchFamily="34" charset="0"/>
                <a:cs typeface="Arial" panose="020B0604020202020204" pitchFamily="34" charset="0"/>
              </a:rPr>
              <a:t>223 mb</a:t>
            </a:r>
          </a:p>
        </p:txBody>
      </p:sp>
      <p:sp>
        <p:nvSpPr>
          <p:cNvPr id="370" name="Snip Diagonal Corner Rectangle 129">
            <a:extLst>
              <a:ext uri="{FF2B5EF4-FFF2-40B4-BE49-F238E27FC236}">
                <a16:creationId xmlns:a16="http://schemas.microsoft.com/office/drawing/2014/main" id="{95B46C9B-CAF9-44C6-A846-86235EF91067}"/>
              </a:ext>
            </a:extLst>
          </p:cNvPr>
          <p:cNvSpPr/>
          <p:nvPr/>
        </p:nvSpPr>
        <p:spPr>
          <a:xfrm>
            <a:off x="4704000" y="480000"/>
            <a:ext cx="816000" cy="816000"/>
          </a:xfrm>
          <a:prstGeom prst="snip2DiagRect">
            <a:avLst>
              <a:gd name="adj1" fmla="val 0"/>
              <a:gd name="adj2" fmla="val 248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371" name="Rectangle 370">
            <a:extLst>
              <a:ext uri="{FF2B5EF4-FFF2-40B4-BE49-F238E27FC236}">
                <a16:creationId xmlns:a16="http://schemas.microsoft.com/office/drawing/2014/main" id="{CFF358C7-C7CA-4F9A-90C5-B1A810AD8BEC}"/>
              </a:ext>
            </a:extLst>
          </p:cNvPr>
          <p:cNvSpPr/>
          <p:nvPr/>
        </p:nvSpPr>
        <p:spPr>
          <a:xfrm>
            <a:off x="4704000" y="480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98</a:t>
            </a:r>
            <a:r>
              <a:rPr lang="en-US" sz="2400" dirty="0">
                <a:solidFill>
                  <a:schemeClr val="bg1"/>
                </a:solidFill>
                <a:latin typeface="Arial" panose="020B0604020202020204" pitchFamily="34" charset="0"/>
                <a:cs typeface="Arial" panose="020B0604020202020204" pitchFamily="34" charset="0"/>
              </a:rPr>
              <a:t>Ru</a:t>
            </a:r>
          </a:p>
          <a:p>
            <a:pPr algn="ctr">
              <a:lnSpc>
                <a:spcPct val="90000"/>
              </a:lnSpc>
            </a:pPr>
            <a:r>
              <a:rPr lang="en-US" sz="1333" dirty="0">
                <a:solidFill>
                  <a:schemeClr val="bg1"/>
                </a:solidFill>
                <a:latin typeface="Arial" panose="020B0604020202020204" pitchFamily="34" charset="0"/>
                <a:cs typeface="Arial" panose="020B0604020202020204" pitchFamily="34" charset="0"/>
              </a:rPr>
              <a:t>1.87 %</a:t>
            </a:r>
          </a:p>
          <a:p>
            <a:pPr algn="ctr">
              <a:lnSpc>
                <a:spcPct val="90000"/>
              </a:lnSpc>
            </a:pPr>
            <a:r>
              <a:rPr lang="en-US" sz="1333" i="1" dirty="0">
                <a:solidFill>
                  <a:schemeClr val="bg1"/>
                </a:solidFill>
                <a:latin typeface="Arial" panose="020B0604020202020204" pitchFamily="34" charset="0"/>
                <a:cs typeface="Arial" panose="020B0604020202020204" pitchFamily="34" charset="0"/>
              </a:rPr>
              <a:t>177 mb</a:t>
            </a:r>
          </a:p>
        </p:txBody>
      </p:sp>
      <p:sp>
        <p:nvSpPr>
          <p:cNvPr id="372" name="Rectangle 371">
            <a:extLst>
              <a:ext uri="{FF2B5EF4-FFF2-40B4-BE49-F238E27FC236}">
                <a16:creationId xmlns:a16="http://schemas.microsoft.com/office/drawing/2014/main" id="{DDCD6448-7DF3-411F-9AA8-579B5CCE4103}"/>
              </a:ext>
            </a:extLst>
          </p:cNvPr>
          <p:cNvSpPr/>
          <p:nvPr/>
        </p:nvSpPr>
        <p:spPr>
          <a:xfrm>
            <a:off x="5760000" y="480000"/>
            <a:ext cx="816000" cy="816000"/>
          </a:xfrm>
          <a:prstGeom prst="rect">
            <a:avLst/>
          </a:prstGeom>
          <a:solidFill>
            <a:schemeClr val="tx1"/>
          </a:solidFill>
          <a:ln w="12700">
            <a:noFill/>
            <a:prstDash val="solid"/>
            <a:extLst>
              <a:ext uri="{C807C97D-BFC1-408E-A445-0C87EB9F89A2}">
                <ask:lineSketchStyleProps xmlns:ask="http://schemas.microsoft.com/office/drawing/2018/sketchyshapes" sd="1219033472">
                  <a:custGeom>
                    <a:avLst/>
                    <a:gdLst>
                      <a:gd name="connsiteX0" fmla="*/ 0 w 612000"/>
                      <a:gd name="connsiteY0" fmla="*/ 0 h 612000"/>
                      <a:gd name="connsiteX1" fmla="*/ 318240 w 612000"/>
                      <a:gd name="connsiteY1" fmla="*/ 0 h 612000"/>
                      <a:gd name="connsiteX2" fmla="*/ 612000 w 612000"/>
                      <a:gd name="connsiteY2" fmla="*/ 0 h 612000"/>
                      <a:gd name="connsiteX3" fmla="*/ 612000 w 612000"/>
                      <a:gd name="connsiteY3" fmla="*/ 287640 h 612000"/>
                      <a:gd name="connsiteX4" fmla="*/ 612000 w 612000"/>
                      <a:gd name="connsiteY4" fmla="*/ 612000 h 612000"/>
                      <a:gd name="connsiteX5" fmla="*/ 318240 w 612000"/>
                      <a:gd name="connsiteY5" fmla="*/ 612000 h 612000"/>
                      <a:gd name="connsiteX6" fmla="*/ 0 w 612000"/>
                      <a:gd name="connsiteY6" fmla="*/ 612000 h 612000"/>
                      <a:gd name="connsiteX7" fmla="*/ 0 w 612000"/>
                      <a:gd name="connsiteY7" fmla="*/ 312120 h 612000"/>
                      <a:gd name="connsiteX8" fmla="*/ 0 w 612000"/>
                      <a:gd name="connsiteY8"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000" h="612000" fill="none" extrusionOk="0">
                        <a:moveTo>
                          <a:pt x="0" y="0"/>
                        </a:moveTo>
                        <a:cubicBezTo>
                          <a:pt x="112278" y="-27454"/>
                          <a:pt x="186796" y="32849"/>
                          <a:pt x="318240" y="0"/>
                        </a:cubicBezTo>
                        <a:cubicBezTo>
                          <a:pt x="449684" y="-32849"/>
                          <a:pt x="533217" y="16646"/>
                          <a:pt x="612000" y="0"/>
                        </a:cubicBezTo>
                        <a:cubicBezTo>
                          <a:pt x="634049" y="82574"/>
                          <a:pt x="607276" y="151818"/>
                          <a:pt x="612000" y="287640"/>
                        </a:cubicBezTo>
                        <a:cubicBezTo>
                          <a:pt x="616724" y="423462"/>
                          <a:pt x="588943" y="499817"/>
                          <a:pt x="612000" y="612000"/>
                        </a:cubicBezTo>
                        <a:cubicBezTo>
                          <a:pt x="499783" y="642791"/>
                          <a:pt x="421677" y="583462"/>
                          <a:pt x="318240" y="612000"/>
                        </a:cubicBezTo>
                        <a:cubicBezTo>
                          <a:pt x="214803" y="640538"/>
                          <a:pt x="117158" y="587612"/>
                          <a:pt x="0" y="612000"/>
                        </a:cubicBezTo>
                        <a:cubicBezTo>
                          <a:pt x="-20307" y="520580"/>
                          <a:pt x="32518" y="381800"/>
                          <a:pt x="0" y="312120"/>
                        </a:cubicBezTo>
                        <a:cubicBezTo>
                          <a:pt x="-32518" y="242440"/>
                          <a:pt x="20790" y="103994"/>
                          <a:pt x="0" y="0"/>
                        </a:cubicBezTo>
                        <a:close/>
                      </a:path>
                      <a:path w="612000" h="612000" stroke="0" extrusionOk="0">
                        <a:moveTo>
                          <a:pt x="0" y="0"/>
                        </a:moveTo>
                        <a:cubicBezTo>
                          <a:pt x="84036" y="-31016"/>
                          <a:pt x="205532" y="16677"/>
                          <a:pt x="299880" y="0"/>
                        </a:cubicBezTo>
                        <a:cubicBezTo>
                          <a:pt x="394228" y="-16677"/>
                          <a:pt x="525912" y="15607"/>
                          <a:pt x="612000" y="0"/>
                        </a:cubicBezTo>
                        <a:cubicBezTo>
                          <a:pt x="635899" y="155912"/>
                          <a:pt x="598746" y="236576"/>
                          <a:pt x="612000" y="318240"/>
                        </a:cubicBezTo>
                        <a:cubicBezTo>
                          <a:pt x="625254" y="399904"/>
                          <a:pt x="602749" y="547075"/>
                          <a:pt x="612000" y="612000"/>
                        </a:cubicBezTo>
                        <a:cubicBezTo>
                          <a:pt x="521928" y="635118"/>
                          <a:pt x="379051" y="590105"/>
                          <a:pt x="318240" y="612000"/>
                        </a:cubicBezTo>
                        <a:cubicBezTo>
                          <a:pt x="257429" y="633895"/>
                          <a:pt x="134400" y="578435"/>
                          <a:pt x="0" y="612000"/>
                        </a:cubicBezTo>
                        <a:cubicBezTo>
                          <a:pt x="-31187" y="465455"/>
                          <a:pt x="26437" y="421158"/>
                          <a:pt x="0" y="318240"/>
                        </a:cubicBezTo>
                        <a:cubicBezTo>
                          <a:pt x="-26437" y="215322"/>
                          <a:pt x="27056" y="13443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99</a:t>
            </a:r>
            <a:r>
              <a:rPr lang="en-US" sz="2400" dirty="0">
                <a:solidFill>
                  <a:schemeClr val="bg1"/>
                </a:solidFill>
                <a:latin typeface="Arial" panose="020B0604020202020204" pitchFamily="34" charset="0"/>
                <a:cs typeface="Arial" panose="020B0604020202020204" pitchFamily="34" charset="0"/>
              </a:rPr>
              <a:t>Ru</a:t>
            </a:r>
            <a:endParaRPr lang="en-US" sz="2667" dirty="0">
              <a:solidFill>
                <a:schemeClr val="bg1"/>
              </a:solidFill>
              <a:latin typeface="Arial" panose="020B0604020202020204" pitchFamily="34" charset="0"/>
              <a:cs typeface="Arial" panose="020B0604020202020204" pitchFamily="34" charset="0"/>
            </a:endParaRPr>
          </a:p>
          <a:p>
            <a:pPr algn="ctr">
              <a:lnSpc>
                <a:spcPct val="90000"/>
              </a:lnSpc>
            </a:pPr>
            <a:r>
              <a:rPr lang="en-US" sz="1333" dirty="0">
                <a:solidFill>
                  <a:schemeClr val="bg1"/>
                </a:solidFill>
                <a:latin typeface="Arial" panose="020B0604020202020204" pitchFamily="34" charset="0"/>
                <a:cs typeface="Arial" panose="020B0604020202020204" pitchFamily="34" charset="0"/>
              </a:rPr>
              <a:t>12.76 %</a:t>
            </a:r>
          </a:p>
          <a:p>
            <a:pPr algn="ctr">
              <a:lnSpc>
                <a:spcPct val="90000"/>
              </a:lnSpc>
            </a:pPr>
            <a:r>
              <a:rPr lang="en-US" sz="1333" i="1" dirty="0">
                <a:solidFill>
                  <a:schemeClr val="bg1"/>
                </a:solidFill>
                <a:latin typeface="Arial" panose="020B0604020202020204" pitchFamily="34" charset="0"/>
                <a:cs typeface="Arial" panose="020B0604020202020204" pitchFamily="34" charset="0"/>
              </a:rPr>
              <a:t>679 mb</a:t>
            </a:r>
          </a:p>
        </p:txBody>
      </p:sp>
      <p:sp>
        <p:nvSpPr>
          <p:cNvPr id="373" name="Snip Single Corner Rectangle 127">
            <a:extLst>
              <a:ext uri="{FF2B5EF4-FFF2-40B4-BE49-F238E27FC236}">
                <a16:creationId xmlns:a16="http://schemas.microsoft.com/office/drawing/2014/main" id="{CDFB9608-0F97-49BC-9CD6-0A382185D23A}"/>
              </a:ext>
            </a:extLst>
          </p:cNvPr>
          <p:cNvSpPr/>
          <p:nvPr/>
        </p:nvSpPr>
        <p:spPr>
          <a:xfrm>
            <a:off x="6816000" y="480000"/>
            <a:ext cx="816000" cy="816000"/>
          </a:xfrm>
          <a:prstGeom prst="snip1Rect">
            <a:avLst>
              <a:gd name="adj" fmla="val 248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74" name="Rectangle 373">
            <a:extLst>
              <a:ext uri="{FF2B5EF4-FFF2-40B4-BE49-F238E27FC236}">
                <a16:creationId xmlns:a16="http://schemas.microsoft.com/office/drawing/2014/main" id="{A9972292-E47B-4B94-9698-743324ABF354}"/>
              </a:ext>
            </a:extLst>
          </p:cNvPr>
          <p:cNvSpPr/>
          <p:nvPr/>
        </p:nvSpPr>
        <p:spPr>
          <a:xfrm>
            <a:off x="6816000" y="480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100</a:t>
            </a:r>
            <a:r>
              <a:rPr lang="en-US" sz="2400" dirty="0">
                <a:solidFill>
                  <a:schemeClr val="bg1"/>
                </a:solidFill>
                <a:latin typeface="Arial" panose="020B0604020202020204" pitchFamily="34" charset="0"/>
                <a:cs typeface="Arial" panose="020B0604020202020204" pitchFamily="34" charset="0"/>
              </a:rPr>
              <a:t>Ru</a:t>
            </a:r>
          </a:p>
          <a:p>
            <a:pPr algn="ctr">
              <a:lnSpc>
                <a:spcPct val="90000"/>
              </a:lnSpc>
            </a:pPr>
            <a:r>
              <a:rPr lang="en-US" sz="1333" dirty="0">
                <a:solidFill>
                  <a:schemeClr val="bg1"/>
                </a:solidFill>
                <a:latin typeface="Arial" panose="020B0604020202020204" pitchFamily="34" charset="0"/>
                <a:cs typeface="Arial" panose="020B0604020202020204" pitchFamily="34" charset="0"/>
              </a:rPr>
              <a:t>12.60 %</a:t>
            </a:r>
          </a:p>
          <a:p>
            <a:pPr algn="ctr">
              <a:lnSpc>
                <a:spcPct val="90000"/>
              </a:lnSpc>
            </a:pPr>
            <a:r>
              <a:rPr lang="en-US" sz="1333" dirty="0">
                <a:solidFill>
                  <a:schemeClr val="bg1"/>
                </a:solidFill>
                <a:latin typeface="Arial" panose="020B0604020202020204" pitchFamily="34" charset="0"/>
                <a:cs typeface="Arial" panose="020B0604020202020204" pitchFamily="34" charset="0"/>
              </a:rPr>
              <a:t>197 mb</a:t>
            </a:r>
          </a:p>
        </p:txBody>
      </p:sp>
      <p:sp>
        <p:nvSpPr>
          <p:cNvPr id="375" name="Rectangle 374">
            <a:extLst>
              <a:ext uri="{FF2B5EF4-FFF2-40B4-BE49-F238E27FC236}">
                <a16:creationId xmlns:a16="http://schemas.microsoft.com/office/drawing/2014/main" id="{2D3F7740-031C-4764-90B9-8ABE1DCAEF8C}"/>
              </a:ext>
            </a:extLst>
          </p:cNvPr>
          <p:cNvSpPr/>
          <p:nvPr/>
        </p:nvSpPr>
        <p:spPr>
          <a:xfrm>
            <a:off x="7872000" y="480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101</a:t>
            </a:r>
            <a:r>
              <a:rPr lang="en-US" sz="2400" dirty="0">
                <a:solidFill>
                  <a:schemeClr val="bg1"/>
                </a:solidFill>
                <a:latin typeface="Arial" panose="020B0604020202020204" pitchFamily="34" charset="0"/>
                <a:cs typeface="Arial" panose="020B0604020202020204" pitchFamily="34" charset="0"/>
              </a:rPr>
              <a:t>Ru</a:t>
            </a:r>
            <a:endParaRPr lang="en-US" sz="2667" dirty="0">
              <a:solidFill>
                <a:schemeClr val="bg1"/>
              </a:solidFill>
              <a:latin typeface="Arial" panose="020B0604020202020204" pitchFamily="34" charset="0"/>
              <a:cs typeface="Arial" panose="020B0604020202020204" pitchFamily="34" charset="0"/>
            </a:endParaRPr>
          </a:p>
          <a:p>
            <a:pPr algn="ctr">
              <a:lnSpc>
                <a:spcPct val="90000"/>
              </a:lnSpc>
            </a:pPr>
            <a:r>
              <a:rPr lang="en-US" sz="1333" dirty="0">
                <a:solidFill>
                  <a:schemeClr val="bg1"/>
                </a:solidFill>
                <a:latin typeface="Arial" panose="020B0604020202020204" pitchFamily="34" charset="0"/>
                <a:cs typeface="Arial" panose="020B0604020202020204" pitchFamily="34" charset="0"/>
              </a:rPr>
              <a:t>17.06 %</a:t>
            </a:r>
          </a:p>
          <a:p>
            <a:pPr algn="ctr">
              <a:lnSpc>
                <a:spcPct val="90000"/>
              </a:lnSpc>
            </a:pPr>
            <a:r>
              <a:rPr lang="en-US" sz="1333" dirty="0">
                <a:solidFill>
                  <a:schemeClr val="bg1"/>
                </a:solidFill>
                <a:latin typeface="Arial" panose="020B0604020202020204" pitchFamily="34" charset="0"/>
                <a:cs typeface="Arial" panose="020B0604020202020204" pitchFamily="34" charset="0"/>
              </a:rPr>
              <a:t>958 mb</a:t>
            </a:r>
          </a:p>
        </p:txBody>
      </p:sp>
      <p:sp>
        <p:nvSpPr>
          <p:cNvPr id="376" name="Rectangle 375">
            <a:extLst>
              <a:ext uri="{FF2B5EF4-FFF2-40B4-BE49-F238E27FC236}">
                <a16:creationId xmlns:a16="http://schemas.microsoft.com/office/drawing/2014/main" id="{2D4FB40D-9276-4275-9509-750003072C66}"/>
              </a:ext>
            </a:extLst>
          </p:cNvPr>
          <p:cNvSpPr/>
          <p:nvPr/>
        </p:nvSpPr>
        <p:spPr>
          <a:xfrm>
            <a:off x="8928000" y="480000"/>
            <a:ext cx="816000" cy="816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102</a:t>
            </a:r>
            <a:r>
              <a:rPr lang="en-US" sz="2400" dirty="0">
                <a:solidFill>
                  <a:schemeClr val="bg1"/>
                </a:solidFill>
                <a:latin typeface="Arial" panose="020B0604020202020204" pitchFamily="34" charset="0"/>
                <a:cs typeface="Arial" panose="020B0604020202020204" pitchFamily="34" charset="0"/>
              </a:rPr>
              <a:t>Ru</a:t>
            </a:r>
            <a:endParaRPr lang="en-US" sz="2667" dirty="0">
              <a:solidFill>
                <a:schemeClr val="bg1"/>
              </a:solidFill>
              <a:latin typeface="Arial" panose="020B0604020202020204" pitchFamily="34" charset="0"/>
              <a:cs typeface="Arial" panose="020B0604020202020204" pitchFamily="34" charset="0"/>
            </a:endParaRPr>
          </a:p>
          <a:p>
            <a:pPr algn="ctr">
              <a:lnSpc>
                <a:spcPct val="90000"/>
              </a:lnSpc>
            </a:pPr>
            <a:r>
              <a:rPr lang="en-US" sz="1333" dirty="0">
                <a:solidFill>
                  <a:schemeClr val="bg1"/>
                </a:solidFill>
                <a:latin typeface="Arial" panose="020B0604020202020204" pitchFamily="34" charset="0"/>
                <a:cs typeface="Arial" panose="020B0604020202020204" pitchFamily="34" charset="0"/>
              </a:rPr>
              <a:t>31.55 %</a:t>
            </a:r>
          </a:p>
          <a:p>
            <a:pPr algn="ctr">
              <a:lnSpc>
                <a:spcPct val="90000"/>
              </a:lnSpc>
            </a:pPr>
            <a:r>
              <a:rPr lang="en-US" sz="1333" dirty="0">
                <a:solidFill>
                  <a:schemeClr val="bg1"/>
                </a:solidFill>
                <a:latin typeface="Arial" panose="020B0604020202020204" pitchFamily="34" charset="0"/>
                <a:cs typeface="Arial" panose="020B0604020202020204" pitchFamily="34" charset="0"/>
              </a:rPr>
              <a:t>171 mb</a:t>
            </a:r>
          </a:p>
        </p:txBody>
      </p:sp>
      <p:sp>
        <p:nvSpPr>
          <p:cNvPr id="377" name="Snip Single Corner Rectangle 127">
            <a:extLst>
              <a:ext uri="{FF2B5EF4-FFF2-40B4-BE49-F238E27FC236}">
                <a16:creationId xmlns:a16="http://schemas.microsoft.com/office/drawing/2014/main" id="{2DA2DD0E-75AA-4672-B8FB-06698AB46CA2}"/>
              </a:ext>
            </a:extLst>
          </p:cNvPr>
          <p:cNvSpPr/>
          <p:nvPr/>
        </p:nvSpPr>
        <p:spPr>
          <a:xfrm rot="10800000">
            <a:off x="11040000" y="480000"/>
            <a:ext cx="816000" cy="816000"/>
          </a:xfrm>
          <a:prstGeom prst="snip1Rect">
            <a:avLst>
              <a:gd name="adj" fmla="val 248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78" name="Rectangle 377">
            <a:extLst>
              <a:ext uri="{FF2B5EF4-FFF2-40B4-BE49-F238E27FC236}">
                <a16:creationId xmlns:a16="http://schemas.microsoft.com/office/drawing/2014/main" id="{B7229844-8FA7-4395-AABA-0F63BCA6D192}"/>
              </a:ext>
            </a:extLst>
          </p:cNvPr>
          <p:cNvSpPr/>
          <p:nvPr/>
        </p:nvSpPr>
        <p:spPr>
          <a:xfrm>
            <a:off x="11040000" y="480000"/>
            <a:ext cx="816000" cy="816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bg1"/>
                </a:solidFill>
                <a:latin typeface="Arial" panose="020B0604020202020204" pitchFamily="34" charset="0"/>
                <a:cs typeface="Arial" panose="020B0604020202020204" pitchFamily="34" charset="0"/>
              </a:rPr>
              <a:t>104</a:t>
            </a:r>
            <a:r>
              <a:rPr lang="en-US" sz="2400" dirty="0">
                <a:solidFill>
                  <a:schemeClr val="bg1"/>
                </a:solidFill>
                <a:latin typeface="Arial" panose="020B0604020202020204" pitchFamily="34" charset="0"/>
                <a:cs typeface="Arial" panose="020B0604020202020204" pitchFamily="34" charset="0"/>
              </a:rPr>
              <a:t>Ru</a:t>
            </a:r>
          </a:p>
          <a:p>
            <a:pPr algn="ctr">
              <a:lnSpc>
                <a:spcPct val="90000"/>
              </a:lnSpc>
            </a:pPr>
            <a:r>
              <a:rPr lang="en-US" sz="1333" dirty="0">
                <a:solidFill>
                  <a:schemeClr val="bg1"/>
                </a:solidFill>
                <a:latin typeface="Arial" panose="020B0604020202020204" pitchFamily="34" charset="0"/>
                <a:cs typeface="Arial" panose="020B0604020202020204" pitchFamily="34" charset="0"/>
              </a:rPr>
              <a:t>18.62 %</a:t>
            </a:r>
          </a:p>
          <a:p>
            <a:pPr algn="ctr">
              <a:lnSpc>
                <a:spcPct val="90000"/>
              </a:lnSpc>
            </a:pPr>
            <a:r>
              <a:rPr lang="en-US" sz="1333" dirty="0">
                <a:solidFill>
                  <a:schemeClr val="bg1"/>
                </a:solidFill>
                <a:latin typeface="Arial" panose="020B0604020202020204" pitchFamily="34" charset="0"/>
                <a:cs typeface="Arial" panose="020B0604020202020204" pitchFamily="34" charset="0"/>
              </a:rPr>
              <a:t>162 mb</a:t>
            </a:r>
          </a:p>
        </p:txBody>
      </p:sp>
      <p:sp>
        <p:nvSpPr>
          <p:cNvPr id="379" name="Rectangle 378">
            <a:extLst>
              <a:ext uri="{FF2B5EF4-FFF2-40B4-BE49-F238E27FC236}">
                <a16:creationId xmlns:a16="http://schemas.microsoft.com/office/drawing/2014/main" id="{3F7A0ADF-77D5-48F9-B1AE-9D0095C53D9B}"/>
              </a:ext>
            </a:extLst>
          </p:cNvPr>
          <p:cNvSpPr/>
          <p:nvPr/>
        </p:nvSpPr>
        <p:spPr>
          <a:xfrm>
            <a:off x="480000" y="1536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93</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2.75 h</a:t>
            </a:r>
          </a:p>
        </p:txBody>
      </p:sp>
      <p:sp>
        <p:nvSpPr>
          <p:cNvPr id="380" name="Rectangle 379">
            <a:extLst>
              <a:ext uri="{FF2B5EF4-FFF2-40B4-BE49-F238E27FC236}">
                <a16:creationId xmlns:a16="http://schemas.microsoft.com/office/drawing/2014/main" id="{FB3ABD12-4A25-419C-9BB1-AED0CB31C05B}"/>
              </a:ext>
            </a:extLst>
          </p:cNvPr>
          <p:cNvSpPr/>
          <p:nvPr/>
        </p:nvSpPr>
        <p:spPr>
          <a:xfrm>
            <a:off x="1536000" y="1536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94</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293 m</a:t>
            </a:r>
          </a:p>
        </p:txBody>
      </p:sp>
      <p:sp>
        <p:nvSpPr>
          <p:cNvPr id="381" name="Rectangle 380">
            <a:extLst>
              <a:ext uri="{FF2B5EF4-FFF2-40B4-BE49-F238E27FC236}">
                <a16:creationId xmlns:a16="http://schemas.microsoft.com/office/drawing/2014/main" id="{052B49B7-6D52-47EA-9045-550B0D4F3137}"/>
              </a:ext>
            </a:extLst>
          </p:cNvPr>
          <p:cNvSpPr/>
          <p:nvPr/>
        </p:nvSpPr>
        <p:spPr>
          <a:xfrm>
            <a:off x="2592000" y="1536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95</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19.258 h</a:t>
            </a:r>
          </a:p>
        </p:txBody>
      </p:sp>
      <p:sp>
        <p:nvSpPr>
          <p:cNvPr id="382" name="Rectangle 381">
            <a:extLst>
              <a:ext uri="{FF2B5EF4-FFF2-40B4-BE49-F238E27FC236}">
                <a16:creationId xmlns:a16="http://schemas.microsoft.com/office/drawing/2014/main" id="{177A70FA-CD8C-4291-9DD0-F1DE55B746CD}"/>
              </a:ext>
            </a:extLst>
          </p:cNvPr>
          <p:cNvSpPr/>
          <p:nvPr/>
        </p:nvSpPr>
        <p:spPr>
          <a:xfrm>
            <a:off x="3648000" y="1536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96</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4.28 d</a:t>
            </a:r>
          </a:p>
        </p:txBody>
      </p:sp>
      <p:sp>
        <p:nvSpPr>
          <p:cNvPr id="383" name="Rectangle 382">
            <a:extLst>
              <a:ext uri="{FF2B5EF4-FFF2-40B4-BE49-F238E27FC236}">
                <a16:creationId xmlns:a16="http://schemas.microsoft.com/office/drawing/2014/main" id="{2E1A0406-1664-40CA-A15A-BC31DF7299D6}"/>
              </a:ext>
            </a:extLst>
          </p:cNvPr>
          <p:cNvSpPr/>
          <p:nvPr/>
        </p:nvSpPr>
        <p:spPr>
          <a:xfrm>
            <a:off x="4704000" y="1536000"/>
            <a:ext cx="816000" cy="816000"/>
          </a:xfrm>
          <a:prstGeom prst="rect">
            <a:avLst/>
          </a:prstGeom>
          <a:solidFill>
            <a:srgbClr val="F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97</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4.21 Ma</a:t>
            </a:r>
          </a:p>
        </p:txBody>
      </p:sp>
      <p:sp>
        <p:nvSpPr>
          <p:cNvPr id="384" name="Rectangle 383">
            <a:extLst>
              <a:ext uri="{FF2B5EF4-FFF2-40B4-BE49-F238E27FC236}">
                <a16:creationId xmlns:a16="http://schemas.microsoft.com/office/drawing/2014/main" id="{762B3961-FE60-4F56-9622-C4D501B60754}"/>
              </a:ext>
            </a:extLst>
          </p:cNvPr>
          <p:cNvSpPr/>
          <p:nvPr/>
        </p:nvSpPr>
        <p:spPr>
          <a:xfrm>
            <a:off x="5760000" y="1536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98</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4.2 Ma</a:t>
            </a:r>
          </a:p>
        </p:txBody>
      </p:sp>
      <p:sp>
        <p:nvSpPr>
          <p:cNvPr id="385" name="Rectangle 384">
            <a:extLst>
              <a:ext uri="{FF2B5EF4-FFF2-40B4-BE49-F238E27FC236}">
                <a16:creationId xmlns:a16="http://schemas.microsoft.com/office/drawing/2014/main" id="{02A97805-1B1F-4127-A3E8-894F870C76CC}"/>
              </a:ext>
            </a:extLst>
          </p:cNvPr>
          <p:cNvSpPr/>
          <p:nvPr/>
        </p:nvSpPr>
        <p:spPr>
          <a:xfrm>
            <a:off x="6816000" y="1536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99</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i="1" dirty="0">
                <a:solidFill>
                  <a:schemeClr val="tx1"/>
                </a:solidFill>
                <a:latin typeface="Arial" panose="020B0604020202020204" pitchFamily="34" charset="0"/>
                <a:cs typeface="Arial" panose="020B0604020202020204" pitchFamily="34" charset="0"/>
              </a:rPr>
              <a:t>211.1 ka</a:t>
            </a:r>
          </a:p>
          <a:p>
            <a:pPr algn="ctr">
              <a:lnSpc>
                <a:spcPct val="90000"/>
              </a:lnSpc>
            </a:pPr>
            <a:r>
              <a:rPr lang="en-US" sz="1333" dirty="0">
                <a:solidFill>
                  <a:schemeClr val="tx1"/>
                </a:solidFill>
                <a:latin typeface="Arial" panose="020B0604020202020204" pitchFamily="34" charset="0"/>
                <a:cs typeface="Arial" panose="020B0604020202020204" pitchFamily="34" charset="0"/>
              </a:rPr>
              <a:t>943 mb</a:t>
            </a:r>
          </a:p>
        </p:txBody>
      </p:sp>
      <p:sp>
        <p:nvSpPr>
          <p:cNvPr id="386" name="Rectangle 385">
            <a:extLst>
              <a:ext uri="{FF2B5EF4-FFF2-40B4-BE49-F238E27FC236}">
                <a16:creationId xmlns:a16="http://schemas.microsoft.com/office/drawing/2014/main" id="{E2FB74ED-30D2-4D8E-A807-43F482DA9194}"/>
              </a:ext>
            </a:extLst>
          </p:cNvPr>
          <p:cNvSpPr/>
          <p:nvPr/>
        </p:nvSpPr>
        <p:spPr>
          <a:xfrm>
            <a:off x="7872000" y="1536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100</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15.46 s</a:t>
            </a:r>
          </a:p>
        </p:txBody>
      </p:sp>
      <p:sp>
        <p:nvSpPr>
          <p:cNvPr id="387" name="Rectangle 386">
            <a:extLst>
              <a:ext uri="{FF2B5EF4-FFF2-40B4-BE49-F238E27FC236}">
                <a16:creationId xmlns:a16="http://schemas.microsoft.com/office/drawing/2014/main" id="{0FE22483-2355-431A-A12D-759EACFE13AB}"/>
              </a:ext>
            </a:extLst>
          </p:cNvPr>
          <p:cNvSpPr/>
          <p:nvPr/>
        </p:nvSpPr>
        <p:spPr>
          <a:xfrm>
            <a:off x="8928000" y="1536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101</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14.22 m</a:t>
            </a:r>
          </a:p>
        </p:txBody>
      </p:sp>
      <p:sp>
        <p:nvSpPr>
          <p:cNvPr id="388" name="Rectangle 387">
            <a:extLst>
              <a:ext uri="{FF2B5EF4-FFF2-40B4-BE49-F238E27FC236}">
                <a16:creationId xmlns:a16="http://schemas.microsoft.com/office/drawing/2014/main" id="{94570B8B-78D4-458C-8122-4DC7744BC543}"/>
              </a:ext>
            </a:extLst>
          </p:cNvPr>
          <p:cNvSpPr/>
          <p:nvPr/>
        </p:nvSpPr>
        <p:spPr>
          <a:xfrm>
            <a:off x="9984000" y="1536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102</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5.28 s</a:t>
            </a:r>
          </a:p>
        </p:txBody>
      </p:sp>
      <p:sp>
        <p:nvSpPr>
          <p:cNvPr id="389" name="Rectangle 388">
            <a:extLst>
              <a:ext uri="{FF2B5EF4-FFF2-40B4-BE49-F238E27FC236}">
                <a16:creationId xmlns:a16="http://schemas.microsoft.com/office/drawing/2014/main" id="{99D409EE-CBB1-4CD2-B8F4-771EADD8BE16}"/>
              </a:ext>
            </a:extLst>
          </p:cNvPr>
          <p:cNvSpPr/>
          <p:nvPr/>
        </p:nvSpPr>
        <p:spPr>
          <a:xfrm>
            <a:off x="11040000" y="1536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103</a:t>
            </a:r>
            <a:r>
              <a:rPr lang="en-US" sz="2400" dirty="0">
                <a:solidFill>
                  <a:schemeClr val="tx1"/>
                </a:solidFill>
                <a:latin typeface="Arial" panose="020B0604020202020204" pitchFamily="34" charset="0"/>
                <a:cs typeface="Arial" panose="020B0604020202020204" pitchFamily="34" charset="0"/>
              </a:rPr>
              <a:t>Tc</a:t>
            </a:r>
          </a:p>
          <a:p>
            <a:pPr algn="ctr">
              <a:lnSpc>
                <a:spcPct val="90000"/>
              </a:lnSpc>
            </a:pPr>
            <a:r>
              <a:rPr lang="en-US" sz="1333" dirty="0">
                <a:solidFill>
                  <a:schemeClr val="tx1"/>
                </a:solidFill>
                <a:latin typeface="Arial" panose="020B0604020202020204" pitchFamily="34" charset="0"/>
                <a:cs typeface="Arial" panose="020B0604020202020204" pitchFamily="34" charset="0"/>
              </a:rPr>
              <a:t>54.2 s</a:t>
            </a:r>
          </a:p>
        </p:txBody>
      </p:sp>
      <p:sp>
        <p:nvSpPr>
          <p:cNvPr id="390" name="AutoShape 254">
            <a:extLst>
              <a:ext uri="{FF2B5EF4-FFF2-40B4-BE49-F238E27FC236}">
                <a16:creationId xmlns:a16="http://schemas.microsoft.com/office/drawing/2014/main" id="{7983D073-1BFF-4A5D-ACF6-218B47D6A928}"/>
              </a:ext>
            </a:extLst>
          </p:cNvPr>
          <p:cNvSpPr>
            <a:spLocks noChangeArrowheads="1"/>
          </p:cNvSpPr>
          <p:nvPr/>
        </p:nvSpPr>
        <p:spPr bwMode="auto">
          <a:xfrm rot="5400000">
            <a:off x="7872000" y="1536000"/>
            <a:ext cx="192000" cy="192000"/>
          </a:xfrm>
          <a:prstGeom prst="rtTriangle">
            <a:avLst/>
          </a:prstGeom>
          <a:solidFill>
            <a:srgbClr val="FFBFBF"/>
          </a:solidFill>
          <a:ln w="6350">
            <a:noFill/>
            <a:miter lim="800000"/>
            <a:headEnd/>
            <a:tailEnd/>
          </a:ln>
          <a:effectLst/>
        </p:spPr>
        <p:txBody>
          <a:bodyPr wrap="none" anchor="ctr"/>
          <a:lstStyle/>
          <a:p>
            <a:endParaRPr lang="en-US" sz="3200">
              <a:latin typeface="Arial" panose="020B0604020202020204" pitchFamily="34" charset="0"/>
              <a:cs typeface="Arial" panose="020B0604020202020204" pitchFamily="34" charset="0"/>
            </a:endParaRPr>
          </a:p>
        </p:txBody>
      </p:sp>
      <p:sp>
        <p:nvSpPr>
          <p:cNvPr id="391" name="Rectangle 390">
            <a:extLst>
              <a:ext uri="{FF2B5EF4-FFF2-40B4-BE49-F238E27FC236}">
                <a16:creationId xmlns:a16="http://schemas.microsoft.com/office/drawing/2014/main" id="{3B8D5914-E1AB-4652-9172-8047FD7C39E8}"/>
              </a:ext>
            </a:extLst>
          </p:cNvPr>
          <p:cNvSpPr/>
          <p:nvPr/>
        </p:nvSpPr>
        <p:spPr>
          <a:xfrm>
            <a:off x="240000" y="1536000"/>
            <a:ext cx="240000" cy="8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b="1" dirty="0">
                <a:solidFill>
                  <a:schemeClr val="tx1"/>
                </a:solidFill>
                <a:latin typeface="Arial" panose="020B0604020202020204" pitchFamily="34" charset="0"/>
                <a:cs typeface="Arial" panose="020B0604020202020204" pitchFamily="34" charset="0"/>
              </a:rPr>
              <a:t>43</a:t>
            </a:r>
          </a:p>
        </p:txBody>
      </p:sp>
      <p:sp>
        <p:nvSpPr>
          <p:cNvPr id="392" name="Rectangle 391">
            <a:extLst>
              <a:ext uri="{FF2B5EF4-FFF2-40B4-BE49-F238E27FC236}">
                <a16:creationId xmlns:a16="http://schemas.microsoft.com/office/drawing/2014/main" id="{DF5C8F52-A10B-4E12-9E3C-BDF9F2389F30}"/>
              </a:ext>
            </a:extLst>
          </p:cNvPr>
          <p:cNvSpPr/>
          <p:nvPr/>
        </p:nvSpPr>
        <p:spPr>
          <a:xfrm>
            <a:off x="240000" y="480000"/>
            <a:ext cx="240000" cy="8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b="1" dirty="0">
                <a:solidFill>
                  <a:schemeClr val="tx1"/>
                </a:solidFill>
                <a:latin typeface="Arial" panose="020B0604020202020204" pitchFamily="34" charset="0"/>
                <a:cs typeface="Arial" panose="020B0604020202020204" pitchFamily="34" charset="0"/>
              </a:rPr>
              <a:t>44</a:t>
            </a:r>
          </a:p>
        </p:txBody>
      </p:sp>
      <p:sp>
        <p:nvSpPr>
          <p:cNvPr id="393" name="Rectangle 392">
            <a:extLst>
              <a:ext uri="{FF2B5EF4-FFF2-40B4-BE49-F238E27FC236}">
                <a16:creationId xmlns:a16="http://schemas.microsoft.com/office/drawing/2014/main" id="{A7D3954F-432F-4E1D-8165-E7F4CEA4F385}"/>
              </a:ext>
            </a:extLst>
          </p:cNvPr>
          <p:cNvSpPr/>
          <p:nvPr/>
        </p:nvSpPr>
        <p:spPr>
          <a:xfrm>
            <a:off x="9984000" y="2592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101</a:t>
            </a:r>
            <a:r>
              <a:rPr lang="en-US" sz="2400" dirty="0">
                <a:solidFill>
                  <a:schemeClr val="tx1"/>
                </a:solidFill>
                <a:latin typeface="Arial" panose="020B0604020202020204" pitchFamily="34" charset="0"/>
                <a:cs typeface="Arial" panose="020B0604020202020204" pitchFamily="34" charset="0"/>
              </a:rPr>
              <a:t>Mo</a:t>
            </a:r>
          </a:p>
          <a:p>
            <a:pPr algn="ctr">
              <a:lnSpc>
                <a:spcPct val="90000"/>
              </a:lnSpc>
            </a:pPr>
            <a:r>
              <a:rPr lang="en-US" sz="1333" dirty="0">
                <a:solidFill>
                  <a:schemeClr val="tx1"/>
                </a:solidFill>
                <a:latin typeface="Arial" panose="020B0604020202020204" pitchFamily="34" charset="0"/>
                <a:cs typeface="Arial" panose="020B0604020202020204" pitchFamily="34" charset="0"/>
              </a:rPr>
              <a:t>14.61 m</a:t>
            </a:r>
          </a:p>
        </p:txBody>
      </p:sp>
      <p:sp>
        <p:nvSpPr>
          <p:cNvPr id="394" name="Rectangle 393">
            <a:extLst>
              <a:ext uri="{FF2B5EF4-FFF2-40B4-BE49-F238E27FC236}">
                <a16:creationId xmlns:a16="http://schemas.microsoft.com/office/drawing/2014/main" id="{C5738408-5021-48D4-AF16-67B22A098E0D}"/>
              </a:ext>
            </a:extLst>
          </p:cNvPr>
          <p:cNvSpPr/>
          <p:nvPr/>
        </p:nvSpPr>
        <p:spPr>
          <a:xfrm>
            <a:off x="11040000" y="2592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102</a:t>
            </a:r>
            <a:r>
              <a:rPr lang="en-US" sz="2400" dirty="0">
                <a:solidFill>
                  <a:schemeClr val="tx1"/>
                </a:solidFill>
                <a:latin typeface="Arial" panose="020B0604020202020204" pitchFamily="34" charset="0"/>
                <a:cs typeface="Arial" panose="020B0604020202020204" pitchFamily="34" charset="0"/>
              </a:rPr>
              <a:t>Mo</a:t>
            </a:r>
          </a:p>
          <a:p>
            <a:pPr algn="ctr">
              <a:lnSpc>
                <a:spcPct val="90000"/>
              </a:lnSpc>
            </a:pPr>
            <a:r>
              <a:rPr lang="en-US" sz="1333" dirty="0">
                <a:solidFill>
                  <a:schemeClr val="tx1"/>
                </a:solidFill>
                <a:latin typeface="Arial" panose="020B0604020202020204" pitchFamily="34" charset="0"/>
                <a:cs typeface="Arial" panose="020B0604020202020204" pitchFamily="34" charset="0"/>
              </a:rPr>
              <a:t>11.3 m</a:t>
            </a:r>
          </a:p>
        </p:txBody>
      </p:sp>
      <p:sp>
        <p:nvSpPr>
          <p:cNvPr id="395" name="Rectangle 394">
            <a:extLst>
              <a:ext uri="{FF2B5EF4-FFF2-40B4-BE49-F238E27FC236}">
                <a16:creationId xmlns:a16="http://schemas.microsoft.com/office/drawing/2014/main" id="{60DE4CC4-487B-4CD2-BEBE-942798AEBCA2}"/>
              </a:ext>
            </a:extLst>
          </p:cNvPr>
          <p:cNvSpPr/>
          <p:nvPr/>
        </p:nvSpPr>
        <p:spPr>
          <a:xfrm>
            <a:off x="9984000" y="4704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99</a:t>
            </a:r>
            <a:r>
              <a:rPr lang="en-US" sz="2400" dirty="0">
                <a:solidFill>
                  <a:schemeClr val="tx1"/>
                </a:solidFill>
                <a:latin typeface="Arial" panose="020B0604020202020204" pitchFamily="34" charset="0"/>
                <a:cs typeface="Arial" panose="020B0604020202020204" pitchFamily="34" charset="0"/>
              </a:rPr>
              <a:t>Zr</a:t>
            </a:r>
          </a:p>
          <a:p>
            <a:pPr algn="ctr">
              <a:lnSpc>
                <a:spcPct val="90000"/>
              </a:lnSpc>
            </a:pPr>
            <a:r>
              <a:rPr lang="en-US" sz="1333" dirty="0">
                <a:solidFill>
                  <a:schemeClr val="tx1"/>
                </a:solidFill>
                <a:latin typeface="Arial" panose="020B0604020202020204" pitchFamily="34" charset="0"/>
                <a:cs typeface="Arial" panose="020B0604020202020204" pitchFamily="34" charset="0"/>
              </a:rPr>
              <a:t>2.1 s</a:t>
            </a:r>
          </a:p>
        </p:txBody>
      </p:sp>
      <p:sp>
        <p:nvSpPr>
          <p:cNvPr id="396" name="Rectangle 395">
            <a:extLst>
              <a:ext uri="{FF2B5EF4-FFF2-40B4-BE49-F238E27FC236}">
                <a16:creationId xmlns:a16="http://schemas.microsoft.com/office/drawing/2014/main" id="{8E1A7779-A30C-4775-B554-F8611D540CAA}"/>
              </a:ext>
            </a:extLst>
          </p:cNvPr>
          <p:cNvSpPr/>
          <p:nvPr/>
        </p:nvSpPr>
        <p:spPr>
          <a:xfrm>
            <a:off x="11040000" y="4704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100</a:t>
            </a:r>
            <a:r>
              <a:rPr lang="en-US" sz="2400" dirty="0">
                <a:solidFill>
                  <a:schemeClr val="tx1"/>
                </a:solidFill>
                <a:latin typeface="Arial" panose="020B0604020202020204" pitchFamily="34" charset="0"/>
                <a:cs typeface="Arial" panose="020B0604020202020204" pitchFamily="34" charset="0"/>
              </a:rPr>
              <a:t>Zr</a:t>
            </a:r>
          </a:p>
          <a:p>
            <a:pPr algn="ctr">
              <a:lnSpc>
                <a:spcPct val="90000"/>
              </a:lnSpc>
            </a:pPr>
            <a:r>
              <a:rPr lang="en-US" sz="1333" dirty="0">
                <a:solidFill>
                  <a:schemeClr val="tx1"/>
                </a:solidFill>
                <a:latin typeface="Arial" panose="020B0604020202020204" pitchFamily="34" charset="0"/>
                <a:cs typeface="Arial" panose="020B0604020202020204" pitchFamily="34" charset="0"/>
              </a:rPr>
              <a:t>7.1 s</a:t>
            </a:r>
          </a:p>
        </p:txBody>
      </p:sp>
      <p:sp>
        <p:nvSpPr>
          <p:cNvPr id="397" name="Rectangle 396">
            <a:extLst>
              <a:ext uri="{FF2B5EF4-FFF2-40B4-BE49-F238E27FC236}">
                <a16:creationId xmlns:a16="http://schemas.microsoft.com/office/drawing/2014/main" id="{7CA73841-2EA5-42A1-9B94-24D85E6FF9E2}"/>
              </a:ext>
            </a:extLst>
          </p:cNvPr>
          <p:cNvSpPr/>
          <p:nvPr/>
        </p:nvSpPr>
        <p:spPr>
          <a:xfrm>
            <a:off x="9984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100</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1.5 s</a:t>
            </a:r>
          </a:p>
        </p:txBody>
      </p:sp>
      <p:sp>
        <p:nvSpPr>
          <p:cNvPr id="398" name="Rectangle 397">
            <a:extLst>
              <a:ext uri="{FF2B5EF4-FFF2-40B4-BE49-F238E27FC236}">
                <a16:creationId xmlns:a16="http://schemas.microsoft.com/office/drawing/2014/main" id="{1D45E1DA-490F-49AA-97F9-B96D3E1901AE}"/>
              </a:ext>
            </a:extLst>
          </p:cNvPr>
          <p:cNvSpPr/>
          <p:nvPr/>
        </p:nvSpPr>
        <p:spPr>
          <a:xfrm>
            <a:off x="11040000" y="3648000"/>
            <a:ext cx="816000" cy="816000"/>
          </a:xfrm>
          <a:prstGeom prst="rect">
            <a:avLst/>
          </a:prstGeom>
          <a:solidFill>
            <a:srgbClr val="BFB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US" sz="2400" baseline="30000" dirty="0">
                <a:solidFill>
                  <a:schemeClr val="tx1"/>
                </a:solidFill>
                <a:latin typeface="Arial" panose="020B0604020202020204" pitchFamily="34" charset="0"/>
                <a:cs typeface="Arial" panose="020B0604020202020204" pitchFamily="34" charset="0"/>
              </a:rPr>
              <a:t>101</a:t>
            </a:r>
            <a:r>
              <a:rPr lang="en-US" sz="2400" dirty="0">
                <a:solidFill>
                  <a:schemeClr val="tx1"/>
                </a:solidFill>
                <a:latin typeface="Arial" panose="020B0604020202020204" pitchFamily="34" charset="0"/>
                <a:cs typeface="Arial" panose="020B0604020202020204" pitchFamily="34" charset="0"/>
              </a:rPr>
              <a:t>Nb</a:t>
            </a:r>
          </a:p>
          <a:p>
            <a:pPr algn="ctr">
              <a:lnSpc>
                <a:spcPct val="90000"/>
              </a:lnSpc>
            </a:pPr>
            <a:r>
              <a:rPr lang="en-US" sz="1333" dirty="0">
                <a:solidFill>
                  <a:schemeClr val="tx1"/>
                </a:solidFill>
                <a:latin typeface="Arial" panose="020B0604020202020204" pitchFamily="34" charset="0"/>
                <a:cs typeface="Arial" panose="020B0604020202020204" pitchFamily="34" charset="0"/>
              </a:rPr>
              <a:t>7.1 s</a:t>
            </a:r>
          </a:p>
        </p:txBody>
      </p:sp>
      <p:sp>
        <p:nvSpPr>
          <p:cNvPr id="399" name="Rectangle 398">
            <a:extLst>
              <a:ext uri="{FF2B5EF4-FFF2-40B4-BE49-F238E27FC236}">
                <a16:creationId xmlns:a16="http://schemas.microsoft.com/office/drawing/2014/main" id="{178BC308-EE08-41FA-8095-6C1A4A011796}"/>
              </a:ext>
            </a:extLst>
          </p:cNvPr>
          <p:cNvSpPr/>
          <p:nvPr/>
        </p:nvSpPr>
        <p:spPr>
          <a:xfrm>
            <a:off x="8928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58</a:t>
            </a:r>
          </a:p>
        </p:txBody>
      </p:sp>
      <p:sp>
        <p:nvSpPr>
          <p:cNvPr id="400" name="Rectangle 399">
            <a:extLst>
              <a:ext uri="{FF2B5EF4-FFF2-40B4-BE49-F238E27FC236}">
                <a16:creationId xmlns:a16="http://schemas.microsoft.com/office/drawing/2014/main" id="{B2603E7C-9FAB-4146-9756-8AEBBA65ED6A}"/>
              </a:ext>
            </a:extLst>
          </p:cNvPr>
          <p:cNvSpPr/>
          <p:nvPr/>
        </p:nvSpPr>
        <p:spPr>
          <a:xfrm>
            <a:off x="9984000" y="5520000"/>
            <a:ext cx="816000" cy="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333" b="1" dirty="0">
                <a:solidFill>
                  <a:schemeClr val="tx1"/>
                </a:solidFill>
                <a:latin typeface="Arial" panose="020B0604020202020204" pitchFamily="34" charset="0"/>
                <a:cs typeface="Arial" panose="020B0604020202020204" pitchFamily="34" charset="0"/>
              </a:rPr>
              <a:t>59</a:t>
            </a:r>
          </a:p>
        </p:txBody>
      </p:sp>
      <p:cxnSp>
        <p:nvCxnSpPr>
          <p:cNvPr id="401" name="Straight Arrow Connector 400">
            <a:extLst>
              <a:ext uri="{FF2B5EF4-FFF2-40B4-BE49-F238E27FC236}">
                <a16:creationId xmlns:a16="http://schemas.microsoft.com/office/drawing/2014/main" id="{209644D7-2FAA-4E4D-AE60-84BAAC7E8D37}"/>
              </a:ext>
            </a:extLst>
          </p:cNvPr>
          <p:cNvCxnSpPr>
            <a:cxnSpLocks/>
            <a:stCxn id="369" idx="3"/>
            <a:endCxn id="366" idx="1"/>
          </p:cNvCxnSpPr>
          <p:nvPr/>
        </p:nvCxnSpPr>
        <p:spPr>
          <a:xfrm>
            <a:off x="3408000" y="888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2" name="Straight Arrow Connector 401">
            <a:extLst>
              <a:ext uri="{FF2B5EF4-FFF2-40B4-BE49-F238E27FC236}">
                <a16:creationId xmlns:a16="http://schemas.microsoft.com/office/drawing/2014/main" id="{645F4F6E-0ED6-4C2C-9035-4503A0E468B9}"/>
              </a:ext>
            </a:extLst>
          </p:cNvPr>
          <p:cNvCxnSpPr>
            <a:cxnSpLocks/>
            <a:stCxn id="366" idx="3"/>
            <a:endCxn id="370" idx="2"/>
          </p:cNvCxnSpPr>
          <p:nvPr/>
        </p:nvCxnSpPr>
        <p:spPr>
          <a:xfrm>
            <a:off x="4464000" y="888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3" name="Straight Arrow Connector 402">
            <a:extLst>
              <a:ext uri="{FF2B5EF4-FFF2-40B4-BE49-F238E27FC236}">
                <a16:creationId xmlns:a16="http://schemas.microsoft.com/office/drawing/2014/main" id="{33FCF1B5-0310-4367-B747-7B81CA29C463}"/>
              </a:ext>
            </a:extLst>
          </p:cNvPr>
          <p:cNvCxnSpPr>
            <a:cxnSpLocks/>
          </p:cNvCxnSpPr>
          <p:nvPr/>
        </p:nvCxnSpPr>
        <p:spPr>
          <a:xfrm>
            <a:off x="4464000" y="1292924"/>
            <a:ext cx="240000" cy="24000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4" name="Straight Arrow Connector 403">
            <a:extLst>
              <a:ext uri="{FF2B5EF4-FFF2-40B4-BE49-F238E27FC236}">
                <a16:creationId xmlns:a16="http://schemas.microsoft.com/office/drawing/2014/main" id="{5DD61CE2-42DA-47E4-826C-680AE511CBB5}"/>
              </a:ext>
            </a:extLst>
          </p:cNvPr>
          <p:cNvCxnSpPr>
            <a:cxnSpLocks/>
          </p:cNvCxnSpPr>
          <p:nvPr/>
        </p:nvCxnSpPr>
        <p:spPr>
          <a:xfrm>
            <a:off x="5520000" y="2352000"/>
            <a:ext cx="240000" cy="24000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5" name="Straight Arrow Connector 404">
            <a:extLst>
              <a:ext uri="{FF2B5EF4-FFF2-40B4-BE49-F238E27FC236}">
                <a16:creationId xmlns:a16="http://schemas.microsoft.com/office/drawing/2014/main" id="{C9BBA5A8-73D3-4882-A2DA-5A90ACF6908D}"/>
              </a:ext>
            </a:extLst>
          </p:cNvPr>
          <p:cNvCxnSpPr>
            <a:cxnSpLocks/>
            <a:stCxn id="371" idx="3"/>
            <a:endCxn id="372" idx="1"/>
          </p:cNvCxnSpPr>
          <p:nvPr/>
        </p:nvCxnSpPr>
        <p:spPr>
          <a:xfrm>
            <a:off x="5520000" y="888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4000F34B-7BCD-4AFE-B351-122D0F2E783F}"/>
              </a:ext>
            </a:extLst>
          </p:cNvPr>
          <p:cNvCxnSpPr>
            <a:cxnSpLocks/>
            <a:stCxn id="385" idx="3"/>
            <a:endCxn id="386" idx="1"/>
          </p:cNvCxnSpPr>
          <p:nvPr/>
        </p:nvCxnSpPr>
        <p:spPr>
          <a:xfrm>
            <a:off x="7632000" y="1944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ABB6E932-7B3D-485E-9E65-C9AA2957ACC1}"/>
              </a:ext>
            </a:extLst>
          </p:cNvPr>
          <p:cNvCxnSpPr>
            <a:cxnSpLocks/>
            <a:stCxn id="374" idx="3"/>
            <a:endCxn id="375" idx="1"/>
          </p:cNvCxnSpPr>
          <p:nvPr/>
        </p:nvCxnSpPr>
        <p:spPr>
          <a:xfrm>
            <a:off x="7632000" y="888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689966C4-73B4-4CC2-AFFC-8001AC4D46AA}"/>
              </a:ext>
            </a:extLst>
          </p:cNvPr>
          <p:cNvCxnSpPr>
            <a:cxnSpLocks/>
            <a:stCxn id="375" idx="3"/>
            <a:endCxn id="376" idx="1"/>
          </p:cNvCxnSpPr>
          <p:nvPr/>
        </p:nvCxnSpPr>
        <p:spPr>
          <a:xfrm>
            <a:off x="8688000" y="888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B0433567-F667-4C87-B57B-B3C3825D0DE9}"/>
              </a:ext>
            </a:extLst>
          </p:cNvPr>
          <p:cNvCxnSpPr>
            <a:cxnSpLocks/>
            <a:stCxn id="376" idx="3"/>
            <a:endCxn id="367" idx="1"/>
          </p:cNvCxnSpPr>
          <p:nvPr/>
        </p:nvCxnSpPr>
        <p:spPr>
          <a:xfrm>
            <a:off x="9744000" y="888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F620BC3A-A228-4570-843A-D8F89BBAB015}"/>
              </a:ext>
            </a:extLst>
          </p:cNvPr>
          <p:cNvCxnSpPr>
            <a:cxnSpLocks/>
            <a:stCxn id="278" idx="3"/>
          </p:cNvCxnSpPr>
          <p:nvPr/>
        </p:nvCxnSpPr>
        <p:spPr>
          <a:xfrm>
            <a:off x="6576000" y="5112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1" name="Straight Arrow Connector 410">
            <a:extLst>
              <a:ext uri="{FF2B5EF4-FFF2-40B4-BE49-F238E27FC236}">
                <a16:creationId xmlns:a16="http://schemas.microsoft.com/office/drawing/2014/main" id="{BD18EC4E-CFB7-49BF-A46F-B7423B990405}"/>
              </a:ext>
            </a:extLst>
          </p:cNvPr>
          <p:cNvCxnSpPr>
            <a:cxnSpLocks/>
            <a:stCxn id="336" idx="3"/>
            <a:endCxn id="279" idx="1"/>
          </p:cNvCxnSpPr>
          <p:nvPr/>
        </p:nvCxnSpPr>
        <p:spPr>
          <a:xfrm flipV="1">
            <a:off x="7632000" y="5112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2AC7D10D-E7F2-4D38-AD2A-0F3624CBE741}"/>
              </a:ext>
            </a:extLst>
          </p:cNvPr>
          <p:cNvCxnSpPr/>
          <p:nvPr/>
        </p:nvCxnSpPr>
        <p:spPr>
          <a:xfrm flipH="1" flipV="1">
            <a:off x="4464000" y="3408000"/>
            <a:ext cx="240000" cy="24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4F139520-D446-4982-B7EE-3B41C7F47DEB}"/>
              </a:ext>
            </a:extLst>
          </p:cNvPr>
          <p:cNvCxnSpPr/>
          <p:nvPr/>
        </p:nvCxnSpPr>
        <p:spPr>
          <a:xfrm flipH="1" flipV="1">
            <a:off x="6576000" y="3408000"/>
            <a:ext cx="240000" cy="24000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D27CB5C8-D4C1-4D5A-9DB5-FDACD477F10A}"/>
              </a:ext>
            </a:extLst>
          </p:cNvPr>
          <p:cNvCxnSpPr>
            <a:cxnSpLocks/>
            <a:stCxn id="293" idx="3"/>
          </p:cNvCxnSpPr>
          <p:nvPr/>
        </p:nvCxnSpPr>
        <p:spPr>
          <a:xfrm>
            <a:off x="8688000" y="3000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C6484C1C-2318-40DD-8F05-3542BA8B679A}"/>
              </a:ext>
            </a:extLst>
          </p:cNvPr>
          <p:cNvCxnSpPr>
            <a:cxnSpLocks/>
            <a:endCxn id="393" idx="1"/>
          </p:cNvCxnSpPr>
          <p:nvPr/>
        </p:nvCxnSpPr>
        <p:spPr>
          <a:xfrm flipV="1">
            <a:off x="9744000" y="3000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6" name="Straight Arrow Connector 415">
            <a:extLst>
              <a:ext uri="{FF2B5EF4-FFF2-40B4-BE49-F238E27FC236}">
                <a16:creationId xmlns:a16="http://schemas.microsoft.com/office/drawing/2014/main" id="{AB9765FD-8867-47ED-8DBC-A9A083A71B83}"/>
              </a:ext>
            </a:extLst>
          </p:cNvPr>
          <p:cNvCxnSpPr>
            <a:cxnSpLocks/>
            <a:stCxn id="367" idx="3"/>
            <a:endCxn id="378" idx="1"/>
          </p:cNvCxnSpPr>
          <p:nvPr/>
        </p:nvCxnSpPr>
        <p:spPr>
          <a:xfrm>
            <a:off x="10800000" y="888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7" name="Straight Arrow Connector 416">
            <a:extLst>
              <a:ext uri="{FF2B5EF4-FFF2-40B4-BE49-F238E27FC236}">
                <a16:creationId xmlns:a16="http://schemas.microsoft.com/office/drawing/2014/main" id="{573F82ED-3FE9-449A-8135-285EA4DF4612}"/>
              </a:ext>
            </a:extLst>
          </p:cNvPr>
          <p:cNvCxnSpPr/>
          <p:nvPr/>
        </p:nvCxnSpPr>
        <p:spPr>
          <a:xfrm flipH="1" flipV="1">
            <a:off x="9744000" y="240000"/>
            <a:ext cx="240000" cy="24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FC9E494F-30E7-4BD7-A348-3783A2D3497C}"/>
              </a:ext>
            </a:extLst>
          </p:cNvPr>
          <p:cNvCxnSpPr>
            <a:cxnSpLocks/>
          </p:cNvCxnSpPr>
          <p:nvPr/>
        </p:nvCxnSpPr>
        <p:spPr>
          <a:xfrm flipH="1" flipV="1">
            <a:off x="7632000" y="1296000"/>
            <a:ext cx="240000" cy="24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9" name="Straight Arrow Connector 418">
            <a:extLst>
              <a:ext uri="{FF2B5EF4-FFF2-40B4-BE49-F238E27FC236}">
                <a16:creationId xmlns:a16="http://schemas.microsoft.com/office/drawing/2014/main" id="{09AA28E2-C7AE-475E-BB1D-5D01BF8366A8}"/>
              </a:ext>
            </a:extLst>
          </p:cNvPr>
          <p:cNvCxnSpPr>
            <a:cxnSpLocks/>
            <a:stCxn id="383" idx="3"/>
            <a:endCxn id="384" idx="1"/>
          </p:cNvCxnSpPr>
          <p:nvPr/>
        </p:nvCxnSpPr>
        <p:spPr>
          <a:xfrm>
            <a:off x="5520000" y="1944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0" name="Straight Arrow Connector 419">
            <a:extLst>
              <a:ext uri="{FF2B5EF4-FFF2-40B4-BE49-F238E27FC236}">
                <a16:creationId xmlns:a16="http://schemas.microsoft.com/office/drawing/2014/main" id="{E4525536-7758-4B5D-872E-9BA79E02C4A9}"/>
              </a:ext>
            </a:extLst>
          </p:cNvPr>
          <p:cNvCxnSpPr/>
          <p:nvPr/>
        </p:nvCxnSpPr>
        <p:spPr>
          <a:xfrm flipH="1" flipV="1">
            <a:off x="5520000" y="1296000"/>
            <a:ext cx="240000" cy="24000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4C3AE073-74CD-4710-83A9-85E4A189B7CC}"/>
              </a:ext>
            </a:extLst>
          </p:cNvPr>
          <p:cNvCxnSpPr>
            <a:cxnSpLocks/>
            <a:stCxn id="384" idx="3"/>
            <a:endCxn id="385" idx="1"/>
          </p:cNvCxnSpPr>
          <p:nvPr/>
        </p:nvCxnSpPr>
        <p:spPr>
          <a:xfrm>
            <a:off x="6576000" y="1944000"/>
            <a:ext cx="240000" cy="0"/>
          </a:xfrm>
          <a:prstGeom prst="straightConnector1">
            <a:avLst/>
          </a:prstGeom>
          <a:ln w="222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4B24FBCD-042D-475A-9362-EA6653688066}"/>
              </a:ext>
            </a:extLst>
          </p:cNvPr>
          <p:cNvCxnSpPr/>
          <p:nvPr/>
        </p:nvCxnSpPr>
        <p:spPr>
          <a:xfrm flipH="1" flipV="1">
            <a:off x="8688000" y="1296000"/>
            <a:ext cx="240000" cy="240000"/>
          </a:xfrm>
          <a:prstGeom prst="straightConnector1">
            <a:avLst/>
          </a:prstGeom>
          <a:ln w="2222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A0CBEA9F-E4C2-4B8F-90B8-FDA76F09EB8E}"/>
              </a:ext>
            </a:extLst>
          </p:cNvPr>
          <p:cNvCxnSpPr>
            <a:cxnSpLocks/>
          </p:cNvCxnSpPr>
          <p:nvPr/>
        </p:nvCxnSpPr>
        <p:spPr>
          <a:xfrm flipH="1" flipV="1">
            <a:off x="6576000" y="1296000"/>
            <a:ext cx="240000" cy="24000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4" name="Straight Arrow Connector 423">
            <a:extLst>
              <a:ext uri="{FF2B5EF4-FFF2-40B4-BE49-F238E27FC236}">
                <a16:creationId xmlns:a16="http://schemas.microsoft.com/office/drawing/2014/main" id="{B3D7501B-6BD2-4028-9CF1-58301F80F418}"/>
              </a:ext>
            </a:extLst>
          </p:cNvPr>
          <p:cNvCxnSpPr>
            <a:cxnSpLocks/>
            <a:stCxn id="372" idx="3"/>
            <a:endCxn id="374" idx="1"/>
          </p:cNvCxnSpPr>
          <p:nvPr/>
        </p:nvCxnSpPr>
        <p:spPr>
          <a:xfrm>
            <a:off x="6576000" y="888000"/>
            <a:ext cx="240000" cy="0"/>
          </a:xfrm>
          <a:prstGeom prst="straightConnector1">
            <a:avLst/>
          </a:prstGeom>
          <a:ln w="349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C7D525B9-6331-436B-A513-2E9853188235}"/>
              </a:ext>
            </a:extLst>
          </p:cNvPr>
          <p:cNvSpPr txBox="1"/>
          <p:nvPr/>
        </p:nvSpPr>
        <p:spPr>
          <a:xfrm>
            <a:off x="220847" y="5829267"/>
            <a:ext cx="11750332"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half-lives at room temperature (</a:t>
            </a:r>
            <a:r>
              <a:rPr lang="en-US" sz="1600" b="1" i="1" dirty="0">
                <a:latin typeface="Arial" panose="020B0604020202020204" pitchFamily="34" charset="0"/>
                <a:cs typeface="Arial" panose="020B0604020202020204" pitchFamily="34" charset="0"/>
              </a:rPr>
              <a:t>italics</a:t>
            </a:r>
            <a:r>
              <a:rPr lang="en-US" sz="1600" b="1" dirty="0">
                <a:latin typeface="Arial" panose="020B0604020202020204" pitchFamily="34" charset="0"/>
                <a:cs typeface="Arial" panose="020B0604020202020204" pitchFamily="34" charset="0"/>
              </a:rPr>
              <a:t> = strong </a:t>
            </a:r>
            <a:r>
              <a:rPr lang="en-US" sz="1600" b="1" i="1" dirty="0">
                <a:latin typeface="Arial" panose="020B0604020202020204" pitchFamily="34" charset="0"/>
                <a:cs typeface="Arial" panose="020B0604020202020204" pitchFamily="34" charset="0"/>
              </a:rPr>
              <a:t>T</a:t>
            </a:r>
            <a:r>
              <a:rPr lang="en-US" sz="1600" b="1" dirty="0">
                <a:latin typeface="Arial" panose="020B0604020202020204" pitchFamily="34" charset="0"/>
                <a:cs typeface="Arial" panose="020B0604020202020204" pitchFamily="34" charset="0"/>
              </a:rPr>
              <a:t> dependence); </a:t>
            </a:r>
            <a:r>
              <a:rPr lang="en-US" sz="1600" b="1" i="1" dirty="0">
                <a:latin typeface="Arial" panose="020B0604020202020204" pitchFamily="34" charset="0"/>
                <a:cs typeface="Arial" panose="020B0604020202020204" pitchFamily="34" charset="0"/>
              </a:rPr>
              <a:t>n</a:t>
            </a:r>
            <a:r>
              <a:rPr lang="en-US" sz="1600" b="1" dirty="0">
                <a:latin typeface="Arial" panose="020B0604020202020204" pitchFamily="34" charset="0"/>
                <a:cs typeface="Arial" panose="020B0604020202020204" pitchFamily="34" charset="0"/>
              </a:rPr>
              <a:t>-capture MACSs at 30 keV (</a:t>
            </a:r>
            <a:r>
              <a:rPr lang="en-US" sz="1600" b="1" i="1" dirty="0">
                <a:latin typeface="Arial" panose="020B0604020202020204" pitchFamily="34" charset="0"/>
                <a:cs typeface="Arial" panose="020B0604020202020204" pitchFamily="34" charset="0"/>
              </a:rPr>
              <a:t>italics</a:t>
            </a:r>
            <a:r>
              <a:rPr lang="en-US" sz="1600" b="1" dirty="0">
                <a:latin typeface="Arial" panose="020B0604020202020204" pitchFamily="34" charset="0"/>
                <a:cs typeface="Arial" panose="020B0604020202020204" pitchFamily="34" charset="0"/>
              </a:rPr>
              <a:t> = theoretical values)</a:t>
            </a:r>
          </a:p>
        </p:txBody>
      </p:sp>
    </p:spTree>
    <p:extLst>
      <p:ext uri="{BB962C8B-B14F-4D97-AF65-F5344CB8AC3E}">
        <p14:creationId xmlns:p14="http://schemas.microsoft.com/office/powerpoint/2010/main" val="2492758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C32F31-3698-47F6-9850-FA229F75316F}"/>
              </a:ext>
            </a:extLst>
          </p:cNvPr>
          <p:cNvSpPr txBox="1"/>
          <p:nvPr/>
        </p:nvSpPr>
        <p:spPr>
          <a:xfrm>
            <a:off x="192000" y="5925278"/>
            <a:ext cx="11808000" cy="820866"/>
          </a:xfrm>
          <a:prstGeom prst="rect">
            <a:avLst/>
          </a:prstGeom>
          <a:noFill/>
        </p:spPr>
        <p:txBody>
          <a:bodyPr wrap="square" lIns="48000" tIns="0" rIns="48000" bIns="0" rtlCol="0">
            <a:spAutoFit/>
          </a:bodyPr>
          <a:lstStyle/>
          <a:p>
            <a:pPr marL="359824" indent="-359824">
              <a:buFont typeface="Arial" panose="020B0604020202020204" pitchFamily="34" charset="0"/>
              <a:buChar char="•"/>
              <a:tabLst>
                <a:tab pos="476239" algn="l"/>
                <a:tab pos="5259786" algn="l"/>
                <a:tab pos="5501080" algn="l"/>
              </a:tabLst>
            </a:pPr>
            <a:r>
              <a:rPr lang="en-US" sz="2667" dirty="0">
                <a:effectLst>
                  <a:outerShdw blurRad="38100" dist="38100" dir="2700000" algn="tl">
                    <a:srgbClr val="000000">
                      <a:alpha val="43137"/>
                    </a:srgbClr>
                  </a:outerShdw>
                </a:effectLst>
              </a:rPr>
              <a:t>Even the most Mo</a:t>
            </a:r>
            <a:r>
              <a:rPr lang="en-US" sz="2667" i="1" baseline="-25000" dirty="0">
                <a:effectLst>
                  <a:outerShdw blurRad="38100" dist="38100" dir="2700000" algn="tl">
                    <a:srgbClr val="000000">
                      <a:alpha val="43137"/>
                    </a:srgbClr>
                  </a:outerShdw>
                </a:effectLst>
              </a:rPr>
              <a:t>s</a:t>
            </a:r>
            <a:r>
              <a:rPr lang="en-US" sz="2667" dirty="0">
                <a:effectLst>
                  <a:outerShdw blurRad="38100" dist="38100" dir="2700000" algn="tl">
                    <a:srgbClr val="000000">
                      <a:alpha val="43137"/>
                    </a:srgbClr>
                  </a:outerShdw>
                </a:effectLst>
              </a:rPr>
              <a:t>-enriched parts of the grains are contaminated with Mo</a:t>
            </a:r>
            <a:r>
              <a:rPr lang="en-US" sz="2667" baseline="-25000" dirty="0">
                <a:effectLst>
                  <a:outerShdw blurRad="38100" dist="38100" dir="2700000" algn="tl">
                    <a:srgbClr val="000000">
                      <a:alpha val="43137"/>
                    </a:srgbClr>
                  </a:outerShdw>
                </a:effectLst>
              </a:rPr>
              <a:t>☉</a:t>
            </a:r>
          </a:p>
          <a:p>
            <a:pPr marL="359824" indent="-359824">
              <a:buFont typeface="Arial" panose="020B0604020202020204" pitchFamily="34" charset="0"/>
              <a:buChar char="•"/>
              <a:tabLst>
                <a:tab pos="476239" algn="l"/>
                <a:tab pos="5259786" algn="l"/>
                <a:tab pos="5501080" algn="l"/>
              </a:tabLst>
            </a:pPr>
            <a:r>
              <a:rPr lang="en-US" sz="2667" dirty="0">
                <a:effectLst>
                  <a:outerShdw blurRad="38100" dist="38100" dir="2700000" algn="tl">
                    <a:srgbClr val="000000">
                      <a:alpha val="43137"/>
                    </a:srgbClr>
                  </a:outerShdw>
                </a:effectLst>
              </a:rPr>
              <a:t>No contamination in Ru</a:t>
            </a:r>
          </a:p>
        </p:txBody>
      </p:sp>
      <p:pic>
        <p:nvPicPr>
          <p:cNvPr id="6" name="Picture 5">
            <a:extLst>
              <a:ext uri="{FF2B5EF4-FFF2-40B4-BE49-F238E27FC236}">
                <a16:creationId xmlns:a16="http://schemas.microsoft.com/office/drawing/2014/main" id="{4968409F-D48C-4620-9F6C-8610561F9E82}"/>
              </a:ext>
            </a:extLst>
          </p:cNvPr>
          <p:cNvPicPr>
            <a:picLocks noChangeAspect="1"/>
          </p:cNvPicPr>
          <p:nvPr/>
        </p:nvPicPr>
        <p:blipFill>
          <a:blip r:embed="rId2">
            <a:alphaModFix amt="25000"/>
          </a:blip>
          <a:stretch>
            <a:fillRect/>
          </a:stretch>
        </p:blipFill>
        <p:spPr>
          <a:xfrm>
            <a:off x="192000" y="1481086"/>
            <a:ext cx="11808000" cy="3834788"/>
          </a:xfrm>
          <a:prstGeom prst="rect">
            <a:avLst/>
          </a:prstGeom>
        </p:spPr>
      </p:pic>
      <p:sp>
        <p:nvSpPr>
          <p:cNvPr id="7" name="Rectangle 6">
            <a:extLst>
              <a:ext uri="{FF2B5EF4-FFF2-40B4-BE49-F238E27FC236}">
                <a16:creationId xmlns:a16="http://schemas.microsoft.com/office/drawing/2014/main" id="{4640B778-CFA9-4FE5-9016-1D6CBC1A8D7D}"/>
              </a:ext>
            </a:extLst>
          </p:cNvPr>
          <p:cNvSpPr/>
          <p:nvPr/>
        </p:nvSpPr>
        <p:spPr>
          <a:xfrm>
            <a:off x="4296000" y="1412776"/>
            <a:ext cx="36000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06388F98-3731-4DC5-B4B9-C757EDDDC758}"/>
              </a:ext>
            </a:extLst>
          </p:cNvPr>
          <p:cNvPicPr>
            <a:picLocks noChangeAspect="1"/>
          </p:cNvPicPr>
          <p:nvPr/>
        </p:nvPicPr>
        <p:blipFill>
          <a:blip r:embed="rId3"/>
          <a:stretch>
            <a:fillRect/>
          </a:stretch>
        </p:blipFill>
        <p:spPr>
          <a:xfrm>
            <a:off x="4296000" y="1412777"/>
            <a:ext cx="3600000" cy="4349388"/>
          </a:xfrm>
          <a:prstGeom prst="rect">
            <a:avLst/>
          </a:prstGeom>
        </p:spPr>
      </p:pic>
      <p:grpSp>
        <p:nvGrpSpPr>
          <p:cNvPr id="10" name="Group 9">
            <a:extLst>
              <a:ext uri="{FF2B5EF4-FFF2-40B4-BE49-F238E27FC236}">
                <a16:creationId xmlns:a16="http://schemas.microsoft.com/office/drawing/2014/main" id="{F735EE51-B3B4-4F99-8E67-1AAC08C1BA02}"/>
              </a:ext>
            </a:extLst>
          </p:cNvPr>
          <p:cNvGrpSpPr/>
          <p:nvPr/>
        </p:nvGrpSpPr>
        <p:grpSpPr>
          <a:xfrm>
            <a:off x="9021797" y="4687010"/>
            <a:ext cx="1500180" cy="1383513"/>
            <a:chOff x="7594536" y="3794843"/>
            <a:chExt cx="1125135" cy="1037635"/>
          </a:xfrm>
        </p:grpSpPr>
        <p:cxnSp>
          <p:nvCxnSpPr>
            <p:cNvPr id="11" name="Straight Arrow Connector 10">
              <a:extLst>
                <a:ext uri="{FF2B5EF4-FFF2-40B4-BE49-F238E27FC236}">
                  <a16:creationId xmlns:a16="http://schemas.microsoft.com/office/drawing/2014/main" id="{D98A8228-ED2A-47EF-9350-B4A4B6C51553}"/>
                </a:ext>
              </a:extLst>
            </p:cNvPr>
            <p:cNvCxnSpPr>
              <a:cxnSpLocks/>
            </p:cNvCxnSpPr>
            <p:nvPr/>
          </p:nvCxnSpPr>
          <p:spPr>
            <a:xfrm flipH="1">
              <a:off x="7779720" y="4406259"/>
              <a:ext cx="252000" cy="252000"/>
            </a:xfrm>
            <a:prstGeom prst="straightConnector1">
              <a:avLst/>
            </a:prstGeom>
            <a:ln w="127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EAC220-13E6-417A-A408-7FCC2AF7080D}"/>
                </a:ext>
              </a:extLst>
            </p:cNvPr>
            <p:cNvCxnSpPr>
              <a:cxnSpLocks/>
            </p:cNvCxnSpPr>
            <p:nvPr/>
          </p:nvCxnSpPr>
          <p:spPr>
            <a:xfrm flipH="1">
              <a:off x="8031720" y="4154259"/>
              <a:ext cx="252000" cy="252000"/>
            </a:xfrm>
            <a:prstGeom prst="straightConnector1">
              <a:avLst/>
            </a:prstGeom>
            <a:ln w="12700">
              <a:solidFill>
                <a:schemeClr val="accent3">
                  <a:lumMod val="75000"/>
                </a:schemeClr>
              </a:solidFill>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19464DF-754D-4B0D-A513-AA8EFB013FE7}"/>
                </a:ext>
              </a:extLst>
            </p:cNvPr>
            <p:cNvSpPr/>
            <p:nvPr/>
          </p:nvSpPr>
          <p:spPr>
            <a:xfrm>
              <a:off x="7995720" y="43715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Arrow Connector 13">
              <a:extLst>
                <a:ext uri="{FF2B5EF4-FFF2-40B4-BE49-F238E27FC236}">
                  <a16:creationId xmlns:a16="http://schemas.microsoft.com/office/drawing/2014/main" id="{2EB339B3-E7A6-4DC8-9AEF-A74BA8AFAFBF}"/>
                </a:ext>
              </a:extLst>
            </p:cNvPr>
            <p:cNvCxnSpPr>
              <a:cxnSpLocks/>
            </p:cNvCxnSpPr>
            <p:nvPr/>
          </p:nvCxnSpPr>
          <p:spPr>
            <a:xfrm flipH="1">
              <a:off x="8031720" y="4406259"/>
              <a:ext cx="360000" cy="0"/>
            </a:xfrm>
            <a:prstGeom prst="straightConnector1">
              <a:avLst/>
            </a:prstGeom>
            <a:ln w="12700">
              <a:solidFill>
                <a:schemeClr val="accent1">
                  <a:lumMod val="75000"/>
                </a:schemeClr>
              </a:solidFill>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B704D01-62F1-4DF8-93DA-28455CD2EC6F}"/>
                </a:ext>
              </a:extLst>
            </p:cNvPr>
            <p:cNvCxnSpPr>
              <a:cxnSpLocks/>
            </p:cNvCxnSpPr>
            <p:nvPr/>
          </p:nvCxnSpPr>
          <p:spPr>
            <a:xfrm flipH="1">
              <a:off x="8031720" y="4046259"/>
              <a:ext cx="0" cy="360000"/>
            </a:xfrm>
            <a:prstGeom prst="straightConnector1">
              <a:avLst/>
            </a:prstGeom>
            <a:ln w="12700">
              <a:solidFill>
                <a:schemeClr val="accent2"/>
              </a:solidFill>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2BA8E7-4AB8-4CD4-BCCC-9FAB8FAA4DB0}"/>
                </a:ext>
              </a:extLst>
            </p:cNvPr>
            <p:cNvSpPr txBox="1"/>
            <p:nvPr/>
          </p:nvSpPr>
          <p:spPr>
            <a:xfrm>
              <a:off x="7594536" y="4547736"/>
              <a:ext cx="209433" cy="284742"/>
            </a:xfrm>
            <a:prstGeom prst="rect">
              <a:avLst/>
            </a:prstGeom>
            <a:noFill/>
          </p:spPr>
          <p:txBody>
            <a:bodyPr wrap="none" rtlCol="0">
              <a:spAutoFit/>
            </a:bodyPr>
            <a:lstStyle/>
            <a:p>
              <a:r>
                <a:rPr lang="en-US" sz="1867" b="1" i="1" dirty="0">
                  <a:solidFill>
                    <a:srgbClr val="FF0000"/>
                  </a:solidFill>
                </a:rPr>
                <a:t>s</a:t>
              </a:r>
            </a:p>
          </p:txBody>
        </p:sp>
        <p:sp>
          <p:nvSpPr>
            <p:cNvPr id="17" name="TextBox 16">
              <a:extLst>
                <a:ext uri="{FF2B5EF4-FFF2-40B4-BE49-F238E27FC236}">
                  <a16:creationId xmlns:a16="http://schemas.microsoft.com/office/drawing/2014/main" id="{C23D5365-5F19-495C-BD05-6EB47BD39F7C}"/>
                </a:ext>
              </a:extLst>
            </p:cNvPr>
            <p:cNvSpPr txBox="1"/>
            <p:nvPr/>
          </p:nvSpPr>
          <p:spPr>
            <a:xfrm>
              <a:off x="8157778" y="3901809"/>
              <a:ext cx="386164" cy="284742"/>
            </a:xfrm>
            <a:prstGeom prst="rect">
              <a:avLst/>
            </a:prstGeom>
            <a:noFill/>
          </p:spPr>
          <p:txBody>
            <a:bodyPr wrap="none" rtlCol="0">
              <a:spAutoFit/>
            </a:bodyPr>
            <a:lstStyle/>
            <a:p>
              <a:r>
                <a:rPr lang="en-US" sz="1867" b="1" i="1" dirty="0" err="1">
                  <a:solidFill>
                    <a:schemeClr val="accent3">
                      <a:lumMod val="75000"/>
                    </a:schemeClr>
                  </a:solidFill>
                </a:rPr>
                <a:t>r</a:t>
              </a:r>
              <a:r>
                <a:rPr lang="en-US" sz="1867" b="1" dirty="0" err="1">
                  <a:solidFill>
                    <a:schemeClr val="accent3">
                      <a:lumMod val="75000"/>
                    </a:schemeClr>
                  </a:solidFill>
                </a:rPr>
                <a:t>+</a:t>
              </a:r>
              <a:r>
                <a:rPr lang="en-US" sz="1867" b="1" i="1" dirty="0" err="1">
                  <a:solidFill>
                    <a:schemeClr val="accent3">
                      <a:lumMod val="75000"/>
                    </a:schemeClr>
                  </a:solidFill>
                </a:rPr>
                <a:t>p</a:t>
              </a:r>
              <a:endParaRPr lang="en-US" sz="1867" b="1" i="1" dirty="0">
                <a:solidFill>
                  <a:schemeClr val="accent3">
                    <a:lumMod val="75000"/>
                  </a:schemeClr>
                </a:solidFill>
              </a:endParaRPr>
            </a:p>
          </p:txBody>
        </p:sp>
        <p:sp>
          <p:nvSpPr>
            <p:cNvPr id="18" name="TextBox 17">
              <a:extLst>
                <a:ext uri="{FF2B5EF4-FFF2-40B4-BE49-F238E27FC236}">
                  <a16:creationId xmlns:a16="http://schemas.microsoft.com/office/drawing/2014/main" id="{6253CD62-FE9D-44ED-BD65-A7735E0BA687}"/>
                </a:ext>
              </a:extLst>
            </p:cNvPr>
            <p:cNvSpPr txBox="1"/>
            <p:nvPr/>
          </p:nvSpPr>
          <p:spPr>
            <a:xfrm>
              <a:off x="8327496" y="4254073"/>
              <a:ext cx="392175" cy="284742"/>
            </a:xfrm>
            <a:prstGeom prst="rect">
              <a:avLst/>
            </a:prstGeom>
            <a:noFill/>
          </p:spPr>
          <p:txBody>
            <a:bodyPr wrap="none" rtlCol="0">
              <a:spAutoFit/>
            </a:bodyPr>
            <a:lstStyle/>
            <a:p>
              <a:r>
                <a:rPr lang="en-US" sz="1867" b="1" dirty="0">
                  <a:solidFill>
                    <a:schemeClr val="accent1">
                      <a:lumMod val="75000"/>
                    </a:schemeClr>
                  </a:solidFill>
                </a:rPr>
                <a:t>Mo</a:t>
              </a:r>
            </a:p>
          </p:txBody>
        </p:sp>
        <p:sp>
          <p:nvSpPr>
            <p:cNvPr id="19" name="TextBox 18">
              <a:extLst>
                <a:ext uri="{FF2B5EF4-FFF2-40B4-BE49-F238E27FC236}">
                  <a16:creationId xmlns:a16="http://schemas.microsoft.com/office/drawing/2014/main" id="{A68CA6E5-F038-4AF8-AB52-EB65A5C19704}"/>
                </a:ext>
              </a:extLst>
            </p:cNvPr>
            <p:cNvSpPr txBox="1"/>
            <p:nvPr/>
          </p:nvSpPr>
          <p:spPr>
            <a:xfrm>
              <a:off x="7840801" y="3794843"/>
              <a:ext cx="335669" cy="284742"/>
            </a:xfrm>
            <a:prstGeom prst="rect">
              <a:avLst/>
            </a:prstGeom>
            <a:noFill/>
          </p:spPr>
          <p:txBody>
            <a:bodyPr wrap="none" rtlCol="0">
              <a:spAutoFit/>
            </a:bodyPr>
            <a:lstStyle/>
            <a:p>
              <a:r>
                <a:rPr lang="en-US" sz="1867" b="1" dirty="0">
                  <a:solidFill>
                    <a:schemeClr val="accent2"/>
                  </a:solidFill>
                </a:rPr>
                <a:t>Ru</a:t>
              </a:r>
            </a:p>
          </p:txBody>
        </p:sp>
      </p:grpSp>
      <p:sp>
        <p:nvSpPr>
          <p:cNvPr id="9" name="Title 1">
            <a:extLst>
              <a:ext uri="{FF2B5EF4-FFF2-40B4-BE49-F238E27FC236}">
                <a16:creationId xmlns:a16="http://schemas.microsoft.com/office/drawing/2014/main" id="{BD9B19C0-15CD-A694-5A3B-2006402EBA97}"/>
              </a:ext>
            </a:extLst>
          </p:cNvPr>
          <p:cNvSpPr>
            <a:spLocks noGrp="1"/>
          </p:cNvSpPr>
          <p:nvPr>
            <p:ph type="title"/>
          </p:nvPr>
        </p:nvSpPr>
        <p:spPr>
          <a:xfrm>
            <a:off x="593894" y="-12776"/>
            <a:ext cx="10515600" cy="741059"/>
          </a:xfrm>
        </p:spPr>
        <p:txBody>
          <a:bodyPr>
            <a:normAutofit/>
          </a:bodyPr>
          <a:lstStyle/>
          <a:p>
            <a:r>
              <a:rPr lang="en-US" sz="4000" b="0" dirty="0">
                <a:solidFill>
                  <a:srgbClr val="FF0000"/>
                </a:solidFill>
              </a:rPr>
              <a:t>Ru in graphite</a:t>
            </a:r>
          </a:p>
        </p:txBody>
      </p:sp>
    </p:spTree>
    <p:extLst>
      <p:ext uri="{BB962C8B-B14F-4D97-AF65-F5344CB8AC3E}">
        <p14:creationId xmlns:p14="http://schemas.microsoft.com/office/powerpoint/2010/main" val="3367196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E4AE-DB9C-4A12-BEEE-7C580842E9E4}"/>
              </a:ext>
            </a:extLst>
          </p:cNvPr>
          <p:cNvSpPr>
            <a:spLocks noGrp="1"/>
          </p:cNvSpPr>
          <p:nvPr>
            <p:ph type="title"/>
          </p:nvPr>
        </p:nvSpPr>
        <p:spPr>
          <a:xfrm>
            <a:off x="593894" y="-12776"/>
            <a:ext cx="10515600" cy="741059"/>
          </a:xfrm>
        </p:spPr>
        <p:txBody>
          <a:bodyPr>
            <a:normAutofit/>
          </a:bodyPr>
          <a:lstStyle/>
          <a:p>
            <a:r>
              <a:rPr lang="en-US" sz="4000" b="0" dirty="0">
                <a:solidFill>
                  <a:srgbClr val="FF0000"/>
                </a:solidFill>
              </a:rPr>
              <a:t>Ru vs. Mo in graphite</a:t>
            </a:r>
          </a:p>
        </p:txBody>
      </p:sp>
      <p:sp>
        <p:nvSpPr>
          <p:cNvPr id="8" name="TextBox 7">
            <a:extLst>
              <a:ext uri="{FF2B5EF4-FFF2-40B4-BE49-F238E27FC236}">
                <a16:creationId xmlns:a16="http://schemas.microsoft.com/office/drawing/2014/main" id="{8EC32F31-3698-47F6-9850-FA229F75316F}"/>
              </a:ext>
            </a:extLst>
          </p:cNvPr>
          <p:cNvSpPr txBox="1"/>
          <p:nvPr/>
        </p:nvSpPr>
        <p:spPr>
          <a:xfrm>
            <a:off x="192000" y="5925278"/>
            <a:ext cx="11808000" cy="738664"/>
          </a:xfrm>
          <a:prstGeom prst="rect">
            <a:avLst/>
          </a:prstGeom>
          <a:noFill/>
        </p:spPr>
        <p:txBody>
          <a:bodyPr wrap="square" lIns="48000" tIns="0" rIns="48000" bIns="0" rtlCol="0">
            <a:spAutoFit/>
          </a:bodyPr>
          <a:lstStyle/>
          <a:p>
            <a:pPr marL="359824" indent="-359824">
              <a:buFont typeface="Arial" panose="020B0604020202020204" pitchFamily="34" charset="0"/>
              <a:buChar char="•"/>
              <a:tabLst>
                <a:tab pos="476239" algn="l"/>
                <a:tab pos="5259786" algn="l"/>
                <a:tab pos="5501080" algn="l"/>
              </a:tabLst>
            </a:pPr>
            <a:r>
              <a:rPr lang="en-US" sz="2400" dirty="0">
                <a:latin typeface="Arial Rounded MT Bold" panose="020F0704030504030204" pitchFamily="34" charset="77"/>
              </a:rPr>
              <a:t>Even the most Mo</a:t>
            </a:r>
            <a:r>
              <a:rPr lang="en-US" sz="2400" i="1" baseline="-25000" dirty="0">
                <a:latin typeface="Arial Rounded MT Bold" panose="020F0704030504030204" pitchFamily="34" charset="77"/>
              </a:rPr>
              <a:t>s</a:t>
            </a:r>
            <a:r>
              <a:rPr lang="en-US" sz="2400" dirty="0">
                <a:latin typeface="Arial Rounded MT Bold" panose="020F0704030504030204" pitchFamily="34" charset="77"/>
              </a:rPr>
              <a:t>-enriched parts of the grains are contaminated with Mo</a:t>
            </a:r>
            <a:r>
              <a:rPr lang="en-US" sz="2400" baseline="-25000" dirty="0">
                <a:latin typeface="Arial Rounded MT Bold" panose="020F0704030504030204" pitchFamily="34" charset="77"/>
              </a:rPr>
              <a:t>☉</a:t>
            </a:r>
          </a:p>
          <a:p>
            <a:pPr marL="359824" indent="-359824">
              <a:buFont typeface="Arial" panose="020B0604020202020204" pitchFamily="34" charset="0"/>
              <a:buChar char="•"/>
              <a:tabLst>
                <a:tab pos="476239" algn="l"/>
                <a:tab pos="5259786" algn="l"/>
                <a:tab pos="5501080" algn="l"/>
              </a:tabLst>
            </a:pPr>
            <a:r>
              <a:rPr lang="en-US" sz="2400" dirty="0">
                <a:latin typeface="Arial Rounded MT Bold" panose="020F0704030504030204" pitchFamily="34" charset="77"/>
              </a:rPr>
              <a:t>No contamination in Ru</a:t>
            </a:r>
          </a:p>
        </p:txBody>
      </p:sp>
      <p:grpSp>
        <p:nvGrpSpPr>
          <p:cNvPr id="10" name="Group 9">
            <a:extLst>
              <a:ext uri="{FF2B5EF4-FFF2-40B4-BE49-F238E27FC236}">
                <a16:creationId xmlns:a16="http://schemas.microsoft.com/office/drawing/2014/main" id="{F735EE51-B3B4-4F99-8E67-1AAC08C1BA02}"/>
              </a:ext>
            </a:extLst>
          </p:cNvPr>
          <p:cNvGrpSpPr/>
          <p:nvPr/>
        </p:nvGrpSpPr>
        <p:grpSpPr>
          <a:xfrm>
            <a:off x="9021797" y="4687010"/>
            <a:ext cx="1500180" cy="1383513"/>
            <a:chOff x="7594536" y="3794843"/>
            <a:chExt cx="1125135" cy="1037635"/>
          </a:xfrm>
        </p:grpSpPr>
        <p:cxnSp>
          <p:nvCxnSpPr>
            <p:cNvPr id="11" name="Straight Arrow Connector 10">
              <a:extLst>
                <a:ext uri="{FF2B5EF4-FFF2-40B4-BE49-F238E27FC236}">
                  <a16:creationId xmlns:a16="http://schemas.microsoft.com/office/drawing/2014/main" id="{D98A8228-ED2A-47EF-9350-B4A4B6C51553}"/>
                </a:ext>
              </a:extLst>
            </p:cNvPr>
            <p:cNvCxnSpPr>
              <a:cxnSpLocks/>
            </p:cNvCxnSpPr>
            <p:nvPr/>
          </p:nvCxnSpPr>
          <p:spPr>
            <a:xfrm flipH="1">
              <a:off x="7779720" y="4406259"/>
              <a:ext cx="252000" cy="252000"/>
            </a:xfrm>
            <a:prstGeom prst="straightConnector1">
              <a:avLst/>
            </a:prstGeom>
            <a:ln w="127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EAC220-13E6-417A-A408-7FCC2AF7080D}"/>
                </a:ext>
              </a:extLst>
            </p:cNvPr>
            <p:cNvCxnSpPr>
              <a:cxnSpLocks/>
            </p:cNvCxnSpPr>
            <p:nvPr/>
          </p:nvCxnSpPr>
          <p:spPr>
            <a:xfrm flipH="1">
              <a:off x="8031720" y="4154259"/>
              <a:ext cx="252000" cy="252000"/>
            </a:xfrm>
            <a:prstGeom prst="straightConnector1">
              <a:avLst/>
            </a:prstGeom>
            <a:ln w="12700">
              <a:solidFill>
                <a:schemeClr val="accent3">
                  <a:lumMod val="75000"/>
                </a:schemeClr>
              </a:solidFill>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19464DF-754D-4B0D-A513-AA8EFB013FE7}"/>
                </a:ext>
              </a:extLst>
            </p:cNvPr>
            <p:cNvSpPr/>
            <p:nvPr/>
          </p:nvSpPr>
          <p:spPr>
            <a:xfrm>
              <a:off x="7995720" y="43715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Arrow Connector 13">
              <a:extLst>
                <a:ext uri="{FF2B5EF4-FFF2-40B4-BE49-F238E27FC236}">
                  <a16:creationId xmlns:a16="http://schemas.microsoft.com/office/drawing/2014/main" id="{2EB339B3-E7A6-4DC8-9AEF-A74BA8AFAFBF}"/>
                </a:ext>
              </a:extLst>
            </p:cNvPr>
            <p:cNvCxnSpPr>
              <a:cxnSpLocks/>
            </p:cNvCxnSpPr>
            <p:nvPr/>
          </p:nvCxnSpPr>
          <p:spPr>
            <a:xfrm flipH="1">
              <a:off x="8031720" y="4406259"/>
              <a:ext cx="360000" cy="0"/>
            </a:xfrm>
            <a:prstGeom prst="straightConnector1">
              <a:avLst/>
            </a:prstGeom>
            <a:ln w="12700">
              <a:solidFill>
                <a:schemeClr val="accent1">
                  <a:lumMod val="75000"/>
                </a:schemeClr>
              </a:solidFill>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B704D01-62F1-4DF8-93DA-28455CD2EC6F}"/>
                </a:ext>
              </a:extLst>
            </p:cNvPr>
            <p:cNvCxnSpPr>
              <a:cxnSpLocks/>
            </p:cNvCxnSpPr>
            <p:nvPr/>
          </p:nvCxnSpPr>
          <p:spPr>
            <a:xfrm flipH="1">
              <a:off x="8031720" y="4046259"/>
              <a:ext cx="0" cy="360000"/>
            </a:xfrm>
            <a:prstGeom prst="straightConnector1">
              <a:avLst/>
            </a:prstGeom>
            <a:ln w="12700">
              <a:solidFill>
                <a:schemeClr val="accent2"/>
              </a:solidFill>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2BA8E7-4AB8-4CD4-BCCC-9FAB8FAA4DB0}"/>
                </a:ext>
              </a:extLst>
            </p:cNvPr>
            <p:cNvSpPr txBox="1"/>
            <p:nvPr/>
          </p:nvSpPr>
          <p:spPr>
            <a:xfrm>
              <a:off x="7594536" y="4547736"/>
              <a:ext cx="209433" cy="284742"/>
            </a:xfrm>
            <a:prstGeom prst="rect">
              <a:avLst/>
            </a:prstGeom>
            <a:noFill/>
          </p:spPr>
          <p:txBody>
            <a:bodyPr wrap="none" rtlCol="0">
              <a:spAutoFit/>
            </a:bodyPr>
            <a:lstStyle/>
            <a:p>
              <a:r>
                <a:rPr lang="en-US" sz="1867" b="1" i="1" dirty="0">
                  <a:solidFill>
                    <a:srgbClr val="FF0000"/>
                  </a:solidFill>
                </a:rPr>
                <a:t>s</a:t>
              </a:r>
            </a:p>
          </p:txBody>
        </p:sp>
        <p:sp>
          <p:nvSpPr>
            <p:cNvPr id="17" name="TextBox 16">
              <a:extLst>
                <a:ext uri="{FF2B5EF4-FFF2-40B4-BE49-F238E27FC236}">
                  <a16:creationId xmlns:a16="http://schemas.microsoft.com/office/drawing/2014/main" id="{C23D5365-5F19-495C-BD05-6EB47BD39F7C}"/>
                </a:ext>
              </a:extLst>
            </p:cNvPr>
            <p:cNvSpPr txBox="1"/>
            <p:nvPr/>
          </p:nvSpPr>
          <p:spPr>
            <a:xfrm>
              <a:off x="8157778" y="3901809"/>
              <a:ext cx="386164" cy="284742"/>
            </a:xfrm>
            <a:prstGeom prst="rect">
              <a:avLst/>
            </a:prstGeom>
            <a:noFill/>
          </p:spPr>
          <p:txBody>
            <a:bodyPr wrap="none" rtlCol="0">
              <a:spAutoFit/>
            </a:bodyPr>
            <a:lstStyle/>
            <a:p>
              <a:r>
                <a:rPr lang="en-US" sz="1867" b="1" i="1" dirty="0" err="1">
                  <a:solidFill>
                    <a:schemeClr val="accent3">
                      <a:lumMod val="75000"/>
                    </a:schemeClr>
                  </a:solidFill>
                </a:rPr>
                <a:t>r</a:t>
              </a:r>
              <a:r>
                <a:rPr lang="en-US" sz="1867" b="1" dirty="0" err="1">
                  <a:solidFill>
                    <a:schemeClr val="accent3">
                      <a:lumMod val="75000"/>
                    </a:schemeClr>
                  </a:solidFill>
                </a:rPr>
                <a:t>+</a:t>
              </a:r>
              <a:r>
                <a:rPr lang="en-US" sz="1867" b="1" i="1" dirty="0" err="1">
                  <a:solidFill>
                    <a:schemeClr val="accent3">
                      <a:lumMod val="75000"/>
                    </a:schemeClr>
                  </a:solidFill>
                </a:rPr>
                <a:t>p</a:t>
              </a:r>
              <a:endParaRPr lang="en-US" sz="1867" b="1" i="1" dirty="0">
                <a:solidFill>
                  <a:schemeClr val="accent3">
                    <a:lumMod val="75000"/>
                  </a:schemeClr>
                </a:solidFill>
              </a:endParaRPr>
            </a:p>
          </p:txBody>
        </p:sp>
        <p:sp>
          <p:nvSpPr>
            <p:cNvPr id="18" name="TextBox 17">
              <a:extLst>
                <a:ext uri="{FF2B5EF4-FFF2-40B4-BE49-F238E27FC236}">
                  <a16:creationId xmlns:a16="http://schemas.microsoft.com/office/drawing/2014/main" id="{6253CD62-FE9D-44ED-BD65-A7735E0BA687}"/>
                </a:ext>
              </a:extLst>
            </p:cNvPr>
            <p:cNvSpPr txBox="1"/>
            <p:nvPr/>
          </p:nvSpPr>
          <p:spPr>
            <a:xfrm>
              <a:off x="8327496" y="4254073"/>
              <a:ext cx="392175" cy="284742"/>
            </a:xfrm>
            <a:prstGeom prst="rect">
              <a:avLst/>
            </a:prstGeom>
            <a:noFill/>
          </p:spPr>
          <p:txBody>
            <a:bodyPr wrap="none" rtlCol="0">
              <a:spAutoFit/>
            </a:bodyPr>
            <a:lstStyle/>
            <a:p>
              <a:r>
                <a:rPr lang="en-US" sz="1867" b="1" dirty="0">
                  <a:solidFill>
                    <a:schemeClr val="accent1">
                      <a:lumMod val="75000"/>
                    </a:schemeClr>
                  </a:solidFill>
                </a:rPr>
                <a:t>Mo</a:t>
              </a:r>
            </a:p>
          </p:txBody>
        </p:sp>
        <p:sp>
          <p:nvSpPr>
            <p:cNvPr id="19" name="TextBox 18">
              <a:extLst>
                <a:ext uri="{FF2B5EF4-FFF2-40B4-BE49-F238E27FC236}">
                  <a16:creationId xmlns:a16="http://schemas.microsoft.com/office/drawing/2014/main" id="{A68CA6E5-F038-4AF8-AB52-EB65A5C19704}"/>
                </a:ext>
              </a:extLst>
            </p:cNvPr>
            <p:cNvSpPr txBox="1"/>
            <p:nvPr/>
          </p:nvSpPr>
          <p:spPr>
            <a:xfrm>
              <a:off x="7840801" y="3794843"/>
              <a:ext cx="335669" cy="284742"/>
            </a:xfrm>
            <a:prstGeom prst="rect">
              <a:avLst/>
            </a:prstGeom>
            <a:noFill/>
          </p:spPr>
          <p:txBody>
            <a:bodyPr wrap="none" rtlCol="0">
              <a:spAutoFit/>
            </a:bodyPr>
            <a:lstStyle/>
            <a:p>
              <a:r>
                <a:rPr lang="en-US" sz="1867" b="1" dirty="0">
                  <a:solidFill>
                    <a:schemeClr val="accent2"/>
                  </a:solidFill>
                </a:rPr>
                <a:t>Ru</a:t>
              </a:r>
            </a:p>
          </p:txBody>
        </p:sp>
      </p:grpSp>
      <p:pic>
        <p:nvPicPr>
          <p:cNvPr id="22" name="Picture 21">
            <a:extLst>
              <a:ext uri="{FF2B5EF4-FFF2-40B4-BE49-F238E27FC236}">
                <a16:creationId xmlns:a16="http://schemas.microsoft.com/office/drawing/2014/main" id="{4EDC89C0-A18A-4A90-B038-097B33A1F832}"/>
              </a:ext>
            </a:extLst>
          </p:cNvPr>
          <p:cNvPicPr>
            <a:picLocks noChangeAspect="1"/>
          </p:cNvPicPr>
          <p:nvPr/>
        </p:nvPicPr>
        <p:blipFill>
          <a:blip r:embed="rId2"/>
          <a:stretch>
            <a:fillRect/>
          </a:stretch>
        </p:blipFill>
        <p:spPr>
          <a:xfrm>
            <a:off x="192000" y="1481086"/>
            <a:ext cx="11808000" cy="3834788"/>
          </a:xfrm>
          <a:prstGeom prst="rect">
            <a:avLst/>
          </a:prstGeom>
        </p:spPr>
      </p:pic>
    </p:spTree>
    <p:extLst>
      <p:ext uri="{BB962C8B-B14F-4D97-AF65-F5344CB8AC3E}">
        <p14:creationId xmlns:p14="http://schemas.microsoft.com/office/powerpoint/2010/main" val="179015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A27F3-CFE5-90DF-8D86-BA1372D477F3}"/>
              </a:ext>
            </a:extLst>
          </p:cNvPr>
          <p:cNvPicPr>
            <a:picLocks noChangeAspect="1"/>
          </p:cNvPicPr>
          <p:nvPr/>
        </p:nvPicPr>
        <p:blipFill>
          <a:blip r:embed="rId3"/>
          <a:stretch>
            <a:fillRect/>
          </a:stretch>
        </p:blipFill>
        <p:spPr>
          <a:xfrm>
            <a:off x="0" y="0"/>
            <a:ext cx="8915400" cy="6858000"/>
          </a:xfrm>
          <a:prstGeom prst="rect">
            <a:avLst/>
          </a:prstGeom>
        </p:spPr>
      </p:pic>
      <p:pic>
        <p:nvPicPr>
          <p:cNvPr id="6" name="Picture 5" descr="TP-AGB2">
            <a:extLst>
              <a:ext uri="{FF2B5EF4-FFF2-40B4-BE49-F238E27FC236}">
                <a16:creationId xmlns:a16="http://schemas.microsoft.com/office/drawing/2014/main" id="{1F99051D-5B33-16F5-6739-77D5218CD759}"/>
              </a:ext>
            </a:extLst>
          </p:cNvPr>
          <p:cNvPicPr>
            <a:picLocks noChangeAspect="1" noChangeArrowheads="1"/>
          </p:cNvPicPr>
          <p:nvPr/>
        </p:nvPicPr>
        <p:blipFill>
          <a:blip r:embed="rId4"/>
          <a:srcRect/>
          <a:stretch>
            <a:fillRect/>
          </a:stretch>
        </p:blipFill>
        <p:spPr>
          <a:xfrm>
            <a:off x="8481786" y="1132113"/>
            <a:ext cx="3548483" cy="4469363"/>
          </a:xfrm>
          <a:prstGeom prst="rect">
            <a:avLst/>
          </a:prstGeom>
          <a:ln/>
        </p:spPr>
      </p:pic>
      <p:sp>
        <p:nvSpPr>
          <p:cNvPr id="3" name="TextBox 2">
            <a:extLst>
              <a:ext uri="{FF2B5EF4-FFF2-40B4-BE49-F238E27FC236}">
                <a16:creationId xmlns:a16="http://schemas.microsoft.com/office/drawing/2014/main" id="{09FABB50-499B-C5B5-53C2-86D789D56CDB}"/>
              </a:ext>
            </a:extLst>
          </p:cNvPr>
          <p:cNvSpPr txBox="1"/>
          <p:nvPr/>
        </p:nvSpPr>
        <p:spPr>
          <a:xfrm>
            <a:off x="7383079" y="6316214"/>
            <a:ext cx="4808921" cy="553998"/>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dirty="0">
                <a:latin typeface="Arial Rounded MT Bold" panose="020F0704030504030204" pitchFamily="34" charset="77"/>
              </a:rPr>
              <a:t>Data from </a:t>
            </a:r>
            <a:r>
              <a:rPr lang="en-US" dirty="0" err="1">
                <a:latin typeface="Arial Rounded MT Bold" panose="020F0704030504030204" pitchFamily="34" charset="77"/>
              </a:rPr>
              <a:t>Presolar</a:t>
            </a:r>
            <a:r>
              <a:rPr lang="en-US" dirty="0">
                <a:latin typeface="Arial Rounded MT Bold" panose="020F0704030504030204" pitchFamily="34" charset="77"/>
              </a:rPr>
              <a:t> Grains Database May 2025 (Stephan et al., ApJS, 2024)</a:t>
            </a:r>
          </a:p>
        </p:txBody>
      </p:sp>
    </p:spTree>
    <p:extLst>
      <p:ext uri="{BB962C8B-B14F-4D97-AF65-F5344CB8AC3E}">
        <p14:creationId xmlns:p14="http://schemas.microsoft.com/office/powerpoint/2010/main" val="6503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D124-0592-53D8-FEE3-78484E9E33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450203-975D-6125-60A0-F0E57EBD694F}"/>
              </a:ext>
            </a:extLst>
          </p:cNvPr>
          <p:cNvPicPr>
            <a:picLocks noChangeAspect="1"/>
          </p:cNvPicPr>
          <p:nvPr/>
        </p:nvPicPr>
        <p:blipFill>
          <a:blip r:embed="rId3"/>
          <a:stretch>
            <a:fillRect/>
          </a:stretch>
        </p:blipFill>
        <p:spPr>
          <a:xfrm>
            <a:off x="0" y="0"/>
            <a:ext cx="8915400" cy="6858000"/>
          </a:xfrm>
          <a:prstGeom prst="rect">
            <a:avLst/>
          </a:prstGeom>
        </p:spPr>
      </p:pic>
      <p:grpSp>
        <p:nvGrpSpPr>
          <p:cNvPr id="6" name="Group 5">
            <a:extLst>
              <a:ext uri="{FF2B5EF4-FFF2-40B4-BE49-F238E27FC236}">
                <a16:creationId xmlns:a16="http://schemas.microsoft.com/office/drawing/2014/main" id="{CBF8F87F-CFF5-E936-765D-1A9663431938}"/>
              </a:ext>
            </a:extLst>
          </p:cNvPr>
          <p:cNvGrpSpPr/>
          <p:nvPr/>
        </p:nvGrpSpPr>
        <p:grpSpPr>
          <a:xfrm>
            <a:off x="8370276" y="1913205"/>
            <a:ext cx="3821723" cy="3428151"/>
            <a:chOff x="-47237" y="2121926"/>
            <a:chExt cx="4386625" cy="3471154"/>
          </a:xfrm>
        </p:grpSpPr>
        <p:pic>
          <p:nvPicPr>
            <p:cNvPr id="7" name="Picture 5" descr="crab_1280composite_f">
              <a:extLst>
                <a:ext uri="{FF2B5EF4-FFF2-40B4-BE49-F238E27FC236}">
                  <a16:creationId xmlns:a16="http://schemas.microsoft.com/office/drawing/2014/main" id="{2FC5E4E6-439D-1FC5-053B-6E05E9D7A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21926"/>
              <a:ext cx="4339389" cy="3471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D3E4A189-AF09-C853-D92E-54A00E8B7D62}"/>
                </a:ext>
              </a:extLst>
            </p:cNvPr>
            <p:cNvSpPr txBox="1">
              <a:spLocks/>
            </p:cNvSpPr>
            <p:nvPr/>
          </p:nvSpPr>
          <p:spPr bwMode="auto">
            <a:xfrm>
              <a:off x="-47237" y="5223312"/>
              <a:ext cx="2637790" cy="36576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b="0" i="0">
                  <a:solidFill>
                    <a:schemeClr val="tx2"/>
                  </a:solidFill>
                  <a:latin typeface="Arial Rounded MT Bold"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r>
                <a:rPr lang="en-US" sz="1200" kern="0" dirty="0">
                  <a:solidFill>
                    <a:srgbClr val="FFFF00"/>
                  </a:solidFill>
                  <a:latin typeface="Arial Rounded MT Bold"/>
                  <a:cs typeface="Arial Rounded MT Bold"/>
                </a:rPr>
                <a:t>Aftermath of a Type II supernova</a:t>
              </a:r>
            </a:p>
          </p:txBody>
        </p:sp>
      </p:grpSp>
      <p:sp>
        <p:nvSpPr>
          <p:cNvPr id="5" name="TextBox 4">
            <a:extLst>
              <a:ext uri="{FF2B5EF4-FFF2-40B4-BE49-F238E27FC236}">
                <a16:creationId xmlns:a16="http://schemas.microsoft.com/office/drawing/2014/main" id="{51EF2F9D-259A-B145-094E-05063180F2E0}"/>
              </a:ext>
            </a:extLst>
          </p:cNvPr>
          <p:cNvSpPr txBox="1"/>
          <p:nvPr/>
        </p:nvSpPr>
        <p:spPr>
          <a:xfrm>
            <a:off x="7387428" y="6304002"/>
            <a:ext cx="4808921" cy="553998"/>
          </a:xfrm>
          <a:prstGeom prst="rect">
            <a:avLst/>
          </a:prstGeom>
          <a:noFill/>
        </p:spPr>
        <p:txBody>
          <a:bodyPr wrap="square" lIns="48000" tIns="0" rIns="48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76239" algn="l"/>
                <a:tab pos="5259786" algn="l"/>
                <a:tab pos="5501080" algn="l"/>
              </a:tabLst>
            </a:pPr>
            <a:r>
              <a:rPr lang="en-US" dirty="0">
                <a:latin typeface="Arial Rounded MT Bold" panose="020F0704030504030204" pitchFamily="34" charset="77"/>
              </a:rPr>
              <a:t>Data from </a:t>
            </a:r>
            <a:r>
              <a:rPr lang="en-US" dirty="0" err="1">
                <a:latin typeface="Arial Rounded MT Bold" panose="020F0704030504030204" pitchFamily="34" charset="77"/>
              </a:rPr>
              <a:t>Presolar</a:t>
            </a:r>
            <a:r>
              <a:rPr lang="en-US" dirty="0">
                <a:latin typeface="Arial Rounded MT Bold" panose="020F0704030504030204" pitchFamily="34" charset="77"/>
              </a:rPr>
              <a:t> Grains Database May 2025 (Stephan et al., ApJS, 2024)</a:t>
            </a:r>
          </a:p>
        </p:txBody>
      </p:sp>
    </p:spTree>
    <p:extLst>
      <p:ext uri="{BB962C8B-B14F-4D97-AF65-F5344CB8AC3E}">
        <p14:creationId xmlns:p14="http://schemas.microsoft.com/office/powerpoint/2010/main" val="276543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16287</TotalTime>
  <Words>1736</Words>
  <Application>Microsoft Office PowerPoint</Application>
  <PresentationFormat>Widescreen</PresentationFormat>
  <Paragraphs>368</Paragraphs>
  <Slides>72</Slides>
  <Notes>33</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Office Theme</vt:lpstr>
      <vt:lpstr>Slate</vt:lpstr>
      <vt:lpstr>Review: Signatures of heavy element nucleosynthesis in presolar grains</vt:lpstr>
      <vt:lpstr>PowerPoint Presentation</vt:lpstr>
      <vt:lpstr>PowerPoint Presentation</vt:lpstr>
      <vt:lpstr>Presolar grains</vt:lpstr>
      <vt:lpstr>Presolar grains</vt:lpstr>
      <vt:lpstr>PowerPoint Presentation</vt:lpstr>
      <vt:lpstr>CHicago Instrument for Laser Ionization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 in graphite</vt:lpstr>
      <vt:lpstr>Mo in KFB1-74 graphite grain</vt:lpstr>
      <vt:lpstr>Mo in KFB1-74 graphite grain</vt:lpstr>
      <vt:lpstr>Ru in graphite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SiC grains from AGB stars</vt:lpstr>
      <vt:lpstr>Graphite grains from AGB stars</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 in graphite</vt:lpstr>
      <vt:lpstr>Ru vs. Mo in graphite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Davis</dc:creator>
  <cp:lastModifiedBy>Andrew Davis</cp:lastModifiedBy>
  <cp:revision>58</cp:revision>
  <dcterms:created xsi:type="dcterms:W3CDTF">2023-08-03T19:37:53Z</dcterms:created>
  <dcterms:modified xsi:type="dcterms:W3CDTF">2025-06-13T10:51:24Z</dcterms:modified>
</cp:coreProperties>
</file>