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468" r:id="rId2"/>
    <p:sldId id="503" r:id="rId3"/>
    <p:sldId id="521" r:id="rId4"/>
    <p:sldId id="504" r:id="rId5"/>
    <p:sldId id="522" r:id="rId6"/>
    <p:sldId id="523" r:id="rId7"/>
    <p:sldId id="524" r:id="rId8"/>
    <p:sldId id="505" r:id="rId9"/>
    <p:sldId id="484" r:id="rId10"/>
    <p:sldId id="507" r:id="rId11"/>
    <p:sldId id="525" r:id="rId12"/>
    <p:sldId id="508" r:id="rId13"/>
    <p:sldId id="526" r:id="rId14"/>
    <p:sldId id="527" r:id="rId15"/>
    <p:sldId id="528" r:id="rId16"/>
    <p:sldId id="485" r:id="rId17"/>
    <p:sldId id="509" r:id="rId18"/>
    <p:sldId id="510" r:id="rId19"/>
    <p:sldId id="536" r:id="rId20"/>
    <p:sldId id="493" r:id="rId21"/>
    <p:sldId id="511" r:id="rId22"/>
    <p:sldId id="487" r:id="rId23"/>
    <p:sldId id="535" r:id="rId24"/>
    <p:sldId id="513" r:id="rId25"/>
    <p:sldId id="529" r:id="rId26"/>
    <p:sldId id="531" r:id="rId27"/>
    <p:sldId id="514" r:id="rId28"/>
    <p:sldId id="515" r:id="rId29"/>
    <p:sldId id="537" r:id="rId30"/>
    <p:sldId id="516" r:id="rId31"/>
    <p:sldId id="518" r:id="rId32"/>
    <p:sldId id="541" r:id="rId33"/>
    <p:sldId id="472" r:id="rId34"/>
    <p:sldId id="519" r:id="rId35"/>
    <p:sldId id="502" r:id="rId36"/>
    <p:sldId id="494" r:id="rId37"/>
    <p:sldId id="532" r:id="rId38"/>
    <p:sldId id="533" r:id="rId39"/>
    <p:sldId id="534" r:id="rId40"/>
    <p:sldId id="540" r:id="rId41"/>
    <p:sldId id="517" r:id="rId42"/>
    <p:sldId id="506" r:id="rId43"/>
    <p:sldId id="538" r:id="rId44"/>
    <p:sldId id="539" r:id="rId4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2D1"/>
    <a:srgbClr val="9BA8AA"/>
    <a:srgbClr val="BADADC"/>
    <a:srgbClr val="8DC2C5"/>
    <a:srgbClr val="7F0029"/>
    <a:srgbClr val="417D80"/>
    <a:srgbClr val="CA6A33"/>
    <a:srgbClr val="C7E3FC"/>
    <a:srgbClr val="82B3CA"/>
    <a:srgbClr val="79A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1ADBEC-2D6B-427A-AD2B-BAA276F3682F}" type="doc">
      <dgm:prSet loTypeId="urn:microsoft.com/office/officeart/2005/8/layout/cycle3" loCatId="cycle" qsTypeId="urn:microsoft.com/office/officeart/2009/2/quickstyle/3d8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01A51C00-4244-4528-A221-91D6123D61CE}">
      <dgm:prSet phldrT="[Testo]"/>
      <dgm:spPr/>
      <dgm:t>
        <a:bodyPr/>
        <a:lstStyle/>
        <a:p>
          <a:r>
            <a:rPr lang="it-IT" dirty="0"/>
            <a:t>KN </a:t>
          </a:r>
          <a:r>
            <a:rPr lang="it-IT" dirty="0" err="1"/>
            <a:t>abundances</a:t>
          </a:r>
          <a:endParaRPr lang="it-IT" dirty="0"/>
        </a:p>
      </dgm:t>
    </dgm:pt>
    <dgm:pt modelId="{30E879D4-3497-47DB-8AF7-CF3A0B09A619}" type="parTrans" cxnId="{306CF1E2-FC9F-41C6-B264-9E22A16CEB75}">
      <dgm:prSet/>
      <dgm:spPr/>
      <dgm:t>
        <a:bodyPr/>
        <a:lstStyle/>
        <a:p>
          <a:endParaRPr lang="it-IT"/>
        </a:p>
      </dgm:t>
    </dgm:pt>
    <dgm:pt modelId="{C7B24418-25A9-4AF0-8367-3E0B27C4F4DA}" type="sibTrans" cxnId="{306CF1E2-FC9F-41C6-B264-9E22A16CEB75}">
      <dgm:prSet/>
      <dgm:spPr/>
      <dgm:t>
        <a:bodyPr/>
        <a:lstStyle/>
        <a:p>
          <a:endParaRPr lang="it-IT"/>
        </a:p>
      </dgm:t>
    </dgm:pt>
    <dgm:pt modelId="{E3818EAE-2A84-43E7-BB7E-EEFEEB84B856}">
      <dgm:prSet phldrT="[Testo]"/>
      <dgm:spPr/>
      <dgm:t>
        <a:bodyPr/>
        <a:lstStyle/>
        <a:p>
          <a:r>
            <a:rPr lang="it-IT" dirty="0"/>
            <a:t>RTE </a:t>
          </a:r>
          <a:r>
            <a:rPr lang="it-IT" dirty="0" err="1"/>
            <a:t>equation</a:t>
          </a:r>
          <a:endParaRPr lang="it-IT" dirty="0"/>
        </a:p>
      </dgm:t>
    </dgm:pt>
    <dgm:pt modelId="{84D12D93-66C0-4D46-9403-FCF56FC586B4}" type="parTrans" cxnId="{EBABB35D-8752-44A7-9A21-63BF2F9A2468}">
      <dgm:prSet/>
      <dgm:spPr/>
      <dgm:t>
        <a:bodyPr/>
        <a:lstStyle/>
        <a:p>
          <a:endParaRPr lang="it-IT"/>
        </a:p>
      </dgm:t>
    </dgm:pt>
    <dgm:pt modelId="{8A6EB10F-7E81-4A57-B1B9-8E0E8E82E791}" type="sibTrans" cxnId="{EBABB35D-8752-44A7-9A21-63BF2F9A2468}">
      <dgm:prSet/>
      <dgm:spPr/>
      <dgm:t>
        <a:bodyPr/>
        <a:lstStyle/>
        <a:p>
          <a:endParaRPr lang="it-IT"/>
        </a:p>
      </dgm:t>
    </dgm:pt>
    <dgm:pt modelId="{EE080A15-07FA-442C-9823-5B49F95AC35E}">
      <dgm:prSet phldrT="[Testo]"/>
      <dgm:spPr/>
      <dgm:t>
        <a:bodyPr/>
        <a:lstStyle/>
        <a:p>
          <a:r>
            <a:rPr lang="it-IT" dirty="0" err="1"/>
            <a:t>Opacity</a:t>
          </a:r>
          <a:endParaRPr lang="it-IT" dirty="0"/>
        </a:p>
      </dgm:t>
    </dgm:pt>
    <dgm:pt modelId="{E4C5E858-D99C-4823-95BA-8014835BB709}" type="parTrans" cxnId="{5A98C573-CC0A-48D2-8D6A-7C65F14CEE25}">
      <dgm:prSet/>
      <dgm:spPr/>
      <dgm:t>
        <a:bodyPr/>
        <a:lstStyle/>
        <a:p>
          <a:endParaRPr lang="it-IT"/>
        </a:p>
      </dgm:t>
    </dgm:pt>
    <dgm:pt modelId="{B7F2B169-C5E5-4D79-AAAD-2A1433688CBB}" type="sibTrans" cxnId="{5A98C573-CC0A-48D2-8D6A-7C65F14CEE25}">
      <dgm:prSet/>
      <dgm:spPr/>
      <dgm:t>
        <a:bodyPr/>
        <a:lstStyle/>
        <a:p>
          <a:endParaRPr lang="it-IT"/>
        </a:p>
      </dgm:t>
    </dgm:pt>
    <dgm:pt modelId="{680B1831-7EDC-4CBB-9925-1D07DB92AF28}" type="pres">
      <dgm:prSet presAssocID="{9A1ADBEC-2D6B-427A-AD2B-BAA276F3682F}" presName="Name0" presStyleCnt="0">
        <dgm:presLayoutVars>
          <dgm:dir/>
          <dgm:resizeHandles val="exact"/>
        </dgm:presLayoutVars>
      </dgm:prSet>
      <dgm:spPr/>
    </dgm:pt>
    <dgm:pt modelId="{6C499DCF-5423-49F1-BDB2-F1725D6C1F95}" type="pres">
      <dgm:prSet presAssocID="{9A1ADBEC-2D6B-427A-AD2B-BAA276F3682F}" presName="cycle" presStyleCnt="0"/>
      <dgm:spPr/>
    </dgm:pt>
    <dgm:pt modelId="{AD2431B6-7CF8-4A0C-95FD-12F3871940A1}" type="pres">
      <dgm:prSet presAssocID="{01A51C00-4244-4528-A221-91D6123D61CE}" presName="nodeFirstNode" presStyleLbl="node1" presStyleIdx="0" presStyleCnt="3" custRadScaleRad="100042" custRadScaleInc="-1846">
        <dgm:presLayoutVars>
          <dgm:bulletEnabled val="1"/>
        </dgm:presLayoutVars>
      </dgm:prSet>
      <dgm:spPr/>
    </dgm:pt>
    <dgm:pt modelId="{A7AE3CE7-45FF-40AB-A0D6-24F4A8B57848}" type="pres">
      <dgm:prSet presAssocID="{C7B24418-25A9-4AF0-8367-3E0B27C4F4DA}" presName="sibTransFirstNode" presStyleLbl="bgShp" presStyleIdx="0" presStyleCnt="1" custFlipHor="1" custLinFactNeighborX="3211" custLinFactNeighborY="1386"/>
      <dgm:spPr/>
    </dgm:pt>
    <dgm:pt modelId="{0E668488-E5C7-44DC-B5D2-679E4D84BB2E}" type="pres">
      <dgm:prSet presAssocID="{E3818EAE-2A84-43E7-BB7E-EEFEEB84B856}" presName="nodeFollowingNodes" presStyleLbl="node1" presStyleIdx="1" presStyleCnt="3" custRadScaleRad="103575" custRadScaleInc="141762">
        <dgm:presLayoutVars>
          <dgm:bulletEnabled val="1"/>
        </dgm:presLayoutVars>
      </dgm:prSet>
      <dgm:spPr/>
    </dgm:pt>
    <dgm:pt modelId="{E5A14E71-60CB-4791-8AAF-500B696E5070}" type="pres">
      <dgm:prSet presAssocID="{EE080A15-07FA-442C-9823-5B49F95AC35E}" presName="nodeFollowingNodes" presStyleLbl="node1" presStyleIdx="2" presStyleCnt="3" custRadScaleRad="116270" custRadScaleInc="-142914">
        <dgm:presLayoutVars>
          <dgm:bulletEnabled val="1"/>
        </dgm:presLayoutVars>
      </dgm:prSet>
      <dgm:spPr/>
    </dgm:pt>
  </dgm:ptLst>
  <dgm:cxnLst>
    <dgm:cxn modelId="{A0820519-1CEA-4DFE-95B3-0405FFA3EA2B}" type="presOf" srcId="{01A51C00-4244-4528-A221-91D6123D61CE}" destId="{AD2431B6-7CF8-4A0C-95FD-12F3871940A1}" srcOrd="0" destOrd="0" presId="urn:microsoft.com/office/officeart/2005/8/layout/cycle3"/>
    <dgm:cxn modelId="{7058F32C-CCB1-47CA-BF78-D5B009F9AE4B}" type="presOf" srcId="{EE080A15-07FA-442C-9823-5B49F95AC35E}" destId="{E5A14E71-60CB-4791-8AAF-500B696E5070}" srcOrd="0" destOrd="0" presId="urn:microsoft.com/office/officeart/2005/8/layout/cycle3"/>
    <dgm:cxn modelId="{EBABB35D-8752-44A7-9A21-63BF2F9A2468}" srcId="{9A1ADBEC-2D6B-427A-AD2B-BAA276F3682F}" destId="{E3818EAE-2A84-43E7-BB7E-EEFEEB84B856}" srcOrd="1" destOrd="0" parTransId="{84D12D93-66C0-4D46-9403-FCF56FC586B4}" sibTransId="{8A6EB10F-7E81-4A57-B1B9-8E0E8E82E791}"/>
    <dgm:cxn modelId="{B50C8A64-4D8F-412E-AADE-CBF76513F39C}" type="presOf" srcId="{C7B24418-25A9-4AF0-8367-3E0B27C4F4DA}" destId="{A7AE3CE7-45FF-40AB-A0D6-24F4A8B57848}" srcOrd="0" destOrd="0" presId="urn:microsoft.com/office/officeart/2005/8/layout/cycle3"/>
    <dgm:cxn modelId="{5A98C573-CC0A-48D2-8D6A-7C65F14CEE25}" srcId="{9A1ADBEC-2D6B-427A-AD2B-BAA276F3682F}" destId="{EE080A15-07FA-442C-9823-5B49F95AC35E}" srcOrd="2" destOrd="0" parTransId="{E4C5E858-D99C-4823-95BA-8014835BB709}" sibTransId="{B7F2B169-C5E5-4D79-AAAD-2A1433688CBB}"/>
    <dgm:cxn modelId="{8994BDA4-6099-41A6-9AD8-6E24B6C5B279}" type="presOf" srcId="{E3818EAE-2A84-43E7-BB7E-EEFEEB84B856}" destId="{0E668488-E5C7-44DC-B5D2-679E4D84BB2E}" srcOrd="0" destOrd="0" presId="urn:microsoft.com/office/officeart/2005/8/layout/cycle3"/>
    <dgm:cxn modelId="{0C4A32AC-DBEF-41C4-A70D-6E596A2E4D90}" type="presOf" srcId="{9A1ADBEC-2D6B-427A-AD2B-BAA276F3682F}" destId="{680B1831-7EDC-4CBB-9925-1D07DB92AF28}" srcOrd="0" destOrd="0" presId="urn:microsoft.com/office/officeart/2005/8/layout/cycle3"/>
    <dgm:cxn modelId="{306CF1E2-FC9F-41C6-B264-9E22A16CEB75}" srcId="{9A1ADBEC-2D6B-427A-AD2B-BAA276F3682F}" destId="{01A51C00-4244-4528-A221-91D6123D61CE}" srcOrd="0" destOrd="0" parTransId="{30E879D4-3497-47DB-8AF7-CF3A0B09A619}" sibTransId="{C7B24418-25A9-4AF0-8367-3E0B27C4F4DA}"/>
    <dgm:cxn modelId="{B6EE8613-1BF2-4CAE-8EF4-E23A4F7E1CC5}" type="presParOf" srcId="{680B1831-7EDC-4CBB-9925-1D07DB92AF28}" destId="{6C499DCF-5423-49F1-BDB2-F1725D6C1F95}" srcOrd="0" destOrd="0" presId="urn:microsoft.com/office/officeart/2005/8/layout/cycle3"/>
    <dgm:cxn modelId="{A075BF55-8C2F-4099-82F9-7AC972DCBA62}" type="presParOf" srcId="{6C499DCF-5423-49F1-BDB2-F1725D6C1F95}" destId="{AD2431B6-7CF8-4A0C-95FD-12F3871940A1}" srcOrd="0" destOrd="0" presId="urn:microsoft.com/office/officeart/2005/8/layout/cycle3"/>
    <dgm:cxn modelId="{919C1B41-1EAB-4EDE-A566-2BAE4D6F2898}" type="presParOf" srcId="{6C499DCF-5423-49F1-BDB2-F1725D6C1F95}" destId="{A7AE3CE7-45FF-40AB-A0D6-24F4A8B57848}" srcOrd="1" destOrd="0" presId="urn:microsoft.com/office/officeart/2005/8/layout/cycle3"/>
    <dgm:cxn modelId="{5778400C-64C6-409F-90B8-D2EDED4DC521}" type="presParOf" srcId="{6C499DCF-5423-49F1-BDB2-F1725D6C1F95}" destId="{0E668488-E5C7-44DC-B5D2-679E4D84BB2E}" srcOrd="2" destOrd="0" presId="urn:microsoft.com/office/officeart/2005/8/layout/cycle3"/>
    <dgm:cxn modelId="{0A908152-806E-433C-BAEE-38F26F2E92BC}" type="presParOf" srcId="{6C499DCF-5423-49F1-BDB2-F1725D6C1F95}" destId="{E5A14E71-60CB-4791-8AAF-500B696E5070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1ADBEC-2D6B-427A-AD2B-BAA276F3682F}" type="doc">
      <dgm:prSet loTypeId="urn:microsoft.com/office/officeart/2005/8/layout/cycle3" loCatId="cycle" qsTypeId="urn:microsoft.com/office/officeart/2009/2/quickstyle/3d8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01A51C00-4244-4528-A221-91D6123D61CE}">
      <dgm:prSet phldrT="[Testo]"/>
      <dgm:spPr/>
      <dgm:t>
        <a:bodyPr/>
        <a:lstStyle/>
        <a:p>
          <a:r>
            <a:rPr lang="it-IT" dirty="0"/>
            <a:t>KN </a:t>
          </a:r>
          <a:r>
            <a:rPr lang="it-IT" dirty="0" err="1"/>
            <a:t>abundances</a:t>
          </a:r>
          <a:endParaRPr lang="it-IT" dirty="0"/>
        </a:p>
      </dgm:t>
    </dgm:pt>
    <dgm:pt modelId="{30E879D4-3497-47DB-8AF7-CF3A0B09A619}" type="parTrans" cxnId="{306CF1E2-FC9F-41C6-B264-9E22A16CEB75}">
      <dgm:prSet/>
      <dgm:spPr/>
      <dgm:t>
        <a:bodyPr/>
        <a:lstStyle/>
        <a:p>
          <a:endParaRPr lang="it-IT"/>
        </a:p>
      </dgm:t>
    </dgm:pt>
    <dgm:pt modelId="{C7B24418-25A9-4AF0-8367-3E0B27C4F4DA}" type="sibTrans" cxnId="{306CF1E2-FC9F-41C6-B264-9E22A16CEB75}">
      <dgm:prSet/>
      <dgm:spPr/>
      <dgm:t>
        <a:bodyPr/>
        <a:lstStyle/>
        <a:p>
          <a:endParaRPr lang="it-IT"/>
        </a:p>
      </dgm:t>
    </dgm:pt>
    <dgm:pt modelId="{E3818EAE-2A84-43E7-BB7E-EEFEEB84B856}">
      <dgm:prSet phldrT="[Testo]"/>
      <dgm:spPr/>
      <dgm:t>
        <a:bodyPr/>
        <a:lstStyle/>
        <a:p>
          <a:r>
            <a:rPr lang="it-IT" dirty="0"/>
            <a:t>RTE </a:t>
          </a:r>
          <a:r>
            <a:rPr lang="it-IT" dirty="0" err="1"/>
            <a:t>equation</a:t>
          </a:r>
          <a:endParaRPr lang="it-IT" dirty="0"/>
        </a:p>
      </dgm:t>
    </dgm:pt>
    <dgm:pt modelId="{84D12D93-66C0-4D46-9403-FCF56FC586B4}" type="parTrans" cxnId="{EBABB35D-8752-44A7-9A21-63BF2F9A2468}">
      <dgm:prSet/>
      <dgm:spPr/>
      <dgm:t>
        <a:bodyPr/>
        <a:lstStyle/>
        <a:p>
          <a:endParaRPr lang="it-IT"/>
        </a:p>
      </dgm:t>
    </dgm:pt>
    <dgm:pt modelId="{8A6EB10F-7E81-4A57-B1B9-8E0E8E82E791}" type="sibTrans" cxnId="{EBABB35D-8752-44A7-9A21-63BF2F9A2468}">
      <dgm:prSet/>
      <dgm:spPr/>
      <dgm:t>
        <a:bodyPr/>
        <a:lstStyle/>
        <a:p>
          <a:endParaRPr lang="it-IT"/>
        </a:p>
      </dgm:t>
    </dgm:pt>
    <dgm:pt modelId="{EE080A15-07FA-442C-9823-5B49F95AC35E}">
      <dgm:prSet phldrT="[Testo]"/>
      <dgm:spPr/>
      <dgm:t>
        <a:bodyPr/>
        <a:lstStyle/>
        <a:p>
          <a:r>
            <a:rPr lang="it-IT" dirty="0" err="1"/>
            <a:t>Opacity</a:t>
          </a:r>
          <a:endParaRPr lang="it-IT" dirty="0"/>
        </a:p>
      </dgm:t>
    </dgm:pt>
    <dgm:pt modelId="{E4C5E858-D99C-4823-95BA-8014835BB709}" type="parTrans" cxnId="{5A98C573-CC0A-48D2-8D6A-7C65F14CEE25}">
      <dgm:prSet/>
      <dgm:spPr/>
      <dgm:t>
        <a:bodyPr/>
        <a:lstStyle/>
        <a:p>
          <a:endParaRPr lang="it-IT"/>
        </a:p>
      </dgm:t>
    </dgm:pt>
    <dgm:pt modelId="{B7F2B169-C5E5-4D79-AAAD-2A1433688CBB}" type="sibTrans" cxnId="{5A98C573-CC0A-48D2-8D6A-7C65F14CEE25}">
      <dgm:prSet/>
      <dgm:spPr/>
      <dgm:t>
        <a:bodyPr/>
        <a:lstStyle/>
        <a:p>
          <a:endParaRPr lang="it-IT"/>
        </a:p>
      </dgm:t>
    </dgm:pt>
    <dgm:pt modelId="{680B1831-7EDC-4CBB-9925-1D07DB92AF28}" type="pres">
      <dgm:prSet presAssocID="{9A1ADBEC-2D6B-427A-AD2B-BAA276F3682F}" presName="Name0" presStyleCnt="0">
        <dgm:presLayoutVars>
          <dgm:dir/>
          <dgm:resizeHandles val="exact"/>
        </dgm:presLayoutVars>
      </dgm:prSet>
      <dgm:spPr/>
    </dgm:pt>
    <dgm:pt modelId="{6C499DCF-5423-49F1-BDB2-F1725D6C1F95}" type="pres">
      <dgm:prSet presAssocID="{9A1ADBEC-2D6B-427A-AD2B-BAA276F3682F}" presName="cycle" presStyleCnt="0"/>
      <dgm:spPr/>
    </dgm:pt>
    <dgm:pt modelId="{AD2431B6-7CF8-4A0C-95FD-12F3871940A1}" type="pres">
      <dgm:prSet presAssocID="{01A51C00-4244-4528-A221-91D6123D61CE}" presName="nodeFirstNode" presStyleLbl="node1" presStyleIdx="0" presStyleCnt="3" custRadScaleRad="100042" custRadScaleInc="-1846">
        <dgm:presLayoutVars>
          <dgm:bulletEnabled val="1"/>
        </dgm:presLayoutVars>
      </dgm:prSet>
      <dgm:spPr/>
    </dgm:pt>
    <dgm:pt modelId="{A7AE3CE7-45FF-40AB-A0D6-24F4A8B57848}" type="pres">
      <dgm:prSet presAssocID="{C7B24418-25A9-4AF0-8367-3E0B27C4F4DA}" presName="sibTransFirstNode" presStyleLbl="bgShp" presStyleIdx="0" presStyleCnt="1" custFlipHor="1" custLinFactNeighborX="3211" custLinFactNeighborY="1386"/>
      <dgm:spPr/>
    </dgm:pt>
    <dgm:pt modelId="{0E668488-E5C7-44DC-B5D2-679E4D84BB2E}" type="pres">
      <dgm:prSet presAssocID="{E3818EAE-2A84-43E7-BB7E-EEFEEB84B856}" presName="nodeFollowingNodes" presStyleLbl="node1" presStyleIdx="1" presStyleCnt="3" custRadScaleRad="103575" custRadScaleInc="141762">
        <dgm:presLayoutVars>
          <dgm:bulletEnabled val="1"/>
        </dgm:presLayoutVars>
      </dgm:prSet>
      <dgm:spPr/>
    </dgm:pt>
    <dgm:pt modelId="{E5A14E71-60CB-4791-8AAF-500B696E5070}" type="pres">
      <dgm:prSet presAssocID="{EE080A15-07FA-442C-9823-5B49F95AC35E}" presName="nodeFollowingNodes" presStyleLbl="node1" presStyleIdx="2" presStyleCnt="3" custRadScaleRad="116270" custRadScaleInc="-142914">
        <dgm:presLayoutVars>
          <dgm:bulletEnabled val="1"/>
        </dgm:presLayoutVars>
      </dgm:prSet>
      <dgm:spPr/>
    </dgm:pt>
  </dgm:ptLst>
  <dgm:cxnLst>
    <dgm:cxn modelId="{A0820519-1CEA-4DFE-95B3-0405FFA3EA2B}" type="presOf" srcId="{01A51C00-4244-4528-A221-91D6123D61CE}" destId="{AD2431B6-7CF8-4A0C-95FD-12F3871940A1}" srcOrd="0" destOrd="0" presId="urn:microsoft.com/office/officeart/2005/8/layout/cycle3"/>
    <dgm:cxn modelId="{7058F32C-CCB1-47CA-BF78-D5B009F9AE4B}" type="presOf" srcId="{EE080A15-07FA-442C-9823-5B49F95AC35E}" destId="{E5A14E71-60CB-4791-8AAF-500B696E5070}" srcOrd="0" destOrd="0" presId="urn:microsoft.com/office/officeart/2005/8/layout/cycle3"/>
    <dgm:cxn modelId="{EBABB35D-8752-44A7-9A21-63BF2F9A2468}" srcId="{9A1ADBEC-2D6B-427A-AD2B-BAA276F3682F}" destId="{E3818EAE-2A84-43E7-BB7E-EEFEEB84B856}" srcOrd="1" destOrd="0" parTransId="{84D12D93-66C0-4D46-9403-FCF56FC586B4}" sibTransId="{8A6EB10F-7E81-4A57-B1B9-8E0E8E82E791}"/>
    <dgm:cxn modelId="{B50C8A64-4D8F-412E-AADE-CBF76513F39C}" type="presOf" srcId="{C7B24418-25A9-4AF0-8367-3E0B27C4F4DA}" destId="{A7AE3CE7-45FF-40AB-A0D6-24F4A8B57848}" srcOrd="0" destOrd="0" presId="urn:microsoft.com/office/officeart/2005/8/layout/cycle3"/>
    <dgm:cxn modelId="{5A98C573-CC0A-48D2-8D6A-7C65F14CEE25}" srcId="{9A1ADBEC-2D6B-427A-AD2B-BAA276F3682F}" destId="{EE080A15-07FA-442C-9823-5B49F95AC35E}" srcOrd="2" destOrd="0" parTransId="{E4C5E858-D99C-4823-95BA-8014835BB709}" sibTransId="{B7F2B169-C5E5-4D79-AAAD-2A1433688CBB}"/>
    <dgm:cxn modelId="{8994BDA4-6099-41A6-9AD8-6E24B6C5B279}" type="presOf" srcId="{E3818EAE-2A84-43E7-BB7E-EEFEEB84B856}" destId="{0E668488-E5C7-44DC-B5D2-679E4D84BB2E}" srcOrd="0" destOrd="0" presId="urn:microsoft.com/office/officeart/2005/8/layout/cycle3"/>
    <dgm:cxn modelId="{0C4A32AC-DBEF-41C4-A70D-6E596A2E4D90}" type="presOf" srcId="{9A1ADBEC-2D6B-427A-AD2B-BAA276F3682F}" destId="{680B1831-7EDC-4CBB-9925-1D07DB92AF28}" srcOrd="0" destOrd="0" presId="urn:microsoft.com/office/officeart/2005/8/layout/cycle3"/>
    <dgm:cxn modelId="{306CF1E2-FC9F-41C6-B264-9E22A16CEB75}" srcId="{9A1ADBEC-2D6B-427A-AD2B-BAA276F3682F}" destId="{01A51C00-4244-4528-A221-91D6123D61CE}" srcOrd="0" destOrd="0" parTransId="{30E879D4-3497-47DB-8AF7-CF3A0B09A619}" sibTransId="{C7B24418-25A9-4AF0-8367-3E0B27C4F4DA}"/>
    <dgm:cxn modelId="{B6EE8613-1BF2-4CAE-8EF4-E23A4F7E1CC5}" type="presParOf" srcId="{680B1831-7EDC-4CBB-9925-1D07DB92AF28}" destId="{6C499DCF-5423-49F1-BDB2-F1725D6C1F95}" srcOrd="0" destOrd="0" presId="urn:microsoft.com/office/officeart/2005/8/layout/cycle3"/>
    <dgm:cxn modelId="{A075BF55-8C2F-4099-82F9-7AC972DCBA62}" type="presParOf" srcId="{6C499DCF-5423-49F1-BDB2-F1725D6C1F95}" destId="{AD2431B6-7CF8-4A0C-95FD-12F3871940A1}" srcOrd="0" destOrd="0" presId="urn:microsoft.com/office/officeart/2005/8/layout/cycle3"/>
    <dgm:cxn modelId="{919C1B41-1EAB-4EDE-A566-2BAE4D6F2898}" type="presParOf" srcId="{6C499DCF-5423-49F1-BDB2-F1725D6C1F95}" destId="{A7AE3CE7-45FF-40AB-A0D6-24F4A8B57848}" srcOrd="1" destOrd="0" presId="urn:microsoft.com/office/officeart/2005/8/layout/cycle3"/>
    <dgm:cxn modelId="{5778400C-64C6-409F-90B8-D2EDED4DC521}" type="presParOf" srcId="{6C499DCF-5423-49F1-BDB2-F1725D6C1F95}" destId="{0E668488-E5C7-44DC-B5D2-679E4D84BB2E}" srcOrd="2" destOrd="0" presId="urn:microsoft.com/office/officeart/2005/8/layout/cycle3"/>
    <dgm:cxn modelId="{0A908152-806E-433C-BAEE-38F26F2E92BC}" type="presParOf" srcId="{6C499DCF-5423-49F1-BDB2-F1725D6C1F95}" destId="{E5A14E71-60CB-4791-8AAF-500B696E5070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1ADBEC-2D6B-427A-AD2B-BAA276F3682F}" type="doc">
      <dgm:prSet loTypeId="urn:microsoft.com/office/officeart/2005/8/layout/cycle3" loCatId="cycle" qsTypeId="urn:microsoft.com/office/officeart/2009/2/quickstyle/3d8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01A51C00-4244-4528-A221-91D6123D61CE}">
      <dgm:prSet phldrT="[Testo]"/>
      <dgm:spPr/>
      <dgm:t>
        <a:bodyPr/>
        <a:lstStyle/>
        <a:p>
          <a:r>
            <a:rPr lang="it-IT" dirty="0"/>
            <a:t>KN </a:t>
          </a:r>
          <a:r>
            <a:rPr lang="it-IT" dirty="0" err="1"/>
            <a:t>abundances</a:t>
          </a:r>
          <a:endParaRPr lang="it-IT" dirty="0"/>
        </a:p>
      </dgm:t>
    </dgm:pt>
    <dgm:pt modelId="{30E879D4-3497-47DB-8AF7-CF3A0B09A619}" type="parTrans" cxnId="{306CF1E2-FC9F-41C6-B264-9E22A16CEB75}">
      <dgm:prSet/>
      <dgm:spPr/>
      <dgm:t>
        <a:bodyPr/>
        <a:lstStyle/>
        <a:p>
          <a:endParaRPr lang="it-IT"/>
        </a:p>
      </dgm:t>
    </dgm:pt>
    <dgm:pt modelId="{C7B24418-25A9-4AF0-8367-3E0B27C4F4DA}" type="sibTrans" cxnId="{306CF1E2-FC9F-41C6-B264-9E22A16CEB75}">
      <dgm:prSet/>
      <dgm:spPr/>
      <dgm:t>
        <a:bodyPr/>
        <a:lstStyle/>
        <a:p>
          <a:endParaRPr lang="it-IT"/>
        </a:p>
      </dgm:t>
    </dgm:pt>
    <dgm:pt modelId="{E3818EAE-2A84-43E7-BB7E-EEFEEB84B856}">
      <dgm:prSet phldrT="[Testo]"/>
      <dgm:spPr/>
      <dgm:t>
        <a:bodyPr/>
        <a:lstStyle/>
        <a:p>
          <a:r>
            <a:rPr lang="it-IT" dirty="0"/>
            <a:t>RTE </a:t>
          </a:r>
          <a:r>
            <a:rPr lang="it-IT" dirty="0" err="1"/>
            <a:t>equation</a:t>
          </a:r>
          <a:endParaRPr lang="it-IT" dirty="0"/>
        </a:p>
      </dgm:t>
    </dgm:pt>
    <dgm:pt modelId="{84D12D93-66C0-4D46-9403-FCF56FC586B4}" type="parTrans" cxnId="{EBABB35D-8752-44A7-9A21-63BF2F9A2468}">
      <dgm:prSet/>
      <dgm:spPr/>
      <dgm:t>
        <a:bodyPr/>
        <a:lstStyle/>
        <a:p>
          <a:endParaRPr lang="it-IT"/>
        </a:p>
      </dgm:t>
    </dgm:pt>
    <dgm:pt modelId="{8A6EB10F-7E81-4A57-B1B9-8E0E8E82E791}" type="sibTrans" cxnId="{EBABB35D-8752-44A7-9A21-63BF2F9A2468}">
      <dgm:prSet/>
      <dgm:spPr/>
      <dgm:t>
        <a:bodyPr/>
        <a:lstStyle/>
        <a:p>
          <a:endParaRPr lang="it-IT"/>
        </a:p>
      </dgm:t>
    </dgm:pt>
    <dgm:pt modelId="{EE080A15-07FA-442C-9823-5B49F95AC35E}">
      <dgm:prSet phldrT="[Testo]"/>
      <dgm:spPr/>
      <dgm:t>
        <a:bodyPr/>
        <a:lstStyle/>
        <a:p>
          <a:r>
            <a:rPr lang="it-IT" dirty="0" err="1"/>
            <a:t>Opacity</a:t>
          </a:r>
          <a:endParaRPr lang="it-IT" dirty="0"/>
        </a:p>
      </dgm:t>
    </dgm:pt>
    <dgm:pt modelId="{E4C5E858-D99C-4823-95BA-8014835BB709}" type="parTrans" cxnId="{5A98C573-CC0A-48D2-8D6A-7C65F14CEE25}">
      <dgm:prSet/>
      <dgm:spPr/>
      <dgm:t>
        <a:bodyPr/>
        <a:lstStyle/>
        <a:p>
          <a:endParaRPr lang="it-IT"/>
        </a:p>
      </dgm:t>
    </dgm:pt>
    <dgm:pt modelId="{B7F2B169-C5E5-4D79-AAAD-2A1433688CBB}" type="sibTrans" cxnId="{5A98C573-CC0A-48D2-8D6A-7C65F14CEE25}">
      <dgm:prSet/>
      <dgm:spPr/>
      <dgm:t>
        <a:bodyPr/>
        <a:lstStyle/>
        <a:p>
          <a:endParaRPr lang="it-IT"/>
        </a:p>
      </dgm:t>
    </dgm:pt>
    <dgm:pt modelId="{680B1831-7EDC-4CBB-9925-1D07DB92AF28}" type="pres">
      <dgm:prSet presAssocID="{9A1ADBEC-2D6B-427A-AD2B-BAA276F3682F}" presName="Name0" presStyleCnt="0">
        <dgm:presLayoutVars>
          <dgm:dir/>
          <dgm:resizeHandles val="exact"/>
        </dgm:presLayoutVars>
      </dgm:prSet>
      <dgm:spPr/>
    </dgm:pt>
    <dgm:pt modelId="{6C499DCF-5423-49F1-BDB2-F1725D6C1F95}" type="pres">
      <dgm:prSet presAssocID="{9A1ADBEC-2D6B-427A-AD2B-BAA276F3682F}" presName="cycle" presStyleCnt="0"/>
      <dgm:spPr/>
    </dgm:pt>
    <dgm:pt modelId="{AD2431B6-7CF8-4A0C-95FD-12F3871940A1}" type="pres">
      <dgm:prSet presAssocID="{01A51C00-4244-4528-A221-91D6123D61CE}" presName="nodeFirstNode" presStyleLbl="node1" presStyleIdx="0" presStyleCnt="3" custRadScaleRad="100042" custRadScaleInc="-1846">
        <dgm:presLayoutVars>
          <dgm:bulletEnabled val="1"/>
        </dgm:presLayoutVars>
      </dgm:prSet>
      <dgm:spPr/>
    </dgm:pt>
    <dgm:pt modelId="{A7AE3CE7-45FF-40AB-A0D6-24F4A8B57848}" type="pres">
      <dgm:prSet presAssocID="{C7B24418-25A9-4AF0-8367-3E0B27C4F4DA}" presName="sibTransFirstNode" presStyleLbl="bgShp" presStyleIdx="0" presStyleCnt="1" custFlipHor="1" custLinFactNeighborX="3211" custLinFactNeighborY="1386"/>
      <dgm:spPr/>
    </dgm:pt>
    <dgm:pt modelId="{0E668488-E5C7-44DC-B5D2-679E4D84BB2E}" type="pres">
      <dgm:prSet presAssocID="{E3818EAE-2A84-43E7-BB7E-EEFEEB84B856}" presName="nodeFollowingNodes" presStyleLbl="node1" presStyleIdx="1" presStyleCnt="3" custRadScaleRad="103575" custRadScaleInc="141762">
        <dgm:presLayoutVars>
          <dgm:bulletEnabled val="1"/>
        </dgm:presLayoutVars>
      </dgm:prSet>
      <dgm:spPr/>
    </dgm:pt>
    <dgm:pt modelId="{E5A14E71-60CB-4791-8AAF-500B696E5070}" type="pres">
      <dgm:prSet presAssocID="{EE080A15-07FA-442C-9823-5B49F95AC35E}" presName="nodeFollowingNodes" presStyleLbl="node1" presStyleIdx="2" presStyleCnt="3" custRadScaleRad="116270" custRadScaleInc="-142914">
        <dgm:presLayoutVars>
          <dgm:bulletEnabled val="1"/>
        </dgm:presLayoutVars>
      </dgm:prSet>
      <dgm:spPr/>
    </dgm:pt>
  </dgm:ptLst>
  <dgm:cxnLst>
    <dgm:cxn modelId="{A0820519-1CEA-4DFE-95B3-0405FFA3EA2B}" type="presOf" srcId="{01A51C00-4244-4528-A221-91D6123D61CE}" destId="{AD2431B6-7CF8-4A0C-95FD-12F3871940A1}" srcOrd="0" destOrd="0" presId="urn:microsoft.com/office/officeart/2005/8/layout/cycle3"/>
    <dgm:cxn modelId="{7058F32C-CCB1-47CA-BF78-D5B009F9AE4B}" type="presOf" srcId="{EE080A15-07FA-442C-9823-5B49F95AC35E}" destId="{E5A14E71-60CB-4791-8AAF-500B696E5070}" srcOrd="0" destOrd="0" presId="urn:microsoft.com/office/officeart/2005/8/layout/cycle3"/>
    <dgm:cxn modelId="{EBABB35D-8752-44A7-9A21-63BF2F9A2468}" srcId="{9A1ADBEC-2D6B-427A-AD2B-BAA276F3682F}" destId="{E3818EAE-2A84-43E7-BB7E-EEFEEB84B856}" srcOrd="1" destOrd="0" parTransId="{84D12D93-66C0-4D46-9403-FCF56FC586B4}" sibTransId="{8A6EB10F-7E81-4A57-B1B9-8E0E8E82E791}"/>
    <dgm:cxn modelId="{B50C8A64-4D8F-412E-AADE-CBF76513F39C}" type="presOf" srcId="{C7B24418-25A9-4AF0-8367-3E0B27C4F4DA}" destId="{A7AE3CE7-45FF-40AB-A0D6-24F4A8B57848}" srcOrd="0" destOrd="0" presId="urn:microsoft.com/office/officeart/2005/8/layout/cycle3"/>
    <dgm:cxn modelId="{5A98C573-CC0A-48D2-8D6A-7C65F14CEE25}" srcId="{9A1ADBEC-2D6B-427A-AD2B-BAA276F3682F}" destId="{EE080A15-07FA-442C-9823-5B49F95AC35E}" srcOrd="2" destOrd="0" parTransId="{E4C5E858-D99C-4823-95BA-8014835BB709}" sibTransId="{B7F2B169-C5E5-4D79-AAAD-2A1433688CBB}"/>
    <dgm:cxn modelId="{8994BDA4-6099-41A6-9AD8-6E24B6C5B279}" type="presOf" srcId="{E3818EAE-2A84-43E7-BB7E-EEFEEB84B856}" destId="{0E668488-E5C7-44DC-B5D2-679E4D84BB2E}" srcOrd="0" destOrd="0" presId="urn:microsoft.com/office/officeart/2005/8/layout/cycle3"/>
    <dgm:cxn modelId="{0C4A32AC-DBEF-41C4-A70D-6E596A2E4D90}" type="presOf" srcId="{9A1ADBEC-2D6B-427A-AD2B-BAA276F3682F}" destId="{680B1831-7EDC-4CBB-9925-1D07DB92AF28}" srcOrd="0" destOrd="0" presId="urn:microsoft.com/office/officeart/2005/8/layout/cycle3"/>
    <dgm:cxn modelId="{306CF1E2-FC9F-41C6-B264-9E22A16CEB75}" srcId="{9A1ADBEC-2D6B-427A-AD2B-BAA276F3682F}" destId="{01A51C00-4244-4528-A221-91D6123D61CE}" srcOrd="0" destOrd="0" parTransId="{30E879D4-3497-47DB-8AF7-CF3A0B09A619}" sibTransId="{C7B24418-25A9-4AF0-8367-3E0B27C4F4DA}"/>
    <dgm:cxn modelId="{B6EE8613-1BF2-4CAE-8EF4-E23A4F7E1CC5}" type="presParOf" srcId="{680B1831-7EDC-4CBB-9925-1D07DB92AF28}" destId="{6C499DCF-5423-49F1-BDB2-F1725D6C1F95}" srcOrd="0" destOrd="0" presId="urn:microsoft.com/office/officeart/2005/8/layout/cycle3"/>
    <dgm:cxn modelId="{A075BF55-8C2F-4099-82F9-7AC972DCBA62}" type="presParOf" srcId="{6C499DCF-5423-49F1-BDB2-F1725D6C1F95}" destId="{AD2431B6-7CF8-4A0C-95FD-12F3871940A1}" srcOrd="0" destOrd="0" presId="urn:microsoft.com/office/officeart/2005/8/layout/cycle3"/>
    <dgm:cxn modelId="{919C1B41-1EAB-4EDE-A566-2BAE4D6F2898}" type="presParOf" srcId="{6C499DCF-5423-49F1-BDB2-F1725D6C1F95}" destId="{A7AE3CE7-45FF-40AB-A0D6-24F4A8B57848}" srcOrd="1" destOrd="0" presId="urn:microsoft.com/office/officeart/2005/8/layout/cycle3"/>
    <dgm:cxn modelId="{5778400C-64C6-409F-90B8-D2EDED4DC521}" type="presParOf" srcId="{6C499DCF-5423-49F1-BDB2-F1725D6C1F95}" destId="{0E668488-E5C7-44DC-B5D2-679E4D84BB2E}" srcOrd="2" destOrd="0" presId="urn:microsoft.com/office/officeart/2005/8/layout/cycle3"/>
    <dgm:cxn modelId="{0A908152-806E-433C-BAEE-38F26F2E92BC}" type="presParOf" srcId="{6C499DCF-5423-49F1-BDB2-F1725D6C1F95}" destId="{E5A14E71-60CB-4791-8AAF-500B696E5070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E3CE7-45FF-40AB-A0D6-24F4A8B57848}">
      <dsp:nvSpPr>
        <dsp:cNvPr id="0" name=""/>
        <dsp:cNvSpPr/>
      </dsp:nvSpPr>
      <dsp:spPr>
        <a:xfrm flipH="1">
          <a:off x="880408" y="-90489"/>
          <a:ext cx="3635866" cy="3635866"/>
        </a:xfrm>
        <a:prstGeom prst="circularArrow">
          <a:avLst>
            <a:gd name="adj1" fmla="val 5689"/>
            <a:gd name="adj2" fmla="val 340510"/>
            <a:gd name="adj3" fmla="val 12534189"/>
            <a:gd name="adj4" fmla="val 18190037"/>
            <a:gd name="adj5" fmla="val 5908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2431B6-7CF8-4A0C-95FD-12F3871940A1}">
      <dsp:nvSpPr>
        <dsp:cNvPr id="0" name=""/>
        <dsp:cNvSpPr/>
      </dsp:nvSpPr>
      <dsp:spPr>
        <a:xfrm>
          <a:off x="1333157" y="40815"/>
          <a:ext cx="2496872" cy="124843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KN </a:t>
          </a:r>
          <a:r>
            <a:rPr lang="it-IT" sz="3100" kern="1200" dirty="0" err="1"/>
            <a:t>abundances</a:t>
          </a:r>
          <a:endParaRPr lang="it-IT" sz="3100" kern="1200" dirty="0"/>
        </a:p>
      </dsp:txBody>
      <dsp:txXfrm>
        <a:off x="1394101" y="101759"/>
        <a:ext cx="2374984" cy="1126548"/>
      </dsp:txXfrm>
    </dsp:sp>
    <dsp:sp modelId="{0E668488-E5C7-44DC-B5D2-679E4D84BB2E}">
      <dsp:nvSpPr>
        <dsp:cNvPr id="0" name=""/>
        <dsp:cNvSpPr/>
      </dsp:nvSpPr>
      <dsp:spPr>
        <a:xfrm>
          <a:off x="0" y="2260412"/>
          <a:ext cx="2496872" cy="1248436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RTE </a:t>
          </a:r>
          <a:r>
            <a:rPr lang="it-IT" sz="3100" kern="1200" dirty="0" err="1"/>
            <a:t>equation</a:t>
          </a:r>
          <a:endParaRPr lang="it-IT" sz="3100" kern="1200" dirty="0"/>
        </a:p>
      </dsp:txBody>
      <dsp:txXfrm>
        <a:off x="60944" y="2321356"/>
        <a:ext cx="2374984" cy="1126548"/>
      </dsp:txXfrm>
    </dsp:sp>
    <dsp:sp modelId="{E5A14E71-60CB-4791-8AAF-500B696E5070}">
      <dsp:nvSpPr>
        <dsp:cNvPr id="0" name=""/>
        <dsp:cNvSpPr/>
      </dsp:nvSpPr>
      <dsp:spPr>
        <a:xfrm>
          <a:off x="2758620" y="2306373"/>
          <a:ext cx="2496872" cy="1248436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 err="1"/>
            <a:t>Opacity</a:t>
          </a:r>
          <a:endParaRPr lang="it-IT" sz="3100" kern="1200" dirty="0"/>
        </a:p>
      </dsp:txBody>
      <dsp:txXfrm>
        <a:off x="2819564" y="2367317"/>
        <a:ext cx="2374984" cy="1126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E3CE7-45FF-40AB-A0D6-24F4A8B57848}">
      <dsp:nvSpPr>
        <dsp:cNvPr id="0" name=""/>
        <dsp:cNvSpPr/>
      </dsp:nvSpPr>
      <dsp:spPr>
        <a:xfrm flipH="1">
          <a:off x="880408" y="-90489"/>
          <a:ext cx="3635866" cy="3635866"/>
        </a:xfrm>
        <a:prstGeom prst="circularArrow">
          <a:avLst>
            <a:gd name="adj1" fmla="val 5689"/>
            <a:gd name="adj2" fmla="val 340510"/>
            <a:gd name="adj3" fmla="val 12534189"/>
            <a:gd name="adj4" fmla="val 18190037"/>
            <a:gd name="adj5" fmla="val 5908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2431B6-7CF8-4A0C-95FD-12F3871940A1}">
      <dsp:nvSpPr>
        <dsp:cNvPr id="0" name=""/>
        <dsp:cNvSpPr/>
      </dsp:nvSpPr>
      <dsp:spPr>
        <a:xfrm>
          <a:off x="1333157" y="40815"/>
          <a:ext cx="2496872" cy="124843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KN </a:t>
          </a:r>
          <a:r>
            <a:rPr lang="it-IT" sz="3100" kern="1200" dirty="0" err="1"/>
            <a:t>abundances</a:t>
          </a:r>
          <a:endParaRPr lang="it-IT" sz="3100" kern="1200" dirty="0"/>
        </a:p>
      </dsp:txBody>
      <dsp:txXfrm>
        <a:off x="1394101" y="101759"/>
        <a:ext cx="2374984" cy="1126548"/>
      </dsp:txXfrm>
    </dsp:sp>
    <dsp:sp modelId="{0E668488-E5C7-44DC-B5D2-679E4D84BB2E}">
      <dsp:nvSpPr>
        <dsp:cNvPr id="0" name=""/>
        <dsp:cNvSpPr/>
      </dsp:nvSpPr>
      <dsp:spPr>
        <a:xfrm>
          <a:off x="0" y="2260412"/>
          <a:ext cx="2496872" cy="1248436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RTE </a:t>
          </a:r>
          <a:r>
            <a:rPr lang="it-IT" sz="3100" kern="1200" dirty="0" err="1"/>
            <a:t>equation</a:t>
          </a:r>
          <a:endParaRPr lang="it-IT" sz="3100" kern="1200" dirty="0"/>
        </a:p>
      </dsp:txBody>
      <dsp:txXfrm>
        <a:off x="60944" y="2321356"/>
        <a:ext cx="2374984" cy="1126548"/>
      </dsp:txXfrm>
    </dsp:sp>
    <dsp:sp modelId="{E5A14E71-60CB-4791-8AAF-500B696E5070}">
      <dsp:nvSpPr>
        <dsp:cNvPr id="0" name=""/>
        <dsp:cNvSpPr/>
      </dsp:nvSpPr>
      <dsp:spPr>
        <a:xfrm>
          <a:off x="2758620" y="2306373"/>
          <a:ext cx="2496872" cy="1248436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 err="1"/>
            <a:t>Opacity</a:t>
          </a:r>
          <a:endParaRPr lang="it-IT" sz="3100" kern="1200" dirty="0"/>
        </a:p>
      </dsp:txBody>
      <dsp:txXfrm>
        <a:off x="2819564" y="2367317"/>
        <a:ext cx="2374984" cy="11265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E3CE7-45FF-40AB-A0D6-24F4A8B57848}">
      <dsp:nvSpPr>
        <dsp:cNvPr id="0" name=""/>
        <dsp:cNvSpPr/>
      </dsp:nvSpPr>
      <dsp:spPr>
        <a:xfrm flipH="1">
          <a:off x="880408" y="-90489"/>
          <a:ext cx="3635866" cy="3635866"/>
        </a:xfrm>
        <a:prstGeom prst="circularArrow">
          <a:avLst>
            <a:gd name="adj1" fmla="val 5689"/>
            <a:gd name="adj2" fmla="val 340510"/>
            <a:gd name="adj3" fmla="val 12534189"/>
            <a:gd name="adj4" fmla="val 18190037"/>
            <a:gd name="adj5" fmla="val 5908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2431B6-7CF8-4A0C-95FD-12F3871940A1}">
      <dsp:nvSpPr>
        <dsp:cNvPr id="0" name=""/>
        <dsp:cNvSpPr/>
      </dsp:nvSpPr>
      <dsp:spPr>
        <a:xfrm>
          <a:off x="1333157" y="40815"/>
          <a:ext cx="2496872" cy="124843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KN </a:t>
          </a:r>
          <a:r>
            <a:rPr lang="it-IT" sz="3100" kern="1200" dirty="0" err="1"/>
            <a:t>abundances</a:t>
          </a:r>
          <a:endParaRPr lang="it-IT" sz="3100" kern="1200" dirty="0"/>
        </a:p>
      </dsp:txBody>
      <dsp:txXfrm>
        <a:off x="1394101" y="101759"/>
        <a:ext cx="2374984" cy="1126548"/>
      </dsp:txXfrm>
    </dsp:sp>
    <dsp:sp modelId="{0E668488-E5C7-44DC-B5D2-679E4D84BB2E}">
      <dsp:nvSpPr>
        <dsp:cNvPr id="0" name=""/>
        <dsp:cNvSpPr/>
      </dsp:nvSpPr>
      <dsp:spPr>
        <a:xfrm>
          <a:off x="0" y="2260412"/>
          <a:ext cx="2496872" cy="1248436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/>
            <a:t>RTE </a:t>
          </a:r>
          <a:r>
            <a:rPr lang="it-IT" sz="3100" kern="1200" dirty="0" err="1"/>
            <a:t>equation</a:t>
          </a:r>
          <a:endParaRPr lang="it-IT" sz="3100" kern="1200" dirty="0"/>
        </a:p>
      </dsp:txBody>
      <dsp:txXfrm>
        <a:off x="60944" y="2321356"/>
        <a:ext cx="2374984" cy="1126548"/>
      </dsp:txXfrm>
    </dsp:sp>
    <dsp:sp modelId="{E5A14E71-60CB-4791-8AAF-500B696E5070}">
      <dsp:nvSpPr>
        <dsp:cNvPr id="0" name=""/>
        <dsp:cNvSpPr/>
      </dsp:nvSpPr>
      <dsp:spPr>
        <a:xfrm>
          <a:off x="2758620" y="2306373"/>
          <a:ext cx="2496872" cy="1248436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 err="1"/>
            <a:t>Opacity</a:t>
          </a:r>
          <a:endParaRPr lang="it-IT" sz="3100" kern="1200" dirty="0"/>
        </a:p>
      </dsp:txBody>
      <dsp:txXfrm>
        <a:off x="2819564" y="2367317"/>
        <a:ext cx="2374984" cy="1126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B2730-F5CE-4091-B12A-153943EDCAA7}" type="datetimeFigureOut">
              <a:rPr lang="it-IT" smtClean="0"/>
              <a:t>09/06/2025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6C3B3-BAC2-461E-AEC4-360A8A69AD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97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0982F-30A3-A181-C7A2-3801C60C2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6AA13-352D-8B57-D098-A86107661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02102-A9C7-3601-A430-0262B0AD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BC1B-902F-429F-9FDA-711D6FA3118E}" type="datetime1">
              <a:rPr lang="it-IT" smtClean="0"/>
              <a:t>09/06/2025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96E3C-D02D-7114-7B7C-F43052F8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8279D-79F7-808F-5A2E-1B03DACC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52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F07-A015-4573-21AA-2642A46CC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69EE9-C784-5A72-4BB1-C405CECCF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03DF7-2D4B-401F-9A26-47560C61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7300-1F89-4C36-902D-177969411E9D}" type="datetime1">
              <a:rPr lang="it-IT" smtClean="0"/>
              <a:t>09/06/2025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5192D-1DC4-7589-FE03-0B492815A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F2349-010D-D978-BC3A-7A03F1361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53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163032-DE5E-E92E-A0D1-BE6EF8368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5C0D7-DF7D-1744-3C00-CF9BD5779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DC51B-5379-F475-EC53-5DB9E0409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B181A-4F30-4EC2-84E0-8BAC4639C606}" type="datetime1">
              <a:rPr lang="it-IT" smtClean="0"/>
              <a:t>09/06/2025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3A38C-94EF-57BD-6D1C-DC0CB703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86DC0-3C93-0BB2-212A-766A2B0F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588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C3E6-B64B-1ECF-603E-3473061A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D1365-D3F7-9E4B-CBE0-7CE20D762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85E94-5EEC-10DD-85AD-ADFFB79D3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8CE54-ACFE-4BE8-9E4B-8098FA898305}" type="datetime1">
              <a:rPr lang="it-IT" smtClean="0"/>
              <a:t>09/06/2025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6F254-DE96-5710-1F8A-1C42BC67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3CA35-6637-C050-B6FC-932DCEE1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06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9A562-7D78-767D-4FBF-C7784D0F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B03DF-3F8D-52CA-C6F8-D1D7770A5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06B45-AABD-08EF-4810-68532D7E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07CD3-F5DC-4E4A-B7D8-57E9547D340D}" type="datetime1">
              <a:rPr lang="it-IT" smtClean="0"/>
              <a:t>09/06/2025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F2336-8378-9046-6275-7FE1C13F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739AA-E0B2-49D7-E4CF-346A1C61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74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1A03F-F517-8445-DBB9-F2FE433A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F7DF0-65A9-B7F2-956B-C8F449EE5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2B107-07B4-D8AE-3F69-F78DD2ACC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CA953-41FF-FC60-A474-CCF960698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283E8-F357-467F-A852-20DD54412D29}" type="datetime1">
              <a:rPr lang="it-IT" smtClean="0"/>
              <a:t>09/06/2025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21706-3F7C-B6C3-2233-D19E6C7A2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545DC-2563-0008-E7B0-85A3F595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62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DE0A-3C55-DF86-E617-38971B8F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8892C-F38A-4695-CB8F-56CDB60A6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DC956-3200-BE0A-1081-C5056B346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329E0-CDC9-40D6-F92A-33BDD9E83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3B0B4-2AD6-D482-F633-AFD5B77DE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D28D4F-3CD4-7096-5E33-7C11E55A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5BF-5E8C-4FB3-857F-A29609E03942}" type="datetime1">
              <a:rPr lang="it-IT" smtClean="0"/>
              <a:t>09/06/2025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68DBE-D808-1DB9-725C-B42D3AAD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923B0B-57E0-1BD2-8B74-2F340DCDA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323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52F29-A973-6CCF-40D7-AFD30567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98E71-E688-A88E-B7AE-CB4232DE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DE24-FDC3-4CA9-B442-DE7C0FE1F7F1}" type="datetime1">
              <a:rPr lang="it-IT" smtClean="0"/>
              <a:t>09/06/2025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4E08D-652C-1078-0BB7-0F56AC95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08C4B-4177-D47C-E0FC-4FD38B9D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932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13038-7A41-9122-F182-1881158B2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2A9B-FA27-499A-9EF2-1C6F04573686}" type="datetime1">
              <a:rPr lang="it-IT" smtClean="0"/>
              <a:t>09/06/2025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9E043-C8A7-4B25-2F09-B82E7AE3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911F0-D03A-0153-67E2-49D57345C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05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7048-E737-650E-8BC2-02E29F10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14715-C7A4-7E06-E228-6F960685A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C0A30-0B43-E8F0-5D3F-D6D3A2602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E354B-8953-240B-5E75-A926C7F4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5161-263C-4E1E-8DC5-2E11BE3E4AEB}" type="datetime1">
              <a:rPr lang="it-IT" smtClean="0"/>
              <a:t>09/06/2025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3B09D-0656-D082-371D-FED6E3FC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823BD-83FA-F108-86DE-77BC6C86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93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D8F1D-9649-8D65-33EB-A15498BB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B3B5EC-25F1-D2FC-C502-D187FCC91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AA67E-05C9-0187-2042-34D77F32F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C4E07-64D6-D457-2919-9BC79375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5E02-8187-4667-AD56-6571EEAD9B3C}" type="datetime1">
              <a:rPr lang="it-IT" smtClean="0"/>
              <a:t>09/06/2025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BD7AD-A1E7-C2DC-08AE-F70A1FDC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28A36-A7A0-B861-E294-ECFA2F3C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08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FC4489-406B-0814-7D6D-CB3C7A69F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35162-2366-FC46-2AE6-1DE55DB68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158CE-7D9C-7BED-52D9-EE36905B79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90BE5-2042-43D0-97E0-37C763E08FFD}" type="datetime1">
              <a:rPr lang="it-IT" smtClean="0"/>
              <a:t>09/06/2025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AB600-A195-FFC1-997F-2044AB95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Matteo Bezmalinovich - AASS Ph.D. Sapienza Workshop Sept 18-22,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271B3-4405-215F-BE2D-052E8440D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BEBC9-1FE2-44DE-8099-6C2CED51E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13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00037-6447-7632-B62D-5E702DDB1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622" y="607414"/>
            <a:ext cx="6855692" cy="32041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>
                <a:latin typeface="Palatino Linotype" panose="02040502050505030304" pitchFamily="18" charset="0"/>
              </a:rPr>
              <a:t>Spectral analysis and plasma ejecta opacity of the early-stage </a:t>
            </a:r>
            <a:r>
              <a:rPr lang="en-US" sz="4800" dirty="0" err="1">
                <a:latin typeface="Palatino Linotype" panose="02040502050505030304" pitchFamily="18" charset="0"/>
              </a:rPr>
              <a:t>kilonova</a:t>
            </a:r>
            <a:endParaRPr lang="en-US" sz="4800" dirty="0">
              <a:latin typeface="Palatino Linotype" panose="0204050205050503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12B006F-6CB0-DAF9-EF6A-82EFB3F5C44F}"/>
              </a:ext>
            </a:extLst>
          </p:cNvPr>
          <p:cNvSpPr/>
          <p:nvPr/>
        </p:nvSpPr>
        <p:spPr>
          <a:xfrm>
            <a:off x="477980" y="625685"/>
            <a:ext cx="704088" cy="146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9A90C68A-A275-7862-9BD4-2D00E4D7FB27}"/>
              </a:ext>
            </a:extLst>
          </p:cNvPr>
          <p:cNvCxnSpPr>
            <a:cxnSpLocks/>
          </p:cNvCxnSpPr>
          <p:nvPr/>
        </p:nvCxnSpPr>
        <p:spPr>
          <a:xfrm>
            <a:off x="481029" y="4565208"/>
            <a:ext cx="39776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104DE798-319B-13EE-5825-B5EF67F65A1E}"/>
              </a:ext>
            </a:extLst>
          </p:cNvPr>
          <p:cNvSpPr txBox="1">
            <a:spLocks/>
          </p:cNvSpPr>
          <p:nvPr/>
        </p:nvSpPr>
        <p:spPr>
          <a:xfrm>
            <a:off x="1073085" y="4122602"/>
            <a:ext cx="5941293" cy="1860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>
              <a:lnSpc>
                <a:spcPct val="130000"/>
              </a:lnSpc>
              <a:spcBef>
                <a:spcPts val="0"/>
              </a:spcBef>
              <a:defRPr/>
            </a:pPr>
            <a:r>
              <a:rPr lang="en-US" sz="1900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Speaker:</a:t>
            </a:r>
            <a:br>
              <a:rPr lang="en-US" sz="19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900" b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US" sz="1900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Ph.D. Student  </a:t>
            </a:r>
            <a:r>
              <a:rPr lang="en-US" sz="1900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Matteo Bezmalinovich</a:t>
            </a:r>
            <a:br>
              <a:rPr lang="en-US" sz="1900" i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900" b="1" dirty="0">
                <a:solidFill>
                  <a:prstClr val="black"/>
                </a:solidFill>
                <a:latin typeface="Palatino Linotype" panose="02040502050505030304" pitchFamily="18" charset="0"/>
              </a:rPr>
              <a:t>Co-authors:	 </a:t>
            </a:r>
            <a:br>
              <a:rPr lang="en-US" sz="19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900" b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US" sz="1900" i="1" dirty="0">
                <a:solidFill>
                  <a:prstClr val="black"/>
                </a:solidFill>
                <a:latin typeface="Palatino Linotype" panose="02040502050505030304" pitchFamily="18" charset="0"/>
              </a:rPr>
              <a:t>M. Bulla, D. Vescovi and S. Cristallo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F3F4ACDD-0C21-2F84-C4B8-AEEED8302AF7}"/>
              </a:ext>
            </a:extLst>
          </p:cNvPr>
          <p:cNvGrpSpPr/>
          <p:nvPr/>
        </p:nvGrpSpPr>
        <p:grpSpPr>
          <a:xfrm>
            <a:off x="0" y="-8159"/>
            <a:ext cx="12191999" cy="780147"/>
            <a:chOff x="0" y="1366"/>
            <a:chExt cx="12191999" cy="98037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5A03EC56-90E8-C154-A462-5C3B2CBE960C}"/>
                </a:ext>
              </a:extLst>
            </p:cNvPr>
            <p:cNvGrpSpPr/>
            <p:nvPr/>
          </p:nvGrpSpPr>
          <p:grpSpPr>
            <a:xfrm>
              <a:off x="0" y="1366"/>
              <a:ext cx="12191999" cy="980370"/>
              <a:chOff x="0" y="1366"/>
              <a:chExt cx="12191999" cy="98037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519EE4D-A00F-0528-D507-12F6E86A44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697"/>
              <a:stretch/>
            </p:blipFill>
            <p:spPr bwMode="auto">
              <a:xfrm>
                <a:off x="0" y="4441"/>
                <a:ext cx="7342909" cy="977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60EAAC41-D4B1-6849-160B-F6D215437635}"/>
                  </a:ext>
                </a:extLst>
              </p:cNvPr>
              <p:cNvSpPr/>
              <p:nvPr/>
            </p:nvSpPr>
            <p:spPr>
              <a:xfrm>
                <a:off x="7342910" y="1366"/>
                <a:ext cx="4849089" cy="977295"/>
              </a:xfrm>
              <a:prstGeom prst="rect">
                <a:avLst/>
              </a:prstGeom>
              <a:solidFill>
                <a:srgbClr val="2B65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4" name="Immagine 7">
              <a:extLst>
                <a:ext uri="{FF2B5EF4-FFF2-40B4-BE49-F238E27FC236}">
                  <a16:creationId xmlns:a16="http://schemas.microsoft.com/office/drawing/2014/main" id="{6CEF51A5-F878-0C66-1FD5-DAC908965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720" y="62682"/>
              <a:ext cx="3574661" cy="854664"/>
            </a:xfrm>
            <a:prstGeom prst="rect">
              <a:avLst/>
            </a:prstGeom>
          </p:spPr>
        </p:pic>
      </p:grpSp>
      <p:pic>
        <p:nvPicPr>
          <p:cNvPr id="6" name="Immagine 2">
            <a:extLst>
              <a:ext uri="{FF2B5EF4-FFF2-40B4-BE49-F238E27FC236}">
                <a16:creationId xmlns:a16="http://schemas.microsoft.com/office/drawing/2014/main" id="{6EC4B75A-FF10-ACEB-80CE-047358CCF8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3" b="22884"/>
          <a:stretch/>
        </p:blipFill>
        <p:spPr>
          <a:xfrm>
            <a:off x="10103701" y="5573270"/>
            <a:ext cx="1741199" cy="1018847"/>
          </a:xfrm>
          <a:prstGeom prst="rect">
            <a:avLst/>
          </a:prstGeom>
        </p:spPr>
      </p:pic>
      <p:pic>
        <p:nvPicPr>
          <p:cNvPr id="9" name="Immagine 8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0247DAAA-233F-BC89-2010-B1A8E4148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8" y="5910044"/>
            <a:ext cx="2494406" cy="794814"/>
          </a:xfrm>
          <a:prstGeom prst="rect">
            <a:avLst/>
          </a:prstGeom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8C6679E-C39F-41C7-A4EF-E73AC4011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1626" y="6326653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8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sirEN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 Conference – </a:t>
            </a:r>
            <a:r>
              <a:rPr lang="en-US" sz="18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Giulianova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 (TE), Jun 8-12</a:t>
            </a:r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th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780770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E5B8C-9868-0EFF-3B78-70F1461FC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F6713C09-FD6F-A862-1135-279749EB220F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481594-802B-A6CA-0AA6-8C366A31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10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FB4A8519-5832-7131-9387-743192BC5D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879BEF3-718F-A261-CBEB-AD3AAA86628C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09F4CA27-5921-053F-667C-BB544A838D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1" y="55918"/>
            <a:ext cx="4812590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I-IV Energy Levels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5279CE5-6DD4-4168-44D1-F0336BCE1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Immagine 2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DCA33E98-E862-315E-C64F-C6896B6C3F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95" r="8851" b="2701"/>
          <a:stretch/>
        </p:blipFill>
        <p:spPr>
          <a:xfrm>
            <a:off x="629706" y="932597"/>
            <a:ext cx="8860656" cy="545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98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C809D-6730-4FB9-1B73-77769D31E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3DA496FB-0F0D-ED3D-FC3C-A3E87C0A18EE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9BF18C-EFC7-D95D-CED4-F9120A93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11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1739A4BF-A9A3-30AF-445B-53F86FA411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B6A3AE8-CDBE-CA6C-4B69-D60DCB6602B2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37BF2875-8D24-F0A2-A62C-AB53415ED6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1" y="55918"/>
            <a:ext cx="4812590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I-IV Energy Levels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86FFFEE-1396-FC11-FCDB-D09556E7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Immagine 2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83858D73-A7C4-6ED7-58AD-1F6A2AB505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95" r="8851" b="2701"/>
          <a:stretch/>
        </p:blipFill>
        <p:spPr>
          <a:xfrm>
            <a:off x="629706" y="932597"/>
            <a:ext cx="8860656" cy="545318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064A30-EBC6-628A-C3BE-1CBED4D5523C}"/>
              </a:ext>
            </a:extLst>
          </p:cNvPr>
          <p:cNvSpPr txBox="1"/>
          <p:nvPr/>
        </p:nvSpPr>
        <p:spPr>
          <a:xfrm>
            <a:off x="6920990" y="1376262"/>
            <a:ext cx="4989444" cy="1538883"/>
          </a:xfrm>
          <a:prstGeom prst="rect">
            <a:avLst/>
          </a:prstGeom>
          <a:solidFill>
            <a:schemeClr val="bg1"/>
          </a:solidFill>
          <a:ln w="28575">
            <a:solidFill>
              <a:srgbClr val="7F0029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results</a:t>
            </a:r>
            <a:r>
              <a:rPr lang="it-IT" dirty="0"/>
              <a:t> </a:t>
            </a:r>
            <a:r>
              <a:rPr lang="it-IT" dirty="0" err="1"/>
              <a:t>presented</a:t>
            </a:r>
            <a:r>
              <a:rPr lang="it-IT" dirty="0"/>
              <a:t> by </a:t>
            </a:r>
            <a:r>
              <a:rPr lang="it-IT" dirty="0" err="1"/>
              <a:t>our</a:t>
            </a:r>
            <a:r>
              <a:rPr lang="it-IT" dirty="0"/>
              <a:t> grasp2018 </a:t>
            </a:r>
            <a:r>
              <a:rPr lang="it-IT" dirty="0" err="1"/>
              <a:t>calculations</a:t>
            </a:r>
            <a:r>
              <a:rPr lang="it-IT" dirty="0"/>
              <a:t> in </a:t>
            </a:r>
            <a:r>
              <a:rPr lang="it-IT" b="1" dirty="0">
                <a:solidFill>
                  <a:srgbClr val="7F0029"/>
                </a:solidFill>
              </a:rPr>
              <a:t>red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soon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in the paper</a:t>
            </a:r>
            <a:br>
              <a:rPr lang="it-IT" dirty="0"/>
            </a:br>
            <a:br>
              <a:rPr lang="it-IT" dirty="0"/>
            </a:br>
            <a:r>
              <a:rPr lang="it-IT" sz="2200" dirty="0">
                <a:latin typeface="Palatino Linotype" panose="02040502050505030304" pitchFamily="18" charset="0"/>
              </a:rPr>
              <a:t>Bezmalinovich M. et.al, in </a:t>
            </a:r>
            <a:r>
              <a:rPr lang="it-IT" sz="2200" dirty="0" err="1">
                <a:latin typeface="Palatino Linotype" panose="02040502050505030304" pitchFamily="18" charset="0"/>
              </a:rPr>
              <a:t>prep</a:t>
            </a:r>
            <a:r>
              <a:rPr lang="it-IT" sz="2200" dirty="0">
                <a:latin typeface="Palatino Linotype" panose="02040502050505030304" pitchFamily="18" charset="0"/>
              </a:rPr>
              <a:t>. 2025</a:t>
            </a:r>
          </a:p>
        </p:txBody>
      </p:sp>
    </p:spTree>
    <p:extLst>
      <p:ext uri="{BB962C8B-B14F-4D97-AF65-F5344CB8AC3E}">
        <p14:creationId xmlns:p14="http://schemas.microsoft.com/office/powerpoint/2010/main" val="1285415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84ECE-CBDE-822D-1BF9-011D72D50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661DE3D1-6749-D801-329F-3B396E0C9798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618CA28-37C0-528D-F0FE-C47B57C2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12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9D32023F-3BC3-8512-BD7D-53751B01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C4C7B33-49B4-A0BE-2445-2282944574AD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7F23E311-74BA-AC84-D529-BD3D3BED57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6897029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I-IV Energy Levels  -  results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F7A20D5-F87B-40D8-AC44-BBD537DF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Google Shape;152;p19">
            <a:extLst>
              <a:ext uri="{FF2B5EF4-FFF2-40B4-BE49-F238E27FC236}">
                <a16:creationId xmlns:a16="http://schemas.microsoft.com/office/drawing/2014/main" id="{7F03B0F2-7221-8670-A0B1-18FF9E229A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300" y="1550243"/>
            <a:ext cx="4584952" cy="82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3;p19">
            <a:extLst>
              <a:ext uri="{FF2B5EF4-FFF2-40B4-BE49-F238E27FC236}">
                <a16:creationId xmlns:a16="http://schemas.microsoft.com/office/drawing/2014/main" id="{DA186133-B90E-0A4F-BCEE-7820DEBED0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274" y="1550243"/>
            <a:ext cx="5429939" cy="8272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4;p19">
            <a:extLst>
              <a:ext uri="{FF2B5EF4-FFF2-40B4-BE49-F238E27FC236}">
                <a16:creationId xmlns:a16="http://schemas.microsoft.com/office/drawing/2014/main" id="{EF7DF885-2A5E-60D9-EE54-DCF67F7067E0}"/>
              </a:ext>
            </a:extLst>
          </p:cNvPr>
          <p:cNvSpPr txBox="1"/>
          <p:nvPr/>
        </p:nvSpPr>
        <p:spPr>
          <a:xfrm>
            <a:off x="6212600" y="1019898"/>
            <a:ext cx="3796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990000"/>
                </a:solidFill>
                <a:latin typeface="Palatino Linotype" panose="02040502050505030304" pitchFamily="18" charset="0"/>
              </a:rPr>
              <a:t>Mean relative differences (%)</a:t>
            </a:r>
            <a:endParaRPr sz="2200" dirty="0">
              <a:solidFill>
                <a:srgbClr val="99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Google Shape;155;p19">
            <a:extLst>
              <a:ext uri="{FF2B5EF4-FFF2-40B4-BE49-F238E27FC236}">
                <a16:creationId xmlns:a16="http://schemas.microsoft.com/office/drawing/2014/main" id="{4F298F59-D90C-AE39-7C6D-C0BE5C615DFB}"/>
              </a:ext>
            </a:extLst>
          </p:cNvPr>
          <p:cNvSpPr txBox="1"/>
          <p:nvPr/>
        </p:nvSpPr>
        <p:spPr>
          <a:xfrm>
            <a:off x="1315620" y="1019898"/>
            <a:ext cx="3796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990000"/>
                </a:solidFill>
                <a:latin typeface="Palatino Linotype" panose="02040502050505030304" pitchFamily="18" charset="0"/>
              </a:rPr>
              <a:t>Mean absolute differences</a:t>
            </a:r>
            <a:endParaRPr sz="2200" dirty="0">
              <a:solidFill>
                <a:srgbClr val="99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D0DCDD7-7652-C8E3-C7C2-CD1CADBC0365}"/>
              </a:ext>
            </a:extLst>
          </p:cNvPr>
          <p:cNvSpPr txBox="1"/>
          <p:nvPr/>
        </p:nvSpPr>
        <p:spPr>
          <a:xfrm>
            <a:off x="1298902" y="2519316"/>
            <a:ext cx="762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latin typeface="Palatino Linotype" panose="02040502050505030304" pitchFamily="18" charset="0"/>
                <a:cs typeface="Arabic Typesetting" panose="03020402040406030203" pitchFamily="66" charset="-78"/>
              </a:rPr>
              <a:t>N</a:t>
            </a:r>
            <a:r>
              <a:rPr lang="it-IT" sz="2000" dirty="0">
                <a:latin typeface="Palatino Linotype" panose="02040502050505030304" pitchFamily="18" charset="0"/>
              </a:rPr>
              <a:t> = # </a:t>
            </a:r>
            <a:r>
              <a:rPr lang="it-IT" sz="2000" dirty="0" err="1">
                <a:latin typeface="Palatino Linotype" panose="02040502050505030304" pitchFamily="18" charset="0"/>
              </a:rPr>
              <a:t>total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levels</a:t>
            </a:r>
            <a:r>
              <a:rPr lang="it-IT" sz="2000" dirty="0">
                <a:latin typeface="Palatino Linotype" panose="02040502050505030304" pitchFamily="18" charset="0"/>
              </a:rPr>
              <a:t> (in common) </a:t>
            </a:r>
            <a:r>
              <a:rPr lang="it-IT" sz="2000" dirty="0" err="1">
                <a:latin typeface="Palatino Linotype" panose="02040502050505030304" pitchFamily="18" charset="0"/>
              </a:rPr>
              <a:t>compared</a:t>
            </a:r>
            <a:r>
              <a:rPr lang="it-IT" sz="2000" dirty="0">
                <a:latin typeface="Palatino Linotype" panose="02040502050505030304" pitchFamily="18" charset="0"/>
              </a:rPr>
              <a:t> for </a:t>
            </a:r>
            <a:r>
              <a:rPr lang="it-IT" sz="2000" dirty="0" err="1">
                <a:latin typeface="Palatino Linotype" panose="02040502050505030304" pitchFamily="18" charset="0"/>
              </a:rPr>
              <a:t>each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ionisation</a:t>
            </a:r>
            <a:r>
              <a:rPr lang="it-IT" sz="2000" dirty="0">
                <a:latin typeface="Palatino Linotype" panose="02040502050505030304" pitchFamily="18" charset="0"/>
              </a:rPr>
              <a:t> state</a:t>
            </a:r>
          </a:p>
        </p:txBody>
      </p:sp>
    </p:spTree>
    <p:extLst>
      <p:ext uri="{BB962C8B-B14F-4D97-AF65-F5344CB8AC3E}">
        <p14:creationId xmlns:p14="http://schemas.microsoft.com/office/powerpoint/2010/main" val="1712734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4B3BD-14B8-D329-971F-A05BFB395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1552CED-427C-1552-B0D0-61E254F4D16F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5E6988-64A2-8CA5-F14E-A2CDFAAD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13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421C2D61-C15B-D816-DB10-BAB74D367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9DDB813-1299-0DB9-E736-F1A973D08C96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0D2447B0-3AB8-3FD5-FA20-83E5357E2E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6897029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I-IV Energy Levels  -  results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2CABD27-0716-F6FC-4762-F199F29A5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Google Shape;152;p19">
            <a:extLst>
              <a:ext uri="{FF2B5EF4-FFF2-40B4-BE49-F238E27FC236}">
                <a16:creationId xmlns:a16="http://schemas.microsoft.com/office/drawing/2014/main" id="{008FED3B-F94A-F770-8011-F4C7F9D648E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300" y="1550243"/>
            <a:ext cx="4584952" cy="82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3;p19">
            <a:extLst>
              <a:ext uri="{FF2B5EF4-FFF2-40B4-BE49-F238E27FC236}">
                <a16:creationId xmlns:a16="http://schemas.microsoft.com/office/drawing/2014/main" id="{C8FD8AE0-88E1-481C-6FCB-CDE44F42A8D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274" y="1550243"/>
            <a:ext cx="5429939" cy="8272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4;p19">
            <a:extLst>
              <a:ext uri="{FF2B5EF4-FFF2-40B4-BE49-F238E27FC236}">
                <a16:creationId xmlns:a16="http://schemas.microsoft.com/office/drawing/2014/main" id="{7C42CC1D-702E-02C2-6381-BF6D12930A76}"/>
              </a:ext>
            </a:extLst>
          </p:cNvPr>
          <p:cNvSpPr txBox="1"/>
          <p:nvPr/>
        </p:nvSpPr>
        <p:spPr>
          <a:xfrm>
            <a:off x="6212600" y="1019898"/>
            <a:ext cx="3796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990000"/>
                </a:solidFill>
                <a:latin typeface="Palatino Linotype" panose="02040502050505030304" pitchFamily="18" charset="0"/>
              </a:rPr>
              <a:t>Mean relative differences (%)</a:t>
            </a:r>
            <a:endParaRPr sz="2200" dirty="0">
              <a:solidFill>
                <a:srgbClr val="99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Google Shape;155;p19">
            <a:extLst>
              <a:ext uri="{FF2B5EF4-FFF2-40B4-BE49-F238E27FC236}">
                <a16:creationId xmlns:a16="http://schemas.microsoft.com/office/drawing/2014/main" id="{682DF3FB-172B-FE8E-FF6C-9B68303BEC5D}"/>
              </a:ext>
            </a:extLst>
          </p:cNvPr>
          <p:cNvSpPr txBox="1"/>
          <p:nvPr/>
        </p:nvSpPr>
        <p:spPr>
          <a:xfrm>
            <a:off x="1315620" y="1019898"/>
            <a:ext cx="3796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990000"/>
                </a:solidFill>
                <a:latin typeface="Palatino Linotype" panose="02040502050505030304" pitchFamily="18" charset="0"/>
              </a:rPr>
              <a:t>Mean absolute differences</a:t>
            </a:r>
            <a:endParaRPr sz="2200" dirty="0">
              <a:solidFill>
                <a:srgbClr val="99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2" name="Immagine 11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945BD83F-EB93-E150-267A-99C1F104B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87" y="3143338"/>
            <a:ext cx="11170426" cy="189858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05E6ED1-21B8-6DB6-A335-CD776803F998}"/>
              </a:ext>
            </a:extLst>
          </p:cNvPr>
          <p:cNvSpPr txBox="1"/>
          <p:nvPr/>
        </p:nvSpPr>
        <p:spPr>
          <a:xfrm>
            <a:off x="1298902" y="2519316"/>
            <a:ext cx="762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latin typeface="Palatino Linotype" panose="02040502050505030304" pitchFamily="18" charset="0"/>
                <a:cs typeface="Arabic Typesetting" panose="03020402040406030203" pitchFamily="66" charset="-78"/>
              </a:rPr>
              <a:t>N</a:t>
            </a:r>
            <a:r>
              <a:rPr lang="it-IT" sz="2000" dirty="0">
                <a:latin typeface="Palatino Linotype" panose="02040502050505030304" pitchFamily="18" charset="0"/>
              </a:rPr>
              <a:t> = # </a:t>
            </a:r>
            <a:r>
              <a:rPr lang="it-IT" sz="2000" dirty="0" err="1">
                <a:latin typeface="Palatino Linotype" panose="02040502050505030304" pitchFamily="18" charset="0"/>
              </a:rPr>
              <a:t>total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levels</a:t>
            </a:r>
            <a:r>
              <a:rPr lang="it-IT" sz="2000" dirty="0">
                <a:latin typeface="Palatino Linotype" panose="02040502050505030304" pitchFamily="18" charset="0"/>
              </a:rPr>
              <a:t> (in common) </a:t>
            </a:r>
            <a:r>
              <a:rPr lang="it-IT" sz="2000" dirty="0" err="1">
                <a:latin typeface="Palatino Linotype" panose="02040502050505030304" pitchFamily="18" charset="0"/>
              </a:rPr>
              <a:t>compared</a:t>
            </a:r>
            <a:r>
              <a:rPr lang="it-IT" sz="2000" dirty="0">
                <a:latin typeface="Palatino Linotype" panose="02040502050505030304" pitchFamily="18" charset="0"/>
              </a:rPr>
              <a:t> for </a:t>
            </a:r>
            <a:r>
              <a:rPr lang="it-IT" sz="2000" dirty="0" err="1">
                <a:latin typeface="Palatino Linotype" panose="02040502050505030304" pitchFamily="18" charset="0"/>
              </a:rPr>
              <a:t>each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ionisation</a:t>
            </a:r>
            <a:r>
              <a:rPr lang="it-IT" sz="2000" dirty="0">
                <a:latin typeface="Palatino Linotype" panose="02040502050505030304" pitchFamily="18" charset="0"/>
              </a:rPr>
              <a:t> state</a:t>
            </a:r>
          </a:p>
        </p:txBody>
      </p:sp>
    </p:spTree>
    <p:extLst>
      <p:ext uri="{BB962C8B-B14F-4D97-AF65-F5344CB8AC3E}">
        <p14:creationId xmlns:p14="http://schemas.microsoft.com/office/powerpoint/2010/main" val="1288040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EA00B-E6C4-F4C6-BE0E-F2C73F4C0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AFE68BA-E8E7-B1AE-D5AE-6F80EFE0728D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28418B-4B2A-BD52-53ED-2F14B0326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14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3EA58D46-8553-C1D0-6B1C-12C9F201DB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BFBD69F-100F-B6B1-7709-53349864E3A5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DB0F75C8-68DD-BF17-0FF9-A12CF620AF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6897029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I-IV Energy Levels  -  results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0501780-F79B-24D9-9984-C110EE1D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Google Shape;152;p19">
            <a:extLst>
              <a:ext uri="{FF2B5EF4-FFF2-40B4-BE49-F238E27FC236}">
                <a16:creationId xmlns:a16="http://schemas.microsoft.com/office/drawing/2014/main" id="{D4D8B9DA-7C9F-0A6D-3E6F-1FD7B2700C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300" y="1550243"/>
            <a:ext cx="4584952" cy="82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3;p19">
            <a:extLst>
              <a:ext uri="{FF2B5EF4-FFF2-40B4-BE49-F238E27FC236}">
                <a16:creationId xmlns:a16="http://schemas.microsoft.com/office/drawing/2014/main" id="{47953453-7EAB-CF07-10CE-0D86E132533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274" y="1550243"/>
            <a:ext cx="5429939" cy="8272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4;p19">
            <a:extLst>
              <a:ext uri="{FF2B5EF4-FFF2-40B4-BE49-F238E27FC236}">
                <a16:creationId xmlns:a16="http://schemas.microsoft.com/office/drawing/2014/main" id="{4E48751A-A464-846F-CA4B-7DE3658B6E37}"/>
              </a:ext>
            </a:extLst>
          </p:cNvPr>
          <p:cNvSpPr txBox="1"/>
          <p:nvPr/>
        </p:nvSpPr>
        <p:spPr>
          <a:xfrm>
            <a:off x="6212600" y="1019898"/>
            <a:ext cx="3796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990000"/>
                </a:solidFill>
                <a:latin typeface="Palatino Linotype" panose="02040502050505030304" pitchFamily="18" charset="0"/>
              </a:rPr>
              <a:t>Mean relative differences (%)</a:t>
            </a:r>
            <a:endParaRPr sz="2200" dirty="0">
              <a:solidFill>
                <a:srgbClr val="99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Google Shape;155;p19">
            <a:extLst>
              <a:ext uri="{FF2B5EF4-FFF2-40B4-BE49-F238E27FC236}">
                <a16:creationId xmlns:a16="http://schemas.microsoft.com/office/drawing/2014/main" id="{4F88047A-DD31-C9C8-702D-EA77DE0DEC9C}"/>
              </a:ext>
            </a:extLst>
          </p:cNvPr>
          <p:cNvSpPr txBox="1"/>
          <p:nvPr/>
        </p:nvSpPr>
        <p:spPr>
          <a:xfrm>
            <a:off x="1315620" y="1019898"/>
            <a:ext cx="3796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990000"/>
                </a:solidFill>
                <a:latin typeface="Palatino Linotype" panose="02040502050505030304" pitchFamily="18" charset="0"/>
              </a:rPr>
              <a:t>Mean absolute differences</a:t>
            </a:r>
            <a:endParaRPr sz="2200" dirty="0">
              <a:solidFill>
                <a:srgbClr val="99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2" name="Immagine 11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7EEE2160-ED38-9DBF-B256-E1C31A8FB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87" y="3143338"/>
            <a:ext cx="11170426" cy="189858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1FC994-2432-91F9-BFCA-DF7B349B9F83}"/>
              </a:ext>
            </a:extLst>
          </p:cNvPr>
          <p:cNvSpPr txBox="1"/>
          <p:nvPr/>
        </p:nvSpPr>
        <p:spPr>
          <a:xfrm>
            <a:off x="1298902" y="2519316"/>
            <a:ext cx="762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latin typeface="Palatino Linotype" panose="02040502050505030304" pitchFamily="18" charset="0"/>
                <a:cs typeface="Arabic Typesetting" panose="03020402040406030203" pitchFamily="66" charset="-78"/>
              </a:rPr>
              <a:t>N</a:t>
            </a:r>
            <a:r>
              <a:rPr lang="it-IT" sz="2000" dirty="0">
                <a:latin typeface="Palatino Linotype" panose="02040502050505030304" pitchFamily="18" charset="0"/>
              </a:rPr>
              <a:t> = # </a:t>
            </a:r>
            <a:r>
              <a:rPr lang="it-IT" sz="2000" dirty="0" err="1">
                <a:latin typeface="Palatino Linotype" panose="02040502050505030304" pitchFamily="18" charset="0"/>
              </a:rPr>
              <a:t>total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levels</a:t>
            </a:r>
            <a:r>
              <a:rPr lang="it-IT" sz="2000" dirty="0">
                <a:latin typeface="Palatino Linotype" panose="02040502050505030304" pitchFamily="18" charset="0"/>
              </a:rPr>
              <a:t> (in common) </a:t>
            </a:r>
            <a:r>
              <a:rPr lang="it-IT" sz="2000" dirty="0" err="1">
                <a:latin typeface="Palatino Linotype" panose="02040502050505030304" pitchFamily="18" charset="0"/>
              </a:rPr>
              <a:t>compared</a:t>
            </a:r>
            <a:r>
              <a:rPr lang="it-IT" sz="2000" dirty="0">
                <a:latin typeface="Palatino Linotype" panose="02040502050505030304" pitchFamily="18" charset="0"/>
              </a:rPr>
              <a:t> for </a:t>
            </a:r>
            <a:r>
              <a:rPr lang="it-IT" sz="2000" dirty="0" err="1">
                <a:latin typeface="Palatino Linotype" panose="02040502050505030304" pitchFamily="18" charset="0"/>
              </a:rPr>
              <a:t>each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ionisation</a:t>
            </a:r>
            <a:r>
              <a:rPr lang="it-IT" sz="2000" dirty="0">
                <a:latin typeface="Palatino Linotype" panose="02040502050505030304" pitchFamily="18" charset="0"/>
              </a:rPr>
              <a:t> state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40D4149-35B3-A548-AD76-699B213CDB16}"/>
              </a:ext>
            </a:extLst>
          </p:cNvPr>
          <p:cNvSpPr/>
          <p:nvPr/>
        </p:nvSpPr>
        <p:spPr>
          <a:xfrm>
            <a:off x="2782957" y="3856383"/>
            <a:ext cx="665921" cy="1185538"/>
          </a:xfrm>
          <a:prstGeom prst="rect">
            <a:avLst/>
          </a:prstGeom>
          <a:noFill/>
          <a:ln w="38100">
            <a:solidFill>
              <a:srgbClr val="7F00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1FE82FB-3B92-0006-AF21-C8B14C9203DB}"/>
              </a:ext>
            </a:extLst>
          </p:cNvPr>
          <p:cNvSpPr/>
          <p:nvPr/>
        </p:nvSpPr>
        <p:spPr>
          <a:xfrm>
            <a:off x="5112024" y="3859698"/>
            <a:ext cx="665921" cy="1185538"/>
          </a:xfrm>
          <a:prstGeom prst="rect">
            <a:avLst/>
          </a:prstGeom>
          <a:noFill/>
          <a:ln w="38100">
            <a:solidFill>
              <a:srgbClr val="CA6A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0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2BCBD-5516-53F1-22E9-A2EA93779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9BD0E40-54A5-CCDB-7BEB-272E782001C3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699258-8F3D-5BD4-D476-908841C14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15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2F3B5430-8008-8EE7-D5AA-8B723549F3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4683280-56AB-72A7-6549-08AA6E3C8738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6DE90365-80D7-B66D-C2B0-DB5FDFF751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6897029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I-IV Energy Levels  -  results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FCBABB7-279A-CAC4-4F6A-A6D0BBC1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Google Shape;152;p19">
            <a:extLst>
              <a:ext uri="{FF2B5EF4-FFF2-40B4-BE49-F238E27FC236}">
                <a16:creationId xmlns:a16="http://schemas.microsoft.com/office/drawing/2014/main" id="{8D76CD72-E300-7FB8-438C-D841BAA041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300" y="1550243"/>
            <a:ext cx="4584952" cy="827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3;p19">
            <a:extLst>
              <a:ext uri="{FF2B5EF4-FFF2-40B4-BE49-F238E27FC236}">
                <a16:creationId xmlns:a16="http://schemas.microsoft.com/office/drawing/2014/main" id="{5D3F1B1D-BAF0-8E56-82F1-E2EFDAC8FE8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274" y="1550243"/>
            <a:ext cx="5429939" cy="8272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4;p19">
            <a:extLst>
              <a:ext uri="{FF2B5EF4-FFF2-40B4-BE49-F238E27FC236}">
                <a16:creationId xmlns:a16="http://schemas.microsoft.com/office/drawing/2014/main" id="{9D118541-D5AB-5ADC-DA92-A7097DBDC6C9}"/>
              </a:ext>
            </a:extLst>
          </p:cNvPr>
          <p:cNvSpPr txBox="1"/>
          <p:nvPr/>
        </p:nvSpPr>
        <p:spPr>
          <a:xfrm>
            <a:off x="6212600" y="1019898"/>
            <a:ext cx="3796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990000"/>
                </a:solidFill>
                <a:latin typeface="Palatino Linotype" panose="02040502050505030304" pitchFamily="18" charset="0"/>
              </a:rPr>
              <a:t>Mean relative differences (%)</a:t>
            </a:r>
            <a:endParaRPr sz="2200" dirty="0">
              <a:solidFill>
                <a:srgbClr val="99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Google Shape;155;p19">
            <a:extLst>
              <a:ext uri="{FF2B5EF4-FFF2-40B4-BE49-F238E27FC236}">
                <a16:creationId xmlns:a16="http://schemas.microsoft.com/office/drawing/2014/main" id="{8DB2AE54-51A5-B36F-A2F6-CEB8F509C2F7}"/>
              </a:ext>
            </a:extLst>
          </p:cNvPr>
          <p:cNvSpPr txBox="1"/>
          <p:nvPr/>
        </p:nvSpPr>
        <p:spPr>
          <a:xfrm>
            <a:off x="1315620" y="1019898"/>
            <a:ext cx="3796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990000"/>
                </a:solidFill>
                <a:latin typeface="Palatino Linotype" panose="02040502050505030304" pitchFamily="18" charset="0"/>
              </a:rPr>
              <a:t>Mean absolute differences</a:t>
            </a:r>
            <a:endParaRPr sz="2200" dirty="0">
              <a:solidFill>
                <a:srgbClr val="99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2" name="Immagine 11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1340FBC4-EE26-885D-D6E2-A1487FE8D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87" y="3143338"/>
            <a:ext cx="11170426" cy="189858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17C4630-6126-F499-13D9-08004FFE25F2}"/>
              </a:ext>
            </a:extLst>
          </p:cNvPr>
          <p:cNvSpPr txBox="1"/>
          <p:nvPr/>
        </p:nvSpPr>
        <p:spPr>
          <a:xfrm>
            <a:off x="1298902" y="2519316"/>
            <a:ext cx="7626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>
                <a:latin typeface="Palatino Linotype" panose="02040502050505030304" pitchFamily="18" charset="0"/>
                <a:cs typeface="Arabic Typesetting" panose="03020402040406030203" pitchFamily="66" charset="-78"/>
              </a:rPr>
              <a:t>N</a:t>
            </a:r>
            <a:r>
              <a:rPr lang="it-IT" sz="2000" dirty="0">
                <a:latin typeface="Palatino Linotype" panose="02040502050505030304" pitchFamily="18" charset="0"/>
              </a:rPr>
              <a:t> = # </a:t>
            </a:r>
            <a:r>
              <a:rPr lang="it-IT" sz="2000" dirty="0" err="1">
                <a:latin typeface="Palatino Linotype" panose="02040502050505030304" pitchFamily="18" charset="0"/>
              </a:rPr>
              <a:t>total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levels</a:t>
            </a:r>
            <a:r>
              <a:rPr lang="it-IT" sz="2000" dirty="0">
                <a:latin typeface="Palatino Linotype" panose="02040502050505030304" pitchFamily="18" charset="0"/>
              </a:rPr>
              <a:t> (in common) </a:t>
            </a:r>
            <a:r>
              <a:rPr lang="it-IT" sz="2000" dirty="0" err="1">
                <a:latin typeface="Palatino Linotype" panose="02040502050505030304" pitchFamily="18" charset="0"/>
              </a:rPr>
              <a:t>compared</a:t>
            </a:r>
            <a:r>
              <a:rPr lang="it-IT" sz="2000" dirty="0">
                <a:latin typeface="Palatino Linotype" panose="02040502050505030304" pitchFamily="18" charset="0"/>
              </a:rPr>
              <a:t> for </a:t>
            </a:r>
            <a:r>
              <a:rPr lang="it-IT" sz="2000" dirty="0" err="1">
                <a:latin typeface="Palatino Linotype" panose="02040502050505030304" pitchFamily="18" charset="0"/>
              </a:rPr>
              <a:t>each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ionisation</a:t>
            </a:r>
            <a:r>
              <a:rPr lang="it-IT" sz="2000" dirty="0">
                <a:latin typeface="Palatino Linotype" panose="02040502050505030304" pitchFamily="18" charset="0"/>
              </a:rPr>
              <a:t> state</a:t>
            </a:r>
          </a:p>
        </p:txBody>
      </p:sp>
      <p:sp>
        <p:nvSpPr>
          <p:cNvPr id="16" name="Parentesi graffa chiusa 15">
            <a:extLst>
              <a:ext uri="{FF2B5EF4-FFF2-40B4-BE49-F238E27FC236}">
                <a16:creationId xmlns:a16="http://schemas.microsoft.com/office/drawing/2014/main" id="{B14ABDAF-3A73-2829-FA8C-142383043F80}"/>
              </a:ext>
            </a:extLst>
          </p:cNvPr>
          <p:cNvSpPr/>
          <p:nvPr/>
        </p:nvSpPr>
        <p:spPr>
          <a:xfrm rot="5400000">
            <a:off x="8818055" y="2525938"/>
            <a:ext cx="296376" cy="5429939"/>
          </a:xfrm>
          <a:prstGeom prst="rightBrace">
            <a:avLst/>
          </a:prstGeom>
          <a:ln w="28575">
            <a:solidFill>
              <a:srgbClr val="417D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E15661E-5EA7-87A4-C8C7-18C662F9447C}"/>
              </a:ext>
            </a:extLst>
          </p:cNvPr>
          <p:cNvSpPr txBox="1"/>
          <p:nvPr/>
        </p:nvSpPr>
        <p:spPr>
          <a:xfrm>
            <a:off x="7046847" y="5349340"/>
            <a:ext cx="417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417D80"/>
                </a:solidFill>
                <a:latin typeface="Palatino Linotype" panose="02040502050505030304" pitchFamily="18" charset="0"/>
              </a:rPr>
              <a:t>Combine data with major </a:t>
            </a:r>
            <a:r>
              <a:rPr lang="it-IT" b="1" dirty="0" err="1">
                <a:solidFill>
                  <a:srgbClr val="417D80"/>
                </a:solidFill>
                <a:latin typeface="Palatino Linotype" panose="02040502050505030304" pitchFamily="18" charset="0"/>
              </a:rPr>
              <a:t>accuracy</a:t>
            </a:r>
            <a:endParaRPr lang="it-IT" b="1" dirty="0">
              <a:solidFill>
                <a:srgbClr val="417D8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3227A06-AC73-2AA7-7BDA-8BD8A2509D8D}"/>
              </a:ext>
            </a:extLst>
          </p:cNvPr>
          <p:cNvSpPr txBox="1"/>
          <p:nvPr/>
        </p:nvSpPr>
        <p:spPr>
          <a:xfrm>
            <a:off x="688259" y="5874024"/>
            <a:ext cx="314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MODEL I</a:t>
            </a:r>
            <a:r>
              <a:rPr lang="it-IT" dirty="0"/>
              <a:t> = </a:t>
            </a:r>
            <a:r>
              <a:rPr lang="it-IT" dirty="0" err="1"/>
              <a:t>our</a:t>
            </a:r>
            <a:r>
              <a:rPr lang="it-IT" dirty="0"/>
              <a:t> (Se I + Se IV) + </a:t>
            </a:r>
          </a:p>
        </p:txBody>
      </p:sp>
      <p:pic>
        <p:nvPicPr>
          <p:cNvPr id="19" name="Immagine 18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184984A9-EFA8-6A7D-4075-3741B68B53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390" t="9590" r="25638" b="81996"/>
          <a:stretch>
            <a:fillRect/>
          </a:stretch>
        </p:blipFill>
        <p:spPr>
          <a:xfrm>
            <a:off x="3785703" y="5997928"/>
            <a:ext cx="2566044" cy="15974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C256835-0732-549B-F778-94410F244E13}"/>
              </a:ext>
            </a:extLst>
          </p:cNvPr>
          <p:cNvSpPr txBox="1"/>
          <p:nvPr/>
        </p:nvSpPr>
        <p:spPr>
          <a:xfrm>
            <a:off x="6332313" y="5890336"/>
            <a:ext cx="78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 II +</a:t>
            </a:r>
          </a:p>
        </p:txBody>
      </p:sp>
      <p:pic>
        <p:nvPicPr>
          <p:cNvPr id="21" name="Immagine 20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894A364C-969B-0499-9D08-916461E6B0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607" t="7845" b="81253"/>
          <a:stretch>
            <a:fillRect/>
          </a:stretch>
        </p:blipFill>
        <p:spPr>
          <a:xfrm>
            <a:off x="7066725" y="5987467"/>
            <a:ext cx="2724750" cy="20697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9DF6F9E-5FBB-EBC3-F698-CA7D0E5BEEAB}"/>
              </a:ext>
            </a:extLst>
          </p:cNvPr>
          <p:cNvSpPr txBox="1"/>
          <p:nvPr/>
        </p:nvSpPr>
        <p:spPr>
          <a:xfrm>
            <a:off x="9615536" y="5893650"/>
            <a:ext cx="78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 III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CD265A1E-39F9-38FB-4FA4-DEB8EB70EA70}"/>
              </a:ext>
            </a:extLst>
          </p:cNvPr>
          <p:cNvSpPr/>
          <p:nvPr/>
        </p:nvSpPr>
        <p:spPr>
          <a:xfrm>
            <a:off x="688259" y="5890336"/>
            <a:ext cx="9529168" cy="3726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64E2A1D6-6413-3FC3-DA18-4AE25D682F43}"/>
              </a:ext>
            </a:extLst>
          </p:cNvPr>
          <p:cNvSpPr/>
          <p:nvPr/>
        </p:nvSpPr>
        <p:spPr>
          <a:xfrm>
            <a:off x="1543883" y="3876007"/>
            <a:ext cx="1934812" cy="29842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20F3BC93-9E43-7753-F863-81EEA8FDAB86}"/>
              </a:ext>
            </a:extLst>
          </p:cNvPr>
          <p:cNvSpPr/>
          <p:nvPr/>
        </p:nvSpPr>
        <p:spPr>
          <a:xfrm>
            <a:off x="1527320" y="4675674"/>
            <a:ext cx="1934812" cy="2673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4B76E61C-0B32-4253-26C7-B33476725BAC}"/>
              </a:ext>
            </a:extLst>
          </p:cNvPr>
          <p:cNvSpPr/>
          <p:nvPr/>
        </p:nvSpPr>
        <p:spPr>
          <a:xfrm>
            <a:off x="6291466" y="4162156"/>
            <a:ext cx="2027585" cy="217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D2AF3F0-CC53-7D9B-D7C0-D53C15C028A5}"/>
              </a:ext>
            </a:extLst>
          </p:cNvPr>
          <p:cNvSpPr/>
          <p:nvPr/>
        </p:nvSpPr>
        <p:spPr>
          <a:xfrm>
            <a:off x="8958462" y="4443764"/>
            <a:ext cx="2027585" cy="217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57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8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791350-3999-BD60-F05D-565509D72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3DDE228-5695-BCDA-119A-1AD926BD015B}"/>
              </a:ext>
            </a:extLst>
          </p:cNvPr>
          <p:cNvSpPr txBox="1"/>
          <p:nvPr/>
        </p:nvSpPr>
        <p:spPr>
          <a:xfrm>
            <a:off x="1293958" y="904877"/>
            <a:ext cx="9698183" cy="107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i="1" dirty="0">
              <a:solidFill>
                <a:srgbClr val="15304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D4E30125-FFA7-C268-B5F3-9B782FAD5E79}"/>
              </a:ext>
            </a:extLst>
          </p:cNvPr>
          <p:cNvSpPr txBox="1"/>
          <p:nvPr/>
        </p:nvSpPr>
        <p:spPr>
          <a:xfrm>
            <a:off x="1208232" y="2639839"/>
            <a:ext cx="10440843" cy="220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b="1" i="1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Se expansion opacity</a:t>
            </a:r>
          </a:p>
        </p:txBody>
      </p:sp>
    </p:spTree>
    <p:extLst>
      <p:ext uri="{BB962C8B-B14F-4D97-AF65-F5344CB8AC3E}">
        <p14:creationId xmlns:p14="http://schemas.microsoft.com/office/powerpoint/2010/main" val="3269099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89B90-AA2F-DFC4-1958-C4F68EDD5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8B39A809-2AE6-9D06-59A2-49A0D5B119C8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2E70AD6-867C-9A8B-FDE6-F97B5FE8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17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B1A0FC82-6D53-EC83-B42D-33D0656930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5855C99-462B-A9DC-275F-FC60A9A2D4F2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39126932-644A-8F64-BD0F-D4980C2BE6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5894139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I-IV Expansion Opacity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9273F88-909E-E9C2-4905-5E7328CC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sp>
        <p:nvSpPr>
          <p:cNvPr id="4" name="Google Shape;164;p20">
            <a:extLst>
              <a:ext uri="{FF2B5EF4-FFF2-40B4-BE49-F238E27FC236}">
                <a16:creationId xmlns:a16="http://schemas.microsoft.com/office/drawing/2014/main" id="{EB95834F-A292-1D53-771B-30FB5E706481}"/>
              </a:ext>
            </a:extLst>
          </p:cNvPr>
          <p:cNvSpPr txBox="1"/>
          <p:nvPr/>
        </p:nvSpPr>
        <p:spPr>
          <a:xfrm>
            <a:off x="9765903" y="3311812"/>
            <a:ext cx="2277900" cy="39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rgbClr val="0B5394"/>
                </a:solidFill>
              </a:rPr>
              <a:t>E1 transitions (only)</a:t>
            </a:r>
            <a:endParaRPr sz="1800" dirty="0">
              <a:solidFill>
                <a:srgbClr val="0B5394"/>
              </a:solidFill>
            </a:endParaRPr>
          </a:p>
        </p:txBody>
      </p:sp>
      <p:pic>
        <p:nvPicPr>
          <p:cNvPr id="7" name="Immagine 6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DA8284A4-9526-20B8-4E13-7451ED5B7F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21" t="2176" r="8161" b="3809"/>
          <a:stretch/>
        </p:blipFill>
        <p:spPr>
          <a:xfrm>
            <a:off x="71972" y="851660"/>
            <a:ext cx="9575250" cy="5607604"/>
          </a:xfrm>
          <a:prstGeom prst="rect">
            <a:avLst/>
          </a:prstGeom>
        </p:spPr>
      </p:pic>
      <p:pic>
        <p:nvPicPr>
          <p:cNvPr id="3" name="Google Shape;163;p20">
            <a:extLst>
              <a:ext uri="{FF2B5EF4-FFF2-40B4-BE49-F238E27FC236}">
                <a16:creationId xmlns:a16="http://schemas.microsoft.com/office/drawing/2014/main" id="{E45377F4-90F8-C475-D9AB-97BC12FA36B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4034" y="2664462"/>
            <a:ext cx="2583176" cy="577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994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882DC4F-54FA-FBE9-B0C6-0391DF1BF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C719269-22AD-AEEB-DC3C-455B20F4E960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18C8345-7096-A8FF-34A3-6530709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18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BB0A70D3-F8B2-EC7D-EC5B-600E24C09C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E748398-2971-372D-717C-B2F2F6CDE93A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1F02A816-C582-7E22-96A2-D89FB54D53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1" y="55918"/>
            <a:ext cx="6031790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Selenium Level Population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11734EE-302D-B1F0-9607-5D4DD3C7C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Immagine 2" descr="Immagine che contiene testo, diagramma, schizzo, Diagramma&#10;&#10;Il contenuto generato dall'IA potrebbe non essere corretto.">
            <a:extLst>
              <a:ext uri="{FF2B5EF4-FFF2-40B4-BE49-F238E27FC236}">
                <a16:creationId xmlns:a16="http://schemas.microsoft.com/office/drawing/2014/main" id="{1311B97E-8E05-12E1-101E-D5D64A142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10" t="2353" r="8965" b="3405"/>
          <a:stretch>
            <a:fillRect/>
          </a:stretch>
        </p:blipFill>
        <p:spPr>
          <a:xfrm>
            <a:off x="505363" y="887681"/>
            <a:ext cx="9273810" cy="554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71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9CE8E-22BA-B0B0-6F7C-5B245119B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C89A062-E972-EDEF-6EC5-E7F6A8CB7B64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93E7518-0C65-733C-BAFB-88ECFD67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19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8AE4F8A5-C00B-B607-A5A2-29D149D08E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DFF1E0D-90F2-F85A-6F71-E56C661675D0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1BAB70C6-B227-F64E-984D-E16913FA7F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1" y="55918"/>
            <a:ext cx="6031790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Selenium Level Population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C620E5-FB5A-4F95-65C2-4EA00172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Immagine 2" descr="Immagine che contiene testo, diagramma, schizzo, Diagramma&#10;&#10;Il contenuto generato dall'IA potrebbe non essere corretto.">
            <a:extLst>
              <a:ext uri="{FF2B5EF4-FFF2-40B4-BE49-F238E27FC236}">
                <a16:creationId xmlns:a16="http://schemas.microsoft.com/office/drawing/2014/main" id="{D09EE5B3-2C28-4C0E-32E3-B54EB0A0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10" t="2353" r="8965" b="3405"/>
          <a:stretch>
            <a:fillRect/>
          </a:stretch>
        </p:blipFill>
        <p:spPr>
          <a:xfrm>
            <a:off x="505363" y="887681"/>
            <a:ext cx="9273810" cy="5543680"/>
          </a:xfrm>
          <a:prstGeom prst="rect">
            <a:avLst/>
          </a:prstGeom>
        </p:spPr>
      </p:pic>
      <p:pic>
        <p:nvPicPr>
          <p:cNvPr id="4" name="Google Shape;268;p25" title="ChatGPT Image 31 mar 2025, 13_05_03.png">
            <a:extLst>
              <a:ext uri="{FF2B5EF4-FFF2-40B4-BE49-F238E27FC236}">
                <a16:creationId xmlns:a16="http://schemas.microsoft.com/office/drawing/2014/main" id="{30E6DA58-A58E-D2DD-8302-136C9FD655F6}"/>
              </a:ext>
            </a:extLst>
          </p:cNvPr>
          <p:cNvPicPr preferRelativeResize="0"/>
          <p:nvPr/>
        </p:nvPicPr>
        <p:blipFill rotWithShape="1">
          <a:blip r:embed="rId4">
            <a:alphaModFix amt="44000"/>
          </a:blip>
          <a:srcRect l="57297" t="20867" b="19932"/>
          <a:stretch/>
        </p:blipFill>
        <p:spPr>
          <a:xfrm>
            <a:off x="3661131" y="1028700"/>
            <a:ext cx="3871914" cy="5153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4000"/>
              </a:srgbClr>
            </a:outerShdw>
          </a:effectLst>
        </p:spPr>
      </p:pic>
      <p:sp>
        <p:nvSpPr>
          <p:cNvPr id="7" name="Google Shape;269;p25">
            <a:extLst>
              <a:ext uri="{FF2B5EF4-FFF2-40B4-BE49-F238E27FC236}">
                <a16:creationId xmlns:a16="http://schemas.microsoft.com/office/drawing/2014/main" id="{D53F87F3-DF97-9E67-61B8-0D6E7C3FE13A}"/>
              </a:ext>
            </a:extLst>
          </p:cNvPr>
          <p:cNvSpPr txBox="1"/>
          <p:nvPr/>
        </p:nvSpPr>
        <p:spPr>
          <a:xfrm>
            <a:off x="6355819" y="1028700"/>
            <a:ext cx="1653476" cy="7976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153041"/>
                </a:solidFill>
              </a:rPr>
              <a:t>KN early-stage</a:t>
            </a:r>
            <a:br>
              <a:rPr lang="it" dirty="0">
                <a:solidFill>
                  <a:schemeClr val="accent2"/>
                </a:solidFill>
              </a:rPr>
            </a:br>
            <a:r>
              <a:rPr lang="it" dirty="0">
                <a:solidFill>
                  <a:srgbClr val="1155CC"/>
                </a:solidFill>
              </a:rPr>
              <a:t>(blue emission)</a:t>
            </a:r>
            <a:endParaRPr dirty="0">
              <a:solidFill>
                <a:srgbClr val="115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8DF30-5AB5-0C8E-1BBD-288B3F6E4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5FEA946-9730-306D-1BE0-E9B2B123F4F0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652146-22A7-25FE-E69E-4E720F4E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2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EDA859CE-34B0-954F-A217-591D4CBA10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F9D48F3-5518-7151-32AF-47A4818ACF1B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EC2694D-2C4C-C848-7FB6-787A26E12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sp>
        <p:nvSpPr>
          <p:cNvPr id="11" name="Google Shape;76;p15">
            <a:extLst>
              <a:ext uri="{FF2B5EF4-FFF2-40B4-BE49-F238E27FC236}">
                <a16:creationId xmlns:a16="http://schemas.microsoft.com/office/drawing/2014/main" id="{2F59653C-D46B-CD28-5E39-6A6E8E637B67}"/>
              </a:ext>
            </a:extLst>
          </p:cNvPr>
          <p:cNvSpPr txBox="1">
            <a:spLocks/>
          </p:cNvSpPr>
          <p:nvPr/>
        </p:nvSpPr>
        <p:spPr>
          <a:xfrm>
            <a:off x="484803" y="54325"/>
            <a:ext cx="3754794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vert="horz" wrap="square" lIns="68575" tIns="34275" rIns="68575" bIns="34275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500"/>
              <a:buFont typeface="Calibri"/>
              <a:buNone/>
            </a:pPr>
            <a:r>
              <a:rPr lang="it-IT" sz="3800">
                <a:solidFill>
                  <a:schemeClr val="bg1"/>
                </a:solidFill>
                <a:latin typeface="Palatino Linotype" panose="02040502050505030304" pitchFamily="18" charset="0"/>
              </a:rPr>
              <a:t>Why Selenium?</a:t>
            </a:r>
            <a:endParaRPr lang="it-IT"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1982525-E91B-65C5-A289-7A760D6DDABD}"/>
              </a:ext>
            </a:extLst>
          </p:cNvPr>
          <p:cNvGrpSpPr/>
          <p:nvPr/>
        </p:nvGrpSpPr>
        <p:grpSpPr>
          <a:xfrm>
            <a:off x="127026" y="1152525"/>
            <a:ext cx="6349974" cy="4983838"/>
            <a:chOff x="905302" y="746905"/>
            <a:chExt cx="7296911" cy="5855669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DACE6130-6E1C-2D10-8831-C40B8F259575}"/>
                </a:ext>
              </a:extLst>
            </p:cNvPr>
            <p:cNvGrpSpPr/>
            <p:nvPr/>
          </p:nvGrpSpPr>
          <p:grpSpPr>
            <a:xfrm>
              <a:off x="905302" y="746905"/>
              <a:ext cx="7296911" cy="5855669"/>
              <a:chOff x="2674" y="892467"/>
              <a:chExt cx="7782042" cy="5904746"/>
            </a:xfrm>
          </p:grpSpPr>
          <p:pic>
            <p:nvPicPr>
              <p:cNvPr id="15" name="Google Shape;265;g2c213d83873_0_29">
                <a:extLst>
                  <a:ext uri="{FF2B5EF4-FFF2-40B4-BE49-F238E27FC236}">
                    <a16:creationId xmlns:a16="http://schemas.microsoft.com/office/drawing/2014/main" id="{1A3256CA-4FDB-BEBD-921A-42DFE871588F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rcRect r="8634"/>
              <a:stretch/>
            </p:blipFill>
            <p:spPr>
              <a:xfrm>
                <a:off x="340347" y="892467"/>
                <a:ext cx="7444369" cy="54166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7DBCB47-C2E2-A309-32BE-C352669151A1}"/>
                  </a:ext>
                </a:extLst>
              </p:cNvPr>
              <p:cNvSpPr txBox="1"/>
              <p:nvPr/>
            </p:nvSpPr>
            <p:spPr>
              <a:xfrm>
                <a:off x="2741932" y="6286707"/>
                <a:ext cx="3291817" cy="510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b="1" kern="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Calibri"/>
                    <a:cs typeface="Calibri"/>
                    <a:sym typeface="Calibri"/>
                  </a:rPr>
                  <a:t>Z (</a:t>
                </a:r>
                <a:r>
                  <a:rPr lang="it-IT" sz="2200" b="1" kern="0" dirty="0" err="1">
                    <a:solidFill>
                      <a:srgbClr val="000000"/>
                    </a:solidFill>
                    <a:latin typeface="Palatino Linotype" panose="02040502050505030304" pitchFamily="18" charset="0"/>
                    <a:ea typeface="Calibri"/>
                    <a:cs typeface="Calibri"/>
                    <a:sym typeface="Calibri"/>
                  </a:rPr>
                  <a:t>Atomic</a:t>
                </a:r>
                <a:r>
                  <a:rPr lang="it-IT" sz="2200" b="1" kern="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it-IT" sz="2200" b="1" kern="0" dirty="0" err="1">
                    <a:solidFill>
                      <a:srgbClr val="000000"/>
                    </a:solidFill>
                    <a:latin typeface="Palatino Linotype" panose="02040502050505030304" pitchFamily="18" charset="0"/>
                    <a:ea typeface="Calibri"/>
                    <a:cs typeface="Calibri"/>
                    <a:sym typeface="Calibri"/>
                  </a:rPr>
                  <a:t>number</a:t>
                </a:r>
                <a:r>
                  <a:rPr lang="it-IT" sz="2200" b="1" kern="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Calibri"/>
                    <a:cs typeface="Calibri"/>
                    <a:sym typeface="Calibri"/>
                  </a:rPr>
                  <a:t>)</a:t>
                </a:r>
                <a:endParaRPr lang="it-IT" sz="2200" b="1" dirty="0"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3F37DD9-7A9D-EB34-73A7-A07E276FD475}"/>
                  </a:ext>
                </a:extLst>
              </p:cNvPr>
              <p:cNvSpPr txBox="1"/>
              <p:nvPr/>
            </p:nvSpPr>
            <p:spPr>
              <a:xfrm rot="16200000">
                <a:off x="-848829" y="2829608"/>
                <a:ext cx="2231068" cy="528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b="1" kern="0" dirty="0" err="1">
                    <a:solidFill>
                      <a:srgbClr val="000000"/>
                    </a:solidFill>
                    <a:latin typeface="Palatino Linotype" panose="02040502050505030304" pitchFamily="18" charset="0"/>
                    <a:ea typeface="Calibri"/>
                    <a:cs typeface="Calibri"/>
                    <a:sym typeface="Calibri"/>
                  </a:rPr>
                  <a:t>Abundances</a:t>
                </a:r>
                <a:endParaRPr lang="it-IT" sz="2200" b="1" dirty="0">
                  <a:latin typeface="Palatino Linotype" panose="02040502050505030304" pitchFamily="18" charset="0"/>
                </a:endParaRPr>
              </a:p>
            </p:txBody>
          </p:sp>
        </p:grpSp>
        <p:pic>
          <p:nvPicPr>
            <p:cNvPr id="14" name="Immagine 13" descr="Immagine che contiene simbolo, Carattere, logo, testo&#10;&#10;Descrizione generata automaticamente">
              <a:extLst>
                <a:ext uri="{FF2B5EF4-FFF2-40B4-BE49-F238E27FC236}">
                  <a16:creationId xmlns:a16="http://schemas.microsoft.com/office/drawing/2014/main" id="{13419590-785A-CBA4-8D11-7C6722EDD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017" y="1272082"/>
              <a:ext cx="985411" cy="551439"/>
            </a:xfrm>
            <a:prstGeom prst="rect">
              <a:avLst/>
            </a:prstGeom>
          </p:spPr>
        </p:pic>
      </p:grpSp>
      <p:sp>
        <p:nvSpPr>
          <p:cNvPr id="18" name="Ovale 17">
            <a:extLst>
              <a:ext uri="{FF2B5EF4-FFF2-40B4-BE49-F238E27FC236}">
                <a16:creationId xmlns:a16="http://schemas.microsoft.com/office/drawing/2014/main" id="{3ED5ADC9-DD89-D638-C320-7A51397DC45A}"/>
              </a:ext>
            </a:extLst>
          </p:cNvPr>
          <p:cNvSpPr/>
          <p:nvPr/>
        </p:nvSpPr>
        <p:spPr>
          <a:xfrm>
            <a:off x="1471469" y="1854750"/>
            <a:ext cx="314035" cy="48622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3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8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8BF6A0-4163-391D-03CD-83D4384F6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81433B-8B24-7ABE-1DEA-2D7DAC2E4C9B}"/>
              </a:ext>
            </a:extLst>
          </p:cNvPr>
          <p:cNvSpPr txBox="1"/>
          <p:nvPr/>
        </p:nvSpPr>
        <p:spPr>
          <a:xfrm>
            <a:off x="1293958" y="904877"/>
            <a:ext cx="9698183" cy="107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i="1" dirty="0">
              <a:solidFill>
                <a:srgbClr val="15304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1CA41DD-F952-C6F8-3EB5-F8C5DD515691}"/>
              </a:ext>
            </a:extLst>
          </p:cNvPr>
          <p:cNvSpPr txBox="1"/>
          <p:nvPr/>
        </p:nvSpPr>
        <p:spPr>
          <a:xfrm>
            <a:off x="104775" y="2439814"/>
            <a:ext cx="12001500" cy="220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" sz="5500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Early-stage KN  → Push beyond Se IV</a:t>
            </a:r>
            <a:endParaRPr lang="en-US" sz="5500" b="1" i="1" dirty="0">
              <a:solidFill>
                <a:srgbClr val="1530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9238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598C3-9213-6366-612B-DE4BE2245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4FE6ED4B-34DC-09A8-09BF-D9AE116F05C9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06D50FA-2077-47D6-EFEF-D88B26A3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21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3C16C89D-C679-D16D-BDD8-B421BEFC5F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EB29329-826E-F81B-7784-752E296818FB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539B1C99-7EAC-5135-6273-88CC03831B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4596281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I-X Energy Levels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9EF6BBB-6468-F5C2-6AED-8575AFDE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Immagine 2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B82C5BF6-8913-D328-8796-828813E911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25" t="2489" r="9187" b="3409"/>
          <a:stretch/>
        </p:blipFill>
        <p:spPr>
          <a:xfrm>
            <a:off x="1233985" y="868587"/>
            <a:ext cx="9429053" cy="562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98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860A7-EE4F-F36A-BB31-39371C54E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0560A004-0E89-DB61-21C2-EAE0C893F1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B047D68-41C8-F62F-00BD-733F8E4992DC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C6CB3429-3823-C9BF-21D4-AB4B7F46A8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41" t="2488" r="9269"/>
          <a:stretch/>
        </p:blipFill>
        <p:spPr>
          <a:xfrm>
            <a:off x="271465" y="915108"/>
            <a:ext cx="9181638" cy="5499609"/>
          </a:xfrm>
          <a:prstGeom prst="rect">
            <a:avLst/>
          </a:prstGeom>
        </p:spPr>
      </p:pic>
      <p:sp>
        <p:nvSpPr>
          <p:cNvPr id="32" name="Google Shape;364;p30">
            <a:extLst>
              <a:ext uri="{FF2B5EF4-FFF2-40B4-BE49-F238E27FC236}">
                <a16:creationId xmlns:a16="http://schemas.microsoft.com/office/drawing/2014/main" id="{3B724086-0179-2DDF-ECB1-776451C1F3D2}"/>
              </a:ext>
            </a:extLst>
          </p:cNvPr>
          <p:cNvSpPr txBox="1"/>
          <p:nvPr/>
        </p:nvSpPr>
        <p:spPr>
          <a:xfrm>
            <a:off x="7931988" y="818330"/>
            <a:ext cx="1592347" cy="332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153041"/>
                </a:solidFill>
                <a:latin typeface="Palatino Linotype" panose="02040502050505030304" pitchFamily="18" charset="0"/>
              </a:rPr>
              <a:t># transitions</a:t>
            </a:r>
            <a:endParaRPr dirty="0">
              <a:solidFill>
                <a:srgbClr val="15304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Google Shape;342;p30">
            <a:extLst>
              <a:ext uri="{FF2B5EF4-FFF2-40B4-BE49-F238E27FC236}">
                <a16:creationId xmlns:a16="http://schemas.microsoft.com/office/drawing/2014/main" id="{07BF1ACF-8962-AEA8-AAC2-A9E529E168E0}"/>
              </a:ext>
            </a:extLst>
          </p:cNvPr>
          <p:cNvSpPr txBox="1"/>
          <p:nvPr/>
        </p:nvSpPr>
        <p:spPr>
          <a:xfrm>
            <a:off x="6962420" y="3397035"/>
            <a:ext cx="3165686" cy="332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C00000"/>
                </a:solidFill>
                <a:latin typeface="Palatino Linotype" panose="02040502050505030304" pitchFamily="18" charset="0"/>
              </a:rPr>
              <a:t>no NIST ASD data available</a:t>
            </a:r>
            <a:endParaRPr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4" name="Google Shape;343;p30">
            <a:extLst>
              <a:ext uri="{FF2B5EF4-FFF2-40B4-BE49-F238E27FC236}">
                <a16:creationId xmlns:a16="http://schemas.microsoft.com/office/drawing/2014/main" id="{D7AF3262-2C8B-0982-1E5D-DE24B0577A06}"/>
              </a:ext>
            </a:extLst>
          </p:cNvPr>
          <p:cNvSpPr/>
          <p:nvPr/>
        </p:nvSpPr>
        <p:spPr>
          <a:xfrm rot="5400000">
            <a:off x="8248243" y="3103152"/>
            <a:ext cx="117602" cy="1692669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44;p30">
            <a:extLst>
              <a:ext uri="{FF2B5EF4-FFF2-40B4-BE49-F238E27FC236}">
                <a16:creationId xmlns:a16="http://schemas.microsoft.com/office/drawing/2014/main" id="{05B187CF-A503-430E-F5FF-1F75D697F99F}"/>
              </a:ext>
            </a:extLst>
          </p:cNvPr>
          <p:cNvSpPr/>
          <p:nvPr/>
        </p:nvSpPr>
        <p:spPr>
          <a:xfrm rot="5400000">
            <a:off x="7903121" y="4283311"/>
            <a:ext cx="52692" cy="777060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rgbClr val="1530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51;p30">
            <a:extLst>
              <a:ext uri="{FF2B5EF4-FFF2-40B4-BE49-F238E27FC236}">
                <a16:creationId xmlns:a16="http://schemas.microsoft.com/office/drawing/2014/main" id="{250034A7-071D-DB53-D3B2-7883607C12D1}"/>
              </a:ext>
            </a:extLst>
          </p:cNvPr>
          <p:cNvSpPr/>
          <p:nvPr/>
        </p:nvSpPr>
        <p:spPr>
          <a:xfrm rot="5400000">
            <a:off x="4020382" y="3819118"/>
            <a:ext cx="52692" cy="777060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rgbClr val="1530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52;p30">
            <a:extLst>
              <a:ext uri="{FF2B5EF4-FFF2-40B4-BE49-F238E27FC236}">
                <a16:creationId xmlns:a16="http://schemas.microsoft.com/office/drawing/2014/main" id="{B3BB4C3E-8BBB-1F59-D1E6-7F2F6B20550F}"/>
              </a:ext>
            </a:extLst>
          </p:cNvPr>
          <p:cNvSpPr txBox="1"/>
          <p:nvPr/>
        </p:nvSpPr>
        <p:spPr>
          <a:xfrm>
            <a:off x="3684377" y="3799842"/>
            <a:ext cx="817437" cy="11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153041"/>
                </a:solidFill>
                <a:latin typeface="Palatino Linotype" panose="02040502050505030304" pitchFamily="18" charset="0"/>
              </a:rPr>
              <a:t>1255</a:t>
            </a:r>
            <a:endParaRPr dirty="0">
              <a:solidFill>
                <a:srgbClr val="15304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8" name="Google Shape;353;p30">
            <a:extLst>
              <a:ext uri="{FF2B5EF4-FFF2-40B4-BE49-F238E27FC236}">
                <a16:creationId xmlns:a16="http://schemas.microsoft.com/office/drawing/2014/main" id="{91E28467-2899-21D8-63C7-A61D60F5EA6A}"/>
              </a:ext>
            </a:extLst>
          </p:cNvPr>
          <p:cNvSpPr/>
          <p:nvPr/>
        </p:nvSpPr>
        <p:spPr>
          <a:xfrm rot="5400000">
            <a:off x="4797442" y="3657902"/>
            <a:ext cx="52692" cy="777060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rgbClr val="1530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5304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9" name="Google Shape;354;p30">
            <a:extLst>
              <a:ext uri="{FF2B5EF4-FFF2-40B4-BE49-F238E27FC236}">
                <a16:creationId xmlns:a16="http://schemas.microsoft.com/office/drawing/2014/main" id="{6C31C5FB-990D-680F-04AD-5FC249AAD760}"/>
              </a:ext>
            </a:extLst>
          </p:cNvPr>
          <p:cNvSpPr txBox="1"/>
          <p:nvPr/>
        </p:nvSpPr>
        <p:spPr>
          <a:xfrm>
            <a:off x="4501814" y="3625786"/>
            <a:ext cx="817437" cy="11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153041"/>
                </a:solidFill>
                <a:latin typeface="Palatino Linotype" panose="02040502050505030304" pitchFamily="18" charset="0"/>
              </a:rPr>
              <a:t>520</a:t>
            </a:r>
            <a:endParaRPr dirty="0">
              <a:solidFill>
                <a:srgbClr val="15304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Google Shape;355;p30">
            <a:extLst>
              <a:ext uri="{FF2B5EF4-FFF2-40B4-BE49-F238E27FC236}">
                <a16:creationId xmlns:a16="http://schemas.microsoft.com/office/drawing/2014/main" id="{66598D87-189B-1825-054F-0B7E37F08CD2}"/>
              </a:ext>
            </a:extLst>
          </p:cNvPr>
          <p:cNvSpPr/>
          <p:nvPr/>
        </p:nvSpPr>
        <p:spPr>
          <a:xfrm rot="5400000">
            <a:off x="5588813" y="2447775"/>
            <a:ext cx="52692" cy="777060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rgbClr val="1530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356;p30">
            <a:extLst>
              <a:ext uri="{FF2B5EF4-FFF2-40B4-BE49-F238E27FC236}">
                <a16:creationId xmlns:a16="http://schemas.microsoft.com/office/drawing/2014/main" id="{D30B6A80-6E5F-77BF-BD56-E73C87E94C8D}"/>
              </a:ext>
            </a:extLst>
          </p:cNvPr>
          <p:cNvSpPr txBox="1"/>
          <p:nvPr/>
        </p:nvSpPr>
        <p:spPr>
          <a:xfrm>
            <a:off x="5436219" y="2439159"/>
            <a:ext cx="817437" cy="11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153041"/>
                </a:solidFill>
                <a:latin typeface="Palatino Linotype" panose="02040502050505030304" pitchFamily="18" charset="0"/>
              </a:rPr>
              <a:t>17</a:t>
            </a:r>
            <a:endParaRPr dirty="0">
              <a:solidFill>
                <a:srgbClr val="15304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2" name="Google Shape;357;p30">
            <a:extLst>
              <a:ext uri="{FF2B5EF4-FFF2-40B4-BE49-F238E27FC236}">
                <a16:creationId xmlns:a16="http://schemas.microsoft.com/office/drawing/2014/main" id="{B5C8A75E-005E-D19D-3DC5-CE585160654E}"/>
              </a:ext>
            </a:extLst>
          </p:cNvPr>
          <p:cNvSpPr/>
          <p:nvPr/>
        </p:nvSpPr>
        <p:spPr>
          <a:xfrm rot="5400000">
            <a:off x="6289882" y="3953832"/>
            <a:ext cx="52692" cy="777060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rgbClr val="1530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358;p30">
            <a:extLst>
              <a:ext uri="{FF2B5EF4-FFF2-40B4-BE49-F238E27FC236}">
                <a16:creationId xmlns:a16="http://schemas.microsoft.com/office/drawing/2014/main" id="{20E93AE9-FCFE-92A2-9377-74410C09DE64}"/>
              </a:ext>
            </a:extLst>
          </p:cNvPr>
          <p:cNvSpPr txBox="1"/>
          <p:nvPr/>
        </p:nvSpPr>
        <p:spPr>
          <a:xfrm>
            <a:off x="6020322" y="3955176"/>
            <a:ext cx="817437" cy="11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153041"/>
                </a:solidFill>
                <a:latin typeface="Palatino Linotype" panose="02040502050505030304" pitchFamily="18" charset="0"/>
              </a:rPr>
              <a:t>604</a:t>
            </a:r>
            <a:endParaRPr dirty="0">
              <a:solidFill>
                <a:srgbClr val="15304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4" name="Google Shape;359;p30">
            <a:extLst>
              <a:ext uri="{FF2B5EF4-FFF2-40B4-BE49-F238E27FC236}">
                <a16:creationId xmlns:a16="http://schemas.microsoft.com/office/drawing/2014/main" id="{F3A0C665-0FC7-EF22-B09C-FD7B3DD34684}"/>
              </a:ext>
            </a:extLst>
          </p:cNvPr>
          <p:cNvSpPr/>
          <p:nvPr/>
        </p:nvSpPr>
        <p:spPr>
          <a:xfrm rot="5400000">
            <a:off x="7107319" y="4094967"/>
            <a:ext cx="52692" cy="777060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rgbClr val="1530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360;p30">
            <a:extLst>
              <a:ext uri="{FF2B5EF4-FFF2-40B4-BE49-F238E27FC236}">
                <a16:creationId xmlns:a16="http://schemas.microsoft.com/office/drawing/2014/main" id="{63F33E9B-6BCA-BAC1-2DE8-D26FA8F3C0FE}"/>
              </a:ext>
            </a:extLst>
          </p:cNvPr>
          <p:cNvSpPr txBox="1"/>
          <p:nvPr/>
        </p:nvSpPr>
        <p:spPr>
          <a:xfrm>
            <a:off x="6837759" y="4122501"/>
            <a:ext cx="817437" cy="11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153041"/>
                </a:solidFill>
                <a:latin typeface="Palatino Linotype" panose="02040502050505030304" pitchFamily="18" charset="0"/>
              </a:rPr>
              <a:t>440</a:t>
            </a:r>
            <a:endParaRPr dirty="0">
              <a:solidFill>
                <a:srgbClr val="15304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6" name="Google Shape;361;p30">
            <a:extLst>
              <a:ext uri="{FF2B5EF4-FFF2-40B4-BE49-F238E27FC236}">
                <a16:creationId xmlns:a16="http://schemas.microsoft.com/office/drawing/2014/main" id="{5831823C-C8FA-F3A6-D958-34DC82EBD219}"/>
              </a:ext>
            </a:extLst>
          </p:cNvPr>
          <p:cNvSpPr/>
          <p:nvPr/>
        </p:nvSpPr>
        <p:spPr>
          <a:xfrm rot="5400000">
            <a:off x="8701816" y="3950703"/>
            <a:ext cx="52692" cy="777060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rgbClr val="1530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62;p30">
            <a:extLst>
              <a:ext uri="{FF2B5EF4-FFF2-40B4-BE49-F238E27FC236}">
                <a16:creationId xmlns:a16="http://schemas.microsoft.com/office/drawing/2014/main" id="{215A6C0D-9A85-13A7-96B1-D04D7AE16E99}"/>
              </a:ext>
            </a:extLst>
          </p:cNvPr>
          <p:cNvSpPr txBox="1"/>
          <p:nvPr/>
        </p:nvSpPr>
        <p:spPr>
          <a:xfrm>
            <a:off x="8432256" y="3968712"/>
            <a:ext cx="817437" cy="11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153041"/>
                </a:solidFill>
                <a:latin typeface="Palatino Linotype" panose="02040502050505030304" pitchFamily="18" charset="0"/>
              </a:rPr>
              <a:t>7620</a:t>
            </a:r>
            <a:endParaRPr dirty="0">
              <a:solidFill>
                <a:srgbClr val="15304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8" name="Google Shape;363;p30">
            <a:extLst>
              <a:ext uri="{FF2B5EF4-FFF2-40B4-BE49-F238E27FC236}">
                <a16:creationId xmlns:a16="http://schemas.microsoft.com/office/drawing/2014/main" id="{502B43F7-EDE9-D19D-1F8B-1BE5D1B21E69}"/>
              </a:ext>
            </a:extLst>
          </p:cNvPr>
          <p:cNvSpPr txBox="1"/>
          <p:nvPr/>
        </p:nvSpPr>
        <p:spPr>
          <a:xfrm>
            <a:off x="7614819" y="4306778"/>
            <a:ext cx="817437" cy="11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153041"/>
                </a:solidFill>
                <a:latin typeface="Palatino Linotype" panose="02040502050505030304" pitchFamily="18" charset="0"/>
              </a:rPr>
              <a:t>2508</a:t>
            </a:r>
            <a:endParaRPr dirty="0">
              <a:solidFill>
                <a:srgbClr val="15304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9" name="Google Shape;212;p22">
            <a:extLst>
              <a:ext uri="{FF2B5EF4-FFF2-40B4-BE49-F238E27FC236}">
                <a16:creationId xmlns:a16="http://schemas.microsoft.com/office/drawing/2014/main" id="{EFB8F76D-D42F-3996-9F98-4C96727F53B3}"/>
              </a:ext>
            </a:extLst>
          </p:cNvPr>
          <p:cNvSpPr/>
          <p:nvPr/>
        </p:nvSpPr>
        <p:spPr>
          <a:xfrm rot="5400000">
            <a:off x="1726208" y="983316"/>
            <a:ext cx="52692" cy="777060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rgbClr val="1530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53041"/>
              </a:solidFill>
            </a:endParaRPr>
          </a:p>
        </p:txBody>
      </p:sp>
      <p:sp>
        <p:nvSpPr>
          <p:cNvPr id="50" name="Google Shape;213;p22">
            <a:extLst>
              <a:ext uri="{FF2B5EF4-FFF2-40B4-BE49-F238E27FC236}">
                <a16:creationId xmlns:a16="http://schemas.microsoft.com/office/drawing/2014/main" id="{68E72555-25CD-C55F-A6A1-26B9B2C28647}"/>
              </a:ext>
            </a:extLst>
          </p:cNvPr>
          <p:cNvSpPr txBox="1"/>
          <p:nvPr/>
        </p:nvSpPr>
        <p:spPr>
          <a:xfrm>
            <a:off x="1459713" y="953901"/>
            <a:ext cx="817437" cy="11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153041"/>
                </a:solidFill>
                <a:latin typeface="Palatino Linotype" panose="02040502050505030304" pitchFamily="18" charset="0"/>
              </a:rPr>
              <a:t>1218</a:t>
            </a:r>
            <a:endParaRPr dirty="0">
              <a:solidFill>
                <a:srgbClr val="15304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1" name="Google Shape;214;p22">
            <a:extLst>
              <a:ext uri="{FF2B5EF4-FFF2-40B4-BE49-F238E27FC236}">
                <a16:creationId xmlns:a16="http://schemas.microsoft.com/office/drawing/2014/main" id="{5C62A37F-D081-D552-99B0-DC9AFAF0C23D}"/>
              </a:ext>
            </a:extLst>
          </p:cNvPr>
          <p:cNvSpPr/>
          <p:nvPr/>
        </p:nvSpPr>
        <p:spPr>
          <a:xfrm rot="5400000">
            <a:off x="2500518" y="2589871"/>
            <a:ext cx="52692" cy="777060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rgbClr val="1530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215;p22">
            <a:extLst>
              <a:ext uri="{FF2B5EF4-FFF2-40B4-BE49-F238E27FC236}">
                <a16:creationId xmlns:a16="http://schemas.microsoft.com/office/drawing/2014/main" id="{275CE6AD-9D6E-5493-06E7-1F3FD67BED09}"/>
              </a:ext>
            </a:extLst>
          </p:cNvPr>
          <p:cNvSpPr txBox="1"/>
          <p:nvPr/>
        </p:nvSpPr>
        <p:spPr>
          <a:xfrm>
            <a:off x="2240391" y="2592020"/>
            <a:ext cx="817437" cy="11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153041"/>
                </a:solidFill>
                <a:latin typeface="Palatino Linotype" panose="02040502050505030304" pitchFamily="18" charset="0"/>
              </a:rPr>
              <a:t>4463</a:t>
            </a:r>
            <a:endParaRPr dirty="0">
              <a:solidFill>
                <a:srgbClr val="15304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3" name="Google Shape;216;p22">
            <a:extLst>
              <a:ext uri="{FF2B5EF4-FFF2-40B4-BE49-F238E27FC236}">
                <a16:creationId xmlns:a16="http://schemas.microsoft.com/office/drawing/2014/main" id="{91E77AA8-A6E4-A654-6A0E-1E580D0A8722}"/>
              </a:ext>
            </a:extLst>
          </p:cNvPr>
          <p:cNvSpPr/>
          <p:nvPr/>
        </p:nvSpPr>
        <p:spPr>
          <a:xfrm rot="5400000">
            <a:off x="3277578" y="2320250"/>
            <a:ext cx="52692" cy="777060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rgbClr val="1530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217;p22">
            <a:extLst>
              <a:ext uri="{FF2B5EF4-FFF2-40B4-BE49-F238E27FC236}">
                <a16:creationId xmlns:a16="http://schemas.microsoft.com/office/drawing/2014/main" id="{14482184-27E9-56D7-5265-6CA94DDB36A8}"/>
              </a:ext>
            </a:extLst>
          </p:cNvPr>
          <p:cNvSpPr txBox="1"/>
          <p:nvPr/>
        </p:nvSpPr>
        <p:spPr>
          <a:xfrm>
            <a:off x="3020678" y="2321557"/>
            <a:ext cx="817437" cy="11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rgbClr val="153041"/>
                </a:solidFill>
                <a:latin typeface="Palatino Linotype" panose="02040502050505030304" pitchFamily="18" charset="0"/>
              </a:rPr>
              <a:t>3099</a:t>
            </a:r>
            <a:endParaRPr dirty="0">
              <a:solidFill>
                <a:srgbClr val="15304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F72E0895-D780-A78F-1CB3-1DC65BCAB448}"/>
              </a:ext>
            </a:extLst>
          </p:cNvPr>
          <p:cNvSpPr txBox="1"/>
          <p:nvPr/>
        </p:nvSpPr>
        <p:spPr>
          <a:xfrm>
            <a:off x="9777168" y="1896143"/>
            <a:ext cx="2255370" cy="1107996"/>
          </a:xfrm>
          <a:prstGeom prst="rect">
            <a:avLst/>
          </a:prstGeom>
          <a:noFill/>
          <a:ln w="28575">
            <a:solidFill>
              <a:srgbClr val="417D80"/>
            </a:solidFill>
          </a:ln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rgbClr val="417D80"/>
                </a:solidFill>
                <a:latin typeface="Palatino Linotype" panose="02040502050505030304" pitchFamily="18" charset="0"/>
              </a:rPr>
              <a:t>Thanks to the </a:t>
            </a:r>
            <a:r>
              <a:rPr lang="it-IT" sz="2200" dirty="0" err="1">
                <a:solidFill>
                  <a:srgbClr val="417D80"/>
                </a:solidFill>
                <a:latin typeface="Palatino Linotype" panose="02040502050505030304" pitchFamily="18" charset="0"/>
              </a:rPr>
              <a:t>cooperation</a:t>
            </a:r>
            <a:r>
              <a:rPr lang="it-IT" sz="2200" dirty="0">
                <a:solidFill>
                  <a:srgbClr val="417D80"/>
                </a:solidFill>
                <a:latin typeface="Palatino Linotype" panose="02040502050505030304" pitchFamily="18" charset="0"/>
              </a:rPr>
              <a:t> with G. </a:t>
            </a:r>
            <a:r>
              <a:rPr lang="it-IT" sz="2200" dirty="0" err="1">
                <a:solidFill>
                  <a:srgbClr val="417D80"/>
                </a:solidFill>
                <a:latin typeface="Palatino Linotype" panose="02040502050505030304" pitchFamily="18" charset="0"/>
              </a:rPr>
              <a:t>Gaigalas</a:t>
            </a:r>
            <a:endParaRPr lang="it-IT" sz="2200" dirty="0">
              <a:solidFill>
                <a:srgbClr val="417D8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F18DAD6-E2CB-8304-5D24-0BF56C6A3BA6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A812AC9-9696-D0CF-972F-1E6EC8756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127BA7D-32C7-5646-68F6-BBFD9E62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fld>
            <a:endParaRPr lang="it-IT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Google Shape;76;p15">
            <a:extLst>
              <a:ext uri="{FF2B5EF4-FFF2-40B4-BE49-F238E27FC236}">
                <a16:creationId xmlns:a16="http://schemas.microsoft.com/office/drawing/2014/main" id="{7F31FC9B-93E4-80E8-1278-AF8B2DA2F2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1" y="55918"/>
            <a:ext cx="3868694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I-X transitions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Immagine 2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7544F672-D3C8-42C5-48F2-E668EAB01F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716" t="7129" r="1226" b="79537"/>
          <a:stretch>
            <a:fillRect/>
          </a:stretch>
        </p:blipFill>
        <p:spPr>
          <a:xfrm>
            <a:off x="9616273" y="3143872"/>
            <a:ext cx="2575712" cy="25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4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8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4173E-2E68-A631-A3E0-ECD38F6C4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EF6F43A-DC7C-0664-00BA-6CE13D44E0A4}"/>
              </a:ext>
            </a:extLst>
          </p:cNvPr>
          <p:cNvSpPr txBox="1"/>
          <p:nvPr/>
        </p:nvSpPr>
        <p:spPr>
          <a:xfrm>
            <a:off x="1293958" y="904877"/>
            <a:ext cx="9698183" cy="107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i="1" dirty="0">
              <a:solidFill>
                <a:srgbClr val="15304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56C8BB1-5D8C-343C-A477-EE74B6E800C3}"/>
              </a:ext>
            </a:extLst>
          </p:cNvPr>
          <p:cNvSpPr txBox="1"/>
          <p:nvPr/>
        </p:nvSpPr>
        <p:spPr>
          <a:xfrm>
            <a:off x="-68826" y="904878"/>
            <a:ext cx="12001500" cy="50482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" sz="5500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Assuming Se I-X…</a:t>
            </a:r>
            <a:br>
              <a:rPr lang="it" sz="5500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endParaRPr lang="it" sz="5500" dirty="0">
              <a:solidFill>
                <a:srgbClr val="1530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it" sz="5500" dirty="0">
              <a:solidFill>
                <a:srgbClr val="1530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it" sz="5500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br>
              <a:rPr lang="it" sz="5500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it" sz="5500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… what happens to the opacity if we go</a:t>
            </a:r>
            <a:br>
              <a:rPr lang="it" sz="5500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br>
              <a:rPr lang="it" sz="5500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it" sz="5500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beyond T=5000K?</a:t>
            </a:r>
            <a:endParaRPr lang="en-US" sz="5500" b="1" i="1" dirty="0">
              <a:solidFill>
                <a:srgbClr val="1530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82444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C1618-8CE0-124E-44B6-3DDAC7C43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81C001A7-FCF6-BA73-277C-1D5D152340E5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F2FE98-6DDB-5069-69C7-2ACE10E6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24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304E52A0-3706-042E-4068-6D418636C5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02FB73E-04C9-57B9-966F-7117A15E2CBE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E0C5C3C9-31E2-C55C-00B8-417413290B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1" y="55918"/>
            <a:ext cx="3888358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I-X  -  T=5000K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93A61CA-8C97-B6B4-39D0-0A30A67E3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Immagine 2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34C62627-328E-75B3-258D-0AB34D37EB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61" t="7194" r="7968" b="5605"/>
          <a:stretch/>
        </p:blipFill>
        <p:spPr>
          <a:xfrm>
            <a:off x="817419" y="927926"/>
            <a:ext cx="10163176" cy="5523676"/>
          </a:xfrm>
          <a:prstGeom prst="rect">
            <a:avLst/>
          </a:prstGeom>
        </p:spPr>
      </p:pic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674139AC-A06A-378A-AD0D-C0353331CF47}"/>
              </a:ext>
            </a:extLst>
          </p:cNvPr>
          <p:cNvSpPr/>
          <p:nvPr/>
        </p:nvSpPr>
        <p:spPr>
          <a:xfrm>
            <a:off x="10974470" y="927926"/>
            <a:ext cx="249381" cy="5339523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DF3DBF-E451-AF46-86B3-A2461366143C}"/>
              </a:ext>
            </a:extLst>
          </p:cNvPr>
          <p:cNvSpPr txBox="1"/>
          <p:nvPr/>
        </p:nvSpPr>
        <p:spPr>
          <a:xfrm rot="16200000">
            <a:off x="10413748" y="3314440"/>
            <a:ext cx="2378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  <a:latin typeface="Palatino Linotype" panose="02040502050505030304" pitchFamily="18" charset="0"/>
              </a:rPr>
              <a:t>ALL IDENTICAL</a:t>
            </a:r>
          </a:p>
        </p:txBody>
      </p:sp>
    </p:spTree>
    <p:extLst>
      <p:ext uri="{BB962C8B-B14F-4D97-AF65-F5344CB8AC3E}">
        <p14:creationId xmlns:p14="http://schemas.microsoft.com/office/powerpoint/2010/main" val="1102247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C682B-D86B-EBA8-93A6-8ADEE4DD6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6E160F58-1CAF-07C5-1DF3-75449BE46E1E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2F8214-1B8E-1812-CD47-F2B79424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25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E8E95685-AF44-8964-E37A-2C00F76804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2932325-CA3D-72FC-06C0-0B9AD5D2311D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8949CCAC-51E8-9D09-4AFD-ED85AB492D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4212823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I-X  -  T=20000K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EC36327-15F7-EE8E-0D1B-5C95837B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Immagine 2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AD8F2EEB-18C2-DE01-233C-07D8816594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62" t="30672" r="8130" b="5605"/>
          <a:stretch>
            <a:fillRect/>
          </a:stretch>
        </p:blipFill>
        <p:spPr>
          <a:xfrm>
            <a:off x="108721" y="2428568"/>
            <a:ext cx="10109461" cy="4023034"/>
          </a:xfrm>
          <a:prstGeom prst="rect">
            <a:avLst/>
          </a:prstGeom>
        </p:spPr>
      </p:pic>
      <p:pic>
        <p:nvPicPr>
          <p:cNvPr id="7" name="Immagine 6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4560BE01-037D-863A-5F3E-150502C3B3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l="8862" t="7380" r="8130" b="69328"/>
          <a:stretch>
            <a:fillRect/>
          </a:stretch>
        </p:blipFill>
        <p:spPr>
          <a:xfrm>
            <a:off x="108721" y="958050"/>
            <a:ext cx="10109461" cy="147051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7C3FDF9-17D0-70DA-3025-7460C53E5CF4}"/>
              </a:ext>
            </a:extLst>
          </p:cNvPr>
          <p:cNvSpPr/>
          <p:nvPr/>
        </p:nvSpPr>
        <p:spPr>
          <a:xfrm>
            <a:off x="4552335" y="2428568"/>
            <a:ext cx="1543665" cy="29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10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14001-B434-C7E1-198D-3FF342426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91B19AA-5435-CEDB-9E67-C1B83DC97D04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9FCE250-2D51-AA57-F2BA-2D451A32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26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650E283A-F914-D378-D344-047C6B413F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B4514CC-7FCE-F6BB-C655-6B5839EE7CAD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763D842E-C6FC-5DD6-F065-9E64797F79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4212823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I-X  -  T=20000K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4F668E7-F172-1257-4857-1A62C271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Immagine 2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67810842-7260-9BD2-21C0-A47B4BCAC7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62" t="30672" r="8130" b="5605"/>
          <a:stretch>
            <a:fillRect/>
          </a:stretch>
        </p:blipFill>
        <p:spPr>
          <a:xfrm>
            <a:off x="108721" y="2428568"/>
            <a:ext cx="10109461" cy="4023034"/>
          </a:xfrm>
          <a:prstGeom prst="rect">
            <a:avLst/>
          </a:prstGeom>
        </p:spPr>
      </p:pic>
      <p:pic>
        <p:nvPicPr>
          <p:cNvPr id="7" name="Immagine 6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D49A20B6-8A5F-A61E-B204-D3279ACD0A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</a:blip>
          <a:srcRect l="8862" t="7380" r="8130" b="69328"/>
          <a:stretch>
            <a:fillRect/>
          </a:stretch>
        </p:blipFill>
        <p:spPr>
          <a:xfrm>
            <a:off x="108721" y="958050"/>
            <a:ext cx="10109461" cy="147051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EF51D49-FDA1-8336-E8E7-C413C24417CE}"/>
              </a:ext>
            </a:extLst>
          </p:cNvPr>
          <p:cNvSpPr/>
          <p:nvPr/>
        </p:nvSpPr>
        <p:spPr>
          <a:xfrm>
            <a:off x="4552335" y="2428568"/>
            <a:ext cx="1543665" cy="29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CD631023-8B23-9DF7-D9B3-70D8931553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31" t="35375" r="67399" b="7870"/>
          <a:stretch/>
        </p:blipFill>
        <p:spPr>
          <a:xfrm>
            <a:off x="7679422" y="1027580"/>
            <a:ext cx="3621880" cy="4872370"/>
          </a:xfrm>
          <a:prstGeom prst="rect">
            <a:avLst/>
          </a:prstGeom>
          <a:ln w="57150">
            <a:solidFill>
              <a:srgbClr val="CA6A33"/>
            </a:solidFill>
          </a:ln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C95835E9-388E-B87C-0A1F-14755ABB4F6A}"/>
              </a:ext>
            </a:extLst>
          </p:cNvPr>
          <p:cNvSpPr/>
          <p:nvPr/>
        </p:nvSpPr>
        <p:spPr>
          <a:xfrm>
            <a:off x="599768" y="2851355"/>
            <a:ext cx="2241755" cy="3372464"/>
          </a:xfrm>
          <a:prstGeom prst="rect">
            <a:avLst/>
          </a:prstGeom>
          <a:noFill/>
          <a:ln w="38100">
            <a:solidFill>
              <a:srgbClr val="CA6A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214FCCF-58C3-E5EB-1E42-4B7AE1C5A1EF}"/>
              </a:ext>
            </a:extLst>
          </p:cNvPr>
          <p:cNvSpPr/>
          <p:nvPr/>
        </p:nvSpPr>
        <p:spPr>
          <a:xfrm>
            <a:off x="8034491" y="1915655"/>
            <a:ext cx="883367" cy="129785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C3249296-ED27-064C-AA65-57FC3F425B6C}"/>
              </a:ext>
            </a:extLst>
          </p:cNvPr>
          <p:cNvSpPr/>
          <p:nvPr/>
        </p:nvSpPr>
        <p:spPr>
          <a:xfrm>
            <a:off x="8039409" y="4476964"/>
            <a:ext cx="883367" cy="129785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482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684F3-C4C5-906C-8BAC-BC0C92B51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507987C-7E0F-BA65-7520-B44AEA34039D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C5B9D6-FF85-75B3-DB0D-F36F35B35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27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07ED1B8B-0F2D-439F-263D-8EF1A08644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6BC2255-7322-A2C5-65BC-88B21E6EE432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4218BEDA-CB0D-7E7B-E8A2-9A70BCCEB7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4212823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I-X  -  T=20000K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D218563-7ACE-7898-489A-3CF89A817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Immagine 2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D2233E9C-719F-A3E8-A2EC-070FEACD17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62" t="7380" r="8130" b="35536"/>
          <a:stretch>
            <a:fillRect/>
          </a:stretch>
        </p:blipFill>
        <p:spPr>
          <a:xfrm>
            <a:off x="108721" y="958050"/>
            <a:ext cx="10109461" cy="3603902"/>
          </a:xfrm>
          <a:prstGeom prst="rect">
            <a:avLst/>
          </a:prstGeom>
        </p:spPr>
      </p:pic>
      <p:sp>
        <p:nvSpPr>
          <p:cNvPr id="13" name="Parentesi graffa chiusa 12">
            <a:extLst>
              <a:ext uri="{FF2B5EF4-FFF2-40B4-BE49-F238E27FC236}">
                <a16:creationId xmlns:a16="http://schemas.microsoft.com/office/drawing/2014/main" id="{0B1298C2-7404-6AA3-D0F1-0E54EA3C5AB5}"/>
              </a:ext>
            </a:extLst>
          </p:cNvPr>
          <p:cNvSpPr/>
          <p:nvPr/>
        </p:nvSpPr>
        <p:spPr>
          <a:xfrm>
            <a:off x="10382866" y="958050"/>
            <a:ext cx="290380" cy="3388435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756586-67FF-0975-3AEC-3C5F9B214C49}"/>
              </a:ext>
            </a:extLst>
          </p:cNvPr>
          <p:cNvSpPr txBox="1"/>
          <p:nvPr/>
        </p:nvSpPr>
        <p:spPr>
          <a:xfrm rot="16200000">
            <a:off x="9886994" y="2250673"/>
            <a:ext cx="23789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rgbClr val="C00000"/>
                </a:solidFill>
                <a:latin typeface="Palatino Linotype" panose="02040502050505030304" pitchFamily="18" charset="0"/>
              </a:rPr>
              <a:t>IDENTICAL</a:t>
            </a:r>
          </a:p>
        </p:txBody>
      </p:sp>
      <p:pic>
        <p:nvPicPr>
          <p:cNvPr id="4" name="Immagine 3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4074DB54-939A-DE06-10D0-A7E0CF35EB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</a:blip>
          <a:srcRect l="8862" t="65909" r="8130" b="5605"/>
          <a:stretch>
            <a:fillRect/>
          </a:stretch>
        </p:blipFill>
        <p:spPr>
          <a:xfrm>
            <a:off x="108721" y="4653226"/>
            <a:ext cx="10109461" cy="179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91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790C1-0D15-DA7A-DBB7-618C5233D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EA22BE37-B33B-65E9-B772-E9029AE7677D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9ED2B2-AF99-E996-2D4B-243F61C0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28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06821C76-9360-DBF7-C52D-D89029F806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C5DB66E-269A-E181-3EF6-005CA3FD7CBE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D28B4D91-082E-19C7-972B-A1226112F1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4507790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Se I-X  -  T=100000K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40E8B0A-A956-6876-E39B-367CAEEAA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12" name="Immagine 11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F51E1F5F-C75D-6FEB-8409-D1EAFBCA2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50" t="6650" r="8083" b="5550"/>
          <a:stretch/>
        </p:blipFill>
        <p:spPr>
          <a:xfrm>
            <a:off x="769617" y="920438"/>
            <a:ext cx="10135314" cy="5546604"/>
          </a:xfrm>
          <a:prstGeom prst="rect">
            <a:avLst/>
          </a:prstGeom>
        </p:spPr>
      </p:pic>
      <p:sp>
        <p:nvSpPr>
          <p:cNvPr id="13" name="Google Shape;402;p33">
            <a:extLst>
              <a:ext uri="{FF2B5EF4-FFF2-40B4-BE49-F238E27FC236}">
                <a16:creationId xmlns:a16="http://schemas.microsoft.com/office/drawing/2014/main" id="{E34CF047-767B-D552-10B2-F3ECDECAF214}"/>
              </a:ext>
            </a:extLst>
          </p:cNvPr>
          <p:cNvSpPr/>
          <p:nvPr/>
        </p:nvSpPr>
        <p:spPr>
          <a:xfrm>
            <a:off x="1265182" y="3998048"/>
            <a:ext cx="1251875" cy="278983"/>
          </a:xfrm>
          <a:prstGeom prst="ellipse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056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8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76FF3F-9605-CCBC-C394-898975113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4C3F7E-C6D5-93E4-88E9-8D2CB96E21B3}"/>
              </a:ext>
            </a:extLst>
          </p:cNvPr>
          <p:cNvSpPr txBox="1"/>
          <p:nvPr/>
        </p:nvSpPr>
        <p:spPr>
          <a:xfrm>
            <a:off x="1293958" y="904877"/>
            <a:ext cx="9698183" cy="107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i="1" dirty="0">
              <a:solidFill>
                <a:srgbClr val="15304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904A6CF8-856B-5CA5-3484-B938C6AEE214}"/>
              </a:ext>
            </a:extLst>
          </p:cNvPr>
          <p:cNvSpPr txBox="1"/>
          <p:nvPr/>
        </p:nvSpPr>
        <p:spPr>
          <a:xfrm>
            <a:off x="95250" y="2517059"/>
            <a:ext cx="12001500" cy="2157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" sz="5500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What about KN spectrum?</a:t>
            </a:r>
            <a:endParaRPr lang="en-US" sz="5500" b="1" i="1" dirty="0">
              <a:solidFill>
                <a:srgbClr val="1530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4793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5818E-CED3-FC10-FDF8-BC07A2D92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81705043-93B9-AD34-56AA-98BE72633731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0F1D9C9-51E5-B393-4702-076326E4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3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90A658E4-1A11-9610-3B91-FCC605EF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4A51D56-348D-7BF7-FAC0-8761D37F3299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DAF4C90-F65D-3CAC-B678-6EFA5C0A6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sp>
        <p:nvSpPr>
          <p:cNvPr id="11" name="Google Shape;76;p15">
            <a:extLst>
              <a:ext uri="{FF2B5EF4-FFF2-40B4-BE49-F238E27FC236}">
                <a16:creationId xmlns:a16="http://schemas.microsoft.com/office/drawing/2014/main" id="{F6105C6B-A5DD-E8BD-8C01-BEC1FDA1DAF0}"/>
              </a:ext>
            </a:extLst>
          </p:cNvPr>
          <p:cNvSpPr txBox="1">
            <a:spLocks/>
          </p:cNvSpPr>
          <p:nvPr/>
        </p:nvSpPr>
        <p:spPr>
          <a:xfrm>
            <a:off x="484803" y="54325"/>
            <a:ext cx="3754794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vert="horz" wrap="square" lIns="68575" tIns="34275" rIns="68575" bIns="34275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500"/>
              <a:buFont typeface="Calibri"/>
              <a:buNone/>
            </a:pPr>
            <a:r>
              <a:rPr lang="it-IT" sz="3800">
                <a:solidFill>
                  <a:schemeClr val="bg1"/>
                </a:solidFill>
                <a:latin typeface="Palatino Linotype" panose="02040502050505030304" pitchFamily="18" charset="0"/>
              </a:rPr>
              <a:t>Why Selenium?</a:t>
            </a:r>
            <a:endParaRPr lang="it-IT"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3FA9C829-045C-5374-3D6E-AED760D73F4F}"/>
              </a:ext>
            </a:extLst>
          </p:cNvPr>
          <p:cNvGrpSpPr/>
          <p:nvPr/>
        </p:nvGrpSpPr>
        <p:grpSpPr>
          <a:xfrm>
            <a:off x="127026" y="1152525"/>
            <a:ext cx="6349974" cy="4983838"/>
            <a:chOff x="905302" y="746905"/>
            <a:chExt cx="7296911" cy="5855669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99EF969D-D90B-D3DF-B16C-704B10121EEC}"/>
                </a:ext>
              </a:extLst>
            </p:cNvPr>
            <p:cNvGrpSpPr/>
            <p:nvPr/>
          </p:nvGrpSpPr>
          <p:grpSpPr>
            <a:xfrm>
              <a:off x="905302" y="746905"/>
              <a:ext cx="7296911" cy="5855669"/>
              <a:chOff x="2674" y="892467"/>
              <a:chExt cx="7782042" cy="5904746"/>
            </a:xfrm>
          </p:grpSpPr>
          <p:pic>
            <p:nvPicPr>
              <p:cNvPr id="15" name="Google Shape;265;g2c213d83873_0_29">
                <a:extLst>
                  <a:ext uri="{FF2B5EF4-FFF2-40B4-BE49-F238E27FC236}">
                    <a16:creationId xmlns:a16="http://schemas.microsoft.com/office/drawing/2014/main" id="{ECE209AE-9FC6-59AA-5FA8-4DBBA6FA931B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 amt="26000"/>
              </a:blip>
              <a:srcRect r="8634"/>
              <a:stretch/>
            </p:blipFill>
            <p:spPr>
              <a:xfrm>
                <a:off x="340347" y="892467"/>
                <a:ext cx="7444369" cy="541664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5B6C346-D996-884D-5481-EDEFFECEC7BF}"/>
                  </a:ext>
                </a:extLst>
              </p:cNvPr>
              <p:cNvSpPr txBox="1"/>
              <p:nvPr/>
            </p:nvSpPr>
            <p:spPr>
              <a:xfrm>
                <a:off x="2741932" y="6286707"/>
                <a:ext cx="3291817" cy="510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b="1" kern="0" dirty="0">
                    <a:solidFill>
                      <a:schemeClr val="bg2">
                        <a:lumMod val="90000"/>
                      </a:schemeClr>
                    </a:solidFill>
                    <a:latin typeface="Palatino Linotype" panose="02040502050505030304" pitchFamily="18" charset="0"/>
                    <a:ea typeface="Calibri"/>
                    <a:cs typeface="Calibri"/>
                    <a:sym typeface="Calibri"/>
                  </a:rPr>
                  <a:t>Z (</a:t>
                </a:r>
                <a:r>
                  <a:rPr lang="it-IT" sz="2200" b="1" kern="0" dirty="0" err="1">
                    <a:solidFill>
                      <a:schemeClr val="bg2">
                        <a:lumMod val="90000"/>
                      </a:schemeClr>
                    </a:solidFill>
                    <a:latin typeface="Palatino Linotype" panose="02040502050505030304" pitchFamily="18" charset="0"/>
                    <a:ea typeface="Calibri"/>
                    <a:cs typeface="Calibri"/>
                    <a:sym typeface="Calibri"/>
                  </a:rPr>
                  <a:t>Atomic</a:t>
                </a:r>
                <a:r>
                  <a:rPr lang="it-IT" sz="2200" b="1" kern="0" dirty="0">
                    <a:solidFill>
                      <a:schemeClr val="bg2">
                        <a:lumMod val="90000"/>
                      </a:schemeClr>
                    </a:solidFill>
                    <a:latin typeface="Palatino Linotype" panose="02040502050505030304" pitchFamily="18" charset="0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it-IT" sz="2200" b="1" kern="0" dirty="0" err="1">
                    <a:solidFill>
                      <a:schemeClr val="bg2">
                        <a:lumMod val="90000"/>
                      </a:schemeClr>
                    </a:solidFill>
                    <a:latin typeface="Palatino Linotype" panose="02040502050505030304" pitchFamily="18" charset="0"/>
                    <a:ea typeface="Calibri"/>
                    <a:cs typeface="Calibri"/>
                    <a:sym typeface="Calibri"/>
                  </a:rPr>
                  <a:t>number</a:t>
                </a:r>
                <a:r>
                  <a:rPr lang="it-IT" sz="2200" b="1" kern="0" dirty="0">
                    <a:solidFill>
                      <a:schemeClr val="bg2">
                        <a:lumMod val="90000"/>
                      </a:schemeClr>
                    </a:solidFill>
                    <a:latin typeface="Palatino Linotype" panose="02040502050505030304" pitchFamily="18" charset="0"/>
                    <a:ea typeface="Calibri"/>
                    <a:cs typeface="Calibri"/>
                    <a:sym typeface="Calibri"/>
                  </a:rPr>
                  <a:t>)</a:t>
                </a:r>
                <a:endParaRPr lang="it-IT" sz="2200" b="1" dirty="0">
                  <a:solidFill>
                    <a:schemeClr val="bg2">
                      <a:lumMod val="90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C50D02-AE06-261F-2F03-70F0CDD4A8C6}"/>
                  </a:ext>
                </a:extLst>
              </p:cNvPr>
              <p:cNvSpPr txBox="1"/>
              <p:nvPr/>
            </p:nvSpPr>
            <p:spPr>
              <a:xfrm rot="16200000">
                <a:off x="-848829" y="2829608"/>
                <a:ext cx="2231068" cy="528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b="1" kern="0" dirty="0" err="1">
                    <a:solidFill>
                      <a:schemeClr val="bg2">
                        <a:lumMod val="90000"/>
                      </a:schemeClr>
                    </a:solidFill>
                    <a:latin typeface="Palatino Linotype" panose="02040502050505030304" pitchFamily="18" charset="0"/>
                    <a:ea typeface="Calibri"/>
                    <a:cs typeface="Calibri"/>
                    <a:sym typeface="Calibri"/>
                  </a:rPr>
                  <a:t>Abundances</a:t>
                </a:r>
                <a:endParaRPr lang="it-IT" sz="2200" b="1" dirty="0">
                  <a:solidFill>
                    <a:schemeClr val="bg2">
                      <a:lumMod val="90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</p:grpSp>
        <p:pic>
          <p:nvPicPr>
            <p:cNvPr id="14" name="Immagine 13" descr="Immagine che contiene simbolo, Carattere, logo, testo&#10;&#10;Descrizione generata automaticamente">
              <a:extLst>
                <a:ext uri="{FF2B5EF4-FFF2-40B4-BE49-F238E27FC236}">
                  <a16:creationId xmlns:a16="http://schemas.microsoft.com/office/drawing/2014/main" id="{4FE0B5D4-5BEA-037E-9CCA-E5AEF94CC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017" y="1272082"/>
              <a:ext cx="985411" cy="551439"/>
            </a:xfrm>
            <a:prstGeom prst="rect">
              <a:avLst/>
            </a:prstGeom>
          </p:spPr>
        </p:pic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B50D0049-3D46-042A-ED6F-642D8AD25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28" y="2458916"/>
            <a:ext cx="5302931" cy="337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asellaDiTesto 16">
            <a:extLst>
              <a:ext uri="{FF2B5EF4-FFF2-40B4-BE49-F238E27FC236}">
                <a16:creationId xmlns:a16="http://schemas.microsoft.com/office/drawing/2014/main" id="{4B1C35E0-07B5-F40F-3790-DA2DAE5DF72C}"/>
              </a:ext>
            </a:extLst>
          </p:cNvPr>
          <p:cNvSpPr txBox="1"/>
          <p:nvPr/>
        </p:nvSpPr>
        <p:spPr>
          <a:xfrm>
            <a:off x="7860730" y="5811662"/>
            <a:ext cx="30175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dirty="0"/>
              <a:t>D. Mascali et al., </a:t>
            </a:r>
            <a:r>
              <a:rPr lang="it-IT" sz="1400" dirty="0" err="1"/>
              <a:t>Universe</a:t>
            </a:r>
            <a:r>
              <a:rPr lang="it-IT" sz="1400" dirty="0"/>
              <a:t> 8, 80 (2022). </a:t>
            </a:r>
          </a:p>
        </p:txBody>
      </p:sp>
      <p:pic>
        <p:nvPicPr>
          <p:cNvPr id="21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72793459-F294-56D7-623D-10BD9DAFE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361" y="1018470"/>
            <a:ext cx="2366639" cy="16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59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0DB68-D18E-FD5A-4BD2-6ED74432B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F70AEF95-B192-0DC7-B003-8ED7D92B1314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64CDD3-1979-FA26-86B7-9C520EBE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30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AC140DE5-1E7F-BB3B-AE6B-C9E4A64E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E836C3C-0B36-4D8E-2504-AEFDEFE0FD85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9C06AC78-3AA9-D136-DC85-10A0F22825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8175223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KN spectrum analysis  -  t = 0.5d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62CC6BF-E44D-78C6-ED55-2117E4ED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Immagine 2" descr="Immagine che contiene testo, diagramm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3FAA7F3A-B62A-3B3F-E046-4DC9E81F8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05" y="1301349"/>
            <a:ext cx="5992139" cy="476647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A02579-9E19-CE32-CD0A-C43F34DB21B4}"/>
              </a:ext>
            </a:extLst>
          </p:cNvPr>
          <p:cNvSpPr txBox="1"/>
          <p:nvPr/>
        </p:nvSpPr>
        <p:spPr>
          <a:xfrm>
            <a:off x="2192773" y="6165270"/>
            <a:ext cx="757065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7F0029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/>
              <a:t>The </a:t>
            </a:r>
            <a:r>
              <a:rPr lang="it-IT" sz="1200" dirty="0" err="1"/>
              <a:t>results</a:t>
            </a:r>
            <a:r>
              <a:rPr lang="it-IT" sz="1200" dirty="0"/>
              <a:t> </a:t>
            </a:r>
            <a:r>
              <a:rPr lang="it-IT" sz="1200" dirty="0" err="1"/>
              <a:t>presented</a:t>
            </a:r>
            <a:r>
              <a:rPr lang="it-IT" sz="1200" dirty="0"/>
              <a:t> in </a:t>
            </a:r>
            <a:r>
              <a:rPr lang="it-IT" sz="1200" b="1" dirty="0">
                <a:solidFill>
                  <a:srgbClr val="7F0029"/>
                </a:solidFill>
              </a:rPr>
              <a:t>red </a:t>
            </a:r>
            <a:r>
              <a:rPr lang="it-IT" sz="1200" dirty="0" err="1"/>
              <a:t>will</a:t>
            </a:r>
            <a:r>
              <a:rPr lang="it-IT" sz="1200" dirty="0"/>
              <a:t> be </a:t>
            </a:r>
            <a:r>
              <a:rPr lang="it-IT" sz="1200" dirty="0" err="1"/>
              <a:t>soon</a:t>
            </a:r>
            <a:r>
              <a:rPr lang="it-IT" sz="1200" dirty="0"/>
              <a:t> </a:t>
            </a:r>
            <a:r>
              <a:rPr lang="it-IT" sz="1200" dirty="0" err="1"/>
              <a:t>available</a:t>
            </a:r>
            <a:r>
              <a:rPr lang="it-IT" sz="1200" dirty="0"/>
              <a:t> in the paper         </a:t>
            </a:r>
            <a:r>
              <a:rPr lang="it-IT" sz="1200" dirty="0">
                <a:latin typeface="Palatino Linotype" panose="02040502050505030304" pitchFamily="18" charset="0"/>
              </a:rPr>
              <a:t>Bezmalinovich M. et.al, in </a:t>
            </a:r>
            <a:r>
              <a:rPr lang="it-IT" sz="1200" dirty="0" err="1">
                <a:latin typeface="Palatino Linotype" panose="02040502050505030304" pitchFamily="18" charset="0"/>
              </a:rPr>
              <a:t>prep</a:t>
            </a:r>
            <a:r>
              <a:rPr lang="it-IT" sz="1200" dirty="0">
                <a:latin typeface="Palatino Linotype" panose="02040502050505030304" pitchFamily="18" charset="0"/>
              </a:rPr>
              <a:t>. 2025</a:t>
            </a:r>
          </a:p>
        </p:txBody>
      </p:sp>
      <p:pic>
        <p:nvPicPr>
          <p:cNvPr id="15" name="Immagine 14" descr="Immagine che contiene testo, diagramm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C01A3AF4-12A1-474B-A5DB-566868639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5" y="1304530"/>
            <a:ext cx="5988140" cy="476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78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A5CDC-C145-463C-7159-34891EB5B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6317EFED-627D-CE05-F305-2307B6ADA5A8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200719-1370-D06C-73EA-22A954E6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31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71B4ABC6-AEEC-0115-E89F-A9E1944DE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05806FE-E60D-2547-DAD9-E008C4D0480A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856763A-6E4D-12F0-9B3F-F22AC422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Immagine 2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8706AC84-06EA-995F-D250-EB05FA625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06" y="1301349"/>
            <a:ext cx="5992138" cy="4766474"/>
          </a:xfrm>
          <a:prstGeom prst="rect">
            <a:avLst/>
          </a:prstGeom>
        </p:spPr>
      </p:pic>
      <p:pic>
        <p:nvPicPr>
          <p:cNvPr id="4" name="Immagine 3" descr="Immagine che contiene testo, diagramm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982B42C8-C654-FE2A-EBB0-980850B17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9" y="1301349"/>
            <a:ext cx="5992139" cy="476647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1EE61B5-4D21-AA61-FE9A-A899796C66CF}"/>
              </a:ext>
            </a:extLst>
          </p:cNvPr>
          <p:cNvSpPr txBox="1"/>
          <p:nvPr/>
        </p:nvSpPr>
        <p:spPr>
          <a:xfrm>
            <a:off x="2192773" y="6165270"/>
            <a:ext cx="757065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7F0029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/>
              <a:t>The </a:t>
            </a:r>
            <a:r>
              <a:rPr lang="it-IT" sz="1200" dirty="0" err="1"/>
              <a:t>results</a:t>
            </a:r>
            <a:r>
              <a:rPr lang="it-IT" sz="1200" dirty="0"/>
              <a:t> </a:t>
            </a:r>
            <a:r>
              <a:rPr lang="it-IT" sz="1200" dirty="0" err="1"/>
              <a:t>presented</a:t>
            </a:r>
            <a:r>
              <a:rPr lang="it-IT" sz="1200" dirty="0"/>
              <a:t> in </a:t>
            </a:r>
            <a:r>
              <a:rPr lang="it-IT" sz="1200" b="1" dirty="0">
                <a:solidFill>
                  <a:srgbClr val="7F0029"/>
                </a:solidFill>
              </a:rPr>
              <a:t>red </a:t>
            </a:r>
            <a:r>
              <a:rPr lang="it-IT" sz="1200" dirty="0" err="1"/>
              <a:t>will</a:t>
            </a:r>
            <a:r>
              <a:rPr lang="it-IT" sz="1200" dirty="0"/>
              <a:t> be </a:t>
            </a:r>
            <a:r>
              <a:rPr lang="it-IT" sz="1200" dirty="0" err="1"/>
              <a:t>soon</a:t>
            </a:r>
            <a:r>
              <a:rPr lang="it-IT" sz="1200" dirty="0"/>
              <a:t> </a:t>
            </a:r>
            <a:r>
              <a:rPr lang="it-IT" sz="1200" dirty="0" err="1"/>
              <a:t>available</a:t>
            </a:r>
            <a:r>
              <a:rPr lang="it-IT" sz="1200" dirty="0"/>
              <a:t> in the paper         </a:t>
            </a:r>
            <a:r>
              <a:rPr lang="it-IT" sz="1200" dirty="0">
                <a:latin typeface="Palatino Linotype" panose="02040502050505030304" pitchFamily="18" charset="0"/>
              </a:rPr>
              <a:t>Bezmalinovich M. et.al, in </a:t>
            </a:r>
            <a:r>
              <a:rPr lang="it-IT" sz="1200" dirty="0" err="1">
                <a:latin typeface="Palatino Linotype" panose="02040502050505030304" pitchFamily="18" charset="0"/>
              </a:rPr>
              <a:t>prep</a:t>
            </a:r>
            <a:r>
              <a:rPr lang="it-IT" sz="1200" dirty="0">
                <a:latin typeface="Palatino Linotype" panose="02040502050505030304" pitchFamily="18" charset="0"/>
              </a:rPr>
              <a:t>. 2025</a:t>
            </a:r>
          </a:p>
        </p:txBody>
      </p:sp>
      <p:sp>
        <p:nvSpPr>
          <p:cNvPr id="13" name="Google Shape;76;p15">
            <a:extLst>
              <a:ext uri="{FF2B5EF4-FFF2-40B4-BE49-F238E27FC236}">
                <a16:creationId xmlns:a16="http://schemas.microsoft.com/office/drawing/2014/main" id="{28E58A14-CE78-65D1-2C12-6736E9676F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8175223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KN spectrum analysis  -  t = 1.43d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15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8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F2343A-2D8C-14AB-905C-CB099334D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8086B8-40DE-B207-328B-701D293B7ACE}"/>
              </a:ext>
            </a:extLst>
          </p:cNvPr>
          <p:cNvSpPr txBox="1"/>
          <p:nvPr/>
        </p:nvSpPr>
        <p:spPr>
          <a:xfrm>
            <a:off x="1293958" y="904877"/>
            <a:ext cx="9698183" cy="107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i="1" dirty="0">
              <a:solidFill>
                <a:srgbClr val="15304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45C99DF4-A56D-6906-1653-964FEE9A4923}"/>
              </a:ext>
            </a:extLst>
          </p:cNvPr>
          <p:cNvSpPr txBox="1"/>
          <p:nvPr/>
        </p:nvSpPr>
        <p:spPr>
          <a:xfrm>
            <a:off x="95250" y="2517059"/>
            <a:ext cx="12001500" cy="2157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" sz="5500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The MARTINI platform</a:t>
            </a:r>
            <a:endParaRPr lang="en-US" sz="5500" b="1" i="1" dirty="0">
              <a:solidFill>
                <a:srgbClr val="1530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22911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F6049F6-58D9-6FD3-C8A7-BBD14CB2893D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013639A-7BDD-C285-1A4F-EB60A6C2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33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B2F80E53-C99D-0EC3-0A57-94630A683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27A2BDC-706F-6534-46F8-BE5F789F1C8D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A0798093-EC06-F3ED-8F4E-ECB905CB7E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5725583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The MARTINI platform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" name="Google Shape;78;p15">
            <a:extLst>
              <a:ext uri="{FF2B5EF4-FFF2-40B4-BE49-F238E27FC236}">
                <a16:creationId xmlns:a16="http://schemas.microsoft.com/office/drawing/2014/main" id="{0143970D-E145-A5D8-1C07-140F3D334EC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3467" y="2495550"/>
            <a:ext cx="5725582" cy="38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9;p15">
            <a:extLst>
              <a:ext uri="{FF2B5EF4-FFF2-40B4-BE49-F238E27FC236}">
                <a16:creationId xmlns:a16="http://schemas.microsoft.com/office/drawing/2014/main" id="{4A23A3E5-A2F4-BBA5-92F2-E0BC4C40023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133" y="1076206"/>
            <a:ext cx="6105791" cy="433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80;p15">
            <a:extLst>
              <a:ext uri="{FF2B5EF4-FFF2-40B4-BE49-F238E27FC236}">
                <a16:creationId xmlns:a16="http://schemas.microsoft.com/office/drawing/2014/main" id="{9DD5584F-4DE4-F5CE-76CE-5C829FF069F2}"/>
              </a:ext>
            </a:extLst>
          </p:cNvPr>
          <p:cNvSpPr txBox="1"/>
          <p:nvPr/>
        </p:nvSpPr>
        <p:spPr>
          <a:xfrm>
            <a:off x="799923" y="5775584"/>
            <a:ext cx="5149500" cy="282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i="1" dirty="0">
                <a:solidFill>
                  <a:srgbClr val="7F0029"/>
                </a:solidFill>
              </a:rPr>
              <a:t>Select the astrophysical content of interest</a:t>
            </a:r>
            <a:endParaRPr b="1" i="1" dirty="0">
              <a:solidFill>
                <a:srgbClr val="7F0029"/>
              </a:solidFill>
            </a:endParaRPr>
          </a:p>
        </p:txBody>
      </p:sp>
      <p:sp>
        <p:nvSpPr>
          <p:cNvPr id="14" name="Google Shape;81;p15">
            <a:extLst>
              <a:ext uri="{FF2B5EF4-FFF2-40B4-BE49-F238E27FC236}">
                <a16:creationId xmlns:a16="http://schemas.microsoft.com/office/drawing/2014/main" id="{C8300904-D54B-0C65-23C8-8EBAD54DEC32}"/>
              </a:ext>
            </a:extLst>
          </p:cNvPr>
          <p:cNvSpPr txBox="1"/>
          <p:nvPr/>
        </p:nvSpPr>
        <p:spPr>
          <a:xfrm>
            <a:off x="6971884" y="1080992"/>
            <a:ext cx="4777887" cy="1157383"/>
          </a:xfrm>
          <a:prstGeom prst="rect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980000"/>
                </a:solidFill>
                <a:latin typeface="Palatino Linotype" panose="02040502050505030304" pitchFamily="18" charset="0"/>
              </a:rPr>
              <a:t>Every quantity, from atomic data to spectra will be reported inside the database</a:t>
            </a:r>
            <a:endParaRPr sz="2200" dirty="0">
              <a:solidFill>
                <a:srgbClr val="98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31C3FEA-DCF9-7C11-1B67-55F97402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502578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67E3E-181F-91DD-34E6-2458078DF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7573F48-DFAF-62FE-B92B-F7C426C37379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56F3F3-FBF7-4B83-6E93-FF88C8DD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34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42B89A7A-F659-6A4B-0333-9F184B8B0D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7CC8B9A-ED5D-F2E2-094E-F93571184264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45E158D0-0205-6951-9889-A9846B04C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5725583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The MARTINI platform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" name="Google Shape;78;p15">
            <a:extLst>
              <a:ext uri="{FF2B5EF4-FFF2-40B4-BE49-F238E27FC236}">
                <a16:creationId xmlns:a16="http://schemas.microsoft.com/office/drawing/2014/main" id="{D771DE7F-B91B-59BC-58C8-2065F7DEC34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3467" y="2495550"/>
            <a:ext cx="5725582" cy="38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9;p15">
            <a:extLst>
              <a:ext uri="{FF2B5EF4-FFF2-40B4-BE49-F238E27FC236}">
                <a16:creationId xmlns:a16="http://schemas.microsoft.com/office/drawing/2014/main" id="{5F6A383F-AA07-0A11-8D95-109F82DB2CC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133" y="1076206"/>
            <a:ext cx="6105791" cy="433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80;p15">
            <a:extLst>
              <a:ext uri="{FF2B5EF4-FFF2-40B4-BE49-F238E27FC236}">
                <a16:creationId xmlns:a16="http://schemas.microsoft.com/office/drawing/2014/main" id="{FA56F910-A5DD-10EB-5BFB-F5590AEB6D13}"/>
              </a:ext>
            </a:extLst>
          </p:cNvPr>
          <p:cNvSpPr txBox="1"/>
          <p:nvPr/>
        </p:nvSpPr>
        <p:spPr>
          <a:xfrm>
            <a:off x="799923" y="5775584"/>
            <a:ext cx="5149500" cy="282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i="1" dirty="0">
                <a:solidFill>
                  <a:srgbClr val="7F0029"/>
                </a:solidFill>
              </a:rPr>
              <a:t>Select the astrophysical content of interest</a:t>
            </a:r>
            <a:endParaRPr b="1" i="1" dirty="0">
              <a:solidFill>
                <a:srgbClr val="7F0029"/>
              </a:solidFill>
            </a:endParaRPr>
          </a:p>
        </p:txBody>
      </p:sp>
      <p:sp>
        <p:nvSpPr>
          <p:cNvPr id="14" name="Google Shape;81;p15">
            <a:extLst>
              <a:ext uri="{FF2B5EF4-FFF2-40B4-BE49-F238E27FC236}">
                <a16:creationId xmlns:a16="http://schemas.microsoft.com/office/drawing/2014/main" id="{13F86A53-C738-3D63-A1C8-57BDCC98602D}"/>
              </a:ext>
            </a:extLst>
          </p:cNvPr>
          <p:cNvSpPr txBox="1"/>
          <p:nvPr/>
        </p:nvSpPr>
        <p:spPr>
          <a:xfrm>
            <a:off x="6971884" y="1080992"/>
            <a:ext cx="4777887" cy="1157383"/>
          </a:xfrm>
          <a:prstGeom prst="rect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980000"/>
                </a:solidFill>
                <a:latin typeface="Palatino Linotype" panose="02040502050505030304" pitchFamily="18" charset="0"/>
              </a:rPr>
              <a:t>Every quantity, from atomic data to spectra will be reported inside the database</a:t>
            </a:r>
            <a:endParaRPr sz="2200" dirty="0">
              <a:solidFill>
                <a:srgbClr val="98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A668D10-F3F0-3CC4-A334-7D416E785588}"/>
              </a:ext>
            </a:extLst>
          </p:cNvPr>
          <p:cNvSpPr/>
          <p:nvPr/>
        </p:nvSpPr>
        <p:spPr>
          <a:xfrm>
            <a:off x="11010900" y="4391025"/>
            <a:ext cx="485775" cy="542925"/>
          </a:xfrm>
          <a:prstGeom prst="ellipse">
            <a:avLst/>
          </a:prstGeom>
          <a:noFill/>
          <a:ln w="38100">
            <a:solidFill>
              <a:srgbClr val="7F00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ABD8A92-65B2-8636-BB7D-39C73B50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557759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0AFC0-A572-03B7-BCC3-3950224DF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23027F8-DD20-0888-AEC8-C1C97ABC277B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08771A-5B0A-D14C-FBF4-3B78D1F2D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35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8B78E725-662C-C4F9-F344-A727FC7D60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EC8F779-592F-73D7-93CD-5E28E2C42C22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727FDCD7-6480-B214-C88A-27B87F39AF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8126061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The MARTINI platform  -  Se details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62FD93E-4D47-A520-EAC5-9CCC7BB9E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7" name="Immagine 6" descr="Immagine che contiene testo, schermata, numero, diagramma&#10;&#10;Il contenuto generato dall'IA potrebbe non essere corretto.">
            <a:extLst>
              <a:ext uri="{FF2B5EF4-FFF2-40B4-BE49-F238E27FC236}">
                <a16:creationId xmlns:a16="http://schemas.microsoft.com/office/drawing/2014/main" id="{B407FD54-840C-F49C-9C82-67701B08E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8" y="993058"/>
            <a:ext cx="11392472" cy="52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35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8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37E06-C3FC-4C3F-79B9-8F73AA045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066F6A6-9D60-25C1-AF6A-6CDBA1C4005B}"/>
              </a:ext>
            </a:extLst>
          </p:cNvPr>
          <p:cNvSpPr txBox="1"/>
          <p:nvPr/>
        </p:nvSpPr>
        <p:spPr>
          <a:xfrm>
            <a:off x="1293958" y="904877"/>
            <a:ext cx="9698183" cy="107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i="1" dirty="0">
              <a:solidFill>
                <a:srgbClr val="15304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F0D708A-2465-D7A4-E4B2-32351053BF7D}"/>
              </a:ext>
            </a:extLst>
          </p:cNvPr>
          <p:cNvSpPr/>
          <p:nvPr/>
        </p:nvSpPr>
        <p:spPr>
          <a:xfrm>
            <a:off x="321438" y="1008935"/>
            <a:ext cx="8052176" cy="20390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0B8C03-BAB2-6DDC-A41C-9A3E5EE8E51C}"/>
              </a:ext>
            </a:extLst>
          </p:cNvPr>
          <p:cNvSpPr txBox="1"/>
          <p:nvPr/>
        </p:nvSpPr>
        <p:spPr>
          <a:xfrm>
            <a:off x="1019313" y="1479197"/>
            <a:ext cx="7466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Palatino Linotype" panose="02040502050505030304" pitchFamily="18" charset="0"/>
              </a:rPr>
              <a:t>- A </a:t>
            </a:r>
            <a:r>
              <a:rPr lang="it-IT" sz="2000" dirty="0" err="1">
                <a:latin typeface="Palatino Linotype" panose="02040502050505030304" pitchFamily="18" charset="0"/>
              </a:rPr>
              <a:t>platform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where</a:t>
            </a:r>
            <a:r>
              <a:rPr lang="it-IT" sz="2000" dirty="0">
                <a:latin typeface="Palatino Linotype" panose="02040502050505030304" pitchFamily="18" charset="0"/>
              </a:rPr>
              <a:t> store </a:t>
            </a:r>
            <a:r>
              <a:rPr lang="it-IT" sz="2000" dirty="0" err="1">
                <a:latin typeface="Palatino Linotype" panose="02040502050505030304" pitchFamily="18" charset="0"/>
              </a:rPr>
              <a:t>all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our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astrophysics</a:t>
            </a:r>
            <a:r>
              <a:rPr lang="it-IT" sz="2000" dirty="0">
                <a:latin typeface="Palatino Linotype" panose="02040502050505030304" pitchFamily="18" charset="0"/>
              </a:rPr>
              <a:t> data (Open Access)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2AF4EA-6997-40A7-8891-1F0AEB576BFF}"/>
              </a:ext>
            </a:extLst>
          </p:cNvPr>
          <p:cNvSpPr txBox="1"/>
          <p:nvPr/>
        </p:nvSpPr>
        <p:spPr>
          <a:xfrm>
            <a:off x="1019314" y="1864562"/>
            <a:ext cx="7466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Palatino Linotype" panose="02040502050505030304" pitchFamily="18" charset="0"/>
              </a:rPr>
              <a:t>- </a:t>
            </a:r>
            <a:r>
              <a:rPr lang="it-IT" sz="2000" dirty="0" err="1">
                <a:latin typeface="Palatino Linotype" panose="02040502050505030304" pitchFamily="18" charset="0"/>
              </a:rPr>
              <a:t>We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developed</a:t>
            </a:r>
            <a:r>
              <a:rPr lang="it-IT" sz="2000" dirty="0">
                <a:latin typeface="Palatino Linotype" panose="02040502050505030304" pitchFamily="18" charset="0"/>
              </a:rPr>
              <a:t> the framework and the tools to </a:t>
            </a:r>
            <a:r>
              <a:rPr lang="it-IT" sz="2000" dirty="0" err="1">
                <a:latin typeface="Palatino Linotype" panose="02040502050505030304" pitchFamily="18" charset="0"/>
              </a:rPr>
              <a:t>calculate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atomic</a:t>
            </a:r>
            <a:r>
              <a:rPr lang="it-IT" sz="2000" dirty="0">
                <a:latin typeface="Palatino Linotype" panose="02040502050505030304" pitchFamily="18" charset="0"/>
              </a:rPr>
              <a:t> data and </a:t>
            </a:r>
            <a:r>
              <a:rPr lang="it-IT" sz="2000" dirty="0" err="1">
                <a:latin typeface="Palatino Linotype" panose="02040502050505030304" pitchFamily="18" charset="0"/>
              </a:rPr>
              <a:t>expansion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latin typeface="Palatino Linotype" panose="02040502050505030304" pitchFamily="18" charset="0"/>
              </a:rPr>
              <a:t>opacity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556DBA-2DC1-CCAF-6951-0EDA975B50C1}"/>
              </a:ext>
            </a:extLst>
          </p:cNvPr>
          <p:cNvSpPr txBox="1"/>
          <p:nvPr/>
        </p:nvSpPr>
        <p:spPr>
          <a:xfrm>
            <a:off x="1019313" y="2557702"/>
            <a:ext cx="604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Palatino Linotype" panose="02040502050505030304" pitchFamily="18" charset="0"/>
              </a:rPr>
              <a:t>- </a:t>
            </a:r>
            <a:r>
              <a:rPr lang="it-IT" sz="2000" dirty="0" err="1">
                <a:latin typeface="Palatino Linotype" panose="02040502050505030304" pitchFamily="18" charset="0"/>
              </a:rPr>
              <a:t>Modelling</a:t>
            </a:r>
            <a:r>
              <a:rPr lang="it-IT" sz="2000" dirty="0">
                <a:latin typeface="Palatino Linotype" panose="02040502050505030304" pitchFamily="18" charset="0"/>
              </a:rPr>
              <a:t> the KN </a:t>
            </a:r>
            <a:r>
              <a:rPr lang="it-IT" sz="2000" dirty="0" err="1">
                <a:latin typeface="Palatino Linotype" panose="02040502050505030304" pitchFamily="18" charset="0"/>
              </a:rPr>
              <a:t>spectra</a:t>
            </a:r>
            <a:r>
              <a:rPr lang="it-IT" sz="2000" dirty="0">
                <a:latin typeface="Palatino Linotype" panose="02040502050505030304" pitchFamily="18" charset="0"/>
              </a:rPr>
              <a:t> and the light </a:t>
            </a:r>
            <a:r>
              <a:rPr lang="it-IT" sz="2000" dirty="0" err="1">
                <a:latin typeface="Palatino Linotype" panose="02040502050505030304" pitchFamily="18" charset="0"/>
              </a:rPr>
              <a:t>curves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53D639E-BD89-73C6-4554-1B0EB8987383}"/>
              </a:ext>
            </a:extLst>
          </p:cNvPr>
          <p:cNvSpPr txBox="1"/>
          <p:nvPr/>
        </p:nvSpPr>
        <p:spPr>
          <a:xfrm>
            <a:off x="406365" y="960802"/>
            <a:ext cx="604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417D80"/>
                </a:solidFill>
                <a:latin typeface="Palatino Linotype" panose="02040502050505030304" pitchFamily="18" charset="0"/>
              </a:rPr>
              <a:t>General </a:t>
            </a:r>
            <a:r>
              <a:rPr lang="it-IT" sz="2400" b="1" i="1" dirty="0" err="1">
                <a:solidFill>
                  <a:srgbClr val="417D80"/>
                </a:solidFill>
                <a:latin typeface="Palatino Linotype" panose="02040502050505030304" pitchFamily="18" charset="0"/>
              </a:rPr>
              <a:t>overview</a:t>
            </a:r>
            <a:endParaRPr lang="it-IT" sz="2400" b="1" i="1" dirty="0">
              <a:solidFill>
                <a:srgbClr val="417D8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Google Shape;76;p15">
            <a:extLst>
              <a:ext uri="{FF2B5EF4-FFF2-40B4-BE49-F238E27FC236}">
                <a16:creationId xmlns:a16="http://schemas.microsoft.com/office/drawing/2014/main" id="{D483142E-9C65-080F-B96A-08615ED062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68264" y="1595076"/>
            <a:ext cx="2883445" cy="776611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Conclusions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5CEA1C9-ECC4-754F-7AEA-2F08B0779C02}"/>
              </a:ext>
            </a:extLst>
          </p:cNvPr>
          <p:cNvGrpSpPr/>
          <p:nvPr/>
        </p:nvGrpSpPr>
        <p:grpSpPr>
          <a:xfrm>
            <a:off x="-2" y="-14216"/>
            <a:ext cx="12191999" cy="785085"/>
            <a:chOff x="0" y="4441"/>
            <a:chExt cx="12191999" cy="986575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2975621A-C503-25FA-2400-1DEA0B77F698}"/>
                </a:ext>
              </a:extLst>
            </p:cNvPr>
            <p:cNvGrpSpPr/>
            <p:nvPr/>
          </p:nvGrpSpPr>
          <p:grpSpPr>
            <a:xfrm>
              <a:off x="0" y="4441"/>
              <a:ext cx="12191999" cy="986575"/>
              <a:chOff x="0" y="4441"/>
              <a:chExt cx="12191999" cy="986575"/>
            </a:xfrm>
          </p:grpSpPr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66390CF3-E647-E4B6-8A0A-783E1E6123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697"/>
              <a:stretch/>
            </p:blipFill>
            <p:spPr bwMode="auto">
              <a:xfrm>
                <a:off x="0" y="4441"/>
                <a:ext cx="7342909" cy="977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F9A1F262-1D90-6F97-DB3F-C77C516208B7}"/>
                  </a:ext>
                </a:extLst>
              </p:cNvPr>
              <p:cNvSpPr/>
              <p:nvPr/>
            </p:nvSpPr>
            <p:spPr>
              <a:xfrm>
                <a:off x="7342910" y="13721"/>
                <a:ext cx="4849089" cy="977295"/>
              </a:xfrm>
              <a:prstGeom prst="rect">
                <a:avLst/>
              </a:prstGeom>
              <a:solidFill>
                <a:srgbClr val="2B65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27" name="Immagine 7">
              <a:extLst>
                <a:ext uri="{FF2B5EF4-FFF2-40B4-BE49-F238E27FC236}">
                  <a16:creationId xmlns:a16="http://schemas.microsoft.com/office/drawing/2014/main" id="{14E1B24D-B52E-136F-7AF3-3FECEAFB4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720" y="62682"/>
              <a:ext cx="3574661" cy="854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7320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8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7416D0-52A4-C2C7-C68C-4F75459E4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E11F1BD-8032-90A4-361D-2921C79FB977}"/>
              </a:ext>
            </a:extLst>
          </p:cNvPr>
          <p:cNvSpPr txBox="1"/>
          <p:nvPr/>
        </p:nvSpPr>
        <p:spPr>
          <a:xfrm>
            <a:off x="1293958" y="904877"/>
            <a:ext cx="9698183" cy="107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i="1" dirty="0">
              <a:solidFill>
                <a:srgbClr val="15304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6FB256B-0F9D-E74F-05F8-5F43B97E84D8}"/>
              </a:ext>
            </a:extLst>
          </p:cNvPr>
          <p:cNvSpPr/>
          <p:nvPr/>
        </p:nvSpPr>
        <p:spPr>
          <a:xfrm>
            <a:off x="321438" y="1008934"/>
            <a:ext cx="8052176" cy="40841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184D42-ADEF-974E-7C05-2285A8B00DCE}"/>
              </a:ext>
            </a:extLst>
          </p:cNvPr>
          <p:cNvSpPr txBox="1"/>
          <p:nvPr/>
        </p:nvSpPr>
        <p:spPr>
          <a:xfrm>
            <a:off x="1019314" y="1479197"/>
            <a:ext cx="604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2">
                    <a:lumMod val="90000"/>
                  </a:schemeClr>
                </a:solidFill>
                <a:latin typeface="Palatino Linotype" panose="02040502050505030304" pitchFamily="18" charset="0"/>
              </a:rPr>
              <a:t>- A </a:t>
            </a:r>
            <a:r>
              <a:rPr lang="it-IT" sz="2000" dirty="0" err="1">
                <a:solidFill>
                  <a:schemeClr val="bg2">
                    <a:lumMod val="90000"/>
                  </a:schemeClr>
                </a:solidFill>
                <a:latin typeface="Palatino Linotype" panose="02040502050505030304" pitchFamily="18" charset="0"/>
              </a:rPr>
              <a:t>platform</a:t>
            </a:r>
            <a:r>
              <a:rPr lang="it-IT" sz="2000" dirty="0">
                <a:solidFill>
                  <a:schemeClr val="bg2">
                    <a:lumMod val="9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chemeClr val="bg2">
                    <a:lumMod val="90000"/>
                  </a:schemeClr>
                </a:solidFill>
                <a:latin typeface="Palatino Linotype" panose="02040502050505030304" pitchFamily="18" charset="0"/>
              </a:rPr>
              <a:t>where</a:t>
            </a:r>
            <a:r>
              <a:rPr lang="it-IT" sz="2000" dirty="0">
                <a:solidFill>
                  <a:schemeClr val="bg2">
                    <a:lumMod val="90000"/>
                  </a:schemeClr>
                </a:solidFill>
                <a:latin typeface="Palatino Linotype" panose="02040502050505030304" pitchFamily="18" charset="0"/>
              </a:rPr>
              <a:t> store </a:t>
            </a:r>
            <a:r>
              <a:rPr lang="it-IT" sz="2000" dirty="0" err="1">
                <a:solidFill>
                  <a:schemeClr val="bg2">
                    <a:lumMod val="90000"/>
                  </a:schemeClr>
                </a:solidFill>
                <a:latin typeface="Palatino Linotype" panose="02040502050505030304" pitchFamily="18" charset="0"/>
              </a:rPr>
              <a:t>all</a:t>
            </a:r>
            <a:r>
              <a:rPr lang="it-IT" sz="2000" dirty="0">
                <a:solidFill>
                  <a:schemeClr val="bg2">
                    <a:lumMod val="9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chemeClr val="bg2">
                    <a:lumMod val="90000"/>
                  </a:schemeClr>
                </a:solidFill>
                <a:latin typeface="Palatino Linotype" panose="02040502050505030304" pitchFamily="18" charset="0"/>
              </a:rPr>
              <a:t>our</a:t>
            </a:r>
            <a:r>
              <a:rPr lang="it-IT" sz="2000" dirty="0">
                <a:solidFill>
                  <a:schemeClr val="bg2">
                    <a:lumMod val="90000"/>
                  </a:schemeClr>
                </a:solidFill>
                <a:latin typeface="Palatino Linotype" panose="02040502050505030304" pitchFamily="18" charset="0"/>
              </a:rPr>
              <a:t> data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1C18B0-7498-1A64-D6C8-FB63F441E4C3}"/>
              </a:ext>
            </a:extLst>
          </p:cNvPr>
          <p:cNvSpPr txBox="1"/>
          <p:nvPr/>
        </p:nvSpPr>
        <p:spPr>
          <a:xfrm>
            <a:off x="1117851" y="3467138"/>
            <a:ext cx="604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Palatino Linotype" panose="02040502050505030304" pitchFamily="18" charset="0"/>
              </a:rPr>
              <a:t>- </a:t>
            </a:r>
            <a:r>
              <a:rPr lang="it-IT" sz="2000" dirty="0" err="1">
                <a:latin typeface="Palatino Linotype" panose="02040502050505030304" pitchFamily="18" charset="0"/>
              </a:rPr>
              <a:t>Improved</a:t>
            </a:r>
            <a:r>
              <a:rPr lang="it-IT" sz="2000" dirty="0">
                <a:latin typeface="Palatino Linotype" panose="02040502050505030304" pitchFamily="18" charset="0"/>
              </a:rPr>
              <a:t> Se </a:t>
            </a:r>
            <a:r>
              <a:rPr lang="it-IT" sz="2000" dirty="0" err="1">
                <a:latin typeface="Palatino Linotype" panose="02040502050505030304" pitchFamily="18" charset="0"/>
              </a:rPr>
              <a:t>atomic</a:t>
            </a:r>
            <a:r>
              <a:rPr lang="it-IT" sz="2000" dirty="0">
                <a:latin typeface="Palatino Linotype" panose="02040502050505030304" pitchFamily="18" charset="0"/>
              </a:rPr>
              <a:t> data from Se IV to Se X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69E9BF-9C02-BF40-035D-C74804B93F4F}"/>
              </a:ext>
            </a:extLst>
          </p:cNvPr>
          <p:cNvSpPr txBox="1"/>
          <p:nvPr/>
        </p:nvSpPr>
        <p:spPr>
          <a:xfrm>
            <a:off x="1117851" y="3863081"/>
            <a:ext cx="604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Palatino Linotype" panose="02040502050505030304" pitchFamily="18" charset="0"/>
              </a:rPr>
              <a:t>- Accurate Se </a:t>
            </a:r>
            <a:r>
              <a:rPr lang="it-IT" sz="2000" dirty="0" err="1">
                <a:latin typeface="Palatino Linotype" panose="02040502050505030304" pitchFamily="18" charset="0"/>
              </a:rPr>
              <a:t>opacity</a:t>
            </a:r>
            <a:r>
              <a:rPr lang="it-IT" sz="2000" dirty="0">
                <a:latin typeface="Palatino Linotype" panose="02040502050505030304" pitchFamily="18" charset="0"/>
              </a:rPr>
              <a:t> and KN </a:t>
            </a:r>
            <a:r>
              <a:rPr lang="it-IT" sz="2000" dirty="0" err="1">
                <a:latin typeface="Palatino Linotype" panose="02040502050505030304" pitchFamily="18" charset="0"/>
              </a:rPr>
              <a:t>spectra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C2F5CC-83BF-8E72-9D7B-EE8EACB9B979}"/>
              </a:ext>
            </a:extLst>
          </p:cNvPr>
          <p:cNvSpPr txBox="1"/>
          <p:nvPr/>
        </p:nvSpPr>
        <p:spPr>
          <a:xfrm>
            <a:off x="1117851" y="4267593"/>
            <a:ext cx="6187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Palatino Linotype" panose="02040502050505030304" pitchFamily="18" charset="0"/>
              </a:rPr>
              <a:t>- No </a:t>
            </a:r>
            <a:r>
              <a:rPr lang="it-IT" sz="2000" dirty="0" err="1">
                <a:latin typeface="Palatino Linotype" panose="02040502050505030304" pitchFamily="18" charset="0"/>
              </a:rPr>
              <a:t>evident</a:t>
            </a:r>
            <a:r>
              <a:rPr lang="it-IT" sz="2000" dirty="0">
                <a:latin typeface="Palatino Linotype" panose="02040502050505030304" pitchFamily="18" charset="0"/>
              </a:rPr>
              <a:t> Se </a:t>
            </a:r>
            <a:r>
              <a:rPr lang="it-IT" sz="2000" dirty="0" err="1">
                <a:latin typeface="Palatino Linotype" panose="02040502050505030304" pitchFamily="18" charset="0"/>
              </a:rPr>
              <a:t>spectral</a:t>
            </a:r>
            <a:r>
              <a:rPr lang="it-IT" sz="2000" dirty="0">
                <a:latin typeface="Palatino Linotype" panose="02040502050505030304" pitchFamily="18" charset="0"/>
              </a:rPr>
              <a:t> features can be </a:t>
            </a:r>
            <a:r>
              <a:rPr lang="it-IT" sz="2000" dirty="0" err="1">
                <a:latin typeface="Palatino Linotype" panose="02040502050505030304" pitchFamily="18" charset="0"/>
              </a:rPr>
              <a:t>observed</a:t>
            </a:r>
            <a:r>
              <a:rPr lang="it-IT" sz="2000" dirty="0">
                <a:latin typeface="Palatino Linotype" panose="02040502050505030304" pitchFamily="18" charset="0"/>
              </a:rPr>
              <a:t> in a AT2017gfo-like KN</a:t>
            </a:r>
          </a:p>
        </p:txBody>
      </p:sp>
      <p:sp>
        <p:nvSpPr>
          <p:cNvPr id="14" name="Google Shape;76;p15">
            <a:extLst>
              <a:ext uri="{FF2B5EF4-FFF2-40B4-BE49-F238E27FC236}">
                <a16:creationId xmlns:a16="http://schemas.microsoft.com/office/drawing/2014/main" id="{631E7AC1-0607-88B8-CBFE-EDBBC2F8AE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68264" y="1595076"/>
            <a:ext cx="2883445" cy="776611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Conclusions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0CEFD5-5ECB-6882-61C9-1A5FA5936C90}"/>
              </a:ext>
            </a:extLst>
          </p:cNvPr>
          <p:cNvSpPr txBox="1"/>
          <p:nvPr/>
        </p:nvSpPr>
        <p:spPr>
          <a:xfrm>
            <a:off x="406365" y="960802"/>
            <a:ext cx="604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BADADC"/>
                </a:solidFill>
                <a:latin typeface="Palatino Linotype" panose="02040502050505030304" pitchFamily="18" charset="0"/>
              </a:rPr>
              <a:t>General </a:t>
            </a:r>
            <a:r>
              <a:rPr lang="it-IT" sz="2400" b="1" i="1" dirty="0" err="1">
                <a:solidFill>
                  <a:srgbClr val="BADADC"/>
                </a:solidFill>
                <a:latin typeface="Palatino Linotype" panose="02040502050505030304" pitchFamily="18" charset="0"/>
              </a:rPr>
              <a:t>overview</a:t>
            </a:r>
            <a:endParaRPr lang="it-IT" sz="2400" b="1" i="1" dirty="0">
              <a:solidFill>
                <a:srgbClr val="BADAD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18289F0-4C97-D451-B3E6-DA3BFF8B7A22}"/>
              </a:ext>
            </a:extLst>
          </p:cNvPr>
          <p:cNvSpPr txBox="1"/>
          <p:nvPr/>
        </p:nvSpPr>
        <p:spPr>
          <a:xfrm>
            <a:off x="428140" y="3018495"/>
            <a:ext cx="6046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417D80"/>
                </a:solidFill>
                <a:latin typeface="Palatino Linotype" panose="02040502050505030304" pitchFamily="18" charset="0"/>
              </a:rPr>
              <a:t>Selenium</a:t>
            </a:r>
            <a:r>
              <a:rPr lang="it-IT" sz="2400" b="1" i="1" dirty="0">
                <a:solidFill>
                  <a:srgbClr val="417D80"/>
                </a:solidFill>
                <a:latin typeface="Palatino Linotype" panose="02040502050505030304" pitchFamily="18" charset="0"/>
              </a:rPr>
              <a:t> case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C5C3CF0-60AF-B0E9-C7DD-1505A9CBF77D}"/>
              </a:ext>
            </a:extLst>
          </p:cNvPr>
          <p:cNvGrpSpPr/>
          <p:nvPr/>
        </p:nvGrpSpPr>
        <p:grpSpPr>
          <a:xfrm>
            <a:off x="-2" y="-14216"/>
            <a:ext cx="12191999" cy="785085"/>
            <a:chOff x="0" y="4441"/>
            <a:chExt cx="12191999" cy="986575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B688D5F8-BF7B-FC79-C72E-40DC40BC9E8F}"/>
                </a:ext>
              </a:extLst>
            </p:cNvPr>
            <p:cNvGrpSpPr/>
            <p:nvPr/>
          </p:nvGrpSpPr>
          <p:grpSpPr>
            <a:xfrm>
              <a:off x="0" y="4441"/>
              <a:ext cx="12191999" cy="986575"/>
              <a:chOff x="0" y="4441"/>
              <a:chExt cx="12191999" cy="986575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1C0D988C-8D7A-1DB9-2E91-A10F30542B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697"/>
              <a:stretch/>
            </p:blipFill>
            <p:spPr bwMode="auto">
              <a:xfrm>
                <a:off x="0" y="4441"/>
                <a:ext cx="7342909" cy="977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E2715563-FB9E-AD6F-8521-D685DA80D2DC}"/>
                  </a:ext>
                </a:extLst>
              </p:cNvPr>
              <p:cNvSpPr/>
              <p:nvPr/>
            </p:nvSpPr>
            <p:spPr>
              <a:xfrm>
                <a:off x="7342910" y="13721"/>
                <a:ext cx="4849089" cy="977295"/>
              </a:xfrm>
              <a:prstGeom prst="rect">
                <a:avLst/>
              </a:prstGeom>
              <a:solidFill>
                <a:srgbClr val="2B65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19" name="Immagine 7">
              <a:extLst>
                <a:ext uri="{FF2B5EF4-FFF2-40B4-BE49-F238E27FC236}">
                  <a16:creationId xmlns:a16="http://schemas.microsoft.com/office/drawing/2014/main" id="{0AF26B16-1628-0F83-64B7-2C794A248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720" y="62682"/>
              <a:ext cx="3574661" cy="854664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3AA464-E3FE-5447-705B-EF1C7621E98D}"/>
              </a:ext>
            </a:extLst>
          </p:cNvPr>
          <p:cNvSpPr txBox="1"/>
          <p:nvPr/>
        </p:nvSpPr>
        <p:spPr>
          <a:xfrm>
            <a:off x="1019314" y="1864562"/>
            <a:ext cx="7466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D4D2D1"/>
                </a:solidFill>
                <a:latin typeface="Palatino Linotype" panose="02040502050505030304" pitchFamily="18" charset="0"/>
              </a:rPr>
              <a:t>-</a:t>
            </a:r>
            <a:r>
              <a:rPr lang="it-IT" sz="2000" dirty="0">
                <a:solidFill>
                  <a:srgbClr val="9BA8AA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D4D2D1"/>
                </a:solidFill>
                <a:latin typeface="Palatino Linotype" panose="02040502050505030304" pitchFamily="18" charset="0"/>
              </a:rPr>
              <a:t>We</a:t>
            </a:r>
            <a:r>
              <a:rPr lang="it-IT" sz="2000" dirty="0">
                <a:solidFill>
                  <a:srgbClr val="D4D2D1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D4D2D1"/>
                </a:solidFill>
                <a:latin typeface="Palatino Linotype" panose="02040502050505030304" pitchFamily="18" charset="0"/>
              </a:rPr>
              <a:t>developed</a:t>
            </a:r>
            <a:r>
              <a:rPr lang="it-IT" sz="2000" dirty="0">
                <a:solidFill>
                  <a:srgbClr val="D4D2D1"/>
                </a:solidFill>
                <a:latin typeface="Palatino Linotype" panose="02040502050505030304" pitchFamily="18" charset="0"/>
              </a:rPr>
              <a:t> the framework and the tools to </a:t>
            </a:r>
            <a:r>
              <a:rPr lang="it-IT" sz="2000" dirty="0" err="1">
                <a:solidFill>
                  <a:srgbClr val="D4D2D1"/>
                </a:solidFill>
                <a:latin typeface="Palatino Linotype" panose="02040502050505030304" pitchFamily="18" charset="0"/>
              </a:rPr>
              <a:t>calculate</a:t>
            </a:r>
            <a:r>
              <a:rPr lang="it-IT" sz="2000" dirty="0">
                <a:solidFill>
                  <a:srgbClr val="D4D2D1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D4D2D1"/>
                </a:solidFill>
                <a:latin typeface="Palatino Linotype" panose="02040502050505030304" pitchFamily="18" charset="0"/>
              </a:rPr>
              <a:t>atomic</a:t>
            </a:r>
            <a:r>
              <a:rPr lang="it-IT" sz="2000" dirty="0">
                <a:solidFill>
                  <a:srgbClr val="D4D2D1"/>
                </a:solidFill>
                <a:latin typeface="Palatino Linotype" panose="02040502050505030304" pitchFamily="18" charset="0"/>
              </a:rPr>
              <a:t> data and </a:t>
            </a:r>
            <a:r>
              <a:rPr lang="it-IT" sz="2000" dirty="0" err="1">
                <a:solidFill>
                  <a:srgbClr val="D4D2D1"/>
                </a:solidFill>
                <a:latin typeface="Palatino Linotype" panose="02040502050505030304" pitchFamily="18" charset="0"/>
              </a:rPr>
              <a:t>expansion</a:t>
            </a:r>
            <a:r>
              <a:rPr lang="it-IT" sz="2000" dirty="0">
                <a:solidFill>
                  <a:srgbClr val="D4D2D1"/>
                </a:solidFill>
                <a:latin typeface="Palatino Linotype" panose="02040502050505030304" pitchFamily="18" charset="0"/>
              </a:rPr>
              <a:t> </a:t>
            </a:r>
            <a:r>
              <a:rPr lang="it-IT" sz="2000" dirty="0" err="1">
                <a:solidFill>
                  <a:srgbClr val="D4D2D1"/>
                </a:solidFill>
                <a:latin typeface="Palatino Linotype" panose="02040502050505030304" pitchFamily="18" charset="0"/>
              </a:rPr>
              <a:t>opacity</a:t>
            </a:r>
            <a:endParaRPr lang="it-IT" sz="2000" dirty="0">
              <a:solidFill>
                <a:srgbClr val="D4D2D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18695C-1BC7-8D6C-495C-B2C714475DEA}"/>
              </a:ext>
            </a:extLst>
          </p:cNvPr>
          <p:cNvSpPr txBox="1"/>
          <p:nvPr/>
        </p:nvSpPr>
        <p:spPr>
          <a:xfrm>
            <a:off x="1019313" y="2557702"/>
            <a:ext cx="604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D4D2D1"/>
                </a:solidFill>
                <a:latin typeface="Palatino Linotype" panose="02040502050505030304" pitchFamily="18" charset="0"/>
              </a:rPr>
              <a:t>- </a:t>
            </a:r>
            <a:r>
              <a:rPr lang="it-IT" sz="2000" dirty="0" err="1">
                <a:solidFill>
                  <a:srgbClr val="D4D2D1"/>
                </a:solidFill>
                <a:latin typeface="Palatino Linotype" panose="02040502050505030304" pitchFamily="18" charset="0"/>
              </a:rPr>
              <a:t>Modelling</a:t>
            </a:r>
            <a:r>
              <a:rPr lang="it-IT" sz="2000" dirty="0">
                <a:solidFill>
                  <a:srgbClr val="D4D2D1"/>
                </a:solidFill>
                <a:latin typeface="Palatino Linotype" panose="02040502050505030304" pitchFamily="18" charset="0"/>
              </a:rPr>
              <a:t> the KN </a:t>
            </a:r>
            <a:r>
              <a:rPr lang="it-IT" sz="2000" dirty="0" err="1">
                <a:solidFill>
                  <a:srgbClr val="D4D2D1"/>
                </a:solidFill>
                <a:latin typeface="Palatino Linotype" panose="02040502050505030304" pitchFamily="18" charset="0"/>
              </a:rPr>
              <a:t>spectra</a:t>
            </a:r>
            <a:r>
              <a:rPr lang="it-IT" sz="2000" dirty="0">
                <a:solidFill>
                  <a:srgbClr val="D4D2D1"/>
                </a:solidFill>
                <a:latin typeface="Palatino Linotype" panose="02040502050505030304" pitchFamily="18" charset="0"/>
              </a:rPr>
              <a:t> and the light </a:t>
            </a:r>
            <a:r>
              <a:rPr lang="it-IT" sz="2000" dirty="0" err="1">
                <a:solidFill>
                  <a:srgbClr val="D4D2D1"/>
                </a:solidFill>
                <a:latin typeface="Palatino Linotype" panose="02040502050505030304" pitchFamily="18" charset="0"/>
              </a:rPr>
              <a:t>curves</a:t>
            </a:r>
            <a:endParaRPr lang="it-IT" sz="2000" dirty="0">
              <a:solidFill>
                <a:srgbClr val="D4D2D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431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8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F81D88-D311-7EB7-0613-5308272A2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70DDA4C-8671-7782-9B6E-1E307D9C0E3D}"/>
              </a:ext>
            </a:extLst>
          </p:cNvPr>
          <p:cNvSpPr txBox="1"/>
          <p:nvPr/>
        </p:nvSpPr>
        <p:spPr>
          <a:xfrm>
            <a:off x="1293958" y="904877"/>
            <a:ext cx="9698183" cy="107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i="1" dirty="0">
              <a:solidFill>
                <a:srgbClr val="15304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6115402E-7F63-7C6E-6FFD-F54A508CFC71}"/>
              </a:ext>
            </a:extLst>
          </p:cNvPr>
          <p:cNvGrpSpPr/>
          <p:nvPr/>
        </p:nvGrpSpPr>
        <p:grpSpPr>
          <a:xfrm>
            <a:off x="-2" y="-14216"/>
            <a:ext cx="12191999" cy="785085"/>
            <a:chOff x="0" y="4441"/>
            <a:chExt cx="12191999" cy="986575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5A352894-36F9-3D26-DCCB-0424DB1F4A6E}"/>
                </a:ext>
              </a:extLst>
            </p:cNvPr>
            <p:cNvGrpSpPr/>
            <p:nvPr/>
          </p:nvGrpSpPr>
          <p:grpSpPr>
            <a:xfrm>
              <a:off x="0" y="4441"/>
              <a:ext cx="12191999" cy="986575"/>
              <a:chOff x="0" y="4441"/>
              <a:chExt cx="12191999" cy="986575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D1AF765F-45DF-5C30-E6FA-F0CAB3BDD9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697"/>
              <a:stretch/>
            </p:blipFill>
            <p:spPr bwMode="auto">
              <a:xfrm>
                <a:off x="0" y="4441"/>
                <a:ext cx="7342909" cy="977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D1C094E2-B908-36CA-7133-D13D1BD92B64}"/>
                  </a:ext>
                </a:extLst>
              </p:cNvPr>
              <p:cNvSpPr/>
              <p:nvPr/>
            </p:nvSpPr>
            <p:spPr>
              <a:xfrm>
                <a:off x="7342910" y="13721"/>
                <a:ext cx="4849089" cy="977295"/>
              </a:xfrm>
              <a:prstGeom prst="rect">
                <a:avLst/>
              </a:prstGeom>
              <a:solidFill>
                <a:srgbClr val="2B65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19" name="Immagine 7">
              <a:extLst>
                <a:ext uri="{FF2B5EF4-FFF2-40B4-BE49-F238E27FC236}">
                  <a16:creationId xmlns:a16="http://schemas.microsoft.com/office/drawing/2014/main" id="{62A47023-EB1C-07DD-F310-55BBDDFD5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720" y="62682"/>
              <a:ext cx="3574661" cy="854664"/>
            </a:xfrm>
            <a:prstGeom prst="rect">
              <a:avLst/>
            </a:prstGeom>
          </p:spPr>
        </p:pic>
      </p:grpSp>
      <p:sp>
        <p:nvSpPr>
          <p:cNvPr id="14" name="Google Shape;76;p15">
            <a:extLst>
              <a:ext uri="{FF2B5EF4-FFF2-40B4-BE49-F238E27FC236}">
                <a16:creationId xmlns:a16="http://schemas.microsoft.com/office/drawing/2014/main" id="{E0108737-A3EB-3DA8-0D21-FF852C531E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85546" y="4057539"/>
            <a:ext cx="2883445" cy="1245541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Future Perspectives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005BE45-C049-EE51-9E2C-8D502F2CE4BB}"/>
              </a:ext>
            </a:extLst>
          </p:cNvPr>
          <p:cNvSpPr/>
          <p:nvPr/>
        </p:nvSpPr>
        <p:spPr>
          <a:xfrm>
            <a:off x="2448232" y="5911453"/>
            <a:ext cx="9589585" cy="529462"/>
          </a:xfrm>
          <a:prstGeom prst="rect">
            <a:avLst/>
          </a:prstGeom>
          <a:solidFill>
            <a:schemeClr val="bg1"/>
          </a:solidFill>
          <a:ln w="28575">
            <a:solidFill>
              <a:srgbClr val="7F00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460AAE-5F8E-F31F-415D-B8258115FDD2}"/>
              </a:ext>
            </a:extLst>
          </p:cNvPr>
          <p:cNvSpPr txBox="1"/>
          <p:nvPr/>
        </p:nvSpPr>
        <p:spPr>
          <a:xfrm>
            <a:off x="2448232" y="5960467"/>
            <a:ext cx="96397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rgbClr val="7F0029"/>
                </a:solidFill>
                <a:latin typeface="Palatino Linotype" panose="02040502050505030304" pitchFamily="18" charset="0"/>
              </a:rPr>
              <a:t>Analysis of the </a:t>
            </a:r>
            <a:r>
              <a:rPr lang="it-IT" sz="2200" dirty="0" err="1">
                <a:solidFill>
                  <a:srgbClr val="7F0029"/>
                </a:solidFill>
                <a:latin typeface="Palatino Linotype" panose="02040502050505030304" pitchFamily="18" charset="0"/>
              </a:rPr>
              <a:t>next</a:t>
            </a:r>
            <a:r>
              <a:rPr lang="it-IT" sz="2200" dirty="0">
                <a:solidFill>
                  <a:srgbClr val="7F0029"/>
                </a:solidFill>
                <a:latin typeface="Palatino Linotype" panose="02040502050505030304" pitchFamily="18" charset="0"/>
              </a:rPr>
              <a:t> </a:t>
            </a:r>
            <a:r>
              <a:rPr lang="it-IT" sz="2200" dirty="0" err="1">
                <a:solidFill>
                  <a:srgbClr val="7F0029"/>
                </a:solidFill>
                <a:latin typeface="Palatino Linotype" panose="02040502050505030304" pitchFamily="18" charset="0"/>
              </a:rPr>
              <a:t>early</a:t>
            </a:r>
            <a:r>
              <a:rPr lang="it-IT" sz="2200" dirty="0">
                <a:solidFill>
                  <a:srgbClr val="7F0029"/>
                </a:solidFill>
                <a:latin typeface="Palatino Linotype" panose="02040502050505030304" pitchFamily="18" charset="0"/>
              </a:rPr>
              <a:t>-stage </a:t>
            </a:r>
            <a:r>
              <a:rPr lang="it-IT" sz="2200" dirty="0" err="1">
                <a:solidFill>
                  <a:srgbClr val="7F0029"/>
                </a:solidFill>
                <a:latin typeface="Palatino Linotype" panose="02040502050505030304" pitchFamily="18" charset="0"/>
              </a:rPr>
              <a:t>peak</a:t>
            </a:r>
            <a:r>
              <a:rPr lang="it-IT" sz="2200" dirty="0">
                <a:solidFill>
                  <a:srgbClr val="7F0029"/>
                </a:solidFill>
                <a:latin typeface="Palatino Linotype" panose="02040502050505030304" pitchFamily="18" charset="0"/>
              </a:rPr>
              <a:t> </a:t>
            </a:r>
            <a:r>
              <a:rPr lang="it-IT" sz="2200" dirty="0" err="1">
                <a:solidFill>
                  <a:srgbClr val="7F0029"/>
                </a:solidFill>
                <a:latin typeface="Palatino Linotype" panose="02040502050505030304" pitchFamily="18" charset="0"/>
              </a:rPr>
              <a:t>elements</a:t>
            </a:r>
            <a:r>
              <a:rPr lang="it-IT" sz="2200" dirty="0">
                <a:solidFill>
                  <a:srgbClr val="7F0029"/>
                </a:solidFill>
                <a:latin typeface="Palatino Linotype" panose="02040502050505030304" pitchFamily="18" charset="0"/>
              </a:rPr>
              <a:t> </a:t>
            </a:r>
            <a:r>
              <a:rPr lang="it-IT" sz="2200" dirty="0" err="1">
                <a:solidFill>
                  <a:srgbClr val="7F0029"/>
                </a:solidFill>
                <a:latin typeface="Palatino Linotype" panose="02040502050505030304" pitchFamily="18" charset="0"/>
              </a:rPr>
              <a:t>starting</a:t>
            </a:r>
            <a:r>
              <a:rPr lang="it-IT" sz="2200" dirty="0">
                <a:solidFill>
                  <a:srgbClr val="7F0029"/>
                </a:solidFill>
                <a:latin typeface="Palatino Linotype" panose="02040502050505030304" pitchFamily="18" charset="0"/>
              </a:rPr>
              <a:t> from Zr (in progress)</a:t>
            </a:r>
          </a:p>
        </p:txBody>
      </p:sp>
    </p:spTree>
    <p:extLst>
      <p:ext uri="{BB962C8B-B14F-4D97-AF65-F5344CB8AC3E}">
        <p14:creationId xmlns:p14="http://schemas.microsoft.com/office/powerpoint/2010/main" val="486614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8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B44D7B-E773-B377-2738-D36346D46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013DD4-B452-50D0-5EA4-E4068DB5266D}"/>
              </a:ext>
            </a:extLst>
          </p:cNvPr>
          <p:cNvSpPr txBox="1"/>
          <p:nvPr/>
        </p:nvSpPr>
        <p:spPr>
          <a:xfrm>
            <a:off x="1293958" y="904877"/>
            <a:ext cx="9698183" cy="107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i="1" dirty="0">
              <a:solidFill>
                <a:srgbClr val="15304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3184813-18E5-249B-1C9E-27B1BCD6AC33}"/>
              </a:ext>
            </a:extLst>
          </p:cNvPr>
          <p:cNvSpPr/>
          <p:nvPr/>
        </p:nvSpPr>
        <p:spPr>
          <a:xfrm>
            <a:off x="3155075" y="5911453"/>
            <a:ext cx="8882742" cy="529462"/>
          </a:xfrm>
          <a:prstGeom prst="rect">
            <a:avLst/>
          </a:prstGeom>
          <a:solidFill>
            <a:schemeClr val="bg1"/>
          </a:solidFill>
          <a:ln w="28575">
            <a:solidFill>
              <a:srgbClr val="7F00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5CBBEB-8854-155E-337E-06F2CF688E08}"/>
              </a:ext>
            </a:extLst>
          </p:cNvPr>
          <p:cNvSpPr txBox="1"/>
          <p:nvPr/>
        </p:nvSpPr>
        <p:spPr>
          <a:xfrm>
            <a:off x="3104941" y="5960467"/>
            <a:ext cx="89830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>
                <a:solidFill>
                  <a:srgbClr val="7F0029"/>
                </a:solidFill>
                <a:latin typeface="Palatino Linotype" panose="02040502050505030304" pitchFamily="18" charset="0"/>
              </a:rPr>
              <a:t>Analyse</a:t>
            </a:r>
            <a:r>
              <a:rPr lang="it-IT" sz="2200" dirty="0">
                <a:solidFill>
                  <a:srgbClr val="7F0029"/>
                </a:solidFill>
                <a:latin typeface="Palatino Linotype" panose="02040502050505030304" pitchFamily="18" charset="0"/>
              </a:rPr>
              <a:t> </a:t>
            </a:r>
            <a:r>
              <a:rPr lang="it-IT" sz="2200" dirty="0" err="1">
                <a:solidFill>
                  <a:srgbClr val="7F0029"/>
                </a:solidFill>
                <a:latin typeface="Palatino Linotype" panose="02040502050505030304" pitchFamily="18" charset="0"/>
              </a:rPr>
              <a:t>next</a:t>
            </a:r>
            <a:r>
              <a:rPr lang="it-IT" sz="2200" dirty="0">
                <a:solidFill>
                  <a:srgbClr val="7F0029"/>
                </a:solidFill>
                <a:latin typeface="Palatino Linotype" panose="02040502050505030304" pitchFamily="18" charset="0"/>
              </a:rPr>
              <a:t> </a:t>
            </a:r>
            <a:r>
              <a:rPr lang="it-IT" sz="2200" dirty="0" err="1">
                <a:solidFill>
                  <a:srgbClr val="7F0029"/>
                </a:solidFill>
                <a:latin typeface="Palatino Linotype" panose="02040502050505030304" pitchFamily="18" charset="0"/>
              </a:rPr>
              <a:t>early</a:t>
            </a:r>
            <a:r>
              <a:rPr lang="it-IT" sz="2200" dirty="0">
                <a:solidFill>
                  <a:srgbClr val="7F0029"/>
                </a:solidFill>
                <a:latin typeface="Palatino Linotype" panose="02040502050505030304" pitchFamily="18" charset="0"/>
              </a:rPr>
              <a:t>-stage </a:t>
            </a:r>
            <a:r>
              <a:rPr lang="it-IT" sz="2200" dirty="0" err="1">
                <a:solidFill>
                  <a:srgbClr val="7F0029"/>
                </a:solidFill>
                <a:latin typeface="Palatino Linotype" panose="02040502050505030304" pitchFamily="18" charset="0"/>
              </a:rPr>
              <a:t>peaks</a:t>
            </a:r>
            <a:r>
              <a:rPr lang="it-IT" sz="2200" dirty="0">
                <a:solidFill>
                  <a:srgbClr val="7F0029"/>
                </a:solidFill>
                <a:latin typeface="Palatino Linotype" panose="02040502050505030304" pitchFamily="18" charset="0"/>
              </a:rPr>
              <a:t>’ </a:t>
            </a:r>
            <a:r>
              <a:rPr lang="it-IT" sz="2200" dirty="0" err="1">
                <a:solidFill>
                  <a:srgbClr val="7F0029"/>
                </a:solidFill>
                <a:latin typeface="Palatino Linotype" panose="02040502050505030304" pitchFamily="18" charset="0"/>
              </a:rPr>
              <a:t>elements</a:t>
            </a:r>
            <a:r>
              <a:rPr lang="it-IT" sz="2200" dirty="0">
                <a:solidFill>
                  <a:srgbClr val="7F0029"/>
                </a:solidFill>
                <a:latin typeface="Palatino Linotype" panose="02040502050505030304" pitchFamily="18" charset="0"/>
              </a:rPr>
              <a:t> </a:t>
            </a:r>
            <a:r>
              <a:rPr lang="it-IT" sz="2200" dirty="0" err="1">
                <a:solidFill>
                  <a:srgbClr val="7F0029"/>
                </a:solidFill>
                <a:latin typeface="Palatino Linotype" panose="02040502050505030304" pitchFamily="18" charset="0"/>
              </a:rPr>
              <a:t>starting</a:t>
            </a:r>
            <a:r>
              <a:rPr lang="it-IT" sz="2200" dirty="0">
                <a:solidFill>
                  <a:srgbClr val="7F0029"/>
                </a:solidFill>
                <a:latin typeface="Palatino Linotype" panose="02040502050505030304" pitchFamily="18" charset="0"/>
              </a:rPr>
              <a:t> from Zr (in progress)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207B7261-8A79-6F29-CA46-BCFF1D7E4993}"/>
              </a:ext>
            </a:extLst>
          </p:cNvPr>
          <p:cNvGrpSpPr/>
          <p:nvPr/>
        </p:nvGrpSpPr>
        <p:grpSpPr>
          <a:xfrm>
            <a:off x="-2" y="-14216"/>
            <a:ext cx="12191999" cy="785085"/>
            <a:chOff x="0" y="4441"/>
            <a:chExt cx="12191999" cy="986575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2D766558-0D7C-2BB0-1765-E5AAE23A77AB}"/>
                </a:ext>
              </a:extLst>
            </p:cNvPr>
            <p:cNvGrpSpPr/>
            <p:nvPr/>
          </p:nvGrpSpPr>
          <p:grpSpPr>
            <a:xfrm>
              <a:off x="0" y="4441"/>
              <a:ext cx="12191999" cy="986575"/>
              <a:chOff x="0" y="4441"/>
              <a:chExt cx="12191999" cy="986575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99DB9169-B2DD-8207-F21C-E25E813AE5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697"/>
              <a:stretch/>
            </p:blipFill>
            <p:spPr bwMode="auto">
              <a:xfrm>
                <a:off x="0" y="4441"/>
                <a:ext cx="7342909" cy="977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865FDED0-4C52-C135-A755-14FC9159BB24}"/>
                  </a:ext>
                </a:extLst>
              </p:cNvPr>
              <p:cNvSpPr/>
              <p:nvPr/>
            </p:nvSpPr>
            <p:spPr>
              <a:xfrm>
                <a:off x="7342910" y="13721"/>
                <a:ext cx="4849089" cy="977295"/>
              </a:xfrm>
              <a:prstGeom prst="rect">
                <a:avLst/>
              </a:prstGeom>
              <a:solidFill>
                <a:srgbClr val="2B65A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19" name="Immagine 7">
              <a:extLst>
                <a:ext uri="{FF2B5EF4-FFF2-40B4-BE49-F238E27FC236}">
                  <a16:creationId xmlns:a16="http://schemas.microsoft.com/office/drawing/2014/main" id="{142AC8F0-4633-9EFA-D669-89B72714C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720" y="62682"/>
              <a:ext cx="3574661" cy="854664"/>
            </a:xfrm>
            <a:prstGeom prst="rect">
              <a:avLst/>
            </a:prstGeom>
          </p:spPr>
        </p:pic>
      </p:grpSp>
      <p:pic>
        <p:nvPicPr>
          <p:cNvPr id="13" name="Immagine 12" descr="Immagine che contiene testo, diagramma, schizzo, linea&#10;&#10;Il contenuto generato dall'IA potrebbe non essere corretto.">
            <a:extLst>
              <a:ext uri="{FF2B5EF4-FFF2-40B4-BE49-F238E27FC236}">
                <a16:creationId xmlns:a16="http://schemas.microsoft.com/office/drawing/2014/main" id="{BFEC431F-87D5-F895-F5A3-C2BD999B8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2" t="2343" r="7581" b="3128"/>
          <a:stretch>
            <a:fillRect/>
          </a:stretch>
        </p:blipFill>
        <p:spPr>
          <a:xfrm>
            <a:off x="7533403" y="979092"/>
            <a:ext cx="4561124" cy="2682891"/>
          </a:xfrm>
          <a:prstGeom prst="rect">
            <a:avLst/>
          </a:prstGeom>
        </p:spPr>
      </p:pic>
      <p:sp>
        <p:nvSpPr>
          <p:cNvPr id="14" name="Google Shape;76;p15">
            <a:extLst>
              <a:ext uri="{FF2B5EF4-FFF2-40B4-BE49-F238E27FC236}">
                <a16:creationId xmlns:a16="http://schemas.microsoft.com/office/drawing/2014/main" id="{8BFDCF02-424F-A59C-FAB2-E6FFD346F9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85546" y="4057539"/>
            <a:ext cx="2883445" cy="1245541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Future Perspectives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3" name="Immagine 22" descr="Immagine che contiene testo, schermata, diagramma, numero&#10;&#10;Il contenuto generato dall'IA potrebbe non essere corretto.">
            <a:extLst>
              <a:ext uri="{FF2B5EF4-FFF2-40B4-BE49-F238E27FC236}">
                <a16:creationId xmlns:a16="http://schemas.microsoft.com/office/drawing/2014/main" id="{B1C635F2-07BD-0FF8-7958-D34FDA0D4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207" r="9273" b="1615"/>
          <a:stretch>
            <a:fillRect/>
          </a:stretch>
        </p:blipFill>
        <p:spPr>
          <a:xfrm>
            <a:off x="97473" y="979092"/>
            <a:ext cx="7381848" cy="46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0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83362-D026-179E-A4BE-7CBA8D0C4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79FA8ECC-CD12-4850-3B87-7388C6CF997A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9AE870-A6C8-7E96-C774-8C597F017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4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92E0BAE4-7814-B275-8C4F-7F4643DD9C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C4AA540-A2C3-3207-F03E-219352297781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6B314D6-BD88-120D-6690-4CB30FB0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sp>
        <p:nvSpPr>
          <p:cNvPr id="4" name="Google Shape;108;p2">
            <a:extLst>
              <a:ext uri="{FF2B5EF4-FFF2-40B4-BE49-F238E27FC236}">
                <a16:creationId xmlns:a16="http://schemas.microsoft.com/office/drawing/2014/main" id="{76F2C062-FD8C-3D38-11E4-FB36A47110D6}"/>
              </a:ext>
            </a:extLst>
          </p:cNvPr>
          <p:cNvSpPr/>
          <p:nvPr/>
        </p:nvSpPr>
        <p:spPr>
          <a:xfrm>
            <a:off x="724494" y="1775119"/>
            <a:ext cx="5447443" cy="567276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KN 3D model light curve angular dependent</a:t>
            </a:r>
            <a:endParaRPr lang="en-US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Google Shape;105;p2">
            <a:extLst>
              <a:ext uri="{FF2B5EF4-FFF2-40B4-BE49-F238E27FC236}">
                <a16:creationId xmlns:a16="http://schemas.microsoft.com/office/drawing/2014/main" id="{5039571B-EBCF-5795-FAD2-81DB583861A4}"/>
              </a:ext>
            </a:extLst>
          </p:cNvPr>
          <p:cNvSpPr txBox="1"/>
          <p:nvPr/>
        </p:nvSpPr>
        <p:spPr>
          <a:xfrm>
            <a:off x="853804" y="988318"/>
            <a:ext cx="5221581" cy="86173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32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POSSIS (KN light curve model)</a:t>
            </a:r>
            <a:br>
              <a:rPr lang="it-IT" sz="32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6E14CF9-FFEC-7070-6173-0B05CED30C17}"/>
              </a:ext>
            </a:extLst>
          </p:cNvPr>
          <p:cNvSpPr txBox="1"/>
          <p:nvPr/>
        </p:nvSpPr>
        <p:spPr>
          <a:xfrm>
            <a:off x="2336812" y="1480694"/>
            <a:ext cx="2127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Bulla M., MNRAS, 2019</a:t>
            </a:r>
          </a:p>
        </p:txBody>
      </p:sp>
      <p:sp>
        <p:nvSpPr>
          <p:cNvPr id="12" name="Google Shape;76;p15">
            <a:extLst>
              <a:ext uri="{FF2B5EF4-FFF2-40B4-BE49-F238E27FC236}">
                <a16:creationId xmlns:a16="http://schemas.microsoft.com/office/drawing/2014/main" id="{D5C85B38-EB84-461C-27AB-646EA961CB6C}"/>
              </a:ext>
            </a:extLst>
          </p:cNvPr>
          <p:cNvSpPr txBox="1">
            <a:spLocks/>
          </p:cNvSpPr>
          <p:nvPr/>
        </p:nvSpPr>
        <p:spPr>
          <a:xfrm>
            <a:off x="762300" y="55918"/>
            <a:ext cx="5992461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vert="horz" wrap="square" lIns="68575" tIns="34275" rIns="68575" bIns="34275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500"/>
            </a:pPr>
            <a:r>
              <a:rPr lang="en-US" sz="3800">
                <a:solidFill>
                  <a:schemeClr val="bg1"/>
                </a:solidFill>
                <a:latin typeface="Palatino Linotype" panose="02040502050505030304" pitchFamily="18" charset="0"/>
              </a:rPr>
              <a:t>The KN light curve model</a:t>
            </a:r>
            <a:endParaRPr lang="en-US"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22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8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F7FB10-EAD7-7F01-09E8-45C59F748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25F268-609E-137A-6734-C0F8D8AAE109}"/>
              </a:ext>
            </a:extLst>
          </p:cNvPr>
          <p:cNvSpPr txBox="1"/>
          <p:nvPr/>
        </p:nvSpPr>
        <p:spPr>
          <a:xfrm>
            <a:off x="1293958" y="904877"/>
            <a:ext cx="9698183" cy="107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i="1" dirty="0">
              <a:solidFill>
                <a:srgbClr val="153041"/>
              </a:solidFill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6201F93-ACD3-1499-77D8-A80B455E7A4A}"/>
              </a:ext>
            </a:extLst>
          </p:cNvPr>
          <p:cNvSpPr txBox="1"/>
          <p:nvPr/>
        </p:nvSpPr>
        <p:spPr>
          <a:xfrm>
            <a:off x="95250" y="2517059"/>
            <a:ext cx="12001500" cy="2157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" sz="5500" dirty="0">
                <a:solidFill>
                  <a:srgbClr val="1530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Extra contents</a:t>
            </a:r>
            <a:endParaRPr lang="en-US" sz="5500" b="1" i="1" dirty="0">
              <a:solidFill>
                <a:srgbClr val="1530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0169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A6EED-5F48-9920-A226-B72FF6423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721ADED6-7928-D264-0FD6-A51D6BC53496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32FEE0D-FC0D-4A46-E4AE-8F8E158B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41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69C2E38E-FA12-E92E-7EF4-2BC25B690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C8C418B-3786-56F0-D3E2-029FCDF77C80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13BECEA-ECF0-3513-7C66-D48136D5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Immagine 2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2029D3E8-D8FA-93AB-1F89-B2A01E9B0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07" y="1301348"/>
            <a:ext cx="5992139" cy="4766475"/>
          </a:xfrm>
          <a:prstGeom prst="rect">
            <a:avLst/>
          </a:prstGeom>
        </p:spPr>
      </p:pic>
      <p:pic>
        <p:nvPicPr>
          <p:cNvPr id="4" name="Immagine 3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050C3218-8160-5CA2-7B7A-D94F62885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6" y="1301348"/>
            <a:ext cx="5992139" cy="476647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513F2F-FF3D-88C0-1CA0-E3156F40C2E4}"/>
              </a:ext>
            </a:extLst>
          </p:cNvPr>
          <p:cNvSpPr txBox="1"/>
          <p:nvPr/>
        </p:nvSpPr>
        <p:spPr>
          <a:xfrm>
            <a:off x="2192773" y="6165270"/>
            <a:ext cx="7570659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7F0029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/>
              <a:t>The </a:t>
            </a:r>
            <a:r>
              <a:rPr lang="it-IT" sz="1200" dirty="0" err="1"/>
              <a:t>results</a:t>
            </a:r>
            <a:r>
              <a:rPr lang="it-IT" sz="1200" dirty="0"/>
              <a:t> </a:t>
            </a:r>
            <a:r>
              <a:rPr lang="it-IT" sz="1200" dirty="0" err="1"/>
              <a:t>presented</a:t>
            </a:r>
            <a:r>
              <a:rPr lang="it-IT" sz="1200" dirty="0"/>
              <a:t> in </a:t>
            </a:r>
            <a:r>
              <a:rPr lang="it-IT" sz="1200" b="1" dirty="0">
                <a:solidFill>
                  <a:srgbClr val="7F0029"/>
                </a:solidFill>
              </a:rPr>
              <a:t>red </a:t>
            </a:r>
            <a:r>
              <a:rPr lang="it-IT" sz="1200" dirty="0" err="1"/>
              <a:t>will</a:t>
            </a:r>
            <a:r>
              <a:rPr lang="it-IT" sz="1200" dirty="0"/>
              <a:t> be </a:t>
            </a:r>
            <a:r>
              <a:rPr lang="it-IT" sz="1200" dirty="0" err="1"/>
              <a:t>soon</a:t>
            </a:r>
            <a:r>
              <a:rPr lang="it-IT" sz="1200" dirty="0"/>
              <a:t> </a:t>
            </a:r>
            <a:r>
              <a:rPr lang="it-IT" sz="1200" dirty="0" err="1"/>
              <a:t>available</a:t>
            </a:r>
            <a:r>
              <a:rPr lang="it-IT" sz="1200" dirty="0"/>
              <a:t> in the paper         </a:t>
            </a:r>
            <a:r>
              <a:rPr lang="it-IT" sz="1200" dirty="0">
                <a:latin typeface="Palatino Linotype" panose="02040502050505030304" pitchFamily="18" charset="0"/>
              </a:rPr>
              <a:t>Bezmalinovich M. et.al, in </a:t>
            </a:r>
            <a:r>
              <a:rPr lang="it-IT" sz="1200" dirty="0" err="1">
                <a:latin typeface="Palatino Linotype" panose="02040502050505030304" pitchFamily="18" charset="0"/>
              </a:rPr>
              <a:t>prep</a:t>
            </a:r>
            <a:r>
              <a:rPr lang="it-IT" sz="1200" dirty="0">
                <a:latin typeface="Palatino Linotype" panose="02040502050505030304" pitchFamily="18" charset="0"/>
              </a:rPr>
              <a:t>. 2025</a:t>
            </a:r>
          </a:p>
        </p:txBody>
      </p:sp>
      <p:sp>
        <p:nvSpPr>
          <p:cNvPr id="14" name="Google Shape;76;p15">
            <a:extLst>
              <a:ext uri="{FF2B5EF4-FFF2-40B4-BE49-F238E27FC236}">
                <a16:creationId xmlns:a16="http://schemas.microsoft.com/office/drawing/2014/main" id="{A968F59F-22A2-4CE3-2351-73CC75173F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82" y="55918"/>
            <a:ext cx="8760542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EXTRA - KN spectrum analysis  -  t = 1d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17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506C6-8D6F-6CA1-9876-FFDE7C0F2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2E825242-F62B-4C6F-125F-437EB77A6A18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1425E3-19BF-64B5-61BB-61EF08F0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42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F47BDE46-9D8A-FF69-8B67-512B872BBB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4F8AE98-4F6F-0A56-EA1A-D68CC1CAF2B7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91151270-B9CC-49B1-BF2C-8032324882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9097" y="55918"/>
            <a:ext cx="7678993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Extra - Se Electron Configurations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1079901-CA80-D625-DEDF-31C827ED8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Google Shape;89;p16">
            <a:extLst>
              <a:ext uri="{FF2B5EF4-FFF2-40B4-BE49-F238E27FC236}">
                <a16:creationId xmlns:a16="http://schemas.microsoft.com/office/drawing/2014/main" id="{C394AA95-E523-AC80-3DB5-4AB0411E919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787" y="986625"/>
            <a:ext cx="5521088" cy="2210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3;p16">
            <a:extLst>
              <a:ext uri="{FF2B5EF4-FFF2-40B4-BE49-F238E27FC236}">
                <a16:creationId xmlns:a16="http://schemas.microsoft.com/office/drawing/2014/main" id="{00061588-7392-E401-9D07-2AAE45DF03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4493"/>
          <a:stretch/>
        </p:blipFill>
        <p:spPr>
          <a:xfrm>
            <a:off x="6324600" y="1867766"/>
            <a:ext cx="5514975" cy="118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8;p16">
            <a:extLst>
              <a:ext uri="{FF2B5EF4-FFF2-40B4-BE49-F238E27FC236}">
                <a16:creationId xmlns:a16="http://schemas.microsoft.com/office/drawing/2014/main" id="{EB87633E-70CB-18CA-82FE-2A726258D36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785" y="3459549"/>
            <a:ext cx="5521087" cy="166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2;p16">
            <a:extLst>
              <a:ext uri="{FF2B5EF4-FFF2-40B4-BE49-F238E27FC236}">
                <a16:creationId xmlns:a16="http://schemas.microsoft.com/office/drawing/2014/main" id="{062FCF74-64E4-AFCE-12E5-5C5E93A8139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5832" y="3435114"/>
            <a:ext cx="5521085" cy="14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0;p16">
            <a:extLst>
              <a:ext uri="{FF2B5EF4-FFF2-40B4-BE49-F238E27FC236}">
                <a16:creationId xmlns:a16="http://schemas.microsoft.com/office/drawing/2014/main" id="{9B2317DB-DCC2-8A4D-3791-28AD74D73BF0}"/>
              </a:ext>
            </a:extLst>
          </p:cNvPr>
          <p:cNvSpPr txBox="1"/>
          <p:nvPr/>
        </p:nvSpPr>
        <p:spPr>
          <a:xfrm>
            <a:off x="5431782" y="5806197"/>
            <a:ext cx="18081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rgbClr val="417D80"/>
                </a:solidFill>
                <a:latin typeface="Palatino Linotype" panose="02040502050505030304" pitchFamily="18" charset="0"/>
              </a:rPr>
              <a:t>{5s,5p,4d,4f}</a:t>
            </a:r>
            <a:endParaRPr sz="2000" dirty="0">
              <a:solidFill>
                <a:srgbClr val="417D8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Google Shape;92;p16">
            <a:extLst>
              <a:ext uri="{FF2B5EF4-FFF2-40B4-BE49-F238E27FC236}">
                <a16:creationId xmlns:a16="http://schemas.microsoft.com/office/drawing/2014/main" id="{196354BF-D227-2BAB-3BD1-E649F0631586}"/>
              </a:ext>
            </a:extLst>
          </p:cNvPr>
          <p:cNvSpPr txBox="1"/>
          <p:nvPr/>
        </p:nvSpPr>
        <p:spPr>
          <a:xfrm>
            <a:off x="1716589" y="5325995"/>
            <a:ext cx="9238486" cy="192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417D80"/>
                </a:solidFill>
                <a:latin typeface="Palatino Linotype" panose="02040502050505030304" pitchFamily="18" charset="0"/>
              </a:rPr>
              <a:t>All the sets of electron configuratations respect the same symmetry</a:t>
            </a:r>
            <a:endParaRPr sz="2400" dirty="0">
              <a:solidFill>
                <a:srgbClr val="417D8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C847755-1F69-89BC-C15D-8E8028DC1F1C}"/>
              </a:ext>
            </a:extLst>
          </p:cNvPr>
          <p:cNvSpPr/>
          <p:nvPr/>
        </p:nvSpPr>
        <p:spPr>
          <a:xfrm>
            <a:off x="4919872" y="1321905"/>
            <a:ext cx="805068" cy="22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+2020</a:t>
            </a:r>
          </a:p>
        </p:txBody>
      </p:sp>
      <p:pic>
        <p:nvPicPr>
          <p:cNvPr id="15" name="Google Shape;89;p16">
            <a:extLst>
              <a:ext uri="{FF2B5EF4-FFF2-40B4-BE49-F238E27FC236}">
                <a16:creationId xmlns:a16="http://schemas.microsoft.com/office/drawing/2014/main" id="{3DC09AE6-7EC9-804C-C908-5EB146D700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60784"/>
          <a:stretch>
            <a:fillRect/>
          </a:stretch>
        </p:blipFill>
        <p:spPr>
          <a:xfrm>
            <a:off x="6318487" y="987145"/>
            <a:ext cx="5521088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497B4F01-2E59-8CEA-0A2F-91CC56C6967F}"/>
              </a:ext>
            </a:extLst>
          </p:cNvPr>
          <p:cNvSpPr/>
          <p:nvPr/>
        </p:nvSpPr>
        <p:spPr>
          <a:xfrm>
            <a:off x="10906527" y="1325220"/>
            <a:ext cx="805068" cy="22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+2020</a:t>
            </a:r>
          </a:p>
        </p:txBody>
      </p:sp>
    </p:spTree>
    <p:extLst>
      <p:ext uri="{BB962C8B-B14F-4D97-AF65-F5344CB8AC3E}">
        <p14:creationId xmlns:p14="http://schemas.microsoft.com/office/powerpoint/2010/main" val="2567928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94A1B-EA14-99D7-CC92-97CF1B5DD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16DB51F-D026-8F4C-3842-66CE8A37342B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1FEE78E-110F-666C-2CFD-9B7C57CB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43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473B0828-BBD1-7460-A9D6-A75C07A9A2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4850A38-13C7-6684-70AB-75C8D0783A0D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5B1B94E-518D-BF91-1078-8BEEB895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sp>
        <p:nvSpPr>
          <p:cNvPr id="14" name="Google Shape;76;p15">
            <a:extLst>
              <a:ext uri="{FF2B5EF4-FFF2-40B4-BE49-F238E27FC236}">
                <a16:creationId xmlns:a16="http://schemas.microsoft.com/office/drawing/2014/main" id="{837D57DC-CD8A-C401-DFEE-7C501935F8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609" y="55918"/>
            <a:ext cx="8193891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EXTRA – Atomic calculation strategy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Google Shape;117;p17">
            <a:extLst>
              <a:ext uri="{FF2B5EF4-FFF2-40B4-BE49-F238E27FC236}">
                <a16:creationId xmlns:a16="http://schemas.microsoft.com/office/drawing/2014/main" id="{6F025C20-A0C1-764C-2470-947298FCDC5B}"/>
              </a:ext>
            </a:extLst>
          </p:cNvPr>
          <p:cNvSpPr txBox="1"/>
          <p:nvPr/>
        </p:nvSpPr>
        <p:spPr>
          <a:xfrm>
            <a:off x="744088" y="2408776"/>
            <a:ext cx="11395586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 dirty="0">
                <a:solidFill>
                  <a:srgbClr val="0B5394"/>
                </a:solidFill>
                <a:latin typeface="Palatino Linotype" panose="02040502050505030304" pitchFamily="18" charset="0"/>
              </a:rPr>
              <a:t>MR layer = {5s,5p,4d,4f} for </a:t>
            </a:r>
            <a:r>
              <a:rPr lang="it" sz="2500" u="sng" dirty="0">
                <a:solidFill>
                  <a:srgbClr val="0B5394"/>
                </a:solidFill>
                <a:latin typeface="Palatino Linotype" panose="02040502050505030304" pitchFamily="18" charset="0"/>
              </a:rPr>
              <a:t>all ionisation degree</a:t>
            </a:r>
            <a:r>
              <a:rPr lang="it" sz="2500" dirty="0">
                <a:solidFill>
                  <a:srgbClr val="0B5394"/>
                </a:solidFill>
                <a:latin typeface="Palatino Linotype" panose="02040502050505030304" pitchFamily="18" charset="0"/>
              </a:rPr>
              <a:t> (both even and odd parity)</a:t>
            </a:r>
            <a:endParaRPr sz="2500" dirty="0">
              <a:solidFill>
                <a:srgbClr val="0B5394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Google Shape;118;p17">
            <a:extLst>
              <a:ext uri="{FF2B5EF4-FFF2-40B4-BE49-F238E27FC236}">
                <a16:creationId xmlns:a16="http://schemas.microsoft.com/office/drawing/2014/main" id="{5C78FB61-F7B3-3758-4492-CCDC7859F7F5}"/>
              </a:ext>
            </a:extLst>
          </p:cNvPr>
          <p:cNvSpPr/>
          <p:nvPr/>
        </p:nvSpPr>
        <p:spPr>
          <a:xfrm rot="5400000">
            <a:off x="3175912" y="3494271"/>
            <a:ext cx="1177789" cy="440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9;p17">
            <a:extLst>
              <a:ext uri="{FF2B5EF4-FFF2-40B4-BE49-F238E27FC236}">
                <a16:creationId xmlns:a16="http://schemas.microsoft.com/office/drawing/2014/main" id="{838C1D9B-91E9-AE4B-9C97-A748373BB226}"/>
              </a:ext>
            </a:extLst>
          </p:cNvPr>
          <p:cNvSpPr txBox="1"/>
          <p:nvPr/>
        </p:nvSpPr>
        <p:spPr>
          <a:xfrm>
            <a:off x="4046207" y="3312699"/>
            <a:ext cx="3796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 dirty="0">
                <a:solidFill>
                  <a:srgbClr val="990000"/>
                </a:solidFill>
                <a:latin typeface="Palatino Linotype" panose="02040502050505030304" pitchFamily="18" charset="0"/>
              </a:rPr>
              <a:t>RCI </a:t>
            </a:r>
            <a:endParaRPr sz="2500" dirty="0">
              <a:solidFill>
                <a:srgbClr val="99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Google Shape;120;p17">
            <a:extLst>
              <a:ext uri="{FF2B5EF4-FFF2-40B4-BE49-F238E27FC236}">
                <a16:creationId xmlns:a16="http://schemas.microsoft.com/office/drawing/2014/main" id="{9CD3BF8A-4CEE-847F-9F6D-A0DD5F0A90B3}"/>
              </a:ext>
            </a:extLst>
          </p:cNvPr>
          <p:cNvSpPr txBox="1"/>
          <p:nvPr/>
        </p:nvSpPr>
        <p:spPr>
          <a:xfrm>
            <a:off x="1862151" y="4661500"/>
            <a:ext cx="74901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 dirty="0">
                <a:solidFill>
                  <a:srgbClr val="0B5394"/>
                </a:solidFill>
                <a:latin typeface="Palatino Linotype" panose="02040502050505030304" pitchFamily="18" charset="0"/>
              </a:rPr>
              <a:t>RCI final layer = {8s,8p,7d,7f}</a:t>
            </a:r>
            <a:endParaRPr sz="2500" dirty="0">
              <a:solidFill>
                <a:srgbClr val="0B5394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Google Shape;121;p17">
            <a:extLst>
              <a:ext uri="{FF2B5EF4-FFF2-40B4-BE49-F238E27FC236}">
                <a16:creationId xmlns:a16="http://schemas.microsoft.com/office/drawing/2014/main" id="{B5EBEEA2-26FF-EB2E-38E6-C5BE9E6EEF83}"/>
              </a:ext>
            </a:extLst>
          </p:cNvPr>
          <p:cNvSpPr txBox="1"/>
          <p:nvPr/>
        </p:nvSpPr>
        <p:spPr>
          <a:xfrm>
            <a:off x="511278" y="1316029"/>
            <a:ext cx="10825315" cy="632832"/>
          </a:xfrm>
          <a:prstGeom prst="rect">
            <a:avLst/>
          </a:prstGeom>
          <a:noFill/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dirty="0">
                <a:solidFill>
                  <a:srgbClr val="990000"/>
                </a:solidFill>
                <a:latin typeface="Palatino Linotype" panose="02040502050505030304" pitchFamily="18" charset="0"/>
              </a:rPr>
              <a:t>Even and odd wave functions have been optimised separately</a:t>
            </a:r>
            <a:endParaRPr sz="3000" dirty="0">
              <a:solidFill>
                <a:srgbClr val="99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Google Shape;122;p17">
            <a:extLst>
              <a:ext uri="{FF2B5EF4-FFF2-40B4-BE49-F238E27FC236}">
                <a16:creationId xmlns:a16="http://schemas.microsoft.com/office/drawing/2014/main" id="{F7806C12-94F2-25E6-DD74-83B9E6DFBE11}"/>
              </a:ext>
            </a:extLst>
          </p:cNvPr>
          <p:cNvSpPr txBox="1"/>
          <p:nvPr/>
        </p:nvSpPr>
        <p:spPr>
          <a:xfrm>
            <a:off x="7762798" y="3239783"/>
            <a:ext cx="2652502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 dirty="0">
                <a:solidFill>
                  <a:srgbClr val="0B5394"/>
                </a:solidFill>
                <a:latin typeface="Palatino Linotype" panose="02040502050505030304" pitchFamily="18" charset="0"/>
              </a:rPr>
              <a:t>L1 = {6s,6p,5d,5f}</a:t>
            </a:r>
            <a:endParaRPr sz="2500" dirty="0">
              <a:solidFill>
                <a:srgbClr val="0B5394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Google Shape;123;p17">
            <a:extLst>
              <a:ext uri="{FF2B5EF4-FFF2-40B4-BE49-F238E27FC236}">
                <a16:creationId xmlns:a16="http://schemas.microsoft.com/office/drawing/2014/main" id="{BA9A34B1-7009-9793-C9D5-ED2ACB6B9F45}"/>
              </a:ext>
            </a:extLst>
          </p:cNvPr>
          <p:cNvSpPr txBox="1"/>
          <p:nvPr/>
        </p:nvSpPr>
        <p:spPr>
          <a:xfrm>
            <a:off x="7762798" y="3620883"/>
            <a:ext cx="29903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 dirty="0">
                <a:solidFill>
                  <a:srgbClr val="0B5394"/>
                </a:solidFill>
                <a:latin typeface="Palatino Linotype" panose="02040502050505030304" pitchFamily="18" charset="0"/>
              </a:rPr>
              <a:t>L2 = {7s,7p,6d,6f}</a:t>
            </a:r>
            <a:endParaRPr sz="2500" dirty="0">
              <a:solidFill>
                <a:srgbClr val="0B5394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Google Shape;124;p17">
            <a:extLst>
              <a:ext uri="{FF2B5EF4-FFF2-40B4-BE49-F238E27FC236}">
                <a16:creationId xmlns:a16="http://schemas.microsoft.com/office/drawing/2014/main" id="{9645D1C7-CC56-5DA6-F54D-BD8D60586457}"/>
              </a:ext>
            </a:extLst>
          </p:cNvPr>
          <p:cNvSpPr txBox="1"/>
          <p:nvPr/>
        </p:nvSpPr>
        <p:spPr>
          <a:xfrm>
            <a:off x="7762798" y="4024383"/>
            <a:ext cx="27432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 dirty="0">
                <a:solidFill>
                  <a:srgbClr val="0B5394"/>
                </a:solidFill>
                <a:latin typeface="Palatino Linotype" panose="02040502050505030304" pitchFamily="18" charset="0"/>
              </a:rPr>
              <a:t>L3 = {8s,8p,7d,7f}</a:t>
            </a:r>
            <a:endParaRPr sz="2500" dirty="0">
              <a:solidFill>
                <a:srgbClr val="0B5394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Google Shape;125;p17">
            <a:extLst>
              <a:ext uri="{FF2B5EF4-FFF2-40B4-BE49-F238E27FC236}">
                <a16:creationId xmlns:a16="http://schemas.microsoft.com/office/drawing/2014/main" id="{F3763360-3E2D-6969-1980-18A6A9F1F29E}"/>
              </a:ext>
            </a:extLst>
          </p:cNvPr>
          <p:cNvSpPr/>
          <p:nvPr/>
        </p:nvSpPr>
        <p:spPr>
          <a:xfrm>
            <a:off x="7701448" y="3342825"/>
            <a:ext cx="154526" cy="1177789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26;p17">
            <a:extLst>
              <a:ext uri="{FF2B5EF4-FFF2-40B4-BE49-F238E27FC236}">
                <a16:creationId xmlns:a16="http://schemas.microsoft.com/office/drawing/2014/main" id="{C146063C-4AE6-A9DE-36B0-D414B91CFD6C}"/>
              </a:ext>
            </a:extLst>
          </p:cNvPr>
          <p:cNvSpPr txBox="1"/>
          <p:nvPr/>
        </p:nvSpPr>
        <p:spPr>
          <a:xfrm>
            <a:off x="6441881" y="3492330"/>
            <a:ext cx="13827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990000"/>
                </a:solidFill>
                <a:latin typeface="Palatino Linotype" panose="02040502050505030304" pitchFamily="18" charset="0"/>
              </a:rPr>
              <a:t>   RCI</a:t>
            </a:r>
            <a:br>
              <a:rPr lang="it" sz="2400" dirty="0">
                <a:solidFill>
                  <a:srgbClr val="990000"/>
                </a:solidFill>
                <a:latin typeface="Palatino Linotype" panose="02040502050505030304" pitchFamily="18" charset="0"/>
              </a:rPr>
            </a:br>
            <a:r>
              <a:rPr lang="it" sz="2400" dirty="0">
                <a:solidFill>
                  <a:srgbClr val="990000"/>
                </a:solidFill>
                <a:latin typeface="Palatino Linotype" panose="02040502050505030304" pitchFamily="18" charset="0"/>
              </a:rPr>
              <a:t>strategy </a:t>
            </a:r>
            <a:endParaRPr sz="2400" dirty="0">
              <a:solidFill>
                <a:srgbClr val="99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1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C4F6E-96AC-776F-E7BF-79C075465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43FC43E0-F87E-22BE-2E05-2386FDB3D533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9D7EBDC-EDFE-4190-4490-A262F97D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44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51D0DC04-3D14-DBFA-A731-0023A68BFC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697D980-51C4-6982-C737-37C0A451BF08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F8F75BC-84CD-52A6-DDAB-54D04F31F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sp>
        <p:nvSpPr>
          <p:cNvPr id="14" name="Google Shape;76;p15">
            <a:extLst>
              <a:ext uri="{FF2B5EF4-FFF2-40B4-BE49-F238E27FC236}">
                <a16:creationId xmlns:a16="http://schemas.microsoft.com/office/drawing/2014/main" id="{BEB7EB45-6A23-BF14-8759-5EFCBB029C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982" y="55918"/>
            <a:ext cx="8193891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EXTRA – Atomic calculation strategy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2FA40201-12BD-117E-694C-E13A8A8269BF}"/>
              </a:ext>
            </a:extLst>
          </p:cNvPr>
          <p:cNvSpPr/>
          <p:nvPr/>
        </p:nvSpPr>
        <p:spPr>
          <a:xfrm>
            <a:off x="791650" y="1364251"/>
            <a:ext cx="2694721" cy="2099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B85D21D8-6DEE-840E-2F40-9143612EA04A}"/>
              </a:ext>
            </a:extLst>
          </p:cNvPr>
          <p:cNvCxnSpPr>
            <a:cxnSpLocks/>
          </p:cNvCxnSpPr>
          <p:nvPr/>
        </p:nvCxnSpPr>
        <p:spPr>
          <a:xfrm>
            <a:off x="2376312" y="3112019"/>
            <a:ext cx="8966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23308C5C-70EE-7006-BBF6-8C878DBE1200}"/>
              </a:ext>
            </a:extLst>
          </p:cNvPr>
          <p:cNvCxnSpPr>
            <a:cxnSpLocks/>
          </p:cNvCxnSpPr>
          <p:nvPr/>
        </p:nvCxnSpPr>
        <p:spPr>
          <a:xfrm>
            <a:off x="2376312" y="2234605"/>
            <a:ext cx="89664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7">
            <a:extLst>
              <a:ext uri="{FF2B5EF4-FFF2-40B4-BE49-F238E27FC236}">
                <a16:creationId xmlns:a16="http://schemas.microsoft.com/office/drawing/2014/main" id="{E58257C8-C9D5-4CAA-98D8-3770F2B8B52F}"/>
              </a:ext>
            </a:extLst>
          </p:cNvPr>
          <p:cNvSpPr txBox="1"/>
          <p:nvPr/>
        </p:nvSpPr>
        <p:spPr>
          <a:xfrm>
            <a:off x="954318" y="2899039"/>
            <a:ext cx="15447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Ground </a:t>
            </a:r>
            <a:r>
              <a:rPr kumimoji="0" lang="it-IT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level</a:t>
            </a: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A38C8154-4682-9C43-978C-40C9E32D1E62}"/>
              </a:ext>
            </a:extLst>
          </p:cNvPr>
          <p:cNvSpPr txBox="1"/>
          <p:nvPr/>
        </p:nvSpPr>
        <p:spPr>
          <a:xfrm>
            <a:off x="1007781" y="2030688"/>
            <a:ext cx="15447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Excited</a:t>
            </a: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state</a:t>
            </a:r>
          </a:p>
        </p:txBody>
      </p:sp>
      <p:cxnSp>
        <p:nvCxnSpPr>
          <p:cNvPr id="24" name="Straight Arrow Connector 22">
            <a:extLst>
              <a:ext uri="{FF2B5EF4-FFF2-40B4-BE49-F238E27FC236}">
                <a16:creationId xmlns:a16="http://schemas.microsoft.com/office/drawing/2014/main" id="{DF05D75D-6C65-41D3-B5AC-6D248D1FAB53}"/>
              </a:ext>
            </a:extLst>
          </p:cNvPr>
          <p:cNvCxnSpPr/>
          <p:nvPr/>
        </p:nvCxnSpPr>
        <p:spPr>
          <a:xfrm flipV="1">
            <a:off x="2824635" y="2234605"/>
            <a:ext cx="0" cy="87617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0">
            <a:extLst>
              <a:ext uri="{FF2B5EF4-FFF2-40B4-BE49-F238E27FC236}">
                <a16:creationId xmlns:a16="http://schemas.microsoft.com/office/drawing/2014/main" id="{809BB3D2-01DC-BAA2-D2FF-2A5E8FCDA113}"/>
              </a:ext>
            </a:extLst>
          </p:cNvPr>
          <p:cNvSpPr txBox="1"/>
          <p:nvPr/>
        </p:nvSpPr>
        <p:spPr>
          <a:xfrm>
            <a:off x="1823730" y="1435619"/>
            <a:ext cx="1871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Standard case</a:t>
            </a:r>
          </a:p>
        </p:txBody>
      </p:sp>
      <p:sp>
        <p:nvSpPr>
          <p:cNvPr id="26" name="TextBox 54">
            <a:extLst>
              <a:ext uri="{FF2B5EF4-FFF2-40B4-BE49-F238E27FC236}">
                <a16:creationId xmlns:a16="http://schemas.microsoft.com/office/drawing/2014/main" id="{94A4A344-80DD-4ADF-E813-E8F6A28183FD}"/>
              </a:ext>
            </a:extLst>
          </p:cNvPr>
          <p:cNvSpPr txBox="1"/>
          <p:nvPr/>
        </p:nvSpPr>
        <p:spPr>
          <a:xfrm>
            <a:off x="1541801" y="2463382"/>
            <a:ext cx="121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Transition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27" name="Arrow: Right 23">
            <a:extLst>
              <a:ext uri="{FF2B5EF4-FFF2-40B4-BE49-F238E27FC236}">
                <a16:creationId xmlns:a16="http://schemas.microsoft.com/office/drawing/2014/main" id="{D55B4A99-3B59-7B90-E743-49288C046109}"/>
              </a:ext>
            </a:extLst>
          </p:cNvPr>
          <p:cNvSpPr/>
          <p:nvPr/>
        </p:nvSpPr>
        <p:spPr>
          <a:xfrm>
            <a:off x="3873900" y="2075665"/>
            <a:ext cx="2139509" cy="466744"/>
          </a:xfrm>
          <a:prstGeom prst="rightArrow">
            <a:avLst/>
          </a:prstGeom>
          <a:solidFill>
            <a:srgbClr val="C00000"/>
          </a:solidFill>
          <a:ln w="19050">
            <a:solidFill>
              <a:srgbClr val="7F00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5FAAD917-D232-E6CC-FA13-670D3F60940E}"/>
              </a:ext>
            </a:extLst>
          </p:cNvPr>
          <p:cNvSpPr txBox="1"/>
          <p:nvPr/>
        </p:nvSpPr>
        <p:spPr>
          <a:xfrm>
            <a:off x="3601889" y="2554904"/>
            <a:ext cx="2811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Excitation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n-quantum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functions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53">
            <a:extLst>
              <a:ext uri="{FF2B5EF4-FFF2-40B4-BE49-F238E27FC236}">
                <a16:creationId xmlns:a16="http://schemas.microsoft.com/office/drawing/2014/main" id="{BD323629-ECDE-00A5-08D7-74D0C6153DC8}"/>
              </a:ext>
            </a:extLst>
          </p:cNvPr>
          <p:cNvSpPr txBox="1"/>
          <p:nvPr/>
        </p:nvSpPr>
        <p:spPr>
          <a:xfrm>
            <a:off x="3937675" y="1666555"/>
            <a:ext cx="2139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Multi-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configuration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0" name="Rectangle: Rounded Corners 31">
            <a:extLst>
              <a:ext uri="{FF2B5EF4-FFF2-40B4-BE49-F238E27FC236}">
                <a16:creationId xmlns:a16="http://schemas.microsoft.com/office/drawing/2014/main" id="{75882F2C-BDB3-EA02-8054-173B804C9D52}"/>
              </a:ext>
            </a:extLst>
          </p:cNvPr>
          <p:cNvSpPr/>
          <p:nvPr/>
        </p:nvSpPr>
        <p:spPr>
          <a:xfrm>
            <a:off x="6355554" y="1014693"/>
            <a:ext cx="4962864" cy="30457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3FBA0B-B581-D891-597F-20F1156DD021}"/>
              </a:ext>
            </a:extLst>
          </p:cNvPr>
          <p:cNvSpPr txBox="1"/>
          <p:nvPr/>
        </p:nvSpPr>
        <p:spPr>
          <a:xfrm>
            <a:off x="6697385" y="1079927"/>
            <a:ext cx="187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</a:rPr>
              <a:t>Real case</a:t>
            </a: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4803859A-4DB7-6A2F-B492-CBEDA0E19347}"/>
              </a:ext>
            </a:extLst>
          </p:cNvPr>
          <p:cNvSpPr txBox="1"/>
          <p:nvPr/>
        </p:nvSpPr>
        <p:spPr>
          <a:xfrm>
            <a:off x="6528497" y="1426902"/>
            <a:ext cx="2545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</a:t>
            </a:r>
            <a:r>
              <a:rPr kumimoji="0" lang="it-IT" sz="20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electron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Connector 25">
            <a:extLst>
              <a:ext uri="{FF2B5EF4-FFF2-40B4-BE49-F238E27FC236}">
                <a16:creationId xmlns:a16="http://schemas.microsoft.com/office/drawing/2014/main" id="{E7265009-0C5F-A21E-23BB-CE8D2B7A1145}"/>
              </a:ext>
            </a:extLst>
          </p:cNvPr>
          <p:cNvCxnSpPr>
            <a:cxnSpLocks/>
          </p:cNvCxnSpPr>
          <p:nvPr/>
        </p:nvCxnSpPr>
        <p:spPr>
          <a:xfrm>
            <a:off x="7048532" y="3154962"/>
            <a:ext cx="8966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6">
            <a:extLst>
              <a:ext uri="{FF2B5EF4-FFF2-40B4-BE49-F238E27FC236}">
                <a16:creationId xmlns:a16="http://schemas.microsoft.com/office/drawing/2014/main" id="{4472AE80-D47A-ED9F-BA7C-9D4B8CE319E0}"/>
              </a:ext>
            </a:extLst>
          </p:cNvPr>
          <p:cNvCxnSpPr>
            <a:cxnSpLocks/>
          </p:cNvCxnSpPr>
          <p:nvPr/>
        </p:nvCxnSpPr>
        <p:spPr>
          <a:xfrm>
            <a:off x="7048532" y="2430182"/>
            <a:ext cx="36056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7">
            <a:extLst>
              <a:ext uri="{FF2B5EF4-FFF2-40B4-BE49-F238E27FC236}">
                <a16:creationId xmlns:a16="http://schemas.microsoft.com/office/drawing/2014/main" id="{FE389C2B-4E98-7E96-E422-8097AAB78444}"/>
              </a:ext>
            </a:extLst>
          </p:cNvPr>
          <p:cNvCxnSpPr>
            <a:cxnSpLocks/>
          </p:cNvCxnSpPr>
          <p:nvPr/>
        </p:nvCxnSpPr>
        <p:spPr>
          <a:xfrm flipV="1">
            <a:off x="7257158" y="2443348"/>
            <a:ext cx="0" cy="71037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58">
            <a:extLst>
              <a:ext uri="{FF2B5EF4-FFF2-40B4-BE49-F238E27FC236}">
                <a16:creationId xmlns:a16="http://schemas.microsoft.com/office/drawing/2014/main" id="{74A35F12-D7C5-5C39-4864-501306B3F933}"/>
              </a:ext>
            </a:extLst>
          </p:cNvPr>
          <p:cNvCxnSpPr>
            <a:cxnSpLocks/>
          </p:cNvCxnSpPr>
          <p:nvPr/>
        </p:nvCxnSpPr>
        <p:spPr>
          <a:xfrm>
            <a:off x="7504883" y="2440777"/>
            <a:ext cx="580413" cy="257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59">
            <a:extLst>
              <a:ext uri="{FF2B5EF4-FFF2-40B4-BE49-F238E27FC236}">
                <a16:creationId xmlns:a16="http://schemas.microsoft.com/office/drawing/2014/main" id="{B7CA3C90-4FED-CB44-948B-FB70D22F975F}"/>
              </a:ext>
            </a:extLst>
          </p:cNvPr>
          <p:cNvCxnSpPr>
            <a:cxnSpLocks/>
          </p:cNvCxnSpPr>
          <p:nvPr/>
        </p:nvCxnSpPr>
        <p:spPr>
          <a:xfrm flipV="1">
            <a:off x="7720276" y="2440777"/>
            <a:ext cx="0" cy="70741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61">
            <a:extLst>
              <a:ext uri="{FF2B5EF4-FFF2-40B4-BE49-F238E27FC236}">
                <a16:creationId xmlns:a16="http://schemas.microsoft.com/office/drawing/2014/main" id="{A8BF88F7-E12C-551A-CD11-2C4E39B75391}"/>
              </a:ext>
            </a:extLst>
          </p:cNvPr>
          <p:cNvSpPr txBox="1"/>
          <p:nvPr/>
        </p:nvSpPr>
        <p:spPr>
          <a:xfrm>
            <a:off x="6592943" y="3184141"/>
            <a:ext cx="171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Ar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 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3d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4p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9" name="TextBox 60">
            <a:extLst>
              <a:ext uri="{FF2B5EF4-FFF2-40B4-BE49-F238E27FC236}">
                <a16:creationId xmlns:a16="http://schemas.microsoft.com/office/drawing/2014/main" id="{98084F7E-8A15-0269-33CC-2590243E033B}"/>
              </a:ext>
            </a:extLst>
          </p:cNvPr>
          <p:cNvSpPr txBox="1"/>
          <p:nvPr/>
        </p:nvSpPr>
        <p:spPr>
          <a:xfrm>
            <a:off x="7588008" y="3620273"/>
            <a:ext cx="2769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Selenium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(Se)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example</a:t>
            </a:r>
            <a:endParaRPr kumimoji="0" lang="it-IT" sz="2000" b="1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2DCAF5CA-CDBA-FDA6-82A6-7AF9F2269A14}"/>
              </a:ext>
            </a:extLst>
          </p:cNvPr>
          <p:cNvSpPr txBox="1"/>
          <p:nvPr/>
        </p:nvSpPr>
        <p:spPr>
          <a:xfrm>
            <a:off x="6436064" y="2464246"/>
            <a:ext cx="55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n=4</a:t>
            </a:r>
          </a:p>
        </p:txBody>
      </p:sp>
      <p:sp>
        <p:nvSpPr>
          <p:cNvPr id="41" name="TextBox 62">
            <a:extLst>
              <a:ext uri="{FF2B5EF4-FFF2-40B4-BE49-F238E27FC236}">
                <a16:creationId xmlns:a16="http://schemas.microsoft.com/office/drawing/2014/main" id="{7936A578-7C3E-2C03-1CB4-1004F514389A}"/>
              </a:ext>
            </a:extLst>
          </p:cNvPr>
          <p:cNvSpPr txBox="1"/>
          <p:nvPr/>
        </p:nvSpPr>
        <p:spPr>
          <a:xfrm>
            <a:off x="6400937" y="2049612"/>
            <a:ext cx="1107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4s</a:t>
            </a:r>
            <a:r>
              <a:rPr lang="it-IT" baseline="30000" dirty="0">
                <a:solidFill>
                  <a:srgbClr val="C00000"/>
                </a:solidFill>
                <a:latin typeface="Calibri" panose="020F0502020204030204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lang="it-IT" dirty="0">
                <a:solidFill>
                  <a:srgbClr val="C00000"/>
                </a:solidFill>
                <a:latin typeface="Calibri" panose="020F0502020204030204"/>
              </a:rPr>
              <a:t>p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lang="it-IT" dirty="0">
                <a:solidFill>
                  <a:srgbClr val="C00000"/>
                </a:solidFill>
              </a:rPr>
              <a:t>4d</a:t>
            </a:r>
            <a:r>
              <a:rPr lang="it-IT" baseline="30000" dirty="0">
                <a:solidFill>
                  <a:srgbClr val="C00000"/>
                </a:solidFill>
              </a:rPr>
              <a:t>1</a:t>
            </a:r>
            <a:endParaRPr kumimoji="0" lang="it-IT" sz="1800" b="0" i="0" u="none" strike="no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63">
            <a:extLst>
              <a:ext uri="{FF2B5EF4-FFF2-40B4-BE49-F238E27FC236}">
                <a16:creationId xmlns:a16="http://schemas.microsoft.com/office/drawing/2014/main" id="{F0243CB6-D467-2015-31C1-B0330E130515}"/>
              </a:ext>
            </a:extLst>
          </p:cNvPr>
          <p:cNvSpPr txBox="1"/>
          <p:nvPr/>
        </p:nvSpPr>
        <p:spPr>
          <a:xfrm>
            <a:off x="7529317" y="2049655"/>
            <a:ext cx="111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dirty="0">
                <a:solidFill>
                  <a:srgbClr val="C00000"/>
                </a:solidFill>
              </a:rPr>
              <a:t>4s</a:t>
            </a:r>
            <a:r>
              <a:rPr lang="it-IT" baseline="30000" dirty="0">
                <a:solidFill>
                  <a:srgbClr val="C00000"/>
                </a:solidFill>
              </a:rPr>
              <a:t>2</a:t>
            </a:r>
            <a:r>
              <a:rPr lang="it-IT" dirty="0">
                <a:solidFill>
                  <a:srgbClr val="C00000"/>
                </a:solidFill>
              </a:rPr>
              <a:t>4p</a:t>
            </a:r>
            <a:r>
              <a:rPr lang="it-IT" baseline="30000" dirty="0">
                <a:solidFill>
                  <a:srgbClr val="C00000"/>
                </a:solidFill>
              </a:rPr>
              <a:t>2</a:t>
            </a:r>
            <a:r>
              <a:rPr lang="it-IT" dirty="0">
                <a:solidFill>
                  <a:srgbClr val="C00000"/>
                </a:solidFill>
              </a:rPr>
              <a:t>4d</a:t>
            </a:r>
            <a:r>
              <a:rPr lang="it-IT" baseline="30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3" name="TextBox 73">
            <a:extLst>
              <a:ext uri="{FF2B5EF4-FFF2-40B4-BE49-F238E27FC236}">
                <a16:creationId xmlns:a16="http://schemas.microsoft.com/office/drawing/2014/main" id="{A4AB2225-DA01-7BDA-7AE2-35DDCFB76A96}"/>
              </a:ext>
            </a:extLst>
          </p:cNvPr>
          <p:cNvSpPr txBox="1"/>
          <p:nvPr/>
        </p:nvSpPr>
        <p:spPr>
          <a:xfrm>
            <a:off x="9497107" y="1297433"/>
            <a:ext cx="1349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it-IT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cxnSp>
        <p:nvCxnSpPr>
          <p:cNvPr id="44" name="Straight Connector 33">
            <a:extLst>
              <a:ext uri="{FF2B5EF4-FFF2-40B4-BE49-F238E27FC236}">
                <a16:creationId xmlns:a16="http://schemas.microsoft.com/office/drawing/2014/main" id="{357661D9-02A8-8030-3313-97E542E27AFA}"/>
              </a:ext>
            </a:extLst>
          </p:cNvPr>
          <p:cNvCxnSpPr>
            <a:cxnSpLocks/>
          </p:cNvCxnSpPr>
          <p:nvPr/>
        </p:nvCxnSpPr>
        <p:spPr>
          <a:xfrm>
            <a:off x="9427494" y="3231744"/>
            <a:ext cx="951377" cy="59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4">
            <a:extLst>
              <a:ext uri="{FF2B5EF4-FFF2-40B4-BE49-F238E27FC236}">
                <a16:creationId xmlns:a16="http://schemas.microsoft.com/office/drawing/2014/main" id="{13AA4E41-0B96-01D5-8D79-AE71A2B192B0}"/>
              </a:ext>
            </a:extLst>
          </p:cNvPr>
          <p:cNvCxnSpPr>
            <a:cxnSpLocks/>
          </p:cNvCxnSpPr>
          <p:nvPr/>
        </p:nvCxnSpPr>
        <p:spPr>
          <a:xfrm>
            <a:off x="9546366" y="2637917"/>
            <a:ext cx="35694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35">
            <a:extLst>
              <a:ext uri="{FF2B5EF4-FFF2-40B4-BE49-F238E27FC236}">
                <a16:creationId xmlns:a16="http://schemas.microsoft.com/office/drawing/2014/main" id="{FF781C1C-DF78-1723-2D22-F445D9DCDA6D}"/>
              </a:ext>
            </a:extLst>
          </p:cNvPr>
          <p:cNvCxnSpPr>
            <a:cxnSpLocks/>
          </p:cNvCxnSpPr>
          <p:nvPr/>
        </p:nvCxnSpPr>
        <p:spPr>
          <a:xfrm flipV="1">
            <a:off x="9730451" y="2644457"/>
            <a:ext cx="0" cy="58604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4">
            <a:extLst>
              <a:ext uri="{FF2B5EF4-FFF2-40B4-BE49-F238E27FC236}">
                <a16:creationId xmlns:a16="http://schemas.microsoft.com/office/drawing/2014/main" id="{39953C47-6BA0-91C1-05DD-9E1CC8BA4940}"/>
              </a:ext>
            </a:extLst>
          </p:cNvPr>
          <p:cNvCxnSpPr>
            <a:cxnSpLocks/>
          </p:cNvCxnSpPr>
          <p:nvPr/>
        </p:nvCxnSpPr>
        <p:spPr>
          <a:xfrm flipV="1">
            <a:off x="9739559" y="2133187"/>
            <a:ext cx="319500" cy="43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5">
            <a:extLst>
              <a:ext uri="{FF2B5EF4-FFF2-40B4-BE49-F238E27FC236}">
                <a16:creationId xmlns:a16="http://schemas.microsoft.com/office/drawing/2014/main" id="{F4E05091-6E6C-0C5E-9C63-5D028EC41F98}"/>
              </a:ext>
            </a:extLst>
          </p:cNvPr>
          <p:cNvCxnSpPr>
            <a:cxnSpLocks/>
          </p:cNvCxnSpPr>
          <p:nvPr/>
        </p:nvCxnSpPr>
        <p:spPr>
          <a:xfrm flipV="1">
            <a:off x="9992484" y="2288945"/>
            <a:ext cx="365428" cy="3986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6">
            <a:extLst>
              <a:ext uri="{FF2B5EF4-FFF2-40B4-BE49-F238E27FC236}">
                <a16:creationId xmlns:a16="http://schemas.microsoft.com/office/drawing/2014/main" id="{997F34D1-8B8F-7239-F895-D657FE392A42}"/>
              </a:ext>
            </a:extLst>
          </p:cNvPr>
          <p:cNvCxnSpPr>
            <a:cxnSpLocks/>
          </p:cNvCxnSpPr>
          <p:nvPr/>
        </p:nvCxnSpPr>
        <p:spPr>
          <a:xfrm flipV="1">
            <a:off x="9906880" y="2156332"/>
            <a:ext cx="0" cy="107417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8">
            <a:extLst>
              <a:ext uri="{FF2B5EF4-FFF2-40B4-BE49-F238E27FC236}">
                <a16:creationId xmlns:a16="http://schemas.microsoft.com/office/drawing/2014/main" id="{8F414823-2091-486A-EBD1-7E740E7F1B75}"/>
              </a:ext>
            </a:extLst>
          </p:cNvPr>
          <p:cNvCxnSpPr>
            <a:cxnSpLocks/>
          </p:cNvCxnSpPr>
          <p:nvPr/>
        </p:nvCxnSpPr>
        <p:spPr>
          <a:xfrm flipV="1">
            <a:off x="10183278" y="2292931"/>
            <a:ext cx="0" cy="93757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2E2FFAF-5389-B74A-2A02-2FDD73F3EF13}"/>
              </a:ext>
            </a:extLst>
          </p:cNvPr>
          <p:cNvSpPr txBox="1"/>
          <p:nvPr/>
        </p:nvSpPr>
        <p:spPr>
          <a:xfrm>
            <a:off x="8915501" y="2539512"/>
            <a:ext cx="55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02A562-FB46-6BB4-29FE-9D5E010BA7DB}"/>
              </a:ext>
            </a:extLst>
          </p:cNvPr>
          <p:cNvSpPr txBox="1"/>
          <p:nvPr/>
        </p:nvSpPr>
        <p:spPr>
          <a:xfrm>
            <a:off x="9131873" y="1905577"/>
            <a:ext cx="55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6C4E9C-B1FF-5B31-EA1F-3E673417A418}"/>
              </a:ext>
            </a:extLst>
          </p:cNvPr>
          <p:cNvSpPr txBox="1"/>
          <p:nvPr/>
        </p:nvSpPr>
        <p:spPr>
          <a:xfrm>
            <a:off x="10500344" y="2179373"/>
            <a:ext cx="55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n=5</a:t>
            </a:r>
          </a:p>
        </p:txBody>
      </p:sp>
      <p:sp>
        <p:nvSpPr>
          <p:cNvPr id="54" name="TextBox 69">
            <a:extLst>
              <a:ext uri="{FF2B5EF4-FFF2-40B4-BE49-F238E27FC236}">
                <a16:creationId xmlns:a16="http://schemas.microsoft.com/office/drawing/2014/main" id="{401A44E3-413C-C3CE-4BA4-50B5462EBAE9}"/>
              </a:ext>
            </a:extLst>
          </p:cNvPr>
          <p:cNvSpPr txBox="1"/>
          <p:nvPr/>
        </p:nvSpPr>
        <p:spPr>
          <a:xfrm>
            <a:off x="9109583" y="3298764"/>
            <a:ext cx="171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dirty="0">
                <a:solidFill>
                  <a:prstClr val="black"/>
                </a:solidFill>
              </a:rPr>
              <a:t>[Ar] 3d</a:t>
            </a:r>
            <a:r>
              <a:rPr lang="it-IT" baseline="30000" dirty="0">
                <a:solidFill>
                  <a:prstClr val="black"/>
                </a:solidFill>
              </a:rPr>
              <a:t>10</a:t>
            </a:r>
            <a:r>
              <a:rPr lang="it-IT" dirty="0">
                <a:solidFill>
                  <a:prstClr val="black"/>
                </a:solidFill>
              </a:rPr>
              <a:t>4s</a:t>
            </a:r>
            <a:r>
              <a:rPr lang="it-IT" baseline="30000" dirty="0">
                <a:solidFill>
                  <a:prstClr val="black"/>
                </a:solidFill>
              </a:rPr>
              <a:t>2</a:t>
            </a:r>
            <a:r>
              <a:rPr lang="it-IT" dirty="0">
                <a:solidFill>
                  <a:prstClr val="black"/>
                </a:solidFill>
              </a:rPr>
              <a:t>4p</a:t>
            </a:r>
            <a:r>
              <a:rPr lang="it-IT" baseline="300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55" name="TextBox 70">
            <a:extLst>
              <a:ext uri="{FF2B5EF4-FFF2-40B4-BE49-F238E27FC236}">
                <a16:creationId xmlns:a16="http://schemas.microsoft.com/office/drawing/2014/main" id="{F7DC8EF5-FBC3-4731-5A28-3EC897E32318}"/>
              </a:ext>
            </a:extLst>
          </p:cNvPr>
          <p:cNvSpPr txBox="1"/>
          <p:nvPr/>
        </p:nvSpPr>
        <p:spPr>
          <a:xfrm>
            <a:off x="8738932" y="2318312"/>
            <a:ext cx="111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dirty="0">
                <a:solidFill>
                  <a:srgbClr val="C00000"/>
                </a:solidFill>
              </a:rPr>
              <a:t>4s</a:t>
            </a:r>
            <a:r>
              <a:rPr lang="it-IT" baseline="30000" dirty="0">
                <a:solidFill>
                  <a:srgbClr val="C00000"/>
                </a:solidFill>
              </a:rPr>
              <a:t>2</a:t>
            </a:r>
            <a:r>
              <a:rPr lang="it-IT" dirty="0">
                <a:solidFill>
                  <a:srgbClr val="C00000"/>
                </a:solidFill>
              </a:rPr>
              <a:t>4p</a:t>
            </a:r>
            <a:r>
              <a:rPr lang="it-IT" baseline="30000" dirty="0">
                <a:solidFill>
                  <a:srgbClr val="C00000"/>
                </a:solidFill>
              </a:rPr>
              <a:t>3</a:t>
            </a:r>
            <a:r>
              <a:rPr lang="it-IT" dirty="0">
                <a:solidFill>
                  <a:srgbClr val="C00000"/>
                </a:solidFill>
              </a:rPr>
              <a:t>4d</a:t>
            </a:r>
            <a:r>
              <a:rPr lang="it-IT" baseline="30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6" name="TextBox 71">
            <a:extLst>
              <a:ext uri="{FF2B5EF4-FFF2-40B4-BE49-F238E27FC236}">
                <a16:creationId xmlns:a16="http://schemas.microsoft.com/office/drawing/2014/main" id="{BBCF9DF5-D193-BA48-018D-A20825D1A786}"/>
              </a:ext>
            </a:extLst>
          </p:cNvPr>
          <p:cNvSpPr txBox="1"/>
          <p:nvPr/>
        </p:nvSpPr>
        <p:spPr>
          <a:xfrm>
            <a:off x="9375675" y="1685714"/>
            <a:ext cx="111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dirty="0">
                <a:solidFill>
                  <a:srgbClr val="00B050"/>
                </a:solidFill>
              </a:rPr>
              <a:t>4s</a:t>
            </a:r>
            <a:r>
              <a:rPr lang="it-IT" baseline="30000" dirty="0">
                <a:solidFill>
                  <a:srgbClr val="00B050"/>
                </a:solidFill>
              </a:rPr>
              <a:t>2</a:t>
            </a:r>
            <a:r>
              <a:rPr lang="it-IT" dirty="0">
                <a:solidFill>
                  <a:srgbClr val="00B050"/>
                </a:solidFill>
              </a:rPr>
              <a:t>4p</a:t>
            </a:r>
            <a:r>
              <a:rPr lang="it-IT" baseline="30000" dirty="0">
                <a:solidFill>
                  <a:srgbClr val="00B050"/>
                </a:solidFill>
              </a:rPr>
              <a:t>3</a:t>
            </a:r>
            <a:r>
              <a:rPr lang="it-IT" dirty="0">
                <a:solidFill>
                  <a:srgbClr val="00B050"/>
                </a:solidFill>
              </a:rPr>
              <a:t>6s</a:t>
            </a:r>
            <a:r>
              <a:rPr lang="it-IT" baseline="300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57" name="TextBox 72">
            <a:extLst>
              <a:ext uri="{FF2B5EF4-FFF2-40B4-BE49-F238E27FC236}">
                <a16:creationId xmlns:a16="http://schemas.microsoft.com/office/drawing/2014/main" id="{F216C543-A533-94F4-2A00-A070F5E0E35A}"/>
              </a:ext>
            </a:extLst>
          </p:cNvPr>
          <p:cNvSpPr txBox="1"/>
          <p:nvPr/>
        </p:nvSpPr>
        <p:spPr>
          <a:xfrm>
            <a:off x="10267420" y="1982419"/>
            <a:ext cx="106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dirty="0">
                <a:solidFill>
                  <a:srgbClr val="7030A0"/>
                </a:solidFill>
              </a:rPr>
              <a:t>4s</a:t>
            </a:r>
            <a:r>
              <a:rPr lang="it-IT" baseline="30000" dirty="0">
                <a:solidFill>
                  <a:srgbClr val="7030A0"/>
                </a:solidFill>
              </a:rPr>
              <a:t>2</a:t>
            </a:r>
            <a:r>
              <a:rPr lang="it-IT" dirty="0">
                <a:solidFill>
                  <a:srgbClr val="7030A0"/>
                </a:solidFill>
              </a:rPr>
              <a:t>4p</a:t>
            </a:r>
            <a:r>
              <a:rPr lang="it-IT" baseline="30000" dirty="0">
                <a:solidFill>
                  <a:srgbClr val="7030A0"/>
                </a:solidFill>
              </a:rPr>
              <a:t>3</a:t>
            </a:r>
            <a:r>
              <a:rPr lang="it-IT" dirty="0">
                <a:solidFill>
                  <a:srgbClr val="7030A0"/>
                </a:solidFill>
              </a:rPr>
              <a:t>5s</a:t>
            </a:r>
            <a:r>
              <a:rPr lang="it-IT" baseline="30000" dirty="0">
                <a:solidFill>
                  <a:srgbClr val="7030A0"/>
                </a:solidFill>
              </a:rPr>
              <a:t>1</a:t>
            </a:r>
          </a:p>
        </p:txBody>
      </p:sp>
      <p:pic>
        <p:nvPicPr>
          <p:cNvPr id="58" name="Google Shape;173;p5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133FED53-E8F0-8458-66D6-D9CB74F10D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2861"/>
          <a:stretch/>
        </p:blipFill>
        <p:spPr>
          <a:xfrm>
            <a:off x="1956096" y="5001875"/>
            <a:ext cx="1887799" cy="960120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59" name="TextBox 6">
            <a:extLst>
              <a:ext uri="{FF2B5EF4-FFF2-40B4-BE49-F238E27FC236}">
                <a16:creationId xmlns:a16="http://schemas.microsoft.com/office/drawing/2014/main" id="{F656EB67-C7C9-8830-B807-CD8675236B6F}"/>
              </a:ext>
            </a:extLst>
          </p:cNvPr>
          <p:cNvSpPr txBox="1"/>
          <p:nvPr/>
        </p:nvSpPr>
        <p:spPr>
          <a:xfrm>
            <a:off x="943203" y="4697742"/>
            <a:ext cx="232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7F0029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State </a:t>
            </a:r>
            <a:r>
              <a:rPr kumimoji="0" 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7F0029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wave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7F0029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it-IT" b="1" i="0" u="none" strike="noStrike" kern="1200" cap="none" spc="0" normalizeH="0" baseline="0" noProof="0" dirty="0" err="1">
                <a:ln>
                  <a:noFill/>
                </a:ln>
                <a:solidFill>
                  <a:srgbClr val="7F0029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function</a:t>
            </a: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srgbClr val="7F0029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0" name="Rectangle 8">
            <a:extLst>
              <a:ext uri="{FF2B5EF4-FFF2-40B4-BE49-F238E27FC236}">
                <a16:creationId xmlns:a16="http://schemas.microsoft.com/office/drawing/2014/main" id="{301FCE0F-AEF7-4BF8-8C33-43084F82D38C}"/>
              </a:ext>
            </a:extLst>
          </p:cNvPr>
          <p:cNvSpPr/>
          <p:nvPr/>
        </p:nvSpPr>
        <p:spPr>
          <a:xfrm>
            <a:off x="2557748" y="5262043"/>
            <a:ext cx="1039879" cy="431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ight Brace 9">
            <a:extLst>
              <a:ext uri="{FF2B5EF4-FFF2-40B4-BE49-F238E27FC236}">
                <a16:creationId xmlns:a16="http://schemas.microsoft.com/office/drawing/2014/main" id="{B162E536-F4EC-A892-C142-4FE76D70828F}"/>
              </a:ext>
            </a:extLst>
          </p:cNvPr>
          <p:cNvSpPr/>
          <p:nvPr/>
        </p:nvSpPr>
        <p:spPr>
          <a:xfrm rot="5400000">
            <a:off x="2740660" y="5258616"/>
            <a:ext cx="231360" cy="148257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11">
            <a:extLst>
              <a:ext uri="{FF2B5EF4-FFF2-40B4-BE49-F238E27FC236}">
                <a16:creationId xmlns:a16="http://schemas.microsoft.com/office/drawing/2014/main" id="{8CA41EE8-5854-07F0-578E-0FA7E73AA0A7}"/>
              </a:ext>
            </a:extLst>
          </p:cNvPr>
          <p:cNvSpPr txBox="1"/>
          <p:nvPr/>
        </p:nvSpPr>
        <p:spPr>
          <a:xfrm>
            <a:off x="1875357" y="6137846"/>
            <a:ext cx="2139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Multi-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configuration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63" name="Google Shape;173;p5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6DF4425E-3CE1-67A2-DA18-494E804659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" r="67246"/>
          <a:stretch/>
        </p:blipFill>
        <p:spPr>
          <a:xfrm>
            <a:off x="1032116" y="5001875"/>
            <a:ext cx="920934" cy="960120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3BA5A55C-0DAD-4115-E414-3F3C712BE1D5}"/>
              </a:ext>
            </a:extLst>
          </p:cNvPr>
          <p:cNvSpPr txBox="1"/>
          <p:nvPr/>
        </p:nvSpPr>
        <p:spPr>
          <a:xfrm>
            <a:off x="4845596" y="4812112"/>
            <a:ext cx="5531869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Large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expansion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set of </a:t>
            </a:r>
            <a:r>
              <a:rPr lang="it-IT" dirty="0">
                <a:solidFill>
                  <a:srgbClr val="C00000"/>
                </a:solidFill>
                <a:latin typeface="Palatino Linotype" panose="02040502050505030304" pitchFamily="18" charset="0"/>
              </a:rPr>
              <a:t>e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lectron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configurations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)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</a:b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final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state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will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be a linear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combination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of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all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possible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lower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/upper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states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of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transitions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4A7224C9-9729-8C36-251B-60D31C6E2972}"/>
              </a:ext>
            </a:extLst>
          </p:cNvPr>
          <p:cNvSpPr txBox="1"/>
          <p:nvPr/>
        </p:nvSpPr>
        <p:spPr>
          <a:xfrm>
            <a:off x="984024" y="3735472"/>
            <a:ext cx="3375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Dirac–Coulomb </a:t>
            </a:r>
            <a:r>
              <a:rPr lang="it-IT" sz="2000" b="1" dirty="0" err="1">
                <a:solidFill>
                  <a:srgbClr val="0070C0"/>
                </a:solidFill>
              </a:rPr>
              <a:t>Hamiltonian</a:t>
            </a:r>
            <a:endParaRPr lang="it-IT" sz="2000" b="1" dirty="0">
              <a:solidFill>
                <a:srgbClr val="0070C0"/>
              </a:solidFill>
            </a:endParaRPr>
          </a:p>
        </p:txBody>
      </p:sp>
      <p:pic>
        <p:nvPicPr>
          <p:cNvPr id="66" name="Immagine 65">
            <a:extLst>
              <a:ext uri="{FF2B5EF4-FFF2-40B4-BE49-F238E27FC236}">
                <a16:creationId xmlns:a16="http://schemas.microsoft.com/office/drawing/2014/main" id="{273A80B6-F50D-2EEE-FB4B-C4AA9C6FA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16" y="4151185"/>
            <a:ext cx="4168956" cy="363103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1400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5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  <p:bldP spid="23" grpId="0"/>
      <p:bldP spid="25" grpId="0"/>
      <p:bldP spid="26" grpId="0"/>
      <p:bldP spid="27" grpId="0" animBg="1"/>
      <p:bldP spid="28" grpId="0"/>
      <p:bldP spid="29" grpId="0"/>
      <p:bldP spid="30" grpId="0" animBg="1"/>
      <p:bldP spid="31" grpId="0"/>
      <p:bldP spid="32" grpId="0"/>
      <p:bldP spid="38" grpId="0"/>
      <p:bldP spid="39" grpId="0"/>
      <p:bldP spid="40" grpId="0"/>
      <p:bldP spid="41" grpId="0"/>
      <p:bldP spid="42" grpId="0"/>
      <p:bldP spid="43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60" grpId="0" animBg="1"/>
      <p:bldP spid="61" grpId="0" animBg="1"/>
      <p:bldP spid="62" grpId="0"/>
      <p:bldP spid="64" grpId="0" animBg="1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6AB24-4CB3-78B4-7497-3E398F857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95BCEE4F-4B7F-0A87-2E69-DDE05EEC2B6D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6847C62-0FB1-B7CE-0767-26F06B537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5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9DB89DAA-0B28-E634-2BA9-DD79480460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78C9F67-77A7-F2C9-705C-9C8795576A17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2EC6895-2C8C-9C77-9F58-88DF8226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sp>
        <p:nvSpPr>
          <p:cNvPr id="4" name="Google Shape;108;p2">
            <a:extLst>
              <a:ext uri="{FF2B5EF4-FFF2-40B4-BE49-F238E27FC236}">
                <a16:creationId xmlns:a16="http://schemas.microsoft.com/office/drawing/2014/main" id="{E1787223-920C-0069-A423-ABEA72CBB7B3}"/>
              </a:ext>
            </a:extLst>
          </p:cNvPr>
          <p:cNvSpPr/>
          <p:nvPr/>
        </p:nvSpPr>
        <p:spPr>
          <a:xfrm>
            <a:off x="724494" y="1775119"/>
            <a:ext cx="5447443" cy="567276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KN 3D model light curve angular dependent</a:t>
            </a:r>
            <a:endParaRPr lang="en-US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Google Shape;105;p2">
            <a:extLst>
              <a:ext uri="{FF2B5EF4-FFF2-40B4-BE49-F238E27FC236}">
                <a16:creationId xmlns:a16="http://schemas.microsoft.com/office/drawing/2014/main" id="{0D5B4E9E-01FC-8F51-2DA2-89B4B26D7C76}"/>
              </a:ext>
            </a:extLst>
          </p:cNvPr>
          <p:cNvSpPr txBox="1"/>
          <p:nvPr/>
        </p:nvSpPr>
        <p:spPr>
          <a:xfrm>
            <a:off x="853804" y="988318"/>
            <a:ext cx="5221581" cy="86173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32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POSSIS (KN light curve model)</a:t>
            </a:r>
            <a:br>
              <a:rPr lang="it-IT" sz="32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B6882D22-5059-A274-464B-25D26DCEAD87}"/>
              </a:ext>
            </a:extLst>
          </p:cNvPr>
          <p:cNvGraphicFramePr/>
          <p:nvPr/>
        </p:nvGraphicFramePr>
        <p:xfrm>
          <a:off x="918451" y="2884139"/>
          <a:ext cx="5255493" cy="3716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Google Shape;112;p2">
            <a:extLst>
              <a:ext uri="{FF2B5EF4-FFF2-40B4-BE49-F238E27FC236}">
                <a16:creationId xmlns:a16="http://schemas.microsoft.com/office/drawing/2014/main" id="{C9161C47-FC3F-249F-F7B8-F0B96DE7E5B7}"/>
              </a:ext>
            </a:extLst>
          </p:cNvPr>
          <p:cNvSpPr/>
          <p:nvPr/>
        </p:nvSpPr>
        <p:spPr>
          <a:xfrm>
            <a:off x="2967703" y="2458201"/>
            <a:ext cx="841737" cy="74419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BD6EE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C82CDF-422E-987E-4786-83FB483BA926}"/>
              </a:ext>
            </a:extLst>
          </p:cNvPr>
          <p:cNvSpPr txBox="1"/>
          <p:nvPr/>
        </p:nvSpPr>
        <p:spPr>
          <a:xfrm>
            <a:off x="2336812" y="1480694"/>
            <a:ext cx="2127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Bulla M., MNRAS, 2019</a:t>
            </a:r>
          </a:p>
        </p:txBody>
      </p:sp>
      <p:sp>
        <p:nvSpPr>
          <p:cNvPr id="14" name="Google Shape;76;p15">
            <a:extLst>
              <a:ext uri="{FF2B5EF4-FFF2-40B4-BE49-F238E27FC236}">
                <a16:creationId xmlns:a16="http://schemas.microsoft.com/office/drawing/2014/main" id="{7576B52C-27E9-856C-2B5A-02E4E180CF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5992461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2500"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The KN light curve model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43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80F79-55D4-2AD0-5FFC-DC9A7201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2A6238A8-0DF0-EB45-52D9-B4B0941F98C2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9ABE9F-FC8A-BEAE-510A-0E3A6E93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6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3930DA83-2CC8-EE71-9FFC-1C2D8F6CCD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C1B50F0-033A-6080-A259-C7BD7EF9A107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782554D5-1766-09F6-A7FE-9693D5B71E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0" y="55918"/>
            <a:ext cx="5992461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2500"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The KN light curve model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AE5EB16-33F0-C9C2-E76C-E23A86A0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Google Shape;117;p2">
            <a:extLst>
              <a:ext uri="{FF2B5EF4-FFF2-40B4-BE49-F238E27FC236}">
                <a16:creationId xmlns:a16="http://schemas.microsoft.com/office/drawing/2014/main" id="{996EF3B2-A6E3-969E-DF15-B7432E1B85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3465" y="2555205"/>
            <a:ext cx="1471771" cy="2792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8;p2">
            <a:extLst>
              <a:ext uri="{FF2B5EF4-FFF2-40B4-BE49-F238E27FC236}">
                <a16:creationId xmlns:a16="http://schemas.microsoft.com/office/drawing/2014/main" id="{CDAAF49B-08A9-2B60-4F7A-6A822A542961}"/>
              </a:ext>
            </a:extLst>
          </p:cNvPr>
          <p:cNvSpPr/>
          <p:nvPr/>
        </p:nvSpPr>
        <p:spPr>
          <a:xfrm>
            <a:off x="724494" y="1775119"/>
            <a:ext cx="5447443" cy="567276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KN 3D model light curve angular dependent</a:t>
            </a:r>
            <a:endParaRPr lang="en-US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Google Shape;105;p2">
            <a:extLst>
              <a:ext uri="{FF2B5EF4-FFF2-40B4-BE49-F238E27FC236}">
                <a16:creationId xmlns:a16="http://schemas.microsoft.com/office/drawing/2014/main" id="{9160F04C-4A34-998E-0218-A65CB51E9C32}"/>
              </a:ext>
            </a:extLst>
          </p:cNvPr>
          <p:cNvSpPr txBox="1"/>
          <p:nvPr/>
        </p:nvSpPr>
        <p:spPr>
          <a:xfrm>
            <a:off x="853804" y="988318"/>
            <a:ext cx="5221581" cy="86173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32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POSSIS (KN light curve model)</a:t>
            </a:r>
            <a:br>
              <a:rPr lang="it-IT" sz="32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E5E7CAB3-2D96-E90E-677E-F8208EB032A3}"/>
              </a:ext>
            </a:extLst>
          </p:cNvPr>
          <p:cNvGraphicFramePr/>
          <p:nvPr/>
        </p:nvGraphicFramePr>
        <p:xfrm>
          <a:off x="918451" y="2884139"/>
          <a:ext cx="5255493" cy="3716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Google Shape;112;p2">
            <a:extLst>
              <a:ext uri="{FF2B5EF4-FFF2-40B4-BE49-F238E27FC236}">
                <a16:creationId xmlns:a16="http://schemas.microsoft.com/office/drawing/2014/main" id="{81B77572-9B52-E16A-37FD-03BD86C4F9C2}"/>
              </a:ext>
            </a:extLst>
          </p:cNvPr>
          <p:cNvSpPr/>
          <p:nvPr/>
        </p:nvSpPr>
        <p:spPr>
          <a:xfrm>
            <a:off x="2967703" y="2458201"/>
            <a:ext cx="841737" cy="74419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BD6EE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115;p2">
            <a:extLst>
              <a:ext uri="{FF2B5EF4-FFF2-40B4-BE49-F238E27FC236}">
                <a16:creationId xmlns:a16="http://schemas.microsoft.com/office/drawing/2014/main" id="{0090ED89-F5A5-2370-0C75-90968ECCC096}"/>
              </a:ext>
            </a:extLst>
          </p:cNvPr>
          <p:cNvCxnSpPr>
            <a:cxnSpLocks/>
          </p:cNvCxnSpPr>
          <p:nvPr/>
        </p:nvCxnSpPr>
        <p:spPr>
          <a:xfrm flipV="1">
            <a:off x="5094395" y="2496616"/>
            <a:ext cx="0" cy="2317353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17" name="Google Shape;116;p2">
            <a:extLst>
              <a:ext uri="{FF2B5EF4-FFF2-40B4-BE49-F238E27FC236}">
                <a16:creationId xmlns:a16="http://schemas.microsoft.com/office/drawing/2014/main" id="{F0597E46-CBC6-DDDA-6C68-83442DC5A17D}"/>
              </a:ext>
            </a:extLst>
          </p:cNvPr>
          <p:cNvSpPr txBox="1"/>
          <p:nvPr/>
        </p:nvSpPr>
        <p:spPr>
          <a:xfrm>
            <a:off x="4697204" y="3124411"/>
            <a:ext cx="16247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2DAC400-A2D2-9A54-B7F9-2467F5AE28BA}"/>
              </a:ext>
            </a:extLst>
          </p:cNvPr>
          <p:cNvSpPr txBox="1"/>
          <p:nvPr/>
        </p:nvSpPr>
        <p:spPr>
          <a:xfrm>
            <a:off x="2336812" y="1480694"/>
            <a:ext cx="2127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Bulla M., MNRAS, 2019</a:t>
            </a:r>
          </a:p>
        </p:txBody>
      </p:sp>
    </p:spTree>
    <p:extLst>
      <p:ext uri="{BB962C8B-B14F-4D97-AF65-F5344CB8AC3E}">
        <p14:creationId xmlns:p14="http://schemas.microsoft.com/office/powerpoint/2010/main" val="1303999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2DC1A-9112-F9AD-BB46-0B86BF828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5CF88B30-533A-84D8-BFE9-F99E4C9685D1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655149-9B13-99C6-7A9A-A91D6BB6C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7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E5B53A37-B9AF-4D32-795D-C24B7AF1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A523CDB-614D-CB97-9B3F-F46176DA58B8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2F26D6C-AD75-F87A-C2C6-DB1B7044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pic>
        <p:nvPicPr>
          <p:cNvPr id="3" name="Google Shape;117;p2">
            <a:extLst>
              <a:ext uri="{FF2B5EF4-FFF2-40B4-BE49-F238E27FC236}">
                <a16:creationId xmlns:a16="http://schemas.microsoft.com/office/drawing/2014/main" id="{938A634F-8D3E-A2C2-7CA1-F5C111155F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1621" y="4288610"/>
            <a:ext cx="926620" cy="17721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8;p2">
            <a:extLst>
              <a:ext uri="{FF2B5EF4-FFF2-40B4-BE49-F238E27FC236}">
                <a16:creationId xmlns:a16="http://schemas.microsoft.com/office/drawing/2014/main" id="{1F3897D5-7AB8-F924-35FE-C9D3DCFF94A8}"/>
              </a:ext>
            </a:extLst>
          </p:cNvPr>
          <p:cNvSpPr/>
          <p:nvPr/>
        </p:nvSpPr>
        <p:spPr>
          <a:xfrm>
            <a:off x="724494" y="1775119"/>
            <a:ext cx="5447443" cy="567276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KN 3D model light curve angular dependent</a:t>
            </a:r>
            <a:endParaRPr lang="en-US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Google Shape;105;p2">
            <a:extLst>
              <a:ext uri="{FF2B5EF4-FFF2-40B4-BE49-F238E27FC236}">
                <a16:creationId xmlns:a16="http://schemas.microsoft.com/office/drawing/2014/main" id="{49756569-965B-42CA-BE2E-6EFC73BA2B63}"/>
              </a:ext>
            </a:extLst>
          </p:cNvPr>
          <p:cNvSpPr txBox="1"/>
          <p:nvPr/>
        </p:nvSpPr>
        <p:spPr>
          <a:xfrm>
            <a:off x="853804" y="988318"/>
            <a:ext cx="5221581" cy="86173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32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POSSIS (KN light curve model)</a:t>
            </a:r>
            <a:br>
              <a:rPr lang="it-IT" sz="32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A4CCE4DF-0993-3B41-F9DB-254024695084}"/>
              </a:ext>
            </a:extLst>
          </p:cNvPr>
          <p:cNvGraphicFramePr/>
          <p:nvPr/>
        </p:nvGraphicFramePr>
        <p:xfrm>
          <a:off x="918451" y="2884139"/>
          <a:ext cx="5255493" cy="3716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Google Shape;112;p2">
            <a:extLst>
              <a:ext uri="{FF2B5EF4-FFF2-40B4-BE49-F238E27FC236}">
                <a16:creationId xmlns:a16="http://schemas.microsoft.com/office/drawing/2014/main" id="{7FE4453B-A535-7FD3-E54C-B3EB6CAD5158}"/>
              </a:ext>
            </a:extLst>
          </p:cNvPr>
          <p:cNvSpPr/>
          <p:nvPr/>
        </p:nvSpPr>
        <p:spPr>
          <a:xfrm>
            <a:off x="2967703" y="2458201"/>
            <a:ext cx="841737" cy="74419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BD6EE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115;p2">
            <a:extLst>
              <a:ext uri="{FF2B5EF4-FFF2-40B4-BE49-F238E27FC236}">
                <a16:creationId xmlns:a16="http://schemas.microsoft.com/office/drawing/2014/main" id="{33AA98F1-0EE5-3428-A218-BADA0BE759B3}"/>
              </a:ext>
            </a:extLst>
          </p:cNvPr>
          <p:cNvCxnSpPr>
            <a:cxnSpLocks/>
          </p:cNvCxnSpPr>
          <p:nvPr/>
        </p:nvCxnSpPr>
        <p:spPr>
          <a:xfrm flipV="1">
            <a:off x="5094395" y="2496616"/>
            <a:ext cx="0" cy="2317353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</p:cxnSp>
      <p:pic>
        <p:nvPicPr>
          <p:cNvPr id="14" name="Immagine 13" descr="Immagine che contiene Rettangolo, portafotografie, arte, cornice&#10;&#10;Descrizione generata automaticamente">
            <a:extLst>
              <a:ext uri="{FF2B5EF4-FFF2-40B4-BE49-F238E27FC236}">
                <a16:creationId xmlns:a16="http://schemas.microsoft.com/office/drawing/2014/main" id="{D0C7F8DC-CDE2-CFC8-0FE0-B222AA6F3D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5" t="10891" r="19927" b="10572"/>
          <a:stretch/>
        </p:blipFill>
        <p:spPr>
          <a:xfrm rot="16200000">
            <a:off x="7507885" y="1183704"/>
            <a:ext cx="3716847" cy="54474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DE39A6F6-5444-9F4C-3C63-FD6833863AFF}"/>
              </a:ext>
            </a:extLst>
          </p:cNvPr>
          <p:cNvSpPr/>
          <p:nvPr/>
        </p:nvSpPr>
        <p:spPr>
          <a:xfrm>
            <a:off x="6942835" y="2469060"/>
            <a:ext cx="5095054" cy="1556495"/>
          </a:xfrm>
          <a:prstGeom prst="roundRect">
            <a:avLst>
              <a:gd name="adj" fmla="val 16667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it-IT" sz="1700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Preliminary works:</a:t>
            </a:r>
            <a:br>
              <a:rPr lang="it-IT" sz="1700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</a:br>
            <a:br>
              <a:rPr lang="it-IT" sz="1700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</a:br>
            <a:r>
              <a:rPr lang="it-IT" sz="1700" dirty="0" err="1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Numerical</a:t>
            </a:r>
            <a:r>
              <a:rPr lang="it-IT" sz="1700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 </a:t>
            </a:r>
            <a:r>
              <a:rPr lang="it-IT" sz="1700" dirty="0" err="1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simulation</a:t>
            </a:r>
            <a:r>
              <a:rPr lang="it-IT" sz="1700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 of </a:t>
            </a:r>
            <a:r>
              <a:rPr lang="it-IT" sz="1700" dirty="0" err="1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opacity</a:t>
            </a:r>
            <a:br>
              <a:rPr lang="it-IT" sz="1700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</a:br>
            <a:r>
              <a:rPr lang="it-IT" sz="1700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(</a:t>
            </a:r>
            <a:r>
              <a:rPr lang="it-IT" sz="1700" dirty="0" err="1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Se,Sr,Zr,Nd</a:t>
            </a:r>
            <a:r>
              <a:rPr lang="it-IT" sz="1700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 - </a:t>
            </a:r>
            <a:r>
              <a:rPr lang="it-IT" sz="1700" dirty="0" err="1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Pidatella</a:t>
            </a:r>
            <a:r>
              <a:rPr lang="it-IT" sz="1700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+, </a:t>
            </a:r>
            <a:r>
              <a:rPr lang="it-IT" sz="1700" dirty="0" err="1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Frontiers</a:t>
            </a:r>
            <a:r>
              <a:rPr lang="it-IT" sz="1700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 2022)            (Ar - Bezmalinovich+, Il Nuovo Cimento,2024)</a:t>
            </a:r>
            <a:br>
              <a:rPr lang="it-IT" sz="1700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</a:br>
            <a:endParaRPr lang="it-IT" sz="1700" b="1" dirty="0">
              <a:solidFill>
                <a:schemeClr val="bg1"/>
              </a:solidFill>
              <a:latin typeface="Palatino Linotype" panose="02040502050505030304" pitchFamily="18" charset="0"/>
              <a:ea typeface="Calibri"/>
              <a:cs typeface="Dreaming Outloud Script Pro" panose="020F0502020204030204" pitchFamily="66" charset="0"/>
              <a:sym typeface="Calibri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C55448B-CEE3-E8F3-72D6-6C3CFF0A728F}"/>
              </a:ext>
            </a:extLst>
          </p:cNvPr>
          <p:cNvSpPr txBox="1"/>
          <p:nvPr/>
        </p:nvSpPr>
        <p:spPr>
          <a:xfrm>
            <a:off x="6616469" y="4062327"/>
            <a:ext cx="557553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>
                <a:solidFill>
                  <a:schemeClr val="bg1"/>
                </a:solidFill>
                <a:latin typeface="Freestyle Script" panose="030804020302050B0404" pitchFamily="66" charset="0"/>
                <a:ea typeface="Calibri"/>
                <a:cs typeface="Dreaming Outloud Script Pro" panose="020F0502020204030204" pitchFamily="66" charset="0"/>
                <a:sym typeface="Calibri"/>
              </a:rPr>
              <a:t>Ph.D</a:t>
            </a:r>
            <a:r>
              <a:rPr lang="it-IT" sz="4000" b="1" dirty="0">
                <a:solidFill>
                  <a:schemeClr val="bg1"/>
                </a:solidFill>
                <a:latin typeface="Freestyle Script" panose="030804020302050B0404" pitchFamily="66" charset="0"/>
                <a:ea typeface="Calibri"/>
                <a:cs typeface="Dreaming Outloud Script Pro" panose="020F0502020204030204" pitchFamily="66" charset="0"/>
                <a:sym typeface="Calibri"/>
              </a:rPr>
              <a:t>. Goal</a:t>
            </a:r>
            <a:br>
              <a:rPr lang="it-IT" sz="1400" b="1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Dreaming Outloud Script Pro" panose="020F0502020204030204" pitchFamily="66" charset="0"/>
                <a:sym typeface="Calibri"/>
              </a:rPr>
            </a:br>
            <a:r>
              <a:rPr lang="it-IT" b="1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Dreaming Outloud Script Pro" panose="020F0502020204030204" pitchFamily="66" charset="0"/>
                <a:sym typeface="Calibri"/>
              </a:rPr>
              <a:t>Se </a:t>
            </a:r>
            <a:r>
              <a:rPr lang="it-IT" b="1" dirty="0" err="1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Dreaming Outloud Script Pro" panose="020F0502020204030204" pitchFamily="66" charset="0"/>
                <a:sym typeface="Calibri"/>
              </a:rPr>
              <a:t>opacity</a:t>
            </a:r>
            <a:r>
              <a:rPr lang="it-IT" b="1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Dreaming Outloud Script Pro" panose="020F0502020204030204" pitchFamily="66" charset="0"/>
                <a:sym typeface="Calibri"/>
              </a:rPr>
              <a:t> and KN </a:t>
            </a:r>
            <a:r>
              <a:rPr lang="it-IT" b="1" dirty="0" err="1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Dreaming Outloud Script Pro" panose="020F0502020204030204" pitchFamily="66" charset="0"/>
                <a:sym typeface="Calibri"/>
              </a:rPr>
              <a:t>spectra</a:t>
            </a:r>
            <a:r>
              <a:rPr lang="it-IT" b="1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Dreaming Outloud Script Pro" panose="020F0502020204030204" pitchFamily="66" charset="0"/>
                <a:sym typeface="Calibri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Dreaming Outloud Script Pro" panose="020F0502020204030204" pitchFamily="66" charset="0"/>
                <a:sym typeface="Calibri"/>
              </a:rPr>
              <a:t>analysis</a:t>
            </a:r>
            <a:br>
              <a:rPr lang="it-IT" b="1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Dreaming Outloud Script Pro" panose="020F0502020204030204" pitchFamily="66" charset="0"/>
                <a:sym typeface="Calibri"/>
              </a:rPr>
            </a:br>
            <a:r>
              <a:rPr lang="it-IT" b="1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Dreaming Outloud Script Pro" panose="020F0502020204030204" pitchFamily="66" charset="0"/>
                <a:sym typeface="Calibri"/>
              </a:rPr>
              <a:t>(Bezmalinovich M. et al., in </a:t>
            </a:r>
            <a:r>
              <a:rPr lang="it-IT" b="1" dirty="0" err="1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Dreaming Outloud Script Pro" panose="020F0502020204030204" pitchFamily="66" charset="0"/>
                <a:sym typeface="Calibri"/>
              </a:rPr>
              <a:t>prep</a:t>
            </a:r>
            <a:r>
              <a:rPr lang="it-IT" b="1" dirty="0">
                <a:solidFill>
                  <a:schemeClr val="bg1"/>
                </a:solidFill>
                <a:latin typeface="Palatino Linotype" panose="02040502050505030304" pitchFamily="18" charset="0"/>
                <a:ea typeface="Calibri"/>
                <a:cs typeface="Dreaming Outloud Script Pro" panose="020F0502020204030204" pitchFamily="66" charset="0"/>
                <a:sym typeface="Calibri"/>
              </a:rPr>
              <a:t>., 2025)</a:t>
            </a:r>
            <a:endParaRPr lang="it-IT" dirty="0"/>
          </a:p>
        </p:txBody>
      </p:sp>
      <p:sp>
        <p:nvSpPr>
          <p:cNvPr id="17" name="Google Shape;116;p2">
            <a:extLst>
              <a:ext uri="{FF2B5EF4-FFF2-40B4-BE49-F238E27FC236}">
                <a16:creationId xmlns:a16="http://schemas.microsoft.com/office/drawing/2014/main" id="{699C9674-BFE2-63DA-FE78-547F6CE0B75D}"/>
              </a:ext>
            </a:extLst>
          </p:cNvPr>
          <p:cNvSpPr txBox="1"/>
          <p:nvPr/>
        </p:nvSpPr>
        <p:spPr>
          <a:xfrm>
            <a:off x="4697204" y="3124411"/>
            <a:ext cx="16247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D3400B4-375C-DDF0-5E54-8E89DD2E4157}"/>
              </a:ext>
            </a:extLst>
          </p:cNvPr>
          <p:cNvSpPr txBox="1"/>
          <p:nvPr/>
        </p:nvSpPr>
        <p:spPr>
          <a:xfrm>
            <a:off x="2336812" y="1480694"/>
            <a:ext cx="2127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Bulla M., MNRAS, 2019</a:t>
            </a:r>
          </a:p>
        </p:txBody>
      </p:sp>
      <p:sp>
        <p:nvSpPr>
          <p:cNvPr id="21" name="Google Shape;76;p15">
            <a:extLst>
              <a:ext uri="{FF2B5EF4-FFF2-40B4-BE49-F238E27FC236}">
                <a16:creationId xmlns:a16="http://schemas.microsoft.com/office/drawing/2014/main" id="{935A40F6-54CF-323B-BE04-BB0B271FC3BB}"/>
              </a:ext>
            </a:extLst>
          </p:cNvPr>
          <p:cNvSpPr txBox="1">
            <a:spLocks/>
          </p:cNvSpPr>
          <p:nvPr/>
        </p:nvSpPr>
        <p:spPr>
          <a:xfrm>
            <a:off x="762300" y="55918"/>
            <a:ext cx="5992461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vert="horz" wrap="square" lIns="68575" tIns="34275" rIns="68575" bIns="34275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500"/>
            </a:pPr>
            <a:r>
              <a:rPr lang="en-US" sz="3800">
                <a:solidFill>
                  <a:schemeClr val="bg1"/>
                </a:solidFill>
                <a:latin typeface="Palatino Linotype" panose="02040502050505030304" pitchFamily="18" charset="0"/>
              </a:rPr>
              <a:t>The KN light curve model</a:t>
            </a:r>
            <a:endParaRPr lang="en-US"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54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073FD-DB85-FED0-79E6-5CF8425C0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3AEDBB98-1B7D-DDD4-6E3D-795A748283C7}"/>
              </a:ext>
            </a:extLst>
          </p:cNvPr>
          <p:cNvSpPr/>
          <p:nvPr/>
        </p:nvSpPr>
        <p:spPr>
          <a:xfrm>
            <a:off x="-2" y="6502399"/>
            <a:ext cx="12192001" cy="365125"/>
          </a:xfrm>
          <a:prstGeom prst="rect">
            <a:avLst/>
          </a:prstGeom>
          <a:solidFill>
            <a:srgbClr val="3A7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7793E3E-3CCB-C9D7-42A8-E8E73340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6375" y="6451602"/>
            <a:ext cx="2743200" cy="365125"/>
          </a:xfrm>
        </p:spPr>
        <p:txBody>
          <a:bodyPr/>
          <a:lstStyle/>
          <a:p>
            <a:fld id="{BCDBEBC9-1FE2-44DE-8099-6C2CED51ECE1}" type="slidenum">
              <a:rPr lang="it-IT" sz="1800" smtClean="0">
                <a:solidFill>
                  <a:schemeClr val="bg1"/>
                </a:solidFill>
              </a:rPr>
              <a:t>8</a:t>
            </a:fld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testo, Opera CG, narrativa, schermata&#10;&#10;Il contenuto generato dall'IA potrebbe non essere corretto.">
            <a:extLst>
              <a:ext uri="{FF2B5EF4-FFF2-40B4-BE49-F238E27FC236}">
                <a16:creationId xmlns:a16="http://schemas.microsoft.com/office/drawing/2014/main" id="{78654A10-0E05-FD11-EE4C-55DF34A730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9" b="42187"/>
          <a:stretch>
            <a:fillRect/>
          </a:stretch>
        </p:blipFill>
        <p:spPr>
          <a:xfrm>
            <a:off x="9617722" y="0"/>
            <a:ext cx="2574263" cy="86677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0848EC07-AF06-5DCB-A1B5-77327BA8C5BD}"/>
              </a:ext>
            </a:extLst>
          </p:cNvPr>
          <p:cNvSpPr/>
          <p:nvPr/>
        </p:nvSpPr>
        <p:spPr>
          <a:xfrm>
            <a:off x="-2" y="0"/>
            <a:ext cx="9617724" cy="866775"/>
          </a:xfrm>
          <a:prstGeom prst="rect">
            <a:avLst/>
          </a:prstGeom>
          <a:solidFill>
            <a:srgbClr val="15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374C68C6-8292-20A7-55E5-D7A68E6584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301" y="55918"/>
            <a:ext cx="5333700" cy="775500"/>
          </a:xfrm>
          <a:prstGeom prst="rect">
            <a:avLst/>
          </a:prstGeom>
          <a:solidFill>
            <a:srgbClr val="3A737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it" sz="3800" dirty="0">
                <a:solidFill>
                  <a:schemeClr val="bg1"/>
                </a:solidFill>
                <a:latin typeface="Palatino Linotype" panose="02040502050505030304" pitchFamily="18" charset="0"/>
              </a:rPr>
              <a:t>The Expansion Opacity</a:t>
            </a:r>
            <a:endParaRPr sz="3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F72C80E-241E-32C5-CC26-C6D2298F6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1639" y="6522640"/>
            <a:ext cx="6788723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sirEN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Conference –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Giulianova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(TE), Jun 8-12</a:t>
            </a:r>
            <a:r>
              <a:rPr lang="en-US" sz="1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2025</a:t>
            </a:r>
          </a:p>
        </p:txBody>
      </p:sp>
      <p:sp>
        <p:nvSpPr>
          <p:cNvPr id="3" name="Google Shape;145;g2e07a097b97_0_0">
            <a:extLst>
              <a:ext uri="{FF2B5EF4-FFF2-40B4-BE49-F238E27FC236}">
                <a16:creationId xmlns:a16="http://schemas.microsoft.com/office/drawing/2014/main" id="{2977DAA0-8C26-5221-9B09-E0E50D45295A}"/>
              </a:ext>
            </a:extLst>
          </p:cNvPr>
          <p:cNvSpPr txBox="1"/>
          <p:nvPr/>
        </p:nvSpPr>
        <p:spPr>
          <a:xfrm>
            <a:off x="1591564" y="1322579"/>
            <a:ext cx="2347800" cy="461624"/>
          </a:xfrm>
          <a:prstGeom prst="rect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POSSIS code</a:t>
            </a:r>
            <a:endParaRPr sz="2400"/>
          </a:p>
        </p:txBody>
      </p:sp>
      <p:sp>
        <p:nvSpPr>
          <p:cNvPr id="4" name="Google Shape;146;g2e07a097b97_0_0">
            <a:extLst>
              <a:ext uri="{FF2B5EF4-FFF2-40B4-BE49-F238E27FC236}">
                <a16:creationId xmlns:a16="http://schemas.microsoft.com/office/drawing/2014/main" id="{BCBC7C83-D720-3BF7-F3F5-929FDDB39D0B}"/>
              </a:ext>
            </a:extLst>
          </p:cNvPr>
          <p:cNvSpPr txBox="1"/>
          <p:nvPr/>
        </p:nvSpPr>
        <p:spPr>
          <a:xfrm>
            <a:off x="981082" y="4478003"/>
            <a:ext cx="1022983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22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Priority</a:t>
            </a:r>
            <a:r>
              <a:rPr lang="it-IT" sz="2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task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atomic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calculations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estimate the </a:t>
            </a:r>
            <a:r>
              <a:rPr lang="it-IT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expansion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opacity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it-IT" sz="2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How?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7" name="Google Shape;147;g2e07a097b97_0_0">
            <a:extLst>
              <a:ext uri="{FF2B5EF4-FFF2-40B4-BE49-F238E27FC236}">
                <a16:creationId xmlns:a16="http://schemas.microsoft.com/office/drawing/2014/main" id="{C5C5E55A-809E-6C9E-338F-FECCDF1A5842}"/>
              </a:ext>
            </a:extLst>
          </p:cNvPr>
          <p:cNvSpPr txBox="1"/>
          <p:nvPr/>
        </p:nvSpPr>
        <p:spPr>
          <a:xfrm>
            <a:off x="5081584" y="5345493"/>
            <a:ext cx="2028825" cy="553957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3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GRASP2018</a:t>
            </a:r>
            <a:endParaRPr sz="3000" dirty="0"/>
          </a:p>
        </p:txBody>
      </p:sp>
      <p:sp>
        <p:nvSpPr>
          <p:cNvPr id="11" name="Google Shape;149;g2e07a097b97_0_0">
            <a:extLst>
              <a:ext uri="{FF2B5EF4-FFF2-40B4-BE49-F238E27FC236}">
                <a16:creationId xmlns:a16="http://schemas.microsoft.com/office/drawing/2014/main" id="{0B014558-EE68-1A38-C2AC-6EF42EF5098B}"/>
              </a:ext>
            </a:extLst>
          </p:cNvPr>
          <p:cNvSpPr/>
          <p:nvPr/>
        </p:nvSpPr>
        <p:spPr>
          <a:xfrm rot="-5400000">
            <a:off x="4599610" y="1117081"/>
            <a:ext cx="418500" cy="88732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7E3FC"/>
          </a:solidFill>
          <a:ln w="28575" cap="flat" cmpd="sng">
            <a:solidFill>
              <a:srgbClr val="153041"/>
            </a:solidFill>
            <a:prstDash val="solid"/>
            <a:miter lim="800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50;g2e07a097b97_0_0">
            <a:extLst>
              <a:ext uri="{FF2B5EF4-FFF2-40B4-BE49-F238E27FC236}">
                <a16:creationId xmlns:a16="http://schemas.microsoft.com/office/drawing/2014/main" id="{A6C3C3E3-4689-1E12-DB4D-A388A17EECBA}"/>
              </a:ext>
            </a:extLst>
          </p:cNvPr>
          <p:cNvSpPr txBox="1"/>
          <p:nvPr/>
        </p:nvSpPr>
        <p:spPr>
          <a:xfrm>
            <a:off x="5875353" y="1212440"/>
            <a:ext cx="5029500" cy="76940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Outcomes</a:t>
            </a:r>
            <a:r>
              <a:rPr lang="it-IT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dirty="0"/>
          </a:p>
          <a:p>
            <a:pPr marL="285744" indent="-285744"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 3D model light-curve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angular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dependent</a:t>
            </a:r>
            <a:endParaRPr sz="2000" dirty="0"/>
          </a:p>
        </p:txBody>
      </p:sp>
      <p:sp>
        <p:nvSpPr>
          <p:cNvPr id="13" name="Google Shape;151;g2e07a097b97_0_0">
            <a:extLst>
              <a:ext uri="{FF2B5EF4-FFF2-40B4-BE49-F238E27FC236}">
                <a16:creationId xmlns:a16="http://schemas.microsoft.com/office/drawing/2014/main" id="{9327AB57-5F1B-B278-3893-AD8A6E9E6118}"/>
              </a:ext>
            </a:extLst>
          </p:cNvPr>
          <p:cNvSpPr/>
          <p:nvPr/>
        </p:nvSpPr>
        <p:spPr>
          <a:xfrm rot="10800000">
            <a:off x="2630781" y="1947729"/>
            <a:ext cx="418500" cy="6701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82B3CA"/>
          </a:solidFill>
          <a:ln w="28575" cap="flat" cmpd="sng">
            <a:solidFill>
              <a:srgbClr val="153041"/>
            </a:solidFill>
            <a:prstDash val="solid"/>
            <a:miter lim="800000"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2;g2e07a097b97_0_0">
            <a:extLst>
              <a:ext uri="{FF2B5EF4-FFF2-40B4-BE49-F238E27FC236}">
                <a16:creationId xmlns:a16="http://schemas.microsoft.com/office/drawing/2014/main" id="{FC906B37-E5DA-52B0-889C-318EC03A0FEC}"/>
              </a:ext>
            </a:extLst>
          </p:cNvPr>
          <p:cNvSpPr txBox="1"/>
          <p:nvPr/>
        </p:nvSpPr>
        <p:spPr>
          <a:xfrm>
            <a:off x="3033692" y="2112126"/>
            <a:ext cx="20085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22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it-IT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5" name="Google Shape;153;g2e07a097b97_0_0">
            <a:extLst>
              <a:ext uri="{FF2B5EF4-FFF2-40B4-BE49-F238E27FC236}">
                <a16:creationId xmlns:a16="http://schemas.microsoft.com/office/drawing/2014/main" id="{107AC7F8-C4C1-FC21-8AEC-ABD92866E6E5}"/>
              </a:ext>
            </a:extLst>
          </p:cNvPr>
          <p:cNvSpPr txBox="1"/>
          <p:nvPr/>
        </p:nvSpPr>
        <p:spPr>
          <a:xfrm>
            <a:off x="377155" y="2762059"/>
            <a:ext cx="6042026" cy="1421887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44" indent="-285744" algn="just">
              <a:lnSpc>
                <a:spcPct val="120000"/>
              </a:lnSpc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Nucleosynthesis trace (input Ye for the spherical grid)</a:t>
            </a:r>
          </a:p>
          <a:p>
            <a:pPr marL="285744" indent="-285744" algn="just">
              <a:lnSpc>
                <a:spcPct val="120000"/>
              </a:lnSpc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Homologous expansion t=</a:t>
            </a:r>
            <a:r>
              <a:rPr lang="en-US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dr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/dv</a:t>
            </a:r>
          </a:p>
          <a:p>
            <a:pPr marL="285744" indent="-285744" algn="just">
              <a:lnSpc>
                <a:spcPct val="120000"/>
              </a:lnSpc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Initial density and temperature correlated to the input trace</a:t>
            </a:r>
          </a:p>
          <a:p>
            <a:pPr marL="285744" indent="-285744" algn="just">
              <a:lnSpc>
                <a:spcPct val="120000"/>
              </a:lnSpc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b="1" dirty="0">
                <a:solidFill>
                  <a:srgbClr val="009051"/>
                </a:solidFill>
                <a:ea typeface="Calibri"/>
                <a:cs typeface="Calibri"/>
                <a:sym typeface="Calibri"/>
              </a:rPr>
              <a:t>Expansion opacity</a:t>
            </a: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as input</a:t>
            </a:r>
          </a:p>
        </p:txBody>
      </p:sp>
      <p:sp>
        <p:nvSpPr>
          <p:cNvPr id="16" name="Google Shape;154;g2e07a097b97_0_0">
            <a:extLst>
              <a:ext uri="{FF2B5EF4-FFF2-40B4-BE49-F238E27FC236}">
                <a16:creationId xmlns:a16="http://schemas.microsoft.com/office/drawing/2014/main" id="{1A769449-990D-C143-C149-184D29CE8BB6}"/>
              </a:ext>
            </a:extLst>
          </p:cNvPr>
          <p:cNvSpPr txBox="1"/>
          <p:nvPr/>
        </p:nvSpPr>
        <p:spPr>
          <a:xfrm>
            <a:off x="6849910" y="2187078"/>
            <a:ext cx="26316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 sz="2200" b="1" dirty="0">
                <a:solidFill>
                  <a:srgbClr val="009051"/>
                </a:solidFill>
                <a:latin typeface="Calibri"/>
                <a:ea typeface="Calibri"/>
                <a:cs typeface="Calibri"/>
                <a:sym typeface="Calibri"/>
              </a:rPr>
              <a:t>Expansion </a:t>
            </a:r>
            <a:r>
              <a:rPr lang="it-IT" sz="2200" b="1" dirty="0" err="1">
                <a:solidFill>
                  <a:srgbClr val="009051"/>
                </a:solidFill>
                <a:latin typeface="Calibri"/>
                <a:ea typeface="Calibri"/>
                <a:cs typeface="Calibri"/>
                <a:sym typeface="Calibri"/>
              </a:rPr>
              <a:t>opacity</a:t>
            </a:r>
            <a:endParaRPr dirty="0">
              <a:solidFill>
                <a:srgbClr val="009051"/>
              </a:solidFill>
            </a:endParaRPr>
          </a:p>
        </p:txBody>
      </p:sp>
      <p:pic>
        <p:nvPicPr>
          <p:cNvPr id="17" name="Google Shape;155;g2e07a097b97_0_0">
            <a:extLst>
              <a:ext uri="{FF2B5EF4-FFF2-40B4-BE49-F238E27FC236}">
                <a16:creationId xmlns:a16="http://schemas.microsoft.com/office/drawing/2014/main" id="{14BE174A-F556-EB3E-5F92-1582E6925A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5886" y="2617879"/>
            <a:ext cx="3418444" cy="7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56;g2e07a097b97_0_0">
            <a:extLst>
              <a:ext uri="{FF2B5EF4-FFF2-40B4-BE49-F238E27FC236}">
                <a16:creationId xmlns:a16="http://schemas.microsoft.com/office/drawing/2014/main" id="{F9754859-3F41-2818-7B8D-754B20AFBED9}"/>
              </a:ext>
            </a:extLst>
          </p:cNvPr>
          <p:cNvSpPr txBox="1"/>
          <p:nvPr/>
        </p:nvSpPr>
        <p:spPr>
          <a:xfrm>
            <a:off x="6849911" y="3332703"/>
            <a:ext cx="32391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Sobolev optical depth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" name="Google Shape;157;g2e07a097b97_0_0">
            <a:extLst>
              <a:ext uri="{FF2B5EF4-FFF2-40B4-BE49-F238E27FC236}">
                <a16:creationId xmlns:a16="http://schemas.microsoft.com/office/drawing/2014/main" id="{0BFE3F13-290E-0FD2-1F8D-D56EA38F878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2949" y="3634754"/>
            <a:ext cx="1917925" cy="6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7B358E9-2F8F-7CEF-A93D-E7771AF7C2D1}"/>
              </a:ext>
            </a:extLst>
          </p:cNvPr>
          <p:cNvSpPr txBox="1"/>
          <p:nvPr/>
        </p:nvSpPr>
        <p:spPr>
          <a:xfrm>
            <a:off x="3315960" y="5954146"/>
            <a:ext cx="6388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B050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(General </a:t>
            </a:r>
            <a:r>
              <a:rPr lang="it-IT" sz="2000" b="1" dirty="0" err="1">
                <a:solidFill>
                  <a:srgbClr val="00B050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Relativistic</a:t>
            </a:r>
            <a:r>
              <a:rPr lang="it-IT" sz="2000" b="1" dirty="0">
                <a:solidFill>
                  <a:srgbClr val="00B050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rgbClr val="00B050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Atomic</a:t>
            </a:r>
            <a:r>
              <a:rPr lang="it-IT" sz="2000" b="1" dirty="0">
                <a:solidFill>
                  <a:srgbClr val="00B050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rgbClr val="00B050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Structure</a:t>
            </a:r>
            <a:r>
              <a:rPr lang="it-IT" sz="2000" b="1" dirty="0">
                <a:solidFill>
                  <a:srgbClr val="00B050"/>
                </a:solidFill>
                <a:latin typeface="Palatino Linotype" panose="02040502050505030304" pitchFamily="18" charset="0"/>
                <a:ea typeface="Calibri"/>
                <a:cs typeface="Calibri"/>
                <a:sym typeface="Calibri"/>
              </a:rPr>
              <a:t> Package)</a:t>
            </a:r>
            <a:endParaRPr lang="it-IT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48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6BBA1-AECA-FF7F-56E7-9EA8A5728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7BD007A-D6FA-C74F-587C-F2B428AB3BB1}"/>
              </a:ext>
            </a:extLst>
          </p:cNvPr>
          <p:cNvSpPr txBox="1"/>
          <p:nvPr/>
        </p:nvSpPr>
        <p:spPr>
          <a:xfrm>
            <a:off x="1293958" y="904877"/>
            <a:ext cx="9698183" cy="107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srgbClr val="153041"/>
                </a:solidFill>
                <a:latin typeface="Palatino Linotype" panose="02040502050505030304" pitchFamily="18" charset="0"/>
                <a:ea typeface="+mj-ea"/>
                <a:cs typeface="+mj-cs"/>
              </a:rPr>
              <a:t>Well, let’s put it into practice…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1854354-ECA2-9968-911F-A42DC98D1B43}"/>
              </a:ext>
            </a:extLst>
          </p:cNvPr>
          <p:cNvSpPr txBox="1"/>
          <p:nvPr/>
        </p:nvSpPr>
        <p:spPr>
          <a:xfrm>
            <a:off x="970107" y="3491926"/>
            <a:ext cx="10440843" cy="220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b="1" i="1" dirty="0">
                <a:solidFill>
                  <a:srgbClr val="153041"/>
                </a:solidFill>
                <a:latin typeface="Palatino Linotype" panose="02040502050505030304" pitchFamily="18" charset="0"/>
                <a:ea typeface="+mj-ea"/>
                <a:cs typeface="+mj-cs"/>
              </a:rPr>
              <a:t>Atomic and opacity results</a:t>
            </a:r>
          </a:p>
        </p:txBody>
      </p:sp>
    </p:spTree>
    <p:extLst>
      <p:ext uri="{BB962C8B-B14F-4D97-AF65-F5344CB8AC3E}">
        <p14:creationId xmlns:p14="http://schemas.microsoft.com/office/powerpoint/2010/main" val="575530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12690</TotalTime>
  <Words>1523</Words>
  <Application>Microsoft Office PowerPoint</Application>
  <PresentationFormat>Widescreen</PresentationFormat>
  <Paragraphs>250</Paragraphs>
  <Slides>44</Slides>
  <Notes>0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Freestyle Script</vt:lpstr>
      <vt:lpstr>Palatino Linotype</vt:lpstr>
      <vt:lpstr>Office Theme</vt:lpstr>
      <vt:lpstr>Spectral analysis and plasma ejecta opacity of the early-stage kilonova</vt:lpstr>
      <vt:lpstr>Presentazione standard di PowerPoint</vt:lpstr>
      <vt:lpstr>Presentazione standard di PowerPoint</vt:lpstr>
      <vt:lpstr>Presentazione standard di PowerPoint</vt:lpstr>
      <vt:lpstr>The KN light curve model</vt:lpstr>
      <vt:lpstr>The KN light curve model</vt:lpstr>
      <vt:lpstr>Presentazione standard di PowerPoint</vt:lpstr>
      <vt:lpstr>The Expansion Opacity</vt:lpstr>
      <vt:lpstr>Presentazione standard di PowerPoint</vt:lpstr>
      <vt:lpstr>Se I-IV Energy Levels</vt:lpstr>
      <vt:lpstr>Se I-IV Energy Levels</vt:lpstr>
      <vt:lpstr>Se I-IV Energy Levels  -  results</vt:lpstr>
      <vt:lpstr>Se I-IV Energy Levels  -  results</vt:lpstr>
      <vt:lpstr>Se I-IV Energy Levels  -  results</vt:lpstr>
      <vt:lpstr>Se I-IV Energy Levels  -  results</vt:lpstr>
      <vt:lpstr>Presentazione standard di PowerPoint</vt:lpstr>
      <vt:lpstr>Se I-IV Expansion Opacity</vt:lpstr>
      <vt:lpstr>Selenium Level Population</vt:lpstr>
      <vt:lpstr>Selenium Level Population</vt:lpstr>
      <vt:lpstr>Presentazione standard di PowerPoint</vt:lpstr>
      <vt:lpstr>Se I-X Energy Levels</vt:lpstr>
      <vt:lpstr>Se I-X transitions</vt:lpstr>
      <vt:lpstr>Presentazione standard di PowerPoint</vt:lpstr>
      <vt:lpstr>Se I-X  -  T=5000K</vt:lpstr>
      <vt:lpstr>Se I-X  -  T=20000K</vt:lpstr>
      <vt:lpstr>Se I-X  -  T=20000K</vt:lpstr>
      <vt:lpstr>Se I-X  -  T=20000K</vt:lpstr>
      <vt:lpstr>Se I-X  -  T=100000K</vt:lpstr>
      <vt:lpstr>Presentazione standard di PowerPoint</vt:lpstr>
      <vt:lpstr>KN spectrum analysis  -  t = 0.5d</vt:lpstr>
      <vt:lpstr>KN spectrum analysis  -  t = 1.43d</vt:lpstr>
      <vt:lpstr>Presentazione standard di PowerPoint</vt:lpstr>
      <vt:lpstr>The MARTINI platform</vt:lpstr>
      <vt:lpstr>The MARTINI platform</vt:lpstr>
      <vt:lpstr>The MARTINI platform  -  Se details</vt:lpstr>
      <vt:lpstr>Conclusions</vt:lpstr>
      <vt:lpstr>Conclusions</vt:lpstr>
      <vt:lpstr>Future Perspectives</vt:lpstr>
      <vt:lpstr>Future Perspectives</vt:lpstr>
      <vt:lpstr>Presentazione standard di PowerPoint</vt:lpstr>
      <vt:lpstr>EXTRA - KN spectrum analysis  -  t = 1d</vt:lpstr>
      <vt:lpstr>Extra - Se Electron Configurations</vt:lpstr>
      <vt:lpstr>EXTRA – Atomic calculation strategy</vt:lpstr>
      <vt:lpstr>EXTRA – Atomic calculation strategy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Modelling of Kilonovae opacity</dc:title>
  <dc:creator>Matteo Bezmalinovich</dc:creator>
  <cp:lastModifiedBy>BEZMALINOVICH MATTEO</cp:lastModifiedBy>
  <cp:revision>415</cp:revision>
  <dcterms:created xsi:type="dcterms:W3CDTF">2023-08-23T14:04:49Z</dcterms:created>
  <dcterms:modified xsi:type="dcterms:W3CDTF">2025-06-09T13:20:34Z</dcterms:modified>
</cp:coreProperties>
</file>