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88" r:id="rId3"/>
    <p:sldId id="259" r:id="rId4"/>
    <p:sldId id="285" r:id="rId5"/>
    <p:sldId id="263" r:id="rId6"/>
    <p:sldId id="294" r:id="rId7"/>
    <p:sldId id="284" r:id="rId8"/>
    <p:sldId id="295" r:id="rId9"/>
    <p:sldId id="275" r:id="rId10"/>
    <p:sldId id="287" r:id="rId11"/>
    <p:sldId id="278" r:id="rId12"/>
    <p:sldId id="286" r:id="rId13"/>
    <p:sldId id="282" r:id="rId14"/>
    <p:sldId id="296" r:id="rId15"/>
    <p:sldId id="283" r:id="rId16"/>
    <p:sldId id="280" r:id="rId17"/>
    <p:sldId id="297" r:id="rId18"/>
    <p:sldId id="299" r:id="rId19"/>
    <p:sldId id="300" r:id="rId20"/>
    <p:sldId id="290" r:id="rId21"/>
    <p:sldId id="291" r:id="rId22"/>
    <p:sldId id="289" r:id="rId23"/>
    <p:sldId id="298" r:id="rId24"/>
    <p:sldId id="293" r:id="rId25"/>
    <p:sldId id="267" r:id="rId26"/>
    <p:sldId id="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B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81" d="100"/>
          <a:sy n="81" d="100"/>
        </p:scale>
        <p:origin x="302" y="34"/>
      </p:cViewPr>
      <p:guideLst/>
    </p:cSldViewPr>
  </p:slideViewPr>
  <p:notesTextViewPr>
    <p:cViewPr>
      <p:scale>
        <a:sx n="1" d="1"/>
        <a:sy n="1" d="1"/>
      </p:scale>
      <p:origin x="0" y="0"/>
    </p:cViewPr>
  </p:notesTextViewPr>
  <p:sorterViewPr>
    <p:cViewPr>
      <p:scale>
        <a:sx n="100" d="100"/>
        <a:sy n="100" d="100"/>
      </p:scale>
      <p:origin x="0" y="-485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F26AFF-0BFF-4556-B6EF-24687D80FB1A}"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21FFD-B7AE-4E56-8260-B2CAC1669497}" type="slidenum">
              <a:rPr lang="en-US" smtClean="0"/>
              <a:t>‹#›</a:t>
            </a:fld>
            <a:endParaRPr lang="en-US"/>
          </a:p>
        </p:txBody>
      </p:sp>
    </p:spTree>
    <p:extLst>
      <p:ext uri="{BB962C8B-B14F-4D97-AF65-F5344CB8AC3E}">
        <p14:creationId xmlns:p14="http://schemas.microsoft.com/office/powerpoint/2010/main" val="1681233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21359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15815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08981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0469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275735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9F42-7CE5-444F-A297-CC1497694C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33854A-0B73-410E-BFAE-A12C33715D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Slide Number Placeholder 5">
            <a:extLst>
              <a:ext uri="{FF2B5EF4-FFF2-40B4-BE49-F238E27FC236}">
                <a16:creationId xmlns:a16="http://schemas.microsoft.com/office/drawing/2014/main" id="{5BD8E6AB-F35B-4B61-83DB-0245E566E47F}"/>
              </a:ext>
            </a:extLst>
          </p:cNvPr>
          <p:cNvSpPr txBox="1">
            <a:spLocks/>
          </p:cNvSpPr>
          <p:nvPr userDrawn="1"/>
        </p:nvSpPr>
        <p:spPr>
          <a:xfrm>
            <a:off x="9236014" y="6426812"/>
            <a:ext cx="197688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Anna Di Giorgio INAF IAPS</a:t>
            </a:r>
          </a:p>
        </p:txBody>
      </p:sp>
      <p:sp>
        <p:nvSpPr>
          <p:cNvPr id="12" name="Slide Number Placeholder 5">
            <a:extLst>
              <a:ext uri="{FF2B5EF4-FFF2-40B4-BE49-F238E27FC236}">
                <a16:creationId xmlns:a16="http://schemas.microsoft.com/office/drawing/2014/main" id="{322C9248-0D6D-442D-ACD7-84B7CAECB0C1}"/>
              </a:ext>
            </a:extLst>
          </p:cNvPr>
          <p:cNvSpPr txBox="1">
            <a:spLocks/>
          </p:cNvSpPr>
          <p:nvPr userDrawn="1"/>
        </p:nvSpPr>
        <p:spPr>
          <a:xfrm>
            <a:off x="5980981" y="6471439"/>
            <a:ext cx="437072" cy="27587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7047DA-D234-4FBA-B451-35A2FE65CFBA}" type="slidenum">
              <a:rPr lang="en-US" smtClean="0"/>
              <a:pPr/>
              <a:t>‹#›</a:t>
            </a:fld>
            <a:endParaRPr lang="en-US" dirty="0"/>
          </a:p>
        </p:txBody>
      </p:sp>
      <p:pic>
        <p:nvPicPr>
          <p:cNvPr id="4" name="Picture 3">
            <a:extLst>
              <a:ext uri="{FF2B5EF4-FFF2-40B4-BE49-F238E27FC236}">
                <a16:creationId xmlns:a16="http://schemas.microsoft.com/office/drawing/2014/main" id="{69936E5E-0D14-6B21-1A66-9E9A13C50D2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68000" y="0"/>
            <a:ext cx="1512849" cy="654759"/>
          </a:xfrm>
          <a:prstGeom prst="rect">
            <a:avLst/>
          </a:prstGeom>
          <a:noFill/>
        </p:spPr>
      </p:pic>
    </p:spTree>
    <p:extLst>
      <p:ext uri="{BB962C8B-B14F-4D97-AF65-F5344CB8AC3E}">
        <p14:creationId xmlns:p14="http://schemas.microsoft.com/office/powerpoint/2010/main" val="184328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6FC0E-182F-49FD-AE5B-A18DA58166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906B92-2699-4487-ABE9-2A933FE22C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7671CB-CFCB-4103-AFEF-6F7F2D44A9DA}"/>
              </a:ext>
            </a:extLst>
          </p:cNvPr>
          <p:cNvSpPr>
            <a:spLocks noGrp="1"/>
          </p:cNvSpPr>
          <p:nvPr>
            <p:ph type="dt" sz="half" idx="10"/>
          </p:nvPr>
        </p:nvSpPr>
        <p:spPr>
          <a:xfrm>
            <a:off x="838200" y="6356350"/>
            <a:ext cx="2743200" cy="365125"/>
          </a:xfrm>
          <a:prstGeom prst="rect">
            <a:avLst/>
          </a:prstGeom>
        </p:spPr>
        <p:txBody>
          <a:bodyPr/>
          <a:lstStyle/>
          <a:p>
            <a:fld id="{658C21C5-B8EE-4BDC-A01A-C42567680499}" type="datetimeFigureOut">
              <a:rPr lang="en-US" smtClean="0"/>
              <a:t>10/16/2024</a:t>
            </a:fld>
            <a:endParaRPr lang="en-US"/>
          </a:p>
        </p:txBody>
      </p:sp>
      <p:sp>
        <p:nvSpPr>
          <p:cNvPr id="5" name="Footer Placeholder 4">
            <a:extLst>
              <a:ext uri="{FF2B5EF4-FFF2-40B4-BE49-F238E27FC236}">
                <a16:creationId xmlns:a16="http://schemas.microsoft.com/office/drawing/2014/main" id="{2C557206-E1E3-41EB-AD50-8DA6802E3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0FE21-F9CC-4E9C-BD9E-99BA828A857F}"/>
              </a:ext>
            </a:extLst>
          </p:cNvPr>
          <p:cNvSpPr>
            <a:spLocks noGrp="1"/>
          </p:cNvSpPr>
          <p:nvPr>
            <p:ph type="sldNum" sz="quarter" idx="12"/>
          </p:nvPr>
        </p:nvSpPr>
        <p:spPr>
          <a:xfrm>
            <a:off x="8610600" y="6356350"/>
            <a:ext cx="2743200" cy="365125"/>
          </a:xfrm>
          <a:prstGeom prst="rect">
            <a:avLst/>
          </a:prstGeom>
        </p:spPr>
        <p:txBody>
          <a:bodyPr/>
          <a:lstStyle/>
          <a:p>
            <a:fld id="{F17047DA-D234-4FBA-B451-35A2FE65CFBA}" type="slidenum">
              <a:rPr lang="en-US" smtClean="0"/>
              <a:t>‹#›</a:t>
            </a:fld>
            <a:endParaRPr lang="en-US"/>
          </a:p>
        </p:txBody>
      </p:sp>
    </p:spTree>
    <p:extLst>
      <p:ext uri="{BB962C8B-B14F-4D97-AF65-F5344CB8AC3E}">
        <p14:creationId xmlns:p14="http://schemas.microsoft.com/office/powerpoint/2010/main" val="406951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10D076-F8EC-4A94-8AD5-DA5D487ACB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01E534-8E08-4172-877E-2E7D857C9D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42039-2EA7-47B0-AFBF-0904265B8061}"/>
              </a:ext>
            </a:extLst>
          </p:cNvPr>
          <p:cNvSpPr>
            <a:spLocks noGrp="1"/>
          </p:cNvSpPr>
          <p:nvPr>
            <p:ph type="dt" sz="half" idx="10"/>
          </p:nvPr>
        </p:nvSpPr>
        <p:spPr>
          <a:xfrm>
            <a:off x="838200" y="6356350"/>
            <a:ext cx="2743200" cy="365125"/>
          </a:xfrm>
          <a:prstGeom prst="rect">
            <a:avLst/>
          </a:prstGeom>
        </p:spPr>
        <p:txBody>
          <a:bodyPr/>
          <a:lstStyle/>
          <a:p>
            <a:fld id="{658C21C5-B8EE-4BDC-A01A-C42567680499}" type="datetimeFigureOut">
              <a:rPr lang="en-US" smtClean="0"/>
              <a:t>10/16/2024</a:t>
            </a:fld>
            <a:endParaRPr lang="en-US"/>
          </a:p>
        </p:txBody>
      </p:sp>
      <p:sp>
        <p:nvSpPr>
          <p:cNvPr id="5" name="Footer Placeholder 4">
            <a:extLst>
              <a:ext uri="{FF2B5EF4-FFF2-40B4-BE49-F238E27FC236}">
                <a16:creationId xmlns:a16="http://schemas.microsoft.com/office/drawing/2014/main" id="{6B82B5A1-FC03-43FB-ACFA-8AB1BC4563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C685AB-6710-4D5A-83FD-71C5CE9620D6}"/>
              </a:ext>
            </a:extLst>
          </p:cNvPr>
          <p:cNvSpPr>
            <a:spLocks noGrp="1"/>
          </p:cNvSpPr>
          <p:nvPr>
            <p:ph type="sldNum" sz="quarter" idx="12"/>
          </p:nvPr>
        </p:nvSpPr>
        <p:spPr>
          <a:xfrm>
            <a:off x="8610600" y="6356350"/>
            <a:ext cx="2743200" cy="365125"/>
          </a:xfrm>
          <a:prstGeom prst="rect">
            <a:avLst/>
          </a:prstGeom>
        </p:spPr>
        <p:txBody>
          <a:bodyPr/>
          <a:lstStyle/>
          <a:p>
            <a:fld id="{F17047DA-D234-4FBA-B451-35A2FE65CFBA}" type="slidenum">
              <a:rPr lang="en-US" smtClean="0"/>
              <a:t>‹#›</a:t>
            </a:fld>
            <a:endParaRPr lang="en-US"/>
          </a:p>
        </p:txBody>
      </p:sp>
    </p:spTree>
    <p:extLst>
      <p:ext uri="{BB962C8B-B14F-4D97-AF65-F5344CB8AC3E}">
        <p14:creationId xmlns:p14="http://schemas.microsoft.com/office/powerpoint/2010/main" val="3323023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15600" y="593366"/>
            <a:ext cx="113608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sldNum" idx="12"/>
          </p:nvPr>
        </p:nvSpPr>
        <p:spPr>
          <a:xfrm>
            <a:off x="11296609" y="6217622"/>
            <a:ext cx="731600" cy="5247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268281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6640-E668-4D57-B3BB-23AC98FE45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3F31E8-6400-4CCB-B85A-EB5AC683DE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25E424CD-9049-5A43-FF3A-5BBBF879468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68000" y="0"/>
            <a:ext cx="1512849" cy="654759"/>
          </a:xfrm>
          <a:prstGeom prst="rect">
            <a:avLst/>
          </a:prstGeom>
          <a:noFill/>
        </p:spPr>
      </p:pic>
    </p:spTree>
    <p:extLst>
      <p:ext uri="{BB962C8B-B14F-4D97-AF65-F5344CB8AC3E}">
        <p14:creationId xmlns:p14="http://schemas.microsoft.com/office/powerpoint/2010/main" val="1902825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A5A5-EA0D-4D33-A544-0E6B823901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3037A6-E91B-46C1-9086-80AEE79C5B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117FCDBE-43BC-82A4-FC3F-0B215818633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68000" y="0"/>
            <a:ext cx="1512849" cy="654759"/>
          </a:xfrm>
          <a:prstGeom prst="rect">
            <a:avLst/>
          </a:prstGeom>
          <a:noFill/>
        </p:spPr>
      </p:pic>
    </p:spTree>
    <p:extLst>
      <p:ext uri="{BB962C8B-B14F-4D97-AF65-F5344CB8AC3E}">
        <p14:creationId xmlns:p14="http://schemas.microsoft.com/office/powerpoint/2010/main" val="1218858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B9B46-055D-4A78-A238-785CBB9117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8C2CEB-0B95-4795-9336-CFD30AE425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473DCD-8EFC-4562-B5E9-3E3AB09EF4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8FADFE7D-36F8-C878-865B-B181FBE425A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68000" y="0"/>
            <a:ext cx="1512849" cy="654759"/>
          </a:xfrm>
          <a:prstGeom prst="rect">
            <a:avLst/>
          </a:prstGeom>
          <a:noFill/>
        </p:spPr>
      </p:pic>
    </p:spTree>
    <p:extLst>
      <p:ext uri="{BB962C8B-B14F-4D97-AF65-F5344CB8AC3E}">
        <p14:creationId xmlns:p14="http://schemas.microsoft.com/office/powerpoint/2010/main" val="2513526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FD72D-928D-40E3-B256-C883269A0D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FFE163-42EA-412A-B037-7CDF6894E2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8003BB-88B2-406E-8E4D-322D0040D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F7FCBA-CE00-4EE5-9DD9-7B0D80991D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3CF1CC-32D5-4AE8-B839-51770577E1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5C028C9-A4B6-B09C-9D4C-7C3243E09C3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68000" y="0"/>
            <a:ext cx="1512849" cy="654759"/>
          </a:xfrm>
          <a:prstGeom prst="rect">
            <a:avLst/>
          </a:prstGeom>
          <a:noFill/>
        </p:spPr>
      </p:pic>
    </p:spTree>
    <p:extLst>
      <p:ext uri="{BB962C8B-B14F-4D97-AF65-F5344CB8AC3E}">
        <p14:creationId xmlns:p14="http://schemas.microsoft.com/office/powerpoint/2010/main" val="1239092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5E6A3-DE48-4508-94C7-7586D0B63ABB}"/>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B83C646A-5135-B824-74CA-094121DBFA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68000" y="0"/>
            <a:ext cx="1512849" cy="654759"/>
          </a:xfrm>
          <a:prstGeom prst="rect">
            <a:avLst/>
          </a:prstGeom>
          <a:noFill/>
        </p:spPr>
      </p:pic>
    </p:spTree>
    <p:extLst>
      <p:ext uri="{BB962C8B-B14F-4D97-AF65-F5344CB8AC3E}">
        <p14:creationId xmlns:p14="http://schemas.microsoft.com/office/powerpoint/2010/main" val="3132924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DCDA1D-3A00-97E5-C82B-FA3C81CF8E4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68000" y="0"/>
            <a:ext cx="1512849" cy="654759"/>
          </a:xfrm>
          <a:prstGeom prst="rect">
            <a:avLst/>
          </a:prstGeom>
          <a:noFill/>
        </p:spPr>
      </p:pic>
    </p:spTree>
    <p:extLst>
      <p:ext uri="{BB962C8B-B14F-4D97-AF65-F5344CB8AC3E}">
        <p14:creationId xmlns:p14="http://schemas.microsoft.com/office/powerpoint/2010/main" val="1981365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8BB7A-D8FF-44C2-81D7-C8972E9726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D67193-7EB2-4351-BEAD-1DB8781F2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A0E4F7-787A-4CAF-91A1-0B2512D329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A80E22-BBD9-437D-A6AC-3CCC3D46F4D4}"/>
              </a:ext>
            </a:extLst>
          </p:cNvPr>
          <p:cNvSpPr>
            <a:spLocks noGrp="1"/>
          </p:cNvSpPr>
          <p:nvPr>
            <p:ph type="dt" sz="half" idx="10"/>
          </p:nvPr>
        </p:nvSpPr>
        <p:spPr>
          <a:xfrm>
            <a:off x="838200" y="6356350"/>
            <a:ext cx="2743200" cy="365125"/>
          </a:xfrm>
          <a:prstGeom prst="rect">
            <a:avLst/>
          </a:prstGeom>
        </p:spPr>
        <p:txBody>
          <a:bodyPr/>
          <a:lstStyle/>
          <a:p>
            <a:fld id="{658C21C5-B8EE-4BDC-A01A-C42567680499}" type="datetimeFigureOut">
              <a:rPr lang="en-US" smtClean="0"/>
              <a:t>10/16/2024</a:t>
            </a:fld>
            <a:endParaRPr lang="en-US"/>
          </a:p>
        </p:txBody>
      </p:sp>
      <p:sp>
        <p:nvSpPr>
          <p:cNvPr id="6" name="Footer Placeholder 5">
            <a:extLst>
              <a:ext uri="{FF2B5EF4-FFF2-40B4-BE49-F238E27FC236}">
                <a16:creationId xmlns:a16="http://schemas.microsoft.com/office/drawing/2014/main" id="{5D6E2294-7437-4D4E-87A2-BF747355B4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CEF1337-0AB1-47A8-9EF1-0E88ABD05D01}"/>
              </a:ext>
            </a:extLst>
          </p:cNvPr>
          <p:cNvSpPr>
            <a:spLocks noGrp="1"/>
          </p:cNvSpPr>
          <p:nvPr>
            <p:ph type="sldNum" sz="quarter" idx="12"/>
          </p:nvPr>
        </p:nvSpPr>
        <p:spPr>
          <a:xfrm>
            <a:off x="8610600" y="6356350"/>
            <a:ext cx="2743200" cy="365125"/>
          </a:xfrm>
          <a:prstGeom prst="rect">
            <a:avLst/>
          </a:prstGeom>
        </p:spPr>
        <p:txBody>
          <a:bodyPr/>
          <a:lstStyle/>
          <a:p>
            <a:fld id="{F17047DA-D234-4FBA-B451-35A2FE65CFBA}" type="slidenum">
              <a:rPr lang="en-US" smtClean="0"/>
              <a:t>‹#›</a:t>
            </a:fld>
            <a:endParaRPr lang="en-US"/>
          </a:p>
        </p:txBody>
      </p:sp>
    </p:spTree>
    <p:extLst>
      <p:ext uri="{BB962C8B-B14F-4D97-AF65-F5344CB8AC3E}">
        <p14:creationId xmlns:p14="http://schemas.microsoft.com/office/powerpoint/2010/main" val="4248802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D97AF-004E-4FF8-841B-6371A1BE48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3AEEBE-29C7-476F-98C9-1638E527D9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A75E9C-7A58-4007-8298-CCAEC934C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0C719D-3066-402C-AC62-DBD40D436E6A}"/>
              </a:ext>
            </a:extLst>
          </p:cNvPr>
          <p:cNvSpPr>
            <a:spLocks noGrp="1"/>
          </p:cNvSpPr>
          <p:nvPr>
            <p:ph type="dt" sz="half" idx="10"/>
          </p:nvPr>
        </p:nvSpPr>
        <p:spPr>
          <a:xfrm>
            <a:off x="838200" y="6356350"/>
            <a:ext cx="2743200" cy="365125"/>
          </a:xfrm>
          <a:prstGeom prst="rect">
            <a:avLst/>
          </a:prstGeom>
        </p:spPr>
        <p:txBody>
          <a:bodyPr/>
          <a:lstStyle/>
          <a:p>
            <a:fld id="{658C21C5-B8EE-4BDC-A01A-C42567680499}" type="datetimeFigureOut">
              <a:rPr lang="en-US" smtClean="0"/>
              <a:t>10/16/2024</a:t>
            </a:fld>
            <a:endParaRPr lang="en-US"/>
          </a:p>
        </p:txBody>
      </p:sp>
      <p:sp>
        <p:nvSpPr>
          <p:cNvPr id="6" name="Footer Placeholder 5">
            <a:extLst>
              <a:ext uri="{FF2B5EF4-FFF2-40B4-BE49-F238E27FC236}">
                <a16:creationId xmlns:a16="http://schemas.microsoft.com/office/drawing/2014/main" id="{21AEF44B-44BC-47E1-81A8-114A2D2B6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A73D62-B842-4FD2-86DF-96C679441996}"/>
              </a:ext>
            </a:extLst>
          </p:cNvPr>
          <p:cNvSpPr>
            <a:spLocks noGrp="1"/>
          </p:cNvSpPr>
          <p:nvPr>
            <p:ph type="sldNum" sz="quarter" idx="12"/>
          </p:nvPr>
        </p:nvSpPr>
        <p:spPr>
          <a:xfrm>
            <a:off x="8610600" y="6356350"/>
            <a:ext cx="2743200" cy="365125"/>
          </a:xfrm>
          <a:prstGeom prst="rect">
            <a:avLst/>
          </a:prstGeom>
        </p:spPr>
        <p:txBody>
          <a:bodyPr/>
          <a:lstStyle/>
          <a:p>
            <a:fld id="{F17047DA-D234-4FBA-B451-35A2FE65CFBA}" type="slidenum">
              <a:rPr lang="en-US" smtClean="0"/>
              <a:t>‹#›</a:t>
            </a:fld>
            <a:endParaRPr lang="en-US"/>
          </a:p>
        </p:txBody>
      </p:sp>
    </p:spTree>
    <p:extLst>
      <p:ext uri="{BB962C8B-B14F-4D97-AF65-F5344CB8AC3E}">
        <p14:creationId xmlns:p14="http://schemas.microsoft.com/office/powerpoint/2010/main" val="2553735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4000">
              <a:schemeClr val="accent1">
                <a:lumMod val="5000"/>
                <a:lumOff val="95000"/>
              </a:schemeClr>
            </a:gs>
            <a:gs pos="40000">
              <a:schemeClr val="accent1">
                <a:lumMod val="45000"/>
                <a:lumOff val="55000"/>
              </a:schemeClr>
            </a:gs>
            <a:gs pos="79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86D606-3E68-443B-90EA-720EF0C436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C0AF0D-39F3-4258-81B2-B14E319AE2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picture containing schematic&#10;&#10;Description automatically generated">
            <a:extLst>
              <a:ext uri="{FF2B5EF4-FFF2-40B4-BE49-F238E27FC236}">
                <a16:creationId xmlns:a16="http://schemas.microsoft.com/office/drawing/2014/main" id="{069C4602-6EFD-4789-B312-C324050F673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8454" y="0"/>
            <a:ext cx="1499491" cy="978209"/>
          </a:xfrm>
          <a:prstGeom prst="rect">
            <a:avLst/>
          </a:prstGeom>
        </p:spPr>
      </p:pic>
      <p:cxnSp>
        <p:nvCxnSpPr>
          <p:cNvPr id="10" name="Straight Connector 9">
            <a:extLst>
              <a:ext uri="{FF2B5EF4-FFF2-40B4-BE49-F238E27FC236}">
                <a16:creationId xmlns:a16="http://schemas.microsoft.com/office/drawing/2014/main" id="{5E33CA18-A609-47AC-AC97-C8863424F06B}"/>
              </a:ext>
            </a:extLst>
          </p:cNvPr>
          <p:cNvCxnSpPr>
            <a:cxnSpLocks/>
          </p:cNvCxnSpPr>
          <p:nvPr userDrawn="1"/>
        </p:nvCxnSpPr>
        <p:spPr>
          <a:xfrm>
            <a:off x="40257" y="6356350"/>
            <a:ext cx="12002219"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4" name="Date Placeholder 3">
            <a:extLst>
              <a:ext uri="{FF2B5EF4-FFF2-40B4-BE49-F238E27FC236}">
                <a16:creationId xmlns:a16="http://schemas.microsoft.com/office/drawing/2014/main" id="{735CB150-0D0D-4680-B7A9-922243997967}"/>
              </a:ext>
            </a:extLst>
          </p:cNvPr>
          <p:cNvSpPr txBox="1">
            <a:spLocks/>
          </p:cNvSpPr>
          <p:nvPr userDrawn="1"/>
        </p:nvSpPr>
        <p:spPr>
          <a:xfrm>
            <a:off x="795070" y="642681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INAF USC VIII General Assembly 2024</a:t>
            </a:r>
          </a:p>
        </p:txBody>
      </p:sp>
      <p:sp>
        <p:nvSpPr>
          <p:cNvPr id="16" name="Slide Number Placeholder 5">
            <a:extLst>
              <a:ext uri="{FF2B5EF4-FFF2-40B4-BE49-F238E27FC236}">
                <a16:creationId xmlns:a16="http://schemas.microsoft.com/office/drawing/2014/main" id="{2A10ED10-B4B6-422F-9D05-E8C5144771C6}"/>
              </a:ext>
            </a:extLst>
          </p:cNvPr>
          <p:cNvSpPr txBox="1">
            <a:spLocks/>
          </p:cNvSpPr>
          <p:nvPr userDrawn="1"/>
        </p:nvSpPr>
        <p:spPr>
          <a:xfrm>
            <a:off x="9236014" y="6426812"/>
            <a:ext cx="197688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Anna Di Giorgio INAF IAPS</a:t>
            </a:r>
          </a:p>
        </p:txBody>
      </p:sp>
      <p:sp>
        <p:nvSpPr>
          <p:cNvPr id="18" name="Slide Number Placeholder 5">
            <a:extLst>
              <a:ext uri="{FF2B5EF4-FFF2-40B4-BE49-F238E27FC236}">
                <a16:creationId xmlns:a16="http://schemas.microsoft.com/office/drawing/2014/main" id="{D3B12D79-4FCF-4CC2-B69F-DA3116F1EC5E}"/>
              </a:ext>
            </a:extLst>
          </p:cNvPr>
          <p:cNvSpPr txBox="1">
            <a:spLocks/>
          </p:cNvSpPr>
          <p:nvPr userDrawn="1"/>
        </p:nvSpPr>
        <p:spPr>
          <a:xfrm>
            <a:off x="5980981" y="6471439"/>
            <a:ext cx="437072" cy="27587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7047DA-D234-4FBA-B451-35A2FE65CFBA}" type="slidenum">
              <a:rPr lang="en-US" smtClean="0"/>
              <a:pPr/>
              <a:t>‹#›</a:t>
            </a:fld>
            <a:endParaRPr lang="en-US" dirty="0"/>
          </a:p>
        </p:txBody>
      </p:sp>
    </p:spTree>
    <p:extLst>
      <p:ext uri="{BB962C8B-B14F-4D97-AF65-F5344CB8AC3E}">
        <p14:creationId xmlns:p14="http://schemas.microsoft.com/office/powerpoint/2010/main" val="1363192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hyperlink" Target="http://spacewire.esa.int/"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1.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D17790-AB84-4C0A-B9AD-C7B8E9B5552B}"/>
              </a:ext>
            </a:extLst>
          </p:cNvPr>
          <p:cNvSpPr txBox="1"/>
          <p:nvPr/>
        </p:nvSpPr>
        <p:spPr>
          <a:xfrm>
            <a:off x="2984739" y="1490008"/>
            <a:ext cx="6096000" cy="1938992"/>
          </a:xfrm>
          <a:prstGeom prst="rect">
            <a:avLst/>
          </a:prstGeom>
          <a:noFill/>
        </p:spPr>
        <p:txBody>
          <a:bodyPr wrap="square">
            <a:spAutoFit/>
          </a:bodyPr>
          <a:lstStyle/>
          <a:p>
            <a:pPr algn="ctr"/>
            <a:r>
              <a:rPr lang="en-US" sz="4000" b="1" i="0" u="none" strike="noStrike" dirty="0">
                <a:solidFill>
                  <a:srgbClr val="0099CC"/>
                </a:solidFill>
                <a:effectLst/>
              </a:rPr>
              <a:t>Control Software for Space instrumentation:</a:t>
            </a:r>
          </a:p>
          <a:p>
            <a:pPr algn="ctr"/>
            <a:r>
              <a:rPr lang="en-US" sz="4000" b="1" dirty="0">
                <a:solidFill>
                  <a:srgbClr val="0099CC"/>
                </a:solidFill>
              </a:rPr>
              <a:t>the</a:t>
            </a:r>
            <a:r>
              <a:rPr lang="en-US" sz="4000" b="1" i="0" u="none" strike="noStrike" dirty="0">
                <a:solidFill>
                  <a:srgbClr val="0099CC"/>
                </a:solidFill>
                <a:effectLst/>
              </a:rPr>
              <a:t> INAF contribution</a:t>
            </a:r>
            <a:endParaRPr lang="en-US" sz="4000" b="1" dirty="0"/>
          </a:p>
        </p:txBody>
      </p:sp>
      <p:sp>
        <p:nvSpPr>
          <p:cNvPr id="7" name="TextBox 6">
            <a:extLst>
              <a:ext uri="{FF2B5EF4-FFF2-40B4-BE49-F238E27FC236}">
                <a16:creationId xmlns:a16="http://schemas.microsoft.com/office/drawing/2014/main" id="{23FD67AF-F5FD-4856-A2C0-4E751FBA8D3F}"/>
              </a:ext>
            </a:extLst>
          </p:cNvPr>
          <p:cNvSpPr txBox="1"/>
          <p:nvPr/>
        </p:nvSpPr>
        <p:spPr>
          <a:xfrm>
            <a:off x="3096883" y="3799012"/>
            <a:ext cx="6096000" cy="1077218"/>
          </a:xfrm>
          <a:prstGeom prst="rect">
            <a:avLst/>
          </a:prstGeom>
          <a:noFill/>
        </p:spPr>
        <p:txBody>
          <a:bodyPr wrap="square">
            <a:spAutoFit/>
          </a:bodyPr>
          <a:lstStyle/>
          <a:p>
            <a:pPr algn="ctr"/>
            <a:r>
              <a:rPr lang="en-US" sz="3200" b="1" i="0" u="none" strike="noStrike" dirty="0">
                <a:solidFill>
                  <a:srgbClr val="0099CC"/>
                </a:solidFill>
                <a:effectLst/>
              </a:rPr>
              <a:t>Anna Maria Di Giorgio</a:t>
            </a:r>
          </a:p>
          <a:p>
            <a:pPr algn="ctr"/>
            <a:r>
              <a:rPr lang="en-US" sz="3200" b="1" dirty="0">
                <a:solidFill>
                  <a:srgbClr val="0099CC"/>
                </a:solidFill>
              </a:rPr>
              <a:t>INAF IAPS</a:t>
            </a:r>
            <a:endParaRPr lang="en-US" sz="3200" b="1" dirty="0"/>
          </a:p>
        </p:txBody>
      </p:sp>
    </p:spTree>
    <p:extLst>
      <p:ext uri="{BB962C8B-B14F-4D97-AF65-F5344CB8AC3E}">
        <p14:creationId xmlns:p14="http://schemas.microsoft.com/office/powerpoint/2010/main" val="1317729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1835700" y="309259"/>
            <a:ext cx="8520600" cy="763500"/>
          </a:xfrm>
          <a:prstGeom prst="rect">
            <a:avLst/>
          </a:prstGeom>
        </p:spPr>
        <p:txBody>
          <a:bodyPr vert="horz" lIns="91425" tIns="91425" rIns="91425" bIns="91425" rtlCol="0" anchor="t" anchorCtr="0">
            <a:normAutofit/>
          </a:bodyPr>
          <a:lstStyle/>
          <a:p>
            <a:pPr algn="ctr">
              <a:spcBef>
                <a:spcPct val="0"/>
              </a:spcBef>
            </a:pPr>
            <a:r>
              <a:rPr lang="en" sz="2800" dirty="0">
                <a:latin typeface="Alfa Slab One"/>
                <a:ea typeface="+mn-ea"/>
                <a:cs typeface="+mn-cs"/>
              </a:rPr>
              <a:t>Space Control Systems </a:t>
            </a:r>
            <a:r>
              <a:rPr lang="en-US" sz="2800" dirty="0">
                <a:latin typeface="Alfa Slab One"/>
                <a:ea typeface="+mn-ea"/>
                <a:cs typeface="+mn-cs"/>
              </a:rPr>
              <a:t>Components</a:t>
            </a:r>
            <a:endParaRPr lang="en" sz="2800" dirty="0">
              <a:latin typeface="Alfa Slab One"/>
              <a:ea typeface="+mn-ea"/>
              <a:cs typeface="+mn-cs"/>
            </a:endParaRPr>
          </a:p>
        </p:txBody>
      </p:sp>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Lst>
          </a:blip>
          <a:srcRect/>
          <a:stretch>
            <a:fillRect/>
          </a:stretch>
        </p:blipFill>
        <p:spPr bwMode="auto">
          <a:xfrm>
            <a:off x="4826524" y="1369642"/>
            <a:ext cx="7176940" cy="4747823"/>
          </a:xfrm>
          <a:prstGeom prst="rect">
            <a:avLst/>
          </a:prstGeom>
          <a:noFill/>
          <a:ln w="9525">
            <a:noFill/>
            <a:miter lim="800000"/>
            <a:headEnd/>
            <a:tailEnd/>
          </a:ln>
        </p:spPr>
      </p:pic>
      <p:sp>
        <p:nvSpPr>
          <p:cNvPr id="3" name="Text Placeholder 2">
            <a:extLst>
              <a:ext uri="{FF2B5EF4-FFF2-40B4-BE49-F238E27FC236}">
                <a16:creationId xmlns:a16="http://schemas.microsoft.com/office/drawing/2014/main" id="{7A527D74-CBBB-4AE4-8982-EFD5C539A8A4}"/>
              </a:ext>
            </a:extLst>
          </p:cNvPr>
          <p:cNvSpPr>
            <a:spLocks noGrp="1"/>
          </p:cNvSpPr>
          <p:nvPr>
            <p:ph type="body" idx="1"/>
          </p:nvPr>
        </p:nvSpPr>
        <p:spPr>
          <a:xfrm>
            <a:off x="188536" y="2908570"/>
            <a:ext cx="4468305" cy="3640171"/>
          </a:xfrm>
        </p:spPr>
        <p:txBody>
          <a:bodyPr>
            <a:normAutofit fontScale="92500" lnSpcReduction="10000"/>
          </a:bodyPr>
          <a:lstStyle/>
          <a:p>
            <a:pPr marL="342900" indent="-342900">
              <a:spcAft>
                <a:spcPts val="600"/>
              </a:spcAft>
              <a:buFont typeface="Proxima Nova" panose="020B0604020202020204" charset="0"/>
              <a:buChar char="-"/>
              <a:defRPr/>
            </a:pPr>
            <a:r>
              <a:rPr lang="it-IT" sz="2000" dirty="0"/>
              <a:t>Experience with the main flight qualified fault tolerant processors:</a:t>
            </a:r>
          </a:p>
          <a:p>
            <a:pPr marL="625475" lvl="8" indent="-285750">
              <a:spcAft>
                <a:spcPts val="600"/>
              </a:spcAft>
              <a:buFont typeface="Arial" panose="020B0604020202020204" pitchFamily="34" charset="0"/>
              <a:buChar char="•"/>
              <a:defRPr/>
            </a:pPr>
            <a:r>
              <a:rPr lang="it-IT" sz="2000" b="1" dirty="0"/>
              <a:t>DSP21020 (Herschel), LEON (Euclid, PLATO, ARIEL), PowerPC 750FX (Euclid), ARM Cortex-A.</a:t>
            </a:r>
          </a:p>
          <a:p>
            <a:pPr marL="342900" indent="-342900">
              <a:spcAft>
                <a:spcPts val="600"/>
              </a:spcAft>
              <a:buFont typeface="Proxima Nova" panose="020B0604020202020204" charset="0"/>
              <a:buChar char="-"/>
              <a:defRPr/>
            </a:pPr>
            <a:r>
              <a:rPr lang="it-IT" sz="2000" dirty="0"/>
              <a:t>Experience with the </a:t>
            </a:r>
            <a:r>
              <a:rPr lang="it-IT" sz="2000" b="1" dirty="0"/>
              <a:t>MIL 1553 STD B </a:t>
            </a:r>
            <a:r>
              <a:rPr lang="it-IT" sz="2000" dirty="0"/>
              <a:t>avionic standard for the TM/TC I/F (Herschel and Euclid)</a:t>
            </a:r>
          </a:p>
          <a:p>
            <a:pPr marL="342900" indent="-342900">
              <a:spcAft>
                <a:spcPts val="600"/>
              </a:spcAft>
              <a:buFont typeface="Proxima Nova" panose="020B0604020202020204" charset="0"/>
              <a:buChar char="-"/>
              <a:defRPr/>
            </a:pPr>
            <a:r>
              <a:rPr lang="it-IT" sz="2000" dirty="0"/>
              <a:t>Experience with </a:t>
            </a:r>
            <a:r>
              <a:rPr lang="it-IT" sz="2000" b="1" dirty="0"/>
              <a:t>SpaceWire</a:t>
            </a:r>
            <a:r>
              <a:rPr lang="it-IT" sz="2000" dirty="0"/>
              <a:t> </a:t>
            </a:r>
          </a:p>
          <a:p>
            <a:pPr marL="0" indent="0">
              <a:spcAft>
                <a:spcPts val="600"/>
              </a:spcAft>
              <a:buNone/>
              <a:defRPr/>
            </a:pPr>
            <a:r>
              <a:rPr lang="it-IT" sz="2000" dirty="0"/>
              <a:t>      networks (Euclid, PLATO, ARIEL) </a:t>
            </a:r>
          </a:p>
          <a:p>
            <a:pPr marL="342900" indent="-342900">
              <a:spcAft>
                <a:spcPts val="600"/>
              </a:spcAft>
              <a:buFont typeface="Proxima Nova" panose="020B0604020202020204" charset="0"/>
              <a:buChar char="-"/>
              <a:defRPr/>
            </a:pPr>
            <a:r>
              <a:rPr lang="it-IT" sz="2000" dirty="0"/>
              <a:t>Experience with CAN bus and RS422</a:t>
            </a:r>
          </a:p>
          <a:p>
            <a:pPr marL="0" indent="0">
              <a:spcAft>
                <a:spcPts val="600"/>
              </a:spcAft>
              <a:buNone/>
              <a:defRPr/>
            </a:pPr>
            <a:r>
              <a:rPr lang="it-IT" sz="2000" dirty="0"/>
              <a:t>      (Herschel, CSES) </a:t>
            </a:r>
          </a:p>
          <a:p>
            <a:pPr marL="0" indent="0">
              <a:spcAft>
                <a:spcPts val="600"/>
              </a:spcAft>
              <a:buNone/>
              <a:defRPr/>
            </a:pPr>
            <a:endParaRPr lang="it-IT" sz="2000" dirty="0"/>
          </a:p>
          <a:p>
            <a:endParaRPr lang="en-US" sz="2000" dirty="0"/>
          </a:p>
        </p:txBody>
      </p:sp>
      <p:sp>
        <p:nvSpPr>
          <p:cNvPr id="5" name="Arrow: Right 4">
            <a:extLst>
              <a:ext uri="{FF2B5EF4-FFF2-40B4-BE49-F238E27FC236}">
                <a16:creationId xmlns:a16="http://schemas.microsoft.com/office/drawing/2014/main" id="{D6004640-350E-4A8A-8005-8C6AD0BC6FE6}"/>
              </a:ext>
            </a:extLst>
          </p:cNvPr>
          <p:cNvSpPr/>
          <p:nvPr/>
        </p:nvSpPr>
        <p:spPr>
          <a:xfrm>
            <a:off x="4084493" y="5323389"/>
            <a:ext cx="980387" cy="3299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0171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0093" y="1081038"/>
            <a:ext cx="9781954" cy="4893647"/>
          </a:xfrm>
          <a:prstGeom prst="rect">
            <a:avLst/>
          </a:prstGeom>
        </p:spPr>
        <p:txBody>
          <a:bodyPr wrap="square">
            <a:spAutoFit/>
          </a:bodyPr>
          <a:lstStyle/>
          <a:p>
            <a:r>
              <a:rPr lang="en-US" dirty="0"/>
              <a:t>The standard ECSS-E-ST-0-12C (first definition Jan 2003)  can be downloaded from </a:t>
            </a:r>
            <a:r>
              <a:rPr lang="en-US" dirty="0">
                <a:hlinkClick r:id="rId2"/>
              </a:rPr>
              <a:t>http://spacewire.esa.int</a:t>
            </a:r>
            <a:endParaRPr lang="en-US" dirty="0"/>
          </a:p>
          <a:p>
            <a:r>
              <a:rPr lang="en-US" dirty="0"/>
              <a:t>Based on LVDS the standard provides prescriptions for :</a:t>
            </a:r>
          </a:p>
          <a:p>
            <a:pPr>
              <a:buFont typeface="Arial" pitchFamily="34" charset="0"/>
              <a:buChar char="•"/>
            </a:pPr>
            <a:r>
              <a:rPr lang="en-US" dirty="0"/>
              <a:t> Physical Level provides connectors, cables and EMC specifications</a:t>
            </a:r>
          </a:p>
          <a:p>
            <a:pPr>
              <a:buFont typeface="Arial" pitchFamily="34" charset="0"/>
              <a:buChar char="•"/>
            </a:pPr>
            <a:r>
              <a:rPr lang="en-US" dirty="0"/>
              <a:t> Signal Level defines signal encoding, voltage levels, noise margins and data rates</a:t>
            </a:r>
          </a:p>
          <a:p>
            <a:pPr>
              <a:buFont typeface="Arial" pitchFamily="34" charset="0"/>
              <a:buChar char="•"/>
            </a:pPr>
            <a:r>
              <a:rPr lang="en-US" dirty="0"/>
              <a:t> Character Level specifies the data and control characters used to manage the data flow</a:t>
            </a:r>
          </a:p>
          <a:p>
            <a:pPr>
              <a:buFont typeface="Arial" pitchFamily="34" charset="0"/>
              <a:buChar char="•"/>
            </a:pPr>
            <a:r>
              <a:rPr lang="en-US" dirty="0"/>
              <a:t> Exchange Level covers the protocol for link initialization, flow control, fault detection and link restart</a:t>
            </a:r>
          </a:p>
          <a:p>
            <a:pPr>
              <a:buFont typeface="Arial" pitchFamily="34" charset="0"/>
              <a:buChar char="•"/>
            </a:pPr>
            <a:r>
              <a:rPr lang="en-US" dirty="0"/>
              <a:t> Packet Level details how a message is delivered from a source node to a destination node</a:t>
            </a:r>
          </a:p>
          <a:p>
            <a:pPr>
              <a:buFont typeface="Arial" pitchFamily="34" charset="0"/>
              <a:buChar char="•"/>
            </a:pPr>
            <a:endParaRPr lang="en-US" sz="800" dirty="0"/>
          </a:p>
          <a:p>
            <a:r>
              <a:rPr lang="en-US" b="1" dirty="0" err="1"/>
              <a:t>SpaceWire</a:t>
            </a:r>
            <a:r>
              <a:rPr lang="en-US" b="1" dirty="0"/>
              <a:t> for Space</a:t>
            </a:r>
          </a:p>
          <a:p>
            <a:r>
              <a:rPr lang="en-US" dirty="0" err="1"/>
              <a:t>SpaceWire</a:t>
            </a:r>
            <a:r>
              <a:rPr lang="en-US" dirty="0"/>
              <a:t> is supported by several radiation tolerant ASICs designed for ESA, NASA and JAXA. Current radiation tolerant devices are capable of up to 200 </a:t>
            </a:r>
            <a:r>
              <a:rPr lang="en-US" dirty="0" err="1"/>
              <a:t>Mbits</a:t>
            </a:r>
            <a:r>
              <a:rPr lang="en-US" dirty="0"/>
              <a:t>/s data </a:t>
            </a:r>
            <a:r>
              <a:rPr lang="en-US" dirty="0" err="1"/>
              <a:t>signalling</a:t>
            </a:r>
            <a:r>
              <a:rPr lang="en-US" dirty="0"/>
              <a:t> rate with a data-rate of 160 </a:t>
            </a:r>
            <a:r>
              <a:rPr lang="en-US" dirty="0" err="1"/>
              <a:t>Mbits</a:t>
            </a:r>
            <a:r>
              <a:rPr lang="en-US" dirty="0"/>
              <a:t>/s per link or 152 </a:t>
            </a:r>
            <a:r>
              <a:rPr lang="en-US" dirty="0" err="1"/>
              <a:t>Mbits</a:t>
            </a:r>
            <a:r>
              <a:rPr lang="en-US" dirty="0"/>
              <a:t>/s bi-directional per link. </a:t>
            </a:r>
          </a:p>
          <a:p>
            <a:endParaRPr lang="en-US" sz="800" dirty="0"/>
          </a:p>
          <a:p>
            <a:r>
              <a:rPr lang="en-US" dirty="0"/>
              <a:t>New Standard High Level Protocols under study to allow for a “deterministic” use of </a:t>
            </a:r>
            <a:r>
              <a:rPr lang="en-US" dirty="0" err="1"/>
              <a:t>SpaceWire</a:t>
            </a:r>
            <a:r>
              <a:rPr lang="en-US" dirty="0"/>
              <a:t> Networks</a:t>
            </a:r>
          </a:p>
          <a:p>
            <a:endParaRPr lang="en-US" sz="800" dirty="0"/>
          </a:p>
          <a:p>
            <a:r>
              <a:rPr lang="en-US" dirty="0"/>
              <a:t>Presently used in SOLO, Euclid (link to MMU and data transfer inside the DPU), PLATO, </a:t>
            </a:r>
            <a:r>
              <a:rPr lang="en-US" dirty="0" err="1"/>
              <a:t>Bepi</a:t>
            </a:r>
            <a:r>
              <a:rPr lang="en-US" dirty="0"/>
              <a:t> Colombo (S/C network), ARIEL, ATHENA</a:t>
            </a:r>
          </a:p>
        </p:txBody>
      </p:sp>
      <p:sp>
        <p:nvSpPr>
          <p:cNvPr id="3" name="Title 1"/>
          <p:cNvSpPr txBox="1">
            <a:spLocks/>
          </p:cNvSpPr>
          <p:nvPr/>
        </p:nvSpPr>
        <p:spPr>
          <a:xfrm>
            <a:off x="2495600" y="274638"/>
            <a:ext cx="7272808" cy="850106"/>
          </a:xfrm>
          <a:prstGeom prst="rect">
            <a:avLst/>
          </a:prstGeom>
        </p:spPr>
        <p:txBody>
          <a:bodyPr/>
          <a:lstStyle/>
          <a:p>
            <a:pPr algn="ctr">
              <a:spcBef>
                <a:spcPct val="0"/>
              </a:spcBef>
              <a:defRPr/>
            </a:pPr>
            <a:r>
              <a:rPr lang="it-IT" sz="3200" dirty="0">
                <a:solidFill>
                  <a:schemeClr val="accent3"/>
                </a:solidFill>
                <a:latin typeface="Alfa Slab One"/>
              </a:rPr>
              <a:t>Interfaces - SpaceWire Standard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6E6E451-FE53-4403-9013-59912E1DFDF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850912" y="3288266"/>
            <a:ext cx="4898065" cy="1692230"/>
          </a:xfrm>
          <a:prstGeom prst="rect">
            <a:avLst/>
          </a:prstGeom>
        </p:spPr>
      </p:pic>
      <p:sp>
        <p:nvSpPr>
          <p:cNvPr id="7" name="TextBox 6">
            <a:extLst>
              <a:ext uri="{FF2B5EF4-FFF2-40B4-BE49-F238E27FC236}">
                <a16:creationId xmlns:a16="http://schemas.microsoft.com/office/drawing/2014/main" id="{AB8D46DE-0263-4379-B30F-E4649B9382E9}"/>
              </a:ext>
            </a:extLst>
          </p:cNvPr>
          <p:cNvSpPr txBox="1"/>
          <p:nvPr/>
        </p:nvSpPr>
        <p:spPr>
          <a:xfrm>
            <a:off x="252523" y="1047127"/>
            <a:ext cx="11358229" cy="2031325"/>
          </a:xfrm>
          <a:prstGeom prst="rect">
            <a:avLst/>
          </a:prstGeom>
          <a:noFill/>
        </p:spPr>
        <p:txBody>
          <a:bodyPr wrap="square">
            <a:spAutoFit/>
          </a:bodyPr>
          <a:lstStyle/>
          <a:p>
            <a:r>
              <a:rPr lang="en-US" dirty="0"/>
              <a:t>- First standard draft published by SAE in 1968 </a:t>
            </a:r>
          </a:p>
          <a:p>
            <a:pPr marL="285750" indent="-285750">
              <a:buFontTx/>
              <a:buChar char="-"/>
            </a:pPr>
            <a:r>
              <a:rPr lang="en-US" dirty="0"/>
              <a:t>Mil-Std-1553A released in 1975 and the B version adopted in 1978. </a:t>
            </a:r>
          </a:p>
          <a:p>
            <a:pPr marL="285750" indent="-285750">
              <a:buFontTx/>
              <a:buChar char="-"/>
            </a:pPr>
            <a:r>
              <a:rPr lang="en-US" dirty="0"/>
              <a:t>military and aerospace applications (US Force, NATO, MoD, NASA ESA, </a:t>
            </a:r>
            <a:r>
              <a:rPr lang="en-US" dirty="0" err="1"/>
              <a:t>etc</a:t>
            </a:r>
            <a:r>
              <a:rPr lang="en-US" dirty="0"/>
              <a:t>).</a:t>
            </a:r>
          </a:p>
          <a:p>
            <a:pPr marL="285750" indent="-285750">
              <a:buFontTx/>
              <a:buChar char="-"/>
            </a:pPr>
            <a:r>
              <a:rPr lang="en-US" dirty="0"/>
              <a:t>the Bus is a terminated transmission line based on a twisted and shielded pair cable, Bus controller and the Remote terminals are connected to the line through stubs and couplers</a:t>
            </a:r>
          </a:p>
          <a:p>
            <a:pPr marL="285750" indent="-285750">
              <a:buFontTx/>
              <a:buChar char="-"/>
            </a:pPr>
            <a:r>
              <a:rPr lang="en-US" dirty="0"/>
              <a:t>Bus data rate: 1 </a:t>
            </a:r>
            <a:r>
              <a:rPr lang="en-US" dirty="0" err="1"/>
              <a:t>Mbits</a:t>
            </a:r>
            <a:r>
              <a:rPr lang="en-US" dirty="0"/>
              <a:t>/s </a:t>
            </a:r>
          </a:p>
          <a:p>
            <a:pPr marL="285750" indent="-285750">
              <a:buFontTx/>
              <a:buChar char="-"/>
            </a:pPr>
            <a:r>
              <a:rPr lang="en-US" dirty="0"/>
              <a:t>dual standby redundant architecture.</a:t>
            </a:r>
          </a:p>
        </p:txBody>
      </p:sp>
      <p:sp>
        <p:nvSpPr>
          <p:cNvPr id="9" name="TextBox 8">
            <a:extLst>
              <a:ext uri="{FF2B5EF4-FFF2-40B4-BE49-F238E27FC236}">
                <a16:creationId xmlns:a16="http://schemas.microsoft.com/office/drawing/2014/main" id="{9764A2E3-B607-474D-8861-D57AE152703B}"/>
              </a:ext>
            </a:extLst>
          </p:cNvPr>
          <p:cNvSpPr txBox="1"/>
          <p:nvPr/>
        </p:nvSpPr>
        <p:spPr>
          <a:xfrm>
            <a:off x="252523" y="3170833"/>
            <a:ext cx="6318398" cy="2031325"/>
          </a:xfrm>
          <a:prstGeom prst="rect">
            <a:avLst/>
          </a:prstGeom>
          <a:noFill/>
        </p:spPr>
        <p:txBody>
          <a:bodyPr wrap="square">
            <a:spAutoFit/>
          </a:bodyPr>
          <a:lstStyle/>
          <a:p>
            <a:r>
              <a:rPr lang="en-US" dirty="0"/>
              <a:t>MIL-STD-1553 defines three types of bus users, called terminals: Bus Controller (BC), Remote Terminal (RT) and Bus Monitor (BM). The transaction on the bus is of type Command/Response. The BC acts as the master and initiates all the transactions. The RTs, commanded by the BC, provide the interface between 1553 bus and the relevant unit/sub-system. The BM is passive and record the bus traffic.</a:t>
            </a:r>
          </a:p>
        </p:txBody>
      </p:sp>
      <p:sp>
        <p:nvSpPr>
          <p:cNvPr id="11" name="TextBox 10">
            <a:extLst>
              <a:ext uri="{FF2B5EF4-FFF2-40B4-BE49-F238E27FC236}">
                <a16:creationId xmlns:a16="http://schemas.microsoft.com/office/drawing/2014/main" id="{E8D48A01-2800-4B97-8DA9-90892D272792}"/>
              </a:ext>
            </a:extLst>
          </p:cNvPr>
          <p:cNvSpPr txBox="1"/>
          <p:nvPr/>
        </p:nvSpPr>
        <p:spPr>
          <a:xfrm>
            <a:off x="252523" y="5202158"/>
            <a:ext cx="11496454" cy="923330"/>
          </a:xfrm>
          <a:prstGeom prst="rect">
            <a:avLst/>
          </a:prstGeom>
          <a:noFill/>
        </p:spPr>
        <p:txBody>
          <a:bodyPr wrap="square">
            <a:spAutoFit/>
          </a:bodyPr>
          <a:lstStyle/>
          <a:p>
            <a:r>
              <a:rPr lang="en-US" dirty="0"/>
              <a:t>Currently used on the International Space Station (ISS) and in many other European and ESA spacecraft like Ariane 5, VEGA, Sentinels, IXV, </a:t>
            </a:r>
            <a:r>
              <a:rPr lang="en-US" dirty="0" err="1"/>
              <a:t>Bepi</a:t>
            </a:r>
            <a:r>
              <a:rPr lang="en-US" dirty="0"/>
              <a:t> Colombo, GAIA, </a:t>
            </a:r>
            <a:r>
              <a:rPr lang="en-US" dirty="0" err="1"/>
              <a:t>Gallileo</a:t>
            </a:r>
            <a:r>
              <a:rPr lang="en-US" dirty="0"/>
              <a:t>, </a:t>
            </a:r>
            <a:r>
              <a:rPr lang="en-US" dirty="0" err="1"/>
              <a:t>SmallGeo</a:t>
            </a:r>
            <a:r>
              <a:rPr lang="en-US" dirty="0"/>
              <a:t>, ATV, Euclid, etc. </a:t>
            </a:r>
          </a:p>
          <a:p>
            <a:r>
              <a:rPr lang="en-US" dirty="0"/>
              <a:t>ESA issued the ECSS-E-50-13C standard</a:t>
            </a:r>
          </a:p>
        </p:txBody>
      </p:sp>
      <p:sp>
        <p:nvSpPr>
          <p:cNvPr id="13" name="Title 1">
            <a:extLst>
              <a:ext uri="{FF2B5EF4-FFF2-40B4-BE49-F238E27FC236}">
                <a16:creationId xmlns:a16="http://schemas.microsoft.com/office/drawing/2014/main" id="{F7AC7AC3-9A71-4996-B952-DF7A5C808865}"/>
              </a:ext>
            </a:extLst>
          </p:cNvPr>
          <p:cNvSpPr txBox="1">
            <a:spLocks/>
          </p:cNvSpPr>
          <p:nvPr/>
        </p:nvSpPr>
        <p:spPr>
          <a:xfrm>
            <a:off x="2495600" y="274638"/>
            <a:ext cx="7272808" cy="850106"/>
          </a:xfrm>
          <a:prstGeom prst="rect">
            <a:avLst/>
          </a:prstGeom>
        </p:spPr>
        <p:txBody>
          <a:bodyPr/>
          <a:lstStyle/>
          <a:p>
            <a:pPr algn="ctr">
              <a:spcBef>
                <a:spcPct val="0"/>
              </a:spcBef>
              <a:defRPr/>
            </a:pPr>
            <a:r>
              <a:rPr lang="it-IT" sz="3200" dirty="0">
                <a:solidFill>
                  <a:schemeClr val="accent3"/>
                </a:solidFill>
                <a:latin typeface="Alfa Slab One"/>
              </a:rPr>
              <a:t>Interfaces – MIL-STD-1553 Standard</a:t>
            </a:r>
          </a:p>
        </p:txBody>
      </p:sp>
    </p:spTree>
    <p:extLst>
      <p:ext uri="{BB962C8B-B14F-4D97-AF65-F5344CB8AC3E}">
        <p14:creationId xmlns:p14="http://schemas.microsoft.com/office/powerpoint/2010/main" val="103425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Lst>
          </a:blip>
          <a:srcRect/>
          <a:stretch>
            <a:fillRect/>
          </a:stretch>
        </p:blipFill>
        <p:spPr bwMode="auto">
          <a:xfrm>
            <a:off x="4826524" y="1369642"/>
            <a:ext cx="7176940" cy="4747823"/>
          </a:xfrm>
          <a:prstGeom prst="rect">
            <a:avLst/>
          </a:prstGeom>
          <a:noFill/>
          <a:ln w="9525">
            <a:noFill/>
            <a:miter lim="800000"/>
            <a:headEnd/>
            <a:tailEnd/>
          </a:ln>
        </p:spPr>
      </p:pic>
      <p:sp>
        <p:nvSpPr>
          <p:cNvPr id="3" name="Text Placeholder 2">
            <a:extLst>
              <a:ext uri="{FF2B5EF4-FFF2-40B4-BE49-F238E27FC236}">
                <a16:creationId xmlns:a16="http://schemas.microsoft.com/office/drawing/2014/main" id="{7A527D74-CBBB-4AE4-8982-EFD5C539A8A4}"/>
              </a:ext>
            </a:extLst>
          </p:cNvPr>
          <p:cNvSpPr>
            <a:spLocks noGrp="1"/>
          </p:cNvSpPr>
          <p:nvPr>
            <p:ph type="body" idx="1"/>
          </p:nvPr>
        </p:nvSpPr>
        <p:spPr>
          <a:xfrm>
            <a:off x="282805" y="3808429"/>
            <a:ext cx="4468305" cy="763500"/>
          </a:xfrm>
        </p:spPr>
        <p:txBody>
          <a:bodyPr>
            <a:normAutofit lnSpcReduction="10000"/>
          </a:bodyPr>
          <a:lstStyle/>
          <a:p>
            <a:pPr marL="0" indent="0">
              <a:spcAft>
                <a:spcPts val="600"/>
              </a:spcAft>
              <a:buNone/>
              <a:defRPr/>
            </a:pPr>
            <a:r>
              <a:rPr lang="it-IT" sz="2000" dirty="0"/>
              <a:t>Experience with space qualified RTOS (Virtuoso, VxWorks, RTEMS, FreeRTOS)</a:t>
            </a:r>
          </a:p>
          <a:p>
            <a:endParaRPr lang="en-US" sz="2000" dirty="0"/>
          </a:p>
        </p:txBody>
      </p:sp>
      <p:sp>
        <p:nvSpPr>
          <p:cNvPr id="5" name="Arrow: Right 4">
            <a:extLst>
              <a:ext uri="{FF2B5EF4-FFF2-40B4-BE49-F238E27FC236}">
                <a16:creationId xmlns:a16="http://schemas.microsoft.com/office/drawing/2014/main" id="{D6004640-350E-4A8A-8005-8C6AD0BC6FE6}"/>
              </a:ext>
            </a:extLst>
          </p:cNvPr>
          <p:cNvSpPr/>
          <p:nvPr/>
        </p:nvSpPr>
        <p:spPr>
          <a:xfrm>
            <a:off x="4656842" y="3996700"/>
            <a:ext cx="1885360" cy="3299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109">
            <a:extLst>
              <a:ext uri="{FF2B5EF4-FFF2-40B4-BE49-F238E27FC236}">
                <a16:creationId xmlns:a16="http://schemas.microsoft.com/office/drawing/2014/main" id="{6AE66497-AD56-47C2-BC4F-95A68B5E4D83}"/>
              </a:ext>
            </a:extLst>
          </p:cNvPr>
          <p:cNvSpPr txBox="1">
            <a:spLocks/>
          </p:cNvSpPr>
          <p:nvPr/>
        </p:nvSpPr>
        <p:spPr>
          <a:xfrm>
            <a:off x="1835700" y="193155"/>
            <a:ext cx="8520600" cy="763500"/>
          </a:xfrm>
          <a:prstGeom prst="rect">
            <a:avLst/>
          </a:prstGeom>
        </p:spPr>
        <p:txBody>
          <a:bodyPr vert="horz" lIns="91425" tIns="91425" rIns="91425" bIns="91425" rtlCol="0" anchor="t" anchorCtr="0">
            <a:noAutofit/>
          </a:bodyPr>
          <a:lstStyle>
            <a:lvl1pPr lvl="0" algn="l" defTabSz="914400" rtl="0" eaLnBrk="1" latinLnBrk="0" hangingPunct="1">
              <a:lnSpc>
                <a:spcPct val="90000"/>
              </a:lnSpc>
              <a:spcBef>
                <a:spcPts val="0"/>
              </a:spcBef>
              <a:buNone/>
              <a:defRPr sz="4400" kern="1200">
                <a:solidFill>
                  <a:schemeClr val="tx1"/>
                </a:solidFill>
                <a:latin typeface="+mj-lt"/>
                <a:ea typeface="+mj-ea"/>
                <a:cs typeface="+mj-cs"/>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algn="ctr"/>
            <a:r>
              <a:rPr lang="en" sz="3200" dirty="0">
                <a:latin typeface="Alfa Slab One"/>
                <a:ea typeface="+mn-ea"/>
                <a:cs typeface="+mn-cs"/>
              </a:rPr>
              <a:t>Space Control Systems </a:t>
            </a:r>
            <a:r>
              <a:rPr lang="en-US" sz="3200" dirty="0">
                <a:latin typeface="Alfa Slab One"/>
                <a:ea typeface="+mn-ea"/>
                <a:cs typeface="+mn-cs"/>
              </a:rPr>
              <a:t>Components</a:t>
            </a:r>
            <a:endParaRPr lang="en" sz="3200" dirty="0">
              <a:latin typeface="Alfa Slab One"/>
              <a:ea typeface="+mn-ea"/>
              <a:cs typeface="+mn-cs"/>
            </a:endParaRPr>
          </a:p>
        </p:txBody>
      </p:sp>
    </p:spTree>
    <p:extLst>
      <p:ext uri="{BB962C8B-B14F-4D97-AF65-F5344CB8AC3E}">
        <p14:creationId xmlns:p14="http://schemas.microsoft.com/office/powerpoint/2010/main" val="3025237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Lst>
          </a:blip>
          <a:srcRect/>
          <a:stretch>
            <a:fillRect/>
          </a:stretch>
        </p:blipFill>
        <p:spPr bwMode="auto">
          <a:xfrm>
            <a:off x="4826524" y="1369642"/>
            <a:ext cx="7176940" cy="4747823"/>
          </a:xfrm>
          <a:prstGeom prst="rect">
            <a:avLst/>
          </a:prstGeom>
          <a:noFill/>
          <a:ln w="9525">
            <a:noFill/>
            <a:miter lim="800000"/>
            <a:headEnd/>
            <a:tailEnd/>
          </a:ln>
        </p:spPr>
      </p:pic>
      <p:sp>
        <p:nvSpPr>
          <p:cNvPr id="3" name="Text Placeholder 2">
            <a:extLst>
              <a:ext uri="{FF2B5EF4-FFF2-40B4-BE49-F238E27FC236}">
                <a16:creationId xmlns:a16="http://schemas.microsoft.com/office/drawing/2014/main" id="{7A527D74-CBBB-4AE4-8982-EFD5C539A8A4}"/>
              </a:ext>
            </a:extLst>
          </p:cNvPr>
          <p:cNvSpPr>
            <a:spLocks noGrp="1"/>
          </p:cNvSpPr>
          <p:nvPr>
            <p:ph type="body" idx="1"/>
          </p:nvPr>
        </p:nvSpPr>
        <p:spPr>
          <a:xfrm>
            <a:off x="282805" y="3808429"/>
            <a:ext cx="4468305" cy="763500"/>
          </a:xfrm>
        </p:spPr>
        <p:txBody>
          <a:bodyPr>
            <a:normAutofit lnSpcReduction="10000"/>
          </a:bodyPr>
          <a:lstStyle/>
          <a:p>
            <a:pPr marL="0" indent="0">
              <a:spcAft>
                <a:spcPts val="600"/>
              </a:spcAft>
              <a:buNone/>
              <a:defRPr/>
            </a:pPr>
            <a:r>
              <a:rPr lang="it-IT" sz="2000" dirty="0"/>
              <a:t>Experience with space qualified RTOS (Virtuoso, VxWorks, RTEMS, FreeRTOS)</a:t>
            </a:r>
          </a:p>
          <a:p>
            <a:endParaRPr lang="en-US" sz="2000" dirty="0"/>
          </a:p>
        </p:txBody>
      </p:sp>
      <p:sp>
        <p:nvSpPr>
          <p:cNvPr id="5" name="Arrow: Right 4">
            <a:extLst>
              <a:ext uri="{FF2B5EF4-FFF2-40B4-BE49-F238E27FC236}">
                <a16:creationId xmlns:a16="http://schemas.microsoft.com/office/drawing/2014/main" id="{D6004640-350E-4A8A-8005-8C6AD0BC6FE6}"/>
              </a:ext>
            </a:extLst>
          </p:cNvPr>
          <p:cNvSpPr/>
          <p:nvPr/>
        </p:nvSpPr>
        <p:spPr>
          <a:xfrm>
            <a:off x="4656842" y="3996700"/>
            <a:ext cx="1885360" cy="3299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862C7DE-E49A-4244-AB5C-FD8F97A4CE2E}"/>
              </a:ext>
            </a:extLst>
          </p:cNvPr>
          <p:cNvGrpSpPr/>
          <p:nvPr/>
        </p:nvGrpSpPr>
        <p:grpSpPr>
          <a:xfrm>
            <a:off x="2235385" y="2043834"/>
            <a:ext cx="8004713" cy="3582266"/>
            <a:chOff x="2235385" y="2043834"/>
            <a:chExt cx="8004713" cy="3582266"/>
          </a:xfrm>
        </p:grpSpPr>
        <p:pic>
          <p:nvPicPr>
            <p:cNvPr id="2" name="Picture 3">
              <a:extLst>
                <a:ext uri="{FF2B5EF4-FFF2-40B4-BE49-F238E27FC236}">
                  <a16:creationId xmlns:a16="http://schemas.microsoft.com/office/drawing/2014/main" id="{AFB1ECA8-10E4-4487-8064-939D60C7F2D6}"/>
                </a:ext>
              </a:extLst>
            </p:cNvPr>
            <p:cNvPicPr>
              <a:picLocks noChangeAspect="1" noChangeArrowheads="1"/>
            </p:cNvPicPr>
            <p:nvPr/>
          </p:nvPicPr>
          <p:blipFill>
            <a:blip r:embed="rId5" cstate="print"/>
            <a:srcRect l="17350" t="24609" r="35761" b="38068"/>
            <a:stretch>
              <a:fillRect/>
            </a:stretch>
          </p:blipFill>
          <p:spPr bwMode="auto">
            <a:xfrm>
              <a:off x="2235385" y="2043834"/>
              <a:ext cx="8004713" cy="3582266"/>
            </a:xfrm>
            <a:prstGeom prst="rect">
              <a:avLst/>
            </a:prstGeom>
            <a:noFill/>
            <a:ln w="9525">
              <a:noFill/>
              <a:miter lim="800000"/>
              <a:headEnd/>
              <a:tailEnd/>
            </a:ln>
          </p:spPr>
        </p:pic>
        <p:sp>
          <p:nvSpPr>
            <p:cNvPr id="7" name="Rectangle 6">
              <a:extLst>
                <a:ext uri="{FF2B5EF4-FFF2-40B4-BE49-F238E27FC236}">
                  <a16:creationId xmlns:a16="http://schemas.microsoft.com/office/drawing/2014/main" id="{9939C57D-67A1-4304-BD46-EEB047CF004B}"/>
                </a:ext>
              </a:extLst>
            </p:cNvPr>
            <p:cNvSpPr/>
            <p:nvPr/>
          </p:nvSpPr>
          <p:spPr>
            <a:xfrm>
              <a:off x="2532185" y="3396059"/>
              <a:ext cx="7425731" cy="21855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E4FBA35-062C-4F26-A766-F0036E4630C8}"/>
                </a:ext>
              </a:extLst>
            </p:cNvPr>
            <p:cNvSpPr/>
            <p:nvPr/>
          </p:nvSpPr>
          <p:spPr>
            <a:xfrm>
              <a:off x="2516957" y="4744381"/>
              <a:ext cx="7425731" cy="21855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Shape 109">
            <a:extLst>
              <a:ext uri="{FF2B5EF4-FFF2-40B4-BE49-F238E27FC236}">
                <a16:creationId xmlns:a16="http://schemas.microsoft.com/office/drawing/2014/main" id="{6AE66497-AD56-47C2-BC4F-95A68B5E4D83}"/>
              </a:ext>
            </a:extLst>
          </p:cNvPr>
          <p:cNvSpPr txBox="1">
            <a:spLocks/>
          </p:cNvSpPr>
          <p:nvPr/>
        </p:nvSpPr>
        <p:spPr>
          <a:xfrm>
            <a:off x="1835700" y="193155"/>
            <a:ext cx="8520600" cy="763500"/>
          </a:xfrm>
          <a:prstGeom prst="rect">
            <a:avLst/>
          </a:prstGeom>
        </p:spPr>
        <p:txBody>
          <a:bodyPr vert="horz" lIns="91425" tIns="91425" rIns="91425" bIns="91425" rtlCol="0" anchor="t" anchorCtr="0">
            <a:noAutofit/>
          </a:bodyPr>
          <a:lstStyle>
            <a:lvl1pPr lvl="0" algn="l" defTabSz="914400" rtl="0" eaLnBrk="1" latinLnBrk="0" hangingPunct="1">
              <a:lnSpc>
                <a:spcPct val="90000"/>
              </a:lnSpc>
              <a:spcBef>
                <a:spcPts val="0"/>
              </a:spcBef>
              <a:buNone/>
              <a:defRPr sz="4400" kern="1200">
                <a:solidFill>
                  <a:schemeClr val="tx1"/>
                </a:solidFill>
                <a:latin typeface="+mj-lt"/>
                <a:ea typeface="+mj-ea"/>
                <a:cs typeface="+mj-cs"/>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algn="ctr"/>
            <a:r>
              <a:rPr lang="en" sz="3200" dirty="0">
                <a:latin typeface="Alfa Slab One"/>
                <a:ea typeface="+mn-ea"/>
                <a:cs typeface="+mn-cs"/>
              </a:rPr>
              <a:t>Space Control Systems </a:t>
            </a:r>
            <a:r>
              <a:rPr lang="en-US" sz="3200" dirty="0">
                <a:latin typeface="Alfa Slab One"/>
                <a:ea typeface="+mn-ea"/>
                <a:cs typeface="+mn-cs"/>
              </a:rPr>
              <a:t>Components</a:t>
            </a:r>
            <a:endParaRPr lang="en" sz="3200" dirty="0">
              <a:latin typeface="Alfa Slab One"/>
              <a:ea typeface="+mn-ea"/>
              <a:cs typeface="+mn-cs"/>
            </a:endParaRPr>
          </a:p>
        </p:txBody>
      </p:sp>
    </p:spTree>
    <p:extLst>
      <p:ext uri="{BB962C8B-B14F-4D97-AF65-F5344CB8AC3E}">
        <p14:creationId xmlns:p14="http://schemas.microsoft.com/office/powerpoint/2010/main" val="392770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1835700" y="193155"/>
            <a:ext cx="8520600" cy="763500"/>
          </a:xfrm>
          <a:prstGeom prst="rect">
            <a:avLst/>
          </a:prstGeom>
        </p:spPr>
        <p:txBody>
          <a:bodyPr vert="horz" lIns="91425" tIns="91425" rIns="91425" bIns="91425" rtlCol="0" anchor="t" anchorCtr="0">
            <a:noAutofit/>
          </a:bodyPr>
          <a:lstStyle/>
          <a:p>
            <a:pPr algn="ctr"/>
            <a:r>
              <a:rPr lang="en" sz="3200" dirty="0">
                <a:latin typeface="Alfa Slab One"/>
                <a:ea typeface="+mn-ea"/>
                <a:cs typeface="+mn-cs"/>
              </a:rPr>
              <a:t>Space Control Systems </a:t>
            </a:r>
            <a:r>
              <a:rPr lang="en-US" sz="3200" dirty="0">
                <a:latin typeface="Alfa Slab One"/>
                <a:ea typeface="+mn-ea"/>
                <a:cs typeface="+mn-cs"/>
              </a:rPr>
              <a:t>Components</a:t>
            </a:r>
            <a:endParaRPr lang="en" sz="3200" dirty="0">
              <a:latin typeface="Alfa Slab One"/>
              <a:ea typeface="+mn-ea"/>
              <a:cs typeface="+mn-cs"/>
            </a:endParaRPr>
          </a:p>
        </p:txBody>
      </p:sp>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Lst>
          </a:blip>
          <a:srcRect/>
          <a:stretch>
            <a:fillRect/>
          </a:stretch>
        </p:blipFill>
        <p:spPr bwMode="auto">
          <a:xfrm>
            <a:off x="4826524" y="1369642"/>
            <a:ext cx="7176940" cy="4747823"/>
          </a:xfrm>
          <a:prstGeom prst="rect">
            <a:avLst/>
          </a:prstGeom>
          <a:noFill/>
          <a:ln w="9525">
            <a:noFill/>
            <a:miter lim="800000"/>
            <a:headEnd/>
            <a:tailEnd/>
          </a:ln>
        </p:spPr>
      </p:pic>
      <p:sp>
        <p:nvSpPr>
          <p:cNvPr id="3" name="Text Placeholder 2">
            <a:extLst>
              <a:ext uri="{FF2B5EF4-FFF2-40B4-BE49-F238E27FC236}">
                <a16:creationId xmlns:a16="http://schemas.microsoft.com/office/drawing/2014/main" id="{7A527D74-CBBB-4AE4-8982-EFD5C539A8A4}"/>
              </a:ext>
            </a:extLst>
          </p:cNvPr>
          <p:cNvSpPr>
            <a:spLocks noGrp="1"/>
          </p:cNvSpPr>
          <p:nvPr>
            <p:ph type="body" idx="1"/>
          </p:nvPr>
        </p:nvSpPr>
        <p:spPr>
          <a:xfrm>
            <a:off x="273378" y="1369642"/>
            <a:ext cx="4468305" cy="4531703"/>
          </a:xfrm>
        </p:spPr>
        <p:txBody>
          <a:bodyPr>
            <a:noAutofit/>
          </a:bodyPr>
          <a:lstStyle/>
          <a:p>
            <a:pPr marL="342900" indent="-342900">
              <a:spcAft>
                <a:spcPts val="600"/>
              </a:spcAft>
              <a:buFont typeface="Proxima Nova" panose="020B0604020202020204" charset="0"/>
              <a:buChar char="-"/>
              <a:defRPr/>
            </a:pPr>
            <a:r>
              <a:rPr lang="it-IT" sz="2000" dirty="0"/>
              <a:t>Real Time SW design and development</a:t>
            </a:r>
          </a:p>
          <a:p>
            <a:pPr marL="342900" indent="-342900">
              <a:spcAft>
                <a:spcPts val="600"/>
              </a:spcAft>
              <a:buFont typeface="Proxima Nova" panose="020B0604020202020204" charset="0"/>
              <a:buChar char="-"/>
              <a:defRPr/>
            </a:pPr>
            <a:r>
              <a:rPr lang="it-IT" sz="2000" dirty="0"/>
              <a:t>Experience with space qualified RTOS (Virtuoso, VxWorks, RTEMS)</a:t>
            </a:r>
          </a:p>
          <a:p>
            <a:pPr marL="342900" lvl="1" indent="-342900">
              <a:spcAft>
                <a:spcPts val="600"/>
              </a:spcAft>
              <a:buFont typeface="Proxima Nova" panose="020B0604020202020204" charset="0"/>
              <a:buChar char="-"/>
              <a:defRPr/>
            </a:pPr>
            <a:r>
              <a:rPr lang="it-IT" sz="2000" dirty="0"/>
              <a:t>UML standard for software </a:t>
            </a:r>
            <a:r>
              <a:rPr lang="it-IT" sz="2000" dirty="0" err="1"/>
              <a:t>modeling</a:t>
            </a:r>
            <a:endParaRPr lang="it-IT" sz="2000" dirty="0"/>
          </a:p>
          <a:p>
            <a:pPr marL="342900" lvl="1" indent="-342900">
              <a:spcAft>
                <a:spcPts val="600"/>
              </a:spcAft>
              <a:buFont typeface="Proxima Nova" panose="020B0604020202020204" charset="0"/>
              <a:buChar char="-"/>
              <a:defRPr/>
            </a:pPr>
            <a:r>
              <a:rPr lang="it-IT" sz="2000" dirty="0"/>
              <a:t>Expertise in C, C++, Java, Python programming</a:t>
            </a:r>
          </a:p>
          <a:p>
            <a:pPr marL="342900" lvl="1" indent="-342900">
              <a:spcAft>
                <a:spcPts val="600"/>
              </a:spcAft>
              <a:buFont typeface="Proxima Nova" panose="020B0604020202020204" charset="0"/>
              <a:buChar char="-"/>
              <a:defRPr/>
            </a:pPr>
            <a:r>
              <a:rPr lang="it-IT" sz="2000" dirty="0"/>
              <a:t>MISRA coding standards (Euclid, PLATO, ARIEL)</a:t>
            </a:r>
          </a:p>
          <a:p>
            <a:pPr marL="342900" indent="-342900">
              <a:spcAft>
                <a:spcPts val="600"/>
              </a:spcAft>
              <a:buFont typeface="Proxima Nova" panose="020B0604020202020204" charset="0"/>
              <a:buChar char="-"/>
              <a:defRPr/>
            </a:pPr>
            <a:r>
              <a:rPr lang="it-IT" sz="2000" dirty="0"/>
              <a:t>Deep Knowledge of ESA ECSS standards and procedures </a:t>
            </a:r>
          </a:p>
          <a:p>
            <a:pPr marL="342900" indent="-342900">
              <a:spcAft>
                <a:spcPts val="600"/>
              </a:spcAft>
              <a:buFont typeface="Proxima Nova" panose="020B0604020202020204" charset="0"/>
              <a:buChar char="-"/>
              <a:defRPr/>
            </a:pPr>
            <a:r>
              <a:rPr lang="it-IT" sz="2000" dirty="0"/>
              <a:t>Experience with </a:t>
            </a:r>
            <a:r>
              <a:rPr lang="it-IT" sz="2000" b="1" dirty="0"/>
              <a:t>CCSDS standard lossless compression </a:t>
            </a:r>
            <a:r>
              <a:rPr lang="it-IT" sz="2000" dirty="0"/>
              <a:t>algorithms implementation and optimisation (Euclid)</a:t>
            </a:r>
          </a:p>
          <a:p>
            <a:endParaRPr lang="en-US" sz="2000" dirty="0"/>
          </a:p>
        </p:txBody>
      </p:sp>
      <p:sp>
        <p:nvSpPr>
          <p:cNvPr id="5" name="Arrow: Right 4">
            <a:extLst>
              <a:ext uri="{FF2B5EF4-FFF2-40B4-BE49-F238E27FC236}">
                <a16:creationId xmlns:a16="http://schemas.microsoft.com/office/drawing/2014/main" id="{D6004640-350E-4A8A-8005-8C6AD0BC6FE6}"/>
              </a:ext>
            </a:extLst>
          </p:cNvPr>
          <p:cNvSpPr/>
          <p:nvPr/>
        </p:nvSpPr>
        <p:spPr>
          <a:xfrm>
            <a:off x="4566407" y="2348771"/>
            <a:ext cx="1885360" cy="3299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5735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Lst>
          </a:blip>
          <a:srcRect/>
          <a:stretch>
            <a:fillRect/>
          </a:stretch>
        </p:blipFill>
        <p:spPr bwMode="auto">
          <a:xfrm>
            <a:off x="6802898" y="274638"/>
            <a:ext cx="4162425" cy="5619750"/>
          </a:xfrm>
          <a:prstGeom prst="rect">
            <a:avLst/>
          </a:prstGeom>
          <a:noFill/>
          <a:ln w="9525">
            <a:noFill/>
            <a:miter lim="800000"/>
            <a:headEnd/>
            <a:tailEnd/>
          </a:ln>
        </p:spPr>
      </p:pic>
      <p:sp>
        <p:nvSpPr>
          <p:cNvPr id="3" name="Title 1"/>
          <p:cNvSpPr txBox="1">
            <a:spLocks/>
          </p:cNvSpPr>
          <p:nvPr/>
        </p:nvSpPr>
        <p:spPr>
          <a:xfrm>
            <a:off x="2495600" y="274638"/>
            <a:ext cx="4162425" cy="1177090"/>
          </a:xfrm>
          <a:prstGeom prst="rect">
            <a:avLst/>
          </a:prstGeom>
        </p:spPr>
        <p:txBody>
          <a:bodyPr/>
          <a:lstStyle/>
          <a:p>
            <a:pPr algn="ctr">
              <a:spcBef>
                <a:spcPct val="0"/>
              </a:spcBef>
              <a:defRPr/>
            </a:pPr>
            <a:r>
              <a:rPr lang="it-IT" sz="3000" dirty="0">
                <a:latin typeface="Alfa Slab One"/>
                <a:sym typeface="Alfa Slab One"/>
              </a:rPr>
              <a:t>Space Instruments Control Software </a:t>
            </a:r>
          </a:p>
        </p:txBody>
      </p:sp>
      <p:sp>
        <p:nvSpPr>
          <p:cNvPr id="5" name="TextBox 4">
            <a:extLst>
              <a:ext uri="{FF2B5EF4-FFF2-40B4-BE49-F238E27FC236}">
                <a16:creationId xmlns:a16="http://schemas.microsoft.com/office/drawing/2014/main" id="{0EB8AFD4-EBA7-42F5-9AB3-1D630E4B96BE}"/>
              </a:ext>
            </a:extLst>
          </p:cNvPr>
          <p:cNvSpPr txBox="1"/>
          <p:nvPr/>
        </p:nvSpPr>
        <p:spPr>
          <a:xfrm>
            <a:off x="369481" y="1101114"/>
            <a:ext cx="6097772" cy="4801314"/>
          </a:xfrm>
          <a:prstGeom prst="rect">
            <a:avLst/>
          </a:prstGeom>
          <a:noFill/>
        </p:spPr>
        <p:txBody>
          <a:bodyPr wrap="square">
            <a:spAutoFit/>
          </a:bodyPr>
          <a:lstStyle/>
          <a:p>
            <a:pPr marL="0" marR="0" algn="just">
              <a:spcBef>
                <a:spcPts val="600"/>
              </a:spcBef>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Acceptance of instrument commands from CDMU;</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Execution of predefined instrument command sequences;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Instrument health/status monitoring;</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Implementation of pre-defined procedures on detection of instrument anomalies.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HK data acquisition and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packetisation</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Science data acquisition, compression and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packetisation</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Transmission of data (HK, events and TC verification) from the instrument to S/C CDMS;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Transmission of science data to the S/C MM.</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Capability to load, via TCs, replacement and/or additional SW (patches, tables, ICSs, TBC);</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Self test and SW verification facilities;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Possibility to load and dump part of CDPU memory;</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Possibility to write and check EEPROM: possibility to inhibit these functions during flight operations</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95600" y="274638"/>
            <a:ext cx="4162425" cy="1177090"/>
          </a:xfrm>
          <a:prstGeom prst="rect">
            <a:avLst/>
          </a:prstGeom>
        </p:spPr>
        <p:txBody>
          <a:bodyPr/>
          <a:lstStyle/>
          <a:p>
            <a:pPr algn="ctr">
              <a:spcBef>
                <a:spcPct val="0"/>
              </a:spcBef>
              <a:defRPr/>
            </a:pPr>
            <a:r>
              <a:rPr lang="it-IT" sz="3000" dirty="0">
                <a:latin typeface="Alfa Slab One"/>
                <a:sym typeface="Alfa Slab One"/>
              </a:rPr>
              <a:t>Space Instruments Control Software </a:t>
            </a:r>
          </a:p>
        </p:txBody>
      </p:sp>
      <p:sp>
        <p:nvSpPr>
          <p:cNvPr id="5" name="TextBox 4">
            <a:extLst>
              <a:ext uri="{FF2B5EF4-FFF2-40B4-BE49-F238E27FC236}">
                <a16:creationId xmlns:a16="http://schemas.microsoft.com/office/drawing/2014/main" id="{0EB8AFD4-EBA7-42F5-9AB3-1D630E4B96BE}"/>
              </a:ext>
            </a:extLst>
          </p:cNvPr>
          <p:cNvSpPr txBox="1"/>
          <p:nvPr/>
        </p:nvSpPr>
        <p:spPr>
          <a:xfrm>
            <a:off x="369481" y="1101114"/>
            <a:ext cx="6097772" cy="4801314"/>
          </a:xfrm>
          <a:prstGeom prst="rect">
            <a:avLst/>
          </a:prstGeom>
          <a:noFill/>
        </p:spPr>
        <p:txBody>
          <a:bodyPr wrap="square">
            <a:spAutoFit/>
          </a:bodyPr>
          <a:lstStyle/>
          <a:p>
            <a:pPr marL="0" marR="0" algn="just">
              <a:spcBef>
                <a:spcPts val="600"/>
              </a:spcBef>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Acceptance of instrument commands from CDMU;</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Execution of predefined instrument command sequences;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Instrument health/status monitoring;</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Implementation of pre-defined procedures on detection of instrument anomalies.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HK data acquisition and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packetisation</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Science data acquisition, compression and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packetisation</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Transmission of data (HK, events and TC verification) from the instrument to S/C CDMS;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Transmission of science data to the S/C MM.</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Capability to load, via TCs, replacement and/or additional SW (patches, tables, ICSs, TBC);</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Self test and SW verification facilities;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Possibility to load and dump part of CDPU memory;</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Possibility to write and check EEPROM: possibility to inhibit these functions during flight operations</a:t>
            </a:r>
            <a:endParaRPr lang="en-US" dirty="0"/>
          </a:p>
        </p:txBody>
      </p:sp>
      <p:pic>
        <p:nvPicPr>
          <p:cNvPr id="2" name="Picture 2">
            <a:extLst>
              <a:ext uri="{FF2B5EF4-FFF2-40B4-BE49-F238E27FC236}">
                <a16:creationId xmlns:a16="http://schemas.microsoft.com/office/drawing/2014/main" id="{66CDD991-E9EE-EC63-EF21-AD06AC29A30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Lst>
          </a:blip>
          <a:srcRect/>
          <a:stretch>
            <a:fillRect/>
          </a:stretch>
        </p:blipFill>
        <p:spPr bwMode="auto">
          <a:xfrm>
            <a:off x="7245957" y="619125"/>
            <a:ext cx="4162425" cy="5619750"/>
          </a:xfrm>
          <a:prstGeom prst="rect">
            <a:avLst/>
          </a:prstGeom>
          <a:noFill/>
          <a:ln w="9525">
            <a:noFill/>
            <a:miter lim="800000"/>
            <a:headEnd/>
            <a:tailEnd/>
          </a:ln>
        </p:spPr>
      </p:pic>
      <p:grpSp>
        <p:nvGrpSpPr>
          <p:cNvPr id="8" name="Group 7">
            <a:extLst>
              <a:ext uri="{FF2B5EF4-FFF2-40B4-BE49-F238E27FC236}">
                <a16:creationId xmlns:a16="http://schemas.microsoft.com/office/drawing/2014/main" id="{B5DEC34D-09C9-47BF-828A-139F4A1383E7}"/>
              </a:ext>
            </a:extLst>
          </p:cNvPr>
          <p:cNvGrpSpPr/>
          <p:nvPr/>
        </p:nvGrpSpPr>
        <p:grpSpPr>
          <a:xfrm>
            <a:off x="4880773" y="722904"/>
            <a:ext cx="6681102" cy="5515971"/>
            <a:chOff x="3710762" y="673918"/>
            <a:chExt cx="6681102" cy="5515971"/>
          </a:xfrm>
        </p:grpSpPr>
        <p:pic>
          <p:nvPicPr>
            <p:cNvPr id="7" name="Picture 6">
              <a:extLst>
                <a:ext uri="{FF2B5EF4-FFF2-40B4-BE49-F238E27FC236}">
                  <a16:creationId xmlns:a16="http://schemas.microsoft.com/office/drawing/2014/main" id="{5A20A7E5-B541-4035-8002-66569CAAC908}"/>
                </a:ext>
              </a:extLst>
            </p:cNvPr>
            <p:cNvPicPr>
              <a:picLocks noChangeAspect="1"/>
            </p:cNvPicPr>
            <p:nvPr/>
          </p:nvPicPr>
          <p:blipFill>
            <a:blip r:embed="rId4"/>
            <a:stretch>
              <a:fillRect/>
            </a:stretch>
          </p:blipFill>
          <p:spPr>
            <a:xfrm>
              <a:off x="3710762" y="673918"/>
              <a:ext cx="6681102" cy="5082967"/>
            </a:xfrm>
            <a:prstGeom prst="rect">
              <a:avLst/>
            </a:prstGeom>
          </p:spPr>
        </p:pic>
        <p:sp>
          <p:nvSpPr>
            <p:cNvPr id="4" name="TextBox 3">
              <a:extLst>
                <a:ext uri="{FF2B5EF4-FFF2-40B4-BE49-F238E27FC236}">
                  <a16:creationId xmlns:a16="http://schemas.microsoft.com/office/drawing/2014/main" id="{65073188-394D-4C39-874E-782372A8F3DB}"/>
                </a:ext>
              </a:extLst>
            </p:cNvPr>
            <p:cNvSpPr txBox="1"/>
            <p:nvPr/>
          </p:nvSpPr>
          <p:spPr>
            <a:xfrm>
              <a:off x="3710762" y="5728224"/>
              <a:ext cx="6681102" cy="461665"/>
            </a:xfrm>
            <a:prstGeom prst="rect">
              <a:avLst/>
            </a:prstGeom>
            <a:solidFill>
              <a:schemeClr val="bg1"/>
            </a:solidFill>
          </p:spPr>
          <p:txBody>
            <a:bodyPr wrap="square" rtlCol="0">
              <a:spAutoFit/>
            </a:bodyPr>
            <a:lstStyle/>
            <a:p>
              <a:r>
                <a:rPr lang="en-US" sz="2400" dirty="0"/>
                <a:t>ESA Packets Utilization Standard - </a:t>
              </a:r>
              <a:r>
                <a:rPr lang="en-US" sz="2400" b="1" dirty="0"/>
                <a:t>ECSS-E-ST-70-41C</a:t>
              </a:r>
            </a:p>
          </p:txBody>
        </p:sp>
      </p:grpSp>
    </p:spTree>
    <p:extLst>
      <p:ext uri="{BB962C8B-B14F-4D97-AF65-F5344CB8AC3E}">
        <p14:creationId xmlns:p14="http://schemas.microsoft.com/office/powerpoint/2010/main" val="311028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EF7E9A-8B5B-543E-CE52-23433A53C3EA}"/>
              </a:ext>
            </a:extLst>
          </p:cNvPr>
          <p:cNvPicPr>
            <a:picLocks noChangeAspect="1"/>
          </p:cNvPicPr>
          <p:nvPr/>
        </p:nvPicPr>
        <p:blipFill>
          <a:blip r:embed="rId2"/>
          <a:stretch>
            <a:fillRect/>
          </a:stretch>
        </p:blipFill>
        <p:spPr>
          <a:xfrm>
            <a:off x="1324950" y="831444"/>
            <a:ext cx="10177582" cy="5556960"/>
          </a:xfrm>
          <a:prstGeom prst="rect">
            <a:avLst/>
          </a:prstGeom>
        </p:spPr>
      </p:pic>
      <p:sp>
        <p:nvSpPr>
          <p:cNvPr id="10" name="TextBox 9">
            <a:extLst>
              <a:ext uri="{FF2B5EF4-FFF2-40B4-BE49-F238E27FC236}">
                <a16:creationId xmlns:a16="http://schemas.microsoft.com/office/drawing/2014/main" id="{38A789AD-9886-93D1-F354-A4490DA0F3CB}"/>
              </a:ext>
            </a:extLst>
          </p:cNvPr>
          <p:cNvSpPr txBox="1"/>
          <p:nvPr/>
        </p:nvSpPr>
        <p:spPr>
          <a:xfrm>
            <a:off x="1745673" y="-51575"/>
            <a:ext cx="9168449" cy="1015663"/>
          </a:xfrm>
          <a:prstGeom prst="rect">
            <a:avLst/>
          </a:prstGeom>
          <a:noFill/>
        </p:spPr>
        <p:txBody>
          <a:bodyPr wrap="square">
            <a:spAutoFit/>
          </a:bodyPr>
          <a:lstStyle/>
          <a:p>
            <a:pPr algn="ctr">
              <a:spcBef>
                <a:spcPct val="0"/>
              </a:spcBef>
              <a:defRPr/>
            </a:pPr>
            <a:r>
              <a:rPr lang="en-US" sz="3000" dirty="0">
                <a:latin typeface="Alfa Slab One"/>
              </a:rPr>
              <a:t>On-board data processing: the Euclid NISP DPU example </a:t>
            </a:r>
            <a:br>
              <a:rPr lang="en-US" sz="3000" dirty="0">
                <a:latin typeface="Alfa Slab One"/>
              </a:rPr>
            </a:br>
            <a:endParaRPr lang="en-US" sz="3000" dirty="0">
              <a:latin typeface="Alfa Slab One"/>
            </a:endParaRPr>
          </a:p>
        </p:txBody>
      </p:sp>
    </p:spTree>
    <p:extLst>
      <p:ext uri="{BB962C8B-B14F-4D97-AF65-F5344CB8AC3E}">
        <p14:creationId xmlns:p14="http://schemas.microsoft.com/office/powerpoint/2010/main" val="1396485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8A789AD-9886-93D1-F354-A4490DA0F3CB}"/>
              </a:ext>
            </a:extLst>
          </p:cNvPr>
          <p:cNvSpPr txBox="1"/>
          <p:nvPr/>
        </p:nvSpPr>
        <p:spPr>
          <a:xfrm>
            <a:off x="1745673" y="138925"/>
            <a:ext cx="9168449" cy="1015663"/>
          </a:xfrm>
          <a:prstGeom prst="rect">
            <a:avLst/>
          </a:prstGeom>
          <a:noFill/>
        </p:spPr>
        <p:txBody>
          <a:bodyPr wrap="square">
            <a:spAutoFit/>
          </a:bodyPr>
          <a:lstStyle/>
          <a:p>
            <a:pPr algn="ctr">
              <a:spcBef>
                <a:spcPct val="0"/>
              </a:spcBef>
              <a:defRPr/>
            </a:pPr>
            <a:r>
              <a:rPr lang="en-US" sz="3000" dirty="0">
                <a:latin typeface="Alfa Slab One"/>
              </a:rPr>
              <a:t>On-board data compression: the Euclid VIS CDPU example </a:t>
            </a:r>
            <a:br>
              <a:rPr lang="en-US" sz="3000" dirty="0">
                <a:latin typeface="Alfa Slab One"/>
              </a:rPr>
            </a:br>
            <a:endParaRPr lang="en-US" sz="3000" dirty="0">
              <a:latin typeface="Alfa Slab One"/>
            </a:endParaRPr>
          </a:p>
        </p:txBody>
      </p:sp>
      <p:sp>
        <p:nvSpPr>
          <p:cNvPr id="2" name="Rectangle 2">
            <a:extLst>
              <a:ext uri="{FF2B5EF4-FFF2-40B4-BE49-F238E27FC236}">
                <a16:creationId xmlns:a16="http://schemas.microsoft.com/office/drawing/2014/main" id="{034B6BDD-EE15-FE40-0AD4-C82516F2733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Immagine 13">
            <a:extLst>
              <a:ext uri="{FF2B5EF4-FFF2-40B4-BE49-F238E27FC236}">
                <a16:creationId xmlns:a16="http://schemas.microsoft.com/office/drawing/2014/main" id="{48CD0D63-7BFB-B3D0-760C-34A4614D7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859" y="958995"/>
            <a:ext cx="8556266" cy="48159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CBF63BA5-CC53-35E8-8C5C-C4DB8B7B9E16}"/>
              </a:ext>
            </a:extLst>
          </p:cNvPr>
          <p:cNvSpPr>
            <a:spLocks noChangeArrowheads="1"/>
          </p:cNvSpPr>
          <p:nvPr/>
        </p:nvSpPr>
        <p:spPr bwMode="auto">
          <a:xfrm rot="10800000" flipV="1">
            <a:off x="171145" y="5774901"/>
            <a:ext cx="2764389" cy="5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High Cosmic Ray High Star Density (left) and Low Cosmic Ray Low Star Density (right) simulated image quadrants</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C0168A9E-6ADD-CEC9-B2AB-9A7C8B34E72C}"/>
              </a:ext>
            </a:extLst>
          </p:cNvPr>
          <p:cNvSpPr txBox="1"/>
          <p:nvPr/>
        </p:nvSpPr>
        <p:spPr>
          <a:xfrm>
            <a:off x="8884839" y="1598233"/>
            <a:ext cx="3057302" cy="3970318"/>
          </a:xfrm>
          <a:prstGeom prst="rect">
            <a:avLst/>
          </a:prstGeom>
          <a:noFill/>
        </p:spPr>
        <p:txBody>
          <a:bodyPr wrap="square">
            <a:spAutoFit/>
          </a:bodyPr>
          <a:lstStyle/>
          <a:p>
            <a:r>
              <a:rPr lang="en-US" dirty="0"/>
              <a:t>Space qualified lossless compression algorithm: CCSDS121 (rice algorithm) that scans the image using a 1D-default prediction in the horizontal direction.</a:t>
            </a:r>
          </a:p>
          <a:p>
            <a:endParaRPr lang="en-US" dirty="0"/>
          </a:p>
          <a:p>
            <a:r>
              <a:rPr lang="en-US" dirty="0"/>
              <a:t>The algorithm has been slightly modified at IAPS to </a:t>
            </a:r>
          </a:p>
          <a:p>
            <a:r>
              <a:rPr lang="en-US" dirty="0"/>
              <a:t>Use in input a "box" of 4x4 pixels which allows to better exploit the two-dimensional correlations intrinsic to the considered images.</a:t>
            </a:r>
          </a:p>
        </p:txBody>
      </p:sp>
      <p:sp>
        <p:nvSpPr>
          <p:cNvPr id="11" name="TextBox 10">
            <a:extLst>
              <a:ext uri="{FF2B5EF4-FFF2-40B4-BE49-F238E27FC236}">
                <a16:creationId xmlns:a16="http://schemas.microsoft.com/office/drawing/2014/main" id="{B1904C14-E69C-3384-6E95-AA0844C75AE3}"/>
              </a:ext>
            </a:extLst>
          </p:cNvPr>
          <p:cNvSpPr txBox="1"/>
          <p:nvPr/>
        </p:nvSpPr>
        <p:spPr>
          <a:xfrm>
            <a:off x="4444864" y="5749971"/>
            <a:ext cx="7357985" cy="646331"/>
          </a:xfrm>
          <a:prstGeom prst="rect">
            <a:avLst/>
          </a:prstGeom>
          <a:noFill/>
        </p:spPr>
        <p:txBody>
          <a:bodyPr wrap="square">
            <a:spAutoFit/>
          </a:bodyPr>
          <a:lstStyle/>
          <a:p>
            <a:r>
              <a:rPr lang="en-US" dirty="0"/>
              <a:t>The implemented lossless compression allows to compress a 600Mpixel image in &lt;300sec reaching an average compression ratio = 3</a:t>
            </a:r>
          </a:p>
        </p:txBody>
      </p:sp>
    </p:spTree>
    <p:extLst>
      <p:ext uri="{BB962C8B-B14F-4D97-AF65-F5344CB8AC3E}">
        <p14:creationId xmlns:p14="http://schemas.microsoft.com/office/powerpoint/2010/main" val="275060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41DE0-C5C8-4A0C-88B6-1D01BBB8B44A}"/>
              </a:ext>
            </a:extLst>
          </p:cNvPr>
          <p:cNvSpPr txBox="1"/>
          <p:nvPr/>
        </p:nvSpPr>
        <p:spPr>
          <a:xfrm>
            <a:off x="685720" y="1496588"/>
            <a:ext cx="3852287" cy="5693866"/>
          </a:xfrm>
          <a:prstGeom prst="rect">
            <a:avLst/>
          </a:prstGeom>
          <a:noFill/>
        </p:spPr>
        <p:txBody>
          <a:bodyPr wrap="square" rtlCol="0">
            <a:spAutoFit/>
          </a:bodyPr>
          <a:lstStyle/>
          <a:p>
            <a:pPr marL="285750" indent="-285750">
              <a:buFont typeface="Arial" panose="020B0604020202020204" pitchFamily="34" charset="0"/>
              <a:buChar char="•"/>
            </a:pPr>
            <a:r>
              <a:rPr lang="en-US" sz="2800" dirty="0"/>
              <a:t>Anna Maria Di Giorgio</a:t>
            </a:r>
          </a:p>
          <a:p>
            <a:endParaRPr lang="en-US" sz="2800" dirty="0"/>
          </a:p>
          <a:p>
            <a:pPr marL="285750" indent="-285750">
              <a:buFont typeface="Arial" panose="020B0604020202020204" pitchFamily="34" charset="0"/>
              <a:buChar char="•"/>
            </a:pPr>
            <a:r>
              <a:rPr lang="en-US" sz="2800" dirty="0"/>
              <a:t>Sebastiano </a:t>
            </a:r>
            <a:r>
              <a:rPr lang="en-US" sz="2800" dirty="0" err="1"/>
              <a:t>Ligori</a:t>
            </a: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Eduardo Medinaceli</a:t>
            </a:r>
          </a:p>
          <a:p>
            <a:endParaRPr lang="en-US" sz="2800" dirty="0"/>
          </a:p>
          <a:p>
            <a:pPr marL="285750" indent="-285750">
              <a:buFont typeface="Arial" panose="020B0604020202020204" pitchFamily="34" charset="0"/>
              <a:buChar char="•"/>
            </a:pPr>
            <a:r>
              <a:rPr lang="en-US" sz="2800" dirty="0" err="1"/>
              <a:t>Donata</a:t>
            </a:r>
            <a:r>
              <a:rPr lang="en-US" sz="2800" dirty="0"/>
              <a:t> Bonino</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Leonardo </a:t>
            </a:r>
            <a:r>
              <a:rPr lang="en-US" sz="2800" dirty="0" err="1"/>
              <a:t>Corcione</a:t>
            </a: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endParaRPr lang="en-US" sz="2800" dirty="0"/>
          </a:p>
        </p:txBody>
      </p:sp>
      <p:sp>
        <p:nvSpPr>
          <p:cNvPr id="3" name="Title 1">
            <a:extLst>
              <a:ext uri="{FF2B5EF4-FFF2-40B4-BE49-F238E27FC236}">
                <a16:creationId xmlns:a16="http://schemas.microsoft.com/office/drawing/2014/main" id="{50D4E83C-9E28-4B18-8A5A-C77E7FF731EF}"/>
              </a:ext>
            </a:extLst>
          </p:cNvPr>
          <p:cNvSpPr txBox="1">
            <a:spLocks/>
          </p:cNvSpPr>
          <p:nvPr/>
        </p:nvSpPr>
        <p:spPr>
          <a:xfrm>
            <a:off x="1771448" y="319046"/>
            <a:ext cx="8984535" cy="763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Alfa Slab One"/>
                <a:ea typeface="+mn-ea"/>
                <a:cs typeface="+mn-cs"/>
              </a:rPr>
              <a:t>Control Software for Space instrumentation – key personnel  </a:t>
            </a:r>
          </a:p>
        </p:txBody>
      </p:sp>
      <p:pic>
        <p:nvPicPr>
          <p:cNvPr id="6" name="Picture 5" descr="A person wearing glasses and looking at the camera&#10;&#10;Description automatically generated">
            <a:extLst>
              <a:ext uri="{FF2B5EF4-FFF2-40B4-BE49-F238E27FC236}">
                <a16:creationId xmlns:a16="http://schemas.microsoft.com/office/drawing/2014/main" id="{D9CB8034-A84D-4D7A-A4B4-6DEBA8E238F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15101"/>
          <a:stretch/>
        </p:blipFill>
        <p:spPr>
          <a:xfrm>
            <a:off x="9845955" y="1269695"/>
            <a:ext cx="666750" cy="640080"/>
          </a:xfrm>
          <a:prstGeom prst="rect">
            <a:avLst/>
          </a:prstGeom>
        </p:spPr>
      </p:pic>
      <p:pic>
        <p:nvPicPr>
          <p:cNvPr id="7" name="Picture 6">
            <a:extLst>
              <a:ext uri="{FF2B5EF4-FFF2-40B4-BE49-F238E27FC236}">
                <a16:creationId xmlns:a16="http://schemas.microsoft.com/office/drawing/2014/main" id="{2651C5E0-CEC2-44A7-920A-711FCFD30ED5}"/>
              </a:ext>
            </a:extLst>
          </p:cNvPr>
          <p:cNvPicPr>
            <a:picLocks noChangeAspect="1"/>
          </p:cNvPicPr>
          <p:nvPr/>
        </p:nvPicPr>
        <p:blipFill rotWithShape="1">
          <a:blip r:embed="rId3"/>
          <a:srcRect l="35104" t="8508" r="30669" b="56147"/>
          <a:stretch/>
        </p:blipFill>
        <p:spPr>
          <a:xfrm>
            <a:off x="9900401" y="4876801"/>
            <a:ext cx="679703" cy="701922"/>
          </a:xfrm>
          <a:prstGeom prst="rect">
            <a:avLst/>
          </a:prstGeom>
        </p:spPr>
      </p:pic>
      <p:pic>
        <p:nvPicPr>
          <p:cNvPr id="8" name="Picture 7">
            <a:extLst>
              <a:ext uri="{FF2B5EF4-FFF2-40B4-BE49-F238E27FC236}">
                <a16:creationId xmlns:a16="http://schemas.microsoft.com/office/drawing/2014/main" id="{563FA312-405A-41F3-AE53-D885D4AADDDD}"/>
              </a:ext>
            </a:extLst>
          </p:cNvPr>
          <p:cNvPicPr>
            <a:picLocks noChangeAspect="1"/>
          </p:cNvPicPr>
          <p:nvPr/>
        </p:nvPicPr>
        <p:blipFill rotWithShape="1">
          <a:blip r:embed="rId4"/>
          <a:srcRect b="12982"/>
          <a:stretch/>
        </p:blipFill>
        <p:spPr>
          <a:xfrm>
            <a:off x="9816190" y="3018919"/>
            <a:ext cx="726281" cy="749936"/>
          </a:xfrm>
          <a:prstGeom prst="rect">
            <a:avLst/>
          </a:prstGeom>
        </p:spPr>
      </p:pic>
      <p:pic>
        <p:nvPicPr>
          <p:cNvPr id="9" name="Picture 8">
            <a:extLst>
              <a:ext uri="{FF2B5EF4-FFF2-40B4-BE49-F238E27FC236}">
                <a16:creationId xmlns:a16="http://schemas.microsoft.com/office/drawing/2014/main" id="{724425DF-D11C-44A3-B9CF-A97222FB43B9}"/>
              </a:ext>
            </a:extLst>
          </p:cNvPr>
          <p:cNvPicPr>
            <a:picLocks noChangeAspect="1"/>
          </p:cNvPicPr>
          <p:nvPr/>
        </p:nvPicPr>
        <p:blipFill rotWithShape="1">
          <a:blip r:embed="rId5"/>
          <a:srcRect l="5536" r="1906"/>
          <a:stretch/>
        </p:blipFill>
        <p:spPr>
          <a:xfrm>
            <a:off x="9900401" y="2133624"/>
            <a:ext cx="642070" cy="716374"/>
          </a:xfrm>
          <a:prstGeom prst="rect">
            <a:avLst/>
          </a:prstGeom>
        </p:spPr>
      </p:pic>
      <p:pic>
        <p:nvPicPr>
          <p:cNvPr id="11" name="Picture 10" descr="A person wearing glasses and smiling at the camera&#10;&#10;Description automatically generated">
            <a:extLst>
              <a:ext uri="{FF2B5EF4-FFF2-40B4-BE49-F238E27FC236}">
                <a16:creationId xmlns:a16="http://schemas.microsoft.com/office/drawing/2014/main" id="{C9244C63-D892-413E-A7F0-B8A0C16EC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1249" y="1275080"/>
            <a:ext cx="706120" cy="706120"/>
          </a:xfrm>
          <a:prstGeom prst="rect">
            <a:avLst/>
          </a:prstGeom>
        </p:spPr>
      </p:pic>
      <p:sp>
        <p:nvSpPr>
          <p:cNvPr id="15" name="TextBox 14">
            <a:extLst>
              <a:ext uri="{FF2B5EF4-FFF2-40B4-BE49-F238E27FC236}">
                <a16:creationId xmlns:a16="http://schemas.microsoft.com/office/drawing/2014/main" id="{6391C33D-5DD4-4260-9CDD-659253CAB119}"/>
              </a:ext>
            </a:extLst>
          </p:cNvPr>
          <p:cNvSpPr txBox="1"/>
          <p:nvPr/>
        </p:nvSpPr>
        <p:spPr>
          <a:xfrm>
            <a:off x="6016518" y="1090843"/>
            <a:ext cx="3751025" cy="5693866"/>
          </a:xfrm>
          <a:prstGeom prst="rect">
            <a:avLst/>
          </a:prstGeom>
          <a:noFill/>
        </p:spPr>
        <p:txBody>
          <a:bodyPr wrap="square" rtlCol="0">
            <a:spAutoFit/>
          </a:bodyPr>
          <a:lstStyle/>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Giovanni Giusi </a:t>
            </a:r>
          </a:p>
          <a:p>
            <a:endParaRPr lang="en-US" sz="2800" dirty="0"/>
          </a:p>
          <a:p>
            <a:pPr marL="285750" indent="-285750">
              <a:buFont typeface="Arial" panose="020B0604020202020204" pitchFamily="34" charset="0"/>
              <a:buChar char="•"/>
            </a:pPr>
            <a:r>
              <a:rPr lang="en-US" sz="2800" dirty="0"/>
              <a:t>Maria Farina</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J. </a:t>
            </a:r>
            <a:r>
              <a:rPr lang="en-US" sz="2800" dirty="0" err="1"/>
              <a:t>Scige</a:t>
            </a:r>
            <a:r>
              <a:rPr lang="en-US" sz="2800" dirty="0"/>
              <a:t> Liu</a:t>
            </a:r>
          </a:p>
          <a:p>
            <a:endParaRPr lang="en-US" sz="2800" dirty="0"/>
          </a:p>
          <a:p>
            <a:pPr marL="285750" indent="-285750">
              <a:buFont typeface="Arial" panose="020B0604020202020204" pitchFamily="34" charset="0"/>
              <a:buChar char="•"/>
            </a:pPr>
            <a:r>
              <a:rPr lang="en-US" sz="2800" dirty="0"/>
              <a:t>Vito Capobianco (TD)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Andrea </a:t>
            </a:r>
            <a:r>
              <a:rPr lang="en-US" sz="2800" dirty="0" err="1"/>
              <a:t>Russi</a:t>
            </a:r>
            <a:r>
              <a:rPr lang="en-US" sz="2800" dirty="0"/>
              <a:t> (TD)</a:t>
            </a:r>
          </a:p>
          <a:p>
            <a:pPr marL="285750" indent="-285750">
              <a:buFont typeface="Arial" panose="020B0604020202020204" pitchFamily="34" charset="0"/>
              <a:buChar char="•"/>
            </a:pPr>
            <a:endParaRPr lang="en-US" sz="2800" dirty="0"/>
          </a:p>
          <a:p>
            <a:br>
              <a:rPr lang="en-US" sz="2800" dirty="0"/>
            </a:br>
            <a:endParaRPr lang="en-US" sz="2800" dirty="0"/>
          </a:p>
        </p:txBody>
      </p:sp>
      <p:pic>
        <p:nvPicPr>
          <p:cNvPr id="16" name="Picture 15">
            <a:extLst>
              <a:ext uri="{FF2B5EF4-FFF2-40B4-BE49-F238E27FC236}">
                <a16:creationId xmlns:a16="http://schemas.microsoft.com/office/drawing/2014/main" id="{2CAA5C5C-6A75-E62D-817A-96642DD13B82}"/>
              </a:ext>
            </a:extLst>
          </p:cNvPr>
          <p:cNvPicPr>
            <a:picLocks noChangeAspect="1"/>
          </p:cNvPicPr>
          <p:nvPr/>
        </p:nvPicPr>
        <p:blipFill>
          <a:blip r:embed="rId7"/>
          <a:stretch>
            <a:fillRect/>
          </a:stretch>
        </p:blipFill>
        <p:spPr>
          <a:xfrm>
            <a:off x="9958472" y="3937776"/>
            <a:ext cx="595186" cy="811491"/>
          </a:xfrm>
          <a:prstGeom prst="rect">
            <a:avLst/>
          </a:prstGeom>
        </p:spPr>
      </p:pic>
      <p:pic>
        <p:nvPicPr>
          <p:cNvPr id="19" name="Picture 18">
            <a:extLst>
              <a:ext uri="{FF2B5EF4-FFF2-40B4-BE49-F238E27FC236}">
                <a16:creationId xmlns:a16="http://schemas.microsoft.com/office/drawing/2014/main" id="{7B5AAABE-AB31-58D5-E0BC-426302D418E3}"/>
              </a:ext>
            </a:extLst>
          </p:cNvPr>
          <p:cNvPicPr>
            <a:picLocks noChangeAspect="1"/>
          </p:cNvPicPr>
          <p:nvPr/>
        </p:nvPicPr>
        <p:blipFill>
          <a:blip r:embed="rId8"/>
          <a:stretch>
            <a:fillRect/>
          </a:stretch>
        </p:blipFill>
        <p:spPr>
          <a:xfrm>
            <a:off x="4954962" y="2922986"/>
            <a:ext cx="731520" cy="861325"/>
          </a:xfrm>
          <a:prstGeom prst="rect">
            <a:avLst/>
          </a:prstGeom>
        </p:spPr>
      </p:pic>
      <p:pic>
        <p:nvPicPr>
          <p:cNvPr id="2050" name="Picture 2">
            <a:extLst>
              <a:ext uri="{FF2B5EF4-FFF2-40B4-BE49-F238E27FC236}">
                <a16:creationId xmlns:a16="http://schemas.microsoft.com/office/drawing/2014/main" id="{2960AD4D-E574-C44C-94E7-380FE8FE9E7B}"/>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960577" y="2118478"/>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7E2A230-1CD4-83A5-2DD2-9E80F1DB8C0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886" t="1" r="564" b="7254"/>
          <a:stretch/>
        </p:blipFill>
        <p:spPr bwMode="auto">
          <a:xfrm>
            <a:off x="4868043" y="4733570"/>
            <a:ext cx="818439" cy="7620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2DF9711-BE2C-3680-A499-D17515B473FF}"/>
              </a:ext>
            </a:extLst>
          </p:cNvPr>
          <p:cNvPicPr>
            <a:picLocks noChangeAspect="1"/>
          </p:cNvPicPr>
          <p:nvPr/>
        </p:nvPicPr>
        <p:blipFill>
          <a:blip r:embed="rId11"/>
          <a:stretch>
            <a:fillRect/>
          </a:stretch>
        </p:blipFill>
        <p:spPr>
          <a:xfrm>
            <a:off x="4918319" y="3821640"/>
            <a:ext cx="768163" cy="762066"/>
          </a:xfrm>
          <a:prstGeom prst="rect">
            <a:avLst/>
          </a:prstGeom>
        </p:spPr>
      </p:pic>
    </p:spTree>
    <p:extLst>
      <p:ext uri="{BB962C8B-B14F-4D97-AF65-F5344CB8AC3E}">
        <p14:creationId xmlns:p14="http://schemas.microsoft.com/office/powerpoint/2010/main" val="2858716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DB9C762-7070-4E30-B93D-BFB45C333E8D}"/>
              </a:ext>
            </a:extLst>
          </p:cNvPr>
          <p:cNvGrpSpPr/>
          <p:nvPr/>
        </p:nvGrpSpPr>
        <p:grpSpPr>
          <a:xfrm>
            <a:off x="1572377" y="133057"/>
            <a:ext cx="8795070" cy="6228000"/>
            <a:chOff x="179512" y="260648"/>
            <a:chExt cx="8795070" cy="6228000"/>
          </a:xfrm>
        </p:grpSpPr>
        <p:pic>
          <p:nvPicPr>
            <p:cNvPr id="2" name="Picture 4">
              <a:extLst>
                <a:ext uri="{FF2B5EF4-FFF2-40B4-BE49-F238E27FC236}">
                  <a16:creationId xmlns:a16="http://schemas.microsoft.com/office/drawing/2014/main" id="{DDC1A7E3-E9E4-4A57-A391-44A71F690332}"/>
                </a:ext>
              </a:extLst>
            </p:cNvPr>
            <p:cNvPicPr>
              <a:picLocks noChangeAspect="1" noChangeArrowheads="1"/>
            </p:cNvPicPr>
            <p:nvPr/>
          </p:nvPicPr>
          <p:blipFill>
            <a:blip r:embed="rId2" cstate="print"/>
            <a:srcRect/>
            <a:stretch>
              <a:fillRect/>
            </a:stretch>
          </p:blipFill>
          <p:spPr bwMode="auto">
            <a:xfrm>
              <a:off x="395536" y="260648"/>
              <a:ext cx="8579046" cy="6228000"/>
            </a:xfrm>
            <a:prstGeom prst="rect">
              <a:avLst/>
            </a:prstGeom>
            <a:noFill/>
            <a:ln w="9525">
              <a:noFill/>
              <a:miter lim="800000"/>
              <a:headEnd/>
              <a:tailEnd/>
            </a:ln>
          </p:spPr>
        </p:pic>
        <p:sp>
          <p:nvSpPr>
            <p:cNvPr id="3" name="Arc 2">
              <a:extLst>
                <a:ext uri="{FF2B5EF4-FFF2-40B4-BE49-F238E27FC236}">
                  <a16:creationId xmlns:a16="http://schemas.microsoft.com/office/drawing/2014/main" id="{69C18691-F247-4BDC-A613-C663CE5AAFE0}"/>
                </a:ext>
              </a:extLst>
            </p:cNvPr>
            <p:cNvSpPr/>
            <p:nvPr/>
          </p:nvSpPr>
          <p:spPr>
            <a:xfrm>
              <a:off x="179512" y="1196752"/>
              <a:ext cx="7416824" cy="2304256"/>
            </a:xfrm>
            <a:prstGeom prst="arc">
              <a:avLst>
                <a:gd name="adj1" fmla="val 10323991"/>
                <a:gd name="adj2" fmla="val 244505"/>
              </a:avLst>
            </a:prstGeom>
            <a:ln w="38100">
              <a:solidFill>
                <a:srgbClr val="00B050"/>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 name="Rectangle 3">
              <a:extLst>
                <a:ext uri="{FF2B5EF4-FFF2-40B4-BE49-F238E27FC236}">
                  <a16:creationId xmlns:a16="http://schemas.microsoft.com/office/drawing/2014/main" id="{98AA5F3D-1141-40C0-A5A8-32E18C050B5A}"/>
                </a:ext>
              </a:extLst>
            </p:cNvPr>
            <p:cNvSpPr/>
            <p:nvPr/>
          </p:nvSpPr>
          <p:spPr>
            <a:xfrm>
              <a:off x="2634423" y="1340768"/>
              <a:ext cx="2945551" cy="369332"/>
            </a:xfrm>
            <a:prstGeom prst="rect">
              <a:avLst/>
            </a:prstGeom>
            <a:solidFill>
              <a:schemeClr val="tx2">
                <a:lumMod val="75000"/>
              </a:schemeClr>
            </a:solidFill>
          </p:spPr>
          <p:txBody>
            <a:bodyPr wrap="none">
              <a:spAutoFit/>
            </a:bodyPr>
            <a:lstStyle/>
            <a:p>
              <a:pPr algn="ctr"/>
              <a:r>
                <a:rPr lang="en-US" b="1" dirty="0">
                  <a:solidFill>
                    <a:schemeClr val="bg1"/>
                  </a:solidFill>
                </a:rPr>
                <a:t>Incremental Life Cycle Model</a:t>
              </a:r>
            </a:p>
          </p:txBody>
        </p:sp>
      </p:grpSp>
    </p:spTree>
    <p:extLst>
      <p:ext uri="{BB962C8B-B14F-4D97-AF65-F5344CB8AC3E}">
        <p14:creationId xmlns:p14="http://schemas.microsoft.com/office/powerpoint/2010/main" val="3225950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ine da 585642main_ESAFSWTestingIndependentVerification.jpg">
            <a:extLst>
              <a:ext uri="{FF2B5EF4-FFF2-40B4-BE49-F238E27FC236}">
                <a16:creationId xmlns:a16="http://schemas.microsoft.com/office/drawing/2014/main" id="{0EF19C93-3620-461B-B893-F0F6E61E8DD6}"/>
              </a:ext>
            </a:extLst>
          </p:cNvPr>
          <p:cNvPicPr>
            <a:picLocks noChangeAspect="1"/>
          </p:cNvPicPr>
          <p:nvPr/>
        </p:nvPicPr>
        <p:blipFill>
          <a:blip r:embed="rId2" cstate="print"/>
          <a:stretch>
            <a:fillRect/>
          </a:stretch>
        </p:blipFill>
        <p:spPr>
          <a:xfrm>
            <a:off x="4132521" y="1304260"/>
            <a:ext cx="7976062" cy="5025044"/>
          </a:xfrm>
          <a:prstGeom prst="rect">
            <a:avLst/>
          </a:prstGeom>
        </p:spPr>
      </p:pic>
      <p:pic>
        <p:nvPicPr>
          <p:cNvPr id="10" name="Picture 9" descr="Chart, diagram, funnel chart&#10;&#10;Description automatically generated">
            <a:extLst>
              <a:ext uri="{FF2B5EF4-FFF2-40B4-BE49-F238E27FC236}">
                <a16:creationId xmlns:a16="http://schemas.microsoft.com/office/drawing/2014/main" id="{65D59668-5AB2-4CB4-88EA-E2114F478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861" y="1304260"/>
            <a:ext cx="4762500" cy="3810000"/>
          </a:xfrm>
          <a:prstGeom prst="rect">
            <a:avLst/>
          </a:prstGeom>
          <a:solidFill>
            <a:schemeClr val="bg1"/>
          </a:solidFill>
        </p:spPr>
      </p:pic>
      <p:sp>
        <p:nvSpPr>
          <p:cNvPr id="9" name="Shape 109">
            <a:extLst>
              <a:ext uri="{FF2B5EF4-FFF2-40B4-BE49-F238E27FC236}">
                <a16:creationId xmlns:a16="http://schemas.microsoft.com/office/drawing/2014/main" id="{54A741E5-9185-4926-9114-3DB7FDF83C3C}"/>
              </a:ext>
            </a:extLst>
          </p:cNvPr>
          <p:cNvSpPr txBox="1">
            <a:spLocks/>
          </p:cNvSpPr>
          <p:nvPr/>
        </p:nvSpPr>
        <p:spPr>
          <a:xfrm>
            <a:off x="1835700" y="193155"/>
            <a:ext cx="8520600" cy="763500"/>
          </a:xfrm>
          <a:prstGeom prst="rect">
            <a:avLst/>
          </a:prstGeom>
        </p:spPr>
        <p:txBody>
          <a:bodyPr vert="horz"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 sz="3200" dirty="0">
                <a:latin typeface="Alfa Slab One"/>
                <a:ea typeface="+mn-ea"/>
                <a:cs typeface="+mn-cs"/>
              </a:rPr>
              <a:t>Space Control Systems </a:t>
            </a:r>
            <a:r>
              <a:rPr lang="en-US" sz="3200" dirty="0">
                <a:latin typeface="Alfa Slab One"/>
                <a:ea typeface="+mn-ea"/>
                <a:cs typeface="+mn-cs"/>
              </a:rPr>
              <a:t>Testing</a:t>
            </a:r>
            <a:endParaRPr lang="en" sz="3200" dirty="0">
              <a:latin typeface="Alfa Slab One"/>
              <a:ea typeface="+mn-ea"/>
              <a:cs typeface="+mn-cs"/>
            </a:endParaRPr>
          </a:p>
        </p:txBody>
      </p:sp>
      <p:sp>
        <p:nvSpPr>
          <p:cNvPr id="5" name="TextBox 4">
            <a:extLst>
              <a:ext uri="{FF2B5EF4-FFF2-40B4-BE49-F238E27FC236}">
                <a16:creationId xmlns:a16="http://schemas.microsoft.com/office/drawing/2014/main" id="{3BD6AD9A-262E-4EC2-B042-CD909A055AB3}"/>
              </a:ext>
            </a:extLst>
          </p:cNvPr>
          <p:cNvSpPr txBox="1"/>
          <p:nvPr/>
        </p:nvSpPr>
        <p:spPr>
          <a:xfrm>
            <a:off x="429060" y="5244728"/>
            <a:ext cx="3629263" cy="954107"/>
          </a:xfrm>
          <a:prstGeom prst="rect">
            <a:avLst/>
          </a:prstGeom>
          <a:noFill/>
        </p:spPr>
        <p:txBody>
          <a:bodyPr wrap="none" rtlCol="0">
            <a:spAutoFit/>
          </a:bodyPr>
          <a:lstStyle/>
          <a:p>
            <a:r>
              <a:rPr lang="en-US" sz="2800" dirty="0"/>
              <a:t>Major Effort</a:t>
            </a:r>
          </a:p>
          <a:p>
            <a:r>
              <a:rPr lang="en-US" sz="2800" dirty="0"/>
              <a:t>Possible Collaborations </a:t>
            </a:r>
          </a:p>
        </p:txBody>
      </p:sp>
    </p:spTree>
    <p:extLst>
      <p:ext uri="{BB962C8B-B14F-4D97-AF65-F5344CB8AC3E}">
        <p14:creationId xmlns:p14="http://schemas.microsoft.com/office/powerpoint/2010/main" val="612000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21442" y="125782"/>
            <a:ext cx="8540995" cy="1177090"/>
          </a:xfrm>
          <a:prstGeom prst="rect">
            <a:avLst/>
          </a:prstGeom>
        </p:spPr>
        <p:txBody>
          <a:bodyPr/>
          <a:lstStyle/>
          <a:p>
            <a:pPr algn="ctr">
              <a:spcBef>
                <a:spcPct val="0"/>
              </a:spcBef>
              <a:defRPr/>
            </a:pPr>
            <a:r>
              <a:rPr lang="it-IT" sz="3000" dirty="0">
                <a:solidFill>
                  <a:schemeClr val="accent3"/>
                </a:solidFill>
                <a:latin typeface="Alfa Slab One"/>
                <a:sym typeface="Alfa Slab One"/>
              </a:rPr>
              <a:t>Space Instruments Control Software Validation and Testing – EGSE and CCS</a:t>
            </a:r>
          </a:p>
        </p:txBody>
      </p:sp>
      <p:sp>
        <p:nvSpPr>
          <p:cNvPr id="9" name="TextBox 8">
            <a:extLst>
              <a:ext uri="{FF2B5EF4-FFF2-40B4-BE49-F238E27FC236}">
                <a16:creationId xmlns:a16="http://schemas.microsoft.com/office/drawing/2014/main" id="{DC3B75AA-2026-4304-9CF7-6232386FC470}"/>
              </a:ext>
            </a:extLst>
          </p:cNvPr>
          <p:cNvSpPr txBox="1"/>
          <p:nvPr/>
        </p:nvSpPr>
        <p:spPr>
          <a:xfrm>
            <a:off x="6875090" y="4564622"/>
            <a:ext cx="4230132" cy="646331"/>
          </a:xfrm>
          <a:prstGeom prst="rect">
            <a:avLst/>
          </a:prstGeom>
          <a:solidFill>
            <a:schemeClr val="bg1"/>
          </a:solidFill>
        </p:spPr>
        <p:txBody>
          <a:bodyPr wrap="none" rtlCol="0">
            <a:spAutoFit/>
          </a:bodyPr>
          <a:lstStyle/>
          <a:p>
            <a:r>
              <a:rPr lang="en-US" dirty="0"/>
              <a:t>Telemetry Telecommand packets Database </a:t>
            </a:r>
          </a:p>
          <a:p>
            <a:r>
              <a:rPr lang="en-US" dirty="0"/>
              <a:t>SCOS2000</a:t>
            </a:r>
          </a:p>
        </p:txBody>
      </p:sp>
      <p:pic>
        <p:nvPicPr>
          <p:cNvPr id="6" name="Picture 5" descr="Pagine da EUCL-SIR-CCS-001_CommissionigTestReport_VIS2.jpg">
            <a:extLst>
              <a:ext uri="{FF2B5EF4-FFF2-40B4-BE49-F238E27FC236}">
                <a16:creationId xmlns:a16="http://schemas.microsoft.com/office/drawing/2014/main" id="{57BB1DA5-9186-47F0-B7B0-99BEA76DABC6}"/>
              </a:ext>
            </a:extLst>
          </p:cNvPr>
          <p:cNvPicPr>
            <a:picLocks noChangeAspect="1"/>
          </p:cNvPicPr>
          <p:nvPr/>
        </p:nvPicPr>
        <p:blipFill>
          <a:blip r:embed="rId2" cstate="print"/>
          <a:stretch>
            <a:fillRect/>
          </a:stretch>
        </p:blipFill>
        <p:spPr>
          <a:xfrm>
            <a:off x="6875090" y="1536075"/>
            <a:ext cx="4985202" cy="2897715"/>
          </a:xfrm>
          <a:prstGeom prst="rect">
            <a:avLst/>
          </a:prstGeom>
        </p:spPr>
      </p:pic>
      <p:grpSp>
        <p:nvGrpSpPr>
          <p:cNvPr id="62" name="Group 61">
            <a:extLst>
              <a:ext uri="{FF2B5EF4-FFF2-40B4-BE49-F238E27FC236}">
                <a16:creationId xmlns:a16="http://schemas.microsoft.com/office/drawing/2014/main" id="{34A2C536-FA17-4599-BF0E-D95B7006C3C0}"/>
              </a:ext>
            </a:extLst>
          </p:cNvPr>
          <p:cNvGrpSpPr/>
          <p:nvPr/>
        </p:nvGrpSpPr>
        <p:grpSpPr>
          <a:xfrm>
            <a:off x="134668" y="1540112"/>
            <a:ext cx="6474765" cy="4607737"/>
            <a:chOff x="1898523" y="1295400"/>
            <a:chExt cx="6888861" cy="4981575"/>
          </a:xfrm>
        </p:grpSpPr>
        <p:sp>
          <p:nvSpPr>
            <p:cNvPr id="63" name="Rettangolo 3">
              <a:extLst>
                <a:ext uri="{FF2B5EF4-FFF2-40B4-BE49-F238E27FC236}">
                  <a16:creationId xmlns:a16="http://schemas.microsoft.com/office/drawing/2014/main" id="{97966EA3-FF98-4434-A560-F1463AB5A0A8}"/>
                </a:ext>
              </a:extLst>
            </p:cNvPr>
            <p:cNvSpPr/>
            <p:nvPr/>
          </p:nvSpPr>
          <p:spPr>
            <a:xfrm>
              <a:off x="1898523" y="1295400"/>
              <a:ext cx="6888861" cy="49815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4" name="Rettangolo 13">
              <a:extLst>
                <a:ext uri="{FF2B5EF4-FFF2-40B4-BE49-F238E27FC236}">
                  <a16:creationId xmlns:a16="http://schemas.microsoft.com/office/drawing/2014/main" id="{7F53E994-F04F-435F-A76F-4D404B2152BD}"/>
                </a:ext>
              </a:extLst>
            </p:cNvPr>
            <p:cNvSpPr/>
            <p:nvPr/>
          </p:nvSpPr>
          <p:spPr>
            <a:xfrm>
              <a:off x="2460498" y="1476375"/>
              <a:ext cx="2710195" cy="4497705"/>
            </a:xfrm>
            <a:prstGeom prst="rect">
              <a:avLst/>
            </a:prstGeom>
            <a:solidFill>
              <a:schemeClr val="accent1">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5" name="Rettangolo 25">
              <a:extLst>
                <a:ext uri="{FF2B5EF4-FFF2-40B4-BE49-F238E27FC236}">
                  <a16:creationId xmlns:a16="http://schemas.microsoft.com/office/drawing/2014/main" id="{17B48A9B-C1D0-4B35-B3D6-89E2EA9E7057}"/>
                </a:ext>
              </a:extLst>
            </p:cNvPr>
            <p:cNvSpPr/>
            <p:nvPr/>
          </p:nvSpPr>
          <p:spPr>
            <a:xfrm>
              <a:off x="2650044" y="1717624"/>
              <a:ext cx="2271054" cy="12192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accent1">
                      <a:lumMod val="75000"/>
                    </a:schemeClr>
                  </a:solidFill>
                  <a:latin typeface="Calibri" panose="020F0502020204030204" pitchFamily="34" charset="0"/>
                  <a:cs typeface="Calibri" panose="020F0502020204030204" pitchFamily="34" charset="0"/>
                </a:rPr>
                <a:t>        S/C simulator</a:t>
              </a:r>
            </a:p>
            <a:p>
              <a:pPr algn="ctr"/>
              <a:endParaRPr lang="en-US" sz="1400" b="1" dirty="0">
                <a:solidFill>
                  <a:schemeClr val="accent1">
                    <a:lumMod val="75000"/>
                  </a:schemeClr>
                </a:solidFill>
                <a:latin typeface="Calibri" panose="020F0502020204030204" pitchFamily="34" charset="0"/>
                <a:cs typeface="Calibri" panose="020F0502020204030204" pitchFamily="34" charset="0"/>
              </a:endParaRPr>
            </a:p>
            <a:p>
              <a:pPr algn="ctr"/>
              <a:endParaRPr lang="en-US" sz="1400" b="1" dirty="0">
                <a:solidFill>
                  <a:schemeClr val="accent1">
                    <a:lumMod val="75000"/>
                  </a:schemeClr>
                </a:solidFill>
                <a:latin typeface="Calibri" panose="020F0502020204030204" pitchFamily="34" charset="0"/>
                <a:cs typeface="Calibri" panose="020F0502020204030204" pitchFamily="34" charset="0"/>
              </a:endParaRPr>
            </a:p>
            <a:p>
              <a:pPr algn="ctr"/>
              <a:endParaRPr lang="en-US" sz="1400" b="1" dirty="0">
                <a:solidFill>
                  <a:schemeClr val="accent1">
                    <a:lumMod val="75000"/>
                  </a:schemeClr>
                </a:solidFill>
                <a:latin typeface="Calibri" panose="020F0502020204030204" pitchFamily="34" charset="0"/>
                <a:cs typeface="Calibri" panose="020F0502020204030204" pitchFamily="34" charset="0"/>
              </a:endParaRPr>
            </a:p>
            <a:p>
              <a:pPr algn="ctr"/>
              <a:endParaRPr lang="en-US" sz="1400" b="1" dirty="0">
                <a:solidFill>
                  <a:schemeClr val="accent1">
                    <a:lumMod val="75000"/>
                  </a:schemeClr>
                </a:solidFill>
                <a:latin typeface="Calibri" panose="020F0502020204030204" pitchFamily="34" charset="0"/>
                <a:cs typeface="Calibri" panose="020F0502020204030204" pitchFamily="34" charset="0"/>
              </a:endParaRPr>
            </a:p>
          </p:txBody>
        </p:sp>
        <p:sp>
          <p:nvSpPr>
            <p:cNvPr id="66" name="Rectangle 65">
              <a:extLst>
                <a:ext uri="{FF2B5EF4-FFF2-40B4-BE49-F238E27FC236}">
                  <a16:creationId xmlns:a16="http://schemas.microsoft.com/office/drawing/2014/main" id="{FE7657DE-D7CE-44C2-9716-0E65D76E2172}"/>
                </a:ext>
              </a:extLst>
            </p:cNvPr>
            <p:cNvSpPr/>
            <p:nvPr/>
          </p:nvSpPr>
          <p:spPr>
            <a:xfrm>
              <a:off x="3093145" y="2117916"/>
              <a:ext cx="1764107" cy="1986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lumMod val="75000"/>
                    </a:schemeClr>
                  </a:solidFill>
                </a:rPr>
                <a:t>A/D signals </a:t>
              </a:r>
            </a:p>
          </p:txBody>
        </p:sp>
        <p:sp>
          <p:nvSpPr>
            <p:cNvPr id="67" name="Rectangle 66">
              <a:extLst>
                <a:ext uri="{FF2B5EF4-FFF2-40B4-BE49-F238E27FC236}">
                  <a16:creationId xmlns:a16="http://schemas.microsoft.com/office/drawing/2014/main" id="{42C3C02D-6F8D-4BC4-9F42-20B03ED85791}"/>
                </a:ext>
              </a:extLst>
            </p:cNvPr>
            <p:cNvSpPr/>
            <p:nvPr/>
          </p:nvSpPr>
          <p:spPr>
            <a:xfrm>
              <a:off x="3093145" y="2360965"/>
              <a:ext cx="1764107" cy="2022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lumMod val="75000"/>
                    </a:schemeClr>
                  </a:solidFill>
                </a:rPr>
                <a:t>Data (</a:t>
              </a:r>
              <a:r>
                <a:rPr lang="en-US" sz="1100" dirty="0" err="1">
                  <a:solidFill>
                    <a:schemeClr val="accent1">
                      <a:lumMod val="75000"/>
                    </a:schemeClr>
                  </a:solidFill>
                </a:rPr>
                <a:t>SpW</a:t>
              </a:r>
              <a:r>
                <a:rPr lang="en-US" sz="1100" dirty="0">
                  <a:solidFill>
                    <a:schemeClr val="accent1">
                      <a:lumMod val="75000"/>
                    </a:schemeClr>
                  </a:solidFill>
                </a:rPr>
                <a:t>, 1553….)</a:t>
              </a:r>
            </a:p>
          </p:txBody>
        </p:sp>
        <p:sp>
          <p:nvSpPr>
            <p:cNvPr id="68" name="Rectangle 67">
              <a:extLst>
                <a:ext uri="{FF2B5EF4-FFF2-40B4-BE49-F238E27FC236}">
                  <a16:creationId xmlns:a16="http://schemas.microsoft.com/office/drawing/2014/main" id="{6FA0E1DF-D52D-4F35-A8E8-F242831B887B}"/>
                </a:ext>
              </a:extLst>
            </p:cNvPr>
            <p:cNvSpPr/>
            <p:nvPr/>
          </p:nvSpPr>
          <p:spPr>
            <a:xfrm>
              <a:off x="3079336" y="2626611"/>
              <a:ext cx="1777916" cy="1778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lumMod val="75000"/>
                    </a:schemeClr>
                  </a:solidFill>
                </a:rPr>
                <a:t>Front End</a:t>
              </a:r>
            </a:p>
          </p:txBody>
        </p:sp>
        <p:sp>
          <p:nvSpPr>
            <p:cNvPr id="69" name="Rettangolo 25">
              <a:extLst>
                <a:ext uri="{FF2B5EF4-FFF2-40B4-BE49-F238E27FC236}">
                  <a16:creationId xmlns:a16="http://schemas.microsoft.com/office/drawing/2014/main" id="{EBCACEC5-3F91-49EE-BAD0-F547FB419A3F}"/>
                </a:ext>
              </a:extLst>
            </p:cNvPr>
            <p:cNvSpPr/>
            <p:nvPr/>
          </p:nvSpPr>
          <p:spPr>
            <a:xfrm>
              <a:off x="2559339" y="3165226"/>
              <a:ext cx="2387327" cy="2596850"/>
            </a:xfrm>
            <a:prstGeom prst="rect">
              <a:avLst/>
            </a:prstGeom>
            <a:solidFill>
              <a:schemeClr val="accent4">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accent1">
                    <a:lumMod val="75000"/>
                  </a:schemeClr>
                </a:solidFill>
                <a:latin typeface="Calibri" panose="020F0502020204030204" pitchFamily="34" charset="0"/>
                <a:cs typeface="Calibri" panose="020F0502020204030204" pitchFamily="34" charset="0"/>
              </a:endParaRPr>
            </a:p>
          </p:txBody>
        </p:sp>
        <p:sp>
          <p:nvSpPr>
            <p:cNvPr id="70" name="Rectangle 69">
              <a:extLst>
                <a:ext uri="{FF2B5EF4-FFF2-40B4-BE49-F238E27FC236}">
                  <a16:creationId xmlns:a16="http://schemas.microsoft.com/office/drawing/2014/main" id="{CD743ED2-DB39-47FE-9445-BA4D60230EDF}"/>
                </a:ext>
              </a:extLst>
            </p:cNvPr>
            <p:cNvSpPr/>
            <p:nvPr/>
          </p:nvSpPr>
          <p:spPr>
            <a:xfrm>
              <a:off x="3642648" y="3513322"/>
              <a:ext cx="1025640" cy="3628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accent1">
                      <a:lumMod val="75000"/>
                    </a:schemeClr>
                  </a:solidFill>
                </a:rPr>
                <a:t>Front End Controller</a:t>
              </a:r>
            </a:p>
          </p:txBody>
        </p:sp>
        <p:sp>
          <p:nvSpPr>
            <p:cNvPr id="71" name="Rectangle 70">
              <a:extLst>
                <a:ext uri="{FF2B5EF4-FFF2-40B4-BE49-F238E27FC236}">
                  <a16:creationId xmlns:a16="http://schemas.microsoft.com/office/drawing/2014/main" id="{4B0AE461-C936-4765-8DFF-19BB57D995BA}"/>
                </a:ext>
              </a:extLst>
            </p:cNvPr>
            <p:cNvSpPr/>
            <p:nvPr/>
          </p:nvSpPr>
          <p:spPr>
            <a:xfrm>
              <a:off x="3652548" y="4103034"/>
              <a:ext cx="1005840" cy="5265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accent2">
                      <a:lumMod val="75000"/>
                    </a:schemeClr>
                  </a:solidFill>
                </a:rPr>
                <a:t>Data Handler</a:t>
              </a:r>
            </a:p>
          </p:txBody>
        </p:sp>
        <p:sp>
          <p:nvSpPr>
            <p:cNvPr id="72" name="Rectangle 71">
              <a:extLst>
                <a:ext uri="{FF2B5EF4-FFF2-40B4-BE49-F238E27FC236}">
                  <a16:creationId xmlns:a16="http://schemas.microsoft.com/office/drawing/2014/main" id="{C83EF3CD-F1AE-42CF-AFBE-04FCEF96CE83}"/>
                </a:ext>
              </a:extLst>
            </p:cNvPr>
            <p:cNvSpPr/>
            <p:nvPr/>
          </p:nvSpPr>
          <p:spPr>
            <a:xfrm>
              <a:off x="3642648" y="4907789"/>
              <a:ext cx="1025640" cy="3628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accent1">
                      <a:lumMod val="75000"/>
                    </a:schemeClr>
                  </a:solidFill>
                </a:rPr>
                <a:t>MMI</a:t>
              </a:r>
            </a:p>
          </p:txBody>
        </p:sp>
        <p:cxnSp>
          <p:nvCxnSpPr>
            <p:cNvPr id="73" name="Connector: Elbow 72">
              <a:extLst>
                <a:ext uri="{FF2B5EF4-FFF2-40B4-BE49-F238E27FC236}">
                  <a16:creationId xmlns:a16="http://schemas.microsoft.com/office/drawing/2014/main" id="{C7744C33-E13B-4654-9E47-7B96BDD685A4}"/>
                </a:ext>
              </a:extLst>
            </p:cNvPr>
            <p:cNvCxnSpPr>
              <a:cxnSpLocks/>
              <a:endCxn id="66" idx="1"/>
            </p:cNvCxnSpPr>
            <p:nvPr/>
          </p:nvCxnSpPr>
          <p:spPr>
            <a:xfrm rot="16200000" flipV="1">
              <a:off x="2950733" y="2359673"/>
              <a:ext cx="1353212" cy="1068388"/>
            </a:xfrm>
            <a:prstGeom prst="bentConnector4">
              <a:avLst>
                <a:gd name="adj1" fmla="val 36944"/>
                <a:gd name="adj2" fmla="val 121397"/>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AECCF0A7-046F-44A0-9101-99AAA661A5DC}"/>
                </a:ext>
              </a:extLst>
            </p:cNvPr>
            <p:cNvCxnSpPr>
              <a:cxnSpLocks/>
              <a:endCxn id="67" idx="1"/>
            </p:cNvCxnSpPr>
            <p:nvPr/>
          </p:nvCxnSpPr>
          <p:spPr>
            <a:xfrm rot="16200000" flipV="1">
              <a:off x="3076873" y="2478355"/>
              <a:ext cx="1108390" cy="1075845"/>
            </a:xfrm>
            <a:prstGeom prst="bentConnector4">
              <a:avLst>
                <a:gd name="adj1" fmla="val 45439"/>
                <a:gd name="adj2" fmla="val 121248"/>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B3C43FCC-2AF0-460A-BC4B-B4CA60221DCC}"/>
                </a:ext>
              </a:extLst>
            </p:cNvPr>
            <p:cNvCxnSpPr>
              <a:cxnSpLocks/>
              <a:stCxn id="70" idx="0"/>
              <a:endCxn id="68" idx="1"/>
            </p:cNvCxnSpPr>
            <p:nvPr/>
          </p:nvCxnSpPr>
          <p:spPr>
            <a:xfrm rot="16200000" flipV="1">
              <a:off x="3218507" y="2576361"/>
              <a:ext cx="797791" cy="1076132"/>
            </a:xfrm>
            <a:prstGeom prst="bentConnector4">
              <a:avLst>
                <a:gd name="adj1" fmla="val 55570"/>
                <a:gd name="adj2" fmla="val 121243"/>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F4A25AF8-802C-43DC-BEA2-DD66FA1A5528}"/>
                </a:ext>
              </a:extLst>
            </p:cNvPr>
            <p:cNvGrpSpPr/>
            <p:nvPr/>
          </p:nvGrpSpPr>
          <p:grpSpPr>
            <a:xfrm>
              <a:off x="2722801" y="3345437"/>
              <a:ext cx="758482" cy="2302211"/>
              <a:chOff x="5589030" y="2970828"/>
              <a:chExt cx="758482" cy="2302211"/>
            </a:xfrm>
          </p:grpSpPr>
          <p:sp>
            <p:nvSpPr>
              <p:cNvPr id="101" name="Rettangolo 25">
                <a:extLst>
                  <a:ext uri="{FF2B5EF4-FFF2-40B4-BE49-F238E27FC236}">
                    <a16:creationId xmlns:a16="http://schemas.microsoft.com/office/drawing/2014/main" id="{87F1CB66-A8C2-43D4-B519-8979B3294869}"/>
                  </a:ext>
                </a:extLst>
              </p:cNvPr>
              <p:cNvSpPr/>
              <p:nvPr/>
            </p:nvSpPr>
            <p:spPr>
              <a:xfrm>
                <a:off x="5623442" y="2970828"/>
                <a:ext cx="707650" cy="2302211"/>
              </a:xfrm>
              <a:prstGeom prst="rect">
                <a:avLst/>
              </a:prstGeom>
              <a:solidFill>
                <a:schemeClr val="accent6">
                  <a:lumMod val="40000"/>
                  <a:lumOff val="60000"/>
                </a:schemeClr>
              </a:solidFill>
              <a:ln w="15875">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02" name="Cylinder 101">
                <a:extLst>
                  <a:ext uri="{FF2B5EF4-FFF2-40B4-BE49-F238E27FC236}">
                    <a16:creationId xmlns:a16="http://schemas.microsoft.com/office/drawing/2014/main" id="{8B0E3AEE-01BD-42E0-B541-E0DC91A82162}"/>
                  </a:ext>
                </a:extLst>
              </p:cNvPr>
              <p:cNvSpPr/>
              <p:nvPr/>
            </p:nvSpPr>
            <p:spPr>
              <a:xfrm>
                <a:off x="5791742" y="3075935"/>
                <a:ext cx="303957" cy="340842"/>
              </a:xfrm>
              <a:prstGeom prst="ca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ylinder 102">
                <a:extLst>
                  <a:ext uri="{FF2B5EF4-FFF2-40B4-BE49-F238E27FC236}">
                    <a16:creationId xmlns:a16="http://schemas.microsoft.com/office/drawing/2014/main" id="{B62EB4DD-8F8D-4387-A1F4-CC5449C8A442}"/>
                  </a:ext>
                </a:extLst>
              </p:cNvPr>
              <p:cNvSpPr/>
              <p:nvPr/>
            </p:nvSpPr>
            <p:spPr>
              <a:xfrm>
                <a:off x="5791743" y="3580429"/>
                <a:ext cx="303957" cy="34084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ylinder 103">
                <a:extLst>
                  <a:ext uri="{FF2B5EF4-FFF2-40B4-BE49-F238E27FC236}">
                    <a16:creationId xmlns:a16="http://schemas.microsoft.com/office/drawing/2014/main" id="{D4B0A687-CC7E-413F-9203-3CC37F0C3801}"/>
                  </a:ext>
                </a:extLst>
              </p:cNvPr>
              <p:cNvSpPr/>
              <p:nvPr/>
            </p:nvSpPr>
            <p:spPr>
              <a:xfrm>
                <a:off x="5791743" y="4115881"/>
                <a:ext cx="303957" cy="34084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ylinder 104">
                <a:extLst>
                  <a:ext uri="{FF2B5EF4-FFF2-40B4-BE49-F238E27FC236}">
                    <a16:creationId xmlns:a16="http://schemas.microsoft.com/office/drawing/2014/main" id="{A2BADA24-1FD9-4D7C-89AC-2D70CC7BB70F}"/>
                  </a:ext>
                </a:extLst>
              </p:cNvPr>
              <p:cNvSpPr/>
              <p:nvPr/>
            </p:nvSpPr>
            <p:spPr>
              <a:xfrm>
                <a:off x="5796280" y="4630253"/>
                <a:ext cx="303957" cy="34084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D8ADC1C5-8015-47BD-AD1C-C38B2C3D9643}"/>
                  </a:ext>
                </a:extLst>
              </p:cNvPr>
              <p:cNvSpPr txBox="1"/>
              <p:nvPr/>
            </p:nvSpPr>
            <p:spPr>
              <a:xfrm>
                <a:off x="5607102" y="3372517"/>
                <a:ext cx="740410" cy="232923"/>
              </a:xfrm>
              <a:prstGeom prst="rect">
                <a:avLst/>
              </a:prstGeom>
              <a:noFill/>
            </p:spPr>
            <p:txBody>
              <a:bodyPr wrap="square" rtlCol="0">
                <a:spAutoFit/>
              </a:bodyPr>
              <a:lstStyle/>
              <a:p>
                <a:r>
                  <a:rPr lang="en-US" sz="800" b="1" dirty="0"/>
                  <a:t>Procedures</a:t>
                </a:r>
              </a:p>
            </p:txBody>
          </p:sp>
          <p:sp>
            <p:nvSpPr>
              <p:cNvPr id="107" name="TextBox 106">
                <a:extLst>
                  <a:ext uri="{FF2B5EF4-FFF2-40B4-BE49-F238E27FC236}">
                    <a16:creationId xmlns:a16="http://schemas.microsoft.com/office/drawing/2014/main" id="{51172DD1-B677-43A4-B5D0-E6AD0B5B36C9}"/>
                  </a:ext>
                </a:extLst>
              </p:cNvPr>
              <p:cNvSpPr txBox="1"/>
              <p:nvPr/>
            </p:nvSpPr>
            <p:spPr>
              <a:xfrm>
                <a:off x="5633890" y="3885714"/>
                <a:ext cx="673236" cy="215444"/>
              </a:xfrm>
              <a:prstGeom prst="rect">
                <a:avLst/>
              </a:prstGeom>
              <a:noFill/>
            </p:spPr>
            <p:txBody>
              <a:bodyPr wrap="square" rtlCol="0">
                <a:spAutoFit/>
              </a:bodyPr>
              <a:lstStyle/>
              <a:p>
                <a:r>
                  <a:rPr lang="en-US" sz="800" b="1" dirty="0"/>
                  <a:t>TC/TM DB</a:t>
                </a:r>
              </a:p>
            </p:txBody>
          </p:sp>
          <p:sp>
            <p:nvSpPr>
              <p:cNvPr id="108" name="TextBox 107">
                <a:extLst>
                  <a:ext uri="{FF2B5EF4-FFF2-40B4-BE49-F238E27FC236}">
                    <a16:creationId xmlns:a16="http://schemas.microsoft.com/office/drawing/2014/main" id="{016BB690-6D83-43C8-9EDE-EBEA87AA41AC}"/>
                  </a:ext>
                </a:extLst>
              </p:cNvPr>
              <p:cNvSpPr txBox="1"/>
              <p:nvPr/>
            </p:nvSpPr>
            <p:spPr>
              <a:xfrm>
                <a:off x="5657856" y="4428820"/>
                <a:ext cx="673236" cy="215444"/>
              </a:xfrm>
              <a:prstGeom prst="rect">
                <a:avLst/>
              </a:prstGeom>
              <a:noFill/>
            </p:spPr>
            <p:txBody>
              <a:bodyPr wrap="square" rtlCol="0">
                <a:spAutoFit/>
              </a:bodyPr>
              <a:lstStyle/>
              <a:p>
                <a:r>
                  <a:rPr lang="en-US" sz="800" b="1" dirty="0"/>
                  <a:t>Sci Data</a:t>
                </a:r>
              </a:p>
            </p:txBody>
          </p:sp>
          <p:sp>
            <p:nvSpPr>
              <p:cNvPr id="109" name="TextBox 108">
                <a:extLst>
                  <a:ext uri="{FF2B5EF4-FFF2-40B4-BE49-F238E27FC236}">
                    <a16:creationId xmlns:a16="http://schemas.microsoft.com/office/drawing/2014/main" id="{1DE91932-8A57-4C7B-BB03-57ECDE267644}"/>
                  </a:ext>
                </a:extLst>
              </p:cNvPr>
              <p:cNvSpPr txBox="1"/>
              <p:nvPr/>
            </p:nvSpPr>
            <p:spPr>
              <a:xfrm>
                <a:off x="5589030" y="5001941"/>
                <a:ext cx="707650" cy="232924"/>
              </a:xfrm>
              <a:prstGeom prst="rect">
                <a:avLst/>
              </a:prstGeom>
              <a:noFill/>
            </p:spPr>
            <p:txBody>
              <a:bodyPr wrap="square" rtlCol="0">
                <a:spAutoFit/>
              </a:bodyPr>
              <a:lstStyle/>
              <a:p>
                <a:r>
                  <a:rPr lang="en-US" sz="800" b="1" dirty="0"/>
                  <a:t>TC/TM Log</a:t>
                </a:r>
              </a:p>
            </p:txBody>
          </p:sp>
        </p:grpSp>
        <p:cxnSp>
          <p:nvCxnSpPr>
            <p:cNvPr id="77" name="Connector: Elbow 76">
              <a:extLst>
                <a:ext uri="{FF2B5EF4-FFF2-40B4-BE49-F238E27FC236}">
                  <a16:creationId xmlns:a16="http://schemas.microsoft.com/office/drawing/2014/main" id="{9DCE0B4C-68BA-4797-AEC2-EF01D058DC5A}"/>
                </a:ext>
              </a:extLst>
            </p:cNvPr>
            <p:cNvCxnSpPr>
              <a:cxnSpLocks/>
            </p:cNvCxnSpPr>
            <p:nvPr/>
          </p:nvCxnSpPr>
          <p:spPr>
            <a:xfrm rot="5400000" flipH="1" flipV="1">
              <a:off x="4039554" y="4749552"/>
              <a:ext cx="251750" cy="872"/>
            </a:xfrm>
            <a:prstGeom prst="bentConnector3">
              <a:avLst>
                <a:gd name="adj1" fmla="val -16590"/>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2A2B0A5C-90AF-4A28-95EA-4336230EA366}"/>
                </a:ext>
              </a:extLst>
            </p:cNvPr>
            <p:cNvCxnSpPr>
              <a:cxnSpLocks/>
            </p:cNvCxnSpPr>
            <p:nvPr/>
          </p:nvCxnSpPr>
          <p:spPr>
            <a:xfrm rot="5400000" flipH="1" flipV="1">
              <a:off x="4028699" y="4005498"/>
              <a:ext cx="251750" cy="872"/>
            </a:xfrm>
            <a:prstGeom prst="bentConnector3">
              <a:avLst>
                <a:gd name="adj1" fmla="val -16590"/>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9" name="Rettangolo 14">
              <a:extLst>
                <a:ext uri="{FF2B5EF4-FFF2-40B4-BE49-F238E27FC236}">
                  <a16:creationId xmlns:a16="http://schemas.microsoft.com/office/drawing/2014/main" id="{E9D11CDD-083C-4452-83E9-9173FA39410F}"/>
                </a:ext>
              </a:extLst>
            </p:cNvPr>
            <p:cNvSpPr/>
            <p:nvPr/>
          </p:nvSpPr>
          <p:spPr>
            <a:xfrm>
              <a:off x="4242522" y="1481810"/>
              <a:ext cx="709788" cy="215342"/>
            </a:xfrm>
            <a:prstGeom prst="rect">
              <a:avLst/>
            </a:prstGeom>
            <a:solidFill>
              <a:schemeClr val="accent1">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dirty="0">
                  <a:solidFill>
                    <a:schemeClr val="tx2"/>
                  </a:solidFill>
                  <a:latin typeface="Calibri" panose="020F0502020204030204" pitchFamily="34" charset="0"/>
                  <a:cs typeface="Calibri" panose="020F0502020204030204" pitchFamily="34" charset="0"/>
                </a:rPr>
                <a:t>EGSE</a:t>
              </a:r>
            </a:p>
          </p:txBody>
        </p:sp>
        <p:sp>
          <p:nvSpPr>
            <p:cNvPr id="80" name="Rettangolo 14">
              <a:extLst>
                <a:ext uri="{FF2B5EF4-FFF2-40B4-BE49-F238E27FC236}">
                  <a16:creationId xmlns:a16="http://schemas.microsoft.com/office/drawing/2014/main" id="{10E91FF5-1D99-4383-87BA-E72634306849}"/>
                </a:ext>
              </a:extLst>
            </p:cNvPr>
            <p:cNvSpPr/>
            <p:nvPr/>
          </p:nvSpPr>
          <p:spPr>
            <a:xfrm>
              <a:off x="5501971" y="1462659"/>
              <a:ext cx="1332407" cy="898306"/>
            </a:xfrm>
            <a:prstGeom prst="rect">
              <a:avLst/>
            </a:prstGeom>
            <a:solidFill>
              <a:schemeClr val="accent1"/>
            </a:solid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Instrument Control Electronics</a:t>
              </a:r>
            </a:p>
          </p:txBody>
        </p:sp>
        <p:cxnSp>
          <p:nvCxnSpPr>
            <p:cNvPr id="81" name="Connector: Elbow 80">
              <a:extLst>
                <a:ext uri="{FF2B5EF4-FFF2-40B4-BE49-F238E27FC236}">
                  <a16:creationId xmlns:a16="http://schemas.microsoft.com/office/drawing/2014/main" id="{318E129F-23C6-434E-91E1-B4515E09FB1B}"/>
                </a:ext>
              </a:extLst>
            </p:cNvPr>
            <p:cNvCxnSpPr>
              <a:cxnSpLocks/>
              <a:endCxn id="80" idx="1"/>
            </p:cNvCxnSpPr>
            <p:nvPr/>
          </p:nvCxnSpPr>
          <p:spPr>
            <a:xfrm>
              <a:off x="4910867" y="1911811"/>
              <a:ext cx="591104" cy="1"/>
            </a:xfrm>
            <a:prstGeom prst="bentConnector3">
              <a:avLst>
                <a:gd name="adj1" fmla="val 50000"/>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2" name="Rettangolo 14">
              <a:extLst>
                <a:ext uri="{FF2B5EF4-FFF2-40B4-BE49-F238E27FC236}">
                  <a16:creationId xmlns:a16="http://schemas.microsoft.com/office/drawing/2014/main" id="{09160380-E15B-4040-B20C-7491321D1C92}"/>
                </a:ext>
              </a:extLst>
            </p:cNvPr>
            <p:cNvSpPr/>
            <p:nvPr/>
          </p:nvSpPr>
          <p:spPr>
            <a:xfrm>
              <a:off x="4218155" y="3203136"/>
              <a:ext cx="709788" cy="215342"/>
            </a:xfrm>
            <a:prstGeom prst="rect">
              <a:avLst/>
            </a:prstGeom>
            <a:solidFill>
              <a:schemeClr val="accent4">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dirty="0">
                  <a:solidFill>
                    <a:schemeClr val="tx2"/>
                  </a:solidFill>
                  <a:latin typeface="Calibri" panose="020F0502020204030204" pitchFamily="34" charset="0"/>
                  <a:cs typeface="Calibri" panose="020F0502020204030204" pitchFamily="34" charset="0"/>
                </a:rPr>
                <a:t>CCS</a:t>
              </a:r>
            </a:p>
          </p:txBody>
        </p:sp>
        <p:cxnSp>
          <p:nvCxnSpPr>
            <p:cNvPr id="83" name="Connector: Elbow 82">
              <a:extLst>
                <a:ext uri="{FF2B5EF4-FFF2-40B4-BE49-F238E27FC236}">
                  <a16:creationId xmlns:a16="http://schemas.microsoft.com/office/drawing/2014/main" id="{43AF209E-BA17-4009-82E0-1F750FDAB365}"/>
                </a:ext>
              </a:extLst>
            </p:cNvPr>
            <p:cNvCxnSpPr>
              <a:cxnSpLocks/>
              <a:stCxn id="71" idx="1"/>
              <a:endCxn id="107" idx="3"/>
            </p:cNvCxnSpPr>
            <p:nvPr/>
          </p:nvCxnSpPr>
          <p:spPr>
            <a:xfrm rot="10800000" flipV="1">
              <a:off x="3440898" y="4366299"/>
              <a:ext cx="211651" cy="1746"/>
            </a:xfrm>
            <a:prstGeom prst="bentConnector3">
              <a:avLst>
                <a:gd name="adj1" fmla="val 50000"/>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4" name="Rettangolo 25">
              <a:extLst>
                <a:ext uri="{FF2B5EF4-FFF2-40B4-BE49-F238E27FC236}">
                  <a16:creationId xmlns:a16="http://schemas.microsoft.com/office/drawing/2014/main" id="{401361C0-5D8D-44F3-BCF4-F3B57FC81BCE}"/>
                </a:ext>
              </a:extLst>
            </p:cNvPr>
            <p:cNvSpPr/>
            <p:nvPr/>
          </p:nvSpPr>
          <p:spPr>
            <a:xfrm>
              <a:off x="6453383" y="3195803"/>
              <a:ext cx="1903851" cy="1515930"/>
            </a:xfrm>
            <a:prstGeom prst="rect">
              <a:avLst/>
            </a:prstGeom>
            <a:solidFill>
              <a:schemeClr val="accent4">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accent1">
                    <a:lumMod val="75000"/>
                  </a:schemeClr>
                </a:solidFill>
                <a:latin typeface="Calibri" panose="020F0502020204030204" pitchFamily="34" charset="0"/>
                <a:cs typeface="Calibri" panose="020F0502020204030204" pitchFamily="34" charset="0"/>
              </a:endParaRPr>
            </a:p>
          </p:txBody>
        </p:sp>
        <p:sp>
          <p:nvSpPr>
            <p:cNvPr id="85" name="Rettangolo 14">
              <a:extLst>
                <a:ext uri="{FF2B5EF4-FFF2-40B4-BE49-F238E27FC236}">
                  <a16:creationId xmlns:a16="http://schemas.microsoft.com/office/drawing/2014/main" id="{C356063A-76C5-450B-993B-08061CEA8C4A}"/>
                </a:ext>
              </a:extLst>
            </p:cNvPr>
            <p:cNvSpPr/>
            <p:nvPr/>
          </p:nvSpPr>
          <p:spPr>
            <a:xfrm>
              <a:off x="7626579" y="3287419"/>
              <a:ext cx="709788" cy="215342"/>
            </a:xfrm>
            <a:prstGeom prst="rect">
              <a:avLst/>
            </a:prstGeom>
            <a:solidFill>
              <a:schemeClr val="accent4">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dirty="0">
                  <a:solidFill>
                    <a:schemeClr val="tx2"/>
                  </a:solidFill>
                  <a:latin typeface="Calibri" panose="020F0502020204030204" pitchFamily="34" charset="0"/>
                  <a:cs typeface="Calibri" panose="020F0502020204030204" pitchFamily="34" charset="0"/>
                </a:rPr>
                <a:t>CCS</a:t>
              </a:r>
            </a:p>
          </p:txBody>
        </p:sp>
        <p:cxnSp>
          <p:nvCxnSpPr>
            <p:cNvPr id="86" name="Connector: Elbow 85">
              <a:extLst>
                <a:ext uri="{FF2B5EF4-FFF2-40B4-BE49-F238E27FC236}">
                  <a16:creationId xmlns:a16="http://schemas.microsoft.com/office/drawing/2014/main" id="{DCB9753F-FB20-483A-ABAD-F9E8BF627DB3}"/>
                </a:ext>
              </a:extLst>
            </p:cNvPr>
            <p:cNvCxnSpPr>
              <a:cxnSpLocks/>
              <a:stCxn id="84" idx="1"/>
              <a:endCxn id="71" idx="3"/>
            </p:cNvCxnSpPr>
            <p:nvPr/>
          </p:nvCxnSpPr>
          <p:spPr>
            <a:xfrm rot="10800000" flipV="1">
              <a:off x="4658389" y="3953767"/>
              <a:ext cx="1794995" cy="412531"/>
            </a:xfrm>
            <a:prstGeom prst="bentConnector3">
              <a:avLst>
                <a:gd name="adj1" fmla="val 50000"/>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BC3902BD-8845-4FB9-98B6-8C0800C433DA}"/>
                </a:ext>
              </a:extLst>
            </p:cNvPr>
            <p:cNvGrpSpPr/>
            <p:nvPr/>
          </p:nvGrpSpPr>
          <p:grpSpPr>
            <a:xfrm>
              <a:off x="5282490" y="3909676"/>
              <a:ext cx="795132" cy="481417"/>
              <a:chOff x="5732668" y="3089056"/>
              <a:chExt cx="795132" cy="481417"/>
            </a:xfrm>
            <a:solidFill>
              <a:schemeClr val="bg1"/>
            </a:solidFill>
          </p:grpSpPr>
          <p:sp>
            <p:nvSpPr>
              <p:cNvPr id="99" name="Cloud 98">
                <a:extLst>
                  <a:ext uri="{FF2B5EF4-FFF2-40B4-BE49-F238E27FC236}">
                    <a16:creationId xmlns:a16="http://schemas.microsoft.com/office/drawing/2014/main" id="{6AC3FFC3-26A0-4CB9-BCA3-30EEB0E8F2C0}"/>
                  </a:ext>
                </a:extLst>
              </p:cNvPr>
              <p:cNvSpPr/>
              <p:nvPr/>
            </p:nvSpPr>
            <p:spPr>
              <a:xfrm>
                <a:off x="5732668" y="3089056"/>
                <a:ext cx="795132" cy="481417"/>
              </a:xfrm>
              <a:prstGeom prst="clou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ttangolo 14">
                <a:extLst>
                  <a:ext uri="{FF2B5EF4-FFF2-40B4-BE49-F238E27FC236}">
                    <a16:creationId xmlns:a16="http://schemas.microsoft.com/office/drawing/2014/main" id="{F50B92E1-519D-40B7-AF92-B0F5156727C1}"/>
                  </a:ext>
                </a:extLst>
              </p:cNvPr>
              <p:cNvSpPr/>
              <p:nvPr/>
            </p:nvSpPr>
            <p:spPr>
              <a:xfrm>
                <a:off x="5775340" y="3189224"/>
                <a:ext cx="709788" cy="215342"/>
              </a:xfrm>
              <a:prstGeom prst="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dirty="0">
                    <a:solidFill>
                      <a:schemeClr val="tx2"/>
                    </a:solidFill>
                    <a:latin typeface="Calibri" panose="020F0502020204030204" pitchFamily="34" charset="0"/>
                    <a:cs typeface="Calibri" panose="020F0502020204030204" pitchFamily="34" charset="0"/>
                  </a:rPr>
                  <a:t>LAN</a:t>
                </a:r>
              </a:p>
            </p:txBody>
          </p:sp>
        </p:grpSp>
        <p:sp>
          <p:nvSpPr>
            <p:cNvPr id="88" name="Rectangle 87">
              <a:extLst>
                <a:ext uri="{FF2B5EF4-FFF2-40B4-BE49-F238E27FC236}">
                  <a16:creationId xmlns:a16="http://schemas.microsoft.com/office/drawing/2014/main" id="{64A0F55E-3332-4608-B098-75B752C23D0A}"/>
                </a:ext>
              </a:extLst>
            </p:cNvPr>
            <p:cNvSpPr/>
            <p:nvPr/>
          </p:nvSpPr>
          <p:spPr>
            <a:xfrm>
              <a:off x="6790501" y="3702007"/>
              <a:ext cx="1152328" cy="5060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accent1">
                      <a:lumMod val="75000"/>
                    </a:schemeClr>
                  </a:solidFill>
                </a:rPr>
                <a:t>MMI</a:t>
              </a:r>
            </a:p>
          </p:txBody>
        </p:sp>
        <p:pic>
          <p:nvPicPr>
            <p:cNvPr id="89" name="Picture 88" descr="A picture containing table, computer&#10;&#10;Description automatically generated">
              <a:extLst>
                <a:ext uri="{FF2B5EF4-FFF2-40B4-BE49-F238E27FC236}">
                  <a16:creationId xmlns:a16="http://schemas.microsoft.com/office/drawing/2014/main" id="{74E595C7-1023-4611-ADC8-4D07EEED7C1B}"/>
                </a:ext>
              </a:extLst>
            </p:cNvPr>
            <p:cNvPicPr>
              <a:picLocks noChangeAspect="1"/>
            </p:cNvPicPr>
            <p:nvPr/>
          </p:nvPicPr>
          <p:blipFill>
            <a:blip r:embed="rId3"/>
            <a:stretch>
              <a:fillRect/>
            </a:stretch>
          </p:blipFill>
          <p:spPr>
            <a:xfrm>
              <a:off x="5362817" y="4768003"/>
              <a:ext cx="647264" cy="646207"/>
            </a:xfrm>
            <a:prstGeom prst="rect">
              <a:avLst/>
            </a:prstGeom>
          </p:spPr>
        </p:pic>
        <p:sp>
          <p:nvSpPr>
            <p:cNvPr id="90" name="Rettangolo 14">
              <a:extLst>
                <a:ext uri="{FF2B5EF4-FFF2-40B4-BE49-F238E27FC236}">
                  <a16:creationId xmlns:a16="http://schemas.microsoft.com/office/drawing/2014/main" id="{6869C878-FE19-4C0D-A235-0256052015B0}"/>
                </a:ext>
              </a:extLst>
            </p:cNvPr>
            <p:cNvSpPr/>
            <p:nvPr/>
          </p:nvSpPr>
          <p:spPr>
            <a:xfrm>
              <a:off x="5332058" y="5407284"/>
              <a:ext cx="709788" cy="215342"/>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100" dirty="0">
                  <a:solidFill>
                    <a:schemeClr val="tx2"/>
                  </a:solidFill>
                  <a:latin typeface="Calibri" panose="020F0502020204030204" pitchFamily="34" charset="0"/>
                  <a:cs typeface="Calibri" panose="020F0502020204030204" pitchFamily="34" charset="0"/>
                </a:rPr>
                <a:t>Operator</a:t>
              </a:r>
            </a:p>
          </p:txBody>
        </p:sp>
        <p:cxnSp>
          <p:nvCxnSpPr>
            <p:cNvPr id="91" name="Connector: Elbow 90">
              <a:extLst>
                <a:ext uri="{FF2B5EF4-FFF2-40B4-BE49-F238E27FC236}">
                  <a16:creationId xmlns:a16="http://schemas.microsoft.com/office/drawing/2014/main" id="{BECE1FE2-61A5-46D0-91FE-AD7CEBAC8092}"/>
                </a:ext>
              </a:extLst>
            </p:cNvPr>
            <p:cNvCxnSpPr>
              <a:cxnSpLocks/>
              <a:stCxn id="89" idx="1"/>
              <a:endCxn id="72" idx="3"/>
            </p:cNvCxnSpPr>
            <p:nvPr/>
          </p:nvCxnSpPr>
          <p:spPr>
            <a:xfrm rot="10800000">
              <a:off x="4668289" y="5089229"/>
              <a:ext cx="694529" cy="1878"/>
            </a:xfrm>
            <a:prstGeom prst="bentConnector3">
              <a:avLst>
                <a:gd name="adj1" fmla="val 50000"/>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2" name="Picture 91" descr="A picture containing table, computer&#10;&#10;Description automatically generated">
              <a:extLst>
                <a:ext uri="{FF2B5EF4-FFF2-40B4-BE49-F238E27FC236}">
                  <a16:creationId xmlns:a16="http://schemas.microsoft.com/office/drawing/2014/main" id="{4EFBBB51-4E05-4244-B999-B04EBF65C631}"/>
                </a:ext>
              </a:extLst>
            </p:cNvPr>
            <p:cNvPicPr>
              <a:picLocks noChangeAspect="1"/>
            </p:cNvPicPr>
            <p:nvPr/>
          </p:nvPicPr>
          <p:blipFill>
            <a:blip r:embed="rId3"/>
            <a:stretch>
              <a:fillRect/>
            </a:stretch>
          </p:blipFill>
          <p:spPr>
            <a:xfrm>
              <a:off x="6587258" y="5053446"/>
              <a:ext cx="647264" cy="646207"/>
            </a:xfrm>
            <a:prstGeom prst="rect">
              <a:avLst/>
            </a:prstGeom>
          </p:spPr>
        </p:pic>
        <p:sp>
          <p:nvSpPr>
            <p:cNvPr id="93" name="Rettangolo 14">
              <a:extLst>
                <a:ext uri="{FF2B5EF4-FFF2-40B4-BE49-F238E27FC236}">
                  <a16:creationId xmlns:a16="http://schemas.microsoft.com/office/drawing/2014/main" id="{B1325E93-3CE7-4874-B073-4B910D36D539}"/>
                </a:ext>
              </a:extLst>
            </p:cNvPr>
            <p:cNvSpPr/>
            <p:nvPr/>
          </p:nvSpPr>
          <p:spPr>
            <a:xfrm>
              <a:off x="6524734" y="5794693"/>
              <a:ext cx="709788" cy="215342"/>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100" dirty="0">
                  <a:solidFill>
                    <a:schemeClr val="tx2"/>
                  </a:solidFill>
                  <a:latin typeface="Calibri" panose="020F0502020204030204" pitchFamily="34" charset="0"/>
                  <a:cs typeface="Calibri" panose="020F0502020204030204" pitchFamily="34" charset="0"/>
                </a:rPr>
                <a:t>Test Conductor</a:t>
              </a:r>
            </a:p>
          </p:txBody>
        </p:sp>
        <p:pic>
          <p:nvPicPr>
            <p:cNvPr id="94" name="Picture 93" descr="A picture containing table, computer&#10;&#10;Description automatically generated">
              <a:extLst>
                <a:ext uri="{FF2B5EF4-FFF2-40B4-BE49-F238E27FC236}">
                  <a16:creationId xmlns:a16="http://schemas.microsoft.com/office/drawing/2014/main" id="{6318EE35-5219-4A2C-9FE2-4AF363A92C0B}"/>
                </a:ext>
              </a:extLst>
            </p:cNvPr>
            <p:cNvPicPr>
              <a:picLocks noChangeAspect="1"/>
            </p:cNvPicPr>
            <p:nvPr/>
          </p:nvPicPr>
          <p:blipFill>
            <a:blip r:embed="rId3"/>
            <a:stretch>
              <a:fillRect/>
            </a:stretch>
          </p:blipFill>
          <p:spPr>
            <a:xfrm>
              <a:off x="7750278" y="5018873"/>
              <a:ext cx="647264" cy="646207"/>
            </a:xfrm>
            <a:prstGeom prst="rect">
              <a:avLst/>
            </a:prstGeom>
          </p:spPr>
        </p:pic>
        <p:sp>
          <p:nvSpPr>
            <p:cNvPr id="95" name="Rettangolo 14">
              <a:extLst>
                <a:ext uri="{FF2B5EF4-FFF2-40B4-BE49-F238E27FC236}">
                  <a16:creationId xmlns:a16="http://schemas.microsoft.com/office/drawing/2014/main" id="{59560B6F-8F0B-4D03-B5CC-88D94A0D7B98}"/>
                </a:ext>
              </a:extLst>
            </p:cNvPr>
            <p:cNvSpPr/>
            <p:nvPr/>
          </p:nvSpPr>
          <p:spPr>
            <a:xfrm>
              <a:off x="7719016" y="5790736"/>
              <a:ext cx="709788" cy="215342"/>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100" dirty="0">
                  <a:solidFill>
                    <a:schemeClr val="tx2"/>
                  </a:solidFill>
                  <a:latin typeface="Calibri" panose="020F0502020204030204" pitchFamily="34" charset="0"/>
                  <a:cs typeface="Calibri" panose="020F0502020204030204" pitchFamily="34" charset="0"/>
                </a:rPr>
                <a:t>Observers</a:t>
              </a:r>
            </a:p>
            <a:p>
              <a:pPr algn="ctr"/>
              <a:r>
                <a:rPr lang="en-US" sz="1100" dirty="0">
                  <a:solidFill>
                    <a:schemeClr val="tx2"/>
                  </a:solidFill>
                  <a:latin typeface="Calibri" panose="020F0502020204030204" pitchFamily="34" charset="0"/>
                  <a:cs typeface="Calibri" panose="020F0502020204030204" pitchFamily="34" charset="0"/>
                </a:rPr>
                <a:t>Analysts</a:t>
              </a:r>
            </a:p>
          </p:txBody>
        </p:sp>
        <p:cxnSp>
          <p:nvCxnSpPr>
            <p:cNvPr id="96" name="Connector: Elbow 95">
              <a:extLst>
                <a:ext uri="{FF2B5EF4-FFF2-40B4-BE49-F238E27FC236}">
                  <a16:creationId xmlns:a16="http://schemas.microsoft.com/office/drawing/2014/main" id="{7721C5B7-7B2D-4432-BC52-43F7BC587443}"/>
                </a:ext>
              </a:extLst>
            </p:cNvPr>
            <p:cNvCxnSpPr>
              <a:cxnSpLocks/>
              <a:endCxn id="92" idx="0"/>
            </p:cNvCxnSpPr>
            <p:nvPr/>
          </p:nvCxnSpPr>
          <p:spPr>
            <a:xfrm rot="5400000">
              <a:off x="6605501" y="4513457"/>
              <a:ext cx="845378" cy="234600"/>
            </a:xfrm>
            <a:prstGeom prst="bentConnector3">
              <a:avLst>
                <a:gd name="adj1" fmla="val 34226"/>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Connector: Elbow 96">
              <a:extLst>
                <a:ext uri="{FF2B5EF4-FFF2-40B4-BE49-F238E27FC236}">
                  <a16:creationId xmlns:a16="http://schemas.microsoft.com/office/drawing/2014/main" id="{80118CD3-AC09-4E5A-93A5-12DC774872FE}"/>
                </a:ext>
              </a:extLst>
            </p:cNvPr>
            <p:cNvCxnSpPr>
              <a:cxnSpLocks/>
              <a:stCxn id="94" idx="0"/>
            </p:cNvCxnSpPr>
            <p:nvPr/>
          </p:nvCxnSpPr>
          <p:spPr>
            <a:xfrm rot="16200000" flipV="1">
              <a:off x="7416131" y="4361093"/>
              <a:ext cx="793687" cy="521873"/>
            </a:xfrm>
            <a:prstGeom prst="bentConnector3">
              <a:avLst>
                <a:gd name="adj1" fmla="val 6440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Rettangolo 14">
              <a:extLst>
                <a:ext uri="{FF2B5EF4-FFF2-40B4-BE49-F238E27FC236}">
                  <a16:creationId xmlns:a16="http://schemas.microsoft.com/office/drawing/2014/main" id="{2971561F-D462-4DFB-9929-E18633A18C68}"/>
                </a:ext>
              </a:extLst>
            </p:cNvPr>
            <p:cNvSpPr/>
            <p:nvPr/>
          </p:nvSpPr>
          <p:spPr>
            <a:xfrm>
              <a:off x="7236876" y="1408167"/>
              <a:ext cx="1451636" cy="95279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r"/>
              <a:r>
                <a:rPr lang="en-US" b="1" dirty="0">
                  <a:solidFill>
                    <a:schemeClr val="tx2"/>
                  </a:solidFill>
                  <a:latin typeface="Calibri" panose="020F0502020204030204" pitchFamily="34" charset="0"/>
                  <a:cs typeface="Calibri" panose="020F0502020204030204" pitchFamily="34" charset="0"/>
                </a:rPr>
                <a:t>Test Environment</a:t>
              </a:r>
            </a:p>
            <a:p>
              <a:pPr algn="r"/>
              <a:endParaRPr lang="en-US" b="1" dirty="0">
                <a:solidFill>
                  <a:schemeClr val="tx2"/>
                </a:solidFill>
                <a:latin typeface="Calibri" panose="020F0502020204030204" pitchFamily="34" charset="0"/>
                <a:cs typeface="Calibri" panose="020F0502020204030204" pitchFamily="34" charset="0"/>
              </a:endParaRPr>
            </a:p>
            <a:p>
              <a:pPr algn="r"/>
              <a:endParaRPr lang="en-US" b="1" dirty="0">
                <a:solidFill>
                  <a:schemeClr val="tx2"/>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774811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ED977-2BB0-BD05-8080-5CA31291F086}"/>
              </a:ext>
            </a:extLst>
          </p:cNvPr>
          <p:cNvSpPr>
            <a:spLocks noGrp="1"/>
          </p:cNvSpPr>
          <p:nvPr>
            <p:ph type="title"/>
          </p:nvPr>
        </p:nvSpPr>
        <p:spPr>
          <a:xfrm>
            <a:off x="1702360" y="208029"/>
            <a:ext cx="10288536" cy="763500"/>
          </a:xfrm>
        </p:spPr>
        <p:txBody>
          <a:bodyPr>
            <a:normAutofit fontScale="90000"/>
          </a:bodyPr>
          <a:lstStyle/>
          <a:p>
            <a:r>
              <a:rPr lang="it-IT" sz="2800" dirty="0">
                <a:solidFill>
                  <a:schemeClr val="accent3"/>
                </a:solidFill>
                <a:latin typeface="Alfa Slab One"/>
                <a:sym typeface="Alfa Slab One"/>
              </a:rPr>
              <a:t>Space Instruments Control Software </a:t>
            </a:r>
            <a:r>
              <a:rPr lang="it-IT" sz="2800" dirty="0" err="1">
                <a:solidFill>
                  <a:schemeClr val="accent3"/>
                </a:solidFill>
                <a:latin typeface="Alfa Slab One"/>
                <a:sym typeface="Alfa Slab One"/>
              </a:rPr>
              <a:t>Validation</a:t>
            </a:r>
            <a:r>
              <a:rPr lang="it-IT" sz="2800" dirty="0">
                <a:solidFill>
                  <a:schemeClr val="accent3"/>
                </a:solidFill>
                <a:latin typeface="Alfa Slab One"/>
                <a:sym typeface="Alfa Slab One"/>
              </a:rPr>
              <a:t> and Testing: </a:t>
            </a:r>
            <a:r>
              <a:rPr lang="it-IT" sz="2800" dirty="0" err="1">
                <a:solidFill>
                  <a:schemeClr val="accent3"/>
                </a:solidFill>
                <a:latin typeface="Alfa Slab One"/>
                <a:sym typeface="Alfa Slab One"/>
              </a:rPr>
              <a:t>increasing</a:t>
            </a:r>
            <a:r>
              <a:rPr lang="it-IT" sz="2800" dirty="0">
                <a:solidFill>
                  <a:schemeClr val="accent3"/>
                </a:solidFill>
                <a:latin typeface="Alfa Slab One"/>
                <a:sym typeface="Alfa Slab One"/>
              </a:rPr>
              <a:t> </a:t>
            </a:r>
            <a:r>
              <a:rPr lang="it-IT" sz="2800" dirty="0" err="1">
                <a:solidFill>
                  <a:schemeClr val="accent3"/>
                </a:solidFill>
                <a:latin typeface="Alfa Slab One"/>
                <a:sym typeface="Alfa Slab One"/>
              </a:rPr>
              <a:t>complexity</a:t>
            </a:r>
            <a:r>
              <a:rPr lang="it-IT" sz="2800" dirty="0">
                <a:solidFill>
                  <a:schemeClr val="accent3"/>
                </a:solidFill>
                <a:latin typeface="Alfa Slab One"/>
                <a:sym typeface="Alfa Slab One"/>
              </a:rPr>
              <a:t> with </a:t>
            </a:r>
            <a:r>
              <a:rPr lang="it-IT" sz="2800" dirty="0" err="1">
                <a:solidFill>
                  <a:schemeClr val="accent3"/>
                </a:solidFill>
                <a:latin typeface="Alfa Slab One"/>
                <a:sym typeface="Alfa Slab One"/>
              </a:rPr>
              <a:t>mission</a:t>
            </a:r>
            <a:r>
              <a:rPr lang="it-IT" sz="2800" dirty="0">
                <a:solidFill>
                  <a:schemeClr val="accent3"/>
                </a:solidFill>
                <a:latin typeface="Alfa Slab One"/>
                <a:sym typeface="Alfa Slab One"/>
              </a:rPr>
              <a:t> </a:t>
            </a:r>
            <a:r>
              <a:rPr lang="it-IT" sz="2800" dirty="0" err="1">
                <a:latin typeface="Alfa Slab One"/>
                <a:sym typeface="Alfa Slab One"/>
              </a:rPr>
              <a:t>phases</a:t>
            </a:r>
            <a:r>
              <a:rPr lang="it-IT" sz="2800" dirty="0">
                <a:latin typeface="Alfa Slab One"/>
                <a:sym typeface="Alfa Slab One"/>
              </a:rPr>
              <a:t> </a:t>
            </a:r>
            <a:r>
              <a:rPr lang="it-IT" sz="2800" dirty="0" err="1">
                <a:latin typeface="Alfa Slab One"/>
                <a:sym typeface="Alfa Slab One"/>
              </a:rPr>
              <a:t>Euclid’s</a:t>
            </a:r>
            <a:r>
              <a:rPr lang="it-IT" sz="2800" dirty="0">
                <a:latin typeface="Alfa Slab One"/>
                <a:sym typeface="Alfa Slab One"/>
              </a:rPr>
              <a:t> NISP </a:t>
            </a:r>
            <a:r>
              <a:rPr lang="it-IT" sz="2800" dirty="0" err="1">
                <a:latin typeface="Alfa Slab One"/>
                <a:sym typeface="Alfa Slab One"/>
              </a:rPr>
              <a:t>example</a:t>
            </a:r>
            <a:endParaRPr lang="en-US" sz="2800" dirty="0"/>
          </a:p>
        </p:txBody>
      </p:sp>
      <p:sp>
        <p:nvSpPr>
          <p:cNvPr id="3" name="Text Placeholder 2">
            <a:extLst>
              <a:ext uri="{FF2B5EF4-FFF2-40B4-BE49-F238E27FC236}">
                <a16:creationId xmlns:a16="http://schemas.microsoft.com/office/drawing/2014/main" id="{D4721076-2A88-25FE-E06F-46FFFF77B343}"/>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56AFBE2B-6381-FF94-F093-66A24302A0A8}"/>
              </a:ext>
            </a:extLst>
          </p:cNvPr>
          <p:cNvPicPr>
            <a:picLocks noChangeAspect="1"/>
          </p:cNvPicPr>
          <p:nvPr/>
        </p:nvPicPr>
        <p:blipFill>
          <a:blip r:embed="rId2"/>
          <a:stretch>
            <a:fillRect/>
          </a:stretch>
        </p:blipFill>
        <p:spPr>
          <a:xfrm>
            <a:off x="0" y="1414397"/>
            <a:ext cx="12192000" cy="4029206"/>
          </a:xfrm>
          <a:prstGeom prst="rect">
            <a:avLst/>
          </a:prstGeom>
        </p:spPr>
      </p:pic>
    </p:spTree>
    <p:extLst>
      <p:ext uri="{BB962C8B-B14F-4D97-AF65-F5344CB8AC3E}">
        <p14:creationId xmlns:p14="http://schemas.microsoft.com/office/powerpoint/2010/main" val="1234241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7096E833-BAF5-462E-80C7-89244B534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209" y="1108381"/>
            <a:ext cx="6501661" cy="5071498"/>
          </a:xfrm>
          <a:prstGeom prst="rect">
            <a:avLst/>
          </a:prstGeom>
        </p:spPr>
      </p:pic>
      <p:sp>
        <p:nvSpPr>
          <p:cNvPr id="7" name="Title 1">
            <a:extLst>
              <a:ext uri="{FF2B5EF4-FFF2-40B4-BE49-F238E27FC236}">
                <a16:creationId xmlns:a16="http://schemas.microsoft.com/office/drawing/2014/main" id="{823A9373-505E-416E-B445-66FE992DEC81}"/>
              </a:ext>
            </a:extLst>
          </p:cNvPr>
          <p:cNvSpPr txBox="1">
            <a:spLocks/>
          </p:cNvSpPr>
          <p:nvPr/>
        </p:nvSpPr>
        <p:spPr>
          <a:xfrm>
            <a:off x="1921442" y="125782"/>
            <a:ext cx="8540995" cy="1177090"/>
          </a:xfrm>
          <a:prstGeom prst="rect">
            <a:avLst/>
          </a:prstGeom>
        </p:spPr>
        <p:txBody>
          <a:bodyPr/>
          <a:lstStyle/>
          <a:p>
            <a:pPr algn="ctr">
              <a:spcBef>
                <a:spcPct val="0"/>
              </a:spcBef>
              <a:defRPr/>
            </a:pPr>
            <a:r>
              <a:rPr lang="it-IT" sz="3000" dirty="0">
                <a:solidFill>
                  <a:schemeClr val="accent3"/>
                </a:solidFill>
                <a:latin typeface="Alfa Slab One"/>
                <a:sym typeface="Alfa Slab One"/>
              </a:rPr>
              <a:t>Space Instruments Control Software PA</a:t>
            </a:r>
          </a:p>
        </p:txBody>
      </p:sp>
      <p:sp>
        <p:nvSpPr>
          <p:cNvPr id="9" name="TextBox 8">
            <a:extLst>
              <a:ext uri="{FF2B5EF4-FFF2-40B4-BE49-F238E27FC236}">
                <a16:creationId xmlns:a16="http://schemas.microsoft.com/office/drawing/2014/main" id="{F538CD4A-188E-4449-BF87-12E665CF54F2}"/>
              </a:ext>
            </a:extLst>
          </p:cNvPr>
          <p:cNvSpPr txBox="1"/>
          <p:nvPr/>
        </p:nvSpPr>
        <p:spPr>
          <a:xfrm>
            <a:off x="8562737" y="5225772"/>
            <a:ext cx="3629263" cy="954107"/>
          </a:xfrm>
          <a:prstGeom prst="rect">
            <a:avLst/>
          </a:prstGeom>
          <a:noFill/>
        </p:spPr>
        <p:txBody>
          <a:bodyPr wrap="none" rtlCol="0">
            <a:spAutoFit/>
          </a:bodyPr>
          <a:lstStyle/>
          <a:p>
            <a:r>
              <a:rPr lang="en-US" sz="2800" dirty="0"/>
              <a:t>Major Effort</a:t>
            </a:r>
          </a:p>
          <a:p>
            <a:r>
              <a:rPr lang="en-US" sz="2800" dirty="0"/>
              <a:t>Possible Collaborations </a:t>
            </a:r>
          </a:p>
        </p:txBody>
      </p:sp>
    </p:spTree>
    <p:extLst>
      <p:ext uri="{BB962C8B-B14F-4D97-AF65-F5344CB8AC3E}">
        <p14:creationId xmlns:p14="http://schemas.microsoft.com/office/powerpoint/2010/main" val="6447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460104" y="116632"/>
            <a:ext cx="709228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it-IT" sz="2800" b="1" dirty="0"/>
              <a:t>Plans for future developments</a:t>
            </a:r>
            <a:endParaRPr lang="it-IT" sz="2800" b="1" dirty="0">
              <a:latin typeface="Arial" pitchFamily="34" charset="0"/>
              <a:cs typeface="Arial" pitchFamily="34" charset="0"/>
            </a:endParaRPr>
          </a:p>
        </p:txBody>
      </p:sp>
      <p:pic>
        <p:nvPicPr>
          <p:cNvPr id="5" name="Picture 4"/>
          <p:cNvPicPr/>
          <p:nvPr/>
        </p:nvPicPr>
        <p:blipFill>
          <a:blip r:embed="rId2" cstate="print"/>
          <a:srcRect l="12961" t="6645" r="3215" b="4651"/>
          <a:stretch>
            <a:fillRect/>
          </a:stretch>
        </p:blipFill>
        <p:spPr bwMode="auto">
          <a:xfrm>
            <a:off x="5550859" y="1131381"/>
            <a:ext cx="4714997" cy="3573780"/>
          </a:xfrm>
          <a:prstGeom prst="rect">
            <a:avLst/>
          </a:prstGeom>
          <a:noFill/>
          <a:ln w="9525">
            <a:noFill/>
            <a:miter lim="800000"/>
            <a:headEnd/>
            <a:tailEnd/>
          </a:ln>
        </p:spPr>
      </p:pic>
      <p:sp>
        <p:nvSpPr>
          <p:cNvPr id="24578" name="Rectangle 2"/>
          <p:cNvSpPr>
            <a:spLocks noChangeArrowheads="1"/>
          </p:cNvSpPr>
          <p:nvPr/>
        </p:nvSpPr>
        <p:spPr bwMode="auto">
          <a:xfrm>
            <a:off x="1218902" y="3628717"/>
            <a:ext cx="3804514"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1400" b="1" dirty="0">
                <a:latin typeface="Arial" pitchFamily="34" charset="0"/>
                <a:ea typeface="Times New Roman" pitchFamily="18" charset="0"/>
                <a:cs typeface="Arial" pitchFamily="34" charset="0"/>
              </a:rPr>
              <a:t>An implementation of RTEMS OS and </a:t>
            </a:r>
            <a:r>
              <a:rPr lang="en-US" sz="1400" b="1" dirty="0" err="1">
                <a:latin typeface="Arial" pitchFamily="34" charset="0"/>
                <a:ea typeface="Times New Roman" pitchFamily="18" charset="0"/>
                <a:cs typeface="Arial" pitchFamily="34" charset="0"/>
              </a:rPr>
              <a:t>SpaceWire</a:t>
            </a:r>
            <a:r>
              <a:rPr lang="en-US" sz="1400" b="1" dirty="0">
                <a:latin typeface="Arial" pitchFamily="34" charset="0"/>
                <a:ea typeface="Times New Roman" pitchFamily="18" charset="0"/>
                <a:cs typeface="Arial" pitchFamily="34" charset="0"/>
              </a:rPr>
              <a:t> interface abstraction functions already available at IAPS. </a:t>
            </a:r>
            <a:endParaRPr lang="en-US" sz="1400" b="1" dirty="0">
              <a:latin typeface="Arial" pitchFamily="34" charset="0"/>
              <a:cs typeface="Arial" pitchFamily="34" charset="0"/>
            </a:endParaRPr>
          </a:p>
        </p:txBody>
      </p:sp>
      <p:cxnSp>
        <p:nvCxnSpPr>
          <p:cNvPr id="9" name="Shape 8"/>
          <p:cNvCxnSpPr/>
          <p:nvPr/>
        </p:nvCxnSpPr>
        <p:spPr>
          <a:xfrm flipV="1">
            <a:off x="5001719" y="2983043"/>
            <a:ext cx="953875" cy="929391"/>
          </a:xfrm>
          <a:prstGeom prst="bent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2" name="Rectangle 2"/>
          <p:cNvSpPr>
            <a:spLocks noChangeArrowheads="1"/>
          </p:cNvSpPr>
          <p:nvPr/>
        </p:nvSpPr>
        <p:spPr bwMode="auto">
          <a:xfrm>
            <a:off x="1197204" y="1174895"/>
            <a:ext cx="3836993"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1400" b="1" dirty="0">
                <a:latin typeface="Arial" pitchFamily="34" charset="0"/>
                <a:ea typeface="Times New Roman" pitchFamily="18" charset="0"/>
                <a:cs typeface="Arial" pitchFamily="34" charset="0"/>
              </a:rPr>
              <a:t>ESA Packet </a:t>
            </a:r>
            <a:r>
              <a:rPr lang="en-US" sz="1400" b="1" dirty="0" err="1">
                <a:latin typeface="Arial" pitchFamily="34" charset="0"/>
                <a:ea typeface="Times New Roman" pitchFamily="18" charset="0"/>
                <a:cs typeface="Arial" pitchFamily="34" charset="0"/>
              </a:rPr>
              <a:t>utilisation</a:t>
            </a:r>
            <a:r>
              <a:rPr lang="en-US" sz="1400" b="1" dirty="0">
                <a:latin typeface="Arial" pitchFamily="34" charset="0"/>
                <a:ea typeface="Times New Roman" pitchFamily="18" charset="0"/>
                <a:cs typeface="Arial" pitchFamily="34" charset="0"/>
              </a:rPr>
              <a:t> standard</a:t>
            </a:r>
          </a:p>
          <a:p>
            <a:pPr marL="285750" lvl="0" indent="-285750" algn="just" fontAlgn="base">
              <a:spcBef>
                <a:spcPct val="0"/>
              </a:spcBef>
              <a:spcAft>
                <a:spcPct val="0"/>
              </a:spcAft>
              <a:buFont typeface="Wingdings" panose="05000000000000000000" pitchFamily="2" charset="2"/>
              <a:buChar char="à"/>
            </a:pPr>
            <a:r>
              <a:rPr lang="en-US" sz="1400" b="1" dirty="0" err="1">
                <a:latin typeface="Arial" pitchFamily="34" charset="0"/>
                <a:ea typeface="Times New Roman" pitchFamily="18" charset="0"/>
                <a:cs typeface="Arial" pitchFamily="34" charset="0"/>
              </a:rPr>
              <a:t>homogeneize</a:t>
            </a:r>
            <a:r>
              <a:rPr lang="en-US" sz="1400" b="1" dirty="0">
                <a:latin typeface="Arial" pitchFamily="34" charset="0"/>
                <a:ea typeface="Times New Roman" pitchFamily="18" charset="0"/>
                <a:cs typeface="Arial" pitchFamily="34" charset="0"/>
              </a:rPr>
              <a:t> the library of PUS services already implemented  at IAPS and OATO</a:t>
            </a:r>
          </a:p>
          <a:p>
            <a:pPr lvl="0" algn="just" fontAlgn="base">
              <a:spcBef>
                <a:spcPct val="0"/>
              </a:spcBef>
              <a:spcAft>
                <a:spcPct val="0"/>
              </a:spcAft>
            </a:pPr>
            <a:r>
              <a:rPr lang="en-US" sz="1400" b="1" dirty="0">
                <a:latin typeface="Arial" pitchFamily="34" charset="0"/>
                <a:cs typeface="Arial" pitchFamily="34" charset="0"/>
              </a:rPr>
              <a:t>+ use of new frameworks (e.g. </a:t>
            </a:r>
            <a:r>
              <a:rPr lang="en-US" sz="1400" b="1" dirty="0" err="1">
                <a:latin typeface="Arial" pitchFamily="34" charset="0"/>
                <a:cs typeface="Arial" pitchFamily="34" charset="0"/>
              </a:rPr>
              <a:t>Cordet</a:t>
            </a:r>
            <a:r>
              <a:rPr lang="en-US" sz="1400" b="1" dirty="0">
                <a:latin typeface="Arial" pitchFamily="34" charset="0"/>
                <a:cs typeface="Arial" pitchFamily="34" charset="0"/>
              </a:rPr>
              <a:t>)</a:t>
            </a:r>
          </a:p>
        </p:txBody>
      </p:sp>
      <p:cxnSp>
        <p:nvCxnSpPr>
          <p:cNvPr id="13" name="Shape 8"/>
          <p:cNvCxnSpPr/>
          <p:nvPr/>
        </p:nvCxnSpPr>
        <p:spPr>
          <a:xfrm>
            <a:off x="5034197" y="1441553"/>
            <a:ext cx="908904" cy="774681"/>
          </a:xfrm>
          <a:prstGeom prst="bent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4" name="Rectangle 2"/>
          <p:cNvSpPr>
            <a:spLocks noChangeArrowheads="1"/>
          </p:cNvSpPr>
          <p:nvPr/>
        </p:nvSpPr>
        <p:spPr bwMode="auto">
          <a:xfrm>
            <a:off x="1240598" y="2564566"/>
            <a:ext cx="379360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1400" b="1" dirty="0">
                <a:latin typeface="Arial" pitchFamily="34" charset="0"/>
                <a:ea typeface="Times New Roman" pitchFamily="18" charset="0"/>
                <a:cs typeface="Arial" pitchFamily="34" charset="0"/>
              </a:rPr>
              <a:t>Data compression:</a:t>
            </a:r>
          </a:p>
          <a:p>
            <a:pPr lvl="0" algn="just" fontAlgn="base">
              <a:spcBef>
                <a:spcPct val="0"/>
              </a:spcBef>
              <a:spcAft>
                <a:spcPct val="0"/>
              </a:spcAft>
              <a:buFont typeface="Wingdings" pitchFamily="2" charset="2"/>
              <a:buChar char="à"/>
            </a:pPr>
            <a:r>
              <a:rPr lang="en-US" sz="1400" b="1" dirty="0">
                <a:latin typeface="Arial" pitchFamily="34" charset="0"/>
                <a:ea typeface="Times New Roman" pitchFamily="18" charset="0"/>
                <a:cs typeface="Arial" pitchFamily="34" charset="0"/>
              </a:rPr>
              <a:t> develop a data compression functions library</a:t>
            </a:r>
          </a:p>
        </p:txBody>
      </p:sp>
      <p:cxnSp>
        <p:nvCxnSpPr>
          <p:cNvPr id="15" name="Shape 8"/>
          <p:cNvCxnSpPr/>
          <p:nvPr/>
        </p:nvCxnSpPr>
        <p:spPr>
          <a:xfrm flipV="1">
            <a:off x="5076669" y="2340964"/>
            <a:ext cx="836452" cy="447205"/>
          </a:xfrm>
          <a:prstGeom prst="bent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98BC359-8076-4B54-9487-ED4AED780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070" y="748227"/>
            <a:ext cx="7585603" cy="4266368"/>
          </a:xfrm>
          <a:prstGeom prst="rect">
            <a:avLst/>
          </a:prstGeom>
        </p:spPr>
      </p:pic>
      <p:sp>
        <p:nvSpPr>
          <p:cNvPr id="5" name="Rectangle 1">
            <a:extLst>
              <a:ext uri="{FF2B5EF4-FFF2-40B4-BE49-F238E27FC236}">
                <a16:creationId xmlns:a16="http://schemas.microsoft.com/office/drawing/2014/main" id="{0B3ED8F2-C032-41D0-924E-EB25FA89D00C}"/>
              </a:ext>
            </a:extLst>
          </p:cNvPr>
          <p:cNvSpPr>
            <a:spLocks noChangeArrowheads="1"/>
          </p:cNvSpPr>
          <p:nvPr/>
        </p:nvSpPr>
        <p:spPr bwMode="auto">
          <a:xfrm>
            <a:off x="2460104" y="116632"/>
            <a:ext cx="709228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it-IT" sz="2800" b="1" dirty="0"/>
              <a:t>Plans for future developments</a:t>
            </a:r>
            <a:endParaRPr lang="it-IT" sz="2800" b="1" dirty="0">
              <a:latin typeface="Arial" pitchFamily="34" charset="0"/>
              <a:cs typeface="Arial" pitchFamily="34" charset="0"/>
            </a:endParaRPr>
          </a:p>
        </p:txBody>
      </p:sp>
      <p:sp>
        <p:nvSpPr>
          <p:cNvPr id="6" name="TextBox 5">
            <a:extLst>
              <a:ext uri="{FF2B5EF4-FFF2-40B4-BE49-F238E27FC236}">
                <a16:creationId xmlns:a16="http://schemas.microsoft.com/office/drawing/2014/main" id="{BF2139CC-7DC9-45E6-A0E4-DC394F2D7023}"/>
              </a:ext>
            </a:extLst>
          </p:cNvPr>
          <p:cNvSpPr txBox="1"/>
          <p:nvPr/>
        </p:nvSpPr>
        <p:spPr>
          <a:xfrm>
            <a:off x="979086" y="5036053"/>
            <a:ext cx="9985811" cy="646331"/>
          </a:xfrm>
          <a:prstGeom prst="rect">
            <a:avLst/>
          </a:prstGeom>
          <a:noFill/>
        </p:spPr>
        <p:txBody>
          <a:bodyPr wrap="none" rtlCol="0">
            <a:spAutoFit/>
          </a:bodyPr>
          <a:lstStyle/>
          <a:p>
            <a:r>
              <a:rPr lang="en-US" dirty="0"/>
              <a:t>It will be not possible any more to face what technology is expected to provide within small INAF groups.</a:t>
            </a:r>
          </a:p>
          <a:p>
            <a:r>
              <a:rPr lang="en-US" dirty="0">
                <a:sym typeface="Wingdings" panose="05000000000000000000" pitchFamily="2" charset="2"/>
              </a:rPr>
              <a:t>New collaborations with other INAF experts are necessary and welcome</a:t>
            </a:r>
          </a:p>
        </p:txBody>
      </p:sp>
      <p:pic>
        <p:nvPicPr>
          <p:cNvPr id="11" name="Picture 10" descr="A picture containing schematic&#10;&#10;Description automatically generated">
            <a:extLst>
              <a:ext uri="{FF2B5EF4-FFF2-40B4-BE49-F238E27FC236}">
                <a16:creationId xmlns:a16="http://schemas.microsoft.com/office/drawing/2014/main" id="{F644C339-CCB6-404C-936E-F187155A0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0506" y="5359218"/>
            <a:ext cx="1499491" cy="978209"/>
          </a:xfrm>
          <a:prstGeom prst="rect">
            <a:avLst/>
          </a:prstGeom>
        </p:spPr>
      </p:pic>
      <p:sp>
        <p:nvSpPr>
          <p:cNvPr id="12" name="Arrow: Right 11">
            <a:extLst>
              <a:ext uri="{FF2B5EF4-FFF2-40B4-BE49-F238E27FC236}">
                <a16:creationId xmlns:a16="http://schemas.microsoft.com/office/drawing/2014/main" id="{0EE7949B-3DF4-4433-ADEA-772DC2AC0826}"/>
              </a:ext>
            </a:extLst>
          </p:cNvPr>
          <p:cNvSpPr/>
          <p:nvPr/>
        </p:nvSpPr>
        <p:spPr>
          <a:xfrm>
            <a:off x="6578009" y="5682384"/>
            <a:ext cx="1311349" cy="427389"/>
          </a:xfrm>
          <a:prstGeom prst="rightArrow">
            <a:avLst/>
          </a:prstGeom>
          <a:gradFill>
            <a:gsLst>
              <a:gs pos="6000">
                <a:schemeClr val="accent1">
                  <a:lumMod val="5000"/>
                  <a:lumOff val="95000"/>
                </a:schemeClr>
              </a:gs>
              <a:gs pos="43000">
                <a:schemeClr val="accent1">
                  <a:lumMod val="45000"/>
                  <a:lumOff val="55000"/>
                </a:schemeClr>
              </a:gs>
              <a:gs pos="100000">
                <a:schemeClr val="accent1">
                  <a:lumMod val="75000"/>
                </a:schemeClr>
              </a:gs>
              <a:gs pos="100000">
                <a:schemeClr val="accent1">
                  <a:lumMod val="30000"/>
                  <a:lumOff val="70000"/>
                </a:schemeClr>
              </a:gs>
            </a:gsLst>
            <a:lin ang="108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535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2135560" y="188640"/>
            <a:ext cx="784887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it-IT" sz="2800" b="1" dirty="0"/>
              <a:t>Space missions payload control SW: ASI and INAF</a:t>
            </a:r>
            <a:endParaRPr lang="it-IT" sz="2800" b="1" dirty="0">
              <a:latin typeface="Arial" pitchFamily="34" charset="0"/>
              <a:cs typeface="Arial" pitchFamily="34" charset="0"/>
            </a:endParaRPr>
          </a:p>
        </p:txBody>
      </p:sp>
      <p:sp>
        <p:nvSpPr>
          <p:cNvPr id="21" name="Rectangle 3">
            <a:extLst>
              <a:ext uri="{FF2B5EF4-FFF2-40B4-BE49-F238E27FC236}">
                <a16:creationId xmlns:a16="http://schemas.microsoft.com/office/drawing/2014/main" id="{2555ADA8-6ABF-45E6-B27F-E30A08E61AB5}"/>
              </a:ext>
            </a:extLst>
          </p:cNvPr>
          <p:cNvSpPr>
            <a:spLocks noChangeArrowheads="1"/>
          </p:cNvSpPr>
          <p:nvPr/>
        </p:nvSpPr>
        <p:spPr bwMode="auto">
          <a:xfrm>
            <a:off x="115725" y="1115888"/>
            <a:ext cx="11960550"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1400" b="1" dirty="0">
                <a:latin typeface="Arial" pitchFamily="34" charset="0"/>
                <a:cs typeface="Arial" pitchFamily="34" charset="0"/>
              </a:rPr>
              <a:t>At payload instruments level, in the past decade ASI put a particular effort in supporting the production of instrument control systems, thus allowing Italy to gain a leading role in this field </a:t>
            </a:r>
            <a:r>
              <a:rPr lang="en-US" sz="1400" b="1" dirty="0">
                <a:latin typeface="Arial" pitchFamily="34" charset="0"/>
                <a:cs typeface="Arial" pitchFamily="34" charset="0"/>
                <a:sym typeface="Wingdings" panose="05000000000000000000" pitchFamily="2" charset="2"/>
              </a:rPr>
              <a:t> T</a:t>
            </a:r>
            <a:r>
              <a:rPr lang="en-US" sz="1400" b="1" dirty="0">
                <a:latin typeface="Arial" pitchFamily="34" charset="0"/>
                <a:cs typeface="Arial" pitchFamily="34" charset="0"/>
              </a:rPr>
              <a:t>he involved Italian industries acquired an expertise that today allows them to compete at the same level of all the other major European companies. </a:t>
            </a:r>
          </a:p>
          <a:p>
            <a:pPr algn="just"/>
            <a:r>
              <a:rPr lang="en-US" sz="1400" b="1" dirty="0">
                <a:latin typeface="Arial" pitchFamily="34" charset="0"/>
                <a:cs typeface="Arial" pitchFamily="34" charset="0"/>
              </a:rPr>
              <a:t>Analogously, within the European Research Institutes Consortia providing payload instrumentation, the Italian Research Institutes can today be considered as the reference partners for the production of the payload control and data handling software. </a:t>
            </a:r>
          </a:p>
        </p:txBody>
      </p:sp>
      <p:sp>
        <p:nvSpPr>
          <p:cNvPr id="2" name="CasellaDiTesto 1"/>
          <p:cNvSpPr txBox="1"/>
          <p:nvPr/>
        </p:nvSpPr>
        <p:spPr>
          <a:xfrm>
            <a:off x="3390900" y="4991100"/>
            <a:ext cx="184731"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81E86574-243C-F80F-C44C-495D2F92B7B7}"/>
              </a:ext>
            </a:extLst>
          </p:cNvPr>
          <p:cNvPicPr>
            <a:picLocks noChangeAspect="1"/>
          </p:cNvPicPr>
          <p:nvPr/>
        </p:nvPicPr>
        <p:blipFill>
          <a:blip r:embed="rId2"/>
          <a:stretch>
            <a:fillRect/>
          </a:stretch>
        </p:blipFill>
        <p:spPr>
          <a:xfrm>
            <a:off x="999792" y="2285439"/>
            <a:ext cx="9956157" cy="442933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00F928-3C77-4A85-A50C-7362807B0106}"/>
              </a:ext>
            </a:extLst>
          </p:cNvPr>
          <p:cNvSpPr>
            <a:spLocks noGrp="1"/>
          </p:cNvSpPr>
          <p:nvPr>
            <p:ph type="body" idx="1"/>
          </p:nvPr>
        </p:nvSpPr>
        <p:spPr>
          <a:xfrm>
            <a:off x="1330000" y="1151400"/>
            <a:ext cx="10153163" cy="4555200"/>
          </a:xfrm>
        </p:spPr>
        <p:txBody>
          <a:bodyPr>
            <a:noAutofit/>
          </a:bodyPr>
          <a:lstStyle/>
          <a:p>
            <a:r>
              <a:rPr lang="en-US" sz="3200" dirty="0"/>
              <a:t>Rad Hard</a:t>
            </a:r>
          </a:p>
          <a:p>
            <a:r>
              <a:rPr lang="en-US" sz="3200" dirty="0"/>
              <a:t>Low power consumption</a:t>
            </a:r>
          </a:p>
          <a:p>
            <a:r>
              <a:rPr lang="en-US" sz="3200" dirty="0"/>
              <a:t>Small volume</a:t>
            </a:r>
          </a:p>
          <a:p>
            <a:r>
              <a:rPr lang="en-US" sz="3200" dirty="0"/>
              <a:t>Low mass</a:t>
            </a:r>
          </a:p>
          <a:p>
            <a:endParaRPr lang="en-US" sz="3200" dirty="0"/>
          </a:p>
          <a:p>
            <a:r>
              <a:rPr lang="en-US" sz="3200" dirty="0"/>
              <a:t>Real time operative systems</a:t>
            </a:r>
          </a:p>
          <a:p>
            <a:r>
              <a:rPr lang="en-US" sz="3200" dirty="0"/>
              <a:t>Deterministic </a:t>
            </a:r>
          </a:p>
          <a:p>
            <a:r>
              <a:rPr lang="en-US" sz="3200" dirty="0"/>
              <a:t>Capability to operate autonomously</a:t>
            </a:r>
          </a:p>
          <a:p>
            <a:r>
              <a:rPr lang="en-US" sz="3200" dirty="0"/>
              <a:t>ESA SW development standards (on items and processes)</a:t>
            </a:r>
          </a:p>
          <a:p>
            <a:endParaRPr lang="en-US" sz="3200" dirty="0"/>
          </a:p>
          <a:p>
            <a:endParaRPr lang="en-US" sz="3200" dirty="0"/>
          </a:p>
          <a:p>
            <a:endParaRPr lang="en-US" sz="3200" dirty="0"/>
          </a:p>
        </p:txBody>
      </p:sp>
      <p:sp>
        <p:nvSpPr>
          <p:cNvPr id="4" name="Title 1">
            <a:extLst>
              <a:ext uri="{FF2B5EF4-FFF2-40B4-BE49-F238E27FC236}">
                <a16:creationId xmlns:a16="http://schemas.microsoft.com/office/drawing/2014/main" id="{4B664DBB-B527-44E4-B3C2-17B2BB6B0C1B}"/>
              </a:ext>
            </a:extLst>
          </p:cNvPr>
          <p:cNvSpPr>
            <a:spLocks noGrp="1"/>
          </p:cNvSpPr>
          <p:nvPr>
            <p:ph type="title"/>
          </p:nvPr>
        </p:nvSpPr>
        <p:spPr>
          <a:xfrm>
            <a:off x="1710489" y="136166"/>
            <a:ext cx="8771022" cy="763500"/>
          </a:xfrm>
        </p:spPr>
        <p:txBody>
          <a:bodyPr/>
          <a:lstStyle/>
          <a:p>
            <a:pPr algn="ctr">
              <a:spcBef>
                <a:spcPct val="0"/>
              </a:spcBef>
            </a:pPr>
            <a:r>
              <a:rPr lang="en-US" sz="2800" dirty="0">
                <a:latin typeface="Alfa Slab One"/>
                <a:ea typeface="+mn-ea"/>
                <a:cs typeface="+mn-cs"/>
              </a:rPr>
              <a:t> Space instrument control systems - characteristics</a:t>
            </a:r>
          </a:p>
        </p:txBody>
      </p:sp>
    </p:spTree>
    <p:extLst>
      <p:ext uri="{BB962C8B-B14F-4D97-AF65-F5344CB8AC3E}">
        <p14:creationId xmlns:p14="http://schemas.microsoft.com/office/powerpoint/2010/main" val="1307472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1835700" y="309259"/>
            <a:ext cx="8520600" cy="763500"/>
          </a:xfrm>
          <a:prstGeom prst="rect">
            <a:avLst/>
          </a:prstGeom>
        </p:spPr>
        <p:txBody>
          <a:bodyPr vert="horz" lIns="91425" tIns="91425" rIns="91425" bIns="91425" rtlCol="0" anchor="t" anchorCtr="0">
            <a:normAutofit/>
          </a:bodyPr>
          <a:lstStyle/>
          <a:p>
            <a:pPr algn="ctr">
              <a:spcBef>
                <a:spcPct val="0"/>
              </a:spcBef>
            </a:pPr>
            <a:r>
              <a:rPr lang="en" sz="2800" dirty="0">
                <a:latin typeface="Alfa Slab One"/>
                <a:ea typeface="+mn-ea"/>
                <a:cs typeface="+mn-cs"/>
              </a:rPr>
              <a:t>Space Control Systems </a:t>
            </a:r>
            <a:r>
              <a:rPr lang="en-US" sz="2800" dirty="0">
                <a:latin typeface="Alfa Slab One"/>
                <a:ea typeface="+mn-ea"/>
                <a:cs typeface="+mn-cs"/>
              </a:rPr>
              <a:t>Components</a:t>
            </a:r>
            <a:endParaRPr lang="en" sz="2800" dirty="0">
              <a:latin typeface="Alfa Slab One"/>
              <a:ea typeface="+mn-ea"/>
              <a:cs typeface="+mn-cs"/>
            </a:endParaRPr>
          </a:p>
        </p:txBody>
      </p:sp>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Lst>
          </a:blip>
          <a:srcRect/>
          <a:stretch>
            <a:fillRect/>
          </a:stretch>
        </p:blipFill>
        <p:spPr bwMode="auto">
          <a:xfrm>
            <a:off x="4826524" y="1369642"/>
            <a:ext cx="7176940" cy="4747823"/>
          </a:xfrm>
          <a:prstGeom prst="rect">
            <a:avLst/>
          </a:prstGeom>
          <a:noFill/>
          <a:ln w="9525">
            <a:noFill/>
            <a:miter lim="800000"/>
            <a:headEnd/>
            <a:tailEnd/>
          </a:ln>
        </p:spPr>
      </p:pic>
      <p:sp>
        <p:nvSpPr>
          <p:cNvPr id="3" name="Text Placeholder 2">
            <a:extLst>
              <a:ext uri="{FF2B5EF4-FFF2-40B4-BE49-F238E27FC236}">
                <a16:creationId xmlns:a16="http://schemas.microsoft.com/office/drawing/2014/main" id="{7A527D74-CBBB-4AE4-8982-EFD5C539A8A4}"/>
              </a:ext>
            </a:extLst>
          </p:cNvPr>
          <p:cNvSpPr>
            <a:spLocks noGrp="1"/>
          </p:cNvSpPr>
          <p:nvPr>
            <p:ph type="body" idx="1"/>
          </p:nvPr>
        </p:nvSpPr>
        <p:spPr>
          <a:xfrm>
            <a:off x="106381" y="2342962"/>
            <a:ext cx="4468305" cy="3640171"/>
          </a:xfrm>
        </p:spPr>
        <p:txBody>
          <a:bodyPr>
            <a:normAutofit fontScale="92500" lnSpcReduction="10000"/>
          </a:bodyPr>
          <a:lstStyle/>
          <a:p>
            <a:pPr marL="342900" indent="-342900">
              <a:spcAft>
                <a:spcPts val="600"/>
              </a:spcAft>
              <a:buFont typeface="Proxima Nova" panose="020B0604020202020204" charset="0"/>
              <a:buChar char="-"/>
              <a:defRPr/>
            </a:pPr>
            <a:r>
              <a:rPr lang="it-IT" sz="2000" dirty="0"/>
              <a:t>Experience with the main flight qualified fault tolerant processors:</a:t>
            </a:r>
          </a:p>
          <a:p>
            <a:pPr marL="625475" lvl="8" indent="-285750">
              <a:spcAft>
                <a:spcPts val="600"/>
              </a:spcAft>
              <a:buFont typeface="Arial" panose="020B0604020202020204" pitchFamily="34" charset="0"/>
              <a:buChar char="•"/>
              <a:defRPr/>
            </a:pPr>
            <a:r>
              <a:rPr lang="it-IT" sz="2000" b="1" dirty="0"/>
              <a:t>DSP21020 (Herschel), LEON (Euclid, PLATO, ARIEL, Athena), PowerPC 750FX (Euclid), ARM Cortex-A.</a:t>
            </a:r>
          </a:p>
          <a:p>
            <a:pPr marL="342900" indent="-342900">
              <a:spcAft>
                <a:spcPts val="600"/>
              </a:spcAft>
              <a:buFont typeface="Proxima Nova" panose="020B0604020202020204" charset="0"/>
              <a:buChar char="-"/>
              <a:defRPr/>
            </a:pPr>
            <a:r>
              <a:rPr lang="it-IT" sz="2000" dirty="0"/>
              <a:t>Experience with the </a:t>
            </a:r>
            <a:r>
              <a:rPr lang="it-IT" sz="2000" b="1" dirty="0"/>
              <a:t>MIL 1553 STD B </a:t>
            </a:r>
            <a:r>
              <a:rPr lang="it-IT" sz="2000" dirty="0"/>
              <a:t>avionic standard for the TM/TC I/F (Herschel and Euclid)</a:t>
            </a:r>
          </a:p>
          <a:p>
            <a:pPr marL="342900" indent="-342900">
              <a:spcAft>
                <a:spcPts val="600"/>
              </a:spcAft>
              <a:buFont typeface="Proxima Nova" panose="020B0604020202020204" charset="0"/>
              <a:buChar char="-"/>
              <a:defRPr/>
            </a:pPr>
            <a:r>
              <a:rPr lang="it-IT" sz="2100" dirty="0"/>
              <a:t>Experience with </a:t>
            </a:r>
            <a:r>
              <a:rPr lang="it-IT" sz="2100" dirty="0" err="1"/>
              <a:t>SpaceWire</a:t>
            </a:r>
            <a:r>
              <a:rPr lang="it-IT" sz="2100" dirty="0"/>
              <a:t> networks (</a:t>
            </a:r>
            <a:r>
              <a:rPr lang="it-IT" sz="2100" dirty="0" err="1"/>
              <a:t>Euclid</a:t>
            </a:r>
            <a:r>
              <a:rPr lang="it-IT" sz="2100" dirty="0"/>
              <a:t>, PLATO, ARIEL) </a:t>
            </a:r>
          </a:p>
          <a:p>
            <a:pPr marL="342900" indent="-342900">
              <a:spcAft>
                <a:spcPts val="600"/>
              </a:spcAft>
              <a:buFont typeface="Proxima Nova" panose="020B0604020202020204" charset="0"/>
              <a:buChar char="-"/>
              <a:defRPr/>
            </a:pPr>
            <a:r>
              <a:rPr lang="it-IT" sz="2100" dirty="0"/>
              <a:t>Experience with CAN bus and RS422 (Herschel, CSES) </a:t>
            </a:r>
          </a:p>
          <a:p>
            <a:pPr marL="0" indent="0">
              <a:spcAft>
                <a:spcPts val="600"/>
              </a:spcAft>
              <a:buNone/>
              <a:defRPr/>
            </a:pPr>
            <a:endParaRPr lang="it-IT" sz="2000" dirty="0"/>
          </a:p>
          <a:p>
            <a:endParaRPr lang="en-US" sz="2000" dirty="0"/>
          </a:p>
        </p:txBody>
      </p:sp>
      <p:sp>
        <p:nvSpPr>
          <p:cNvPr id="5" name="Arrow: Right 4">
            <a:extLst>
              <a:ext uri="{FF2B5EF4-FFF2-40B4-BE49-F238E27FC236}">
                <a16:creationId xmlns:a16="http://schemas.microsoft.com/office/drawing/2014/main" id="{D6004640-350E-4A8A-8005-8C6AD0BC6FE6}"/>
              </a:ext>
            </a:extLst>
          </p:cNvPr>
          <p:cNvSpPr/>
          <p:nvPr/>
        </p:nvSpPr>
        <p:spPr>
          <a:xfrm>
            <a:off x="4084493" y="5323389"/>
            <a:ext cx="980387" cy="3299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1835700" y="309259"/>
            <a:ext cx="8520600" cy="763500"/>
          </a:xfrm>
          <a:prstGeom prst="rect">
            <a:avLst/>
          </a:prstGeom>
        </p:spPr>
        <p:txBody>
          <a:bodyPr vert="horz" lIns="91425" tIns="91425" rIns="91425" bIns="91425" rtlCol="0" anchor="t" anchorCtr="0">
            <a:normAutofit/>
          </a:bodyPr>
          <a:lstStyle/>
          <a:p>
            <a:pPr algn="ctr">
              <a:spcBef>
                <a:spcPct val="0"/>
              </a:spcBef>
            </a:pPr>
            <a:r>
              <a:rPr lang="en" sz="2800" dirty="0">
                <a:latin typeface="Alfa Slab One"/>
                <a:ea typeface="+mn-ea"/>
                <a:cs typeface="+mn-cs"/>
              </a:rPr>
              <a:t>Space Control Systems </a:t>
            </a:r>
            <a:r>
              <a:rPr lang="en-US" sz="2800" dirty="0">
                <a:latin typeface="Alfa Slab One"/>
                <a:ea typeface="+mn-ea"/>
                <a:cs typeface="+mn-cs"/>
              </a:rPr>
              <a:t>Components</a:t>
            </a:r>
            <a:endParaRPr lang="en" sz="2800" dirty="0">
              <a:latin typeface="Alfa Slab One"/>
              <a:ea typeface="+mn-ea"/>
              <a:cs typeface="+mn-cs"/>
            </a:endParaRPr>
          </a:p>
        </p:txBody>
      </p:sp>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Lst>
          </a:blip>
          <a:srcRect/>
          <a:stretch>
            <a:fillRect/>
          </a:stretch>
        </p:blipFill>
        <p:spPr bwMode="auto">
          <a:xfrm>
            <a:off x="4826524" y="1369642"/>
            <a:ext cx="7176940" cy="4747823"/>
          </a:xfrm>
          <a:prstGeom prst="rect">
            <a:avLst/>
          </a:prstGeom>
          <a:noFill/>
          <a:ln w="9525">
            <a:noFill/>
            <a:miter lim="800000"/>
            <a:headEnd/>
            <a:tailEnd/>
          </a:ln>
        </p:spPr>
      </p:pic>
      <p:sp>
        <p:nvSpPr>
          <p:cNvPr id="3" name="Text Placeholder 2">
            <a:extLst>
              <a:ext uri="{FF2B5EF4-FFF2-40B4-BE49-F238E27FC236}">
                <a16:creationId xmlns:a16="http://schemas.microsoft.com/office/drawing/2014/main" id="{7A527D74-CBBB-4AE4-8982-EFD5C539A8A4}"/>
              </a:ext>
            </a:extLst>
          </p:cNvPr>
          <p:cNvSpPr>
            <a:spLocks noGrp="1"/>
          </p:cNvSpPr>
          <p:nvPr>
            <p:ph type="body" idx="1"/>
          </p:nvPr>
        </p:nvSpPr>
        <p:spPr>
          <a:xfrm>
            <a:off x="188536" y="2908570"/>
            <a:ext cx="4468305" cy="3640171"/>
          </a:xfrm>
        </p:spPr>
        <p:txBody>
          <a:bodyPr>
            <a:normAutofit fontScale="92500" lnSpcReduction="10000"/>
          </a:bodyPr>
          <a:lstStyle/>
          <a:p>
            <a:pPr marL="342900" indent="-342900">
              <a:spcAft>
                <a:spcPts val="600"/>
              </a:spcAft>
              <a:buFont typeface="Proxima Nova" panose="020B0604020202020204" charset="0"/>
              <a:buChar char="-"/>
              <a:defRPr/>
            </a:pPr>
            <a:r>
              <a:rPr lang="it-IT" sz="2000" dirty="0"/>
              <a:t>Experience with the main flight qualified fault tolerant processors:</a:t>
            </a:r>
          </a:p>
          <a:p>
            <a:pPr marL="625475" lvl="8" indent="-285750">
              <a:spcAft>
                <a:spcPts val="600"/>
              </a:spcAft>
              <a:buFont typeface="Arial" panose="020B0604020202020204" pitchFamily="34" charset="0"/>
              <a:buChar char="•"/>
              <a:defRPr/>
            </a:pPr>
            <a:r>
              <a:rPr lang="it-IT" sz="2000" b="1" dirty="0"/>
              <a:t>DSP21020 (Herschel), LEON (Euclid, PLATO, ARIEL), PowerPC 750FX (Euclid), ARM Cortex-A.</a:t>
            </a:r>
          </a:p>
          <a:p>
            <a:pPr marL="342900" indent="-342900">
              <a:spcAft>
                <a:spcPts val="600"/>
              </a:spcAft>
              <a:buFont typeface="Proxima Nova" panose="020B0604020202020204" charset="0"/>
              <a:buChar char="-"/>
              <a:defRPr/>
            </a:pPr>
            <a:r>
              <a:rPr lang="it-IT" sz="2000" dirty="0"/>
              <a:t>Experience with the </a:t>
            </a:r>
            <a:r>
              <a:rPr lang="it-IT" sz="2000" b="1" dirty="0"/>
              <a:t>MIL 1553 STD B </a:t>
            </a:r>
            <a:r>
              <a:rPr lang="it-IT" sz="2000" dirty="0"/>
              <a:t>avionic standard for the TM/TC I/F (Herschel and Euclid)</a:t>
            </a:r>
          </a:p>
          <a:p>
            <a:pPr marL="342900" indent="-342900">
              <a:spcAft>
                <a:spcPts val="600"/>
              </a:spcAft>
              <a:buFont typeface="Proxima Nova" panose="020B0604020202020204" charset="0"/>
              <a:buChar char="-"/>
              <a:defRPr/>
            </a:pPr>
            <a:r>
              <a:rPr lang="it-IT" sz="2000" dirty="0"/>
              <a:t>Experience with </a:t>
            </a:r>
            <a:r>
              <a:rPr lang="it-IT" sz="2000" b="1" dirty="0"/>
              <a:t>SpaceWire</a:t>
            </a:r>
            <a:r>
              <a:rPr lang="it-IT" sz="2000" dirty="0"/>
              <a:t> </a:t>
            </a:r>
          </a:p>
          <a:p>
            <a:pPr marL="0" indent="0">
              <a:spcAft>
                <a:spcPts val="600"/>
              </a:spcAft>
              <a:buNone/>
              <a:defRPr/>
            </a:pPr>
            <a:r>
              <a:rPr lang="it-IT" sz="2000" dirty="0"/>
              <a:t>      networks (Euclid, PLATO, ARIEL) </a:t>
            </a:r>
          </a:p>
          <a:p>
            <a:pPr marL="342900" indent="-342900">
              <a:spcAft>
                <a:spcPts val="600"/>
              </a:spcAft>
              <a:buFont typeface="Proxima Nova" panose="020B0604020202020204" charset="0"/>
              <a:buChar char="-"/>
              <a:defRPr/>
            </a:pPr>
            <a:r>
              <a:rPr lang="it-IT" sz="2000" dirty="0"/>
              <a:t>Experience with </a:t>
            </a:r>
            <a:r>
              <a:rPr lang="it-IT" sz="2000" b="1" dirty="0"/>
              <a:t>CAN bus </a:t>
            </a:r>
            <a:r>
              <a:rPr lang="it-IT" sz="2000" dirty="0"/>
              <a:t>and RS422</a:t>
            </a:r>
          </a:p>
          <a:p>
            <a:pPr marL="0" indent="0">
              <a:spcAft>
                <a:spcPts val="600"/>
              </a:spcAft>
              <a:buNone/>
              <a:defRPr/>
            </a:pPr>
            <a:r>
              <a:rPr lang="it-IT" sz="2000" dirty="0"/>
              <a:t>      (Herschel, CSES) </a:t>
            </a:r>
          </a:p>
          <a:p>
            <a:pPr marL="0" indent="0">
              <a:spcAft>
                <a:spcPts val="600"/>
              </a:spcAft>
              <a:buNone/>
              <a:defRPr/>
            </a:pPr>
            <a:endParaRPr lang="it-IT" sz="2000" dirty="0"/>
          </a:p>
          <a:p>
            <a:endParaRPr lang="en-US" sz="2000" dirty="0"/>
          </a:p>
        </p:txBody>
      </p:sp>
      <p:sp>
        <p:nvSpPr>
          <p:cNvPr id="5" name="Arrow: Right 4">
            <a:extLst>
              <a:ext uri="{FF2B5EF4-FFF2-40B4-BE49-F238E27FC236}">
                <a16:creationId xmlns:a16="http://schemas.microsoft.com/office/drawing/2014/main" id="{D6004640-350E-4A8A-8005-8C6AD0BC6FE6}"/>
              </a:ext>
            </a:extLst>
          </p:cNvPr>
          <p:cNvSpPr/>
          <p:nvPr/>
        </p:nvSpPr>
        <p:spPr>
          <a:xfrm>
            <a:off x="4084493" y="5323389"/>
            <a:ext cx="980387" cy="3299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F7A19592-D4DB-45DB-BA0A-F4D803DBD255}"/>
              </a:ext>
            </a:extLst>
          </p:cNvPr>
          <p:cNvGraphicFramePr>
            <a:graphicFrameLocks noGrp="1"/>
          </p:cNvGraphicFramePr>
          <p:nvPr/>
        </p:nvGraphicFramePr>
        <p:xfrm>
          <a:off x="188536" y="1188112"/>
          <a:ext cx="7232076" cy="2468880"/>
        </p:xfrm>
        <a:graphic>
          <a:graphicData uri="http://schemas.openxmlformats.org/drawingml/2006/table">
            <a:tbl>
              <a:tblPr/>
              <a:tblGrid>
                <a:gridCol w="1870365">
                  <a:extLst>
                    <a:ext uri="{9D8B030D-6E8A-4147-A177-3AD203B41FA5}">
                      <a16:colId xmlns:a16="http://schemas.microsoft.com/office/drawing/2014/main" val="20000"/>
                    </a:ext>
                  </a:extLst>
                </a:gridCol>
                <a:gridCol w="1546989">
                  <a:extLst>
                    <a:ext uri="{9D8B030D-6E8A-4147-A177-3AD203B41FA5}">
                      <a16:colId xmlns:a16="http://schemas.microsoft.com/office/drawing/2014/main" val="20001"/>
                    </a:ext>
                  </a:extLst>
                </a:gridCol>
                <a:gridCol w="1271574">
                  <a:extLst>
                    <a:ext uri="{9D8B030D-6E8A-4147-A177-3AD203B41FA5}">
                      <a16:colId xmlns:a16="http://schemas.microsoft.com/office/drawing/2014/main" val="20002"/>
                    </a:ext>
                  </a:extLst>
                </a:gridCol>
                <a:gridCol w="1271574">
                  <a:extLst>
                    <a:ext uri="{9D8B030D-6E8A-4147-A177-3AD203B41FA5}">
                      <a16:colId xmlns:a16="http://schemas.microsoft.com/office/drawing/2014/main" val="20003"/>
                    </a:ext>
                  </a:extLst>
                </a:gridCol>
                <a:gridCol w="1271574">
                  <a:extLst>
                    <a:ext uri="{9D8B030D-6E8A-4147-A177-3AD203B41FA5}">
                      <a16:colId xmlns:a16="http://schemas.microsoft.com/office/drawing/2014/main" val="20004"/>
                    </a:ext>
                  </a:extLst>
                </a:gridCol>
              </a:tblGrid>
              <a:tr h="190500">
                <a:tc>
                  <a:txBody>
                    <a:bodyPr/>
                    <a:lstStyle/>
                    <a:p>
                      <a:pPr marL="0" marR="0" algn="l">
                        <a:spcBef>
                          <a:spcPts val="0"/>
                        </a:spcBef>
                        <a:spcAft>
                          <a:spcPts val="0"/>
                        </a:spcAft>
                      </a:pPr>
                      <a:r>
                        <a:rPr lang="it-IT" sz="1800" b="1" dirty="0">
                          <a:solidFill>
                            <a:srgbClr val="000000"/>
                          </a:solidFill>
                          <a:latin typeface="Calibri"/>
                          <a:ea typeface="Times New Roman"/>
                          <a:cs typeface="Times New Roman"/>
                        </a:rPr>
                        <a:t>Processor</a:t>
                      </a:r>
                      <a:endParaRPr lang="it-IT" sz="1800" dirty="0">
                        <a:solidFill>
                          <a:srgbClr val="000000"/>
                        </a:solidFill>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it-IT" sz="1800" b="1" dirty="0">
                          <a:solidFill>
                            <a:srgbClr val="000000"/>
                          </a:solidFill>
                          <a:latin typeface="Calibri"/>
                          <a:ea typeface="Times New Roman"/>
                          <a:cs typeface="Times New Roman"/>
                        </a:rPr>
                        <a:t>Clock frequency</a:t>
                      </a:r>
                      <a:endParaRPr lang="it-IT" sz="1800" dirty="0">
                        <a:solidFill>
                          <a:srgbClr val="000000"/>
                        </a:solidFill>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it-IT" sz="1800" b="1" dirty="0">
                          <a:solidFill>
                            <a:srgbClr val="000000"/>
                          </a:solidFill>
                          <a:latin typeface="Calibri"/>
                          <a:ea typeface="Times New Roman"/>
                          <a:cs typeface="Times New Roman"/>
                        </a:rPr>
                        <a:t>MFLOPS</a:t>
                      </a:r>
                      <a:endParaRPr lang="it-IT" sz="1800" dirty="0">
                        <a:solidFill>
                          <a:srgbClr val="000000"/>
                        </a:solidFill>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it-IT" sz="1800" b="1" dirty="0">
                          <a:solidFill>
                            <a:srgbClr val="000000"/>
                          </a:solidFill>
                          <a:latin typeface="Calibri"/>
                          <a:ea typeface="Times New Roman"/>
                          <a:cs typeface="Times New Roman"/>
                        </a:rPr>
                        <a:t>MIPS</a:t>
                      </a:r>
                      <a:endParaRPr lang="it-IT" sz="1800" dirty="0">
                        <a:solidFill>
                          <a:srgbClr val="000000"/>
                        </a:solidFill>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it-IT" sz="1800" b="1" dirty="0">
                          <a:solidFill>
                            <a:srgbClr val="000000"/>
                          </a:solidFill>
                          <a:latin typeface="Calibri"/>
                          <a:ea typeface="Times New Roman"/>
                          <a:cs typeface="Times New Roman"/>
                        </a:rPr>
                        <a:t>Power</a:t>
                      </a:r>
                      <a:endParaRPr lang="it-IT" sz="1800" dirty="0">
                        <a:solidFill>
                          <a:srgbClr val="000000"/>
                        </a:solidFill>
                        <a:latin typeface="Calibri"/>
                        <a:ea typeface="Times New Roman"/>
                        <a:cs typeface="Times New Roman"/>
                      </a:endParaRPr>
                    </a:p>
                    <a:p>
                      <a:pPr marL="0" marR="0" algn="l">
                        <a:spcBef>
                          <a:spcPts val="0"/>
                        </a:spcBef>
                        <a:spcAft>
                          <a:spcPts val="0"/>
                        </a:spcAft>
                      </a:pPr>
                      <a:r>
                        <a:rPr lang="it-IT" sz="1800" b="1" dirty="0">
                          <a:solidFill>
                            <a:srgbClr val="000000"/>
                          </a:solidFill>
                          <a:latin typeface="Calibri"/>
                          <a:ea typeface="Times New Roman"/>
                          <a:cs typeface="Times New Roman"/>
                        </a:rPr>
                        <a:t>dissipation</a:t>
                      </a:r>
                      <a:endParaRPr lang="it-IT" sz="1800" dirty="0">
                        <a:solidFill>
                          <a:srgbClr val="000000"/>
                        </a:solidFill>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0500">
                <a:tc>
                  <a:txBody>
                    <a:bodyPr/>
                    <a:lstStyle/>
                    <a:p>
                      <a:pPr marL="0" marR="0" algn="l">
                        <a:spcBef>
                          <a:spcPts val="0"/>
                        </a:spcBef>
                        <a:spcAft>
                          <a:spcPts val="0"/>
                        </a:spcAft>
                      </a:pPr>
                      <a:r>
                        <a:rPr lang="it-IT" sz="1800" b="1">
                          <a:solidFill>
                            <a:srgbClr val="000000"/>
                          </a:solidFill>
                          <a:latin typeface="Calibri"/>
                          <a:ea typeface="Times New Roman"/>
                          <a:cs typeface="Times New Roman"/>
                        </a:rPr>
                        <a:t>DSP 21020</a:t>
                      </a:r>
                      <a:endParaRPr lang="it-IT" sz="1800">
                        <a:solidFill>
                          <a:srgbClr val="000000"/>
                        </a:solidFill>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l">
                        <a:spcBef>
                          <a:spcPts val="0"/>
                        </a:spcBef>
                        <a:spcAft>
                          <a:spcPts val="0"/>
                        </a:spcAft>
                      </a:pPr>
                      <a:r>
                        <a:rPr lang="it-IT" sz="1800">
                          <a:solidFill>
                            <a:srgbClr val="000000"/>
                          </a:solidFill>
                          <a:latin typeface="Calibri"/>
                          <a:ea typeface="Times New Roman"/>
                          <a:cs typeface="Times New Roman"/>
                        </a:rPr>
                        <a:t>20MHz</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ctr">
                        <a:spcBef>
                          <a:spcPts val="0"/>
                        </a:spcBef>
                        <a:spcAft>
                          <a:spcPts val="0"/>
                        </a:spcAft>
                      </a:pPr>
                      <a:r>
                        <a:rPr lang="it-IT" sz="1800" dirty="0">
                          <a:solidFill>
                            <a:srgbClr val="000000"/>
                          </a:solidFill>
                          <a:latin typeface="Calibri"/>
                          <a:ea typeface="Times New Roman"/>
                          <a:cs typeface="Times New Roman"/>
                        </a:rPr>
                        <a:t>40</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ctr">
                        <a:spcBef>
                          <a:spcPts val="0"/>
                        </a:spcBef>
                        <a:spcAft>
                          <a:spcPts val="0"/>
                        </a:spcAft>
                      </a:pPr>
                      <a:r>
                        <a:rPr lang="it-IT" sz="1800">
                          <a:solidFill>
                            <a:srgbClr val="000000"/>
                          </a:solidFill>
                          <a:latin typeface="Calibri"/>
                          <a:ea typeface="Times New Roman"/>
                          <a:cs typeface="Times New Roman"/>
                        </a:rPr>
                        <a:t>20</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ctr">
                        <a:spcBef>
                          <a:spcPts val="0"/>
                        </a:spcBef>
                        <a:spcAft>
                          <a:spcPts val="0"/>
                        </a:spcAft>
                      </a:pPr>
                      <a:r>
                        <a:rPr lang="it-IT" sz="1800">
                          <a:solidFill>
                            <a:srgbClr val="000000"/>
                          </a:solidFill>
                          <a:latin typeface="Calibri"/>
                          <a:ea typeface="Times New Roman"/>
                          <a:cs typeface="Times New Roman"/>
                        </a:rPr>
                        <a:t>4</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190500">
                <a:tc>
                  <a:txBody>
                    <a:bodyPr/>
                    <a:lstStyle/>
                    <a:p>
                      <a:endParaRPr lang="it-IT" sz="1800" dirty="0">
                        <a:solidFill>
                          <a:srgbClr val="000000"/>
                        </a:solidFill>
                        <a:latin typeface="Calibri"/>
                      </a:endParaRPr>
                    </a:p>
                  </a:txBody>
                  <a:tcPr marL="68580" marR="68580" marT="0" marB="0">
                    <a:lnL>
                      <a:noFill/>
                    </a:lnL>
                    <a:lnR>
                      <a:noFill/>
                    </a:lnR>
                    <a:lnT>
                      <a:noFill/>
                    </a:lnT>
                    <a:lnB>
                      <a:noFill/>
                    </a:lnB>
                    <a:solidFill>
                      <a:schemeClr val="bg1"/>
                    </a:solidFill>
                  </a:tcPr>
                </a:tc>
                <a:tc>
                  <a:txBody>
                    <a:bodyPr/>
                    <a:lstStyle/>
                    <a:p>
                      <a:endParaRPr lang="it-IT" sz="1800">
                        <a:solidFill>
                          <a:srgbClr val="000000"/>
                        </a:solidFill>
                        <a:latin typeface="Calibri"/>
                      </a:endParaRPr>
                    </a:p>
                  </a:txBody>
                  <a:tcPr marL="68580" marR="68580" marT="0" marB="0">
                    <a:lnL>
                      <a:noFill/>
                    </a:lnL>
                    <a:lnR>
                      <a:noFill/>
                    </a:lnR>
                    <a:lnT>
                      <a:noFill/>
                    </a:lnT>
                    <a:lnB>
                      <a:noFill/>
                    </a:lnB>
                    <a:solidFill>
                      <a:schemeClr val="bg1"/>
                    </a:solidFill>
                  </a:tcPr>
                </a:tc>
                <a:tc>
                  <a:txBody>
                    <a:bodyPr/>
                    <a:lstStyle/>
                    <a:p>
                      <a:endParaRPr lang="it-IT" sz="1800">
                        <a:solidFill>
                          <a:srgbClr val="000000"/>
                        </a:solidFill>
                        <a:latin typeface="Calibri"/>
                      </a:endParaRPr>
                    </a:p>
                  </a:txBody>
                  <a:tcPr marL="68580" marR="68580" marT="0" marB="0">
                    <a:lnL>
                      <a:noFill/>
                    </a:lnL>
                    <a:lnR>
                      <a:noFill/>
                    </a:lnR>
                    <a:lnT>
                      <a:noFill/>
                    </a:lnT>
                    <a:lnB>
                      <a:noFill/>
                    </a:lnB>
                    <a:solidFill>
                      <a:schemeClr val="bg1"/>
                    </a:solidFill>
                  </a:tcPr>
                </a:tc>
                <a:tc>
                  <a:txBody>
                    <a:bodyPr/>
                    <a:lstStyle/>
                    <a:p>
                      <a:endParaRPr lang="it-IT" sz="1800">
                        <a:solidFill>
                          <a:srgbClr val="000000"/>
                        </a:solidFill>
                        <a:latin typeface="Calibri"/>
                      </a:endParaRPr>
                    </a:p>
                  </a:txBody>
                  <a:tcPr marL="68580" marR="68580" marT="0" marB="0">
                    <a:lnL>
                      <a:noFill/>
                    </a:lnL>
                    <a:lnR>
                      <a:noFill/>
                    </a:lnR>
                    <a:lnT>
                      <a:noFill/>
                    </a:lnT>
                    <a:lnB>
                      <a:noFill/>
                    </a:lnB>
                    <a:solidFill>
                      <a:schemeClr val="bg1"/>
                    </a:solidFill>
                  </a:tcPr>
                </a:tc>
                <a:tc>
                  <a:txBody>
                    <a:bodyPr/>
                    <a:lstStyle/>
                    <a:p>
                      <a:endParaRPr lang="it-IT" sz="1800">
                        <a:solidFill>
                          <a:srgbClr val="000000"/>
                        </a:solidFill>
                        <a:latin typeface="Calibri"/>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0002"/>
                  </a:ext>
                </a:extLst>
              </a:tr>
              <a:tr h="190500">
                <a:tc>
                  <a:txBody>
                    <a:bodyPr/>
                    <a:lstStyle/>
                    <a:p>
                      <a:pPr marL="0" marR="0" algn="l">
                        <a:spcBef>
                          <a:spcPts val="0"/>
                        </a:spcBef>
                        <a:spcAft>
                          <a:spcPts val="0"/>
                        </a:spcAft>
                      </a:pPr>
                      <a:r>
                        <a:rPr lang="it-IT" sz="1800" b="1">
                          <a:solidFill>
                            <a:srgbClr val="000000"/>
                          </a:solidFill>
                          <a:latin typeface="Calibri"/>
                          <a:ea typeface="Times New Roman"/>
                          <a:cs typeface="Times New Roman"/>
                        </a:rPr>
                        <a:t>LEON3FT</a:t>
                      </a:r>
                      <a:endParaRPr lang="it-IT" sz="1800">
                        <a:solidFill>
                          <a:srgbClr val="000000"/>
                        </a:solidFill>
                        <a:latin typeface="Calibri"/>
                        <a:ea typeface="Times New Roman"/>
                        <a:cs typeface="Times New Roman"/>
                      </a:endParaRPr>
                    </a:p>
                  </a:txBody>
                  <a:tcPr marL="68580" marR="68580" marT="0" marB="0">
                    <a:lnL>
                      <a:noFill/>
                    </a:lnL>
                    <a:lnR>
                      <a:noFill/>
                    </a:lnR>
                    <a:lnT>
                      <a:noFill/>
                    </a:lnT>
                    <a:lnB>
                      <a:noFill/>
                    </a:lnB>
                    <a:solidFill>
                      <a:schemeClr val="bg1"/>
                    </a:solidFill>
                  </a:tcPr>
                </a:tc>
                <a:tc>
                  <a:txBody>
                    <a:bodyPr/>
                    <a:lstStyle/>
                    <a:p>
                      <a:pPr marL="0" marR="0" algn="l">
                        <a:spcBef>
                          <a:spcPts val="0"/>
                        </a:spcBef>
                        <a:spcAft>
                          <a:spcPts val="0"/>
                        </a:spcAft>
                      </a:pPr>
                      <a:r>
                        <a:rPr lang="it-IT" sz="1800">
                          <a:solidFill>
                            <a:srgbClr val="000000"/>
                          </a:solidFill>
                          <a:latin typeface="Calibri"/>
                          <a:ea typeface="Times New Roman"/>
                          <a:cs typeface="Times New Roman"/>
                        </a:rPr>
                        <a:t>25MHz</a:t>
                      </a:r>
                    </a:p>
                  </a:txBody>
                  <a:tcPr marL="68580" marR="68580" marT="0" marB="0">
                    <a:lnL>
                      <a:noFill/>
                    </a:lnL>
                    <a:lnR>
                      <a:noFill/>
                    </a:lnR>
                    <a:lnT>
                      <a:noFill/>
                    </a:lnT>
                    <a:lnB>
                      <a:noFill/>
                    </a:lnB>
                    <a:solidFill>
                      <a:schemeClr val="bg1"/>
                    </a:solidFill>
                  </a:tcPr>
                </a:tc>
                <a:tc>
                  <a:txBody>
                    <a:bodyPr/>
                    <a:lstStyle/>
                    <a:p>
                      <a:pPr marL="0" marR="0" algn="ctr">
                        <a:spcBef>
                          <a:spcPts val="0"/>
                        </a:spcBef>
                        <a:spcAft>
                          <a:spcPts val="0"/>
                        </a:spcAft>
                      </a:pPr>
                      <a:r>
                        <a:rPr lang="it-IT" sz="1800" dirty="0">
                          <a:solidFill>
                            <a:srgbClr val="000000"/>
                          </a:solidFill>
                          <a:latin typeface="Calibri"/>
                          <a:ea typeface="Times New Roman"/>
                          <a:cs typeface="Times New Roman"/>
                        </a:rPr>
                        <a:t>4</a:t>
                      </a:r>
                    </a:p>
                  </a:txBody>
                  <a:tcPr marL="68580" marR="68580" marT="0" marB="0">
                    <a:lnL>
                      <a:noFill/>
                    </a:lnL>
                    <a:lnR>
                      <a:noFill/>
                    </a:lnR>
                    <a:lnT>
                      <a:noFill/>
                    </a:lnT>
                    <a:lnB>
                      <a:noFill/>
                    </a:lnB>
                    <a:solidFill>
                      <a:schemeClr val="bg1"/>
                    </a:solidFill>
                  </a:tcPr>
                </a:tc>
                <a:tc>
                  <a:txBody>
                    <a:bodyPr/>
                    <a:lstStyle/>
                    <a:p>
                      <a:pPr marL="0" marR="0" algn="ctr">
                        <a:spcBef>
                          <a:spcPts val="0"/>
                        </a:spcBef>
                        <a:spcAft>
                          <a:spcPts val="0"/>
                        </a:spcAft>
                      </a:pPr>
                      <a:r>
                        <a:rPr lang="it-IT" sz="1800" dirty="0">
                          <a:solidFill>
                            <a:srgbClr val="000000"/>
                          </a:solidFill>
                          <a:latin typeface="Calibri"/>
                          <a:ea typeface="Times New Roman"/>
                          <a:cs typeface="Times New Roman"/>
                        </a:rPr>
                        <a:t>20</a:t>
                      </a:r>
                    </a:p>
                  </a:txBody>
                  <a:tcPr marL="68580" marR="68580" marT="0" marB="0">
                    <a:lnL>
                      <a:noFill/>
                    </a:lnL>
                    <a:lnR>
                      <a:noFill/>
                    </a:lnR>
                    <a:lnT>
                      <a:noFill/>
                    </a:lnT>
                    <a:lnB>
                      <a:noFill/>
                    </a:lnB>
                    <a:solidFill>
                      <a:schemeClr val="bg1"/>
                    </a:solidFill>
                  </a:tcPr>
                </a:tc>
                <a:tc>
                  <a:txBody>
                    <a:bodyPr/>
                    <a:lstStyle/>
                    <a:p>
                      <a:pPr marL="0" marR="0" algn="ctr">
                        <a:spcBef>
                          <a:spcPts val="0"/>
                        </a:spcBef>
                        <a:spcAft>
                          <a:spcPts val="0"/>
                        </a:spcAft>
                      </a:pPr>
                      <a:r>
                        <a:rPr lang="it-IT" sz="1800" dirty="0">
                          <a:solidFill>
                            <a:srgbClr val="000000"/>
                          </a:solidFill>
                          <a:latin typeface="Calibri"/>
                          <a:ea typeface="Times New Roman"/>
                          <a:cs typeface="Times New Roman"/>
                        </a:rPr>
                        <a:t>0.5W</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0003"/>
                  </a:ext>
                </a:extLst>
              </a:tr>
              <a:tr h="190500">
                <a:tc>
                  <a:txBody>
                    <a:bodyPr/>
                    <a:lstStyle/>
                    <a:p>
                      <a:endParaRPr lang="it-IT" sz="1800" dirty="0">
                        <a:solidFill>
                          <a:srgbClr val="000000"/>
                        </a:solidFill>
                        <a:latin typeface="Calibri"/>
                      </a:endParaRPr>
                    </a:p>
                  </a:txBody>
                  <a:tcPr marL="68580" marR="68580" marT="0" marB="0">
                    <a:lnL>
                      <a:noFill/>
                    </a:lnL>
                    <a:lnR>
                      <a:noFill/>
                    </a:lnR>
                    <a:lnT>
                      <a:noFill/>
                    </a:lnT>
                    <a:lnB>
                      <a:noFill/>
                    </a:lnB>
                    <a:solidFill>
                      <a:schemeClr val="bg1"/>
                    </a:solidFill>
                  </a:tcPr>
                </a:tc>
                <a:tc>
                  <a:txBody>
                    <a:bodyPr/>
                    <a:lstStyle/>
                    <a:p>
                      <a:endParaRPr lang="it-IT" sz="1800">
                        <a:solidFill>
                          <a:srgbClr val="000000"/>
                        </a:solidFill>
                        <a:latin typeface="Calibri"/>
                      </a:endParaRPr>
                    </a:p>
                  </a:txBody>
                  <a:tcPr marL="68580" marR="68580" marT="0" marB="0">
                    <a:lnL>
                      <a:noFill/>
                    </a:lnL>
                    <a:lnR>
                      <a:noFill/>
                    </a:lnR>
                    <a:lnT>
                      <a:noFill/>
                    </a:lnT>
                    <a:lnB>
                      <a:noFill/>
                    </a:lnB>
                    <a:solidFill>
                      <a:schemeClr val="bg1"/>
                    </a:solidFill>
                  </a:tcPr>
                </a:tc>
                <a:tc>
                  <a:txBody>
                    <a:bodyPr/>
                    <a:lstStyle/>
                    <a:p>
                      <a:endParaRPr lang="it-IT" sz="1800">
                        <a:solidFill>
                          <a:srgbClr val="000000"/>
                        </a:solidFill>
                        <a:latin typeface="Calibri"/>
                      </a:endParaRPr>
                    </a:p>
                  </a:txBody>
                  <a:tcPr marL="68580" marR="68580" marT="0" marB="0">
                    <a:lnL>
                      <a:noFill/>
                    </a:lnL>
                    <a:lnR>
                      <a:noFill/>
                    </a:lnR>
                    <a:lnT>
                      <a:noFill/>
                    </a:lnT>
                    <a:lnB>
                      <a:noFill/>
                    </a:lnB>
                    <a:solidFill>
                      <a:schemeClr val="bg1"/>
                    </a:solidFill>
                  </a:tcPr>
                </a:tc>
                <a:tc>
                  <a:txBody>
                    <a:bodyPr/>
                    <a:lstStyle/>
                    <a:p>
                      <a:endParaRPr lang="it-IT" sz="1800">
                        <a:solidFill>
                          <a:srgbClr val="000000"/>
                        </a:solidFill>
                        <a:latin typeface="Calibri"/>
                      </a:endParaRPr>
                    </a:p>
                  </a:txBody>
                  <a:tcPr marL="68580" marR="68580" marT="0" marB="0">
                    <a:lnL>
                      <a:noFill/>
                    </a:lnL>
                    <a:lnR>
                      <a:noFill/>
                    </a:lnR>
                    <a:lnT>
                      <a:noFill/>
                    </a:lnT>
                    <a:lnB>
                      <a:noFill/>
                    </a:lnB>
                    <a:solidFill>
                      <a:schemeClr val="bg1"/>
                    </a:solidFill>
                  </a:tcPr>
                </a:tc>
                <a:tc>
                  <a:txBody>
                    <a:bodyPr/>
                    <a:lstStyle/>
                    <a:p>
                      <a:endParaRPr lang="it-IT" sz="1800">
                        <a:solidFill>
                          <a:srgbClr val="000000"/>
                        </a:solidFill>
                        <a:latin typeface="Calibri"/>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0004"/>
                  </a:ext>
                </a:extLst>
              </a:tr>
              <a:tr h="190500">
                <a:tc>
                  <a:txBody>
                    <a:bodyPr/>
                    <a:lstStyle/>
                    <a:p>
                      <a:pPr marL="0" marR="0" algn="l">
                        <a:spcBef>
                          <a:spcPts val="0"/>
                        </a:spcBef>
                        <a:spcAft>
                          <a:spcPts val="0"/>
                        </a:spcAft>
                      </a:pPr>
                      <a:r>
                        <a:rPr lang="it-IT" sz="1800" b="1">
                          <a:solidFill>
                            <a:srgbClr val="000000"/>
                          </a:solidFill>
                          <a:latin typeface="Calibri"/>
                          <a:ea typeface="Times New Roman"/>
                          <a:cs typeface="Times New Roman"/>
                        </a:rPr>
                        <a:t>SCS750 (PPC)</a:t>
                      </a:r>
                      <a:endParaRPr lang="it-IT" sz="1800">
                        <a:solidFill>
                          <a:srgbClr val="000000"/>
                        </a:solidFill>
                        <a:latin typeface="Calibri"/>
                        <a:ea typeface="Times New Roman"/>
                        <a:cs typeface="Times New Roman"/>
                      </a:endParaRPr>
                    </a:p>
                  </a:txBody>
                  <a:tcPr marL="68580" marR="68580" marT="0" marB="0">
                    <a:lnL>
                      <a:noFill/>
                    </a:lnL>
                    <a:lnR>
                      <a:noFill/>
                    </a:lnR>
                    <a:lnT>
                      <a:noFill/>
                    </a:lnT>
                    <a:lnB>
                      <a:noFill/>
                    </a:lnB>
                    <a:solidFill>
                      <a:schemeClr val="bg1"/>
                    </a:solidFill>
                  </a:tcPr>
                </a:tc>
                <a:tc>
                  <a:txBody>
                    <a:bodyPr/>
                    <a:lstStyle/>
                    <a:p>
                      <a:pPr marL="0" marR="0" algn="l">
                        <a:spcBef>
                          <a:spcPts val="0"/>
                        </a:spcBef>
                        <a:spcAft>
                          <a:spcPts val="0"/>
                        </a:spcAft>
                      </a:pPr>
                      <a:r>
                        <a:rPr lang="it-IT" sz="1800">
                          <a:solidFill>
                            <a:srgbClr val="000000"/>
                          </a:solidFill>
                          <a:latin typeface="Calibri"/>
                          <a:ea typeface="Times New Roman"/>
                          <a:cs typeface="Times New Roman"/>
                        </a:rPr>
                        <a:t>400-800MHz</a:t>
                      </a:r>
                    </a:p>
                  </a:txBody>
                  <a:tcPr marL="68580" marR="68580" marT="0" marB="0">
                    <a:lnL>
                      <a:noFill/>
                    </a:lnL>
                    <a:lnR>
                      <a:noFill/>
                    </a:lnR>
                    <a:lnT>
                      <a:noFill/>
                    </a:lnT>
                    <a:lnB>
                      <a:noFill/>
                    </a:lnB>
                    <a:solidFill>
                      <a:schemeClr val="bg1"/>
                    </a:solidFill>
                  </a:tcPr>
                </a:tc>
                <a:tc>
                  <a:txBody>
                    <a:bodyPr/>
                    <a:lstStyle/>
                    <a:p>
                      <a:endParaRPr lang="it-IT" sz="1800">
                        <a:solidFill>
                          <a:srgbClr val="000000"/>
                        </a:solidFill>
                        <a:latin typeface="Calibri"/>
                      </a:endParaRPr>
                    </a:p>
                  </a:txBody>
                  <a:tcPr marL="68580" marR="68580" marT="0" marB="0">
                    <a:lnL>
                      <a:noFill/>
                    </a:lnL>
                    <a:lnR>
                      <a:noFill/>
                    </a:lnR>
                    <a:lnT>
                      <a:noFill/>
                    </a:lnT>
                    <a:lnB>
                      <a:noFill/>
                    </a:lnB>
                    <a:solidFill>
                      <a:schemeClr val="bg1"/>
                    </a:solidFill>
                  </a:tcPr>
                </a:tc>
                <a:tc>
                  <a:txBody>
                    <a:bodyPr/>
                    <a:lstStyle/>
                    <a:p>
                      <a:pPr marL="0" marR="0" algn="ctr">
                        <a:spcBef>
                          <a:spcPts val="0"/>
                        </a:spcBef>
                        <a:spcAft>
                          <a:spcPts val="0"/>
                        </a:spcAft>
                      </a:pPr>
                      <a:r>
                        <a:rPr lang="it-IT" sz="1800">
                          <a:solidFill>
                            <a:srgbClr val="000000"/>
                          </a:solidFill>
                          <a:latin typeface="Calibri"/>
                          <a:ea typeface="Times New Roman"/>
                          <a:cs typeface="Times New Roman"/>
                        </a:rPr>
                        <a:t>200-1800</a:t>
                      </a:r>
                    </a:p>
                  </a:txBody>
                  <a:tcPr marL="68580" marR="68580" marT="0" marB="0">
                    <a:lnL>
                      <a:noFill/>
                    </a:lnL>
                    <a:lnR>
                      <a:noFill/>
                    </a:lnR>
                    <a:lnT>
                      <a:noFill/>
                    </a:lnT>
                    <a:lnB>
                      <a:noFill/>
                    </a:lnB>
                    <a:solidFill>
                      <a:schemeClr val="bg1"/>
                    </a:solidFill>
                  </a:tcPr>
                </a:tc>
                <a:tc>
                  <a:txBody>
                    <a:bodyPr/>
                    <a:lstStyle/>
                    <a:p>
                      <a:pPr marL="0" marR="0" algn="ctr">
                        <a:spcBef>
                          <a:spcPts val="0"/>
                        </a:spcBef>
                        <a:spcAft>
                          <a:spcPts val="0"/>
                        </a:spcAft>
                      </a:pPr>
                      <a:r>
                        <a:rPr lang="it-IT" sz="1800">
                          <a:solidFill>
                            <a:srgbClr val="000000"/>
                          </a:solidFill>
                          <a:latin typeface="Calibri"/>
                          <a:ea typeface="Times New Roman"/>
                          <a:cs typeface="Times New Roman"/>
                        </a:rPr>
                        <a:t>7 - 30W</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0005"/>
                  </a:ext>
                </a:extLst>
              </a:tr>
              <a:tr h="190500">
                <a:tc>
                  <a:txBody>
                    <a:bodyPr/>
                    <a:lstStyle/>
                    <a:p>
                      <a:endParaRPr lang="it-IT" sz="1800">
                        <a:solidFill>
                          <a:srgbClr val="000000"/>
                        </a:solidFill>
                        <a:latin typeface="Calibri"/>
                      </a:endParaRPr>
                    </a:p>
                  </a:txBody>
                  <a:tcPr marL="68580" marR="68580" marT="0" marB="0">
                    <a:lnL>
                      <a:noFill/>
                    </a:lnL>
                    <a:lnR>
                      <a:noFill/>
                    </a:lnR>
                    <a:lnT>
                      <a:noFill/>
                    </a:lnT>
                    <a:lnB>
                      <a:noFill/>
                    </a:lnB>
                    <a:solidFill>
                      <a:schemeClr val="bg1"/>
                    </a:solidFill>
                  </a:tcPr>
                </a:tc>
                <a:tc>
                  <a:txBody>
                    <a:bodyPr/>
                    <a:lstStyle/>
                    <a:p>
                      <a:endParaRPr lang="it-IT" sz="1800">
                        <a:solidFill>
                          <a:srgbClr val="000000"/>
                        </a:solidFill>
                        <a:latin typeface="Calibri"/>
                      </a:endParaRPr>
                    </a:p>
                  </a:txBody>
                  <a:tcPr marL="68580" marR="68580" marT="0" marB="0">
                    <a:lnL>
                      <a:noFill/>
                    </a:lnL>
                    <a:lnR>
                      <a:noFill/>
                    </a:lnR>
                    <a:lnT>
                      <a:noFill/>
                    </a:lnT>
                    <a:lnB>
                      <a:noFill/>
                    </a:lnB>
                    <a:solidFill>
                      <a:schemeClr val="bg1"/>
                    </a:solidFill>
                  </a:tcPr>
                </a:tc>
                <a:tc>
                  <a:txBody>
                    <a:bodyPr/>
                    <a:lstStyle/>
                    <a:p>
                      <a:endParaRPr lang="it-IT" sz="1800">
                        <a:solidFill>
                          <a:srgbClr val="000000"/>
                        </a:solidFill>
                        <a:latin typeface="Calibri"/>
                      </a:endParaRPr>
                    </a:p>
                  </a:txBody>
                  <a:tcPr marL="68580" marR="68580" marT="0" marB="0">
                    <a:lnL>
                      <a:noFill/>
                    </a:lnL>
                    <a:lnR>
                      <a:noFill/>
                    </a:lnR>
                    <a:lnT>
                      <a:noFill/>
                    </a:lnT>
                    <a:lnB>
                      <a:noFill/>
                    </a:lnB>
                    <a:solidFill>
                      <a:schemeClr val="bg1"/>
                    </a:solidFill>
                  </a:tcPr>
                </a:tc>
                <a:tc>
                  <a:txBody>
                    <a:bodyPr/>
                    <a:lstStyle/>
                    <a:p>
                      <a:endParaRPr lang="it-IT" sz="1800">
                        <a:solidFill>
                          <a:srgbClr val="000000"/>
                        </a:solidFill>
                        <a:latin typeface="Calibri"/>
                      </a:endParaRPr>
                    </a:p>
                  </a:txBody>
                  <a:tcPr marL="68580" marR="68580" marT="0" marB="0">
                    <a:lnL>
                      <a:noFill/>
                    </a:lnL>
                    <a:lnR>
                      <a:noFill/>
                    </a:lnR>
                    <a:lnT>
                      <a:noFill/>
                    </a:lnT>
                    <a:lnB>
                      <a:noFill/>
                    </a:lnB>
                    <a:solidFill>
                      <a:schemeClr val="bg1"/>
                    </a:solidFill>
                  </a:tcPr>
                </a:tc>
                <a:tc>
                  <a:txBody>
                    <a:bodyPr/>
                    <a:lstStyle/>
                    <a:p>
                      <a:endParaRPr lang="it-IT" sz="1800">
                        <a:solidFill>
                          <a:srgbClr val="000000"/>
                        </a:solidFill>
                        <a:latin typeface="Calibri"/>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0006"/>
                  </a:ext>
                </a:extLst>
              </a:tr>
              <a:tr h="190500">
                <a:tc>
                  <a:txBody>
                    <a:bodyPr/>
                    <a:lstStyle/>
                    <a:p>
                      <a:pPr marL="0" marR="0" algn="l">
                        <a:spcBef>
                          <a:spcPts val="0"/>
                        </a:spcBef>
                        <a:spcAft>
                          <a:spcPts val="0"/>
                        </a:spcAft>
                      </a:pPr>
                      <a:r>
                        <a:rPr lang="it-IT" sz="1800" b="1" dirty="0">
                          <a:solidFill>
                            <a:srgbClr val="000000"/>
                          </a:solidFill>
                          <a:latin typeface="Calibri"/>
                          <a:ea typeface="Times New Roman"/>
                          <a:cs typeface="Times New Roman"/>
                        </a:rPr>
                        <a:t>GR740 quad core</a:t>
                      </a:r>
                      <a:endParaRPr lang="it-IT" sz="1800" dirty="0">
                        <a:solidFill>
                          <a:srgbClr val="000000"/>
                        </a:solidFill>
                        <a:latin typeface="Calibri"/>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it-IT" sz="1800" dirty="0">
                          <a:solidFill>
                            <a:srgbClr val="000000"/>
                          </a:solidFill>
                          <a:latin typeface="Calibri"/>
                          <a:ea typeface="Times New Roman"/>
                          <a:cs typeface="Times New Roman"/>
                        </a:rPr>
                        <a:t>250 MHz</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it-IT" sz="1800" dirty="0">
                          <a:solidFill>
                            <a:srgbClr val="000000"/>
                          </a:solidFill>
                          <a:latin typeface="Calibri"/>
                          <a:ea typeface="Times New Roman"/>
                          <a:cs typeface="Times New Roman"/>
                        </a:rPr>
                        <a:t>1GFLOP</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it-IT" sz="1800" dirty="0">
                          <a:solidFill>
                            <a:srgbClr val="000000"/>
                          </a:solidFill>
                          <a:latin typeface="Calibri"/>
                          <a:ea typeface="Times New Roman"/>
                          <a:cs typeface="Times New Roman"/>
                        </a:rPr>
                        <a:t>1000</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it-IT" sz="1800" dirty="0">
                          <a:solidFill>
                            <a:srgbClr val="000000"/>
                          </a:solidFill>
                          <a:latin typeface="Calibri"/>
                          <a:ea typeface="Times New Roman"/>
                          <a:cs typeface="Times New Roman"/>
                        </a:rPr>
                        <a:t>&lt;5W</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852293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ECD2D-C944-4E28-9C8B-3E69456829AD}"/>
              </a:ext>
            </a:extLst>
          </p:cNvPr>
          <p:cNvSpPr>
            <a:spLocks noGrp="1"/>
          </p:cNvSpPr>
          <p:nvPr>
            <p:ph type="title"/>
          </p:nvPr>
        </p:nvSpPr>
        <p:spPr>
          <a:xfrm>
            <a:off x="1710489" y="136166"/>
            <a:ext cx="8771022" cy="763500"/>
          </a:xfrm>
        </p:spPr>
        <p:txBody>
          <a:bodyPr/>
          <a:lstStyle/>
          <a:p>
            <a:pPr algn="ctr">
              <a:spcBef>
                <a:spcPct val="0"/>
              </a:spcBef>
            </a:pPr>
            <a:r>
              <a:rPr lang="en-US" sz="2800" dirty="0">
                <a:latin typeface="Alfa Slab One"/>
                <a:ea typeface="+mn-ea"/>
                <a:cs typeface="+mn-cs"/>
              </a:rPr>
              <a:t>Space Processors - LEON</a:t>
            </a:r>
          </a:p>
        </p:txBody>
      </p:sp>
      <p:sp>
        <p:nvSpPr>
          <p:cNvPr id="3" name="Text Placeholder 2">
            <a:extLst>
              <a:ext uri="{FF2B5EF4-FFF2-40B4-BE49-F238E27FC236}">
                <a16:creationId xmlns:a16="http://schemas.microsoft.com/office/drawing/2014/main" id="{DA2C4258-A71C-4422-9380-9FE3BF8DE5E6}"/>
              </a:ext>
            </a:extLst>
          </p:cNvPr>
          <p:cNvSpPr>
            <a:spLocks noGrp="1"/>
          </p:cNvSpPr>
          <p:nvPr>
            <p:ph type="body" idx="1"/>
          </p:nvPr>
        </p:nvSpPr>
        <p:spPr/>
        <p:txBody>
          <a:bodyPr/>
          <a:lstStyle/>
          <a:p>
            <a:endParaRPr lang="en-US" dirty="0"/>
          </a:p>
        </p:txBody>
      </p:sp>
      <p:sp>
        <p:nvSpPr>
          <p:cNvPr id="7" name="Content Placeholder 2">
            <a:extLst>
              <a:ext uri="{FF2B5EF4-FFF2-40B4-BE49-F238E27FC236}">
                <a16:creationId xmlns:a16="http://schemas.microsoft.com/office/drawing/2014/main" id="{8D65B730-7948-42C8-9343-ABACB5F4884C}"/>
              </a:ext>
            </a:extLst>
          </p:cNvPr>
          <p:cNvSpPr txBox="1">
            <a:spLocks/>
          </p:cNvSpPr>
          <p:nvPr/>
        </p:nvSpPr>
        <p:spPr>
          <a:xfrm>
            <a:off x="557798" y="1198173"/>
            <a:ext cx="11218602" cy="930633"/>
          </a:xfrm>
          <a:prstGeom prst="rect">
            <a:avLst/>
          </a:prstGeom>
          <a:solidFill>
            <a:schemeClr val="bg1"/>
          </a:solidFill>
        </p:spPr>
        <p:txBody>
          <a:bodyPr>
            <a:noAutofit/>
          </a:bodyPr>
          <a:lstStyle/>
          <a:p>
            <a:r>
              <a:rPr lang="en-US" dirty="0"/>
              <a:t>SPARC V8 processor developed by </a:t>
            </a:r>
            <a:r>
              <a:rPr lang="en-US" dirty="0" err="1"/>
              <a:t>Gaisler</a:t>
            </a:r>
            <a:r>
              <a:rPr lang="en-US" dirty="0"/>
              <a:t> Research: it is a synthesizable processor core for embedded applications.</a:t>
            </a:r>
          </a:p>
          <a:p>
            <a:r>
              <a:rPr lang="en-US" dirty="0"/>
              <a:t>The LEON3 processor is part of the GRLIB package that is under continuous growth. On Board processor for many ESA missions in study phase (PLATO, ARIEL, ATHENA )</a:t>
            </a:r>
          </a:p>
        </p:txBody>
      </p:sp>
      <p:pic>
        <p:nvPicPr>
          <p:cNvPr id="9" name="Picture 2">
            <a:extLst>
              <a:ext uri="{FF2B5EF4-FFF2-40B4-BE49-F238E27FC236}">
                <a16:creationId xmlns:a16="http://schemas.microsoft.com/office/drawing/2014/main" id="{0FD86E5C-4C68-4EFD-980A-95E56930C98B}"/>
              </a:ext>
            </a:extLst>
          </p:cNvPr>
          <p:cNvPicPr>
            <a:picLocks noChangeAspect="1" noChangeArrowheads="1"/>
          </p:cNvPicPr>
          <p:nvPr/>
        </p:nvPicPr>
        <p:blipFill>
          <a:blip r:embed="rId2" cstate="print"/>
          <a:srcRect l="46208" t="25219" r="15605" b="6250"/>
          <a:stretch>
            <a:fillRect/>
          </a:stretch>
        </p:blipFill>
        <p:spPr bwMode="auto">
          <a:xfrm>
            <a:off x="557798" y="2230126"/>
            <a:ext cx="3591442" cy="3623697"/>
          </a:xfrm>
          <a:prstGeom prst="rect">
            <a:avLst/>
          </a:prstGeom>
          <a:solidFill>
            <a:schemeClr val="bg1"/>
          </a:solidFill>
          <a:ln w="9525">
            <a:noFill/>
            <a:miter lim="800000"/>
            <a:headEnd/>
            <a:tailEnd/>
          </a:ln>
        </p:spPr>
      </p:pic>
      <p:pic>
        <p:nvPicPr>
          <p:cNvPr id="13" name="Picture 12">
            <a:extLst>
              <a:ext uri="{FF2B5EF4-FFF2-40B4-BE49-F238E27FC236}">
                <a16:creationId xmlns:a16="http://schemas.microsoft.com/office/drawing/2014/main" id="{8D13A963-4AF0-476D-AD0F-A1569303E9E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913" t="8829" b="9080"/>
          <a:stretch/>
        </p:blipFill>
        <p:spPr>
          <a:xfrm>
            <a:off x="4276114" y="2239756"/>
            <a:ext cx="7500286" cy="3604437"/>
          </a:xfrm>
          <a:prstGeom prst="rect">
            <a:avLst/>
          </a:prstGeom>
        </p:spPr>
      </p:pic>
    </p:spTree>
    <p:extLst>
      <p:ext uri="{BB962C8B-B14F-4D97-AF65-F5344CB8AC3E}">
        <p14:creationId xmlns:p14="http://schemas.microsoft.com/office/powerpoint/2010/main" val="2124642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ECD2D-C944-4E28-9C8B-3E69456829AD}"/>
              </a:ext>
            </a:extLst>
          </p:cNvPr>
          <p:cNvSpPr>
            <a:spLocks noGrp="1"/>
          </p:cNvSpPr>
          <p:nvPr>
            <p:ph type="title"/>
          </p:nvPr>
        </p:nvSpPr>
        <p:spPr>
          <a:xfrm>
            <a:off x="1710489" y="136166"/>
            <a:ext cx="8771022" cy="763500"/>
          </a:xfrm>
        </p:spPr>
        <p:txBody>
          <a:bodyPr/>
          <a:lstStyle/>
          <a:p>
            <a:pPr algn="ctr">
              <a:spcBef>
                <a:spcPct val="0"/>
              </a:spcBef>
            </a:pPr>
            <a:r>
              <a:rPr lang="en-US" sz="2800" dirty="0">
                <a:latin typeface="Alfa Slab One"/>
                <a:ea typeface="+mn-ea"/>
                <a:cs typeface="+mn-cs"/>
              </a:rPr>
              <a:t>Space Processors - LEON</a:t>
            </a:r>
          </a:p>
        </p:txBody>
      </p:sp>
      <p:sp>
        <p:nvSpPr>
          <p:cNvPr id="3" name="Text Placeholder 2">
            <a:extLst>
              <a:ext uri="{FF2B5EF4-FFF2-40B4-BE49-F238E27FC236}">
                <a16:creationId xmlns:a16="http://schemas.microsoft.com/office/drawing/2014/main" id="{DA2C4258-A71C-4422-9380-9FE3BF8DE5E6}"/>
              </a:ext>
            </a:extLst>
          </p:cNvPr>
          <p:cNvSpPr>
            <a:spLocks noGrp="1"/>
          </p:cNvSpPr>
          <p:nvPr>
            <p:ph type="body" idx="1"/>
          </p:nvPr>
        </p:nvSpPr>
        <p:spPr/>
        <p:txBody>
          <a:bodyPr/>
          <a:lstStyle/>
          <a:p>
            <a:endParaRPr lang="en-US" dirty="0"/>
          </a:p>
        </p:txBody>
      </p:sp>
      <p:sp>
        <p:nvSpPr>
          <p:cNvPr id="7" name="Content Placeholder 2">
            <a:extLst>
              <a:ext uri="{FF2B5EF4-FFF2-40B4-BE49-F238E27FC236}">
                <a16:creationId xmlns:a16="http://schemas.microsoft.com/office/drawing/2014/main" id="{8D65B730-7948-42C8-9343-ABACB5F4884C}"/>
              </a:ext>
            </a:extLst>
          </p:cNvPr>
          <p:cNvSpPr txBox="1">
            <a:spLocks/>
          </p:cNvSpPr>
          <p:nvPr/>
        </p:nvSpPr>
        <p:spPr>
          <a:xfrm>
            <a:off x="557798" y="1061484"/>
            <a:ext cx="11218602" cy="930633"/>
          </a:xfrm>
          <a:prstGeom prst="rect">
            <a:avLst/>
          </a:prstGeom>
          <a:solidFill>
            <a:schemeClr val="bg1"/>
          </a:solidFill>
        </p:spPr>
        <p:txBody>
          <a:bodyPr>
            <a:noAutofit/>
          </a:bodyPr>
          <a:lstStyle/>
          <a:p>
            <a:r>
              <a:rPr lang="en-US" dirty="0"/>
              <a:t>SPARC V8 processor developed by </a:t>
            </a:r>
            <a:r>
              <a:rPr lang="en-US" dirty="0" err="1"/>
              <a:t>Gaisler</a:t>
            </a:r>
            <a:r>
              <a:rPr lang="en-US" dirty="0"/>
              <a:t> Research: it is a synthesizable processor core for embedded applications.</a:t>
            </a:r>
          </a:p>
          <a:p>
            <a:r>
              <a:rPr lang="en-US" dirty="0"/>
              <a:t>The LEON3 processor is part of the GRLIB package that is under continuous growth. On Board processor for many ESA missions in study phase (PLATO, ARIEL, ATHENA )</a:t>
            </a:r>
          </a:p>
        </p:txBody>
      </p:sp>
      <p:pic>
        <p:nvPicPr>
          <p:cNvPr id="9" name="Picture 2">
            <a:extLst>
              <a:ext uri="{FF2B5EF4-FFF2-40B4-BE49-F238E27FC236}">
                <a16:creationId xmlns:a16="http://schemas.microsoft.com/office/drawing/2014/main" id="{0FD86E5C-4C68-4EFD-980A-95E56930C98B}"/>
              </a:ext>
            </a:extLst>
          </p:cNvPr>
          <p:cNvPicPr>
            <a:picLocks noChangeAspect="1" noChangeArrowheads="1"/>
          </p:cNvPicPr>
          <p:nvPr/>
        </p:nvPicPr>
        <p:blipFill>
          <a:blip r:embed="rId2" cstate="print"/>
          <a:srcRect l="46208" t="25219" r="15605" b="6250"/>
          <a:stretch>
            <a:fillRect/>
          </a:stretch>
        </p:blipFill>
        <p:spPr bwMode="auto">
          <a:xfrm>
            <a:off x="557798" y="2230126"/>
            <a:ext cx="3591442" cy="3623697"/>
          </a:xfrm>
          <a:prstGeom prst="rect">
            <a:avLst/>
          </a:prstGeom>
          <a:solidFill>
            <a:schemeClr val="bg1"/>
          </a:solidFill>
          <a:ln w="9525">
            <a:noFill/>
            <a:miter lim="800000"/>
            <a:headEnd/>
            <a:tailEnd/>
          </a:ln>
        </p:spPr>
      </p:pic>
      <p:pic>
        <p:nvPicPr>
          <p:cNvPr id="13" name="Picture 12">
            <a:extLst>
              <a:ext uri="{FF2B5EF4-FFF2-40B4-BE49-F238E27FC236}">
                <a16:creationId xmlns:a16="http://schemas.microsoft.com/office/drawing/2014/main" id="{8D13A963-4AF0-476D-AD0F-A1569303E9E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913" t="8829" b="9080"/>
          <a:stretch/>
        </p:blipFill>
        <p:spPr>
          <a:xfrm>
            <a:off x="4276114" y="2239756"/>
            <a:ext cx="7500286" cy="3604437"/>
          </a:xfrm>
          <a:prstGeom prst="rect">
            <a:avLst/>
          </a:prstGeom>
        </p:spPr>
      </p:pic>
      <p:sp>
        <p:nvSpPr>
          <p:cNvPr id="11" name="Rectangle 10">
            <a:extLst>
              <a:ext uri="{FF2B5EF4-FFF2-40B4-BE49-F238E27FC236}">
                <a16:creationId xmlns:a16="http://schemas.microsoft.com/office/drawing/2014/main" id="{6725CC8B-387D-4C72-AC83-4BA0F1606EE3}"/>
              </a:ext>
            </a:extLst>
          </p:cNvPr>
          <p:cNvSpPr/>
          <p:nvPr/>
        </p:nvSpPr>
        <p:spPr>
          <a:xfrm>
            <a:off x="557797" y="1022668"/>
            <a:ext cx="6480955" cy="5601533"/>
          </a:xfrm>
          <a:prstGeom prst="rect">
            <a:avLst/>
          </a:prstGeom>
          <a:solidFill>
            <a:schemeClr val="bg1"/>
          </a:solidFill>
        </p:spPr>
        <p:txBody>
          <a:bodyPr wrap="square">
            <a:spAutoFit/>
          </a:bodyPr>
          <a:lstStyle/>
          <a:p>
            <a:pPr>
              <a:buFont typeface="Arial" pitchFamily="34" charset="0"/>
              <a:buChar char="•"/>
            </a:pPr>
            <a:r>
              <a:rPr lang="it-IT" dirty="0"/>
              <a:t>4 x LEON4 fault tolerant CPU:s16 KiB L1 instruction cache</a:t>
            </a:r>
          </a:p>
          <a:p>
            <a:pPr>
              <a:buFont typeface="Arial" pitchFamily="34" charset="0"/>
              <a:buChar char="•"/>
            </a:pPr>
            <a:r>
              <a:rPr lang="it-IT" dirty="0"/>
              <a:t>16 KiB L1 data cache</a:t>
            </a:r>
          </a:p>
          <a:p>
            <a:pPr>
              <a:buFont typeface="Arial" pitchFamily="34" charset="0"/>
              <a:buChar char="•"/>
            </a:pPr>
            <a:r>
              <a:rPr lang="it-IT" dirty="0"/>
              <a:t>Memory Management Unit (MMU) </a:t>
            </a:r>
          </a:p>
          <a:p>
            <a:pPr>
              <a:buFont typeface="Arial" pitchFamily="34" charset="0"/>
              <a:buChar char="•"/>
            </a:pPr>
            <a:r>
              <a:rPr lang="en-US" dirty="0"/>
              <a:t>IEEE-754 Floating Point Unit (FPU)</a:t>
            </a:r>
          </a:p>
          <a:p>
            <a:pPr>
              <a:buFont typeface="Arial" pitchFamily="34" charset="0"/>
              <a:buChar char="•"/>
            </a:pPr>
            <a:r>
              <a:rPr lang="en-US" dirty="0"/>
              <a:t>Integer multiply and divide unit.</a:t>
            </a:r>
          </a:p>
          <a:p>
            <a:pPr>
              <a:buFont typeface="Arial" pitchFamily="34" charset="0"/>
              <a:buChar char="•"/>
            </a:pPr>
            <a:r>
              <a:rPr lang="en-US" dirty="0"/>
              <a:t> MiBLevel-2 cache shared between the 4 LEON4 cores</a:t>
            </a:r>
          </a:p>
          <a:p>
            <a:endParaRPr lang="it-IT" sz="800" dirty="0"/>
          </a:p>
          <a:p>
            <a:r>
              <a:rPr lang="en-US" dirty="0"/>
              <a:t>System clock (CPU:s, L2Cache, on-chip buses)</a:t>
            </a:r>
          </a:p>
          <a:p>
            <a:pPr>
              <a:buFont typeface="Arial" pitchFamily="34" charset="0"/>
              <a:buChar char="•"/>
            </a:pPr>
            <a:r>
              <a:rPr lang="en-US" dirty="0"/>
              <a:t>Nominal frequency is 250 MHz, generated by PLL from external 50 MHz clock</a:t>
            </a:r>
          </a:p>
          <a:p>
            <a:pPr>
              <a:buFont typeface="Arial" pitchFamily="34" charset="0"/>
              <a:buChar char="•"/>
            </a:pPr>
            <a:r>
              <a:rPr lang="en-US" dirty="0"/>
              <a:t>Full temp range (-40 to +</a:t>
            </a:r>
            <a:r>
              <a:rPr lang="en-US" sz="1600" dirty="0"/>
              <a:t>125</a:t>
            </a:r>
            <a:r>
              <a:rPr lang="en-US" dirty="0"/>
              <a:t> )</a:t>
            </a:r>
          </a:p>
          <a:p>
            <a:pPr>
              <a:buFont typeface="Arial" pitchFamily="34" charset="0"/>
              <a:buChar char="•"/>
            </a:pPr>
            <a:r>
              <a:rPr lang="it-IT" dirty="0"/>
              <a:t>4 CPUs - 250 MHz - 1000DMIPS</a:t>
            </a:r>
          </a:p>
          <a:p>
            <a:endParaRPr lang="it-IT" sz="800" dirty="0"/>
          </a:p>
          <a:p>
            <a:r>
              <a:rPr lang="it-IT" dirty="0"/>
              <a:t>Communication Interfaces:</a:t>
            </a:r>
          </a:p>
          <a:p>
            <a:pPr>
              <a:buFont typeface="Arial" pitchFamily="34" charset="0"/>
              <a:buChar char="•"/>
            </a:pPr>
            <a:r>
              <a:rPr lang="it-IT" dirty="0"/>
              <a:t> 8-port Spacewirerouter with on-chip LVDS</a:t>
            </a:r>
          </a:p>
          <a:p>
            <a:pPr>
              <a:buFont typeface="Arial" pitchFamily="34" charset="0"/>
              <a:buChar char="•"/>
            </a:pPr>
            <a:r>
              <a:rPr lang="it-IT" dirty="0"/>
              <a:t> 2 x 1Gbit/100Mbit Ethernet MAC</a:t>
            </a:r>
          </a:p>
          <a:p>
            <a:pPr>
              <a:buFont typeface="Arial" pitchFamily="34" charset="0"/>
              <a:buChar char="•"/>
            </a:pPr>
            <a:r>
              <a:rPr lang="en-US" dirty="0"/>
              <a:t> PCI master/target with DMA, 33 MHz</a:t>
            </a:r>
          </a:p>
          <a:p>
            <a:pPr>
              <a:buFont typeface="Arial" pitchFamily="34" charset="0"/>
              <a:buChar char="•"/>
            </a:pPr>
            <a:r>
              <a:rPr lang="it-IT" dirty="0"/>
              <a:t> Dual-redundant CAN</a:t>
            </a:r>
          </a:p>
          <a:p>
            <a:pPr>
              <a:buFont typeface="Arial" pitchFamily="34" charset="0"/>
              <a:buChar char="•"/>
            </a:pPr>
            <a:r>
              <a:rPr lang="it-IT" dirty="0"/>
              <a:t> MIL-STD-1553B interface (bus A/B)</a:t>
            </a:r>
          </a:p>
          <a:p>
            <a:pPr>
              <a:buFont typeface="Arial" pitchFamily="34" charset="0"/>
              <a:buChar char="•"/>
            </a:pPr>
            <a:r>
              <a:rPr lang="it-IT" dirty="0"/>
              <a:t> 2 x UART</a:t>
            </a:r>
          </a:p>
          <a:p>
            <a:pPr>
              <a:buFont typeface="Arial" pitchFamily="34" charset="0"/>
              <a:buChar char="•"/>
            </a:pPr>
            <a:r>
              <a:rPr lang="it-IT" dirty="0"/>
              <a:t> 16 x GPIO</a:t>
            </a:r>
          </a:p>
        </p:txBody>
      </p:sp>
    </p:spTree>
    <p:extLst>
      <p:ext uri="{BB962C8B-B14F-4D97-AF65-F5344CB8AC3E}">
        <p14:creationId xmlns:p14="http://schemas.microsoft.com/office/powerpoint/2010/main" val="2749916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cstate="print"/>
          <a:srcRect l="20930" t="34943" r="29875" b="7102"/>
          <a:stretch>
            <a:fillRect/>
          </a:stretch>
        </p:blipFill>
        <p:spPr bwMode="auto">
          <a:xfrm>
            <a:off x="962092" y="1125233"/>
            <a:ext cx="4932218" cy="3266794"/>
          </a:xfrm>
          <a:prstGeom prst="rect">
            <a:avLst/>
          </a:prstGeom>
          <a:noFill/>
          <a:ln w="9525">
            <a:solidFill>
              <a:schemeClr val="tx2">
                <a:lumMod val="60000"/>
                <a:lumOff val="40000"/>
              </a:schemeClr>
            </a:solidFill>
            <a:miter lim="800000"/>
            <a:headEnd/>
            <a:tailEnd/>
          </a:ln>
          <a:effectLst>
            <a:outerShdw blurRad="50800" dist="38100" dir="2700000" algn="tl" rotWithShape="0">
              <a:prstClr val="black">
                <a:alpha val="40000"/>
              </a:prstClr>
            </a:outerShdw>
          </a:effectLst>
        </p:spPr>
      </p:pic>
      <p:pic>
        <p:nvPicPr>
          <p:cNvPr id="24578" name="Picture 2"/>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62092" y="4543960"/>
            <a:ext cx="3372243" cy="1759527"/>
          </a:xfrm>
          <a:prstGeom prst="rect">
            <a:avLst/>
          </a:prstGeom>
          <a:solidFill>
            <a:schemeClr val="bg1"/>
          </a:solidFill>
          <a:ln w="9525">
            <a:noFill/>
            <a:miter lim="800000"/>
            <a:headEnd/>
            <a:tailEnd/>
          </a:ln>
        </p:spPr>
      </p:pic>
      <p:sp>
        <p:nvSpPr>
          <p:cNvPr id="4" name="Title 1"/>
          <p:cNvSpPr txBox="1">
            <a:spLocks/>
          </p:cNvSpPr>
          <p:nvPr/>
        </p:nvSpPr>
        <p:spPr>
          <a:xfrm>
            <a:off x="2091560" y="275127"/>
            <a:ext cx="8714986" cy="850106"/>
          </a:xfrm>
          <a:prstGeom prst="rect">
            <a:avLst/>
          </a:prstGeom>
        </p:spPr>
        <p:txBody>
          <a:bodyPr/>
          <a:lstStyle/>
          <a:p>
            <a:pPr algn="ctr">
              <a:spcBef>
                <a:spcPct val="0"/>
              </a:spcBef>
              <a:defRPr/>
            </a:pPr>
            <a:r>
              <a:rPr lang="it-IT" sz="2800" dirty="0">
                <a:latin typeface="Alfa Slab One"/>
              </a:rPr>
              <a:t>Space Processors – SCS750 (rad-hard PowerPC)</a:t>
            </a:r>
          </a:p>
        </p:txBody>
      </p:sp>
      <p:pic>
        <p:nvPicPr>
          <p:cNvPr id="24580" name="Picture 4"/>
          <p:cNvPicPr>
            <a:picLocks noChangeAspect="1" noChangeArrowheads="1"/>
          </p:cNvPicPr>
          <p:nvPr/>
        </p:nvPicPr>
        <p:blipFill>
          <a:blip r:embed="rId4" cstate="print"/>
          <a:srcRect/>
          <a:stretch>
            <a:fillRect/>
          </a:stretch>
        </p:blipFill>
        <p:spPr bwMode="auto">
          <a:xfrm>
            <a:off x="6751060" y="3320113"/>
            <a:ext cx="4055486" cy="2974723"/>
          </a:xfrm>
          <a:prstGeom prst="rect">
            <a:avLst/>
          </a:prstGeom>
          <a:noFill/>
          <a:ln w="9525">
            <a:solidFill>
              <a:schemeClr val="tx2">
                <a:lumMod val="75000"/>
              </a:schemeClr>
            </a:solidFill>
            <a:miter lim="800000"/>
            <a:headEnd/>
            <a:tailEnd/>
          </a:ln>
          <a:effectLst>
            <a:outerShdw blurRad="50800" dist="38100" dir="2700000" algn="tl" rotWithShape="0">
              <a:prstClr val="black">
                <a:alpha val="40000"/>
              </a:prstClr>
            </a:outerShdw>
          </a:effectLst>
        </p:spPr>
      </p:pic>
      <p:sp>
        <p:nvSpPr>
          <p:cNvPr id="6" name="Rectangle 5"/>
          <p:cNvSpPr/>
          <p:nvPr/>
        </p:nvSpPr>
        <p:spPr>
          <a:xfrm>
            <a:off x="6096000" y="1125233"/>
            <a:ext cx="4710546" cy="2031325"/>
          </a:xfrm>
          <a:prstGeom prst="rect">
            <a:avLst/>
          </a:prstGeom>
          <a:solidFill>
            <a:schemeClr val="bg1"/>
          </a:solidFill>
          <a:ln>
            <a:solidFill>
              <a:schemeClr val="tx2">
                <a:lumMod val="60000"/>
                <a:lumOff val="40000"/>
              </a:schemeClr>
            </a:solidFill>
          </a:ln>
          <a:effectLst>
            <a:outerShdw blurRad="50800" dist="38100" dir="2700000" algn="tl" rotWithShape="0">
              <a:prstClr val="black">
                <a:alpha val="40000"/>
              </a:prstClr>
            </a:outerShdw>
          </a:effectLst>
        </p:spPr>
        <p:txBody>
          <a:bodyPr wrap="square">
            <a:spAutoFit/>
          </a:bodyPr>
          <a:lstStyle/>
          <a:p>
            <a:r>
              <a:rPr lang="it-IT" sz="1400" b="1" dirty="0"/>
              <a:t>3 FULLY TMR PROTECTED PROCESSORS PowerPC 750FXTM</a:t>
            </a:r>
          </a:p>
          <a:p>
            <a:r>
              <a:rPr lang="it-IT" sz="1400" b="1" dirty="0"/>
              <a:t>• &gt; 1800 Dhrystone MIPS @ 800MHz </a:t>
            </a:r>
          </a:p>
          <a:p>
            <a:r>
              <a:rPr lang="it-IT" sz="1400" b="1" dirty="0"/>
              <a:t>• 400 to 800MHz - Software selectable core clock rate </a:t>
            </a:r>
          </a:p>
          <a:p>
            <a:endParaRPr lang="it-IT" sz="1400" b="1" dirty="0"/>
          </a:p>
          <a:p>
            <a:r>
              <a:rPr lang="it-IT" sz="1400" b="1" dirty="0"/>
              <a:t>• 256 MByte SDRAM </a:t>
            </a:r>
          </a:p>
          <a:p>
            <a:r>
              <a:rPr lang="it-IT" sz="1400" b="1" dirty="0"/>
              <a:t>• 8 MByte EEPROM - ECC protected </a:t>
            </a:r>
          </a:p>
          <a:p>
            <a:pPr lvl="1">
              <a:buFontTx/>
              <a:buChar char="-"/>
            </a:pPr>
            <a:r>
              <a:rPr lang="it-IT" sz="1400" b="1" dirty="0"/>
              <a:t>7.0 MByte EEPROM available to user </a:t>
            </a:r>
          </a:p>
          <a:p>
            <a:pPr lvl="1">
              <a:buFontTx/>
              <a:buChar char="-"/>
            </a:pPr>
            <a:r>
              <a:rPr lang="it-IT" sz="1400" b="1" dirty="0"/>
              <a:t>0.5 MByte Primary SuROM – </a:t>
            </a:r>
          </a:p>
          <a:p>
            <a:pPr lvl="1">
              <a:buFontTx/>
              <a:buChar char="-"/>
            </a:pPr>
            <a:r>
              <a:rPr lang="it-IT" sz="1400" b="1" dirty="0"/>
              <a:t>0.5 MByte Secondary SuROM</a:t>
            </a:r>
            <a:endParaRPr lang="it-IT" sz="1400" dirty="0"/>
          </a:p>
        </p:txBody>
      </p:sp>
      <p:sp>
        <p:nvSpPr>
          <p:cNvPr id="7" name="TextBox 6"/>
          <p:cNvSpPr txBox="1"/>
          <p:nvPr/>
        </p:nvSpPr>
        <p:spPr>
          <a:xfrm>
            <a:off x="4368728" y="4500394"/>
            <a:ext cx="2240934" cy="923330"/>
          </a:xfrm>
          <a:prstGeom prst="rect">
            <a:avLst/>
          </a:prstGeom>
          <a:noFill/>
        </p:spPr>
        <p:txBody>
          <a:bodyPr wrap="none" rtlCol="0">
            <a:spAutoFit/>
          </a:bodyPr>
          <a:lstStyle/>
          <a:p>
            <a:r>
              <a:rPr lang="it-IT" b="1" dirty="0"/>
              <a:t>Extremely expensive</a:t>
            </a:r>
          </a:p>
          <a:p>
            <a:r>
              <a:rPr lang="it-IT" b="1" dirty="0"/>
              <a:t>ITAR protected</a:t>
            </a:r>
          </a:p>
          <a:p>
            <a:r>
              <a:rPr lang="it-IT" b="1" dirty="0"/>
              <a:t>Used on GAIA, Euclid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1895</Words>
  <Application>Microsoft Office PowerPoint</Application>
  <PresentationFormat>Widescreen</PresentationFormat>
  <Paragraphs>247</Paragraphs>
  <Slides>26</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Alfa Slab One</vt:lpstr>
      <vt:lpstr>Arial</vt:lpstr>
      <vt:lpstr>Calibri</vt:lpstr>
      <vt:lpstr>Calibri Light</vt:lpstr>
      <vt:lpstr>Proxima Nova</vt:lpstr>
      <vt:lpstr>Symbol</vt:lpstr>
      <vt:lpstr>Wingdings</vt:lpstr>
      <vt:lpstr>Office Theme</vt:lpstr>
      <vt:lpstr>PowerPoint Presentation</vt:lpstr>
      <vt:lpstr>PowerPoint Presentation</vt:lpstr>
      <vt:lpstr>PowerPoint Presentation</vt:lpstr>
      <vt:lpstr> Space instrument control systems - characteristics</vt:lpstr>
      <vt:lpstr>Space Control Systems Components</vt:lpstr>
      <vt:lpstr>Space Control Systems Components</vt:lpstr>
      <vt:lpstr>Space Processors - LEON</vt:lpstr>
      <vt:lpstr>Space Processors - LEON</vt:lpstr>
      <vt:lpstr>PowerPoint Presentation</vt:lpstr>
      <vt:lpstr>Space Control Systems Components</vt:lpstr>
      <vt:lpstr>PowerPoint Presentation</vt:lpstr>
      <vt:lpstr>PowerPoint Presentation</vt:lpstr>
      <vt:lpstr>PowerPoint Presentation</vt:lpstr>
      <vt:lpstr>PowerPoint Presentation</vt:lpstr>
      <vt:lpstr>Space Control Systems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Space Instruments Control Software Validation and Testing: increasing complexity with mission phases Euclid’s NISP example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Anna.DiGiorgio</dc:creator>
  <cp:lastModifiedBy>Anna.DiGiorgio</cp:lastModifiedBy>
  <cp:revision>45</cp:revision>
  <dcterms:created xsi:type="dcterms:W3CDTF">2020-10-26T05:13:46Z</dcterms:created>
  <dcterms:modified xsi:type="dcterms:W3CDTF">2024-10-16T08:48:56Z</dcterms:modified>
</cp:coreProperties>
</file>